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7"/>
  </p:notesMasterIdLst>
  <p:sldIdLst>
    <p:sldId id="256" r:id="rId2"/>
    <p:sldId id="285" r:id="rId3"/>
    <p:sldId id="286" r:id="rId4"/>
    <p:sldId id="259" r:id="rId5"/>
    <p:sldId id="261" r:id="rId6"/>
    <p:sldId id="298" r:id="rId7"/>
    <p:sldId id="302" r:id="rId8"/>
    <p:sldId id="287" r:id="rId9"/>
    <p:sldId id="288" r:id="rId10"/>
    <p:sldId id="260" r:id="rId11"/>
    <p:sldId id="289" r:id="rId12"/>
    <p:sldId id="258" r:id="rId13"/>
    <p:sldId id="290" r:id="rId14"/>
    <p:sldId id="299" r:id="rId15"/>
    <p:sldId id="300" r:id="rId16"/>
    <p:sldId id="263" r:id="rId17"/>
    <p:sldId id="262" r:id="rId18"/>
    <p:sldId id="291" r:id="rId19"/>
    <p:sldId id="301" r:id="rId20"/>
    <p:sldId id="264" r:id="rId21"/>
    <p:sldId id="294" r:id="rId22"/>
    <p:sldId id="272" r:id="rId23"/>
    <p:sldId id="293" r:id="rId24"/>
    <p:sldId id="292" r:id="rId25"/>
    <p:sldId id="297" r:id="rId26"/>
  </p:sldIdLst>
  <p:sldSz cx="9144000" cy="5143500" type="screen16x9"/>
  <p:notesSz cx="6858000" cy="9144000"/>
  <p:embeddedFontLst>
    <p:embeddedFont>
      <p:font typeface="Oswald" panose="020F0502020204030204" pitchFamily="2" charset="0"/>
      <p:regular r:id="rId28"/>
      <p:bold r:id="rId29"/>
    </p:embeddedFont>
    <p:embeddedFont>
      <p:font typeface="Roboto Condensed"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BF66B-BF0D-49A5-ABA2-E6C1EFEF6E1B}">
  <a:tblStyle styleId="{B46BF66B-BF0D-49A5-ABA2-E6C1EFEF6E1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97401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11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12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57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0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726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94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82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00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05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41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03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75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12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09666" y="2185857"/>
            <a:ext cx="3534604" cy="3432788"/>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6" name="Google Shape;16;p2"/>
          <p:cNvGrpSpPr/>
          <p:nvPr/>
        </p:nvGrpSpPr>
        <p:grpSpPr>
          <a:xfrm>
            <a:off x="-22" y="-324543"/>
            <a:ext cx="3068579" cy="1910876"/>
            <a:chOff x="-32" y="-215963"/>
            <a:chExt cx="2163561" cy="1347300"/>
          </a:xfrm>
        </p:grpSpPr>
        <p:sp>
          <p:nvSpPr>
            <p:cNvPr id="17" name="Google Shape;17;p2"/>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2" name="Google Shape;22;p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64ECF5-20D0-41D5-AD49-0BB54D680DD8}" type="slidenum">
              <a:rPr lang="en-US"/>
              <a:pPr>
                <a:defRPr/>
              </a:pPr>
              <a:t>‹#›</a:t>
            </a:fld>
            <a:endParaRPr lang="en-US"/>
          </a:p>
        </p:txBody>
      </p:sp>
    </p:spTree>
    <p:extLst>
      <p:ext uri="{BB962C8B-B14F-4D97-AF65-F5344CB8AC3E}">
        <p14:creationId xmlns:p14="http://schemas.microsoft.com/office/powerpoint/2010/main" val="338498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96C23A8-1919-4D81-9258-63345F46E351}" type="datetimeFigureOut">
              <a:rPr lang="en-US" smtClean="0"/>
              <a:t>9/1/2025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4685E84-D0D2-4DA2-87B5-137B6C343AC7}" type="slidenum">
              <a:rPr lang="en-US" smtClean="0"/>
              <a:t>‹#›</a:t>
            </a:fld>
            <a:endParaRPr lang="en-US"/>
          </a:p>
        </p:txBody>
      </p:sp>
    </p:spTree>
    <p:extLst>
      <p:ext uri="{BB962C8B-B14F-4D97-AF65-F5344CB8AC3E}">
        <p14:creationId xmlns:p14="http://schemas.microsoft.com/office/powerpoint/2010/main" val="49036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a:t>Click to edit Master title style</a:t>
            </a:r>
          </a:p>
        </p:txBody>
      </p:sp>
      <p:sp>
        <p:nvSpPr>
          <p:cNvPr id="3" name="Table Placeholder 2"/>
          <p:cNvSpPr>
            <a:spLocks noGrp="1"/>
          </p:cNvSpPr>
          <p:nvPr>
            <p:ph type="tbl" idx="1"/>
          </p:nvPr>
        </p:nvSpPr>
        <p:spPr>
          <a:xfrm>
            <a:off x="457200" y="1485900"/>
            <a:ext cx="8229600" cy="291465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E2FEF44A-0CE1-43DA-B99A-CD9D5B02CD51}"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311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9900"/>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6172200" y="2656118"/>
            <a:ext cx="2971754" cy="288615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9208606" flipH="1">
              <a:off x="7481789" y="4276913"/>
              <a:ext cx="408796" cy="1016449"/>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30" name="Google Shape;30;p3"/>
          <p:cNvGrpSpPr/>
          <p:nvPr/>
        </p:nvGrpSpPr>
        <p:grpSpPr>
          <a:xfrm>
            <a:off x="-32" y="-228027"/>
            <a:ext cx="2163561" cy="1347300"/>
            <a:chOff x="-32" y="-215963"/>
            <a:chExt cx="2163561" cy="1347300"/>
          </a:xfrm>
        </p:grpSpPr>
        <p:sp>
          <p:nvSpPr>
            <p:cNvPr id="31" name="Google Shape;31;p3"/>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591371" flipH="1">
              <a:off x="239463" y="-151890"/>
              <a:ext cx="434754" cy="1080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6" name="Google Shape;36;p3"/>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37" name="Google Shape;37;p3"/>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38" name="Google Shape;38;p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marL="914400" lvl="1"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marL="1371600" lvl="2"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marL="1828800" lvl="3"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marL="2286000" lvl="4"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marL="2743200" lvl="5"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marL="3200400" lvl="6"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marL="3657600" lvl="7"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marL="4114800" lvl="8" indent="-3810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a:endParaRPr/>
          </a:p>
        </p:txBody>
      </p:sp>
      <p:grpSp>
        <p:nvGrpSpPr>
          <p:cNvPr id="41" name="Google Shape;41;p4"/>
          <p:cNvGrpSpPr/>
          <p:nvPr/>
        </p:nvGrpSpPr>
        <p:grpSpPr>
          <a:xfrm>
            <a:off x="5609666" y="2185857"/>
            <a:ext cx="3534604" cy="3432788"/>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9208678" flipH="1">
              <a:off x="6287617" y="4657701"/>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7" name="Google Shape;47;p4"/>
          <p:cNvGrpSpPr/>
          <p:nvPr/>
        </p:nvGrpSpPr>
        <p:grpSpPr>
          <a:xfrm>
            <a:off x="-22" y="-324543"/>
            <a:ext cx="3068579" cy="1910876"/>
            <a:chOff x="-32" y="-215963"/>
            <a:chExt cx="2163561" cy="1347300"/>
          </a:xfrm>
        </p:grpSpPr>
        <p:sp>
          <p:nvSpPr>
            <p:cNvPr id="48" name="Google Shape;48;p4"/>
            <p:cNvSpPr/>
            <p:nvPr/>
          </p:nvSpPr>
          <p:spPr>
            <a:xfrm rot="-1591408" flipH="1">
              <a:off x="1362169" y="-63166"/>
              <a:ext cx="205103" cy="509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53" name="Google Shape;53;p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6172200" y="2656118"/>
            <a:ext cx="2971754" cy="288615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61" name="Google Shape;61;p5"/>
          <p:cNvGrpSpPr/>
          <p:nvPr/>
        </p:nvGrpSpPr>
        <p:grpSpPr>
          <a:xfrm>
            <a:off x="-32" y="-228027"/>
            <a:ext cx="2163561" cy="1347300"/>
            <a:chOff x="-32" y="-215963"/>
            <a:chExt cx="2163561" cy="1347300"/>
          </a:xfrm>
        </p:grpSpPr>
        <p:sp>
          <p:nvSpPr>
            <p:cNvPr id="62" name="Google Shape;62;p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7" name="Google Shape;67;p5"/>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5"/>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9" name="Google Shape;69;p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6"/>
          <p:cNvGrpSpPr/>
          <p:nvPr/>
        </p:nvGrpSpPr>
        <p:grpSpPr>
          <a:xfrm>
            <a:off x="6172200" y="2656118"/>
            <a:ext cx="2971754" cy="2886151"/>
            <a:chOff x="6172200" y="2656118"/>
            <a:chExt cx="2971754" cy="2886151"/>
          </a:xfrm>
        </p:grpSpPr>
        <p:sp>
          <p:nvSpPr>
            <p:cNvPr id="72" name="Google Shape;72;p6"/>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7" name="Google Shape;77;p6"/>
          <p:cNvGrpSpPr/>
          <p:nvPr/>
        </p:nvGrpSpPr>
        <p:grpSpPr>
          <a:xfrm>
            <a:off x="-32" y="-228027"/>
            <a:ext cx="2163561" cy="1347300"/>
            <a:chOff x="-32" y="-215963"/>
            <a:chExt cx="2163561" cy="1347300"/>
          </a:xfrm>
        </p:grpSpPr>
        <p:sp>
          <p:nvSpPr>
            <p:cNvPr id="78" name="Google Shape;78;p6"/>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7"/>
        <p:cNvGrpSpPr/>
        <p:nvPr/>
      </p:nvGrpSpPr>
      <p:grpSpPr>
        <a:xfrm>
          <a:off x="0" y="0"/>
          <a:ext cx="0" cy="0"/>
          <a:chOff x="0" y="0"/>
          <a:chExt cx="0" cy="0"/>
        </a:xfrm>
      </p:grpSpPr>
      <p:grpSp>
        <p:nvGrpSpPr>
          <p:cNvPr id="88" name="Google Shape;88;p7"/>
          <p:cNvGrpSpPr/>
          <p:nvPr/>
        </p:nvGrpSpPr>
        <p:grpSpPr>
          <a:xfrm>
            <a:off x="6791633" y="3181575"/>
            <a:ext cx="2352143" cy="2284388"/>
            <a:chOff x="6172200" y="2656118"/>
            <a:chExt cx="2971754" cy="2886151"/>
          </a:xfrm>
        </p:grpSpPr>
        <p:sp>
          <p:nvSpPr>
            <p:cNvPr id="89" name="Google Shape;89;p7"/>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94" name="Google Shape;94;p7"/>
          <p:cNvGrpSpPr/>
          <p:nvPr/>
        </p:nvGrpSpPr>
        <p:grpSpPr>
          <a:xfrm>
            <a:off x="-32" y="-228027"/>
            <a:ext cx="2163561" cy="1347300"/>
            <a:chOff x="-32" y="-215963"/>
            <a:chExt cx="2163561" cy="1347300"/>
          </a:xfrm>
        </p:grpSpPr>
        <p:sp>
          <p:nvSpPr>
            <p:cNvPr id="95" name="Google Shape;95;p7"/>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00" name="Google Shape;100;p7"/>
          <p:cNvSpPr txBox="1">
            <a:spLocks noGrp="1"/>
          </p:cNvSpPr>
          <p:nvPr>
            <p:ph type="title"/>
          </p:nvPr>
        </p:nvSpPr>
        <p:spPr>
          <a:xfrm>
            <a:off x="1031425" y="1149725"/>
            <a:ext cx="6321000" cy="680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7"/>
          <p:cNvSpPr txBox="1">
            <a:spLocks noGrp="1"/>
          </p:cNvSpPr>
          <p:nvPr>
            <p:ph type="body" idx="1"/>
          </p:nvPr>
        </p:nvSpPr>
        <p:spPr>
          <a:xfrm>
            <a:off x="10314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2" name="Google Shape;102;p7"/>
          <p:cNvSpPr txBox="1">
            <a:spLocks noGrp="1"/>
          </p:cNvSpPr>
          <p:nvPr>
            <p:ph type="body" idx="2"/>
          </p:nvPr>
        </p:nvSpPr>
        <p:spPr>
          <a:xfrm>
            <a:off x="317327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3" name="Google Shape;103;p7"/>
          <p:cNvSpPr txBox="1">
            <a:spLocks noGrp="1"/>
          </p:cNvSpPr>
          <p:nvPr>
            <p:ph type="body" idx="3"/>
          </p:nvPr>
        </p:nvSpPr>
        <p:spPr>
          <a:xfrm>
            <a:off x="53151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4" name="Google Shape;104;p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grpSp>
        <p:nvGrpSpPr>
          <p:cNvPr id="106" name="Google Shape;106;p8"/>
          <p:cNvGrpSpPr/>
          <p:nvPr/>
        </p:nvGrpSpPr>
        <p:grpSpPr>
          <a:xfrm>
            <a:off x="6172200" y="2656118"/>
            <a:ext cx="2971754" cy="2886151"/>
            <a:chOff x="6172200" y="2656118"/>
            <a:chExt cx="2971754" cy="2886151"/>
          </a:xfrm>
        </p:grpSpPr>
        <p:sp>
          <p:nvSpPr>
            <p:cNvPr id="107" name="Google Shape;107;p8"/>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12" name="Google Shape;112;p8"/>
          <p:cNvGrpSpPr/>
          <p:nvPr/>
        </p:nvGrpSpPr>
        <p:grpSpPr>
          <a:xfrm>
            <a:off x="-32" y="-228027"/>
            <a:ext cx="2163561" cy="1347300"/>
            <a:chOff x="-32" y="-215963"/>
            <a:chExt cx="2163561" cy="1347300"/>
          </a:xfrm>
        </p:grpSpPr>
        <p:sp>
          <p:nvSpPr>
            <p:cNvPr id="113" name="Google Shape;113;p8"/>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8" name="Google Shape;118;p8"/>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9" name="Google Shape;119;p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6172200" y="2656118"/>
            <a:ext cx="2971754" cy="288615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42" name="Google Shape;142;p10"/>
          <p:cNvGrpSpPr/>
          <p:nvPr/>
        </p:nvGrpSpPr>
        <p:grpSpPr>
          <a:xfrm>
            <a:off x="-32" y="-228027"/>
            <a:ext cx="2163561" cy="13473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48" name="Google Shape;148;p1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6172200" y="2656118"/>
            <a:ext cx="2971754" cy="288615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32" y="-228027"/>
            <a:ext cx="2163561" cy="13473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4BB5D9"/>
                </a:solidFill>
                <a:latin typeface="Roboto Condensed"/>
                <a:ea typeface="Roboto Condensed"/>
                <a:cs typeface="Roboto Condensed"/>
                <a:sym typeface="Roboto Condensed"/>
              </a:defRPr>
            </a:lvl1pPr>
            <a:lvl2pPr lvl="1" algn="r">
              <a:buNone/>
              <a:defRPr sz="1300">
                <a:solidFill>
                  <a:srgbClr val="4BB5D9"/>
                </a:solidFill>
                <a:latin typeface="Roboto Condensed"/>
                <a:ea typeface="Roboto Condensed"/>
                <a:cs typeface="Roboto Condensed"/>
                <a:sym typeface="Roboto Condensed"/>
              </a:defRPr>
            </a:lvl2pPr>
            <a:lvl3pPr lvl="2" algn="r">
              <a:buNone/>
              <a:defRPr sz="1300">
                <a:solidFill>
                  <a:srgbClr val="4BB5D9"/>
                </a:solidFill>
                <a:latin typeface="Roboto Condensed"/>
                <a:ea typeface="Roboto Condensed"/>
                <a:cs typeface="Roboto Condensed"/>
                <a:sym typeface="Roboto Condensed"/>
              </a:defRPr>
            </a:lvl3pPr>
            <a:lvl4pPr lvl="3" algn="r">
              <a:buNone/>
              <a:defRPr sz="1300">
                <a:solidFill>
                  <a:srgbClr val="4BB5D9"/>
                </a:solidFill>
                <a:latin typeface="Roboto Condensed"/>
                <a:ea typeface="Roboto Condensed"/>
                <a:cs typeface="Roboto Condensed"/>
                <a:sym typeface="Roboto Condensed"/>
              </a:defRPr>
            </a:lvl4pPr>
            <a:lvl5pPr lvl="4" algn="r">
              <a:buNone/>
              <a:defRPr sz="1300">
                <a:solidFill>
                  <a:srgbClr val="4BB5D9"/>
                </a:solidFill>
                <a:latin typeface="Roboto Condensed"/>
                <a:ea typeface="Roboto Condensed"/>
                <a:cs typeface="Roboto Condensed"/>
                <a:sym typeface="Roboto Condensed"/>
              </a:defRPr>
            </a:lvl5pPr>
            <a:lvl6pPr lvl="5" algn="r">
              <a:buNone/>
              <a:defRPr sz="1300">
                <a:solidFill>
                  <a:srgbClr val="4BB5D9"/>
                </a:solidFill>
                <a:latin typeface="Roboto Condensed"/>
                <a:ea typeface="Roboto Condensed"/>
                <a:cs typeface="Roboto Condensed"/>
                <a:sym typeface="Roboto Condensed"/>
              </a:defRPr>
            </a:lvl6pPr>
            <a:lvl7pPr lvl="6" algn="r">
              <a:buNone/>
              <a:defRPr sz="1300">
                <a:solidFill>
                  <a:srgbClr val="4BB5D9"/>
                </a:solidFill>
                <a:latin typeface="Roboto Condensed"/>
                <a:ea typeface="Roboto Condensed"/>
                <a:cs typeface="Roboto Condensed"/>
                <a:sym typeface="Roboto Condensed"/>
              </a:defRPr>
            </a:lvl7pPr>
            <a:lvl8pPr lvl="7" algn="r">
              <a:buNone/>
              <a:defRPr sz="1300">
                <a:solidFill>
                  <a:srgbClr val="4BB5D9"/>
                </a:solidFill>
                <a:latin typeface="Roboto Condensed"/>
                <a:ea typeface="Roboto Condensed"/>
                <a:cs typeface="Roboto Condensed"/>
                <a:sym typeface="Roboto Condensed"/>
              </a:defRPr>
            </a:lvl8pPr>
            <a:lvl9pPr lvl="8" algn="r">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9" r:id="rId10"/>
    <p:sldLayoutId id="2147483660" r:id="rId11"/>
    <p:sldLayoutId id="2147483661"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ctrTitle"/>
          </p:nvPr>
        </p:nvSpPr>
        <p:spPr>
          <a:xfrm>
            <a:off x="0" y="1217633"/>
            <a:ext cx="91440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a:latin typeface="+mj-lt"/>
              </a:rPr>
              <a:t>BÀI 17: ĐA DẠNG NGUYÊN SINH VẬT</a:t>
            </a:r>
            <a:endParaRPr sz="3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barn(inVertical)">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2808145" y="656948"/>
            <a:ext cx="3498300" cy="464357"/>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b="1" dirty="0">
                <a:latin typeface="+mj-lt"/>
              </a:rPr>
              <a:t>Mở rộng</a:t>
            </a:r>
            <a:endParaRPr b="1" dirty="0">
              <a:latin typeface="+mj-lt"/>
            </a:endParaRPr>
          </a:p>
        </p:txBody>
      </p:sp>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Rectangle 1"/>
          <p:cNvSpPr/>
          <p:nvPr/>
        </p:nvSpPr>
        <p:spPr>
          <a:xfrm>
            <a:off x="958292" y="1675181"/>
            <a:ext cx="7016964" cy="1400383"/>
          </a:xfrm>
          <a:prstGeom prst="rect">
            <a:avLst/>
          </a:prstGeom>
        </p:spPr>
        <p:txBody>
          <a:bodyPr wrap="square">
            <a:spAutoFit/>
          </a:bodyPr>
          <a:lstStyle/>
          <a:p>
            <a:pPr lvl="0">
              <a:spcBef>
                <a:spcPts val="600"/>
              </a:spcBef>
            </a:pPr>
            <a:r>
              <a:rPr lang="en-US" sz="2000" b="1" dirty="0">
                <a:solidFill>
                  <a:schemeClr val="accent2"/>
                </a:solidFill>
              </a:rPr>
              <a:t>Tảo đem lại lợi ích cho san hô:</a:t>
            </a:r>
          </a:p>
          <a:p>
            <a:pPr marL="342900" lvl="0" indent="-342900" algn="just">
              <a:spcBef>
                <a:spcPts val="600"/>
              </a:spcBef>
              <a:buFont typeface="Wingdings" panose="05000000000000000000" pitchFamily="2" charset="2"/>
              <a:buChar char="§"/>
            </a:pPr>
            <a:r>
              <a:rPr lang="en-US" sz="2000" i="1" dirty="0">
                <a:solidFill>
                  <a:schemeClr val="accent2"/>
                </a:solidFill>
              </a:rPr>
              <a:t>Tổng hợp nên chất hữu cơ và giải phóng oxygen thông qua quang hợp. Nhờ đó san hô là nơi cung cấp nguồn thức ăn phong phú nuôi dưỡng các sinh vật khác ở biển.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arn(inVertical)">
                                      <p:cBhvr>
                                        <p:cTn id="7" dur="5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Picture 2"/>
          <p:cNvPicPr>
            <a:picLocks noChangeAspect="1"/>
          </p:cNvPicPr>
          <p:nvPr/>
        </p:nvPicPr>
        <p:blipFill>
          <a:blip r:embed="rId3"/>
          <a:stretch>
            <a:fillRect/>
          </a:stretch>
        </p:blipFill>
        <p:spPr>
          <a:xfrm>
            <a:off x="506020" y="563269"/>
            <a:ext cx="4051350" cy="4257447"/>
          </a:xfrm>
          <a:prstGeom prst="rect">
            <a:avLst/>
          </a:prstGeom>
        </p:spPr>
      </p:pic>
      <p:pic>
        <p:nvPicPr>
          <p:cNvPr id="5" name="Picture 4"/>
          <p:cNvPicPr>
            <a:picLocks noChangeAspect="1"/>
          </p:cNvPicPr>
          <p:nvPr/>
        </p:nvPicPr>
        <p:blipFill>
          <a:blip r:embed="rId4"/>
          <a:stretch>
            <a:fillRect/>
          </a:stretch>
        </p:blipFill>
        <p:spPr>
          <a:xfrm>
            <a:off x="4857292" y="563269"/>
            <a:ext cx="3845052" cy="4257447"/>
          </a:xfrm>
          <a:prstGeom prst="rect">
            <a:avLst/>
          </a:prstGeom>
        </p:spPr>
      </p:pic>
    </p:spTree>
    <p:extLst>
      <p:ext uri="{BB962C8B-B14F-4D97-AF65-F5344CB8AC3E}">
        <p14:creationId xmlns:p14="http://schemas.microsoft.com/office/powerpoint/2010/main" val="30231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ctrTitle" idx="4294967295"/>
          </p:nvPr>
        </p:nvSpPr>
        <p:spPr>
          <a:xfrm>
            <a:off x="1" y="665683"/>
            <a:ext cx="6349592" cy="9253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rgbClr val="FF9900"/>
                </a:solidFill>
                <a:latin typeface="+mj-lt"/>
              </a:rPr>
              <a:t>2. Một số nguyên sinh vật </a:t>
            </a:r>
            <a:br>
              <a:rPr lang="en" sz="2400" dirty="0">
                <a:solidFill>
                  <a:srgbClr val="FF9900"/>
                </a:solidFill>
                <a:latin typeface="+mj-lt"/>
              </a:rPr>
            </a:br>
            <a:r>
              <a:rPr lang="en" sz="2400" dirty="0">
                <a:solidFill>
                  <a:srgbClr val="FF9900"/>
                </a:solidFill>
                <a:latin typeface="+mj-lt"/>
              </a:rPr>
              <a:t>gây bệnh ở người</a:t>
            </a:r>
            <a:endParaRPr sz="2400" dirty="0">
              <a:solidFill>
                <a:srgbClr val="FF9900"/>
              </a:solidFill>
              <a:latin typeface="+mj-lt"/>
            </a:endParaRPr>
          </a:p>
        </p:txBody>
      </p:sp>
      <p:pic>
        <p:nvPicPr>
          <p:cNvPr id="183" name="Google Shape;183;p14" descr="photo-1434030216411-0b793f4b4173.jpg"/>
          <p:cNvPicPr preferRelativeResize="0"/>
          <p:nvPr/>
        </p:nvPicPr>
        <p:blipFill rotWithShape="1">
          <a:blip r:embed="rId3">
            <a:alphaModFix/>
          </a:blip>
          <a:srcRect l="18591" r="15761"/>
          <a:stretch/>
        </p:blipFill>
        <p:spPr>
          <a:xfrm>
            <a:off x="5767475" y="0"/>
            <a:ext cx="3376525" cy="5143500"/>
          </a:xfrm>
          <a:prstGeom prst="rect">
            <a:avLst/>
          </a:prstGeom>
          <a:noFill/>
          <a:ln>
            <a:noFill/>
          </a:ln>
        </p:spPr>
      </p:pic>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12</a:t>
            </a:fld>
            <a:endParaRPr>
              <a:solidFill>
                <a:srgbClr val="FFFFFF"/>
              </a:solidFill>
            </a:endParaRPr>
          </a:p>
        </p:txBody>
      </p:sp>
      <p:sp>
        <p:nvSpPr>
          <p:cNvPr id="2" name="Rectangle 1"/>
          <p:cNvSpPr/>
          <p:nvPr/>
        </p:nvSpPr>
        <p:spPr>
          <a:xfrm>
            <a:off x="114300" y="1789103"/>
            <a:ext cx="5226627" cy="1182375"/>
          </a:xfrm>
          <a:prstGeom prst="rect">
            <a:avLst/>
          </a:prstGeom>
        </p:spPr>
        <p:txBody>
          <a:bodyPr wrap="square">
            <a:spAutoFit/>
          </a:bodyPr>
          <a:lstStyle/>
          <a:p>
            <a:pPr algn="just">
              <a:lnSpc>
                <a:spcPts val="2700"/>
              </a:lnSpc>
              <a:spcBef>
                <a:spcPts val="200"/>
              </a:spcBef>
              <a:spcAft>
                <a:spcPts val="200"/>
              </a:spcAft>
            </a:pPr>
            <a:r>
              <a:rPr lang="en" sz="2000" dirty="0">
                <a:solidFill>
                  <a:schemeClr val="accent1"/>
                </a:solidFill>
              </a:rPr>
              <a:t>Quan sát Hình 17.4, 17.5:</a:t>
            </a:r>
          </a:p>
          <a:p>
            <a:pPr algn="just">
              <a:lnSpc>
                <a:spcPts val="2700"/>
              </a:lnSpc>
              <a:spcBef>
                <a:spcPts val="200"/>
              </a:spcBef>
              <a:spcAft>
                <a:spcPts val="200"/>
              </a:spcAft>
            </a:pPr>
            <a:r>
              <a:rPr lang="en-US" sz="2000" i="1" dirty="0" err="1">
                <a:solidFill>
                  <a:schemeClr val="accent1"/>
                </a:solidFill>
              </a:rPr>
              <a:t>Kể</a:t>
            </a:r>
            <a:r>
              <a:rPr lang="en-US" sz="2000" i="1" dirty="0">
                <a:solidFill>
                  <a:schemeClr val="accent1"/>
                </a:solidFill>
              </a:rPr>
              <a:t> </a:t>
            </a:r>
            <a:r>
              <a:rPr lang="en-US" sz="2000" i="1" dirty="0" err="1">
                <a:solidFill>
                  <a:schemeClr val="accent1"/>
                </a:solidFill>
              </a:rPr>
              <a:t>tên</a:t>
            </a:r>
            <a:r>
              <a:rPr lang="en-US" sz="2000" i="1" dirty="0">
                <a:solidFill>
                  <a:schemeClr val="accent1"/>
                </a:solidFill>
              </a:rPr>
              <a:t> </a:t>
            </a:r>
            <a:r>
              <a:rPr lang="en-US" sz="2000" i="1" dirty="0" err="1">
                <a:solidFill>
                  <a:schemeClr val="accent1"/>
                </a:solidFill>
              </a:rPr>
              <a:t>một</a:t>
            </a:r>
            <a:r>
              <a:rPr lang="en-US" sz="2000" i="1" dirty="0">
                <a:solidFill>
                  <a:schemeClr val="accent1"/>
                </a:solidFill>
              </a:rPr>
              <a:t> </a:t>
            </a:r>
            <a:r>
              <a:rPr lang="en-US" sz="2000" i="1" dirty="0" err="1">
                <a:solidFill>
                  <a:schemeClr val="accent1"/>
                </a:solidFill>
              </a:rPr>
              <a:t>số</a:t>
            </a:r>
            <a:r>
              <a:rPr lang="en-US" sz="2000" i="1" dirty="0">
                <a:solidFill>
                  <a:schemeClr val="accent1"/>
                </a:solidFill>
              </a:rPr>
              <a:t> </a:t>
            </a:r>
            <a:r>
              <a:rPr lang="en-US" sz="2000" i="1" dirty="0" err="1">
                <a:solidFill>
                  <a:schemeClr val="accent1"/>
                </a:solidFill>
              </a:rPr>
              <a:t>nguyên</a:t>
            </a:r>
            <a:r>
              <a:rPr lang="en-US" sz="2000" i="1" dirty="0">
                <a:solidFill>
                  <a:schemeClr val="accent1"/>
                </a:solidFill>
              </a:rPr>
              <a:t> </a:t>
            </a:r>
            <a:r>
              <a:rPr lang="en-US" sz="2000" i="1" dirty="0" err="1">
                <a:solidFill>
                  <a:schemeClr val="accent1"/>
                </a:solidFill>
              </a:rPr>
              <a:t>sinh</a:t>
            </a:r>
            <a:r>
              <a:rPr lang="en-US" sz="2000" i="1" dirty="0">
                <a:solidFill>
                  <a:schemeClr val="accent1"/>
                </a:solidFill>
              </a:rPr>
              <a:t> </a:t>
            </a:r>
            <a:r>
              <a:rPr lang="en-US" sz="2000" i="1" dirty="0" err="1">
                <a:solidFill>
                  <a:schemeClr val="accent1"/>
                </a:solidFill>
              </a:rPr>
              <a:t>vật</a:t>
            </a:r>
            <a:r>
              <a:rPr lang="en-US" sz="2000" i="1" dirty="0">
                <a:solidFill>
                  <a:schemeClr val="accent1"/>
                </a:solidFill>
              </a:rPr>
              <a:t> </a:t>
            </a:r>
            <a:r>
              <a:rPr lang="en-US" sz="2000" i="1" dirty="0" err="1">
                <a:solidFill>
                  <a:schemeClr val="accent1"/>
                </a:solidFill>
              </a:rPr>
              <a:t>gây</a:t>
            </a:r>
            <a:r>
              <a:rPr lang="en-US" sz="2000" i="1" dirty="0">
                <a:solidFill>
                  <a:schemeClr val="accent1"/>
                </a:solidFill>
              </a:rPr>
              <a:t> </a:t>
            </a:r>
            <a:r>
              <a:rPr lang="en-US" sz="2000" i="1" dirty="0" err="1">
                <a:solidFill>
                  <a:schemeClr val="accent1"/>
                </a:solidFill>
              </a:rPr>
              <a:t>bệnh</a:t>
            </a:r>
            <a:r>
              <a:rPr lang="en-US" sz="2000" i="1" dirty="0">
                <a:solidFill>
                  <a:schemeClr val="accent1"/>
                </a:solidFill>
              </a:rPr>
              <a:t> ở </a:t>
            </a:r>
            <a:r>
              <a:rPr lang="en-US" sz="2000" i="1" dirty="0" err="1">
                <a:solidFill>
                  <a:schemeClr val="accent1"/>
                </a:solidFill>
              </a:rPr>
              <a:t>người</a:t>
            </a:r>
            <a:r>
              <a:rPr lang="en-US" sz="2000" i="1" dirty="0">
                <a:solidFill>
                  <a:schemeClr val="accent1"/>
                </a:solidFill>
              </a:rPr>
              <a:t>?</a:t>
            </a:r>
            <a:endParaRPr lang="en" sz="2000" i="1" dirty="0">
              <a:solidFill>
                <a:schemeClr val="accent1"/>
              </a:solidFill>
            </a:endParaRPr>
          </a:p>
        </p:txBody>
      </p:sp>
      <p:sp>
        <p:nvSpPr>
          <p:cNvPr id="6" name="Rectangle 5"/>
          <p:cNvSpPr/>
          <p:nvPr/>
        </p:nvSpPr>
        <p:spPr>
          <a:xfrm>
            <a:off x="114299" y="3482822"/>
            <a:ext cx="5226627" cy="1131079"/>
          </a:xfrm>
          <a:prstGeom prst="rect">
            <a:avLst/>
          </a:prstGeom>
        </p:spPr>
        <p:txBody>
          <a:bodyPr wrap="square">
            <a:spAutoFit/>
          </a:bodyPr>
          <a:lstStyle/>
          <a:p>
            <a:pPr algn="just">
              <a:lnSpc>
                <a:spcPts val="2700"/>
              </a:lnSpc>
              <a:spcBef>
                <a:spcPts val="200"/>
              </a:spcBef>
              <a:spcAft>
                <a:spcPts val="200"/>
              </a:spcAft>
            </a:pPr>
            <a:r>
              <a:rPr lang="en-US" sz="2000" b="1" dirty="0" err="1">
                <a:solidFill>
                  <a:srgbClr val="FF0000"/>
                </a:solidFill>
                <a:latin typeface="Times New Roman" panose="02020603050405020304" pitchFamily="18" charset="0"/>
                <a:cs typeface="Times New Roman" panose="02020603050405020304" pitchFamily="18" charset="0"/>
              </a:rPr>
              <a:t>Một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số</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nguyên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sinh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vật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gây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bệnh</a:t>
            </a:r>
            <a:r>
              <a:rPr lang="en-US" sz="2000" b="1" dirty="0">
                <a:solidFill>
                  <a:srgbClr val="FF0000"/>
                </a:solidFill>
                <a:latin typeface="Times New Roman" panose="02020603050405020304" pitchFamily="18" charset="0"/>
                <a:cs typeface="Times New Roman" panose="02020603050405020304" pitchFamily="18" charset="0"/>
              </a:rPr>
              <a:t> ở </a:t>
            </a:r>
            <a:r>
              <a:rPr lang="en-US" sz="2000" b="1" dirty="0" err="1">
                <a:solidFill>
                  <a:srgbClr val="FF0000"/>
                </a:solidFill>
                <a:latin typeface="Times New Roman" panose="02020603050405020304" pitchFamily="18" charset="0"/>
                <a:cs typeface="Times New Roman" panose="02020603050405020304" pitchFamily="18" charset="0"/>
              </a:rPr>
              <a:t>người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như</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Trùng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sốt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rét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trùng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kiết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lỵ</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trùng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uốn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ván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trùng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bệnh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ngủ</a:t>
            </a:r>
            <a:r>
              <a:rPr lang="en-US" sz="2000" b="1" dirty="0">
                <a:solidFill>
                  <a:srgbClr val="FF0000"/>
                </a:solidFill>
                <a:latin typeface="Times New Roman" panose="02020603050405020304" pitchFamily="18" charset="0"/>
                <a:cs typeface="Times New Roman" panose="02020603050405020304" pitchFamily="18" charset="0"/>
              </a:rPr>
              <a:t>….. </a:t>
            </a:r>
            <a:endParaRPr lang="en" sz="2000" b="1" i="1" dirty="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114299" y="2781147"/>
            <a:ext cx="732894" cy="701675"/>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barn(inVertical)">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3" name="Picture 2"/>
          <p:cNvPicPr>
            <a:picLocks noChangeAspect="1"/>
          </p:cNvPicPr>
          <p:nvPr/>
        </p:nvPicPr>
        <p:blipFill>
          <a:blip r:embed="rId2"/>
          <a:stretch>
            <a:fillRect/>
          </a:stretch>
        </p:blipFill>
        <p:spPr>
          <a:xfrm>
            <a:off x="380390" y="196801"/>
            <a:ext cx="2993794" cy="3095039"/>
          </a:xfrm>
          <a:prstGeom prst="rect">
            <a:avLst/>
          </a:prstGeom>
        </p:spPr>
      </p:pic>
      <p:sp>
        <p:nvSpPr>
          <p:cNvPr id="4" name="Rectangle 3"/>
          <p:cNvSpPr/>
          <p:nvPr/>
        </p:nvSpPr>
        <p:spPr>
          <a:xfrm>
            <a:off x="3560606" y="508596"/>
            <a:ext cx="5343680" cy="1323439"/>
          </a:xfrm>
          <a:prstGeom prst="rect">
            <a:avLst/>
          </a:prstGeom>
        </p:spPr>
        <p:txBody>
          <a:bodyPr wrap="square">
            <a:spAutoFit/>
          </a:bodyPr>
          <a:lstStyle/>
          <a:p>
            <a:pPr marL="342900" indent="-342900" algn="just">
              <a:buFont typeface="Wingdings" panose="05000000000000000000" pitchFamily="2" charset="2"/>
              <a:buChar char="§"/>
            </a:pPr>
            <a:r>
              <a:rPr lang="en-US" sz="2000" i="1" dirty="0">
                <a:solidFill>
                  <a:schemeClr val="bg1"/>
                </a:solidFill>
              </a:rPr>
              <a:t>Trùng sốt rét do muỗi truyền vào máu người và theo đường máu đến gan. Sau đó, chúng </a:t>
            </a:r>
            <a:r>
              <a:rPr lang="en-US" sz="2000" i="1" dirty="0" err="1">
                <a:solidFill>
                  <a:schemeClr val="bg1"/>
                </a:solidFill>
              </a:rPr>
              <a:t>chui</a:t>
            </a:r>
            <a:r>
              <a:rPr lang="en-US" sz="2000" i="1" dirty="0">
                <a:solidFill>
                  <a:schemeClr val="bg1"/>
                </a:solidFill>
              </a:rPr>
              <a:t> </a:t>
            </a:r>
            <a:r>
              <a:rPr lang="en-US" sz="2000" i="1" dirty="0" err="1">
                <a:solidFill>
                  <a:schemeClr val="bg1"/>
                </a:solidFill>
              </a:rPr>
              <a:t>vào</a:t>
            </a:r>
            <a:r>
              <a:rPr lang="en-US" sz="2000" i="1" dirty="0">
                <a:solidFill>
                  <a:schemeClr val="bg1"/>
                </a:solidFill>
              </a:rPr>
              <a:t> kí sinh trong các tế bào hồng cầu bị vỡ, gây nên bệnh sốt rét. </a:t>
            </a:r>
            <a:endParaRPr lang="en-US" sz="2000" dirty="0">
              <a:solidFill>
                <a:schemeClr val="bg1"/>
              </a:solidFill>
            </a:endParaRPr>
          </a:p>
        </p:txBody>
      </p:sp>
      <p:pic>
        <p:nvPicPr>
          <p:cNvPr id="5" name="Picture 4"/>
          <p:cNvPicPr>
            <a:picLocks noChangeAspect="1"/>
          </p:cNvPicPr>
          <p:nvPr/>
        </p:nvPicPr>
        <p:blipFill>
          <a:blip r:embed="rId3"/>
          <a:stretch>
            <a:fillRect/>
          </a:stretch>
        </p:blipFill>
        <p:spPr>
          <a:xfrm>
            <a:off x="5720484" y="1947030"/>
            <a:ext cx="3183801" cy="3049253"/>
          </a:xfrm>
          <a:prstGeom prst="rect">
            <a:avLst/>
          </a:prstGeom>
        </p:spPr>
      </p:pic>
      <p:sp>
        <p:nvSpPr>
          <p:cNvPr id="6" name="Rectangle 5"/>
          <p:cNvSpPr/>
          <p:nvPr/>
        </p:nvSpPr>
        <p:spPr>
          <a:xfrm>
            <a:off x="143189" y="3706758"/>
            <a:ext cx="5343680" cy="1015663"/>
          </a:xfrm>
          <a:prstGeom prst="rect">
            <a:avLst/>
          </a:prstGeom>
        </p:spPr>
        <p:txBody>
          <a:bodyPr wrap="square">
            <a:spAutoFit/>
          </a:bodyPr>
          <a:lstStyle/>
          <a:p>
            <a:pPr marL="342900" indent="-342900" algn="just">
              <a:buFont typeface="Wingdings" panose="05000000000000000000" pitchFamily="2" charset="2"/>
              <a:buChar char="§"/>
            </a:pPr>
            <a:r>
              <a:rPr lang="en-US" sz="2000" i="1" dirty="0">
                <a:solidFill>
                  <a:schemeClr val="bg1"/>
                </a:solidFill>
              </a:rPr>
              <a:t>Trùng kiết lị theo thức ăn, nước uống đi vào ống tiêu hóa của người gây lở loét ở thành ruột. </a:t>
            </a:r>
            <a:endParaRPr lang="en-US" sz="2000" dirty="0">
              <a:solidFill>
                <a:schemeClr val="bg1"/>
              </a:solidFill>
            </a:endParaRPr>
          </a:p>
        </p:txBody>
      </p:sp>
    </p:spTree>
    <p:extLst>
      <p:ext uri="{BB962C8B-B14F-4D97-AF65-F5344CB8AC3E}">
        <p14:creationId xmlns:p14="http://schemas.microsoft.com/office/powerpoint/2010/main" val="37431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8927" y="0"/>
            <a:ext cx="7845137" cy="457200"/>
          </a:xfrm>
        </p:spPr>
        <p:txBody>
          <a:bodyPr/>
          <a:lstStyle/>
          <a:p>
            <a:pPr algn="ctr" eaLnBrk="1" hangingPunct="1"/>
            <a:r>
              <a:rPr lang="en-US" altLang="en-US" dirty="0" err="1">
                <a:solidFill>
                  <a:srgbClr val="FF3399"/>
                </a:solidFill>
                <a:latin typeface="Times New Roman" panose="02020603050405020304" pitchFamily="18" charset="0"/>
                <a:cs typeface="Times New Roman" panose="02020603050405020304" pitchFamily="18" charset="0"/>
              </a:rPr>
              <a:t>Đặc</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điểm</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của</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trùng</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kiết</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lị</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và</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trùng</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sốt</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rét</a:t>
            </a:r>
            <a:r>
              <a:rPr lang="en-US" altLang="en-US" dirty="0">
                <a:solidFill>
                  <a:srgbClr val="FF3399"/>
                </a:solidFill>
                <a:latin typeface="Times New Roman" panose="02020603050405020304" pitchFamily="18" charset="0"/>
                <a:cs typeface="Times New Roman" panose="02020603050405020304" pitchFamily="18" charset="0"/>
              </a:rPr>
              <a:t>?</a:t>
            </a:r>
          </a:p>
        </p:txBody>
      </p:sp>
      <p:graphicFrame>
        <p:nvGraphicFramePr>
          <p:cNvPr id="66655" name="Group 95"/>
          <p:cNvGraphicFramePr>
            <a:graphicFrameLocks noGrp="1"/>
          </p:cNvGraphicFramePr>
          <p:nvPr>
            <p:ph idx="1"/>
            <p:extLst>
              <p:ext uri="{D42A27DB-BD31-4B8C-83A1-F6EECF244321}">
                <p14:modId xmlns:p14="http://schemas.microsoft.com/office/powerpoint/2010/main" val="3870427372"/>
              </p:ext>
            </p:extLst>
          </p:nvPr>
        </p:nvGraphicFramePr>
        <p:xfrm>
          <a:off x="1200150" y="514351"/>
          <a:ext cx="6686550" cy="4708922"/>
        </p:xfrm>
        <a:graphic>
          <a:graphicData uri="http://schemas.openxmlformats.org/drawingml/2006/table">
            <a:tbl>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tblGrid>
              <a:tr h="16689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a:ln>
                            <a:noFill/>
                          </a:ln>
                          <a:solidFill>
                            <a:schemeClr val="tx1"/>
                          </a:solidFill>
                          <a:effectLst/>
                          <a:latin typeface="Times New Roman" pitchFamily="18" charset="0"/>
                          <a:cs typeface="Times New Roman" pitchFamily="18" charset="0"/>
                        </a:rPr>
                        <a:t>    </a:t>
                      </a: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Kích</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thước</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(so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với</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hồng</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cầu</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Con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đường</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truyền</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bệnh</a:t>
                      </a: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Nơi</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kí</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sinh</a:t>
                      </a: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Tác</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hại</a:t>
                      </a: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Tên</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bệnh</a:t>
                      </a: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253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FF33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Trùng</a:t>
                      </a:r>
                      <a:r>
                        <a:rPr kumimoji="0" lang="en-US" sz="2100" b="0" i="0" u="none" strike="noStrike" cap="none" normalizeH="0" baseline="0" dirty="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kiết</a:t>
                      </a:r>
                      <a:r>
                        <a:rPr kumimoji="0" lang="en-US" sz="2100" b="0" i="0" u="none" strike="noStrike" cap="none" normalizeH="0" baseline="0" dirty="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lị</a:t>
                      </a:r>
                      <a:endParaRPr kumimoji="0" lang="en-US" sz="2100" b="0" i="0" u="none" strike="noStrike" cap="none" normalizeH="0" baseline="0" dirty="0">
                        <a:ln>
                          <a:noFill/>
                        </a:ln>
                        <a:solidFill>
                          <a:srgbClr val="FF3399"/>
                        </a:solidFill>
                        <a:effectLst/>
                        <a:latin typeface="Times New Roman" pitchFamily="18" charset="0"/>
                        <a:cs typeface="Times New Roman" pitchFamily="18" charset="0"/>
                      </a:endParaRP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1467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FF33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Trùng</a:t>
                      </a:r>
                      <a:r>
                        <a:rPr kumimoji="0" lang="en-US" sz="2100" b="0" i="0" u="none" strike="noStrike" cap="none" normalizeH="0" baseline="0" dirty="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sốt</a:t>
                      </a:r>
                      <a:r>
                        <a:rPr kumimoji="0" lang="en-US" sz="2100" b="0" i="0" u="none" strike="noStrike" cap="none" normalizeH="0" baseline="0" dirty="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rét</a:t>
                      </a:r>
                      <a:endParaRPr kumimoji="0" lang="en-US" sz="2100" b="0" i="0" u="none" strike="noStrike" cap="none" normalizeH="0" baseline="0" dirty="0">
                        <a:ln>
                          <a:noFill/>
                        </a:ln>
                        <a:solidFill>
                          <a:srgbClr val="FF3399"/>
                        </a:solidFill>
                        <a:effectLst/>
                        <a:latin typeface="Times New Roman" pitchFamily="18" charset="0"/>
                        <a:cs typeface="Times New Roman" pitchFamily="18" charset="0"/>
                      </a:endParaRP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6589" name="Line 29"/>
          <p:cNvSpPr>
            <a:spLocks noChangeShapeType="1"/>
          </p:cNvSpPr>
          <p:nvPr/>
        </p:nvSpPr>
        <p:spPr bwMode="auto">
          <a:xfrm>
            <a:off x="1314450" y="571500"/>
            <a:ext cx="97155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66609" name="Text Box 49"/>
          <p:cNvSpPr txBox="1">
            <a:spLocks noChangeArrowheads="1"/>
          </p:cNvSpPr>
          <p:nvPr/>
        </p:nvSpPr>
        <p:spPr bwMode="auto">
          <a:xfrm>
            <a:off x="1143000" y="1143001"/>
            <a:ext cx="68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CC0099"/>
                </a:solidFill>
                <a:latin typeface="Times New Roman" panose="02020603050405020304" pitchFamily="18" charset="0"/>
                <a:cs typeface="Times New Roman" panose="02020603050405020304" pitchFamily="18" charset="0"/>
              </a:rPr>
              <a:t>ĐV</a:t>
            </a:r>
          </a:p>
          <a:p>
            <a:pPr>
              <a:spcBef>
                <a:spcPct val="50000"/>
              </a:spcBef>
            </a:pPr>
            <a:r>
              <a:rPr lang="en-US" altLang="en-US" sz="2400">
                <a:solidFill>
                  <a:srgbClr val="CC0099"/>
                </a:solidFill>
                <a:latin typeface="Times New Roman" panose="02020603050405020304" pitchFamily="18" charset="0"/>
                <a:cs typeface="Times New Roman" panose="02020603050405020304" pitchFamily="18" charset="0"/>
              </a:rPr>
              <a:t>NS</a:t>
            </a:r>
          </a:p>
        </p:txBody>
      </p:sp>
      <p:sp>
        <p:nvSpPr>
          <p:cNvPr id="66610" name="Text Box 50"/>
          <p:cNvSpPr txBox="1">
            <a:spLocks noChangeArrowheads="1"/>
          </p:cNvSpPr>
          <p:nvPr/>
        </p:nvSpPr>
        <p:spPr bwMode="auto">
          <a:xfrm>
            <a:off x="1543050" y="514350"/>
            <a:ext cx="971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CC0099"/>
                </a:solidFill>
                <a:latin typeface="Times New Roman" panose="02020603050405020304" pitchFamily="18" charset="0"/>
                <a:cs typeface="Times New Roman" panose="02020603050405020304" pitchFamily="18" charset="0"/>
              </a:rPr>
              <a:t>Đặc điểm</a:t>
            </a:r>
          </a:p>
        </p:txBody>
      </p:sp>
      <p:sp>
        <p:nvSpPr>
          <p:cNvPr id="66648" name="Text Box 88"/>
          <p:cNvSpPr txBox="1">
            <a:spLocks noChangeArrowheads="1"/>
          </p:cNvSpPr>
          <p:nvPr/>
        </p:nvSpPr>
        <p:spPr bwMode="auto">
          <a:xfrm>
            <a:off x="2514600" y="2571750"/>
            <a:ext cx="571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a:latin typeface="Times New Roman" panose="02020603050405020304" pitchFamily="18" charset="0"/>
                <a:cs typeface="Times New Roman" panose="02020603050405020304" pitchFamily="18" charset="0"/>
              </a:rPr>
              <a:t>To</a:t>
            </a:r>
          </a:p>
        </p:txBody>
      </p:sp>
      <p:sp>
        <p:nvSpPr>
          <p:cNvPr id="66649" name="Text Box 89"/>
          <p:cNvSpPr txBox="1">
            <a:spLocks noChangeArrowheads="1"/>
          </p:cNvSpPr>
          <p:nvPr/>
        </p:nvSpPr>
        <p:spPr bwMode="auto">
          <a:xfrm>
            <a:off x="2400300" y="3886200"/>
            <a:ext cx="742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a:latin typeface="Times New Roman" panose="02020603050405020304" pitchFamily="18" charset="0"/>
                <a:cs typeface="Times New Roman" panose="02020603050405020304" pitchFamily="18" charset="0"/>
              </a:rPr>
              <a:t>Nhỏ</a:t>
            </a:r>
          </a:p>
        </p:txBody>
      </p:sp>
      <p:sp>
        <p:nvSpPr>
          <p:cNvPr id="66650" name="Text Box 90"/>
          <p:cNvSpPr txBox="1">
            <a:spLocks noChangeArrowheads="1"/>
          </p:cNvSpPr>
          <p:nvPr/>
        </p:nvSpPr>
        <p:spPr bwMode="auto">
          <a:xfrm>
            <a:off x="3429000" y="2284810"/>
            <a:ext cx="10858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a:latin typeface="Times New Roman" panose="02020603050405020304" pitchFamily="18" charset="0"/>
                <a:cs typeface="Times New Roman" panose="02020603050405020304" pitchFamily="18" charset="0"/>
              </a:rPr>
              <a:t>Đường tiêu hóa</a:t>
            </a:r>
          </a:p>
        </p:txBody>
      </p:sp>
      <p:sp>
        <p:nvSpPr>
          <p:cNvPr id="66651" name="Text Box 91"/>
          <p:cNvSpPr txBox="1">
            <a:spLocks noChangeArrowheads="1"/>
          </p:cNvSpPr>
          <p:nvPr/>
        </p:nvSpPr>
        <p:spPr bwMode="auto">
          <a:xfrm>
            <a:off x="3429000" y="3829050"/>
            <a:ext cx="10858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Qua </a:t>
            </a:r>
            <a:r>
              <a:rPr lang="en-US" altLang="en-US" sz="2400" dirty="0" err="1">
                <a:latin typeface="Times New Roman" panose="02020603050405020304" pitchFamily="18" charset="0"/>
                <a:cs typeface="Times New Roman" panose="02020603050405020304" pitchFamily="18" charset="0"/>
              </a:rPr>
              <a:t>muỗi</a:t>
            </a:r>
            <a:endParaRPr lang="en-US" altLang="en-US" sz="2400" dirty="0">
              <a:latin typeface="Times New Roman" panose="02020603050405020304" pitchFamily="18" charset="0"/>
              <a:cs typeface="Times New Roman" panose="02020603050405020304" pitchFamily="18" charset="0"/>
            </a:endParaRPr>
          </a:p>
        </p:txBody>
      </p:sp>
      <p:sp>
        <p:nvSpPr>
          <p:cNvPr id="66652" name="Text Box 92"/>
          <p:cNvSpPr txBox="1">
            <a:spLocks noChangeArrowheads="1"/>
          </p:cNvSpPr>
          <p:nvPr/>
        </p:nvSpPr>
        <p:spPr bwMode="auto">
          <a:xfrm>
            <a:off x="4457700" y="2338388"/>
            <a:ext cx="1085850" cy="122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250">
                <a:latin typeface="Times New Roman" panose="02020603050405020304" pitchFamily="18" charset="0"/>
                <a:cs typeface="Times New Roman" panose="02020603050405020304" pitchFamily="18" charset="0"/>
              </a:rPr>
              <a:t>Ruột người</a:t>
            </a:r>
          </a:p>
          <a:p>
            <a:pPr algn="ctr" eaLnBrk="1" hangingPunct="1">
              <a:spcBef>
                <a:spcPct val="20000"/>
              </a:spcBef>
              <a:buClr>
                <a:schemeClr val="bg2"/>
              </a:buClr>
              <a:buSzPct val="75000"/>
              <a:buFont typeface="Wingdings" panose="05000000000000000000" pitchFamily="2" charset="2"/>
              <a:buNone/>
            </a:pPr>
            <a:endParaRPr lang="en-US" altLang="en-US" sz="2400">
              <a:latin typeface="Times New Roman" panose="02020603050405020304" pitchFamily="18" charset="0"/>
              <a:cs typeface="Times New Roman" panose="02020603050405020304" pitchFamily="18" charset="0"/>
            </a:endParaRPr>
          </a:p>
        </p:txBody>
      </p:sp>
      <p:sp>
        <p:nvSpPr>
          <p:cNvPr id="66654" name="Text Box 94"/>
          <p:cNvSpPr txBox="1">
            <a:spLocks noChangeArrowheads="1"/>
          </p:cNvSpPr>
          <p:nvPr/>
        </p:nvSpPr>
        <p:spPr bwMode="auto">
          <a:xfrm>
            <a:off x="5886450" y="2219326"/>
            <a:ext cx="1314450" cy="199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Viêm</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loét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ruột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nuốt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hồng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cầu</a:t>
            </a:r>
            <a:endParaRPr lang="en-US" altLang="en-US" sz="3150" dirty="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3300" dirty="0">
              <a:latin typeface="Times New Roman" panose="02020603050405020304" pitchFamily="18" charset="0"/>
              <a:cs typeface="Times New Roman" panose="02020603050405020304" pitchFamily="18" charset="0"/>
            </a:endParaRPr>
          </a:p>
        </p:txBody>
      </p:sp>
      <p:sp>
        <p:nvSpPr>
          <p:cNvPr id="66656" name="Text Box 96"/>
          <p:cNvSpPr txBox="1">
            <a:spLocks noChangeArrowheads="1"/>
          </p:cNvSpPr>
          <p:nvPr/>
        </p:nvSpPr>
        <p:spPr bwMode="auto">
          <a:xfrm>
            <a:off x="4457700" y="3543300"/>
            <a:ext cx="1314450" cy="256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Máu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người</a:t>
            </a:r>
            <a:r>
              <a:rPr lang="en-US" altLang="en-US" sz="2100" dirty="0">
                <a:latin typeface="Times New Roman" panose="02020603050405020304" pitchFamily="18" charset="0"/>
                <a:cs typeface="Times New Roman" panose="02020603050405020304" pitchFamily="18" charset="0"/>
              </a:rPr>
              <a:t>.</a:t>
            </a:r>
          </a:p>
          <a:p>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Ruột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và</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nước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bọt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muỗi</a:t>
            </a:r>
            <a:endParaRPr lang="en-US" altLang="en-US" sz="2100" dirty="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2250" dirty="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2400" dirty="0">
              <a:latin typeface="Times New Roman" panose="02020603050405020304" pitchFamily="18" charset="0"/>
              <a:cs typeface="Times New Roman" panose="02020603050405020304" pitchFamily="18" charset="0"/>
            </a:endParaRPr>
          </a:p>
        </p:txBody>
      </p:sp>
      <p:sp>
        <p:nvSpPr>
          <p:cNvPr id="66657" name="Text Box 97"/>
          <p:cNvSpPr txBox="1">
            <a:spLocks noChangeArrowheads="1"/>
          </p:cNvSpPr>
          <p:nvPr/>
        </p:nvSpPr>
        <p:spPr bwMode="auto">
          <a:xfrm>
            <a:off x="5829300" y="3698082"/>
            <a:ext cx="1257300" cy="18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100" dirty="0">
                <a:latin typeface="Times New Roman" panose="02020603050405020304" pitchFamily="18" charset="0"/>
                <a:cs typeface="Times New Roman" panose="02020603050405020304" pitchFamily="18" charset="0"/>
              </a:rPr>
              <a:t>Chui </a:t>
            </a:r>
            <a:r>
              <a:rPr lang="en-US" altLang="en-US" sz="2100" dirty="0" err="1">
                <a:latin typeface="Times New Roman" panose="02020603050405020304" pitchFamily="18" charset="0"/>
                <a:cs typeface="Times New Roman" panose="02020603050405020304" pitchFamily="18" charset="0"/>
              </a:rPr>
              <a:t>vào</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hồng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cầu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để</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dinh</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dưỡng</a:t>
            </a:r>
            <a:endParaRPr lang="en-US" altLang="en-US" sz="3150" dirty="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2400" dirty="0">
              <a:latin typeface="Times New Roman" panose="02020603050405020304" pitchFamily="18" charset="0"/>
              <a:cs typeface="Times New Roman" panose="02020603050405020304" pitchFamily="18" charset="0"/>
            </a:endParaRPr>
          </a:p>
        </p:txBody>
      </p:sp>
      <p:sp>
        <p:nvSpPr>
          <p:cNvPr id="66659" name="Text Box 99"/>
          <p:cNvSpPr txBox="1">
            <a:spLocks noChangeArrowheads="1"/>
          </p:cNvSpPr>
          <p:nvPr/>
        </p:nvSpPr>
        <p:spPr bwMode="auto">
          <a:xfrm>
            <a:off x="6915150" y="2400300"/>
            <a:ext cx="1085850" cy="146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100">
                <a:latin typeface="Times New Roman" panose="02020603050405020304" pitchFamily="18" charset="0"/>
                <a:cs typeface="Times New Roman" panose="02020603050405020304" pitchFamily="18" charset="0"/>
              </a:rPr>
              <a:t>Kiết </a:t>
            </a:r>
          </a:p>
          <a:p>
            <a:pPr algn="ctr" eaLnBrk="1" hangingPunct="1">
              <a:spcBef>
                <a:spcPct val="20000"/>
              </a:spcBef>
              <a:buClr>
                <a:schemeClr val="bg2"/>
              </a:buClr>
              <a:buSzPct val="75000"/>
              <a:buFont typeface="Wingdings" panose="05000000000000000000" pitchFamily="2" charset="2"/>
              <a:buNone/>
            </a:pPr>
            <a:r>
              <a:rPr lang="en-US" altLang="en-US" sz="2100">
                <a:latin typeface="Times New Roman" panose="02020603050405020304" pitchFamily="18" charset="0"/>
                <a:cs typeface="Times New Roman" panose="02020603050405020304" pitchFamily="18" charset="0"/>
              </a:rPr>
              <a:t>lị</a:t>
            </a:r>
          </a:p>
          <a:p>
            <a:pPr algn="ctr" eaLnBrk="1" hangingPunct="1">
              <a:spcBef>
                <a:spcPct val="20000"/>
              </a:spcBef>
              <a:buClr>
                <a:schemeClr val="bg2"/>
              </a:buClr>
              <a:buSzPct val="75000"/>
              <a:buFont typeface="Wingdings" panose="05000000000000000000" pitchFamily="2" charset="2"/>
              <a:buNone/>
            </a:pPr>
            <a:endParaRPr lang="en-US" altLang="en-US" sz="3600">
              <a:latin typeface="Times New Roman" panose="02020603050405020304" pitchFamily="18" charset="0"/>
              <a:cs typeface="Times New Roman" panose="02020603050405020304" pitchFamily="18" charset="0"/>
            </a:endParaRPr>
          </a:p>
        </p:txBody>
      </p:sp>
      <p:sp>
        <p:nvSpPr>
          <p:cNvPr id="66660" name="Text Box 100"/>
          <p:cNvSpPr txBox="1">
            <a:spLocks noChangeArrowheads="1"/>
          </p:cNvSpPr>
          <p:nvPr/>
        </p:nvSpPr>
        <p:spPr bwMode="auto">
          <a:xfrm>
            <a:off x="6915150" y="3771901"/>
            <a:ext cx="1085850" cy="195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Sốt</a:t>
            </a:r>
          </a:p>
          <a:p>
            <a:pPr algn="ctr" eaLnBrk="1" hangingPunct="1">
              <a:spcBef>
                <a:spcPct val="20000"/>
              </a:spcBef>
              <a:buClr>
                <a:schemeClr val="bg2"/>
              </a:buClr>
              <a:buSzPct val="75000"/>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 rét</a:t>
            </a:r>
          </a:p>
          <a:p>
            <a:pPr algn="ctr" eaLnBrk="1" hangingPunct="1">
              <a:spcBef>
                <a:spcPct val="20000"/>
              </a:spcBef>
              <a:buClr>
                <a:schemeClr val="bg2"/>
              </a:buClr>
              <a:buSzPct val="75000"/>
              <a:buFont typeface="Wingdings" panose="05000000000000000000" pitchFamily="2" charset="2"/>
              <a:buNone/>
            </a:pPr>
            <a:endParaRPr lang="en-US" altLang="en-US" sz="210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672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800" decel="100000"/>
                                        <p:tgtEl>
                                          <p:spTgt spid="66562"/>
                                        </p:tgtEl>
                                      </p:cBhvr>
                                    </p:animEffect>
                                    <p:anim calcmode="lin" valueType="num">
                                      <p:cBhvr>
                                        <p:cTn id="8" dur="800" decel="100000" fill="hold"/>
                                        <p:tgtEl>
                                          <p:spTgt spid="66562"/>
                                        </p:tgtEl>
                                        <p:attrNameLst>
                                          <p:attrName>style.rotation</p:attrName>
                                        </p:attrNameLst>
                                      </p:cBhvr>
                                      <p:tavLst>
                                        <p:tav tm="0">
                                          <p:val>
                                            <p:fltVal val="-90"/>
                                          </p:val>
                                        </p:tav>
                                        <p:tav tm="100000">
                                          <p:val>
                                            <p:fltVal val="0"/>
                                          </p:val>
                                        </p:tav>
                                      </p:tavLst>
                                    </p:anim>
                                    <p:anim calcmode="lin" valueType="num">
                                      <p:cBhvr>
                                        <p:cTn id="9" dur="800" decel="100000" fill="hold"/>
                                        <p:tgtEl>
                                          <p:spTgt spid="66562"/>
                                        </p:tgtEl>
                                        <p:attrNameLst>
                                          <p:attrName>ppt_x</p:attrName>
                                        </p:attrNameLst>
                                      </p:cBhvr>
                                      <p:tavLst>
                                        <p:tav tm="0">
                                          <p:val>
                                            <p:strVal val="#ppt_x+0.4"/>
                                          </p:val>
                                        </p:tav>
                                        <p:tav tm="100000">
                                          <p:val>
                                            <p:strVal val="#ppt_x-0.05"/>
                                          </p:val>
                                        </p:tav>
                                      </p:tavLst>
                                    </p:anim>
                                    <p:anim calcmode="lin" valueType="num">
                                      <p:cBhvr>
                                        <p:cTn id="10" dur="800" decel="100000" fill="hold"/>
                                        <p:tgtEl>
                                          <p:spTgt spid="665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5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56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6655"/>
                                        </p:tgtEl>
                                        <p:attrNameLst>
                                          <p:attrName>style.visibility</p:attrName>
                                        </p:attrNameLst>
                                      </p:cBhvr>
                                      <p:to>
                                        <p:strVal val="visible"/>
                                      </p:to>
                                    </p:set>
                                    <p:animEffect transition="in" filter="strips(downRight)">
                                      <p:cBhvr>
                                        <p:cTn id="17" dur="500"/>
                                        <p:tgtEl>
                                          <p:spTgt spid="666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66589"/>
                                        </p:tgtEl>
                                        <p:attrNameLst>
                                          <p:attrName>style.visibility</p:attrName>
                                        </p:attrNameLst>
                                      </p:cBhvr>
                                      <p:to>
                                        <p:strVal val="visible"/>
                                      </p:to>
                                    </p:set>
                                    <p:animEffect transition="in" filter="strips(downLeft)">
                                      <p:cBhvr>
                                        <p:cTn id="22" dur="500"/>
                                        <p:tgtEl>
                                          <p:spTgt spid="665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6610"/>
                                        </p:tgtEl>
                                        <p:attrNameLst>
                                          <p:attrName>style.visibility</p:attrName>
                                        </p:attrNameLst>
                                      </p:cBhvr>
                                      <p:to>
                                        <p:strVal val="visible"/>
                                      </p:to>
                                    </p:set>
                                    <p:animEffect transition="in" filter="fade">
                                      <p:cBhvr>
                                        <p:cTn id="27" dur="800" decel="100000"/>
                                        <p:tgtEl>
                                          <p:spTgt spid="66610"/>
                                        </p:tgtEl>
                                      </p:cBhvr>
                                    </p:animEffect>
                                    <p:anim calcmode="lin" valueType="num">
                                      <p:cBhvr>
                                        <p:cTn id="28" dur="800" decel="100000" fill="hold"/>
                                        <p:tgtEl>
                                          <p:spTgt spid="66610"/>
                                        </p:tgtEl>
                                        <p:attrNameLst>
                                          <p:attrName>style.rotation</p:attrName>
                                        </p:attrNameLst>
                                      </p:cBhvr>
                                      <p:tavLst>
                                        <p:tav tm="0">
                                          <p:val>
                                            <p:fltVal val="-90"/>
                                          </p:val>
                                        </p:tav>
                                        <p:tav tm="100000">
                                          <p:val>
                                            <p:fltVal val="0"/>
                                          </p:val>
                                        </p:tav>
                                      </p:tavLst>
                                    </p:anim>
                                    <p:anim calcmode="lin" valueType="num">
                                      <p:cBhvr>
                                        <p:cTn id="29" dur="800" decel="100000" fill="hold"/>
                                        <p:tgtEl>
                                          <p:spTgt spid="66610"/>
                                        </p:tgtEl>
                                        <p:attrNameLst>
                                          <p:attrName>ppt_x</p:attrName>
                                        </p:attrNameLst>
                                      </p:cBhvr>
                                      <p:tavLst>
                                        <p:tav tm="0">
                                          <p:val>
                                            <p:strVal val="#ppt_x+0.4"/>
                                          </p:val>
                                        </p:tav>
                                        <p:tav tm="100000">
                                          <p:val>
                                            <p:strVal val="#ppt_x-0.05"/>
                                          </p:val>
                                        </p:tav>
                                      </p:tavLst>
                                    </p:anim>
                                    <p:anim calcmode="lin" valueType="num">
                                      <p:cBhvr>
                                        <p:cTn id="30" dur="800" decel="100000" fill="hold"/>
                                        <p:tgtEl>
                                          <p:spTgt spid="666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66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6610"/>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66609"/>
                                        </p:tgtEl>
                                        <p:attrNameLst>
                                          <p:attrName>style.visibility</p:attrName>
                                        </p:attrNameLst>
                                      </p:cBhvr>
                                      <p:to>
                                        <p:strVal val="visible"/>
                                      </p:to>
                                    </p:set>
                                    <p:animEffect transition="in" filter="plus(in)">
                                      <p:cBhvr>
                                        <p:cTn id="37" dur="500"/>
                                        <p:tgtEl>
                                          <p:spTgt spid="666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66648"/>
                                        </p:tgtEl>
                                        <p:attrNameLst>
                                          <p:attrName>style.visibility</p:attrName>
                                        </p:attrNameLst>
                                      </p:cBhvr>
                                      <p:to>
                                        <p:strVal val="visible"/>
                                      </p:to>
                                    </p:set>
                                    <p:animEffect transition="in" filter="fade">
                                      <p:cBhvr>
                                        <p:cTn id="42" dur="800" decel="100000"/>
                                        <p:tgtEl>
                                          <p:spTgt spid="66648"/>
                                        </p:tgtEl>
                                      </p:cBhvr>
                                    </p:animEffect>
                                    <p:anim calcmode="lin" valueType="num">
                                      <p:cBhvr>
                                        <p:cTn id="43" dur="800" decel="100000" fill="hold"/>
                                        <p:tgtEl>
                                          <p:spTgt spid="66648"/>
                                        </p:tgtEl>
                                        <p:attrNameLst>
                                          <p:attrName>style.rotation</p:attrName>
                                        </p:attrNameLst>
                                      </p:cBhvr>
                                      <p:tavLst>
                                        <p:tav tm="0">
                                          <p:val>
                                            <p:fltVal val="-90"/>
                                          </p:val>
                                        </p:tav>
                                        <p:tav tm="100000">
                                          <p:val>
                                            <p:fltVal val="0"/>
                                          </p:val>
                                        </p:tav>
                                      </p:tavLst>
                                    </p:anim>
                                    <p:anim calcmode="lin" valueType="num">
                                      <p:cBhvr>
                                        <p:cTn id="44" dur="800" decel="100000" fill="hold"/>
                                        <p:tgtEl>
                                          <p:spTgt spid="66648"/>
                                        </p:tgtEl>
                                        <p:attrNameLst>
                                          <p:attrName>ppt_x</p:attrName>
                                        </p:attrNameLst>
                                      </p:cBhvr>
                                      <p:tavLst>
                                        <p:tav tm="0">
                                          <p:val>
                                            <p:strVal val="#ppt_x+0.4"/>
                                          </p:val>
                                        </p:tav>
                                        <p:tav tm="100000">
                                          <p:val>
                                            <p:strVal val="#ppt_x-0.05"/>
                                          </p:val>
                                        </p:tav>
                                      </p:tavLst>
                                    </p:anim>
                                    <p:anim calcmode="lin" valueType="num">
                                      <p:cBhvr>
                                        <p:cTn id="45" dur="800" decel="100000" fill="hold"/>
                                        <p:tgtEl>
                                          <p:spTgt spid="6664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6664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66648"/>
                                        </p:tgtEl>
                                        <p:attrNameLst>
                                          <p:attrName>ppt_y</p:attrName>
                                        </p:attrNameLst>
                                      </p:cBhvr>
                                      <p:tavLst>
                                        <p:tav tm="0">
                                          <p:val>
                                            <p:strVal val="#ppt_y+0.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66649"/>
                                        </p:tgtEl>
                                        <p:attrNameLst>
                                          <p:attrName>style.visibility</p:attrName>
                                        </p:attrNameLst>
                                      </p:cBhvr>
                                      <p:to>
                                        <p:strVal val="visible"/>
                                      </p:to>
                                    </p:set>
                                    <p:animEffect transition="in" filter="barn(inHorizontal)">
                                      <p:cBhvr>
                                        <p:cTn id="52" dur="500"/>
                                        <p:tgtEl>
                                          <p:spTgt spid="666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66650"/>
                                        </p:tgtEl>
                                        <p:attrNameLst>
                                          <p:attrName>style.visibility</p:attrName>
                                        </p:attrNameLst>
                                      </p:cBhvr>
                                      <p:to>
                                        <p:strVal val="visible"/>
                                      </p:to>
                                    </p:set>
                                    <p:animEffect transition="in" filter="fade">
                                      <p:cBhvr>
                                        <p:cTn id="57" dur="800" decel="100000"/>
                                        <p:tgtEl>
                                          <p:spTgt spid="66650"/>
                                        </p:tgtEl>
                                      </p:cBhvr>
                                    </p:animEffect>
                                    <p:anim calcmode="lin" valueType="num">
                                      <p:cBhvr>
                                        <p:cTn id="58" dur="800" decel="100000" fill="hold"/>
                                        <p:tgtEl>
                                          <p:spTgt spid="66650"/>
                                        </p:tgtEl>
                                        <p:attrNameLst>
                                          <p:attrName>style.rotation</p:attrName>
                                        </p:attrNameLst>
                                      </p:cBhvr>
                                      <p:tavLst>
                                        <p:tav tm="0">
                                          <p:val>
                                            <p:fltVal val="-90"/>
                                          </p:val>
                                        </p:tav>
                                        <p:tav tm="100000">
                                          <p:val>
                                            <p:fltVal val="0"/>
                                          </p:val>
                                        </p:tav>
                                      </p:tavLst>
                                    </p:anim>
                                    <p:anim calcmode="lin" valueType="num">
                                      <p:cBhvr>
                                        <p:cTn id="59" dur="800" decel="100000" fill="hold"/>
                                        <p:tgtEl>
                                          <p:spTgt spid="66650"/>
                                        </p:tgtEl>
                                        <p:attrNameLst>
                                          <p:attrName>ppt_x</p:attrName>
                                        </p:attrNameLst>
                                      </p:cBhvr>
                                      <p:tavLst>
                                        <p:tav tm="0">
                                          <p:val>
                                            <p:strVal val="#ppt_x+0.4"/>
                                          </p:val>
                                        </p:tav>
                                        <p:tav tm="100000">
                                          <p:val>
                                            <p:strVal val="#ppt_x-0.05"/>
                                          </p:val>
                                        </p:tav>
                                      </p:tavLst>
                                    </p:anim>
                                    <p:anim calcmode="lin" valueType="num">
                                      <p:cBhvr>
                                        <p:cTn id="60" dur="800" decel="100000" fill="hold"/>
                                        <p:tgtEl>
                                          <p:spTgt spid="66650"/>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66650"/>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66650"/>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66651"/>
                                        </p:tgtEl>
                                        <p:attrNameLst>
                                          <p:attrName>style.visibility</p:attrName>
                                        </p:attrNameLst>
                                      </p:cBhvr>
                                      <p:to>
                                        <p:strVal val="visible"/>
                                      </p:to>
                                    </p:set>
                                    <p:animEffect transition="in" filter="barn(inHorizontal)">
                                      <p:cBhvr>
                                        <p:cTn id="67" dur="500"/>
                                        <p:tgtEl>
                                          <p:spTgt spid="6665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66652"/>
                                        </p:tgtEl>
                                        <p:attrNameLst>
                                          <p:attrName>style.visibility</p:attrName>
                                        </p:attrNameLst>
                                      </p:cBhvr>
                                      <p:to>
                                        <p:strVal val="visible"/>
                                      </p:to>
                                    </p:set>
                                    <p:anim calcmode="lin" valueType="num">
                                      <p:cBhvr>
                                        <p:cTn id="72" dur="500" fill="hold"/>
                                        <p:tgtEl>
                                          <p:spTgt spid="66652"/>
                                        </p:tgtEl>
                                        <p:attrNameLst>
                                          <p:attrName>ppt_w</p:attrName>
                                        </p:attrNameLst>
                                      </p:cBhvr>
                                      <p:tavLst>
                                        <p:tav tm="0">
                                          <p:val>
                                            <p:fltVal val="0"/>
                                          </p:val>
                                        </p:tav>
                                        <p:tav tm="100000">
                                          <p:val>
                                            <p:strVal val="#ppt_w"/>
                                          </p:val>
                                        </p:tav>
                                      </p:tavLst>
                                    </p:anim>
                                    <p:anim calcmode="lin" valueType="num">
                                      <p:cBhvr>
                                        <p:cTn id="73" dur="500" fill="hold"/>
                                        <p:tgtEl>
                                          <p:spTgt spid="66652"/>
                                        </p:tgtEl>
                                        <p:attrNameLst>
                                          <p:attrName>ppt_h</p:attrName>
                                        </p:attrNameLst>
                                      </p:cBhvr>
                                      <p:tavLst>
                                        <p:tav tm="0">
                                          <p:val>
                                            <p:fltVal val="0"/>
                                          </p:val>
                                        </p:tav>
                                        <p:tav tm="100000">
                                          <p:val>
                                            <p:strVal val="#ppt_h"/>
                                          </p:val>
                                        </p:tav>
                                      </p:tavLst>
                                    </p:anim>
                                    <p:animEffect transition="in" filter="fade">
                                      <p:cBhvr>
                                        <p:cTn id="74" dur="500"/>
                                        <p:tgtEl>
                                          <p:spTgt spid="6665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66656"/>
                                        </p:tgtEl>
                                        <p:attrNameLst>
                                          <p:attrName>style.visibility</p:attrName>
                                        </p:attrNameLst>
                                      </p:cBhvr>
                                      <p:to>
                                        <p:strVal val="visible"/>
                                      </p:to>
                                    </p:set>
                                    <p:anim calcmode="lin" valueType="num">
                                      <p:cBhvr>
                                        <p:cTn id="79" dur="500" fill="hold"/>
                                        <p:tgtEl>
                                          <p:spTgt spid="66656"/>
                                        </p:tgtEl>
                                        <p:attrNameLst>
                                          <p:attrName>ppt_w</p:attrName>
                                        </p:attrNameLst>
                                      </p:cBhvr>
                                      <p:tavLst>
                                        <p:tav tm="0">
                                          <p:val>
                                            <p:fltVal val="0"/>
                                          </p:val>
                                        </p:tav>
                                        <p:tav tm="100000">
                                          <p:val>
                                            <p:strVal val="#ppt_w"/>
                                          </p:val>
                                        </p:tav>
                                      </p:tavLst>
                                    </p:anim>
                                    <p:anim calcmode="lin" valueType="num">
                                      <p:cBhvr>
                                        <p:cTn id="80" dur="500" fill="hold"/>
                                        <p:tgtEl>
                                          <p:spTgt spid="66656"/>
                                        </p:tgtEl>
                                        <p:attrNameLst>
                                          <p:attrName>ppt_h</p:attrName>
                                        </p:attrNameLst>
                                      </p:cBhvr>
                                      <p:tavLst>
                                        <p:tav tm="0">
                                          <p:val>
                                            <p:fltVal val="0"/>
                                          </p:val>
                                        </p:tav>
                                        <p:tav tm="100000">
                                          <p:val>
                                            <p:strVal val="#ppt_h"/>
                                          </p:val>
                                        </p:tav>
                                      </p:tavLst>
                                    </p:anim>
                                    <p:animEffect transition="in" filter="fade">
                                      <p:cBhvr>
                                        <p:cTn id="81" dur="500"/>
                                        <p:tgtEl>
                                          <p:spTgt spid="6665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5" presetClass="entr" presetSubtype="0" fill="hold" grpId="0" nodeType="clickEffect">
                                  <p:stCondLst>
                                    <p:cond delay="0"/>
                                  </p:stCondLst>
                                  <p:childTnLst>
                                    <p:set>
                                      <p:cBhvr>
                                        <p:cTn id="85" dur="1" fill="hold">
                                          <p:stCondLst>
                                            <p:cond delay="0"/>
                                          </p:stCondLst>
                                        </p:cTn>
                                        <p:tgtEl>
                                          <p:spTgt spid="66654"/>
                                        </p:tgtEl>
                                        <p:attrNameLst>
                                          <p:attrName>style.visibility</p:attrName>
                                        </p:attrNameLst>
                                      </p:cBhvr>
                                      <p:to>
                                        <p:strVal val="visible"/>
                                      </p:to>
                                    </p:set>
                                    <p:anim calcmode="lin" valueType="num">
                                      <p:cBhvr>
                                        <p:cTn id="86" dur="1000" fill="hold"/>
                                        <p:tgtEl>
                                          <p:spTgt spid="66654"/>
                                        </p:tgtEl>
                                        <p:attrNameLst>
                                          <p:attrName>ppt_w</p:attrName>
                                        </p:attrNameLst>
                                      </p:cBhvr>
                                      <p:tavLst>
                                        <p:tav tm="0">
                                          <p:val>
                                            <p:fltVal val="0"/>
                                          </p:val>
                                        </p:tav>
                                        <p:tav tm="100000">
                                          <p:val>
                                            <p:strVal val="#ppt_w"/>
                                          </p:val>
                                        </p:tav>
                                      </p:tavLst>
                                    </p:anim>
                                    <p:anim calcmode="lin" valueType="num">
                                      <p:cBhvr>
                                        <p:cTn id="87" dur="1000" fill="hold"/>
                                        <p:tgtEl>
                                          <p:spTgt spid="66654"/>
                                        </p:tgtEl>
                                        <p:attrNameLst>
                                          <p:attrName>ppt_h</p:attrName>
                                        </p:attrNameLst>
                                      </p:cBhvr>
                                      <p:tavLst>
                                        <p:tav tm="0">
                                          <p:val>
                                            <p:fltVal val="0"/>
                                          </p:val>
                                        </p:tav>
                                        <p:tav tm="100000">
                                          <p:val>
                                            <p:strVal val="#ppt_h"/>
                                          </p:val>
                                        </p:tav>
                                      </p:tavLst>
                                    </p:anim>
                                    <p:anim calcmode="lin" valueType="num">
                                      <p:cBhvr>
                                        <p:cTn id="88" dur="1000" fill="hold"/>
                                        <p:tgtEl>
                                          <p:spTgt spid="6665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666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5" presetClass="entr" presetSubtype="0" fill="hold" grpId="0" nodeType="clickEffect">
                                  <p:stCondLst>
                                    <p:cond delay="0"/>
                                  </p:stCondLst>
                                  <p:childTnLst>
                                    <p:set>
                                      <p:cBhvr>
                                        <p:cTn id="93" dur="1" fill="hold">
                                          <p:stCondLst>
                                            <p:cond delay="0"/>
                                          </p:stCondLst>
                                        </p:cTn>
                                        <p:tgtEl>
                                          <p:spTgt spid="66657"/>
                                        </p:tgtEl>
                                        <p:attrNameLst>
                                          <p:attrName>style.visibility</p:attrName>
                                        </p:attrNameLst>
                                      </p:cBhvr>
                                      <p:to>
                                        <p:strVal val="visible"/>
                                      </p:to>
                                    </p:set>
                                    <p:anim calcmode="lin" valueType="num">
                                      <p:cBhvr>
                                        <p:cTn id="94" dur="1000" fill="hold"/>
                                        <p:tgtEl>
                                          <p:spTgt spid="66657"/>
                                        </p:tgtEl>
                                        <p:attrNameLst>
                                          <p:attrName>ppt_w</p:attrName>
                                        </p:attrNameLst>
                                      </p:cBhvr>
                                      <p:tavLst>
                                        <p:tav tm="0">
                                          <p:val>
                                            <p:fltVal val="0"/>
                                          </p:val>
                                        </p:tav>
                                        <p:tav tm="100000">
                                          <p:val>
                                            <p:strVal val="#ppt_w"/>
                                          </p:val>
                                        </p:tav>
                                      </p:tavLst>
                                    </p:anim>
                                    <p:anim calcmode="lin" valueType="num">
                                      <p:cBhvr>
                                        <p:cTn id="95" dur="1000" fill="hold"/>
                                        <p:tgtEl>
                                          <p:spTgt spid="66657"/>
                                        </p:tgtEl>
                                        <p:attrNameLst>
                                          <p:attrName>ppt_h</p:attrName>
                                        </p:attrNameLst>
                                      </p:cBhvr>
                                      <p:tavLst>
                                        <p:tav tm="0">
                                          <p:val>
                                            <p:fltVal val="0"/>
                                          </p:val>
                                        </p:tav>
                                        <p:tav tm="100000">
                                          <p:val>
                                            <p:strVal val="#ppt_h"/>
                                          </p:val>
                                        </p:tav>
                                      </p:tavLst>
                                    </p:anim>
                                    <p:anim calcmode="lin" valueType="num">
                                      <p:cBhvr>
                                        <p:cTn id="96" dur="1000" fill="hold"/>
                                        <p:tgtEl>
                                          <p:spTgt spid="66657"/>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666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31" presetClass="entr" presetSubtype="0" fill="hold" grpId="0" nodeType="clickEffect">
                                  <p:stCondLst>
                                    <p:cond delay="0"/>
                                  </p:stCondLst>
                                  <p:iterate type="lt">
                                    <p:tmPct val="5000"/>
                                  </p:iterate>
                                  <p:childTnLst>
                                    <p:set>
                                      <p:cBhvr>
                                        <p:cTn id="101" dur="1" fill="hold">
                                          <p:stCondLst>
                                            <p:cond delay="0"/>
                                          </p:stCondLst>
                                        </p:cTn>
                                        <p:tgtEl>
                                          <p:spTgt spid="66659"/>
                                        </p:tgtEl>
                                        <p:attrNameLst>
                                          <p:attrName>style.visibility</p:attrName>
                                        </p:attrNameLst>
                                      </p:cBhvr>
                                      <p:to>
                                        <p:strVal val="visible"/>
                                      </p:to>
                                    </p:set>
                                    <p:anim calcmode="lin" valueType="num">
                                      <p:cBhvr>
                                        <p:cTn id="102" dur="1000" fill="hold"/>
                                        <p:tgtEl>
                                          <p:spTgt spid="66659"/>
                                        </p:tgtEl>
                                        <p:attrNameLst>
                                          <p:attrName>ppt_w</p:attrName>
                                        </p:attrNameLst>
                                      </p:cBhvr>
                                      <p:tavLst>
                                        <p:tav tm="0">
                                          <p:val>
                                            <p:fltVal val="0"/>
                                          </p:val>
                                        </p:tav>
                                        <p:tav tm="100000">
                                          <p:val>
                                            <p:strVal val="#ppt_w"/>
                                          </p:val>
                                        </p:tav>
                                      </p:tavLst>
                                    </p:anim>
                                    <p:anim calcmode="lin" valueType="num">
                                      <p:cBhvr>
                                        <p:cTn id="103" dur="1000" fill="hold"/>
                                        <p:tgtEl>
                                          <p:spTgt spid="66659"/>
                                        </p:tgtEl>
                                        <p:attrNameLst>
                                          <p:attrName>ppt_h</p:attrName>
                                        </p:attrNameLst>
                                      </p:cBhvr>
                                      <p:tavLst>
                                        <p:tav tm="0">
                                          <p:val>
                                            <p:fltVal val="0"/>
                                          </p:val>
                                        </p:tav>
                                        <p:tav tm="100000">
                                          <p:val>
                                            <p:strVal val="#ppt_h"/>
                                          </p:val>
                                        </p:tav>
                                      </p:tavLst>
                                    </p:anim>
                                    <p:anim calcmode="lin" valueType="num">
                                      <p:cBhvr>
                                        <p:cTn id="104" dur="1000" fill="hold"/>
                                        <p:tgtEl>
                                          <p:spTgt spid="66659"/>
                                        </p:tgtEl>
                                        <p:attrNameLst>
                                          <p:attrName>style.rotation</p:attrName>
                                        </p:attrNameLst>
                                      </p:cBhvr>
                                      <p:tavLst>
                                        <p:tav tm="0">
                                          <p:val>
                                            <p:fltVal val="90"/>
                                          </p:val>
                                        </p:tav>
                                        <p:tav tm="100000">
                                          <p:val>
                                            <p:fltVal val="0"/>
                                          </p:val>
                                        </p:tav>
                                      </p:tavLst>
                                    </p:anim>
                                    <p:animEffect transition="in" filter="fade">
                                      <p:cBhvr>
                                        <p:cTn id="105" dur="1000"/>
                                        <p:tgtEl>
                                          <p:spTgt spid="6665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1" presetClass="entr" presetSubtype="0" fill="hold" grpId="0" nodeType="clickEffect">
                                  <p:stCondLst>
                                    <p:cond delay="0"/>
                                  </p:stCondLst>
                                  <p:iterate type="lt">
                                    <p:tmPct val="5000"/>
                                  </p:iterate>
                                  <p:childTnLst>
                                    <p:set>
                                      <p:cBhvr>
                                        <p:cTn id="109" dur="1" fill="hold">
                                          <p:stCondLst>
                                            <p:cond delay="0"/>
                                          </p:stCondLst>
                                        </p:cTn>
                                        <p:tgtEl>
                                          <p:spTgt spid="66660"/>
                                        </p:tgtEl>
                                        <p:attrNameLst>
                                          <p:attrName>style.visibility</p:attrName>
                                        </p:attrNameLst>
                                      </p:cBhvr>
                                      <p:to>
                                        <p:strVal val="visible"/>
                                      </p:to>
                                    </p:set>
                                    <p:anim calcmode="lin" valueType="num">
                                      <p:cBhvr>
                                        <p:cTn id="110" dur="1000" fill="hold"/>
                                        <p:tgtEl>
                                          <p:spTgt spid="66660"/>
                                        </p:tgtEl>
                                        <p:attrNameLst>
                                          <p:attrName>ppt_w</p:attrName>
                                        </p:attrNameLst>
                                      </p:cBhvr>
                                      <p:tavLst>
                                        <p:tav tm="0">
                                          <p:val>
                                            <p:fltVal val="0"/>
                                          </p:val>
                                        </p:tav>
                                        <p:tav tm="100000">
                                          <p:val>
                                            <p:strVal val="#ppt_w"/>
                                          </p:val>
                                        </p:tav>
                                      </p:tavLst>
                                    </p:anim>
                                    <p:anim calcmode="lin" valueType="num">
                                      <p:cBhvr>
                                        <p:cTn id="111" dur="1000" fill="hold"/>
                                        <p:tgtEl>
                                          <p:spTgt spid="66660"/>
                                        </p:tgtEl>
                                        <p:attrNameLst>
                                          <p:attrName>ppt_h</p:attrName>
                                        </p:attrNameLst>
                                      </p:cBhvr>
                                      <p:tavLst>
                                        <p:tav tm="0">
                                          <p:val>
                                            <p:fltVal val="0"/>
                                          </p:val>
                                        </p:tav>
                                        <p:tav tm="100000">
                                          <p:val>
                                            <p:strVal val="#ppt_h"/>
                                          </p:val>
                                        </p:tav>
                                      </p:tavLst>
                                    </p:anim>
                                    <p:anim calcmode="lin" valueType="num">
                                      <p:cBhvr>
                                        <p:cTn id="112" dur="1000" fill="hold"/>
                                        <p:tgtEl>
                                          <p:spTgt spid="66660"/>
                                        </p:tgtEl>
                                        <p:attrNameLst>
                                          <p:attrName>style.rotation</p:attrName>
                                        </p:attrNameLst>
                                      </p:cBhvr>
                                      <p:tavLst>
                                        <p:tav tm="0">
                                          <p:val>
                                            <p:fltVal val="90"/>
                                          </p:val>
                                        </p:tav>
                                        <p:tav tm="100000">
                                          <p:val>
                                            <p:fltVal val="0"/>
                                          </p:val>
                                        </p:tav>
                                      </p:tavLst>
                                    </p:anim>
                                    <p:animEffect transition="in" filter="fade">
                                      <p:cBhvr>
                                        <p:cTn id="113" dur="1000"/>
                                        <p:tgtEl>
                                          <p:spTgt spid="66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609" grpId="0"/>
      <p:bldP spid="66610" grpId="0"/>
      <p:bldP spid="66648" grpId="0"/>
      <p:bldP spid="66649" grpId="0"/>
      <p:bldP spid="66650" grpId="0"/>
      <p:bldP spid="66651" grpId="0"/>
      <p:bldP spid="66652" grpId="0"/>
      <p:bldP spid="66654" grpId="0"/>
      <p:bldP spid="66656" grpId="0"/>
      <p:bldP spid="66657" grpId="0"/>
      <p:bldP spid="66659" grpId="0"/>
      <p:bldP spid="666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7427" y="342899"/>
            <a:ext cx="7803573" cy="1932709"/>
          </a:xfrm>
        </p:spPr>
        <p:txBody>
          <a:bodyPr/>
          <a:lstStyle/>
          <a:p>
            <a:pPr eaLnBrk="1" hangingPunct="1"/>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Trùng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rét</a:t>
            </a:r>
            <a:r>
              <a:rPr lang="en-US" altLang="en-US" dirty="0">
                <a:latin typeface="Times New Roman" panose="02020603050405020304" pitchFamily="18" charset="0"/>
                <a:cs typeface="Times New Roman" panose="02020603050405020304" pitchFamily="18" charset="0"/>
              </a:rPr>
              <a:t>: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Ký</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ở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vật</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Gây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bệnh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rét</a:t>
            </a:r>
            <a:r>
              <a:rPr lang="en-US" altLang="en-US" dirty="0">
                <a:latin typeface="Times New Roman" panose="02020603050405020304" pitchFamily="18" charset="0"/>
                <a:cs typeface="Times New Roman" panose="02020603050405020304" pitchFamily="18" charset="0"/>
              </a:rPr>
              <a:t> ở </a:t>
            </a:r>
            <a:r>
              <a:rPr lang="en-US" altLang="en-US" dirty="0" err="1">
                <a:latin typeface="Times New Roman" panose="02020603050405020304" pitchFamily="18" charset="0"/>
                <a:cs typeface="Times New Roman" panose="02020603050405020304" pitchFamily="18" charset="0"/>
              </a:rPr>
              <a:t>người</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Lây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truyền</a:t>
            </a:r>
            <a:r>
              <a:rPr lang="en-US" altLang="en-US" dirty="0">
                <a:latin typeface="Times New Roman" panose="02020603050405020304" pitchFamily="18" charset="0"/>
                <a:cs typeface="Times New Roman" panose="02020603050405020304" pitchFamily="18" charset="0"/>
              </a:rPr>
              <a:t> qua </a:t>
            </a:r>
            <a:r>
              <a:rPr lang="en-US" altLang="en-US" dirty="0" err="1">
                <a:latin typeface="Times New Roman" panose="02020603050405020304" pitchFamily="18" charset="0"/>
                <a:cs typeface="Times New Roman" panose="02020603050405020304" pitchFamily="18" charset="0"/>
              </a:rPr>
              <a:t>muỗi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Anophen</a:t>
            </a:r>
            <a:endParaRPr lang="en-US" altLang="en-US" dirty="0">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197427" y="2763981"/>
            <a:ext cx="7803573" cy="18599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Trùng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lị</a:t>
            </a:r>
            <a:r>
              <a:rPr lang="en-US" altLang="en-US" dirty="0">
                <a:latin typeface="Times New Roman" panose="02020603050405020304" pitchFamily="18" charset="0"/>
                <a:cs typeface="Times New Roman" panose="02020603050405020304" pitchFamily="18" charset="0"/>
              </a:rPr>
              <a:t>:</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Ký</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ở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vật</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t>
            </a:r>
            <a:r>
              <a:rPr lang="en-US" altLang="en-US" dirty="0" err="1">
                <a:latin typeface="Times New Roman" panose="02020603050405020304" pitchFamily="18" charset="0"/>
                <a:cs typeface="Times New Roman" panose="02020603050405020304" pitchFamily="18" charset="0"/>
              </a:rPr>
              <a:t>Gây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bệnh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bụng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ngoài</a:t>
            </a:r>
            <a:r>
              <a:rPr lang="en-US" altLang="en-US" dirty="0">
                <a:latin typeface="Times New Roman" panose="02020603050405020304" pitchFamily="18" charset="0"/>
                <a:cs typeface="Times New Roman" panose="02020603050405020304" pitchFamily="18" charset="0"/>
              </a:rPr>
              <a:t>).</a:t>
            </a:r>
          </a:p>
          <a:p>
            <a:r>
              <a:rPr lang="en-US" altLang="en-US" dirty="0" err="1">
                <a:latin typeface="Times New Roman" panose="02020603050405020304" pitchFamily="18" charset="0"/>
                <a:cs typeface="Times New Roman" panose="02020603050405020304" pitchFamily="18" charset="0"/>
              </a:rPr>
              <a:t>Lây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truyền</a:t>
            </a:r>
            <a:r>
              <a:rPr lang="en-US" altLang="en-US" dirty="0">
                <a:latin typeface="Times New Roman" panose="02020603050405020304" pitchFamily="18" charset="0"/>
                <a:cs typeface="Times New Roman" panose="02020603050405020304" pitchFamily="18" charset="0"/>
              </a:rPr>
              <a:t> qua </a:t>
            </a:r>
            <a:r>
              <a:rPr lang="en-US" altLang="en-US" dirty="0" err="1">
                <a:latin typeface="Times New Roman" panose="02020603050405020304" pitchFamily="18" charset="0"/>
                <a:cs typeface="Times New Roman" panose="02020603050405020304" pitchFamily="18" charset="0"/>
              </a:rPr>
              <a:t>đường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uống</a:t>
            </a:r>
            <a:r>
              <a:rPr lang="en-US"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2404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9"/>
          <p:cNvSpPr txBox="1">
            <a:spLocks noGrp="1"/>
          </p:cNvSpPr>
          <p:nvPr>
            <p:ph type="title"/>
          </p:nvPr>
        </p:nvSpPr>
        <p:spPr>
          <a:xfrm>
            <a:off x="1009479" y="1149725"/>
            <a:ext cx="5760300" cy="5108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latin typeface="+mj-lt"/>
              </a:rPr>
              <a:t>Mở rộng</a:t>
            </a:r>
            <a:endParaRPr sz="2800" dirty="0">
              <a:latin typeface="+mj-lt"/>
            </a:endParaRPr>
          </a:p>
        </p:txBody>
      </p:sp>
      <p:sp>
        <p:nvSpPr>
          <p:cNvPr id="232" name="Google Shape;232;p19"/>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4" name="Rectangle 3"/>
          <p:cNvSpPr/>
          <p:nvPr/>
        </p:nvSpPr>
        <p:spPr>
          <a:xfrm>
            <a:off x="1130273" y="1931213"/>
            <a:ext cx="6682361" cy="2067233"/>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 sz="2000" dirty="0">
                <a:solidFill>
                  <a:schemeClr val="accent2"/>
                </a:solidFill>
              </a:rPr>
              <a:t>Khi mắc bệnh kiết lị, mỗi bệnh nhân trong một ngày thải ra môi trường khoảng 300 triệu bào xác của trùng kiết lị. Chúng có thể tồn tại tới 9 tháng trong đất và nước. Vì vậy, khả năng lây bệnh là rất cao.</a:t>
            </a:r>
          </a:p>
          <a:p>
            <a:pPr marL="342900" indent="-342900" algn="just">
              <a:lnSpc>
                <a:spcPts val="2500"/>
              </a:lnSpc>
              <a:spcBef>
                <a:spcPts val="200"/>
              </a:spcBef>
              <a:spcAft>
                <a:spcPts val="200"/>
              </a:spcAft>
              <a:buFont typeface="Wingdings" panose="05000000000000000000" pitchFamily="2" charset="2"/>
              <a:buChar char="§"/>
            </a:pPr>
            <a:r>
              <a:rPr lang="en" sz="2000" dirty="0">
                <a:solidFill>
                  <a:schemeClr val="accent2"/>
                </a:solidFill>
              </a:rPr>
              <a:t>Người bị bệnh kiết lị thường đau bụng, đi ngoài phân nhày, có lẫn máu.</a:t>
            </a:r>
            <a:endParaRPr lang="en-US" sz="20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ctrTitle" idx="4294967295"/>
          </p:nvPr>
        </p:nvSpPr>
        <p:spPr>
          <a:xfrm>
            <a:off x="332492" y="980790"/>
            <a:ext cx="5291700" cy="528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a:solidFill>
                  <a:srgbClr val="81D1EC"/>
                </a:solidFill>
                <a:latin typeface="+mj-lt"/>
              </a:rPr>
              <a:t>Thảo luận và trả lời câu hỏi</a:t>
            </a:r>
            <a:endParaRPr sz="2800" dirty="0">
              <a:solidFill>
                <a:srgbClr val="81D1EC"/>
              </a:solidFill>
              <a:latin typeface="+mj-lt"/>
            </a:endParaRPr>
          </a:p>
        </p:txBody>
      </p:sp>
      <p:sp>
        <p:nvSpPr>
          <p:cNvPr id="211" name="Google Shape;211;p18"/>
          <p:cNvSpPr/>
          <p:nvPr/>
        </p:nvSpPr>
        <p:spPr>
          <a:xfrm>
            <a:off x="6817387" y="543516"/>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7033182" y="1453780"/>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Rectangle 1"/>
          <p:cNvSpPr/>
          <p:nvPr/>
        </p:nvSpPr>
        <p:spPr>
          <a:xfrm>
            <a:off x="436221" y="1616327"/>
            <a:ext cx="8000908" cy="400110"/>
          </a:xfrm>
          <a:prstGeom prst="rect">
            <a:avLst/>
          </a:prstGeom>
        </p:spPr>
        <p:txBody>
          <a:bodyPr wrap="none">
            <a:spAutoFit/>
          </a:bodyPr>
          <a:lstStyle/>
          <a:p>
            <a:r>
              <a:rPr lang="en-US" sz="2000" i="1" dirty="0">
                <a:solidFill>
                  <a:schemeClr val="accent2"/>
                </a:solidFill>
              </a:rPr>
              <a:t>Em hãy nêu một số biện pháp phòng chống bệnh sốt rét, bệnh kiết lị. </a:t>
            </a:r>
          </a:p>
        </p:txBody>
      </p:sp>
      <p:pic>
        <p:nvPicPr>
          <p:cNvPr id="5" name="Picture 4"/>
          <p:cNvPicPr>
            <a:picLocks noChangeAspect="1"/>
          </p:cNvPicPr>
          <p:nvPr/>
        </p:nvPicPr>
        <p:blipFill>
          <a:blip r:embed="rId3"/>
          <a:stretch>
            <a:fillRect/>
          </a:stretch>
        </p:blipFill>
        <p:spPr>
          <a:xfrm>
            <a:off x="665682" y="2360686"/>
            <a:ext cx="4140404" cy="2642911"/>
          </a:xfrm>
          <a:prstGeom prst="rect">
            <a:avLst/>
          </a:prstGeom>
        </p:spPr>
      </p:pic>
      <p:pic>
        <p:nvPicPr>
          <p:cNvPr id="6" name="Picture 5"/>
          <p:cNvPicPr>
            <a:picLocks noChangeAspect="1"/>
          </p:cNvPicPr>
          <p:nvPr/>
        </p:nvPicPr>
        <p:blipFill>
          <a:blip r:embed="rId4"/>
          <a:stretch>
            <a:fillRect/>
          </a:stretch>
        </p:blipFill>
        <p:spPr>
          <a:xfrm>
            <a:off x="5067410" y="2357220"/>
            <a:ext cx="3499954" cy="2646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barn(inVertical)">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8"/>
          <p:cNvSpPr/>
          <p:nvPr/>
        </p:nvSpPr>
        <p:spPr>
          <a:xfrm>
            <a:off x="6911873" y="3520532"/>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5439284" y="3431525"/>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3" name="Rounded Rectangle 2"/>
          <p:cNvSpPr/>
          <p:nvPr/>
        </p:nvSpPr>
        <p:spPr>
          <a:xfrm>
            <a:off x="1024129" y="4414736"/>
            <a:ext cx="2377440" cy="5559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Bệnh sốt rét</a:t>
            </a:r>
          </a:p>
        </p:txBody>
      </p:sp>
      <p:sp>
        <p:nvSpPr>
          <p:cNvPr id="4" name="Rectangle 3"/>
          <p:cNvSpPr/>
          <p:nvPr/>
        </p:nvSpPr>
        <p:spPr>
          <a:xfrm>
            <a:off x="73877" y="1254102"/>
            <a:ext cx="4957304" cy="3477875"/>
          </a:xfrm>
          <a:prstGeom prst="rect">
            <a:avLst/>
          </a:prstGeom>
        </p:spPr>
        <p:txBody>
          <a:bodyPr wrap="square">
            <a:spAutoFit/>
          </a:bodyPr>
          <a:lstStyle/>
          <a:p>
            <a:pPr marL="342900" indent="-342900" algn="just">
              <a:buFont typeface="Wingdings" panose="05000000000000000000" pitchFamily="2" charset="2"/>
              <a:buChar char="§"/>
            </a:pPr>
            <a:r>
              <a:rPr lang="en-US" sz="2000" i="1" dirty="0">
                <a:solidFill>
                  <a:schemeClr val="accent2"/>
                </a:solidFill>
              </a:rPr>
              <a:t>Đi ngủ buông màn</a:t>
            </a:r>
          </a:p>
          <a:p>
            <a:pPr marL="342900" indent="-342900" algn="just">
              <a:buFont typeface="Wingdings" panose="05000000000000000000" pitchFamily="2" charset="2"/>
              <a:buChar char="§"/>
            </a:pPr>
            <a:r>
              <a:rPr lang="en-US" sz="2000" dirty="0">
                <a:solidFill>
                  <a:schemeClr val="accent2"/>
                </a:solidFill>
              </a:rPr>
              <a:t>Xoa kem xua muỗi, đốt hương xua muỗi.</a:t>
            </a:r>
          </a:p>
          <a:p>
            <a:pPr marL="342900" indent="-342900" algn="just">
              <a:buFont typeface="Wingdings" panose="05000000000000000000" pitchFamily="2" charset="2"/>
              <a:buChar char="§"/>
            </a:pPr>
            <a:r>
              <a:rPr lang="vi-VN" sz="2000" dirty="0">
                <a:solidFill>
                  <a:schemeClr val="accent2"/>
                </a:solidFill>
              </a:rPr>
              <a:t>Phát quang bụi rậm, khơi thông cống rãnh quanh nhà</a:t>
            </a:r>
            <a:r>
              <a:rPr lang="en-US" sz="2000" dirty="0">
                <a:solidFill>
                  <a:schemeClr val="accent2"/>
                </a:solidFill>
              </a:rPr>
              <a:t>, </a:t>
            </a:r>
            <a:r>
              <a:rPr lang="vi-VN" sz="2000" dirty="0">
                <a:solidFill>
                  <a:schemeClr val="accent2"/>
                </a:solidFill>
              </a:rPr>
              <a:t>mặc quần áo dài vào buổi tối</a:t>
            </a:r>
            <a:endParaRPr lang="en-US" sz="2000" dirty="0">
              <a:solidFill>
                <a:schemeClr val="accent2"/>
              </a:solidFill>
            </a:endParaRPr>
          </a:p>
          <a:p>
            <a:pPr marL="342900" indent="-342900" algn="just">
              <a:buFont typeface="Wingdings" panose="05000000000000000000" pitchFamily="2" charset="2"/>
              <a:buChar char="§"/>
            </a:pPr>
            <a:r>
              <a:rPr lang="en-US" sz="2000" dirty="0">
                <a:solidFill>
                  <a:schemeClr val="accent2"/>
                </a:solidFill>
              </a:rPr>
              <a:t>Khơi </a:t>
            </a:r>
            <a:r>
              <a:rPr lang="vi-VN" sz="2000" dirty="0">
                <a:solidFill>
                  <a:schemeClr val="accent2"/>
                </a:solidFill>
              </a:rPr>
              <a:t>thông dòng chảy, vớt rong rêu làm thoáng mặt nước.</a:t>
            </a:r>
            <a:endParaRPr lang="en-US" sz="2000" dirty="0">
              <a:solidFill>
                <a:schemeClr val="accent2"/>
              </a:solidFill>
            </a:endParaRPr>
          </a:p>
          <a:p>
            <a:pPr marL="342900" indent="-342900" algn="just">
              <a:buFont typeface="Wingdings" panose="05000000000000000000" pitchFamily="2" charset="2"/>
              <a:buChar char="§"/>
            </a:pPr>
            <a:r>
              <a:rPr lang="en-US" sz="2000" dirty="0">
                <a:solidFill>
                  <a:schemeClr val="accent2"/>
                </a:solidFill>
              </a:rPr>
              <a:t>An toàn truyền máu, đặc biệt với người có tiền sử sốt rét. </a:t>
            </a:r>
          </a:p>
          <a:p>
            <a:pPr marL="342900" indent="-342900" algn="just">
              <a:buFont typeface="Wingdings" panose="05000000000000000000" pitchFamily="2" charset="2"/>
              <a:buChar char="§"/>
            </a:pPr>
            <a:endParaRPr lang="en-US" sz="2000" dirty="0">
              <a:solidFill>
                <a:schemeClr val="accent2"/>
              </a:solidFill>
            </a:endParaRPr>
          </a:p>
        </p:txBody>
      </p:sp>
      <p:sp>
        <p:nvSpPr>
          <p:cNvPr id="15" name="Rounded Rectangle 14"/>
          <p:cNvSpPr/>
          <p:nvPr/>
        </p:nvSpPr>
        <p:spPr>
          <a:xfrm>
            <a:off x="6239392" y="4414735"/>
            <a:ext cx="2377440" cy="5559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Bệnh kiết lị</a:t>
            </a:r>
          </a:p>
        </p:txBody>
      </p:sp>
      <p:sp>
        <p:nvSpPr>
          <p:cNvPr id="5" name="Rectangle 4"/>
          <p:cNvSpPr/>
          <p:nvPr/>
        </p:nvSpPr>
        <p:spPr>
          <a:xfrm>
            <a:off x="5225700" y="1423379"/>
            <a:ext cx="3957459" cy="1938992"/>
          </a:xfrm>
          <a:prstGeom prst="rect">
            <a:avLst/>
          </a:prstGeom>
        </p:spPr>
        <p:txBody>
          <a:bodyPr wrap="square">
            <a:spAutoFit/>
          </a:bodyPr>
          <a:lstStyle/>
          <a:p>
            <a:pPr marL="342900" indent="-342900">
              <a:buFont typeface="Wingdings" panose="05000000000000000000" pitchFamily="2" charset="2"/>
              <a:buChar char="§"/>
            </a:pPr>
            <a:r>
              <a:rPr lang="en-US" sz="2000" dirty="0">
                <a:solidFill>
                  <a:schemeClr val="accent2"/>
                </a:solidFill>
                <a:latin typeface="+mn-lt"/>
                <a:ea typeface="Calibri" panose="020F0502020204030204" pitchFamily="34" charset="0"/>
              </a:rPr>
              <a:t>Rửa sạch tay trước khi ăn, ăn chín uống sôi</a:t>
            </a:r>
          </a:p>
          <a:p>
            <a:pPr marL="342900" indent="-342900">
              <a:buFont typeface="Wingdings" panose="05000000000000000000" pitchFamily="2" charset="2"/>
              <a:buChar char="§"/>
            </a:pPr>
            <a:r>
              <a:rPr lang="en-US" sz="2000" dirty="0">
                <a:solidFill>
                  <a:schemeClr val="accent2"/>
                </a:solidFill>
                <a:latin typeface="+mn-lt"/>
              </a:rPr>
              <a:t>Rửa sạch rau sống, thức ăn cần đậy kỹ tránh ruồi nhặn.</a:t>
            </a:r>
          </a:p>
          <a:p>
            <a:pPr marL="342900" indent="-342900">
              <a:buFont typeface="Wingdings" panose="05000000000000000000" pitchFamily="2" charset="2"/>
              <a:buChar char="§"/>
            </a:pPr>
            <a:r>
              <a:rPr lang="vi-VN" sz="2000" dirty="0">
                <a:solidFill>
                  <a:schemeClr val="accent2"/>
                </a:solidFill>
                <a:latin typeface="+mn-lt"/>
              </a:rPr>
              <a:t>Vệ sinh môi trường ở sạch sẽ</a:t>
            </a:r>
            <a:endParaRPr lang="en-US" sz="2000" dirty="0">
              <a:solidFill>
                <a:schemeClr val="accent2"/>
              </a:solidFill>
              <a:latin typeface="+mn-lt"/>
              <a:ea typeface="Calibri" panose="020F0502020204030204" pitchFamily="34" charset="0"/>
            </a:endParaRPr>
          </a:p>
          <a:p>
            <a:pPr marL="342900" indent="-342900">
              <a:buFont typeface="Wingdings" panose="05000000000000000000" pitchFamily="2" charset="2"/>
              <a:buChar char="§"/>
            </a:pPr>
            <a:endParaRPr lang="en-US" sz="2000" dirty="0">
              <a:solidFill>
                <a:schemeClr val="accent2"/>
              </a:solidFill>
              <a:latin typeface="+mn-lt"/>
            </a:endParaRPr>
          </a:p>
        </p:txBody>
      </p:sp>
      <p:sp>
        <p:nvSpPr>
          <p:cNvPr id="2" name="Rectangle 1"/>
          <p:cNvSpPr/>
          <p:nvPr/>
        </p:nvSpPr>
        <p:spPr>
          <a:xfrm>
            <a:off x="-87783" y="810788"/>
            <a:ext cx="9270941" cy="400110"/>
          </a:xfrm>
          <a:prstGeom prst="rect">
            <a:avLst/>
          </a:prstGeom>
        </p:spPr>
        <p:txBody>
          <a:bodyPr wrap="square">
            <a:spAutoFit/>
          </a:bodyPr>
          <a:lstStyle/>
          <a:p>
            <a:pPr algn="ctr"/>
            <a:r>
              <a:rPr lang="en-US" sz="2000" b="1" dirty="0">
                <a:solidFill>
                  <a:schemeClr val="accent1"/>
                </a:solidFill>
              </a:rPr>
              <a:t>Một số biện pháp phòng chống bệnh sốt rét, bệnh kiết lị. </a:t>
            </a:r>
          </a:p>
        </p:txBody>
      </p:sp>
    </p:spTree>
    <p:extLst>
      <p:ext uri="{BB962C8B-B14F-4D97-AF65-F5344CB8AC3E}">
        <p14:creationId xmlns:p14="http://schemas.microsoft.com/office/powerpoint/2010/main" val="5251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 grpId="0" animBg="1"/>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7426" y="680666"/>
            <a:ext cx="8645238" cy="2654817"/>
          </a:xfrm>
        </p:spPr>
        <p:txBody>
          <a:bodyPr/>
          <a:lstStyle/>
          <a:p>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Bệnh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rét</a:t>
            </a:r>
            <a:r>
              <a:rPr lang="en-US" sz="2400" dirty="0">
                <a:solidFill>
                  <a:srgbClr val="FF0000"/>
                </a:solidFill>
                <a:latin typeface="Times New Roman" panose="02020603050405020304" pitchFamily="18" charset="0"/>
                <a:cs typeface="Times New Roman" panose="02020603050405020304" pitchFamily="18" charset="0"/>
              </a:rPr>
              <a:t>:</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buông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màn</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Xoa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muỗi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muỗi</a:t>
            </a:r>
            <a:r>
              <a:rPr lang="en-US" sz="2400" dirty="0">
                <a:solidFill>
                  <a:srgbClr val="FF0000"/>
                </a:solidFill>
                <a:latin typeface="Times New Roman" panose="02020603050405020304" pitchFamily="18" charset="0"/>
                <a:cs typeface="Times New Roman" panose="02020603050405020304" pitchFamily="18" charset="0"/>
              </a:rPr>
              <a:t>.</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t>
            </a:r>
            <a:r>
              <a:rPr lang="vi-VN" sz="2400" dirty="0">
                <a:solidFill>
                  <a:srgbClr val="FF0000"/>
                </a:solidFill>
                <a:latin typeface="Times New Roman" panose="02020603050405020304" pitchFamily="18" charset="0"/>
                <a:cs typeface="Times New Roman" panose="02020603050405020304" pitchFamily="18" charset="0"/>
              </a:rPr>
              <a:t>Phát quang bụi rậm, khơi thông cống rãnh quanh nhà</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mặc quần áo dài vào buổi tối</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Khơi</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thông dòng chảy, vớt rong rêu làm thoáng mặt nước.</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-An </a:t>
            </a:r>
            <a:r>
              <a:rPr lang="en-US" sz="2400" dirty="0" err="1">
                <a:solidFill>
                  <a:srgbClr val="FF0000"/>
                </a:solidFill>
                <a:latin typeface="Times New Roman" panose="02020603050405020304" pitchFamily="18" charset="0"/>
                <a:cs typeface="Times New Roman" panose="02020603050405020304" pitchFamily="18" charset="0"/>
              </a:rPr>
              <a:t>toàn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máu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rét</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5" name="Rectangle 2"/>
          <p:cNvSpPr txBox="1">
            <a:spLocks noChangeArrowheads="1"/>
          </p:cNvSpPr>
          <p:nvPr/>
        </p:nvSpPr>
        <p:spPr>
          <a:xfrm>
            <a:off x="197426" y="3138055"/>
            <a:ext cx="8645238" cy="18599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lị</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Rửa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sạch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uống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sôi</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Rửa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ruồi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nhặn</a:t>
            </a:r>
            <a:r>
              <a:rPr lang="en-US" sz="2400" dirty="0">
                <a:solidFill>
                  <a:srgbClr val="FF0000"/>
                </a:solidFill>
                <a:latin typeface="Times New Roman" panose="02020603050405020304" pitchFamily="18"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a:t>
            </a:r>
            <a:r>
              <a:rPr lang="vi-VN" sz="2400" dirty="0">
                <a:solidFill>
                  <a:srgbClr val="FF0000"/>
                </a:solidFill>
                <a:latin typeface="Times New Roman" panose="02020603050405020304" pitchFamily="18" charset="0"/>
                <a:cs typeface="Times New Roman" panose="02020603050405020304" pitchFamily="18" charset="0"/>
              </a:rPr>
              <a:t>Vệ 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vi-VN" sz="2400" dirty="0">
                <a:solidFill>
                  <a:srgbClr val="FF0000"/>
                </a:solidFill>
                <a:latin typeface="Times New Roman" panose="02020603050405020304" pitchFamily="18" charset="0"/>
                <a:cs typeface="Times New Roman" panose="02020603050405020304" pitchFamily="18" charset="0"/>
              </a:rPr>
              <a:t> môi trường ở sạch sẽ</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26941" y="0"/>
            <a:ext cx="9270941" cy="400110"/>
          </a:xfrm>
          <a:prstGeom prst="rect">
            <a:avLst/>
          </a:prstGeom>
        </p:spPr>
        <p:txBody>
          <a:bodyPr wrap="square">
            <a:spAutoFit/>
          </a:bodyPr>
          <a:lstStyle/>
          <a:p>
            <a:pPr algn="ctr"/>
            <a:r>
              <a:rPr lang="en-US" sz="2000" b="1" dirty="0">
                <a:solidFill>
                  <a:schemeClr val="accent1"/>
                </a:solidFill>
              </a:rPr>
              <a:t>Một số biện pháp phòng chống bệnh sốt rét, bệnh kiết lị. </a:t>
            </a:r>
          </a:p>
        </p:txBody>
      </p:sp>
    </p:spTree>
    <p:extLst>
      <p:ext uri="{BB962C8B-B14F-4D97-AF65-F5344CB8AC3E}">
        <p14:creationId xmlns:p14="http://schemas.microsoft.com/office/powerpoint/2010/main" val="552187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3" name="Rectangle 2"/>
          <p:cNvSpPr/>
          <p:nvPr/>
        </p:nvSpPr>
        <p:spPr>
          <a:xfrm>
            <a:off x="0" y="684160"/>
            <a:ext cx="9105484" cy="461665"/>
          </a:xfrm>
          <a:prstGeom prst="rect">
            <a:avLst/>
          </a:prstGeom>
        </p:spPr>
        <p:txBody>
          <a:bodyPr wrap="square">
            <a:spAutoFit/>
          </a:bodyPr>
          <a:lstStyle/>
          <a:p>
            <a:pPr algn="ctr"/>
            <a:r>
              <a:rPr lang="en" sz="2400" b="1" dirty="0">
                <a:solidFill>
                  <a:schemeClr val="accent2"/>
                </a:solidFill>
              </a:rPr>
              <a:t>Quan sát Hình 17.1</a:t>
            </a:r>
            <a:endParaRPr lang="en-US" sz="2400" b="1" dirty="0">
              <a:solidFill>
                <a:schemeClr val="accent2"/>
              </a:solidFill>
            </a:endParaRPr>
          </a:p>
        </p:txBody>
      </p:sp>
      <p:sp>
        <p:nvSpPr>
          <p:cNvPr id="4" name="Rectangle 3"/>
          <p:cNvSpPr/>
          <p:nvPr/>
        </p:nvSpPr>
        <p:spPr>
          <a:xfrm>
            <a:off x="559145" y="1342527"/>
            <a:ext cx="6125395" cy="707886"/>
          </a:xfrm>
          <a:prstGeom prst="rect">
            <a:avLst/>
          </a:prstGeom>
        </p:spPr>
        <p:txBody>
          <a:bodyPr wrap="none">
            <a:spAutoFit/>
          </a:bodyPr>
          <a:lstStyle/>
          <a:p>
            <a:r>
              <a:rPr lang="en" sz="2000" i="1" dirty="0">
                <a:solidFill>
                  <a:schemeClr val="accent1"/>
                </a:solidFill>
              </a:rPr>
              <a:t>Trao đổi nhóm về số lượng và hình dạng của một số</a:t>
            </a:r>
          </a:p>
          <a:p>
            <a:r>
              <a:rPr lang="en" sz="2000" i="1" dirty="0">
                <a:solidFill>
                  <a:schemeClr val="accent1"/>
                </a:solidFill>
              </a:rPr>
              <a:t> sinh vật được quan sát bằng kính hiển vi sinh học.</a:t>
            </a:r>
            <a:endParaRPr lang="en-US" sz="2000" i="1" dirty="0">
              <a:solidFill>
                <a:schemeClr val="accent1"/>
              </a:solidFill>
            </a:endParaRPr>
          </a:p>
        </p:txBody>
      </p:sp>
      <p:pic>
        <p:nvPicPr>
          <p:cNvPr id="5" name="Picture 4"/>
          <p:cNvPicPr>
            <a:picLocks noChangeAspect="1"/>
          </p:cNvPicPr>
          <p:nvPr/>
        </p:nvPicPr>
        <p:blipFill>
          <a:blip r:embed="rId2"/>
          <a:stretch>
            <a:fillRect/>
          </a:stretch>
        </p:blipFill>
        <p:spPr>
          <a:xfrm>
            <a:off x="1075335" y="2305638"/>
            <a:ext cx="7110374" cy="2617646"/>
          </a:xfrm>
          <a:prstGeom prst="rect">
            <a:avLst/>
          </a:prstGeom>
        </p:spPr>
      </p:pic>
    </p:spTree>
    <p:extLst>
      <p:ext uri="{BB962C8B-B14F-4D97-AF65-F5344CB8AC3E}">
        <p14:creationId xmlns:p14="http://schemas.microsoft.com/office/powerpoint/2010/main" val="31516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2663743" y="484707"/>
            <a:ext cx="6321000" cy="47424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a:latin typeface="+mj-lt"/>
              </a:rPr>
              <a:t>Luyện tập mở rộng</a:t>
            </a:r>
            <a:endParaRPr sz="2600" dirty="0">
              <a:latin typeface="+mj-lt"/>
            </a:endParaRPr>
          </a:p>
        </p:txBody>
      </p:sp>
      <p:sp>
        <p:nvSpPr>
          <p:cNvPr id="241" name="Google Shape;241;p2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7" name="Rectangle 6"/>
          <p:cNvSpPr/>
          <p:nvPr/>
        </p:nvSpPr>
        <p:spPr>
          <a:xfrm>
            <a:off x="536549" y="1200780"/>
            <a:ext cx="6907122" cy="759182"/>
          </a:xfrm>
          <a:prstGeom prst="rect">
            <a:avLst/>
          </a:prstGeom>
        </p:spPr>
        <p:txBody>
          <a:bodyPr wrap="square">
            <a:spAutoFit/>
          </a:bodyPr>
          <a:lstStyle/>
          <a:p>
            <a:pPr algn="just">
              <a:lnSpc>
                <a:spcPts val="2600"/>
              </a:lnSpc>
              <a:spcBef>
                <a:spcPts val="200"/>
              </a:spcBef>
              <a:spcAft>
                <a:spcPts val="200"/>
              </a:spcAft>
            </a:pPr>
            <a:r>
              <a:rPr lang="en" sz="2000" i="1" dirty="0">
                <a:solidFill>
                  <a:schemeClr val="accent2"/>
                </a:solidFill>
              </a:rPr>
              <a:t>Em hãy cho biết tên nguyên sinh vật trong Hình 17.3, 17.4, 17.5 tương ứng với từng ích lợi, tác hại  </a:t>
            </a:r>
            <a:r>
              <a:rPr lang="en-US" sz="2000" i="1" dirty="0">
                <a:solidFill>
                  <a:schemeClr val="accent2"/>
                </a:solidFill>
              </a:rPr>
              <a:t>t</a:t>
            </a:r>
            <a:r>
              <a:rPr lang="en" sz="2000" i="1" dirty="0">
                <a:solidFill>
                  <a:schemeClr val="accent2"/>
                </a:solidFill>
              </a:rPr>
              <a:t>rong Bảng 17.1</a:t>
            </a:r>
            <a:endParaRPr lang="en-US" sz="2000" i="1" dirty="0">
              <a:solidFill>
                <a:schemeClr val="accent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10786895"/>
              </p:ext>
            </p:extLst>
          </p:nvPr>
        </p:nvGraphicFramePr>
        <p:xfrm>
          <a:off x="256939" y="2176844"/>
          <a:ext cx="8501653" cy="1627950"/>
        </p:xfrm>
        <a:graphic>
          <a:graphicData uri="http://schemas.openxmlformats.org/drawingml/2006/table">
            <a:tbl>
              <a:tblPr firstRow="1" firstCol="1" bandRow="1">
                <a:tableStyleId>{B46BF66B-BF0D-49A5-ABA2-E6C1EFEF6E1B}</a:tableStyleId>
              </a:tblPr>
              <a:tblGrid>
                <a:gridCol w="4647570">
                  <a:extLst>
                    <a:ext uri="{9D8B030D-6E8A-4147-A177-3AD203B41FA5}">
                      <a16:colId xmlns:a16="http://schemas.microsoft.com/office/drawing/2014/main" val="20000"/>
                    </a:ext>
                  </a:extLst>
                </a:gridCol>
                <a:gridCol w="3854083">
                  <a:extLst>
                    <a:ext uri="{9D8B030D-6E8A-4147-A177-3AD203B41FA5}">
                      <a16:colId xmlns:a16="http://schemas.microsoft.com/office/drawing/2014/main" val="20001"/>
                    </a:ext>
                  </a:extLst>
                </a:gridCol>
              </a:tblGrid>
              <a:tr h="303129">
                <a:tc>
                  <a:txBody>
                    <a:bodyPr/>
                    <a:lstStyle/>
                    <a:p>
                      <a:pPr marL="0" marR="0" algn="ctr">
                        <a:lnSpc>
                          <a:spcPts val="5000"/>
                        </a:lnSpc>
                        <a:spcBef>
                          <a:spcPts val="200"/>
                        </a:spcBef>
                        <a:spcAft>
                          <a:spcPts val="200"/>
                        </a:spcAft>
                        <a:tabLst>
                          <a:tab pos="360045" algn="l"/>
                          <a:tab pos="720090" algn="l"/>
                        </a:tabLst>
                      </a:pPr>
                      <a:r>
                        <a:rPr lang="nl-NL" sz="2000" b="1" dirty="0">
                          <a:solidFill>
                            <a:schemeClr val="bg1"/>
                          </a:solidFill>
                          <a:effectLst/>
                        </a:rPr>
                        <a:t>Ích lợi/tác hại của nguyên sinh vật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solidFill>
                      <a:schemeClr val="accent2"/>
                    </a:solidFill>
                  </a:tcPr>
                </a:tc>
                <a:tc>
                  <a:txBody>
                    <a:bodyPr/>
                    <a:lstStyle/>
                    <a:p>
                      <a:pPr marL="0" marR="0" algn="ctr">
                        <a:lnSpc>
                          <a:spcPts val="5000"/>
                        </a:lnSpc>
                        <a:spcBef>
                          <a:spcPts val="200"/>
                        </a:spcBef>
                        <a:spcAft>
                          <a:spcPts val="200"/>
                        </a:spcAft>
                        <a:tabLst>
                          <a:tab pos="360045" algn="l"/>
                          <a:tab pos="720090" algn="l"/>
                        </a:tabLst>
                      </a:pPr>
                      <a:r>
                        <a:rPr lang="nl-NL" sz="2000" b="1" dirty="0">
                          <a:solidFill>
                            <a:schemeClr val="bg1"/>
                          </a:solidFill>
                          <a:effectLst/>
                        </a:rPr>
                        <a:t>Tên nguyên sinh vật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solidFill>
                      <a:schemeClr val="accent2"/>
                    </a:solidFill>
                  </a:tcPr>
                </a:tc>
                <a:extLst>
                  <a:ext uri="{0D108BD9-81ED-4DB2-BD59-A6C34878D82A}">
                    <a16:rowId xmlns:a16="http://schemas.microsoft.com/office/drawing/2014/main" val="10000"/>
                  </a:ext>
                </a:extLst>
              </a:tr>
              <a:tr h="303129">
                <a:tc>
                  <a:txBody>
                    <a:bodyPr/>
                    <a:lstStyle/>
                    <a:p>
                      <a:pPr marL="0" marR="0" algn="just">
                        <a:lnSpc>
                          <a:spcPts val="5000"/>
                        </a:lnSpc>
                        <a:spcBef>
                          <a:spcPts val="200"/>
                        </a:spcBef>
                        <a:spcAft>
                          <a:spcPts val="200"/>
                        </a:spcAft>
                        <a:tabLst>
                          <a:tab pos="360045" algn="l"/>
                          <a:tab pos="720090" algn="l"/>
                        </a:tabLst>
                      </a:pPr>
                      <a:r>
                        <a:rPr lang="nl-NL" sz="2000" dirty="0">
                          <a:effectLst/>
                        </a:rPr>
                        <a:t>Làm thức ăn cho động vật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extLst>
                  <a:ext uri="{0D108BD9-81ED-4DB2-BD59-A6C34878D82A}">
                    <a16:rowId xmlns:a16="http://schemas.microsoft.com/office/drawing/2014/main" val="10001"/>
                  </a:ext>
                </a:extLst>
              </a:tr>
              <a:tr h="303129">
                <a:tc>
                  <a:txBody>
                    <a:bodyPr/>
                    <a:lstStyle/>
                    <a:p>
                      <a:pPr marL="0" marR="0" algn="just">
                        <a:lnSpc>
                          <a:spcPts val="5000"/>
                        </a:lnSpc>
                        <a:spcBef>
                          <a:spcPts val="200"/>
                        </a:spcBef>
                        <a:spcAft>
                          <a:spcPts val="200"/>
                        </a:spcAft>
                        <a:tabLst>
                          <a:tab pos="360045" algn="l"/>
                          <a:tab pos="720090" algn="l"/>
                        </a:tabLst>
                      </a:pPr>
                      <a:r>
                        <a:rPr lang="nl-NL" sz="2000" dirty="0">
                          <a:effectLst/>
                        </a:rPr>
                        <a:t>Gây bệnh cho động vật và con người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extLst>
                  <a:ext uri="{0D108BD9-81ED-4DB2-BD59-A6C34878D82A}">
                    <a16:rowId xmlns:a16="http://schemas.microsoft.com/office/drawing/2014/main" val="10002"/>
                  </a:ext>
                </a:extLst>
              </a:tr>
            </a:tbl>
          </a:graphicData>
        </a:graphic>
      </p:graphicFrame>
      <p:sp>
        <p:nvSpPr>
          <p:cNvPr id="6" name="Google Shape;237;p20"/>
          <p:cNvSpPr txBox="1">
            <a:spLocks/>
          </p:cNvSpPr>
          <p:nvPr/>
        </p:nvSpPr>
        <p:spPr>
          <a:xfrm>
            <a:off x="5010650" y="3035011"/>
            <a:ext cx="3546134" cy="4742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just">
              <a:lnSpc>
                <a:spcPts val="5000"/>
              </a:lnSpc>
              <a:spcBef>
                <a:spcPts val="200"/>
              </a:spcBef>
              <a:spcAft>
                <a:spcPts val="200"/>
              </a:spcAft>
              <a:tabLst>
                <a:tab pos="360045" algn="l"/>
                <a:tab pos="720090" algn="l"/>
              </a:tabLst>
            </a:pPr>
            <a:r>
              <a:rPr lang="nl-NL" sz="2400" b="0" dirty="0">
                <a:solidFill>
                  <a:srgbClr val="FF0000"/>
                </a:solidFill>
                <a:latin typeface="Times New Roman" panose="02020603050405020304" pitchFamily="18" charset="0"/>
                <a:cs typeface="Times New Roman" panose="02020603050405020304" pitchFamily="18" charset="0"/>
              </a:rPr>
              <a:t>Trùng giày, trùng roi, tảo</a:t>
            </a:r>
            <a:endParaRPr lang="en-US" sz="24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Google Shape;237;p20"/>
          <p:cNvSpPr txBox="1">
            <a:spLocks/>
          </p:cNvSpPr>
          <p:nvPr/>
        </p:nvSpPr>
        <p:spPr>
          <a:xfrm>
            <a:off x="5010650" y="3607595"/>
            <a:ext cx="3546134" cy="4742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just">
              <a:lnSpc>
                <a:spcPts val="5000"/>
              </a:lnSpc>
              <a:spcBef>
                <a:spcPts val="200"/>
              </a:spcBef>
              <a:spcAft>
                <a:spcPts val="200"/>
              </a:spcAft>
              <a:tabLst>
                <a:tab pos="360045" algn="l"/>
                <a:tab pos="720090" algn="l"/>
              </a:tabLst>
            </a:pPr>
            <a:r>
              <a:rPr lang="nl-NL" sz="2400" b="0" dirty="0">
                <a:solidFill>
                  <a:srgbClr val="FF0000"/>
                </a:solidFill>
                <a:latin typeface="Times New Roman" panose="02020603050405020304" pitchFamily="18" charset="0"/>
                <a:cs typeface="Times New Roman" panose="02020603050405020304" pitchFamily="18" charset="0"/>
              </a:rPr>
              <a:t>Trùng sốt rét, trùng kiết lị.</a:t>
            </a:r>
            <a:endParaRPr lang="en-US" sz="24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Rectangle 2"/>
          <p:cNvSpPr/>
          <p:nvPr/>
        </p:nvSpPr>
        <p:spPr>
          <a:xfrm>
            <a:off x="1921770" y="486649"/>
            <a:ext cx="5352747" cy="492443"/>
          </a:xfrm>
          <a:prstGeom prst="rect">
            <a:avLst/>
          </a:prstGeom>
        </p:spPr>
        <p:txBody>
          <a:bodyPr wrap="none">
            <a:spAutoFit/>
          </a:bodyPr>
          <a:lstStyle/>
          <a:p>
            <a:r>
              <a:rPr lang="en" sz="2600" b="1" dirty="0">
                <a:solidFill>
                  <a:schemeClr val="bg1"/>
                </a:solidFill>
              </a:rPr>
              <a:t>TỔNG KẾT KIẾN THỨC BÀI HỌC</a:t>
            </a:r>
            <a:endParaRPr lang="en-US" sz="2600" b="1" dirty="0">
              <a:solidFill>
                <a:schemeClr val="bg1"/>
              </a:solidFill>
            </a:endParaRPr>
          </a:p>
        </p:txBody>
      </p:sp>
      <p:pic>
        <p:nvPicPr>
          <p:cNvPr id="4" name="Picture 3"/>
          <p:cNvPicPr>
            <a:picLocks noChangeAspect="1"/>
          </p:cNvPicPr>
          <p:nvPr/>
        </p:nvPicPr>
        <p:blipFill>
          <a:blip r:embed="rId2"/>
          <a:stretch>
            <a:fillRect/>
          </a:stretch>
        </p:blipFill>
        <p:spPr>
          <a:xfrm>
            <a:off x="709576" y="1327023"/>
            <a:ext cx="7746796" cy="3618052"/>
          </a:xfrm>
          <a:prstGeom prst="rect">
            <a:avLst/>
          </a:prstGeom>
        </p:spPr>
      </p:pic>
    </p:spTree>
    <p:extLst>
      <p:ext uri="{BB962C8B-B14F-4D97-AF65-F5344CB8AC3E}">
        <p14:creationId xmlns:p14="http://schemas.microsoft.com/office/powerpoint/2010/main" val="30919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title"/>
          </p:nvPr>
        </p:nvSpPr>
        <p:spPr>
          <a:xfrm>
            <a:off x="1254466" y="1307365"/>
            <a:ext cx="7065818" cy="764885"/>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200" i="1" dirty="0">
                <a:latin typeface="+mj-lt"/>
              </a:rPr>
              <a:t>Em hãy nêu một số biện pháp vệ sinh ăn uống </a:t>
            </a:r>
            <a:br>
              <a:rPr lang="en" sz="2200" i="1" dirty="0">
                <a:latin typeface="+mj-lt"/>
              </a:rPr>
            </a:br>
            <a:r>
              <a:rPr lang="en" sz="2200" i="1" dirty="0">
                <a:latin typeface="+mj-lt"/>
              </a:rPr>
              <a:t>để phòng trừ các bệnh do nguyên sinh vật gây nên.</a:t>
            </a:r>
            <a:endParaRPr sz="2200" i="1" dirty="0">
              <a:latin typeface="+mj-lt"/>
            </a:endParaRPr>
          </a:p>
        </p:txBody>
      </p:sp>
      <p:sp>
        <p:nvSpPr>
          <p:cNvPr id="309" name="Google Shape;309;p28"/>
          <p:cNvSpPr/>
          <p:nvPr/>
        </p:nvSpPr>
        <p:spPr>
          <a:xfrm>
            <a:off x="1141111" y="2468470"/>
            <a:ext cx="3574473" cy="1852200"/>
          </a:xfrm>
          <a:prstGeom prst="homePlate">
            <a:avLst>
              <a:gd name="adj" fmla="val 30129"/>
            </a:avLst>
          </a:prstGeom>
          <a:solidFill>
            <a:schemeClr val="accent1">
              <a:lumMod val="75000"/>
            </a:schemeClr>
          </a:solidFill>
          <a:ln>
            <a:noFill/>
          </a:ln>
        </p:spPr>
        <p:txBody>
          <a:bodyPr spcFirstLastPara="1" wrap="square" lIns="91425" tIns="91425" rIns="91425" bIns="91425" anchor="ctr" anchorCtr="0">
            <a:noAutofit/>
          </a:bodyPr>
          <a:lstStyle/>
          <a:p>
            <a:pPr algn="just"/>
            <a:r>
              <a:rPr lang="vi-VN" sz="2000" dirty="0">
                <a:solidFill>
                  <a:srgbClr val="FFFF00"/>
                </a:solidFill>
              </a:rPr>
              <a:t>Luôn ăn chín, uống sôi để hạn chế nguy cơ lây truyền bệnh qua thực phẩm.</a:t>
            </a:r>
          </a:p>
        </p:txBody>
      </p:sp>
      <p:sp>
        <p:nvSpPr>
          <p:cNvPr id="310" name="Google Shape;310;p28"/>
          <p:cNvSpPr/>
          <p:nvPr/>
        </p:nvSpPr>
        <p:spPr>
          <a:xfrm>
            <a:off x="4331183" y="2468470"/>
            <a:ext cx="4366953" cy="1852200"/>
          </a:xfrm>
          <a:prstGeom prst="chevron">
            <a:avLst>
              <a:gd name="adj" fmla="val 29853"/>
            </a:avLst>
          </a:prstGeom>
          <a:solidFill>
            <a:schemeClr val="accent1"/>
          </a:solidFill>
          <a:ln>
            <a:noFill/>
          </a:ln>
        </p:spPr>
        <p:txBody>
          <a:bodyPr spcFirstLastPara="1" wrap="square" lIns="91425" tIns="91425" rIns="91425" bIns="91425" anchor="ctr" anchorCtr="0">
            <a:noAutofit/>
          </a:bodyPr>
          <a:lstStyle/>
          <a:p>
            <a:pPr lvl="0" algn="just"/>
            <a:r>
              <a:rPr lang="vi-VN" sz="2000" dirty="0">
                <a:solidFill>
                  <a:srgbClr val="FFFF00"/>
                </a:solidFill>
              </a:rPr>
              <a:t>Không sử dụng đũa, thìa cá nhân để lấy các món ăn dùng chung nhằm hạn chế nguy cơ lây nhiễm virus, vi khuẩn qua đường ăn uống</a:t>
            </a:r>
            <a:endParaRPr sz="2000" dirty="0">
              <a:solidFill>
                <a:srgbClr val="FFFF00"/>
              </a:solidFill>
              <a:latin typeface="Roboto Condensed"/>
              <a:ea typeface="Roboto Condensed"/>
              <a:cs typeface="Roboto Condensed"/>
              <a:sym typeface="Roboto Condensed"/>
            </a:endParaRPr>
          </a:p>
        </p:txBody>
      </p:sp>
      <p:sp>
        <p:nvSpPr>
          <p:cNvPr id="312" name="Google Shape;312;p2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barn(inVertical)">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9"/>
                                        </p:tgtEl>
                                        <p:attrNameLst>
                                          <p:attrName>style.visibility</p:attrName>
                                        </p:attrNameLst>
                                      </p:cBhvr>
                                      <p:to>
                                        <p:strVal val="visible"/>
                                      </p:to>
                                    </p:set>
                                    <p:animEffect transition="in" filter="wipe(down)">
                                      <p:cBhvr>
                                        <p:cTn id="12" dur="500"/>
                                        <p:tgtEl>
                                          <p:spTgt spid="30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0"/>
                                        </p:tgtEl>
                                        <p:attrNameLst>
                                          <p:attrName>style.visibility</p:attrName>
                                        </p:attrNameLst>
                                      </p:cBhvr>
                                      <p:to>
                                        <p:strVal val="visible"/>
                                      </p:to>
                                    </p:set>
                                    <p:animEffect transition="in" filter="wipe(down)">
                                      <p:cBhvr>
                                        <p:cTn id="15"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09" grpId="0" animBg="1"/>
      <p:bldP spid="3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Title 1"/>
          <p:cNvSpPr txBox="1">
            <a:spLocks/>
          </p:cNvSpPr>
          <p:nvPr/>
        </p:nvSpPr>
        <p:spPr>
          <a:xfrm>
            <a:off x="162875" y="563320"/>
            <a:ext cx="9105484" cy="70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i="1" dirty="0">
                <a:solidFill>
                  <a:schemeClr val="bg1"/>
                </a:solidFill>
                <a:latin typeface="+mj-lt"/>
              </a:rPr>
              <a:t>Em hãy thiết kế một bản tuyên truyền </a:t>
            </a:r>
            <a:br>
              <a:rPr lang="en-US" sz="2000" b="1" i="1" dirty="0">
                <a:solidFill>
                  <a:schemeClr val="bg1"/>
                </a:solidFill>
                <a:latin typeface="+mj-lt"/>
              </a:rPr>
            </a:br>
            <a:r>
              <a:rPr lang="en-US" sz="2000" b="1" i="1" dirty="0">
                <a:solidFill>
                  <a:schemeClr val="bg1"/>
                </a:solidFill>
                <a:latin typeface="+mj-lt"/>
              </a:rPr>
              <a:t>về bệnh và cách phòng bệnh sốt rét </a:t>
            </a:r>
          </a:p>
        </p:txBody>
      </p:sp>
      <p:sp>
        <p:nvSpPr>
          <p:cNvPr id="4" name="Rectangle 3"/>
          <p:cNvSpPr/>
          <p:nvPr/>
        </p:nvSpPr>
        <p:spPr>
          <a:xfrm>
            <a:off x="200410" y="1439339"/>
            <a:ext cx="3632756" cy="2062103"/>
          </a:xfrm>
          <a:prstGeom prst="rect">
            <a:avLst/>
          </a:prstGeom>
        </p:spPr>
        <p:txBody>
          <a:bodyPr wrap="square">
            <a:spAutoFit/>
          </a:bodyPr>
          <a:lstStyle/>
          <a:p>
            <a:pPr fontAlgn="base"/>
            <a:r>
              <a:rPr lang="vi-VN" sz="1800" b="1" dirty="0">
                <a:solidFill>
                  <a:srgbClr val="333333"/>
                </a:solidFill>
                <a:latin typeface="+mn-lt"/>
              </a:rPr>
              <a:t>Biểu hiện của bệnh sốt rét</a:t>
            </a:r>
            <a:endParaRPr lang="vi-VN" sz="1800" dirty="0">
              <a:solidFill>
                <a:srgbClr val="333333"/>
              </a:solidFill>
              <a:latin typeface="+mn-lt"/>
            </a:endParaRPr>
          </a:p>
          <a:p>
            <a:pPr algn="just" fontAlgn="base"/>
            <a:r>
              <a:rPr lang="en-US" sz="1800" dirty="0">
                <a:solidFill>
                  <a:srgbClr val="FFFF00"/>
                </a:solidFill>
              </a:rPr>
              <a:t>B</a:t>
            </a:r>
            <a:r>
              <a:rPr lang="vi-VN" sz="1800" dirty="0">
                <a:solidFill>
                  <a:srgbClr val="FFFF00"/>
                </a:solidFill>
              </a:rPr>
              <a:t>ao gồm các cơn sốt điển hình trải qua 3 giai đoạn: Rét run, sốt cao, vã mồ hôi. Ngoài ra, có thể có các triệu chứng đi kèm khác như là: Nhức đầu, mệt mỏi, buồn nôn, đau cơ, rối loạn tiêu</a:t>
            </a:r>
            <a:r>
              <a:rPr lang="en-US" sz="1800" dirty="0">
                <a:solidFill>
                  <a:srgbClr val="FFFF00"/>
                </a:solidFill>
              </a:rPr>
              <a:t> hóa. </a:t>
            </a:r>
            <a:endParaRPr lang="en-US" sz="1800" dirty="0">
              <a:solidFill>
                <a:srgbClr val="FFFF00"/>
              </a:solidFill>
              <a:latin typeface="+mn-lt"/>
            </a:endParaRPr>
          </a:p>
        </p:txBody>
      </p:sp>
      <p:sp>
        <p:nvSpPr>
          <p:cNvPr id="5" name="Rectangle 4"/>
          <p:cNvSpPr/>
          <p:nvPr/>
        </p:nvSpPr>
        <p:spPr>
          <a:xfrm>
            <a:off x="3969255" y="1546536"/>
            <a:ext cx="3559116" cy="3416320"/>
          </a:xfrm>
          <a:prstGeom prst="rect">
            <a:avLst/>
          </a:prstGeom>
        </p:spPr>
        <p:txBody>
          <a:bodyPr wrap="square">
            <a:spAutoFit/>
          </a:bodyPr>
          <a:lstStyle/>
          <a:p>
            <a:pPr algn="ctr" fontAlgn="base"/>
            <a:r>
              <a:rPr lang="vi-VN" sz="1800" b="1" dirty="0">
                <a:solidFill>
                  <a:srgbClr val="333333"/>
                </a:solidFill>
                <a:latin typeface="+mn-lt"/>
              </a:rPr>
              <a:t>Biện pháp phòng ngừa</a:t>
            </a:r>
            <a:endParaRPr lang="vi-VN" sz="1800" dirty="0">
              <a:solidFill>
                <a:srgbClr val="333333"/>
              </a:solidFill>
              <a:latin typeface="+mn-lt"/>
            </a:endParaRPr>
          </a:p>
          <a:p>
            <a:pPr marL="285750" indent="-285750" algn="just" fontAlgn="base">
              <a:buFont typeface="Wingdings" panose="05000000000000000000" pitchFamily="2" charset="2"/>
              <a:buChar char="§"/>
            </a:pPr>
            <a:r>
              <a:rPr lang="vi-VN" sz="1800" dirty="0">
                <a:solidFill>
                  <a:srgbClr val="FFFF00"/>
                </a:solidFill>
                <a:latin typeface="+mn-lt"/>
              </a:rPr>
              <a:t>Thường xuyên ngủ m</a:t>
            </a:r>
            <a:r>
              <a:rPr lang="en-US" sz="1800" dirty="0">
                <a:solidFill>
                  <a:srgbClr val="FFFF00"/>
                </a:solidFill>
                <a:latin typeface="+mn-lt"/>
              </a:rPr>
              <a:t>àn</a:t>
            </a:r>
            <a:r>
              <a:rPr lang="vi-VN" sz="1800" dirty="0">
                <a:solidFill>
                  <a:srgbClr val="FFFF00"/>
                </a:solidFill>
                <a:latin typeface="+mn-lt"/>
              </a:rPr>
              <a:t>, ngay cả ban ngày</a:t>
            </a:r>
            <a:r>
              <a:rPr lang="en-US" sz="1800" dirty="0">
                <a:solidFill>
                  <a:srgbClr val="FFFF00"/>
                </a:solidFill>
                <a:latin typeface="+mn-lt"/>
              </a:rPr>
              <a:t>. </a:t>
            </a:r>
            <a:r>
              <a:rPr lang="vi-VN" sz="1800" dirty="0">
                <a:solidFill>
                  <a:srgbClr val="FFFF00"/>
                </a:solidFill>
                <a:latin typeface="+mn-lt"/>
              </a:rPr>
              <a:t>Buổi tối khi làm việc phải mặc quần áo dài tay để phòng muỗi đốt</a:t>
            </a:r>
            <a:r>
              <a:rPr lang="en-US" sz="1800" dirty="0">
                <a:solidFill>
                  <a:srgbClr val="FFFF00"/>
                </a:solidFill>
                <a:latin typeface="+mn-lt"/>
              </a:rPr>
              <a:t>.</a:t>
            </a:r>
          </a:p>
          <a:p>
            <a:pPr marL="285750" indent="-285750" algn="just" fontAlgn="base">
              <a:buFont typeface="Wingdings" panose="05000000000000000000" pitchFamily="2" charset="2"/>
              <a:buChar char="§"/>
            </a:pPr>
            <a:r>
              <a:rPr lang="en-US" sz="1800" dirty="0">
                <a:solidFill>
                  <a:srgbClr val="FFFF00"/>
                </a:solidFill>
                <a:latin typeface="+mn-lt"/>
              </a:rPr>
              <a:t>S</a:t>
            </a:r>
            <a:r>
              <a:rPr lang="vi-VN" sz="1800" dirty="0">
                <a:solidFill>
                  <a:srgbClr val="FFFF00"/>
                </a:solidFill>
                <a:latin typeface="+mn-lt"/>
              </a:rPr>
              <a:t>ử dụng nhang xua muỗi, dùng vợt bắt muỗi, thoa kem chống muỗi….</a:t>
            </a:r>
          </a:p>
          <a:p>
            <a:pPr marL="285750" indent="-285750" algn="just" fontAlgn="base">
              <a:buFont typeface="Wingdings" panose="05000000000000000000" pitchFamily="2" charset="2"/>
              <a:buChar char="§"/>
            </a:pPr>
            <a:r>
              <a:rPr lang="vi-VN" sz="1800" dirty="0">
                <a:solidFill>
                  <a:srgbClr val="FFFF00"/>
                </a:solidFill>
                <a:latin typeface="+mn-lt"/>
              </a:rPr>
              <a:t>Cần vệ sinh môi trường xung quanh nơi ở, phát quang bụi rậm, sắp xếp vật dụng trong nhà cho ngăn nắp</a:t>
            </a:r>
            <a:r>
              <a:rPr lang="en-US" sz="1800" dirty="0">
                <a:solidFill>
                  <a:srgbClr val="FFFF00"/>
                </a:solidFill>
                <a:latin typeface="+mn-lt"/>
              </a:rPr>
              <a:t>.</a:t>
            </a:r>
          </a:p>
        </p:txBody>
      </p:sp>
      <p:pic>
        <p:nvPicPr>
          <p:cNvPr id="6" name="Picture 5"/>
          <p:cNvPicPr>
            <a:picLocks noChangeAspect="1"/>
          </p:cNvPicPr>
          <p:nvPr/>
        </p:nvPicPr>
        <p:blipFill>
          <a:blip r:embed="rId3"/>
          <a:stretch>
            <a:fillRect/>
          </a:stretch>
        </p:blipFill>
        <p:spPr>
          <a:xfrm>
            <a:off x="7528371" y="1746939"/>
            <a:ext cx="1445723" cy="3215917"/>
          </a:xfrm>
          <a:prstGeom prst="rect">
            <a:avLst/>
          </a:prstGeom>
        </p:spPr>
      </p:pic>
      <p:pic>
        <p:nvPicPr>
          <p:cNvPr id="7" name="Picture 6"/>
          <p:cNvPicPr>
            <a:picLocks noChangeAspect="1"/>
          </p:cNvPicPr>
          <p:nvPr/>
        </p:nvPicPr>
        <p:blipFill>
          <a:blip r:embed="rId4"/>
          <a:stretch>
            <a:fillRect/>
          </a:stretch>
        </p:blipFill>
        <p:spPr>
          <a:xfrm>
            <a:off x="277978" y="3460091"/>
            <a:ext cx="3496665" cy="1502766"/>
          </a:xfrm>
          <a:prstGeom prst="rect">
            <a:avLst/>
          </a:prstGeom>
        </p:spPr>
      </p:pic>
    </p:spTree>
    <p:extLst>
      <p:ext uri="{BB962C8B-B14F-4D97-AF65-F5344CB8AC3E}">
        <p14:creationId xmlns:p14="http://schemas.microsoft.com/office/powerpoint/2010/main" val="11954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123" y="592531"/>
            <a:ext cx="5074500" cy="558534"/>
          </a:xfrm>
        </p:spPr>
        <p:txBody>
          <a:bodyPr/>
          <a:lstStyle/>
          <a:p>
            <a:r>
              <a:rPr lang="en-US" sz="2400" dirty="0">
                <a:latin typeface="+mj-lt"/>
              </a:rPr>
              <a:t>Hướng dẫn về nhà</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cxnSp>
        <p:nvCxnSpPr>
          <p:cNvPr id="7" name="Google Shape;623;p58"/>
          <p:cNvCxnSpPr/>
          <p:nvPr/>
        </p:nvCxnSpPr>
        <p:spPr>
          <a:xfrm>
            <a:off x="1550145" y="3240449"/>
            <a:ext cx="5808688" cy="0"/>
          </a:xfrm>
          <a:prstGeom prst="straightConnector1">
            <a:avLst/>
          </a:prstGeom>
          <a:noFill/>
          <a:ln w="9525" cap="flat" cmpd="sng">
            <a:solidFill>
              <a:schemeClr val="tx1"/>
            </a:solidFill>
            <a:prstDash val="dash"/>
            <a:round/>
            <a:headEnd type="none" w="med" len="med"/>
            <a:tailEnd type="none" w="med" len="med"/>
          </a:ln>
        </p:spPr>
      </p:cxnSp>
      <p:sp>
        <p:nvSpPr>
          <p:cNvPr id="8" name="Google Shape;624;p58"/>
          <p:cNvSpPr/>
          <p:nvPr/>
        </p:nvSpPr>
        <p:spPr>
          <a:xfrm>
            <a:off x="2235190" y="2854744"/>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9" name="Google Shape;625;p58"/>
          <p:cNvSpPr/>
          <p:nvPr/>
        </p:nvSpPr>
        <p:spPr>
          <a:xfrm>
            <a:off x="3091453"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0" name="Google Shape;626;p58"/>
          <p:cNvSpPr/>
          <p:nvPr/>
        </p:nvSpPr>
        <p:spPr>
          <a:xfrm>
            <a:off x="3533675"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27;p58"/>
          <p:cNvSpPr/>
          <p:nvPr/>
        </p:nvSpPr>
        <p:spPr>
          <a:xfrm>
            <a:off x="3983285"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2" name="Google Shape;628;p58"/>
          <p:cNvSpPr/>
          <p:nvPr/>
        </p:nvSpPr>
        <p:spPr>
          <a:xfrm>
            <a:off x="4454489"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29;p58"/>
          <p:cNvSpPr/>
          <p:nvPr/>
        </p:nvSpPr>
        <p:spPr>
          <a:xfrm>
            <a:off x="4925693" y="2854745"/>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0;p58"/>
          <p:cNvSpPr/>
          <p:nvPr/>
        </p:nvSpPr>
        <p:spPr>
          <a:xfrm>
            <a:off x="5781956"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5" name="Google Shape;631;p58"/>
          <p:cNvSpPr/>
          <p:nvPr/>
        </p:nvSpPr>
        <p:spPr>
          <a:xfrm>
            <a:off x="6253160"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6" name="Google Shape;632;p58"/>
          <p:cNvSpPr/>
          <p:nvPr/>
        </p:nvSpPr>
        <p:spPr>
          <a:xfrm>
            <a:off x="6724364"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7" name="Google Shape;637;p58"/>
          <p:cNvSpPr txBox="1"/>
          <p:nvPr/>
        </p:nvSpPr>
        <p:spPr>
          <a:xfrm rot="684">
            <a:off x="1067982" y="1810155"/>
            <a:ext cx="2739334"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mj-lt"/>
                <a:ea typeface="Muli"/>
                <a:cs typeface="Muli"/>
                <a:sym typeface="Muli"/>
              </a:rPr>
              <a:t>Trả lời các câu hỏi</a:t>
            </a:r>
          </a:p>
          <a:p>
            <a:pPr marL="0" lvl="0" indent="0" algn="ctr" rtl="0">
              <a:spcBef>
                <a:spcPts val="0"/>
              </a:spcBef>
              <a:spcAft>
                <a:spcPts val="0"/>
              </a:spcAft>
              <a:buNone/>
            </a:pPr>
            <a:r>
              <a:rPr lang="en-US" sz="2000" b="1" dirty="0">
                <a:solidFill>
                  <a:schemeClr val="bg1"/>
                </a:solidFill>
                <a:latin typeface="+mj-lt"/>
                <a:ea typeface="Muli"/>
                <a:cs typeface="Muli"/>
                <a:sym typeface="Muli"/>
              </a:rPr>
              <a:t>trong Sách bài tập</a:t>
            </a:r>
            <a:endParaRPr lang="en" sz="2000" b="1" dirty="0">
              <a:solidFill>
                <a:schemeClr val="bg1"/>
              </a:solidFill>
              <a:latin typeface="+mj-lt"/>
              <a:ea typeface="Muli"/>
              <a:cs typeface="Muli"/>
              <a:sym typeface="Muli"/>
            </a:endParaRPr>
          </a:p>
        </p:txBody>
      </p:sp>
      <p:sp>
        <p:nvSpPr>
          <p:cNvPr id="18" name="Google Shape;638;p58"/>
          <p:cNvSpPr txBox="1"/>
          <p:nvPr/>
        </p:nvSpPr>
        <p:spPr>
          <a:xfrm rot="1297">
            <a:off x="3715056" y="1833931"/>
            <a:ext cx="3753430" cy="7236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bg1"/>
                </a:solidFill>
                <a:latin typeface="+mj-lt"/>
                <a:ea typeface="Muli"/>
                <a:cs typeface="Muli"/>
                <a:sym typeface="Muli"/>
              </a:rPr>
              <a:t>Đọc trước Bài 18 – </a:t>
            </a:r>
          </a:p>
          <a:p>
            <a:pPr marL="0" lvl="0" indent="0" algn="ctr" rtl="0">
              <a:spcBef>
                <a:spcPts val="0"/>
              </a:spcBef>
              <a:spcAft>
                <a:spcPts val="0"/>
              </a:spcAft>
              <a:buNone/>
            </a:pPr>
            <a:r>
              <a:rPr lang="en" sz="2000" b="1" dirty="0">
                <a:solidFill>
                  <a:schemeClr val="bg1"/>
                </a:solidFill>
                <a:latin typeface="+mj-lt"/>
                <a:ea typeface="Muli"/>
                <a:cs typeface="Muli"/>
                <a:sym typeface="Muli"/>
              </a:rPr>
              <a:t>Đa dạng nấm</a:t>
            </a:r>
          </a:p>
        </p:txBody>
      </p:sp>
    </p:spTree>
    <p:extLst>
      <p:ext uri="{BB962C8B-B14F-4D97-AF65-F5344CB8AC3E}">
        <p14:creationId xmlns:p14="http://schemas.microsoft.com/office/powerpoint/2010/main" val="24472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tock-photo--colorful-tulips-with-blank-note-isolated-on-white-background-50469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2286001" y="4868466"/>
            <a:ext cx="4664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p>
        </p:txBody>
      </p:sp>
      <p:sp>
        <p:nvSpPr>
          <p:cNvPr id="34820" name="Text Box 5"/>
          <p:cNvSpPr txBox="1">
            <a:spLocks noChangeArrowheads="1"/>
          </p:cNvSpPr>
          <p:nvPr/>
        </p:nvSpPr>
        <p:spPr bwMode="auto">
          <a:xfrm>
            <a:off x="1447801" y="1714500"/>
            <a:ext cx="6909264"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chemeClr val="hlink"/>
                </a:solidFill>
              </a:rPr>
              <a:t>- CHÚC CÁC THẦY CÔ SỨC KHỎE</a:t>
            </a:r>
          </a:p>
        </p:txBody>
      </p:sp>
      <p:sp>
        <p:nvSpPr>
          <p:cNvPr id="34821" name="Text Box 6"/>
          <p:cNvSpPr txBox="1">
            <a:spLocks noChangeArrowheads="1"/>
          </p:cNvSpPr>
          <p:nvPr/>
        </p:nvSpPr>
        <p:spPr bwMode="auto">
          <a:xfrm>
            <a:off x="3048000" y="1085850"/>
            <a:ext cx="45961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rgbClr val="A50021"/>
                </a:solidFill>
              </a:rPr>
              <a:t>BÀI HỌC KẾT THÚC</a:t>
            </a:r>
          </a:p>
        </p:txBody>
      </p:sp>
      <p:sp>
        <p:nvSpPr>
          <p:cNvPr id="34822" name="Text Box 7"/>
          <p:cNvSpPr txBox="1">
            <a:spLocks noChangeArrowheads="1"/>
          </p:cNvSpPr>
          <p:nvPr/>
        </p:nvSpPr>
        <p:spPr bwMode="auto">
          <a:xfrm>
            <a:off x="2133601" y="2286000"/>
            <a:ext cx="531267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9900CC"/>
                </a:solidFill>
              </a:rPr>
              <a:t>- CHÚC CÁC EM HỌC TỐT</a:t>
            </a:r>
          </a:p>
        </p:txBody>
      </p:sp>
    </p:spTree>
    <p:extLst>
      <p:ext uri="{BB962C8B-B14F-4D97-AF65-F5344CB8AC3E}">
        <p14:creationId xmlns:p14="http://schemas.microsoft.com/office/powerpoint/2010/main" val="2853001112"/>
      </p:ext>
    </p:extLst>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Rectangle 2"/>
          <p:cNvSpPr/>
          <p:nvPr/>
        </p:nvSpPr>
        <p:spPr>
          <a:xfrm>
            <a:off x="0" y="669530"/>
            <a:ext cx="9105484" cy="492443"/>
          </a:xfrm>
          <a:prstGeom prst="rect">
            <a:avLst/>
          </a:prstGeom>
        </p:spPr>
        <p:txBody>
          <a:bodyPr wrap="square">
            <a:spAutoFit/>
          </a:bodyPr>
          <a:lstStyle/>
          <a:p>
            <a:pPr algn="ctr"/>
            <a:r>
              <a:rPr lang="en" sz="2600" b="1" dirty="0">
                <a:solidFill>
                  <a:schemeClr val="bg1"/>
                </a:solidFill>
              </a:rPr>
              <a:t>NỘI DUNG BÀI HỌC</a:t>
            </a:r>
            <a:endParaRPr lang="en-US" sz="2600" dirty="0">
              <a:solidFill>
                <a:schemeClr val="bg1"/>
              </a:solidFill>
            </a:endParaRPr>
          </a:p>
        </p:txBody>
      </p:sp>
      <p:sp>
        <p:nvSpPr>
          <p:cNvPr id="4" name="Rounded Rectangle 3"/>
          <p:cNvSpPr/>
          <p:nvPr/>
        </p:nvSpPr>
        <p:spPr>
          <a:xfrm>
            <a:off x="255198" y="1808644"/>
            <a:ext cx="2882189"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Sự đa dạng của nguyên sinh vật</a:t>
            </a:r>
          </a:p>
        </p:txBody>
      </p:sp>
      <p:sp>
        <p:nvSpPr>
          <p:cNvPr id="5" name="Rounded Rectangle 4"/>
          <p:cNvSpPr/>
          <p:nvPr/>
        </p:nvSpPr>
        <p:spPr>
          <a:xfrm>
            <a:off x="4220422" y="1808645"/>
            <a:ext cx="2882189"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Vai trò và tác hại của nguyên sinh vật</a:t>
            </a:r>
          </a:p>
        </p:txBody>
      </p:sp>
      <p:sp>
        <p:nvSpPr>
          <p:cNvPr id="6" name="Rounded Rectangle 5"/>
          <p:cNvSpPr/>
          <p:nvPr/>
        </p:nvSpPr>
        <p:spPr>
          <a:xfrm>
            <a:off x="2245543" y="3435702"/>
            <a:ext cx="3224783" cy="1047293"/>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Nguyên sinh vật là thức ăn của nhiều động vật</a:t>
            </a:r>
          </a:p>
        </p:txBody>
      </p:sp>
      <p:sp>
        <p:nvSpPr>
          <p:cNvPr id="7" name="Rounded Rectangle 6"/>
          <p:cNvSpPr/>
          <p:nvPr/>
        </p:nvSpPr>
        <p:spPr>
          <a:xfrm>
            <a:off x="6012870" y="3435702"/>
            <a:ext cx="2882189" cy="1004013"/>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Một số nguyên sinh vật gây bệnh ở người</a:t>
            </a:r>
          </a:p>
        </p:txBody>
      </p:sp>
      <p:cxnSp>
        <p:nvCxnSpPr>
          <p:cNvPr id="9" name="Straight Arrow Connector 8"/>
          <p:cNvCxnSpPr>
            <a:stCxn id="5" idx="2"/>
            <a:endCxn id="6" idx="0"/>
          </p:cNvCxnSpPr>
          <p:nvPr/>
        </p:nvCxnSpPr>
        <p:spPr>
          <a:xfrm flipH="1">
            <a:off x="3857935" y="2606002"/>
            <a:ext cx="1803582"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a:off x="5661517" y="2606002"/>
            <a:ext cx="1792448"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1449732"/>
            <a:ext cx="9144000"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a:latin typeface="+mj-lt"/>
              </a:rPr>
              <a:t>I. SỰ ĐA DẠNG CỦA NGUYÊN SINH VẬT</a:t>
            </a:r>
            <a:endParaRPr sz="2600" dirty="0">
              <a:latin typeface="+mj-lt"/>
            </a:endParaRPr>
          </a:p>
        </p:txBody>
      </p:sp>
      <p:sp>
        <p:nvSpPr>
          <p:cNvPr id="191" name="Google Shape;191;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Rectangle 2"/>
          <p:cNvSpPr/>
          <p:nvPr/>
        </p:nvSpPr>
        <p:spPr>
          <a:xfrm>
            <a:off x="956249" y="2637318"/>
            <a:ext cx="6813084" cy="707886"/>
          </a:xfrm>
          <a:prstGeom prst="rect">
            <a:avLst/>
          </a:prstGeom>
        </p:spPr>
        <p:txBody>
          <a:bodyPr wrap="none">
            <a:spAutoFit/>
          </a:bodyPr>
          <a:lstStyle/>
          <a:p>
            <a:pPr marL="342900" indent="-342900">
              <a:buFont typeface="Wingdings" panose="05000000000000000000" pitchFamily="2" charset="2"/>
              <a:buChar char="§"/>
            </a:pPr>
            <a:r>
              <a:rPr lang="en-US" sz="2000" dirty="0">
                <a:solidFill>
                  <a:schemeClr val="bg1"/>
                </a:solidFill>
              </a:rPr>
              <a:t>Nguyên sinh vật rất đa dạng với hơn 40 nghìn loài. </a:t>
            </a:r>
          </a:p>
          <a:p>
            <a:pPr marL="342900" indent="-342900">
              <a:buFont typeface="Wingdings" panose="05000000000000000000" pitchFamily="2" charset="2"/>
              <a:buChar char="§"/>
            </a:pPr>
            <a:r>
              <a:rPr lang="en-US" sz="2000" dirty="0">
                <a:solidFill>
                  <a:schemeClr val="bg1"/>
                </a:solidFill>
              </a:rPr>
              <a:t>Chúng sống ở cả môi trường nước mặn và nước ngọt.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0" y="196801"/>
            <a:ext cx="9144000" cy="68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a:latin typeface="+mj-lt"/>
              </a:rPr>
              <a:t>Quan sát Hình 17.2</a:t>
            </a:r>
            <a:endParaRPr sz="2600" dirty="0">
              <a:latin typeface="+mj-lt"/>
            </a:endParaRPr>
          </a:p>
        </p:txBody>
      </p:sp>
      <p:sp>
        <p:nvSpPr>
          <p:cNvPr id="203" name="Google Shape;203;p17"/>
          <p:cNvSpPr txBox="1">
            <a:spLocks noGrp="1"/>
          </p:cNvSpPr>
          <p:nvPr>
            <p:ph type="body" idx="1"/>
          </p:nvPr>
        </p:nvSpPr>
        <p:spPr>
          <a:xfrm>
            <a:off x="-95097" y="877501"/>
            <a:ext cx="5760300" cy="856347"/>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i="1" dirty="0">
                <a:latin typeface="+mj-lt"/>
              </a:rPr>
              <a:t>Em hãy gọi tên, mô tả hình dạng và nêu đặc điểm nhận biết của các nguyên sinh vật. </a:t>
            </a:r>
            <a:endParaRPr i="1" dirty="0">
              <a:latin typeface="+mj-lt"/>
            </a:endParaRPr>
          </a:p>
        </p:txBody>
      </p:sp>
      <p:sp>
        <p:nvSpPr>
          <p:cNvPr id="204" name="Google Shape;204;p1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2" name="Picture 1"/>
          <p:cNvPicPr>
            <a:picLocks noChangeAspect="1"/>
          </p:cNvPicPr>
          <p:nvPr/>
        </p:nvPicPr>
        <p:blipFill>
          <a:blip r:embed="rId3"/>
          <a:stretch>
            <a:fillRect/>
          </a:stretch>
        </p:blipFill>
        <p:spPr>
          <a:xfrm>
            <a:off x="226772" y="1792225"/>
            <a:ext cx="4740250" cy="3284524"/>
          </a:xfrm>
          <a:prstGeom prst="rect">
            <a:avLst/>
          </a:prstGeom>
        </p:spPr>
      </p:pic>
      <p:pic>
        <p:nvPicPr>
          <p:cNvPr id="3" name="Picture 2"/>
          <p:cNvPicPr>
            <a:picLocks noChangeAspect="1"/>
          </p:cNvPicPr>
          <p:nvPr/>
        </p:nvPicPr>
        <p:blipFill>
          <a:blip r:embed="rId4"/>
          <a:stretch>
            <a:fillRect/>
          </a:stretch>
        </p:blipFill>
        <p:spPr>
          <a:xfrm>
            <a:off x="4967022" y="1792225"/>
            <a:ext cx="4138462" cy="3226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barn(inVertical)">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3">
                                            <p:txEl>
                                              <p:pRg st="0" end="0"/>
                                            </p:txEl>
                                          </p:spTgt>
                                        </p:tgtEl>
                                        <p:attrNameLst>
                                          <p:attrName>style.visibility</p:attrName>
                                        </p:attrNameLst>
                                      </p:cBhvr>
                                      <p:to>
                                        <p:strVal val="visible"/>
                                      </p:to>
                                    </p:set>
                                    <p:animEffect transition="in" filter="wipe(down)">
                                      <p:cBhvr>
                                        <p:cTn id="12" dur="500"/>
                                        <p:tgtEl>
                                          <p:spTgt spid="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Google Shape;203;p17"/>
          <p:cNvSpPr txBox="1">
            <a:spLocks/>
          </p:cNvSpPr>
          <p:nvPr/>
        </p:nvSpPr>
        <p:spPr>
          <a:xfrm>
            <a:off x="1889567" y="1"/>
            <a:ext cx="7410297" cy="11637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Nguyên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mặt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a:t>
            </a:r>
          </a:p>
        </p:txBody>
      </p:sp>
      <p:sp>
        <p:nvSpPr>
          <p:cNvPr id="4" name="Google Shape;203;p17"/>
          <p:cNvSpPr txBox="1">
            <a:spLocks/>
          </p:cNvSpPr>
          <p:nvPr/>
        </p:nvSpPr>
        <p:spPr>
          <a:xfrm>
            <a:off x="185457" y="1272354"/>
            <a:ext cx="8085706" cy="30710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dirty="0" err="1">
                <a:solidFill>
                  <a:srgbClr val="FF0000"/>
                </a:solidFill>
                <a:latin typeface="Times New Roman" panose="02020603050405020304" pitchFamily="18" charset="0"/>
                <a:cs typeface="Times New Roman" panose="02020603050405020304" pitchFamily="18" charset="0"/>
              </a:rPr>
              <a:t>Nguyên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a:t>
            </a:r>
          </a:p>
          <a:p>
            <a:pPr marL="101600">
              <a:spcBef>
                <a:spcPts val="600"/>
              </a:spcBef>
              <a:buSzPts val="2000"/>
            </a:pPr>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Khoảng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hơn</a:t>
            </a:r>
            <a:r>
              <a:rPr lang="en-US" sz="3200" dirty="0">
                <a:solidFill>
                  <a:srgbClr val="FF0000"/>
                </a:solidFill>
                <a:latin typeface="Times New Roman" panose="02020603050405020304" pitchFamily="18" charset="0"/>
                <a:cs typeface="Times New Roman" panose="02020603050405020304" pitchFamily="18" charset="0"/>
              </a:rPr>
              <a:t> 40.000 </a:t>
            </a:r>
            <a:r>
              <a:rPr lang="en-US" sz="3200" dirty="0" err="1">
                <a:solidFill>
                  <a:srgbClr val="FF0000"/>
                </a:solidFill>
                <a:latin typeface="Times New Roman" panose="02020603050405020304" pitchFamily="18" charset="0"/>
                <a:cs typeface="Times New Roman" panose="02020603050405020304" pitchFamily="18" charset="0"/>
              </a:rPr>
              <a:t>loài</a:t>
            </a:r>
            <a:r>
              <a:rPr lang="en-US" sz="3200" dirty="0">
                <a:solidFill>
                  <a:srgbClr val="FF0000"/>
                </a:solidFill>
                <a:latin typeface="Times New Roman" panose="02020603050405020304" pitchFamily="18" charset="0"/>
                <a:cs typeface="Times New Roman" panose="02020603050405020304" pitchFamily="18" charset="0"/>
              </a:rPr>
              <a:t>.</a:t>
            </a:r>
          </a:p>
          <a:p>
            <a:pPr marL="101600">
              <a:spcBef>
                <a:spcPts val="600"/>
              </a:spcBef>
              <a:buSzPts val="2000"/>
            </a:pPr>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nhau</a:t>
            </a:r>
            <a:r>
              <a:rPr lang="en-US" sz="3200" dirty="0">
                <a:solidFill>
                  <a:srgbClr val="FF0000"/>
                </a:solidFill>
                <a:latin typeface="Times New Roman" panose="02020603050405020304" pitchFamily="18" charset="0"/>
                <a:cs typeface="Times New Roman" panose="02020603050405020304" pitchFamily="18" charset="0"/>
              </a:rPr>
              <a:t>.</a:t>
            </a:r>
          </a:p>
          <a:p>
            <a:pPr marL="101600">
              <a:spcBef>
                <a:spcPts val="600"/>
              </a:spcBef>
              <a:buSzPts val="2000"/>
            </a:pPr>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cả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ngọt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mặn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9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Google Shape;203;p17"/>
          <p:cNvSpPr txBox="1">
            <a:spLocks/>
          </p:cNvSpPr>
          <p:nvPr/>
        </p:nvSpPr>
        <p:spPr>
          <a:xfrm>
            <a:off x="1899958" y="196801"/>
            <a:ext cx="7410297" cy="11637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Kể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gặp</a:t>
            </a:r>
            <a:r>
              <a:rPr lang="en-US" sz="3200" i="1" dirty="0">
                <a:latin typeface="Times New Roman" panose="02020603050405020304" pitchFamily="18" charset="0"/>
                <a:cs typeface="Times New Roman" panose="02020603050405020304" pitchFamily="18" charset="0"/>
              </a:rPr>
              <a:t>?</a:t>
            </a:r>
          </a:p>
        </p:txBody>
      </p:sp>
      <p:sp>
        <p:nvSpPr>
          <p:cNvPr id="4" name="Google Shape;203;p17"/>
          <p:cNvSpPr txBox="1">
            <a:spLocks/>
          </p:cNvSpPr>
          <p:nvPr/>
        </p:nvSpPr>
        <p:spPr>
          <a:xfrm>
            <a:off x="185457" y="1272354"/>
            <a:ext cx="8085706" cy="30710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a:t>
            </a:r>
          </a:p>
          <a:p>
            <a:pPr marL="101600">
              <a:spcBef>
                <a:spcPts val="600"/>
              </a:spcBef>
              <a:buSzPts val="2000"/>
            </a:pPr>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Tảo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lục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bào</a:t>
            </a:r>
            <a:endParaRPr lang="en-US" sz="3200" dirty="0">
              <a:solidFill>
                <a:srgbClr val="FF0000"/>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Tảo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silic</a:t>
            </a:r>
            <a:endParaRPr lang="en-US" sz="3200" dirty="0">
              <a:solidFill>
                <a:srgbClr val="FF0000"/>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Trùng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roi</a:t>
            </a:r>
            <a:endParaRPr lang="en-US" sz="3200" dirty="0">
              <a:solidFill>
                <a:srgbClr val="FF0000"/>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Trùng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giầy</a:t>
            </a:r>
            <a:endParaRPr lang="en-US" sz="3200" dirty="0">
              <a:solidFill>
                <a:srgbClr val="FF0000"/>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a:solidFill>
                  <a:srgbClr val="FF0000"/>
                </a:solidFill>
                <a:latin typeface="Times New Roman" panose="02020603050405020304" pitchFamily="18" charset="0"/>
                <a:cs typeface="Times New Roman" panose="02020603050405020304" pitchFamily="18" charset="0"/>
              </a:rPr>
              <a:t>-</a:t>
            </a:r>
            <a:r>
              <a:rPr lang="en-US" sz="3200" dirty="0" err="1">
                <a:solidFill>
                  <a:srgbClr val="FF0000"/>
                </a:solidFill>
                <a:latin typeface="Times New Roman" panose="02020603050405020304" pitchFamily="18" charset="0"/>
                <a:cs typeface="Times New Roman" panose="02020603050405020304" pitchFamily="18" charset="0"/>
              </a:rPr>
              <a:t>Trùng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49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1449732"/>
            <a:ext cx="9144000"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a:latin typeface="+mj-lt"/>
              </a:rPr>
              <a:t>II. VAI TRÒ VÀ TÁC HẠI CỦA NGUYÊN SINH VẬT</a:t>
            </a:r>
            <a:endParaRPr sz="2600" dirty="0">
              <a:latin typeface="+mj-lt"/>
            </a:endParaRPr>
          </a:p>
        </p:txBody>
      </p:sp>
      <p:sp>
        <p:nvSpPr>
          <p:cNvPr id="191" name="Google Shape;191;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Rectangle 2"/>
          <p:cNvSpPr/>
          <p:nvPr/>
        </p:nvSpPr>
        <p:spPr>
          <a:xfrm>
            <a:off x="768096" y="2637318"/>
            <a:ext cx="7788688" cy="400110"/>
          </a:xfrm>
          <a:prstGeom prst="rect">
            <a:avLst/>
          </a:prstGeom>
        </p:spPr>
        <p:txBody>
          <a:bodyPr wrap="square">
            <a:spAutoFit/>
          </a:bodyPr>
          <a:lstStyle/>
          <a:p>
            <a:r>
              <a:rPr lang="en-US" sz="2000" b="1" dirty="0">
                <a:solidFill>
                  <a:schemeClr val="bg1"/>
                </a:solidFill>
              </a:rPr>
              <a:t>1. Nguyên sinh vật là thức ăn của nhiều động vật</a:t>
            </a:r>
          </a:p>
        </p:txBody>
      </p:sp>
    </p:spTree>
    <p:extLst>
      <p:ext uri="{BB962C8B-B14F-4D97-AF65-F5344CB8AC3E}">
        <p14:creationId xmlns:p14="http://schemas.microsoft.com/office/powerpoint/2010/main" val="16648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Rectangle 2"/>
          <p:cNvSpPr/>
          <p:nvPr/>
        </p:nvSpPr>
        <p:spPr>
          <a:xfrm>
            <a:off x="1528678" y="676844"/>
            <a:ext cx="2953053" cy="461665"/>
          </a:xfrm>
          <a:prstGeom prst="rect">
            <a:avLst/>
          </a:prstGeom>
        </p:spPr>
        <p:txBody>
          <a:bodyPr wrap="none">
            <a:spAutoFit/>
          </a:bodyPr>
          <a:lstStyle/>
          <a:p>
            <a:r>
              <a:rPr lang="en-US" sz="2400" b="1" dirty="0">
                <a:solidFill>
                  <a:schemeClr val="bg1"/>
                </a:solidFill>
              </a:rPr>
              <a:t>Quan sát Hình 17.3</a:t>
            </a:r>
            <a:endParaRPr lang="en-US" sz="2400" dirty="0"/>
          </a:p>
        </p:txBody>
      </p:sp>
      <p:sp>
        <p:nvSpPr>
          <p:cNvPr id="4" name="Rectangle 3"/>
          <p:cNvSpPr/>
          <p:nvPr/>
        </p:nvSpPr>
        <p:spPr>
          <a:xfrm>
            <a:off x="0" y="1609345"/>
            <a:ext cx="3716122" cy="707886"/>
          </a:xfrm>
          <a:prstGeom prst="rect">
            <a:avLst/>
          </a:prstGeom>
        </p:spPr>
        <p:txBody>
          <a:bodyPr wrap="square">
            <a:spAutoFit/>
          </a:bodyPr>
          <a:lstStyle/>
          <a:p>
            <a:r>
              <a:rPr lang="en-US" sz="2000" b="1" i="1" dirty="0">
                <a:solidFill>
                  <a:schemeClr val="bg1"/>
                </a:solidFill>
              </a:rPr>
              <a:t>Nguyên sinh vật là thức ăn của những động vật nào?</a:t>
            </a:r>
            <a:endParaRPr lang="en-US" sz="2000" i="1" dirty="0"/>
          </a:p>
        </p:txBody>
      </p:sp>
      <p:pic>
        <p:nvPicPr>
          <p:cNvPr id="5" name="Picture 4"/>
          <p:cNvPicPr>
            <a:picLocks noChangeAspect="1"/>
          </p:cNvPicPr>
          <p:nvPr/>
        </p:nvPicPr>
        <p:blipFill>
          <a:blip r:embed="rId2"/>
          <a:stretch>
            <a:fillRect/>
          </a:stretch>
        </p:blipFill>
        <p:spPr>
          <a:xfrm>
            <a:off x="4837689" y="196801"/>
            <a:ext cx="4051966" cy="4799481"/>
          </a:xfrm>
          <a:prstGeom prst="rect">
            <a:avLst/>
          </a:prstGeom>
        </p:spPr>
      </p:pic>
      <p:sp>
        <p:nvSpPr>
          <p:cNvPr id="6" name="Rectangle 5"/>
          <p:cNvSpPr/>
          <p:nvPr/>
        </p:nvSpPr>
        <p:spPr>
          <a:xfrm>
            <a:off x="256032" y="2893349"/>
            <a:ext cx="4492613" cy="1815882"/>
          </a:xfrm>
          <a:prstGeom prst="rect">
            <a:avLst/>
          </a:prstGeom>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a:t>
            </a:r>
            <a:r>
              <a:rPr lang="en-US" sz="2800" b="1" dirty="0" err="1">
                <a:solidFill>
                  <a:srgbClr val="FFFF00"/>
                </a:solidFill>
                <a:latin typeface="Times New Roman" panose="02020603050405020304" pitchFamily="18" charset="0"/>
                <a:cs typeface="Times New Roman" panose="02020603050405020304" pitchFamily="18" charset="0"/>
              </a:rPr>
              <a:t>Nguyên</a:t>
            </a:r>
            <a:r>
              <a:rPr lang="en-US" sz="2800" b="1" dirty="0">
                <a:solidFill>
                  <a:srgbClr val="FFFF00"/>
                </a:solidFill>
                <a:latin typeface="Times New Roman" panose="02020603050405020304" pitchFamily="18" charset="0"/>
                <a:cs typeface="Times New Roman" panose="02020603050405020304" pitchFamily="18" charset="0"/>
              </a:rPr>
              <a:t> sinh vật là thức ăn của nhiều loài động </a:t>
            </a:r>
            <a:r>
              <a:rPr lang="en-US" sz="2800" b="1" dirty="0" err="1">
                <a:solidFill>
                  <a:srgbClr val="FFFF00"/>
                </a:solidFill>
                <a:latin typeface="Times New Roman" panose="02020603050405020304" pitchFamily="18" charset="0"/>
                <a:cs typeface="Times New Roman" panose="02020603050405020304" pitchFamily="18" charset="0"/>
              </a:rPr>
              <a:t>vật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nhỏ</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sống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trong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như</a:t>
            </a:r>
            <a:r>
              <a:rPr lang="en-US" sz="2800" b="1" dirty="0">
                <a:solidFill>
                  <a:srgbClr val="FFFF00"/>
                </a:solidFill>
                <a:latin typeface="Times New Roman" panose="02020603050405020304" pitchFamily="18" charset="0"/>
                <a:cs typeface="Times New Roman" panose="02020603050405020304" pitchFamily="18" charset="0"/>
              </a:rPr>
              <a:t> tôm, cua, </a:t>
            </a:r>
            <a:r>
              <a:rPr lang="en-US" sz="2800" b="1" dirty="0" err="1">
                <a:solidFill>
                  <a:srgbClr val="FFFF00"/>
                </a:solidFill>
                <a:latin typeface="Times New Roman" panose="02020603050405020304" pitchFamily="18" charset="0"/>
                <a:cs typeface="Times New Roman" panose="02020603050405020304" pitchFamily="18" charset="0"/>
              </a:rPr>
              <a:t>cá</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ốc</a:t>
            </a:r>
            <a:r>
              <a:rPr lang="en-US" sz="2800" b="1" dirty="0">
                <a:solidFill>
                  <a:srgbClr val="FFFF00"/>
                </a:solidFill>
                <a:latin typeface="Times New Roman" panose="02020603050405020304" pitchFamily="18" charset="0"/>
                <a:cs typeface="Times New Roman" panose="02020603050405020304" pitchFamily="18" charset="0"/>
              </a:rPr>
              <a:t>…..</a:t>
            </a:r>
            <a:r>
              <a:rPr lang="en-US" sz="2800" b="1" i="1" dirty="0">
                <a:solidFill>
                  <a:srgbClr val="FFFF00"/>
                </a:solidFill>
                <a:latin typeface="Times New Roman" panose="02020603050405020304" pitchFamily="18" charset="0"/>
                <a:cs typeface="Times New Roman" panose="02020603050405020304" pitchFamily="18" charset="0"/>
              </a:rPr>
              <a:t> </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256032" y="2191674"/>
            <a:ext cx="732894" cy="701675"/>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Tree>
    <p:extLst>
      <p:ext uri="{BB962C8B-B14F-4D97-AF65-F5344CB8AC3E}">
        <p14:creationId xmlns:p14="http://schemas.microsoft.com/office/powerpoint/2010/main" val="36179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1316</Words>
  <Application>Microsoft Office PowerPoint</Application>
  <PresentationFormat>On-screen Show (16:9)</PresentationFormat>
  <Paragraphs>146</Paragraphs>
  <Slides>25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Muli</vt:lpstr>
      <vt:lpstr>Times New Roman</vt:lpstr>
      <vt:lpstr>Oswald</vt:lpstr>
      <vt:lpstr>Calibri</vt:lpstr>
      <vt:lpstr>Arial</vt:lpstr>
      <vt:lpstr>Wingdings</vt:lpstr>
      <vt:lpstr>Roboto Condensed</vt:lpstr>
      <vt:lpstr>Wolsey template</vt:lpstr>
      <vt:lpstr>BÀI 17: ĐA DẠNG NGUYÊN SINH VẬT</vt:lpstr>
      <vt:lpstr>PowerPoint Presentation</vt:lpstr>
      <vt:lpstr>PowerPoint Presentation</vt:lpstr>
      <vt:lpstr>I. SỰ ĐA DẠNG CỦA NGUYÊN SINH VẬT</vt:lpstr>
      <vt:lpstr>Quan sát Hình 17.2</vt:lpstr>
      <vt:lpstr>PowerPoint Presentation</vt:lpstr>
      <vt:lpstr>PowerPoint Presentation</vt:lpstr>
      <vt:lpstr>II. VAI TRÒ VÀ TÁC HẠI CỦA NGUYÊN SINH VẬT</vt:lpstr>
      <vt:lpstr>PowerPoint Presentation</vt:lpstr>
      <vt:lpstr>PowerPoint Presentation</vt:lpstr>
      <vt:lpstr>PowerPoint Presentation</vt:lpstr>
      <vt:lpstr>2. Một số nguyên sinh vật  gây bệnh ở người</vt:lpstr>
      <vt:lpstr>PowerPoint Presentation</vt:lpstr>
      <vt:lpstr>Đặc điểm của trùng kiết lị và trùng sốt rét?</vt:lpstr>
      <vt:lpstr>+Trùng sốt rét:  -Ký sinh ở người và động vật -Gây nên bệnh sốt rét ở người -Lây truyền qua muỗi Anophen</vt:lpstr>
      <vt:lpstr>Mở rộng</vt:lpstr>
      <vt:lpstr>Thảo luận và trả lời câu hỏi</vt:lpstr>
      <vt:lpstr>PowerPoint Presentation</vt:lpstr>
      <vt:lpstr>+Bệnh sốt rét: -Đi ngủ buông màn -Xoa kem xua muỗi, đốt hương xua muỗi. -Phát quang bụi rậm, khơi thông cống rãnh quanh nhà, mặc quần áo dài vào buổi tối -Khơi thông dòng chảy, vớt rong rêu làm thoáng mặt nước. -An toàn truyền máu, đặc biệt với người có tiền sử sốt rét. </vt:lpstr>
      <vt:lpstr>Luyện tập mở rộng</vt:lpstr>
      <vt:lpstr>PowerPoint Presentation</vt:lpstr>
      <vt:lpstr>Em hãy nêu một số biện pháp vệ sinh ăn uống  để phòng trừ các bệnh do nguyên sinh vật gây nên.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Admin</cp:lastModifiedBy>
  <cp:revision>28</cp:revision>
  <dcterms:modified xsi:type="dcterms:W3CDTF">2025-01-09T07:31:37Z</dcterms:modified>
</cp:coreProperties>
</file>