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9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88BF46EF-0679-4F81-950D-2232BB33D0D8}" type="datetimeFigureOut">
              <a:rPr lang="en-GB" smtClean="0"/>
              <a:t>27/12/2023</a:t>
            </a:fld>
            <a:endParaRPr lang="en-GB"/>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5FBF40D4-748C-4FF2-84AB-459B2F1A2CAD}"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BF46EF-0679-4F81-950D-2232BB33D0D8}" type="datetimeFigureOut">
              <a:rPr lang="en-GB" smtClean="0"/>
              <a:t>27/12/2023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BF40D4-748C-4FF2-84AB-459B2F1A2CAD}"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BF46EF-0679-4F81-950D-2232BB33D0D8}" type="datetimeFigureOut">
              <a:rPr lang="en-GB" smtClean="0"/>
              <a:t>27/12/2023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BF40D4-748C-4FF2-84AB-459B2F1A2CAD}"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88BF46EF-0679-4F81-950D-2232BB33D0D8}" type="datetimeFigureOut">
              <a:rPr lang="en-GB" smtClean="0"/>
              <a:t>27/12/2023</a:t>
            </a:fld>
            <a:endParaRPr lang="en-GB"/>
          </a:p>
        </p:txBody>
      </p:sp>
      <p:sp>
        <p:nvSpPr>
          <p:cNvPr id="9" name="Slide Number Placeholder 8"/>
          <p:cNvSpPr>
            <a:spLocks noGrp="1"/>
          </p:cNvSpPr>
          <p:nvPr>
            <p:ph type="sldNum" sz="quarter" idx="15"/>
          </p:nvPr>
        </p:nvSpPr>
        <p:spPr/>
        <p:txBody>
          <a:bodyPr rtlCol="0"/>
          <a:lstStyle/>
          <a:p>
            <a:fld id="{5FBF40D4-748C-4FF2-84AB-459B2F1A2CAD}" type="slidenum">
              <a:rPr lang="en-GB" smtClean="0"/>
              <a:t>‹#›</a:t>
            </a:fld>
            <a:endParaRPr lang="en-GB"/>
          </a:p>
        </p:txBody>
      </p:sp>
      <p:sp>
        <p:nvSpPr>
          <p:cNvPr id="10" name="Footer Placeholder 9"/>
          <p:cNvSpPr>
            <a:spLocks noGrp="1"/>
          </p:cNvSpPr>
          <p:nvPr>
            <p:ph type="ftr" sz="quarter" idx="16"/>
          </p:nvPr>
        </p:nvSpPr>
        <p:spPr/>
        <p:txBody>
          <a:bodyPr rtlCol="0"/>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8BF46EF-0679-4F81-950D-2232BB33D0D8}" type="datetimeFigureOut">
              <a:rPr lang="en-GB" smtClean="0"/>
              <a:t>27/12/2023</a:t>
            </a:fld>
            <a:endParaRPr lang="en-GB"/>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5FBF40D4-748C-4FF2-84AB-459B2F1A2CAD}"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8BF46EF-0679-4F81-950D-2232BB33D0D8}" type="datetimeFigureOut">
              <a:rPr lang="en-GB" smtClean="0"/>
              <a:t>27/12/2023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BF40D4-748C-4FF2-84AB-459B2F1A2CAD}" type="slidenum">
              <a:rPr lang="en-GB" smtClean="0"/>
              <a:t>‹#›</a:t>
            </a:fld>
            <a:endParaRPr lang="en-GB"/>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8BF46EF-0679-4F81-950D-2232BB33D0D8}" type="datetimeFigureOut">
              <a:rPr lang="en-GB" smtClean="0"/>
              <a:t>27/12/2023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FBF40D4-748C-4FF2-84AB-459B2F1A2CAD}" type="slidenum">
              <a:rPr lang="en-GB" smtClean="0"/>
              <a:t>‹#›</a:t>
            </a:fld>
            <a:endParaRPr lang="en-GB"/>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88BF46EF-0679-4F81-950D-2232BB33D0D8}" type="datetimeFigureOut">
              <a:rPr lang="en-GB" smtClean="0"/>
              <a:t>27/12/2023</a:t>
            </a:fld>
            <a:endParaRPr lang="en-GB"/>
          </a:p>
        </p:txBody>
      </p:sp>
      <p:sp>
        <p:nvSpPr>
          <p:cNvPr id="7" name="Slide Number Placeholder 6"/>
          <p:cNvSpPr>
            <a:spLocks noGrp="1"/>
          </p:cNvSpPr>
          <p:nvPr>
            <p:ph type="sldNum" sz="quarter" idx="11"/>
          </p:nvPr>
        </p:nvSpPr>
        <p:spPr/>
        <p:txBody>
          <a:bodyPr rtlCol="0"/>
          <a:lstStyle/>
          <a:p>
            <a:fld id="{5FBF40D4-748C-4FF2-84AB-459B2F1A2CAD}" type="slidenum">
              <a:rPr lang="en-GB" smtClean="0"/>
              <a:t>‹#›</a:t>
            </a:fld>
            <a:endParaRPr lang="en-GB"/>
          </a:p>
        </p:txBody>
      </p:sp>
      <p:sp>
        <p:nvSpPr>
          <p:cNvPr id="8" name="Footer Placeholder 7"/>
          <p:cNvSpPr>
            <a:spLocks noGrp="1"/>
          </p:cNvSpPr>
          <p:nvPr>
            <p:ph type="ftr" sz="quarter" idx="12"/>
          </p:nvPr>
        </p:nvSpPr>
        <p:spPr/>
        <p:txBody>
          <a:bodyPr rtlCol="0"/>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BF46EF-0679-4F81-950D-2232BB33D0D8}" type="datetimeFigureOut">
              <a:rPr lang="en-GB" smtClean="0"/>
              <a:t>27/12/2023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FBF40D4-748C-4FF2-84AB-459B2F1A2CAD}"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88BF46EF-0679-4F81-950D-2232BB33D0D8}" type="datetimeFigureOut">
              <a:rPr lang="en-GB" smtClean="0"/>
              <a:t>27/12/2023</a:t>
            </a:fld>
            <a:endParaRPr lang="en-GB"/>
          </a:p>
        </p:txBody>
      </p:sp>
      <p:sp>
        <p:nvSpPr>
          <p:cNvPr id="22" name="Slide Number Placeholder 21"/>
          <p:cNvSpPr>
            <a:spLocks noGrp="1"/>
          </p:cNvSpPr>
          <p:nvPr>
            <p:ph type="sldNum" sz="quarter" idx="15"/>
          </p:nvPr>
        </p:nvSpPr>
        <p:spPr/>
        <p:txBody>
          <a:bodyPr rtlCol="0"/>
          <a:lstStyle/>
          <a:p>
            <a:fld id="{5FBF40D4-748C-4FF2-84AB-459B2F1A2CAD}" type="slidenum">
              <a:rPr lang="en-GB" smtClean="0"/>
              <a:t>‹#›</a:t>
            </a:fld>
            <a:endParaRPr lang="en-GB"/>
          </a:p>
        </p:txBody>
      </p:sp>
      <p:sp>
        <p:nvSpPr>
          <p:cNvPr id="23" name="Footer Placeholder 22"/>
          <p:cNvSpPr>
            <a:spLocks noGrp="1"/>
          </p:cNvSpPr>
          <p:nvPr>
            <p:ph type="ftr" sz="quarter" idx="16"/>
          </p:nvPr>
        </p:nvSpPr>
        <p:spPr/>
        <p:txBody>
          <a:bodyPr rtlCol="0"/>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88BF46EF-0679-4F81-950D-2232BB33D0D8}" type="datetimeFigureOut">
              <a:rPr lang="en-GB" smtClean="0"/>
              <a:t>27/12/2023</a:t>
            </a:fld>
            <a:endParaRPr lang="en-GB"/>
          </a:p>
        </p:txBody>
      </p:sp>
      <p:sp>
        <p:nvSpPr>
          <p:cNvPr id="18" name="Slide Number Placeholder 17"/>
          <p:cNvSpPr>
            <a:spLocks noGrp="1"/>
          </p:cNvSpPr>
          <p:nvPr>
            <p:ph type="sldNum" sz="quarter" idx="11"/>
          </p:nvPr>
        </p:nvSpPr>
        <p:spPr/>
        <p:txBody>
          <a:bodyPr rtlCol="0"/>
          <a:lstStyle/>
          <a:p>
            <a:fld id="{5FBF40D4-748C-4FF2-84AB-459B2F1A2CAD}" type="slidenum">
              <a:rPr lang="en-GB" smtClean="0"/>
              <a:t>‹#›</a:t>
            </a:fld>
            <a:endParaRPr lang="en-GB"/>
          </a:p>
        </p:txBody>
      </p:sp>
      <p:sp>
        <p:nvSpPr>
          <p:cNvPr id="21" name="Footer Placeholder 20"/>
          <p:cNvSpPr>
            <a:spLocks noGrp="1"/>
          </p:cNvSpPr>
          <p:nvPr>
            <p:ph type="ftr" sz="quarter" idx="12"/>
          </p:nvPr>
        </p:nvSpPr>
        <p:spPr/>
        <p:txBody>
          <a:bodyPr rtlCol="0"/>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8BF46EF-0679-4F81-950D-2232BB33D0D8}" type="datetimeFigureOut">
              <a:rPr lang="en-GB" smtClean="0"/>
              <a:t>27/12/2023</a:t>
            </a:fld>
            <a:endParaRPr lang="en-GB"/>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FBF40D4-748C-4FF2-84AB-459B2F1A2CAD}"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1143000"/>
          </a:xfrm>
        </p:spPr>
        <p:txBody>
          <a:bodyPr>
            <a:normAutofit/>
          </a:bodyPr>
          <a:lstStyle/>
          <a:p>
            <a:r>
              <a:rPr lang="vi-VN" dirty="0" smtClean="0"/>
              <a:t>Vì sao chúng ta cần phải tiêm phòng bệnh?</a:t>
            </a:r>
            <a:endParaRPr lang="en-GB"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1403648" y="2132856"/>
            <a:ext cx="5918856" cy="245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856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476672"/>
            <a:ext cx="7297190" cy="461665"/>
          </a:xfrm>
          <a:prstGeom prst="rect">
            <a:avLst/>
          </a:prstGeom>
          <a:noFill/>
        </p:spPr>
        <p:txBody>
          <a:bodyPr wrap="none" rtlCol="0">
            <a:spAutoFit/>
          </a:bodyPr>
          <a:lstStyle/>
          <a:p>
            <a:r>
              <a:rPr lang="vi-VN" sz="2400" dirty="0" smtClean="0"/>
              <a:t>Em hãy kể tên bệnh và biểu hiện của bệnh do virus gây ra</a:t>
            </a:r>
            <a:endParaRPr lang="en-GB" sz="2400"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57174" y="1484784"/>
            <a:ext cx="7467600" cy="2234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87624" y="3429000"/>
            <a:ext cx="1224136" cy="369332"/>
          </a:xfrm>
          <a:prstGeom prst="rect">
            <a:avLst/>
          </a:prstGeom>
          <a:noFill/>
        </p:spPr>
        <p:txBody>
          <a:bodyPr wrap="square" rtlCol="0">
            <a:spAutoFit/>
          </a:bodyPr>
          <a:lstStyle/>
          <a:p>
            <a:r>
              <a:rPr lang="vi-VN" dirty="0" smtClean="0"/>
              <a:t>Quai bị</a:t>
            </a:r>
            <a:endParaRPr lang="en-GB" dirty="0"/>
          </a:p>
        </p:txBody>
      </p:sp>
      <p:sp>
        <p:nvSpPr>
          <p:cNvPr id="5" name="TextBox 4"/>
          <p:cNvSpPr txBox="1"/>
          <p:nvPr/>
        </p:nvSpPr>
        <p:spPr>
          <a:xfrm>
            <a:off x="3131840" y="3501008"/>
            <a:ext cx="1224136" cy="369332"/>
          </a:xfrm>
          <a:prstGeom prst="rect">
            <a:avLst/>
          </a:prstGeom>
          <a:noFill/>
        </p:spPr>
        <p:txBody>
          <a:bodyPr wrap="square" rtlCol="0">
            <a:spAutoFit/>
          </a:bodyPr>
          <a:lstStyle/>
          <a:p>
            <a:r>
              <a:rPr lang="vi-VN" dirty="0" smtClean="0"/>
              <a:t>Đậu mùa</a:t>
            </a:r>
            <a:endParaRPr lang="en-GB" dirty="0"/>
          </a:p>
        </p:txBody>
      </p:sp>
      <p:sp>
        <p:nvSpPr>
          <p:cNvPr id="6" name="TextBox 5"/>
          <p:cNvSpPr txBox="1"/>
          <p:nvPr/>
        </p:nvSpPr>
        <p:spPr>
          <a:xfrm>
            <a:off x="5076056" y="3482429"/>
            <a:ext cx="3240360" cy="369332"/>
          </a:xfrm>
          <a:prstGeom prst="rect">
            <a:avLst/>
          </a:prstGeom>
          <a:noFill/>
        </p:spPr>
        <p:txBody>
          <a:bodyPr wrap="square" rtlCol="0">
            <a:spAutoFit/>
          </a:bodyPr>
          <a:lstStyle/>
          <a:p>
            <a:r>
              <a:rPr lang="vi-VN" dirty="0" smtClean="0"/>
              <a:t>HIV gây hội chứng AIDS</a:t>
            </a:r>
            <a:endParaRPr lang="en-GB" dirty="0"/>
          </a:p>
        </p:txBody>
      </p:sp>
      <p:sp>
        <p:nvSpPr>
          <p:cNvPr id="7" name="Rectangle 6"/>
          <p:cNvSpPr/>
          <p:nvPr/>
        </p:nvSpPr>
        <p:spPr>
          <a:xfrm>
            <a:off x="827584" y="4293096"/>
            <a:ext cx="1490464"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dirty="0" smtClean="0"/>
              <a:t>Sưng, đau tuyến nước bọt</a:t>
            </a:r>
            <a:endParaRPr lang="en-GB" dirty="0"/>
          </a:p>
        </p:txBody>
      </p:sp>
      <p:sp>
        <p:nvSpPr>
          <p:cNvPr id="8" name="Rectangle 7"/>
          <p:cNvSpPr/>
          <p:nvPr/>
        </p:nvSpPr>
        <p:spPr>
          <a:xfrm>
            <a:off x="2699792" y="4221088"/>
            <a:ext cx="1872208" cy="11521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dirty="0" smtClean="0"/>
              <a:t>Xuất hiện ban, sốt cao, đau bụng, nôn, đau đầu, khó chịu</a:t>
            </a:r>
            <a:endParaRPr lang="en-GB" dirty="0"/>
          </a:p>
        </p:txBody>
      </p:sp>
      <p:sp>
        <p:nvSpPr>
          <p:cNvPr id="9" name="Rectangle 8"/>
          <p:cNvSpPr/>
          <p:nvPr/>
        </p:nvSpPr>
        <p:spPr>
          <a:xfrm>
            <a:off x="5220072" y="4221088"/>
            <a:ext cx="2210544"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dirty="0" smtClean="0"/>
              <a:t>Nhiễm trùng, phát ban đỏ, ung thư,...</a:t>
            </a:r>
            <a:endParaRPr lang="en-GB" dirty="0"/>
          </a:p>
        </p:txBody>
      </p:sp>
    </p:spTree>
    <p:extLst>
      <p:ext uri="{BB962C8B-B14F-4D97-AF65-F5344CB8AC3E}">
        <p14:creationId xmlns:p14="http://schemas.microsoft.com/office/powerpoint/2010/main" val="346529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arn(inVertic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barn(inVertical)">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arn(inVertical)">
                                      <p:cBhvr>
                                        <p:cTn id="3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II. Một số bệnh do virus gây lên ở người và sinh vật</a:t>
            </a:r>
            <a:endParaRPr lang="en-GB" dirty="0"/>
          </a:p>
        </p:txBody>
      </p:sp>
      <p:sp>
        <p:nvSpPr>
          <p:cNvPr id="3" name="Content Placeholder 2"/>
          <p:cNvSpPr>
            <a:spLocks noGrp="1"/>
          </p:cNvSpPr>
          <p:nvPr>
            <p:ph sz="quarter" idx="1"/>
          </p:nvPr>
        </p:nvSpPr>
        <p:spPr/>
        <p:txBody>
          <a:bodyPr/>
          <a:lstStyle/>
          <a:p>
            <a:r>
              <a:rPr lang="vi-VN" dirty="0" smtClean="0"/>
              <a:t>Một số ví dụ:</a:t>
            </a:r>
          </a:p>
          <a:p>
            <a:pPr>
              <a:buFontTx/>
              <a:buChar char="-"/>
            </a:pPr>
            <a:r>
              <a:rPr lang="vi-VN" dirty="0" smtClean="0"/>
              <a:t>Virus cúm</a:t>
            </a:r>
          </a:p>
          <a:p>
            <a:pPr>
              <a:buFontTx/>
              <a:buChar char="-"/>
            </a:pPr>
            <a:r>
              <a:rPr lang="vi-VN" dirty="0" smtClean="0"/>
              <a:t>Virus HIV</a:t>
            </a:r>
          </a:p>
          <a:p>
            <a:pPr>
              <a:buFontTx/>
              <a:buChar char="-"/>
            </a:pPr>
            <a:r>
              <a:rPr lang="vi-VN" dirty="0" smtClean="0"/>
              <a:t>Virus viêm gan B</a:t>
            </a:r>
          </a:p>
          <a:p>
            <a:pPr>
              <a:buFontTx/>
              <a:buChar char="-"/>
            </a:pPr>
            <a:r>
              <a:rPr lang="vi-VN" dirty="0" smtClean="0"/>
              <a:t>Virus sởi, quai bị, viêm não Nhật Bản...</a:t>
            </a:r>
          </a:p>
          <a:p>
            <a:pPr>
              <a:buFontTx/>
              <a:buChar char="-"/>
            </a:pPr>
            <a:endParaRPr lang="en-GB" dirty="0"/>
          </a:p>
        </p:txBody>
      </p:sp>
    </p:spTree>
    <p:extLst>
      <p:ext uri="{BB962C8B-B14F-4D97-AF65-F5344CB8AC3E}">
        <p14:creationId xmlns:p14="http://schemas.microsoft.com/office/powerpoint/2010/main" val="957867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899592" y="466149"/>
            <a:ext cx="3168352" cy="2274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548680"/>
            <a:ext cx="3456384"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51920" y="2852936"/>
            <a:ext cx="1904111" cy="584775"/>
          </a:xfrm>
          <a:prstGeom prst="rect">
            <a:avLst/>
          </a:prstGeom>
          <a:noFill/>
        </p:spPr>
        <p:txBody>
          <a:bodyPr wrap="none" rtlCol="0">
            <a:spAutoFit/>
          </a:bodyPr>
          <a:lstStyle/>
          <a:p>
            <a:r>
              <a:rPr lang="vi-VN" sz="3200" dirty="0" smtClean="0">
                <a:solidFill>
                  <a:srgbClr val="FF0000"/>
                </a:solidFill>
              </a:rPr>
              <a:t>Virus HIV</a:t>
            </a:r>
            <a:endParaRPr lang="en-GB" sz="3200" dirty="0">
              <a:solidFill>
                <a:srgbClr val="FF0000"/>
              </a:solidFill>
            </a:endParaRPr>
          </a:p>
        </p:txBody>
      </p:sp>
      <p:sp>
        <p:nvSpPr>
          <p:cNvPr id="5" name="TextBox 4"/>
          <p:cNvSpPr txBox="1"/>
          <p:nvPr/>
        </p:nvSpPr>
        <p:spPr>
          <a:xfrm>
            <a:off x="179512" y="4293095"/>
            <a:ext cx="8675004" cy="1569660"/>
          </a:xfrm>
          <a:prstGeom prst="rect">
            <a:avLst/>
          </a:prstGeom>
          <a:noFill/>
        </p:spPr>
        <p:txBody>
          <a:bodyPr wrap="none" rtlCol="0">
            <a:spAutoFit/>
          </a:bodyPr>
          <a:lstStyle/>
          <a:p>
            <a:r>
              <a:rPr lang="vi-VN" sz="2400" dirty="0" smtClean="0"/>
              <a:t>HIV là virus có khả năng gây suy giảm miễn dịch mắc phải, một tình</a:t>
            </a:r>
          </a:p>
          <a:p>
            <a:r>
              <a:rPr lang="vi-VN" sz="2400" dirty="0" smtClean="0"/>
              <a:t> trạng làm hệ thống miễn dịch của con người suy giảm, tạo điều kiện</a:t>
            </a:r>
          </a:p>
          <a:p>
            <a:r>
              <a:rPr lang="vi-VN" sz="2400" dirty="0" smtClean="0"/>
              <a:t> cho những nhiễm trùng cơ hội  và ung thư phát triển mạnh đe dọa </a:t>
            </a:r>
          </a:p>
          <a:p>
            <a:r>
              <a:rPr lang="vi-VN" sz="2400" dirty="0" smtClean="0"/>
              <a:t>đến sức khỏe, mạng sống của người bị nhiễm</a:t>
            </a:r>
            <a:endParaRPr lang="en-GB" sz="2400" dirty="0"/>
          </a:p>
        </p:txBody>
      </p:sp>
    </p:spTree>
    <p:extLst>
      <p:ext uri="{BB962C8B-B14F-4D97-AF65-F5344CB8AC3E}">
        <p14:creationId xmlns:p14="http://schemas.microsoft.com/office/powerpoint/2010/main" val="387370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barn(inVertical)">
                                      <p:cBhvr>
                                        <p:cTn id="18" dur="500"/>
                                        <p:tgtEl>
                                          <p:spTgt spid="5">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barn(inVertical)">
                                      <p:cBhvr>
                                        <p:cTn id="2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04664"/>
            <a:ext cx="7467600" cy="6069288"/>
          </a:xfrm>
        </p:spPr>
        <p:txBody>
          <a:bodyPr/>
          <a:lstStyle/>
          <a:p>
            <a:pPr marL="0" indent="0">
              <a:buNone/>
            </a:pPr>
            <a:r>
              <a:rPr lang="vi-VN" dirty="0" smtClean="0"/>
              <a:t>	</a:t>
            </a:r>
            <a:r>
              <a:rPr lang="vi-VN" sz="2800" dirty="0" smtClean="0">
                <a:solidFill>
                  <a:srgbClr val="FF0000"/>
                </a:solidFill>
              </a:rPr>
              <a:t>Có bao nhiêu con đường lây nhiễm HIV?</a:t>
            </a:r>
            <a:endParaRPr lang="en-GB" sz="2800"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340768"/>
            <a:ext cx="7740274"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32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55576" y="404664"/>
            <a:ext cx="7705182" cy="3948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31640" y="5025144"/>
            <a:ext cx="6707862" cy="584775"/>
          </a:xfrm>
          <a:prstGeom prst="rect">
            <a:avLst/>
          </a:prstGeom>
          <a:noFill/>
        </p:spPr>
        <p:txBody>
          <a:bodyPr wrap="none" rtlCol="0">
            <a:spAutoFit/>
          </a:bodyPr>
          <a:lstStyle/>
          <a:p>
            <a:r>
              <a:rPr lang="vi-VN" sz="3200" dirty="0" smtClean="0">
                <a:solidFill>
                  <a:srgbClr val="FF0000"/>
                </a:solidFill>
              </a:rPr>
              <a:t>KHÔNG KÌ THỊ NGƯỜI NHIỄM HIV</a:t>
            </a:r>
            <a:endParaRPr lang="en-GB" sz="3200" dirty="0">
              <a:solidFill>
                <a:srgbClr val="FF0000"/>
              </a:solidFill>
            </a:endParaRPr>
          </a:p>
        </p:txBody>
      </p:sp>
    </p:spTree>
    <p:extLst>
      <p:ext uri="{BB962C8B-B14F-4D97-AF65-F5344CB8AC3E}">
        <p14:creationId xmlns:p14="http://schemas.microsoft.com/office/powerpoint/2010/main" val="136389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Chủ đề 8:đa dạng thế giới sống</a:t>
            </a:r>
            <a:br>
              <a:rPr lang="vi-VN" dirty="0" smtClean="0"/>
            </a:br>
            <a:r>
              <a:rPr lang="vi-VN" dirty="0" smtClean="0"/>
              <a:t>bài 16: virus và vi khuẩn</a:t>
            </a:r>
            <a:endParaRPr lang="en-GB" dirty="0"/>
          </a:p>
        </p:txBody>
      </p:sp>
      <p:sp>
        <p:nvSpPr>
          <p:cNvPr id="3" name="Content Placeholder 2"/>
          <p:cNvSpPr>
            <a:spLocks noGrp="1"/>
          </p:cNvSpPr>
          <p:nvPr>
            <p:ph sz="quarter" idx="1"/>
          </p:nvPr>
        </p:nvSpPr>
        <p:spPr/>
        <p:txBody>
          <a:bodyPr/>
          <a:lstStyle/>
          <a:p>
            <a:pPr marL="514350" indent="-514350">
              <a:buAutoNum type="romanUcPeriod"/>
            </a:pPr>
            <a:r>
              <a:rPr lang="vi-VN" dirty="0" smtClean="0"/>
              <a:t>VIRUS</a:t>
            </a:r>
          </a:p>
          <a:p>
            <a:pPr marL="514350" indent="-514350">
              <a:buAutoNum type="romanUcPeriod"/>
            </a:pPr>
            <a:r>
              <a:rPr lang="vi-VN" dirty="0" smtClean="0"/>
              <a:t>VI KHUẨN</a:t>
            </a:r>
          </a:p>
          <a:p>
            <a:pPr marL="0" indent="0">
              <a:buNone/>
            </a:pPr>
            <a:r>
              <a:rPr lang="vi-VN" dirty="0" smtClean="0"/>
              <a:t>1. Hình dạng, cấu tạo của vi khuẩn</a:t>
            </a:r>
            <a:endParaRPr lang="en-GB" dirty="0"/>
          </a:p>
        </p:txBody>
      </p:sp>
    </p:spTree>
    <p:extLst>
      <p:ext uri="{BB962C8B-B14F-4D97-AF65-F5344CB8AC3E}">
        <p14:creationId xmlns:p14="http://schemas.microsoft.com/office/powerpoint/2010/main" val="3072406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1. Hình dạng, cấu tạo của vi khuẩn</a:t>
            </a:r>
            <a:endParaRPr lang="en-GB" dirty="0"/>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11560" y="1844824"/>
            <a:ext cx="3721566" cy="2340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10945" y="1916832"/>
            <a:ext cx="2952328" cy="461665"/>
          </a:xfrm>
          <a:prstGeom prst="rect">
            <a:avLst/>
          </a:prstGeom>
          <a:noFill/>
        </p:spPr>
        <p:txBody>
          <a:bodyPr wrap="square" rtlCol="0">
            <a:spAutoFit/>
          </a:bodyPr>
          <a:lstStyle/>
          <a:p>
            <a:r>
              <a:rPr lang="vi-VN" dirty="0" smtClean="0"/>
              <a:t>- </a:t>
            </a:r>
            <a:r>
              <a:rPr lang="vi-VN" sz="2400" dirty="0" smtClean="0"/>
              <a:t>Vi khuẩn là gì?</a:t>
            </a:r>
            <a:endParaRPr lang="en-GB" sz="2400" dirty="0"/>
          </a:p>
        </p:txBody>
      </p:sp>
      <p:sp>
        <p:nvSpPr>
          <p:cNvPr id="5" name="TextBox 4"/>
          <p:cNvSpPr txBox="1"/>
          <p:nvPr/>
        </p:nvSpPr>
        <p:spPr>
          <a:xfrm>
            <a:off x="4427984" y="2417442"/>
            <a:ext cx="4411785" cy="461665"/>
          </a:xfrm>
          <a:prstGeom prst="rect">
            <a:avLst/>
          </a:prstGeom>
          <a:noFill/>
        </p:spPr>
        <p:txBody>
          <a:bodyPr wrap="none" rtlCol="0">
            <a:spAutoFit/>
          </a:bodyPr>
          <a:lstStyle/>
          <a:p>
            <a:r>
              <a:rPr lang="vi-VN" sz="2400" dirty="0" smtClean="0">
                <a:solidFill>
                  <a:srgbClr val="FF0000"/>
                </a:solidFill>
              </a:rPr>
              <a:t>Là các sinh vật đơn bào rất nhỏ bé</a:t>
            </a:r>
          </a:p>
        </p:txBody>
      </p:sp>
      <p:sp>
        <p:nvSpPr>
          <p:cNvPr id="6" name="TextBox 5"/>
          <p:cNvSpPr txBox="1"/>
          <p:nvPr/>
        </p:nvSpPr>
        <p:spPr>
          <a:xfrm>
            <a:off x="4716016" y="2996952"/>
            <a:ext cx="2567498" cy="461665"/>
          </a:xfrm>
          <a:prstGeom prst="rect">
            <a:avLst/>
          </a:prstGeom>
          <a:noFill/>
        </p:spPr>
        <p:txBody>
          <a:bodyPr wrap="none" rtlCol="0">
            <a:spAutoFit/>
          </a:bodyPr>
          <a:lstStyle/>
          <a:p>
            <a:r>
              <a:rPr lang="vi-VN" sz="2400" dirty="0" smtClean="0"/>
              <a:t>Vi khuẩn có ở đâu?</a:t>
            </a:r>
            <a:endParaRPr lang="en-GB" sz="2400" dirty="0"/>
          </a:p>
        </p:txBody>
      </p:sp>
      <p:sp>
        <p:nvSpPr>
          <p:cNvPr id="7" name="TextBox 6"/>
          <p:cNvSpPr txBox="1"/>
          <p:nvPr/>
        </p:nvSpPr>
        <p:spPr>
          <a:xfrm>
            <a:off x="4392420" y="3458617"/>
            <a:ext cx="4299960" cy="830997"/>
          </a:xfrm>
          <a:prstGeom prst="rect">
            <a:avLst/>
          </a:prstGeom>
          <a:noFill/>
        </p:spPr>
        <p:txBody>
          <a:bodyPr wrap="none" rtlCol="0">
            <a:spAutoFit/>
          </a:bodyPr>
          <a:lstStyle/>
          <a:p>
            <a:r>
              <a:rPr lang="vi-VN" sz="2400" dirty="0" smtClean="0">
                <a:solidFill>
                  <a:srgbClr val="FF0000"/>
                </a:solidFill>
              </a:rPr>
              <a:t>Trong không khí, trong đất, trong</a:t>
            </a:r>
          </a:p>
          <a:p>
            <a:r>
              <a:rPr lang="vi-VN" sz="2400" dirty="0" smtClean="0">
                <a:solidFill>
                  <a:srgbClr val="FF0000"/>
                </a:solidFill>
              </a:rPr>
              <a:t> nước,trong cơ thể sinh vật</a:t>
            </a:r>
            <a:endParaRPr lang="en-GB" sz="2400" dirty="0">
              <a:solidFill>
                <a:srgbClr val="FF0000"/>
              </a:solidFill>
            </a:endParaRPr>
          </a:p>
        </p:txBody>
      </p:sp>
      <p:sp>
        <p:nvSpPr>
          <p:cNvPr id="8" name="TextBox 7"/>
          <p:cNvSpPr txBox="1"/>
          <p:nvPr/>
        </p:nvSpPr>
        <p:spPr>
          <a:xfrm>
            <a:off x="4610945" y="4263479"/>
            <a:ext cx="3240360" cy="461665"/>
          </a:xfrm>
          <a:prstGeom prst="rect">
            <a:avLst/>
          </a:prstGeom>
          <a:noFill/>
        </p:spPr>
        <p:txBody>
          <a:bodyPr wrap="square" rtlCol="0">
            <a:spAutoFit/>
          </a:bodyPr>
          <a:lstStyle/>
          <a:p>
            <a:r>
              <a:rPr lang="vi-VN" sz="2400" dirty="0" smtClean="0"/>
              <a:t>Cấu tạo của vi khuẩn?</a:t>
            </a:r>
            <a:endParaRPr lang="en-GB" sz="2400" dirty="0"/>
          </a:p>
        </p:txBody>
      </p:sp>
      <p:sp>
        <p:nvSpPr>
          <p:cNvPr id="9" name="TextBox 8"/>
          <p:cNvSpPr txBox="1"/>
          <p:nvPr/>
        </p:nvSpPr>
        <p:spPr>
          <a:xfrm>
            <a:off x="2483768" y="4751694"/>
            <a:ext cx="6450805" cy="461665"/>
          </a:xfrm>
          <a:prstGeom prst="rect">
            <a:avLst/>
          </a:prstGeom>
          <a:noFill/>
        </p:spPr>
        <p:txBody>
          <a:bodyPr wrap="none" rtlCol="0">
            <a:spAutoFit/>
          </a:bodyPr>
          <a:lstStyle/>
          <a:p>
            <a:r>
              <a:rPr lang="vi-VN" sz="2400" dirty="0" smtClean="0">
                <a:solidFill>
                  <a:srgbClr val="FF0000"/>
                </a:solidFill>
              </a:rPr>
              <a:t>Thành tế bào, màng tế bào, tế bào chất, vùng nhân </a:t>
            </a:r>
            <a:endParaRPr lang="en-GB" sz="2400" dirty="0">
              <a:solidFill>
                <a:srgbClr val="FF0000"/>
              </a:solidFill>
            </a:endParaRPr>
          </a:p>
        </p:txBody>
      </p:sp>
    </p:spTree>
    <p:extLst>
      <p:ext uri="{BB962C8B-B14F-4D97-AF65-F5344CB8AC3E}">
        <p14:creationId xmlns:p14="http://schemas.microsoft.com/office/powerpoint/2010/main" val="418788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barn(inVertical)">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barn(inVertical)">
                                      <p:cBhvr>
                                        <p:cTn id="30" dur="5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barn(inVertical)">
                                      <p:cBhvr>
                                        <p:cTn id="3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51520" y="764704"/>
            <a:ext cx="4897046"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860032" y="764704"/>
            <a:ext cx="3967753" cy="830997"/>
          </a:xfrm>
          <a:prstGeom prst="rect">
            <a:avLst/>
          </a:prstGeom>
          <a:noFill/>
        </p:spPr>
        <p:txBody>
          <a:bodyPr wrap="none" rtlCol="0">
            <a:spAutoFit/>
          </a:bodyPr>
          <a:lstStyle/>
          <a:p>
            <a:r>
              <a:rPr lang="vi-VN" sz="2400" dirty="0" smtClean="0">
                <a:solidFill>
                  <a:srgbClr val="0070C0"/>
                </a:solidFill>
              </a:rPr>
              <a:t>Quan sát hình và nêu các hình </a:t>
            </a:r>
          </a:p>
          <a:p>
            <a:r>
              <a:rPr lang="vi-VN" sz="2400" dirty="0" smtClean="0">
                <a:solidFill>
                  <a:srgbClr val="0070C0"/>
                </a:solidFill>
              </a:rPr>
              <a:t>dạng khác nhau của vi khuẩn?</a:t>
            </a:r>
            <a:endParaRPr lang="en-GB" sz="2400" dirty="0">
              <a:solidFill>
                <a:srgbClr val="0070C0"/>
              </a:solidFill>
            </a:endParaRPr>
          </a:p>
        </p:txBody>
      </p:sp>
      <p:sp>
        <p:nvSpPr>
          <p:cNvPr id="5" name="TextBox 4"/>
          <p:cNvSpPr txBox="1"/>
          <p:nvPr/>
        </p:nvSpPr>
        <p:spPr>
          <a:xfrm>
            <a:off x="6228184" y="2564904"/>
            <a:ext cx="2300630" cy="1938992"/>
          </a:xfrm>
          <a:prstGeom prst="rect">
            <a:avLst/>
          </a:prstGeom>
          <a:noFill/>
        </p:spPr>
        <p:txBody>
          <a:bodyPr wrap="none" rtlCol="0">
            <a:spAutoFit/>
          </a:bodyPr>
          <a:lstStyle/>
          <a:p>
            <a:pPr marL="285750" indent="-285750">
              <a:buFont typeface="Arial" pitchFamily="34" charset="0"/>
              <a:buChar char="•"/>
            </a:pPr>
            <a:r>
              <a:rPr lang="vi-VN" sz="2400" dirty="0" smtClean="0"/>
              <a:t>Hình cầu</a:t>
            </a:r>
          </a:p>
          <a:p>
            <a:pPr marL="285750" indent="-285750">
              <a:buFont typeface="Arial" pitchFamily="34" charset="0"/>
              <a:buChar char="•"/>
            </a:pPr>
            <a:r>
              <a:rPr lang="vi-VN" sz="2400" dirty="0" smtClean="0"/>
              <a:t>Hình que</a:t>
            </a:r>
          </a:p>
          <a:p>
            <a:pPr marL="285750" indent="-285750">
              <a:buFont typeface="Arial" pitchFamily="34" charset="0"/>
              <a:buChar char="•"/>
            </a:pPr>
            <a:r>
              <a:rPr lang="vi-VN" sz="2400" dirty="0" smtClean="0"/>
              <a:t>Hình xoắn</a:t>
            </a:r>
          </a:p>
          <a:p>
            <a:pPr marL="285750" indent="-285750">
              <a:buFont typeface="Arial" pitchFamily="34" charset="0"/>
              <a:buChar char="•"/>
            </a:pPr>
            <a:r>
              <a:rPr lang="vi-VN" sz="2400" dirty="0" smtClean="0"/>
              <a:t>Hình chuỗi hạt</a:t>
            </a:r>
          </a:p>
          <a:p>
            <a:pPr marL="285750" indent="-285750">
              <a:buFont typeface="Arial" pitchFamily="34" charset="0"/>
              <a:buChar char="•"/>
            </a:pPr>
            <a:r>
              <a:rPr lang="vi-VN" sz="2400" dirty="0" smtClean="0"/>
              <a:t>...</a:t>
            </a:r>
            <a:endParaRPr lang="en-GB" sz="2400" dirty="0"/>
          </a:p>
        </p:txBody>
      </p:sp>
    </p:spTree>
    <p:extLst>
      <p:ext uri="{BB962C8B-B14F-4D97-AF65-F5344CB8AC3E}">
        <p14:creationId xmlns:p14="http://schemas.microsoft.com/office/powerpoint/2010/main" val="129515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arn(inVertical)">
                                      <p:cBhvr>
                                        <p:cTn id="15" dur="500"/>
                                        <p:tgtEl>
                                          <p:spTgt spid="5">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arn(inVertical)">
                                      <p:cBhvr>
                                        <p:cTn id="18" dur="500"/>
                                        <p:tgtEl>
                                          <p:spTgt spid="5">
                                            <p:txEl>
                                              <p:pRg st="1" end="1"/>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barn(inVertical)">
                                      <p:cBhvr>
                                        <p:cTn id="21" dur="500"/>
                                        <p:tgtEl>
                                          <p:spTgt spid="5">
                                            <p:txEl>
                                              <p:pRg st="2" end="2"/>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barn(inVertical)">
                                      <p:cBhvr>
                                        <p:cTn id="24" dur="500"/>
                                        <p:tgtEl>
                                          <p:spTgt spid="5">
                                            <p:txEl>
                                              <p:pRg st="3" end="3"/>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dirty="0" smtClean="0">
                <a:solidFill>
                  <a:schemeClr val="tx1"/>
                </a:solidFill>
              </a:rPr>
              <a:t>Bảng so sánh cấu tạo khác nhau của virus và vi khuẩn</a:t>
            </a:r>
            <a:endParaRPr lang="en-GB" dirty="0">
              <a:solidFill>
                <a:schemeClr val="tx1"/>
              </a:solidFill>
            </a:endParaRP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015512329"/>
              </p:ext>
            </p:extLst>
          </p:nvPr>
        </p:nvGraphicFramePr>
        <p:xfrm>
          <a:off x="457200" y="1600200"/>
          <a:ext cx="7467600" cy="4565104"/>
        </p:xfrm>
        <a:graphic>
          <a:graphicData uri="http://schemas.openxmlformats.org/drawingml/2006/table">
            <a:tbl>
              <a:tblPr firstRow="1" bandRow="1">
                <a:tableStyleId>{D7AC3CCA-C797-4891-BE02-D94E43425B78}</a:tableStyleId>
              </a:tblPr>
              <a:tblGrid>
                <a:gridCol w="2170584"/>
                <a:gridCol w="2807816"/>
                <a:gridCol w="2489200"/>
              </a:tblGrid>
              <a:tr h="1141276">
                <a:tc>
                  <a:txBody>
                    <a:bodyPr/>
                    <a:lstStyle/>
                    <a:p>
                      <a:pPr algn="ctr"/>
                      <a:r>
                        <a:rPr lang="vi-VN" sz="2400" dirty="0" smtClean="0"/>
                        <a:t>Tiêu chí</a:t>
                      </a:r>
                      <a:endParaRPr lang="en-GB" sz="2400" dirty="0"/>
                    </a:p>
                  </a:txBody>
                  <a:tcPr/>
                </a:tc>
                <a:tc>
                  <a:txBody>
                    <a:bodyPr/>
                    <a:lstStyle/>
                    <a:p>
                      <a:pPr algn="ctr"/>
                      <a:r>
                        <a:rPr lang="vi-VN" sz="2400" dirty="0" smtClean="0"/>
                        <a:t>Virus </a:t>
                      </a:r>
                      <a:endParaRPr lang="en-GB" sz="2400" dirty="0"/>
                    </a:p>
                  </a:txBody>
                  <a:tcPr/>
                </a:tc>
                <a:tc>
                  <a:txBody>
                    <a:bodyPr/>
                    <a:lstStyle/>
                    <a:p>
                      <a:pPr algn="ctr"/>
                      <a:r>
                        <a:rPr lang="vi-VN" sz="2400" dirty="0" smtClean="0"/>
                        <a:t>Vi khuẩn</a:t>
                      </a:r>
                      <a:endParaRPr lang="en-GB" sz="2400" dirty="0"/>
                    </a:p>
                  </a:txBody>
                  <a:tcPr/>
                </a:tc>
              </a:tr>
              <a:tr h="1141276">
                <a:tc>
                  <a:txBody>
                    <a:bodyPr/>
                    <a:lstStyle/>
                    <a:p>
                      <a:pPr algn="ctr"/>
                      <a:r>
                        <a:rPr lang="vi-VN" sz="2400" dirty="0" smtClean="0"/>
                        <a:t>Kích thước </a:t>
                      </a:r>
                      <a:endParaRPr lang="en-GB" sz="2400" dirty="0"/>
                    </a:p>
                  </a:txBody>
                  <a:tcPr/>
                </a:tc>
                <a:tc>
                  <a:txBody>
                    <a:bodyPr/>
                    <a:lstStyle/>
                    <a:p>
                      <a:pPr algn="ctr"/>
                      <a:endParaRPr lang="en-GB" sz="2400" dirty="0"/>
                    </a:p>
                  </a:txBody>
                  <a:tcPr/>
                </a:tc>
                <a:tc>
                  <a:txBody>
                    <a:bodyPr/>
                    <a:lstStyle/>
                    <a:p>
                      <a:pPr algn="ctr"/>
                      <a:endParaRPr lang="en-GB" sz="2400" dirty="0"/>
                    </a:p>
                  </a:txBody>
                  <a:tcPr/>
                </a:tc>
              </a:tr>
              <a:tr h="1141276">
                <a:tc>
                  <a:txBody>
                    <a:bodyPr/>
                    <a:lstStyle/>
                    <a:p>
                      <a:pPr algn="ctr"/>
                      <a:r>
                        <a:rPr lang="vi-VN" sz="2400" dirty="0" smtClean="0"/>
                        <a:t>Hình dạng </a:t>
                      </a:r>
                      <a:endParaRPr lang="en-GB" sz="2400" dirty="0"/>
                    </a:p>
                  </a:txBody>
                  <a:tcPr/>
                </a:tc>
                <a:tc>
                  <a:txBody>
                    <a:bodyPr/>
                    <a:lstStyle/>
                    <a:p>
                      <a:pPr algn="ctr"/>
                      <a:endParaRPr lang="en-GB" sz="2400" dirty="0"/>
                    </a:p>
                  </a:txBody>
                  <a:tcPr/>
                </a:tc>
                <a:tc>
                  <a:txBody>
                    <a:bodyPr/>
                    <a:lstStyle/>
                    <a:p>
                      <a:pPr algn="ctr"/>
                      <a:endParaRPr lang="en-GB" sz="2400" dirty="0"/>
                    </a:p>
                  </a:txBody>
                  <a:tcPr/>
                </a:tc>
              </a:tr>
              <a:tr h="1141276">
                <a:tc>
                  <a:txBody>
                    <a:bodyPr/>
                    <a:lstStyle/>
                    <a:p>
                      <a:pPr algn="ctr"/>
                      <a:r>
                        <a:rPr lang="vi-VN" sz="2400" dirty="0" smtClean="0"/>
                        <a:t>Cấu tạo</a:t>
                      </a:r>
                      <a:endParaRPr lang="en-GB" sz="2400" dirty="0"/>
                    </a:p>
                  </a:txBody>
                  <a:tcPr/>
                </a:tc>
                <a:tc>
                  <a:txBody>
                    <a:bodyPr/>
                    <a:lstStyle/>
                    <a:p>
                      <a:pPr algn="ctr"/>
                      <a:endParaRPr lang="en-GB" sz="2400" dirty="0"/>
                    </a:p>
                  </a:txBody>
                  <a:tcPr/>
                </a:tc>
                <a:tc>
                  <a:txBody>
                    <a:bodyPr/>
                    <a:lstStyle/>
                    <a:p>
                      <a:pPr algn="ctr"/>
                      <a:endParaRPr lang="en-GB" sz="2400" dirty="0"/>
                    </a:p>
                  </a:txBody>
                  <a:tcPr/>
                </a:tc>
              </a:tr>
            </a:tbl>
          </a:graphicData>
        </a:graphic>
      </p:graphicFrame>
      <p:sp>
        <p:nvSpPr>
          <p:cNvPr id="7" name="TextBox 6"/>
          <p:cNvSpPr txBox="1"/>
          <p:nvPr/>
        </p:nvSpPr>
        <p:spPr>
          <a:xfrm>
            <a:off x="3131840" y="2636912"/>
            <a:ext cx="1927989" cy="830997"/>
          </a:xfrm>
          <a:prstGeom prst="rect">
            <a:avLst/>
          </a:prstGeom>
          <a:noFill/>
        </p:spPr>
        <p:txBody>
          <a:bodyPr wrap="square" rtlCol="0">
            <a:spAutoFit/>
          </a:bodyPr>
          <a:lstStyle/>
          <a:p>
            <a:r>
              <a:rPr lang="vi-VN" sz="2400" dirty="0" smtClean="0"/>
              <a:t>Rất nhỏ( nhỏ hơn vi khuẩn)</a:t>
            </a:r>
            <a:endParaRPr lang="en-GB" sz="2400" dirty="0"/>
          </a:p>
        </p:txBody>
      </p:sp>
      <p:sp>
        <p:nvSpPr>
          <p:cNvPr id="8" name="TextBox 7"/>
          <p:cNvSpPr txBox="1"/>
          <p:nvPr/>
        </p:nvSpPr>
        <p:spPr>
          <a:xfrm>
            <a:off x="6084168" y="2795936"/>
            <a:ext cx="1149674" cy="461665"/>
          </a:xfrm>
          <a:prstGeom prst="rect">
            <a:avLst/>
          </a:prstGeom>
          <a:noFill/>
        </p:spPr>
        <p:txBody>
          <a:bodyPr wrap="none" rtlCol="0">
            <a:spAutoFit/>
          </a:bodyPr>
          <a:lstStyle/>
          <a:p>
            <a:r>
              <a:rPr lang="vi-VN" sz="2400" dirty="0" smtClean="0"/>
              <a:t>Rất nhỏ</a:t>
            </a:r>
            <a:endParaRPr lang="en-GB" sz="2400" dirty="0"/>
          </a:p>
        </p:txBody>
      </p:sp>
      <p:sp>
        <p:nvSpPr>
          <p:cNvPr id="9" name="TextBox 8"/>
          <p:cNvSpPr txBox="1"/>
          <p:nvPr/>
        </p:nvSpPr>
        <p:spPr>
          <a:xfrm>
            <a:off x="2920684" y="3861048"/>
            <a:ext cx="2601994" cy="1200329"/>
          </a:xfrm>
          <a:prstGeom prst="rect">
            <a:avLst/>
          </a:prstGeom>
          <a:noFill/>
        </p:spPr>
        <p:txBody>
          <a:bodyPr wrap="none" rtlCol="0">
            <a:spAutoFit/>
          </a:bodyPr>
          <a:lstStyle/>
          <a:p>
            <a:r>
              <a:rPr lang="vi-VN" sz="2400" dirty="0" smtClean="0">
                <a:solidFill>
                  <a:srgbClr val="FF0000"/>
                </a:solidFill>
              </a:rPr>
              <a:t>Hình cầu, hình que,</a:t>
            </a:r>
          </a:p>
          <a:p>
            <a:r>
              <a:rPr lang="vi-VN" sz="2400" dirty="0" smtClean="0">
                <a:solidFill>
                  <a:srgbClr val="FF0000"/>
                </a:solidFill>
              </a:rPr>
              <a:t> hình khối, hình đa</a:t>
            </a:r>
          </a:p>
          <a:p>
            <a:r>
              <a:rPr lang="vi-VN" sz="2400" dirty="0" smtClean="0">
                <a:solidFill>
                  <a:srgbClr val="FF0000"/>
                </a:solidFill>
              </a:rPr>
              <a:t> diện</a:t>
            </a:r>
            <a:endParaRPr lang="en-GB" sz="2400" dirty="0">
              <a:solidFill>
                <a:srgbClr val="FF0000"/>
              </a:solidFill>
            </a:endParaRPr>
          </a:p>
        </p:txBody>
      </p:sp>
      <p:sp>
        <p:nvSpPr>
          <p:cNvPr id="10" name="TextBox 9"/>
          <p:cNvSpPr txBox="1"/>
          <p:nvPr/>
        </p:nvSpPr>
        <p:spPr>
          <a:xfrm>
            <a:off x="5407839" y="3861048"/>
            <a:ext cx="2525050" cy="1200329"/>
          </a:xfrm>
          <a:prstGeom prst="rect">
            <a:avLst/>
          </a:prstGeom>
          <a:noFill/>
        </p:spPr>
        <p:txBody>
          <a:bodyPr wrap="none" rtlCol="0">
            <a:spAutoFit/>
          </a:bodyPr>
          <a:lstStyle/>
          <a:p>
            <a:r>
              <a:rPr lang="vi-VN" sz="2400" dirty="0" smtClean="0">
                <a:solidFill>
                  <a:srgbClr val="FF0000"/>
                </a:solidFill>
              </a:rPr>
              <a:t>Hình que, hình cầu</a:t>
            </a:r>
          </a:p>
          <a:p>
            <a:r>
              <a:rPr lang="vi-VN" sz="2400" dirty="0" smtClean="0">
                <a:solidFill>
                  <a:srgbClr val="FF0000"/>
                </a:solidFill>
              </a:rPr>
              <a:t> tập trung thành </a:t>
            </a:r>
          </a:p>
          <a:p>
            <a:r>
              <a:rPr lang="vi-VN" sz="2400" dirty="0" smtClean="0">
                <a:solidFill>
                  <a:srgbClr val="FF0000"/>
                </a:solidFill>
              </a:rPr>
              <a:t>đám nhỏ</a:t>
            </a:r>
            <a:endParaRPr lang="en-GB" sz="2400" dirty="0">
              <a:solidFill>
                <a:srgbClr val="FF0000"/>
              </a:solidFill>
            </a:endParaRPr>
          </a:p>
        </p:txBody>
      </p:sp>
      <p:sp>
        <p:nvSpPr>
          <p:cNvPr id="11" name="TextBox 10"/>
          <p:cNvSpPr txBox="1"/>
          <p:nvPr/>
        </p:nvSpPr>
        <p:spPr>
          <a:xfrm>
            <a:off x="2672955" y="5097740"/>
            <a:ext cx="2860078" cy="1107996"/>
          </a:xfrm>
          <a:prstGeom prst="rect">
            <a:avLst/>
          </a:prstGeom>
          <a:noFill/>
        </p:spPr>
        <p:txBody>
          <a:bodyPr wrap="none" rtlCol="0">
            <a:spAutoFit/>
          </a:bodyPr>
          <a:lstStyle/>
          <a:p>
            <a:r>
              <a:rPr lang="vi-VN" sz="2200" dirty="0" smtClean="0"/>
              <a:t>Chưa có cấu tạo tế bào</a:t>
            </a:r>
          </a:p>
          <a:p>
            <a:r>
              <a:rPr lang="vi-VN" sz="2200" dirty="0" smtClean="0"/>
              <a:t>Chỉ gồm có vỏ protein</a:t>
            </a:r>
          </a:p>
          <a:p>
            <a:r>
              <a:rPr lang="vi-VN" sz="2200" dirty="0" smtClean="0"/>
              <a:t>và chất di truyền ở giữa</a:t>
            </a:r>
            <a:endParaRPr lang="en-GB" sz="2200" dirty="0"/>
          </a:p>
        </p:txBody>
      </p:sp>
      <p:sp>
        <p:nvSpPr>
          <p:cNvPr id="12" name="TextBox 11"/>
          <p:cNvSpPr txBox="1"/>
          <p:nvPr/>
        </p:nvSpPr>
        <p:spPr>
          <a:xfrm>
            <a:off x="5407839" y="5085139"/>
            <a:ext cx="2572627" cy="1107996"/>
          </a:xfrm>
          <a:prstGeom prst="rect">
            <a:avLst/>
          </a:prstGeom>
          <a:noFill/>
        </p:spPr>
        <p:txBody>
          <a:bodyPr wrap="none" rtlCol="0">
            <a:spAutoFit/>
          </a:bodyPr>
          <a:lstStyle/>
          <a:p>
            <a:r>
              <a:rPr lang="vi-VN" sz="2200" dirty="0" smtClean="0"/>
              <a:t>Có cấu tạo tế bào:</a:t>
            </a:r>
          </a:p>
          <a:p>
            <a:r>
              <a:rPr lang="vi-VN" sz="2200" dirty="0" smtClean="0"/>
              <a:t> thành TB, màng TB,</a:t>
            </a:r>
          </a:p>
          <a:p>
            <a:r>
              <a:rPr lang="vi-VN" sz="2200" dirty="0" smtClean="0"/>
              <a:t> TB chất, vùng nhân</a:t>
            </a:r>
            <a:endParaRPr lang="en-GB" sz="2200" dirty="0"/>
          </a:p>
        </p:txBody>
      </p:sp>
    </p:spTree>
    <p:extLst>
      <p:ext uri="{BB962C8B-B14F-4D97-AF65-F5344CB8AC3E}">
        <p14:creationId xmlns:p14="http://schemas.microsoft.com/office/powerpoint/2010/main" val="312228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II. VI KHUẨN</a:t>
            </a:r>
            <a:endParaRPr lang="en-GB" dirty="0"/>
          </a:p>
        </p:txBody>
      </p:sp>
      <p:sp>
        <p:nvSpPr>
          <p:cNvPr id="3" name="Content Placeholder 2"/>
          <p:cNvSpPr>
            <a:spLocks noGrp="1"/>
          </p:cNvSpPr>
          <p:nvPr>
            <p:ph sz="quarter" idx="1"/>
          </p:nvPr>
        </p:nvSpPr>
        <p:spPr/>
        <p:txBody>
          <a:bodyPr/>
          <a:lstStyle/>
          <a:p>
            <a:pPr marL="457200" indent="-457200">
              <a:buAutoNum type="arabicPeriod"/>
            </a:pPr>
            <a:r>
              <a:rPr lang="vi-VN" dirty="0" smtClean="0"/>
              <a:t>HÌNH DẠNG, CẤU TẠO CỦA VI KHUẨN</a:t>
            </a:r>
          </a:p>
          <a:p>
            <a:pPr marL="457200" indent="-457200">
              <a:buAutoNum type="arabicPeriod"/>
            </a:pPr>
            <a:r>
              <a:rPr lang="vi-VN" dirty="0" smtClean="0"/>
              <a:t>VAI TRÒ CỦA VI KHUẨN</a:t>
            </a:r>
            <a:endParaRPr lang="en-GB" dirty="0"/>
          </a:p>
        </p:txBody>
      </p:sp>
    </p:spTree>
    <p:extLst>
      <p:ext uri="{BB962C8B-B14F-4D97-AF65-F5344CB8AC3E}">
        <p14:creationId xmlns:p14="http://schemas.microsoft.com/office/powerpoint/2010/main" val="942827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9712" y="1124744"/>
            <a:ext cx="6172200" cy="1894362"/>
          </a:xfrm>
        </p:spPr>
        <p:txBody>
          <a:bodyPr/>
          <a:lstStyle/>
          <a:p>
            <a:r>
              <a:rPr lang="vi-VN" dirty="0" smtClean="0"/>
              <a:t>Chủ đề 8: đa dạng thế giới sống</a:t>
            </a:r>
            <a:endParaRPr lang="en-GB" dirty="0"/>
          </a:p>
        </p:txBody>
      </p:sp>
      <p:sp>
        <p:nvSpPr>
          <p:cNvPr id="3" name="Subtitle 2"/>
          <p:cNvSpPr>
            <a:spLocks noGrp="1"/>
          </p:cNvSpPr>
          <p:nvPr>
            <p:ph type="subTitle" idx="1"/>
          </p:nvPr>
        </p:nvSpPr>
        <p:spPr>
          <a:xfrm>
            <a:off x="1979712" y="3140968"/>
            <a:ext cx="6172200" cy="1371600"/>
          </a:xfrm>
        </p:spPr>
        <p:txBody>
          <a:bodyPr>
            <a:normAutofit/>
          </a:bodyPr>
          <a:lstStyle/>
          <a:p>
            <a:r>
              <a:rPr lang="vi-VN" sz="3200" dirty="0" smtClean="0"/>
              <a:t>Bài 16: Virus và vi khuẩn</a:t>
            </a:r>
            <a:endParaRPr lang="en-GB" sz="3200" dirty="0"/>
          </a:p>
        </p:txBody>
      </p:sp>
    </p:spTree>
    <p:extLst>
      <p:ext uri="{BB962C8B-B14F-4D97-AF65-F5344CB8AC3E}">
        <p14:creationId xmlns:p14="http://schemas.microsoft.com/office/powerpoint/2010/main" val="245367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35700"/>
            <a:ext cx="2900809" cy="2900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76672"/>
            <a:ext cx="2857500" cy="18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620688"/>
            <a:ext cx="249555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5536" y="3501008"/>
            <a:ext cx="8428911" cy="1938992"/>
          </a:xfrm>
          <a:prstGeom prst="rect">
            <a:avLst/>
          </a:prstGeom>
          <a:noFill/>
        </p:spPr>
        <p:txBody>
          <a:bodyPr wrap="none" rtlCol="0">
            <a:spAutoFit/>
          </a:bodyPr>
          <a:lstStyle/>
          <a:p>
            <a:r>
              <a:rPr lang="vi-VN" sz="2400" dirty="0" smtClean="0"/>
              <a:t>Vai trò của vi khuẩn:</a:t>
            </a:r>
          </a:p>
          <a:p>
            <a:pPr marL="285750" indent="-285750">
              <a:buFont typeface="Arial" pitchFamily="34" charset="0"/>
              <a:buChar char="•"/>
            </a:pPr>
            <a:r>
              <a:rPr lang="vi-VN" sz="2400" dirty="0" smtClean="0"/>
              <a:t>Chế biến các thực phẩm lên men: sữa chua, phô mai, dưa chua</a:t>
            </a:r>
          </a:p>
          <a:p>
            <a:pPr marL="285750" indent="-285750">
              <a:buFont typeface="Arial" pitchFamily="34" charset="0"/>
              <a:buChar char="•"/>
            </a:pPr>
            <a:r>
              <a:rPr lang="vi-VN" sz="2400" dirty="0" smtClean="0"/>
              <a:t>Phân bón hữu cơ trong nông nghiệp</a:t>
            </a:r>
          </a:p>
          <a:p>
            <a:pPr marL="285750" indent="-285750">
              <a:buFont typeface="Arial" pitchFamily="34" charset="0"/>
              <a:buChar char="•"/>
            </a:pPr>
            <a:r>
              <a:rPr lang="vi-VN" sz="2400" dirty="0" smtClean="0"/>
              <a:t>Phân hủy xác động, thực vật làm tăng độ màu mỡ cho đất</a:t>
            </a:r>
          </a:p>
          <a:p>
            <a:pPr marL="285750" indent="-285750">
              <a:buFont typeface="Arial" pitchFamily="34" charset="0"/>
              <a:buChar char="•"/>
            </a:pPr>
            <a:r>
              <a:rPr lang="vi-VN" sz="2400" dirty="0" smtClean="0"/>
              <a:t>Giúp con người, động vật tiêu hóa thức ăn tăng cường miễn dịch</a:t>
            </a:r>
            <a:endParaRPr lang="en-GB" sz="2400" dirty="0"/>
          </a:p>
        </p:txBody>
      </p:sp>
    </p:spTree>
    <p:extLst>
      <p:ext uri="{BB962C8B-B14F-4D97-AF65-F5344CB8AC3E}">
        <p14:creationId xmlns:p14="http://schemas.microsoft.com/office/powerpoint/2010/main" val="226454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3. Tác hại của vi khuẩn</a:t>
            </a:r>
            <a:endParaRPr lang="en-GB" dirty="0"/>
          </a:p>
        </p:txBody>
      </p:sp>
      <p:pic>
        <p:nvPicPr>
          <p:cNvPr id="717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3528392" cy="2031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05972" y="3758817"/>
            <a:ext cx="2425664" cy="461665"/>
          </a:xfrm>
          <a:prstGeom prst="rect">
            <a:avLst/>
          </a:prstGeom>
          <a:noFill/>
        </p:spPr>
        <p:txBody>
          <a:bodyPr wrap="none" rtlCol="0">
            <a:spAutoFit/>
          </a:bodyPr>
          <a:lstStyle/>
          <a:p>
            <a:r>
              <a:rPr lang="vi-VN" sz="2400" dirty="0" smtClean="0"/>
              <a:t>Làm hỏng thức ăn</a:t>
            </a:r>
            <a:endParaRPr lang="en-GB" sz="2400"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642923"/>
            <a:ext cx="3179622" cy="2115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44008" y="4005063"/>
            <a:ext cx="4511171" cy="830997"/>
          </a:xfrm>
          <a:prstGeom prst="rect">
            <a:avLst/>
          </a:prstGeom>
          <a:noFill/>
        </p:spPr>
        <p:txBody>
          <a:bodyPr wrap="none" rtlCol="0">
            <a:spAutoFit/>
          </a:bodyPr>
          <a:lstStyle/>
          <a:p>
            <a:r>
              <a:rPr lang="vi-VN" sz="2400" dirty="0" smtClean="0"/>
              <a:t>Gây bệnh cho con người: viêm da, </a:t>
            </a:r>
          </a:p>
          <a:p>
            <a:r>
              <a:rPr lang="vi-VN" sz="2400" dirty="0" smtClean="0"/>
              <a:t>sốt, lao, thương hàn,...</a:t>
            </a:r>
            <a:endParaRPr lang="en-GB" sz="2400" dirty="0"/>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049" y="4420561"/>
            <a:ext cx="3024336" cy="2265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283968" y="5445224"/>
            <a:ext cx="3528392" cy="830997"/>
          </a:xfrm>
          <a:prstGeom prst="rect">
            <a:avLst/>
          </a:prstGeom>
          <a:noFill/>
        </p:spPr>
        <p:txBody>
          <a:bodyPr wrap="square" rtlCol="0">
            <a:spAutoFit/>
          </a:bodyPr>
          <a:lstStyle/>
          <a:p>
            <a:r>
              <a:rPr lang="vi-VN" sz="2400" dirty="0" smtClean="0"/>
              <a:t>Gây bệnh bạc lá lúa, làm héo cây ở thực vật</a:t>
            </a:r>
            <a:endParaRPr lang="en-GB" sz="2400" dirty="0"/>
          </a:p>
        </p:txBody>
      </p:sp>
    </p:spTree>
    <p:extLst>
      <p:ext uri="{BB962C8B-B14F-4D97-AF65-F5344CB8AC3E}">
        <p14:creationId xmlns:p14="http://schemas.microsoft.com/office/powerpoint/2010/main" val="151004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171"/>
                                        </p:tgtEl>
                                        <p:attrNameLst>
                                          <p:attrName>style.visibility</p:attrName>
                                        </p:attrNameLst>
                                      </p:cBhvr>
                                      <p:to>
                                        <p:strVal val="visible"/>
                                      </p:to>
                                    </p:set>
                                    <p:animEffect transition="in" filter="circle(in)">
                                      <p:cBhvr>
                                        <p:cTn id="17" dur="2000"/>
                                        <p:tgtEl>
                                          <p:spTgt spid="717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arn(inVertical)">
                                      <p:cBhvr>
                                        <p:cTn id="22" dur="500"/>
                                        <p:tgtEl>
                                          <p:spTgt spid="5">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barn(inVertical)">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7172"/>
                                        </p:tgtEl>
                                        <p:attrNameLst>
                                          <p:attrName>style.visibility</p:attrName>
                                        </p:attrNameLst>
                                      </p:cBhvr>
                                      <p:to>
                                        <p:strVal val="visible"/>
                                      </p:to>
                                    </p:set>
                                    <p:animEffect transition="in" filter="circle(in)">
                                      <p:cBhvr>
                                        <p:cTn id="30" dur="2000"/>
                                        <p:tgtEl>
                                          <p:spTgt spid="717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barn(inVertical)">
                                      <p:cBhvr>
                                        <p:cTn id="3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4139952" y="404664"/>
            <a:ext cx="3002632" cy="2304256"/>
          </a:xfrm>
          <a:prstGeom prst="wedgeEllipseCallout">
            <a:avLst>
              <a:gd name="adj1" fmla="val -40721"/>
              <a:gd name="adj2" fmla="val 6857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dirty="0" smtClean="0"/>
              <a:t>Một số cách bảo quản thức ăn tránh bị hỏng ở gia đình em?</a:t>
            </a:r>
            <a:endParaRPr lang="en-GB" dirty="0"/>
          </a:p>
        </p:txBody>
      </p:sp>
      <p:pic>
        <p:nvPicPr>
          <p:cNvPr id="819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51520" y="3212976"/>
            <a:ext cx="4644008" cy="28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93633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Lấy vd về những vi khuẩn có lợi và vi khuẩn có hại cho sinh vật và con người?</a:t>
            </a:r>
            <a:endParaRPr lang="en-GB" dirty="0"/>
          </a:p>
        </p:txBody>
      </p:sp>
      <p:sp>
        <p:nvSpPr>
          <p:cNvPr id="3" name="Content Placeholder 2"/>
          <p:cNvSpPr>
            <a:spLocks noGrp="1"/>
          </p:cNvSpPr>
          <p:nvPr>
            <p:ph sz="quarter" idx="1"/>
          </p:nvPr>
        </p:nvSpPr>
        <p:spPr/>
        <p:txBody>
          <a:bodyPr/>
          <a:lstStyle/>
          <a:p>
            <a:endParaRPr lang="en-GB" dirty="0"/>
          </a:p>
        </p:txBody>
      </p:sp>
    </p:spTree>
    <p:extLst>
      <p:ext uri="{BB962C8B-B14F-4D97-AF65-F5344CB8AC3E}">
        <p14:creationId xmlns:p14="http://schemas.microsoft.com/office/powerpoint/2010/main" val="25006649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Chủ đề 8: đa dạng sinh vật</a:t>
            </a:r>
            <a:br>
              <a:rPr lang="vi-VN" dirty="0" smtClean="0"/>
            </a:br>
            <a:r>
              <a:rPr lang="vi-VN" dirty="0" smtClean="0"/>
              <a:t>bài 16: virus và vi khuẩn</a:t>
            </a:r>
            <a:endParaRPr lang="en-GB" dirty="0"/>
          </a:p>
        </p:txBody>
      </p:sp>
      <p:sp>
        <p:nvSpPr>
          <p:cNvPr id="3" name="Content Placeholder 2"/>
          <p:cNvSpPr>
            <a:spLocks noGrp="1"/>
          </p:cNvSpPr>
          <p:nvPr>
            <p:ph sz="quarter" idx="1"/>
          </p:nvPr>
        </p:nvSpPr>
        <p:spPr/>
        <p:txBody>
          <a:bodyPr/>
          <a:lstStyle/>
          <a:p>
            <a:pPr marL="514350" indent="-514350">
              <a:buAutoNum type="romanUcPeriod"/>
            </a:pPr>
            <a:r>
              <a:rPr lang="vi-VN" dirty="0" smtClean="0"/>
              <a:t>VIRUS</a:t>
            </a:r>
          </a:p>
          <a:p>
            <a:pPr marL="514350" indent="-514350">
              <a:buAutoNum type="romanUcPeriod"/>
            </a:pPr>
            <a:r>
              <a:rPr lang="vi-VN" dirty="0" smtClean="0"/>
              <a:t>VI KHUẨN</a:t>
            </a:r>
          </a:p>
          <a:p>
            <a:pPr marL="514350" indent="-514350">
              <a:buAutoNum type="romanUcPeriod"/>
            </a:pPr>
            <a:r>
              <a:rPr lang="vi-VN" dirty="0" smtClean="0"/>
              <a:t>PHÒNG BỆNH DO VIRUS VÀ VI KHUẨN GÂY NÊN</a:t>
            </a:r>
          </a:p>
          <a:p>
            <a:pPr marL="0" indent="0">
              <a:buNone/>
            </a:pPr>
            <a:endParaRPr lang="en-GB" dirty="0"/>
          </a:p>
        </p:txBody>
      </p:sp>
    </p:spTree>
    <p:extLst>
      <p:ext uri="{BB962C8B-B14F-4D97-AF65-F5344CB8AC3E}">
        <p14:creationId xmlns:p14="http://schemas.microsoft.com/office/powerpoint/2010/main" val="25868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III. PHÒNG BỆNH DO VIRUS VÀ VI KHUẨN GÂY NÊN</a:t>
            </a:r>
            <a:endParaRPr lang="en-GB" dirty="0"/>
          </a:p>
        </p:txBody>
      </p:sp>
      <p:sp>
        <p:nvSpPr>
          <p:cNvPr id="3" name="Content Placeholder 2"/>
          <p:cNvSpPr>
            <a:spLocks noGrp="1"/>
          </p:cNvSpPr>
          <p:nvPr>
            <p:ph sz="quarter" idx="1"/>
          </p:nvPr>
        </p:nvSpPr>
        <p:spPr/>
        <p:txBody>
          <a:bodyPr/>
          <a:lstStyle/>
          <a:p>
            <a:pPr marL="457200" indent="-457200">
              <a:buAutoNum type="arabicPeriod"/>
            </a:pPr>
            <a:r>
              <a:rPr lang="vi-VN" dirty="0" smtClean="0"/>
              <a:t>PHÒNG BỆNH</a:t>
            </a:r>
          </a:p>
          <a:p>
            <a:pPr>
              <a:buFontTx/>
              <a:buChar char="-"/>
            </a:pPr>
            <a:r>
              <a:rPr lang="vi-VN" dirty="0" smtClean="0"/>
              <a:t>Hơn 70% các loại bệnh ở động vật, con người là do virus gây lên.</a:t>
            </a:r>
          </a:p>
          <a:p>
            <a:pPr marL="0" indent="0">
              <a:buNone/>
            </a:pPr>
            <a:r>
              <a:rPr lang="vi-VN" dirty="0" smtClean="0">
                <a:solidFill>
                  <a:srgbClr val="FF0000"/>
                </a:solidFill>
              </a:rPr>
              <a:t>? Em hãy kể một số biện pháp phòng tránh bệnh do virus và vi khuẩn gây nên.</a:t>
            </a:r>
            <a:endParaRPr lang="en-GB" dirty="0">
              <a:solidFill>
                <a:srgbClr val="FF0000"/>
              </a:solidFill>
            </a:endParaRPr>
          </a:p>
        </p:txBody>
      </p:sp>
    </p:spTree>
    <p:extLst>
      <p:ext uri="{BB962C8B-B14F-4D97-AF65-F5344CB8AC3E}">
        <p14:creationId xmlns:p14="http://schemas.microsoft.com/office/powerpoint/2010/main" val="133301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95536" y="476671"/>
            <a:ext cx="2736304" cy="1705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74237" y="2714724"/>
            <a:ext cx="2880320" cy="369332"/>
          </a:xfrm>
          <a:prstGeom prst="rect">
            <a:avLst/>
          </a:prstGeom>
          <a:noFill/>
        </p:spPr>
        <p:txBody>
          <a:bodyPr wrap="square" rtlCol="0">
            <a:spAutoFit/>
          </a:bodyPr>
          <a:lstStyle/>
          <a:p>
            <a:r>
              <a:rPr lang="vi-VN" dirty="0" smtClean="0"/>
              <a:t>Đeo khẩu trang khi ra ngoài</a:t>
            </a:r>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548016"/>
            <a:ext cx="2736304" cy="1669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359274" y="2664381"/>
            <a:ext cx="2736304" cy="369332"/>
          </a:xfrm>
          <a:prstGeom prst="rect">
            <a:avLst/>
          </a:prstGeom>
          <a:noFill/>
        </p:spPr>
        <p:txBody>
          <a:bodyPr wrap="square" rtlCol="0">
            <a:spAutoFit/>
          </a:bodyPr>
          <a:lstStyle/>
          <a:p>
            <a:r>
              <a:rPr lang="vi-VN" dirty="0" smtClean="0"/>
              <a:t>Tập thể dục thường xuyên</a:t>
            </a:r>
            <a:endParaRPr lang="en-GB"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463838"/>
            <a:ext cx="2705100" cy="1597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804248" y="2649090"/>
            <a:ext cx="1728192" cy="369332"/>
          </a:xfrm>
          <a:prstGeom prst="rect">
            <a:avLst/>
          </a:prstGeom>
          <a:noFill/>
        </p:spPr>
        <p:txBody>
          <a:bodyPr wrap="square" rtlCol="0">
            <a:spAutoFit/>
          </a:bodyPr>
          <a:lstStyle/>
          <a:p>
            <a:r>
              <a:rPr lang="vi-VN" dirty="0" smtClean="0"/>
              <a:t>Ăn uống đủ chất</a:t>
            </a:r>
            <a:endParaRPr lang="en-GB" dirty="0"/>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981" y="3645024"/>
            <a:ext cx="280987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043608" y="5489443"/>
            <a:ext cx="3169915" cy="369332"/>
          </a:xfrm>
          <a:prstGeom prst="rect">
            <a:avLst/>
          </a:prstGeom>
          <a:noFill/>
        </p:spPr>
        <p:txBody>
          <a:bodyPr wrap="square" rtlCol="0">
            <a:spAutoFit/>
          </a:bodyPr>
          <a:lstStyle/>
          <a:p>
            <a:r>
              <a:rPr lang="vi-VN" dirty="0" smtClean="0"/>
              <a:t>Rửa tay sạch sẽ</a:t>
            </a:r>
            <a:endParaRPr lang="en-GB" dirty="0"/>
          </a:p>
        </p:txBody>
      </p:sp>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426" y="3443199"/>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256076" y="5445224"/>
            <a:ext cx="2808312" cy="369332"/>
          </a:xfrm>
          <a:prstGeom prst="rect">
            <a:avLst/>
          </a:prstGeom>
          <a:noFill/>
        </p:spPr>
        <p:txBody>
          <a:bodyPr wrap="square" rtlCol="0">
            <a:spAutoFit/>
          </a:bodyPr>
          <a:lstStyle/>
          <a:p>
            <a:r>
              <a:rPr lang="vi-VN" dirty="0" smtClean="0"/>
              <a:t>Giữ khoảng cách</a:t>
            </a:r>
            <a:endParaRPr lang="en-GB" dirty="0"/>
          </a:p>
        </p:txBody>
      </p:sp>
    </p:spTree>
    <p:extLst>
      <p:ext uri="{BB962C8B-B14F-4D97-AF65-F5344CB8AC3E}">
        <p14:creationId xmlns:p14="http://schemas.microsoft.com/office/powerpoint/2010/main" val="121045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ircle(in)">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circle(in)">
                                      <p:cBhvr>
                                        <p:cTn id="17" dur="20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circle(in)">
                                      <p:cBhvr>
                                        <p:cTn id="27" dur="2000"/>
                                        <p:tgtEl>
                                          <p:spTgt spid="102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030"/>
                                        </p:tgtEl>
                                        <p:attrNameLst>
                                          <p:attrName>style.visibility</p:attrName>
                                        </p:attrNameLst>
                                      </p:cBhvr>
                                      <p:to>
                                        <p:strVal val="visible"/>
                                      </p:to>
                                    </p:set>
                                    <p:animEffect transition="in" filter="circle(in)">
                                      <p:cBhvr>
                                        <p:cTn id="37" dur="2000"/>
                                        <p:tgtEl>
                                          <p:spTgt spid="103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031"/>
                                        </p:tgtEl>
                                        <p:attrNameLst>
                                          <p:attrName>style.visibility</p:attrName>
                                        </p:attrNameLst>
                                      </p:cBhvr>
                                      <p:to>
                                        <p:strVal val="visible"/>
                                      </p:to>
                                    </p:set>
                                    <p:animEffect transition="in" filter="circle(in)">
                                      <p:cBhvr>
                                        <p:cTn id="47" dur="2000"/>
                                        <p:tgtEl>
                                          <p:spTgt spid="10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down)">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32656"/>
            <a:ext cx="7467600" cy="6141296"/>
          </a:xfrm>
        </p:spPr>
        <p:txBody>
          <a:bodyPr/>
          <a:lstStyle/>
          <a:p>
            <a:pPr marL="0" indent="0">
              <a:buNone/>
            </a:pPr>
            <a:r>
              <a:rPr lang="vi-VN" dirty="0" smtClean="0">
                <a:solidFill>
                  <a:srgbClr val="FF0000"/>
                </a:solidFill>
              </a:rPr>
              <a:t>? Em hãy nêu một số biện pháp mà gia đình và địa phương đã thực hiện để phòng chống các bệnh lây nhiễm do virus và vi khuẩn gây ra cho cây trồng, vật nuôi?</a:t>
            </a:r>
          </a:p>
          <a:p>
            <a:pPr>
              <a:buFontTx/>
              <a:buChar char="-"/>
            </a:pPr>
            <a:r>
              <a:rPr lang="vi-VN" dirty="0" smtClean="0">
                <a:solidFill>
                  <a:schemeClr val="tx1">
                    <a:lumMod val="75000"/>
                    <a:lumOff val="25000"/>
                  </a:schemeClr>
                </a:solidFill>
              </a:rPr>
              <a:t>Cây trồng: + phun thuốc</a:t>
            </a:r>
          </a:p>
          <a:p>
            <a:pPr marL="0" indent="0">
              <a:buNone/>
            </a:pPr>
            <a:r>
              <a:rPr lang="vi-VN" dirty="0">
                <a:solidFill>
                  <a:schemeClr val="tx1">
                    <a:lumMod val="75000"/>
                    <a:lumOff val="25000"/>
                  </a:schemeClr>
                </a:solidFill>
              </a:rPr>
              <a:t>	 </a:t>
            </a:r>
            <a:r>
              <a:rPr lang="vi-VN" dirty="0" smtClean="0">
                <a:solidFill>
                  <a:schemeClr val="tx1">
                    <a:lumMod val="75000"/>
                    <a:lumOff val="25000"/>
                  </a:schemeClr>
                </a:solidFill>
              </a:rPr>
              <a:t>         + tạo giống cây sạch</a:t>
            </a:r>
          </a:p>
          <a:p>
            <a:pPr marL="0" indent="0">
              <a:buNone/>
            </a:pPr>
            <a:r>
              <a:rPr lang="vi-VN" dirty="0">
                <a:solidFill>
                  <a:schemeClr val="tx1">
                    <a:lumMod val="75000"/>
                    <a:lumOff val="25000"/>
                  </a:schemeClr>
                </a:solidFill>
              </a:rPr>
              <a:t>	</a:t>
            </a:r>
            <a:r>
              <a:rPr lang="vi-VN" dirty="0" smtClean="0">
                <a:solidFill>
                  <a:schemeClr val="tx1">
                    <a:lumMod val="75000"/>
                    <a:lumOff val="25000"/>
                  </a:schemeClr>
                </a:solidFill>
              </a:rPr>
              <a:t>          + ...</a:t>
            </a:r>
          </a:p>
          <a:p>
            <a:pPr>
              <a:buFontTx/>
              <a:buChar char="-"/>
            </a:pPr>
            <a:r>
              <a:rPr lang="vi-VN" dirty="0" smtClean="0">
                <a:solidFill>
                  <a:schemeClr val="tx1">
                    <a:lumMod val="75000"/>
                    <a:lumOff val="25000"/>
                  </a:schemeClr>
                </a:solidFill>
              </a:rPr>
              <a:t>vật nuôi: + cọ rửa chuồng trại sạch sẽ</a:t>
            </a:r>
          </a:p>
          <a:p>
            <a:pPr marL="0" indent="0">
              <a:buNone/>
            </a:pPr>
            <a:r>
              <a:rPr lang="vi-VN" dirty="0">
                <a:solidFill>
                  <a:schemeClr val="tx1">
                    <a:lumMod val="75000"/>
                    <a:lumOff val="25000"/>
                  </a:schemeClr>
                </a:solidFill>
              </a:rPr>
              <a:t>	 </a:t>
            </a:r>
            <a:r>
              <a:rPr lang="vi-VN" dirty="0" smtClean="0">
                <a:solidFill>
                  <a:schemeClr val="tx1">
                    <a:lumMod val="75000"/>
                    <a:lumOff val="25000"/>
                  </a:schemeClr>
                </a:solidFill>
              </a:rPr>
              <a:t>      + tiêm phòng cho sinh vật</a:t>
            </a:r>
          </a:p>
          <a:p>
            <a:pPr marL="0" indent="0">
              <a:buNone/>
            </a:pPr>
            <a:r>
              <a:rPr lang="vi-VN" dirty="0">
                <a:solidFill>
                  <a:schemeClr val="tx1">
                    <a:lumMod val="75000"/>
                    <a:lumOff val="25000"/>
                  </a:schemeClr>
                </a:solidFill>
              </a:rPr>
              <a:t>	 </a:t>
            </a:r>
            <a:r>
              <a:rPr lang="vi-VN" dirty="0" smtClean="0">
                <a:solidFill>
                  <a:schemeClr val="tx1">
                    <a:lumMod val="75000"/>
                    <a:lumOff val="25000"/>
                  </a:schemeClr>
                </a:solidFill>
              </a:rPr>
              <a:t>      + ...</a:t>
            </a:r>
            <a:endParaRPr lang="en-GB" dirty="0">
              <a:solidFill>
                <a:schemeClr val="tx1">
                  <a:lumMod val="75000"/>
                  <a:lumOff val="25000"/>
                </a:schemeClr>
              </a:solidFill>
            </a:endParaRPr>
          </a:p>
        </p:txBody>
      </p:sp>
    </p:spTree>
    <p:extLst>
      <p:ext uri="{BB962C8B-B14F-4D97-AF65-F5344CB8AC3E}">
        <p14:creationId xmlns:p14="http://schemas.microsoft.com/office/powerpoint/2010/main" val="317417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arn(inVertical)">
                                      <p:cBhvr>
                                        <p:cTn id="19" dur="500"/>
                                        <p:tgtEl>
                                          <p:spTgt spid="3">
                                            <p:txEl>
                                              <p:pRg st="5" end="5"/>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III. PHÒNG BỆNH DO VIRUS VÀ VI KHUẨN GÂY NÊN</a:t>
            </a:r>
            <a:endParaRPr lang="en-GB" dirty="0"/>
          </a:p>
        </p:txBody>
      </p:sp>
      <p:sp>
        <p:nvSpPr>
          <p:cNvPr id="3" name="Content Placeholder 2"/>
          <p:cNvSpPr>
            <a:spLocks noGrp="1"/>
          </p:cNvSpPr>
          <p:nvPr>
            <p:ph sz="quarter" idx="1"/>
          </p:nvPr>
        </p:nvSpPr>
        <p:spPr/>
        <p:txBody>
          <a:bodyPr/>
          <a:lstStyle/>
          <a:p>
            <a:pPr marL="0" indent="0">
              <a:buNone/>
            </a:pPr>
            <a:r>
              <a:rPr lang="vi-VN" dirty="0" smtClean="0"/>
              <a:t>2. Sử dụng vaccin ngăn ngừa các bệnh do virus và vi khuẩn gây nên</a:t>
            </a:r>
            <a:endParaRPr lang="en-GB" dirty="0"/>
          </a:p>
        </p:txBody>
      </p:sp>
    </p:spTree>
    <p:extLst>
      <p:ext uri="{BB962C8B-B14F-4D97-AF65-F5344CB8AC3E}">
        <p14:creationId xmlns:p14="http://schemas.microsoft.com/office/powerpoint/2010/main" val="42445679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3443512"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283968" y="640402"/>
            <a:ext cx="3456384" cy="461665"/>
          </a:xfrm>
          <a:prstGeom prst="rect">
            <a:avLst/>
          </a:prstGeom>
          <a:noFill/>
        </p:spPr>
        <p:txBody>
          <a:bodyPr wrap="square" rtlCol="0">
            <a:spAutoFit/>
          </a:bodyPr>
          <a:lstStyle/>
          <a:p>
            <a:r>
              <a:rPr lang="vi-VN" sz="2400" dirty="0" smtClean="0">
                <a:solidFill>
                  <a:srgbClr val="FF0000"/>
                </a:solidFill>
              </a:rPr>
              <a:t>Vaccine là gì?</a:t>
            </a:r>
            <a:endParaRPr lang="en-GB" sz="2400" dirty="0">
              <a:solidFill>
                <a:srgbClr val="FF0000"/>
              </a:solidFill>
            </a:endParaRPr>
          </a:p>
        </p:txBody>
      </p:sp>
      <p:sp>
        <p:nvSpPr>
          <p:cNvPr id="5" name="TextBox 4"/>
          <p:cNvSpPr txBox="1"/>
          <p:nvPr/>
        </p:nvSpPr>
        <p:spPr>
          <a:xfrm flipH="1">
            <a:off x="4283968" y="1196752"/>
            <a:ext cx="4095035" cy="1569660"/>
          </a:xfrm>
          <a:prstGeom prst="rect">
            <a:avLst/>
          </a:prstGeom>
          <a:noFill/>
        </p:spPr>
        <p:txBody>
          <a:bodyPr wrap="square" rtlCol="0">
            <a:spAutoFit/>
          </a:bodyPr>
          <a:lstStyle/>
          <a:p>
            <a:r>
              <a:rPr lang="vi-VN" sz="2400" dirty="0" smtClean="0"/>
              <a:t>Là chế phẩm khi tiêm vào cơ thể sẽ kích thích phản ứng miễn dịch, giúp cơ thể chống lại các tác nhân gây bệnh</a:t>
            </a:r>
            <a:endParaRPr lang="en-GB" sz="2400" dirty="0"/>
          </a:p>
        </p:txBody>
      </p:sp>
      <p:sp>
        <p:nvSpPr>
          <p:cNvPr id="2" name="TextBox 1"/>
          <p:cNvSpPr txBox="1"/>
          <p:nvPr/>
        </p:nvSpPr>
        <p:spPr>
          <a:xfrm>
            <a:off x="4283968" y="2996952"/>
            <a:ext cx="3600400" cy="461665"/>
          </a:xfrm>
          <a:prstGeom prst="rect">
            <a:avLst/>
          </a:prstGeom>
          <a:noFill/>
        </p:spPr>
        <p:txBody>
          <a:bodyPr wrap="square" rtlCol="0">
            <a:spAutoFit/>
          </a:bodyPr>
          <a:lstStyle/>
          <a:p>
            <a:r>
              <a:rPr lang="vi-VN" sz="2400" dirty="0" smtClean="0">
                <a:solidFill>
                  <a:srgbClr val="FF0000"/>
                </a:solidFill>
              </a:rPr>
              <a:t>Vai trò của vaccine là gì?</a:t>
            </a:r>
            <a:endParaRPr lang="en-GB" sz="2400" dirty="0">
              <a:solidFill>
                <a:srgbClr val="FF0000"/>
              </a:solidFill>
            </a:endParaRPr>
          </a:p>
        </p:txBody>
      </p:sp>
      <p:sp>
        <p:nvSpPr>
          <p:cNvPr id="3" name="TextBox 2"/>
          <p:cNvSpPr txBox="1"/>
          <p:nvPr/>
        </p:nvSpPr>
        <p:spPr>
          <a:xfrm>
            <a:off x="611560" y="4005064"/>
            <a:ext cx="7560840" cy="1569660"/>
          </a:xfrm>
          <a:prstGeom prst="rect">
            <a:avLst/>
          </a:prstGeom>
          <a:noFill/>
        </p:spPr>
        <p:txBody>
          <a:bodyPr wrap="square" rtlCol="0">
            <a:spAutoFit/>
          </a:bodyPr>
          <a:lstStyle/>
          <a:p>
            <a:r>
              <a:rPr lang="vi-VN" sz="2400" dirty="0" smtClean="0"/>
              <a:t>Tiêm vaccine là biện pháp tốt nhất phòng chống các bệnh do virus và vi khuẩn gây ra.</a:t>
            </a:r>
          </a:p>
          <a:p>
            <a:r>
              <a:rPr lang="vi-VN" sz="2400" dirty="0" smtClean="0"/>
              <a:t>Tuy nhiên đến hiện giờ nhiều bệnh vẫn chưa chó vaccine chữa bênh như: HIV, SARS, Ebola..</a:t>
            </a:r>
            <a:endParaRPr lang="en-GB" sz="2400" dirty="0"/>
          </a:p>
        </p:txBody>
      </p:sp>
      <p:sp>
        <p:nvSpPr>
          <p:cNvPr id="6" name="TextBox 5"/>
          <p:cNvSpPr txBox="1"/>
          <p:nvPr/>
        </p:nvSpPr>
        <p:spPr>
          <a:xfrm>
            <a:off x="1043608" y="5800908"/>
            <a:ext cx="6840760" cy="584775"/>
          </a:xfrm>
          <a:prstGeom prst="rect">
            <a:avLst/>
          </a:prstGeom>
          <a:noFill/>
        </p:spPr>
        <p:txBody>
          <a:bodyPr wrap="square" rtlCol="0">
            <a:spAutoFit/>
          </a:bodyPr>
          <a:lstStyle/>
          <a:p>
            <a:r>
              <a:rPr lang="vi-VN" sz="3200" dirty="0" smtClean="0">
                <a:solidFill>
                  <a:srgbClr val="FF0000"/>
                </a:solidFill>
              </a:rPr>
              <a:t>Em đã được tiêm các loại vaccine gi?</a:t>
            </a:r>
            <a:endParaRPr lang="en-GB" sz="3200" dirty="0">
              <a:solidFill>
                <a:srgbClr val="FF0000"/>
              </a:solidFill>
            </a:endParaRPr>
          </a:p>
        </p:txBody>
      </p:sp>
    </p:spTree>
    <p:extLst>
      <p:ext uri="{BB962C8B-B14F-4D97-AF65-F5344CB8AC3E}">
        <p14:creationId xmlns:p14="http://schemas.microsoft.com/office/powerpoint/2010/main" val="9289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arn(inVertic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down)">
                                      <p:cBhvr>
                                        <p:cTn id="3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Chủ đề 8: đa dạng thế giới sống</a:t>
            </a:r>
            <a:br>
              <a:rPr lang="vi-VN" dirty="0" smtClean="0"/>
            </a:br>
            <a:r>
              <a:rPr lang="vi-VN" dirty="0" smtClean="0"/>
              <a:t>bài 16: virus và vi khuẩn</a:t>
            </a:r>
            <a:endParaRPr lang="en-GB" dirty="0"/>
          </a:p>
        </p:txBody>
      </p:sp>
      <p:sp>
        <p:nvSpPr>
          <p:cNvPr id="3" name="Content Placeholder 2"/>
          <p:cNvSpPr>
            <a:spLocks noGrp="1"/>
          </p:cNvSpPr>
          <p:nvPr>
            <p:ph sz="quarter" idx="1"/>
          </p:nvPr>
        </p:nvSpPr>
        <p:spPr/>
        <p:txBody>
          <a:bodyPr/>
          <a:lstStyle/>
          <a:p>
            <a:pPr marL="514350" indent="-514350">
              <a:buAutoNum type="romanUcPeriod"/>
            </a:pPr>
            <a:r>
              <a:rPr lang="vi-VN" dirty="0" smtClean="0"/>
              <a:t>VIRUS</a:t>
            </a:r>
          </a:p>
          <a:p>
            <a:pPr marL="457200" indent="-457200">
              <a:buAutoNum type="arabicPeriod"/>
            </a:pPr>
            <a:r>
              <a:rPr lang="vi-VN" dirty="0" smtClean="0"/>
              <a:t>Hình dạng và cấu tạo đơn giản của virus</a:t>
            </a:r>
          </a:p>
          <a:p>
            <a:pPr>
              <a:buFontTx/>
              <a:buChar char="-"/>
            </a:pPr>
            <a:r>
              <a:rPr lang="vi-VN" dirty="0" smtClean="0"/>
              <a:t>Virus là ‘</a:t>
            </a:r>
            <a:r>
              <a:rPr lang="vi-VN" dirty="0" smtClean="0">
                <a:solidFill>
                  <a:srgbClr val="FF0000"/>
                </a:solidFill>
              </a:rPr>
              <a:t>dạng sống</a:t>
            </a:r>
            <a:r>
              <a:rPr lang="vi-VN" dirty="0" smtClean="0"/>
              <a:t>’ có kích thước rất nhỏ bé, mắt thường không nhìn thấy được.</a:t>
            </a:r>
          </a:p>
          <a:p>
            <a:pPr>
              <a:buFontTx/>
              <a:buChar char="-"/>
            </a:pPr>
            <a:r>
              <a:rPr lang="vi-VN" dirty="0" smtClean="0"/>
              <a:t>Virus có rất nhiều hình dạng khác nhau: hình que, hình cầu, hình đa diện, hình khối,...</a:t>
            </a:r>
            <a:endParaRPr lang="en-GB" dirty="0"/>
          </a:p>
        </p:txBody>
      </p:sp>
    </p:spTree>
    <p:extLst>
      <p:ext uri="{BB962C8B-B14F-4D97-AF65-F5344CB8AC3E}">
        <p14:creationId xmlns:p14="http://schemas.microsoft.com/office/powerpoint/2010/main" val="400354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III. PHÒNG BỆNH DO VIRUS VÀ VI KHUẨN GÂY NÊN</a:t>
            </a:r>
            <a:endParaRPr lang="en-GB" dirty="0"/>
          </a:p>
        </p:txBody>
      </p:sp>
      <p:sp>
        <p:nvSpPr>
          <p:cNvPr id="3" name="Content Placeholder 2"/>
          <p:cNvSpPr>
            <a:spLocks noGrp="1"/>
          </p:cNvSpPr>
          <p:nvPr>
            <p:ph sz="quarter" idx="1"/>
          </p:nvPr>
        </p:nvSpPr>
        <p:spPr/>
        <p:txBody>
          <a:bodyPr/>
          <a:lstStyle/>
          <a:p>
            <a:pPr marL="0" indent="0">
              <a:buNone/>
            </a:pPr>
            <a:r>
              <a:rPr lang="vi-VN" dirty="0" smtClean="0"/>
              <a:t>3. Sử dụng thuốc kháng sinh chống lại vi </a:t>
            </a:r>
            <a:r>
              <a:rPr lang="vi-VN" dirty="0" smtClean="0"/>
              <a:t>khuẩn</a:t>
            </a:r>
          </a:p>
          <a:p>
            <a:pPr>
              <a:buFontTx/>
              <a:buChar char="-"/>
            </a:pPr>
            <a:r>
              <a:rPr lang="vi-VN" dirty="0" smtClean="0"/>
              <a:t>Kháng sinh được chiết xuất từ các vi khuẩn hoặc nấm có khả năng tiêu diệt hoặc kìm hãm sự phát triển của vi khuẩn gây bênh.</a:t>
            </a:r>
          </a:p>
          <a:p>
            <a:pPr>
              <a:buFontTx/>
              <a:buChar char="-"/>
            </a:pPr>
            <a:r>
              <a:rPr lang="vi-VN" dirty="0" smtClean="0"/>
              <a:t>Thuốc kháng sinh có thể điều trịn nhiều bênh: viêm họng, tiêu chảy,...</a:t>
            </a:r>
          </a:p>
          <a:p>
            <a:pPr marL="0" indent="0">
              <a:buNone/>
            </a:pPr>
            <a:r>
              <a:rPr lang="vi-VN" sz="4000" dirty="0" smtClean="0">
                <a:solidFill>
                  <a:srgbClr val="FF0000"/>
                </a:solidFill>
              </a:rPr>
              <a:t>? Khi sử dụng thuốc kháng sinh thì phải lưu ý điều gì?</a:t>
            </a:r>
          </a:p>
        </p:txBody>
      </p:sp>
    </p:spTree>
    <p:extLst>
      <p:ext uri="{BB962C8B-B14F-4D97-AF65-F5344CB8AC3E}">
        <p14:creationId xmlns:p14="http://schemas.microsoft.com/office/powerpoint/2010/main" val="325980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Các lưu ý khi sử dụng thuốc kháng sinh</a:t>
            </a:r>
            <a:endParaRPr lang="en-GB" dirty="0"/>
          </a:p>
        </p:txBody>
      </p:sp>
      <p:sp>
        <p:nvSpPr>
          <p:cNvPr id="3" name="Content Placeholder 2"/>
          <p:cNvSpPr>
            <a:spLocks noGrp="1"/>
          </p:cNvSpPr>
          <p:nvPr>
            <p:ph sz="quarter" idx="1"/>
          </p:nvPr>
        </p:nvSpPr>
        <p:spPr/>
        <p:txBody>
          <a:bodyPr/>
          <a:lstStyle/>
          <a:p>
            <a:r>
              <a:rPr lang="vi-VN" dirty="0" smtClean="0"/>
              <a:t>Sử dụng thuốc theo chỉ định của bác sĩ</a:t>
            </a:r>
          </a:p>
          <a:p>
            <a:r>
              <a:rPr lang="vi-VN" dirty="0" smtClean="0"/>
              <a:t>Uống thuốc sau bữa ăn</a:t>
            </a:r>
          </a:p>
          <a:p>
            <a:r>
              <a:rPr lang="vi-VN" dirty="0" smtClean="0"/>
              <a:t>Bổ sung lợi khuẩn, vitamin C</a:t>
            </a:r>
          </a:p>
          <a:p>
            <a:r>
              <a:rPr lang="vi-VN" dirty="0" smtClean="0"/>
              <a:t>Uống nhiều nước</a:t>
            </a:r>
          </a:p>
          <a:p>
            <a:r>
              <a:rPr lang="vi-VN" dirty="0" smtClean="0"/>
              <a:t>Nếu bị các rối loạn tiêu hóa thì phải dừng thuốc ngay</a:t>
            </a:r>
          </a:p>
          <a:p>
            <a:r>
              <a:rPr lang="vi-VN" dirty="0" smtClean="0"/>
              <a:t>.....</a:t>
            </a:r>
            <a:endParaRPr lang="en-GB" dirty="0"/>
          </a:p>
        </p:txBody>
      </p:sp>
    </p:spTree>
    <p:extLst>
      <p:ext uri="{BB962C8B-B14F-4D97-AF65-F5344CB8AC3E}">
        <p14:creationId xmlns:p14="http://schemas.microsoft.com/office/powerpoint/2010/main" val="332134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907704" y="759254"/>
            <a:ext cx="5472608" cy="3870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4653135"/>
            <a:ext cx="4896544" cy="195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9935" y="260648"/>
            <a:ext cx="8071440" cy="830997"/>
          </a:xfrm>
          <a:prstGeom prst="rect">
            <a:avLst/>
          </a:prstGeom>
          <a:noFill/>
        </p:spPr>
        <p:txBody>
          <a:bodyPr wrap="none" rtlCol="0">
            <a:spAutoFit/>
          </a:bodyPr>
          <a:lstStyle/>
          <a:p>
            <a:r>
              <a:rPr lang="vi-VN" sz="2400" dirty="0" smtClean="0"/>
              <a:t>Quan sát hình dưới đây và cho biết hình dạng của các virus theo</a:t>
            </a:r>
          </a:p>
          <a:p>
            <a:r>
              <a:rPr lang="vi-VN" sz="2400" dirty="0" smtClean="0"/>
              <a:t> bảng 16.1</a:t>
            </a:r>
            <a:endParaRPr lang="en-GB" sz="2400" dirty="0"/>
          </a:p>
        </p:txBody>
      </p:sp>
    </p:spTree>
    <p:extLst>
      <p:ext uri="{BB962C8B-B14F-4D97-AF65-F5344CB8AC3E}">
        <p14:creationId xmlns:p14="http://schemas.microsoft.com/office/powerpoint/2010/main" val="375072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wipe(down)">
                                      <p:cBhvr>
                                        <p:cTn id="2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086725"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Content Placeholder 6"/>
          <p:cNvGraphicFramePr>
            <a:graphicFrameLocks noGrp="1"/>
          </p:cNvGraphicFramePr>
          <p:nvPr>
            <p:ph sz="quarter" idx="1"/>
            <p:extLst>
              <p:ext uri="{D42A27DB-BD31-4B8C-83A1-F6EECF244321}">
                <p14:modId xmlns:p14="http://schemas.microsoft.com/office/powerpoint/2010/main" val="1116266400"/>
              </p:ext>
            </p:extLst>
          </p:nvPr>
        </p:nvGraphicFramePr>
        <p:xfrm>
          <a:off x="777106" y="3212976"/>
          <a:ext cx="7467600" cy="2880320"/>
        </p:xfrm>
        <a:graphic>
          <a:graphicData uri="http://schemas.openxmlformats.org/drawingml/2006/table">
            <a:tbl>
              <a:tblPr firstRow="1" bandRow="1">
                <a:tableStyleId>{5C22544A-7EE6-4342-B048-85BDC9FD1C3A}</a:tableStyleId>
              </a:tblPr>
              <a:tblGrid>
                <a:gridCol w="1866900"/>
                <a:gridCol w="1866900"/>
                <a:gridCol w="1866900"/>
                <a:gridCol w="1866900"/>
              </a:tblGrid>
              <a:tr h="720080">
                <a:tc>
                  <a:txBody>
                    <a:bodyPr/>
                    <a:lstStyle/>
                    <a:p>
                      <a:pPr algn="ctr"/>
                      <a:r>
                        <a:rPr lang="vi-VN" dirty="0" smtClean="0"/>
                        <a:t>Tên virus</a:t>
                      </a:r>
                      <a:endParaRPr lang="en-GB" dirty="0"/>
                    </a:p>
                  </a:txBody>
                  <a:tcPr/>
                </a:tc>
                <a:tc>
                  <a:txBody>
                    <a:bodyPr/>
                    <a:lstStyle/>
                    <a:p>
                      <a:pPr algn="ctr"/>
                      <a:r>
                        <a:rPr lang="vi-VN" dirty="0" smtClean="0"/>
                        <a:t>Hình que </a:t>
                      </a:r>
                      <a:endParaRPr lang="en-GB" dirty="0"/>
                    </a:p>
                  </a:txBody>
                  <a:tcPr/>
                </a:tc>
                <a:tc>
                  <a:txBody>
                    <a:bodyPr/>
                    <a:lstStyle/>
                    <a:p>
                      <a:pPr algn="ctr"/>
                      <a:r>
                        <a:rPr lang="vi-VN" dirty="0" smtClean="0"/>
                        <a:t>Hình cầu</a:t>
                      </a:r>
                      <a:endParaRPr lang="en-GB" dirty="0"/>
                    </a:p>
                  </a:txBody>
                  <a:tcPr/>
                </a:tc>
                <a:tc>
                  <a:txBody>
                    <a:bodyPr/>
                    <a:lstStyle/>
                    <a:p>
                      <a:pPr algn="ctr"/>
                      <a:r>
                        <a:rPr lang="vi-VN" dirty="0" smtClean="0"/>
                        <a:t>Hình đa diện</a:t>
                      </a:r>
                      <a:endParaRPr lang="en-GB" dirty="0"/>
                    </a:p>
                  </a:txBody>
                  <a:tcPr/>
                </a:tc>
              </a:tr>
              <a:tr h="720080">
                <a:tc>
                  <a:txBody>
                    <a:bodyPr/>
                    <a:lstStyle/>
                    <a:p>
                      <a:pPr algn="ctr"/>
                      <a:r>
                        <a:rPr lang="vi-VN" dirty="0" smtClean="0"/>
                        <a:t>Virus Corona</a:t>
                      </a:r>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r>
              <a:tr h="720080">
                <a:tc>
                  <a:txBody>
                    <a:bodyPr/>
                    <a:lstStyle/>
                    <a:p>
                      <a:pPr algn="ctr"/>
                      <a:r>
                        <a:rPr lang="vi-VN" dirty="0" smtClean="0"/>
                        <a:t>Virus khảm thuốc lá</a:t>
                      </a: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r>
              <a:tr h="720080">
                <a:tc>
                  <a:txBody>
                    <a:bodyPr/>
                    <a:lstStyle/>
                    <a:p>
                      <a:pPr algn="ctr"/>
                      <a:r>
                        <a:rPr lang="vi-VN" dirty="0" smtClean="0"/>
                        <a:t>Virus Adeno</a:t>
                      </a:r>
                      <a:endParaRPr lang="en-GB" dirty="0"/>
                    </a:p>
                  </a:txBody>
                  <a:tcPr/>
                </a:tc>
                <a:tc>
                  <a:txBody>
                    <a:bodyPr/>
                    <a:lstStyle/>
                    <a:p>
                      <a:pPr algn="ctr"/>
                      <a:endParaRPr lang="en-GB"/>
                    </a:p>
                  </a:txBody>
                  <a:tcPr/>
                </a:tc>
                <a:tc>
                  <a:txBody>
                    <a:bodyPr/>
                    <a:lstStyle/>
                    <a:p>
                      <a:pPr algn="ctr"/>
                      <a:endParaRPr lang="en-GB"/>
                    </a:p>
                  </a:txBody>
                  <a:tcPr/>
                </a:tc>
                <a:tc>
                  <a:txBody>
                    <a:bodyPr/>
                    <a:lstStyle/>
                    <a:p>
                      <a:pPr algn="ctr"/>
                      <a:endParaRPr lang="en-GB" dirty="0"/>
                    </a:p>
                  </a:txBody>
                  <a:tcPr/>
                </a:tc>
              </a:tr>
            </a:tbl>
          </a:graphicData>
        </a:graphic>
      </p:graphicFrame>
      <p:sp>
        <p:nvSpPr>
          <p:cNvPr id="8" name="TextBox 7"/>
          <p:cNvSpPr txBox="1"/>
          <p:nvPr/>
        </p:nvSpPr>
        <p:spPr>
          <a:xfrm>
            <a:off x="5076056" y="4077072"/>
            <a:ext cx="576064" cy="461665"/>
          </a:xfrm>
          <a:prstGeom prst="rect">
            <a:avLst/>
          </a:prstGeom>
          <a:noFill/>
        </p:spPr>
        <p:txBody>
          <a:bodyPr wrap="square" rtlCol="0">
            <a:spAutoFit/>
          </a:bodyPr>
          <a:lstStyle/>
          <a:p>
            <a:pPr algn="ctr"/>
            <a:r>
              <a:rPr lang="vi-VN" sz="2400" dirty="0" smtClean="0"/>
              <a:t>x</a:t>
            </a:r>
            <a:endParaRPr lang="en-GB" sz="2400" dirty="0"/>
          </a:p>
        </p:txBody>
      </p:sp>
      <p:sp>
        <p:nvSpPr>
          <p:cNvPr id="9" name="TextBox 8"/>
          <p:cNvSpPr txBox="1"/>
          <p:nvPr/>
        </p:nvSpPr>
        <p:spPr>
          <a:xfrm>
            <a:off x="3275856" y="4725144"/>
            <a:ext cx="576064" cy="461665"/>
          </a:xfrm>
          <a:prstGeom prst="rect">
            <a:avLst/>
          </a:prstGeom>
          <a:noFill/>
        </p:spPr>
        <p:txBody>
          <a:bodyPr wrap="square" rtlCol="0">
            <a:spAutoFit/>
          </a:bodyPr>
          <a:lstStyle/>
          <a:p>
            <a:r>
              <a:rPr lang="vi-VN" sz="2400" dirty="0" smtClean="0"/>
              <a:t>x</a:t>
            </a:r>
            <a:endParaRPr lang="en-GB" sz="2400" dirty="0"/>
          </a:p>
        </p:txBody>
      </p:sp>
      <p:sp>
        <p:nvSpPr>
          <p:cNvPr id="10" name="TextBox 9"/>
          <p:cNvSpPr txBox="1"/>
          <p:nvPr/>
        </p:nvSpPr>
        <p:spPr>
          <a:xfrm>
            <a:off x="7038731" y="5476582"/>
            <a:ext cx="432048" cy="461665"/>
          </a:xfrm>
          <a:prstGeom prst="rect">
            <a:avLst/>
          </a:prstGeom>
          <a:noFill/>
        </p:spPr>
        <p:txBody>
          <a:bodyPr wrap="square" rtlCol="0">
            <a:spAutoFit/>
          </a:bodyPr>
          <a:lstStyle/>
          <a:p>
            <a:r>
              <a:rPr lang="vi-VN" sz="2400" dirty="0" smtClean="0"/>
              <a:t>x</a:t>
            </a:r>
            <a:endParaRPr lang="en-GB" sz="2400" dirty="0"/>
          </a:p>
        </p:txBody>
      </p:sp>
    </p:spTree>
    <p:extLst>
      <p:ext uri="{BB962C8B-B14F-4D97-AF65-F5344CB8AC3E}">
        <p14:creationId xmlns:p14="http://schemas.microsoft.com/office/powerpoint/2010/main" val="177925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3592012" cy="276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139952" y="980728"/>
            <a:ext cx="3839128" cy="461665"/>
          </a:xfrm>
          <a:prstGeom prst="rect">
            <a:avLst/>
          </a:prstGeom>
          <a:noFill/>
        </p:spPr>
        <p:txBody>
          <a:bodyPr wrap="none" rtlCol="0">
            <a:spAutoFit/>
          </a:bodyPr>
          <a:lstStyle/>
          <a:p>
            <a:r>
              <a:rPr lang="vi-VN" sz="2400" dirty="0" smtClean="0"/>
              <a:t>- Trình bày cấu tạo của virus?</a:t>
            </a:r>
            <a:endParaRPr lang="en-GB" sz="2400" dirty="0"/>
          </a:p>
        </p:txBody>
      </p:sp>
      <p:sp>
        <p:nvSpPr>
          <p:cNvPr id="5" name="TextBox 4"/>
          <p:cNvSpPr txBox="1"/>
          <p:nvPr/>
        </p:nvSpPr>
        <p:spPr>
          <a:xfrm>
            <a:off x="4139952" y="1570217"/>
            <a:ext cx="4435830" cy="830997"/>
          </a:xfrm>
          <a:prstGeom prst="rect">
            <a:avLst/>
          </a:prstGeom>
          <a:noFill/>
        </p:spPr>
        <p:txBody>
          <a:bodyPr wrap="none" rtlCol="0">
            <a:spAutoFit/>
          </a:bodyPr>
          <a:lstStyle/>
          <a:p>
            <a:r>
              <a:rPr lang="vi-VN" sz="2400" dirty="0" smtClean="0"/>
              <a:t>- Virus có được coi là một sinh vật</a:t>
            </a:r>
          </a:p>
          <a:p>
            <a:r>
              <a:rPr lang="vi-VN" sz="2400" dirty="0" smtClean="0"/>
              <a:t> hoàn chỉnh hay không?</a:t>
            </a:r>
            <a:endParaRPr lang="en-GB" sz="2400" dirty="0"/>
          </a:p>
        </p:txBody>
      </p:sp>
      <p:sp>
        <p:nvSpPr>
          <p:cNvPr id="6" name="TextBox 5"/>
          <p:cNvSpPr txBox="1"/>
          <p:nvPr/>
        </p:nvSpPr>
        <p:spPr>
          <a:xfrm>
            <a:off x="1259632" y="4052972"/>
            <a:ext cx="6905224" cy="1569660"/>
          </a:xfrm>
          <a:prstGeom prst="rect">
            <a:avLst/>
          </a:prstGeom>
          <a:noFill/>
        </p:spPr>
        <p:txBody>
          <a:bodyPr wrap="none" rtlCol="0">
            <a:spAutoFit/>
          </a:bodyPr>
          <a:lstStyle/>
          <a:p>
            <a:pPr marL="285750" indent="-285750">
              <a:buFontTx/>
              <a:buChar char="-"/>
            </a:pPr>
            <a:r>
              <a:rPr lang="vi-VN" sz="2400" dirty="0" smtClean="0"/>
              <a:t>Virus chưa có cấu tạo tế bào: không có màng tế bào,</a:t>
            </a:r>
          </a:p>
          <a:p>
            <a:r>
              <a:rPr lang="vi-VN" sz="2400" dirty="0"/>
              <a:t>t</a:t>
            </a:r>
            <a:r>
              <a:rPr lang="vi-VN" sz="2400" dirty="0" smtClean="0"/>
              <a:t>ế bào chất, nhân.</a:t>
            </a:r>
          </a:p>
          <a:p>
            <a:pPr marL="285750" indent="-285750">
              <a:buFontTx/>
              <a:buChar char="-"/>
            </a:pPr>
            <a:r>
              <a:rPr lang="vi-VN" sz="2400" dirty="0" smtClean="0"/>
              <a:t>Virus chỉ có:+ chất di truyền nằm ở giữa</a:t>
            </a:r>
          </a:p>
          <a:p>
            <a:pPr lvl="3"/>
            <a:r>
              <a:rPr lang="vi-VN" sz="2400" dirty="0"/>
              <a:t> </a:t>
            </a:r>
            <a:r>
              <a:rPr lang="vi-VN" sz="2400" dirty="0" smtClean="0"/>
              <a:t>     + lớp vỏ protein bao bọc bên ngoài</a:t>
            </a:r>
            <a:endParaRPr lang="en-GB" sz="2400" dirty="0"/>
          </a:p>
        </p:txBody>
      </p:sp>
      <p:sp>
        <p:nvSpPr>
          <p:cNvPr id="7" name="TextBox 6"/>
          <p:cNvSpPr txBox="1"/>
          <p:nvPr/>
        </p:nvSpPr>
        <p:spPr>
          <a:xfrm>
            <a:off x="1259632" y="5835689"/>
            <a:ext cx="5579541" cy="461665"/>
          </a:xfrm>
          <a:prstGeom prst="rect">
            <a:avLst/>
          </a:prstGeom>
          <a:noFill/>
        </p:spPr>
        <p:txBody>
          <a:bodyPr wrap="none" rtlCol="0">
            <a:spAutoFit/>
          </a:bodyPr>
          <a:lstStyle/>
          <a:p>
            <a:r>
              <a:rPr lang="vi-VN" dirty="0" smtClean="0"/>
              <a:t>- </a:t>
            </a:r>
            <a:r>
              <a:rPr lang="vi-VN" sz="2400" dirty="0" smtClean="0">
                <a:solidFill>
                  <a:srgbClr val="FF0000"/>
                </a:solidFill>
              </a:rPr>
              <a:t>Virus chưa được coi là sinh vật hoàn chỉnh</a:t>
            </a:r>
            <a:endParaRPr lang="en-GB" sz="2400" dirty="0">
              <a:solidFill>
                <a:srgbClr val="FF0000"/>
              </a:solidFill>
            </a:endParaRPr>
          </a:p>
        </p:txBody>
      </p:sp>
    </p:spTree>
    <p:extLst>
      <p:ext uri="{BB962C8B-B14F-4D97-AF65-F5344CB8AC3E}">
        <p14:creationId xmlns:p14="http://schemas.microsoft.com/office/powerpoint/2010/main" val="147901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Vertic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barn(inVertical)">
                                      <p:cBhvr>
                                        <p:cTn id="20" dur="500"/>
                                        <p:tgtEl>
                                          <p:spTgt spid="6">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barn(inVertical)">
                                      <p:cBhvr>
                                        <p:cTn id="23" dur="500"/>
                                        <p:tgtEl>
                                          <p:spTgt spid="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barn(inVertical)">
                                      <p:cBhvr>
                                        <p:cTn id="28" dur="500"/>
                                        <p:tgtEl>
                                          <p:spTgt spid="5">
                                            <p:txEl>
                                              <p:pRg st="0" end="0"/>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barn(inVertical)">
                                      <p:cBhvr>
                                        <p:cTn id="31" dur="500"/>
                                        <p:tgtEl>
                                          <p:spTgt spid="5">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barn(inVertical)">
                                      <p:cBhvr>
                                        <p:cTn id="3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395536" y="692696"/>
            <a:ext cx="2808312" cy="1872208"/>
          </a:xfrm>
          <a:prstGeom prst="wedgeEllipseCallout">
            <a:avLst>
              <a:gd name="adj1" fmla="val 31647"/>
              <a:gd name="adj2" fmla="val 110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smtClean="0"/>
              <a:t>Vì sao virus phải sống kí sinh nội bào bắt buộc?</a:t>
            </a:r>
            <a:endParaRPr lang="en-GB" sz="2000" dirty="0"/>
          </a:p>
        </p:txBody>
      </p:sp>
      <p:sp>
        <p:nvSpPr>
          <p:cNvPr id="6" name="Oval Callout 5"/>
          <p:cNvSpPr/>
          <p:nvPr/>
        </p:nvSpPr>
        <p:spPr>
          <a:xfrm>
            <a:off x="5796136" y="738538"/>
            <a:ext cx="3240360" cy="2484856"/>
          </a:xfrm>
          <a:prstGeom prst="wedgeEllipseCallout">
            <a:avLst>
              <a:gd name="adj1" fmla="val -60857"/>
              <a:gd name="adj2" fmla="val 6099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dirty="0" smtClean="0"/>
              <a:t>Vì chưa có cấu tạo của TB, không có thành phần chính của 1 tế bào điển hình nên khi ra khỏi tế bào chủ virus tồn tại như 1 vật không sống</a:t>
            </a:r>
            <a:endParaRPr lang="en-GB" dirty="0"/>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922" y="3068960"/>
            <a:ext cx="5561921"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68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Chủ đề 8: đa dạng thế giới sống</a:t>
            </a:r>
            <a:br>
              <a:rPr lang="vi-VN" dirty="0" smtClean="0"/>
            </a:br>
            <a:r>
              <a:rPr lang="vi-VN" dirty="0" smtClean="0"/>
              <a:t>bài 16: virus và vi khuẩn</a:t>
            </a:r>
            <a:endParaRPr lang="en-GB" dirty="0"/>
          </a:p>
        </p:txBody>
      </p:sp>
      <p:sp>
        <p:nvSpPr>
          <p:cNvPr id="3" name="Content Placeholder 2"/>
          <p:cNvSpPr>
            <a:spLocks noGrp="1"/>
          </p:cNvSpPr>
          <p:nvPr>
            <p:ph sz="quarter" idx="1"/>
          </p:nvPr>
        </p:nvSpPr>
        <p:spPr/>
        <p:txBody>
          <a:bodyPr/>
          <a:lstStyle/>
          <a:p>
            <a:pPr marL="514350" indent="-514350">
              <a:buAutoNum type="romanUcPeriod"/>
            </a:pPr>
            <a:r>
              <a:rPr lang="vi-VN" dirty="0" smtClean="0"/>
              <a:t>VIRUS</a:t>
            </a:r>
          </a:p>
          <a:p>
            <a:pPr marL="457200" indent="-457200">
              <a:buAutoNum type="arabicPeriod"/>
            </a:pPr>
            <a:r>
              <a:rPr lang="vi-VN" dirty="0" smtClean="0"/>
              <a:t>Hình dạng và cấu tạo đơn giản của virus</a:t>
            </a:r>
          </a:p>
          <a:p>
            <a:pPr marL="457200" indent="-457200">
              <a:buAutoNum type="arabicPeriod"/>
            </a:pPr>
            <a:r>
              <a:rPr lang="vi-VN" dirty="0" smtClean="0"/>
              <a:t>Một số bệnh do virus gây lên ở người và sinh vật</a:t>
            </a:r>
            <a:endParaRPr lang="en-GB" dirty="0"/>
          </a:p>
        </p:txBody>
      </p:sp>
    </p:spTree>
    <p:extLst>
      <p:ext uri="{BB962C8B-B14F-4D97-AF65-F5344CB8AC3E}">
        <p14:creationId xmlns:p14="http://schemas.microsoft.com/office/powerpoint/2010/main" val="335833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2. một số bệnh do virus gây nên ở người và sinh vật?</a:t>
            </a:r>
            <a:endParaRPr lang="en-GB" dirty="0"/>
          </a:p>
        </p:txBody>
      </p:sp>
      <p:pic>
        <p:nvPicPr>
          <p:cNvPr id="614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53726" y="1700808"/>
            <a:ext cx="6768752"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5" y="5517232"/>
            <a:ext cx="8815234" cy="1200329"/>
          </a:xfrm>
          <a:prstGeom prst="rect">
            <a:avLst/>
          </a:prstGeom>
          <a:noFill/>
        </p:spPr>
        <p:txBody>
          <a:bodyPr wrap="none" rtlCol="0">
            <a:spAutoFit/>
          </a:bodyPr>
          <a:lstStyle/>
          <a:p>
            <a:r>
              <a:rPr lang="vi-VN" sz="2400" dirty="0" smtClean="0"/>
              <a:t>Virus được coi là tác nhân gây bệnh cho thực vật, động vât,con người</a:t>
            </a:r>
          </a:p>
          <a:p>
            <a:r>
              <a:rPr lang="vi-VN" sz="2400" dirty="0" smtClean="0"/>
              <a:t>Do chúng có khả năng ‘</a:t>
            </a:r>
            <a:r>
              <a:rPr lang="vi-VN" sz="2400" dirty="0" smtClean="0">
                <a:solidFill>
                  <a:srgbClr val="FF0000"/>
                </a:solidFill>
              </a:rPr>
              <a:t>sinh sản</a:t>
            </a:r>
            <a:r>
              <a:rPr lang="vi-VN" sz="2400" dirty="0" smtClean="0"/>
              <a:t>’và lan truyền rất nhanh từ tế bào này </a:t>
            </a:r>
          </a:p>
          <a:p>
            <a:r>
              <a:rPr lang="vi-VN" sz="2400" dirty="0" smtClean="0"/>
              <a:t>sang tế bào khác</a:t>
            </a:r>
            <a:endParaRPr lang="en-GB" sz="2400" dirty="0"/>
          </a:p>
        </p:txBody>
      </p:sp>
    </p:spTree>
    <p:extLst>
      <p:ext uri="{BB962C8B-B14F-4D97-AF65-F5344CB8AC3E}">
        <p14:creationId xmlns:p14="http://schemas.microsoft.com/office/powerpoint/2010/main" val="322066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barn(inVertical)">
                                      <p:cBhvr>
                                        <p:cTn id="1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248</TotalTime>
  <Words>1208</Words>
  <Application>Microsoft Office PowerPoint</Application>
  <PresentationFormat>On-screen Show (4:3)</PresentationFormat>
  <Paragraphs>153</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Oriel</vt:lpstr>
      <vt:lpstr>Vì sao chúng ta cần phải tiêm phòng bệnh?</vt:lpstr>
      <vt:lpstr>Chủ đề 8: đa dạng thế giới sống</vt:lpstr>
      <vt:lpstr>Chủ đề 8: đa dạng thế giới sống bài 16: virus và vi khuẩn</vt:lpstr>
      <vt:lpstr>PowerPoint Presentation</vt:lpstr>
      <vt:lpstr>PowerPoint Presentation</vt:lpstr>
      <vt:lpstr>PowerPoint Presentation</vt:lpstr>
      <vt:lpstr>PowerPoint Presentation</vt:lpstr>
      <vt:lpstr>Chủ đề 8: đa dạng thế giới sống bài 16: virus và vi khuẩn</vt:lpstr>
      <vt:lpstr>2. một số bệnh do virus gây nên ở người và sinh vật?</vt:lpstr>
      <vt:lpstr>PowerPoint Presentation</vt:lpstr>
      <vt:lpstr>II. Một số bệnh do virus gây lên ở người và sinh vật</vt:lpstr>
      <vt:lpstr>PowerPoint Presentation</vt:lpstr>
      <vt:lpstr>PowerPoint Presentation</vt:lpstr>
      <vt:lpstr>PowerPoint Presentation</vt:lpstr>
      <vt:lpstr>Chủ đề 8:đa dạng thế giới sống bài 16: virus và vi khuẩn</vt:lpstr>
      <vt:lpstr>1. Hình dạng, cấu tạo của vi khuẩn</vt:lpstr>
      <vt:lpstr>PowerPoint Presentation</vt:lpstr>
      <vt:lpstr>Bảng so sánh cấu tạo khác nhau của virus và vi khuẩn</vt:lpstr>
      <vt:lpstr>II. VI KHUẨN</vt:lpstr>
      <vt:lpstr>PowerPoint Presentation</vt:lpstr>
      <vt:lpstr>3. Tác hại của vi khuẩn</vt:lpstr>
      <vt:lpstr>PowerPoint Presentation</vt:lpstr>
      <vt:lpstr>Lấy vd về những vi khuẩn có lợi và vi khuẩn có hại cho sinh vật và con người?</vt:lpstr>
      <vt:lpstr>Chủ đề 8: đa dạng sinh vật bài 16: virus và vi khuẩn</vt:lpstr>
      <vt:lpstr>III. PHÒNG BỆNH DO VIRUS VÀ VI KHUẨN GÂY NÊN</vt:lpstr>
      <vt:lpstr>PowerPoint Presentation</vt:lpstr>
      <vt:lpstr>PowerPoint Presentation</vt:lpstr>
      <vt:lpstr>III. PHÒNG BỆNH DO VIRUS VÀ VI KHUẨN GÂY NÊN</vt:lpstr>
      <vt:lpstr>PowerPoint Presentation</vt:lpstr>
      <vt:lpstr>III. PHÒNG BỆNH DO VIRUS VÀ VI KHUẨN GÂY NÊN</vt:lpstr>
      <vt:lpstr>Các lưu ý khi sử dụng thuốc kháng sinh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8: đa dạng thế giới sống</dc:title>
  <dc:creator>admin</dc:creator>
  <cp:lastModifiedBy>admin</cp:lastModifiedBy>
  <cp:revision>27</cp:revision>
  <dcterms:created xsi:type="dcterms:W3CDTF">2023-12-24T13:02:59Z</dcterms:created>
  <dcterms:modified xsi:type="dcterms:W3CDTF">2023-12-27T13:03:27Z</dcterms:modified>
</cp:coreProperties>
</file>