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9" r:id="rId3"/>
    <p:sldId id="261" r:id="rId4"/>
    <p:sldId id="264" r:id="rId5"/>
    <p:sldId id="263" r:id="rId6"/>
    <p:sldId id="269" r:id="rId7"/>
    <p:sldId id="270" r:id="rId8"/>
    <p:sldId id="258" r:id="rId9"/>
    <p:sldId id="262" r:id="rId10"/>
    <p:sldId id="265" r:id="rId11"/>
    <p:sldId id="266" r:id="rId12"/>
    <p:sldId id="267" r:id="rId13"/>
    <p:sldId id="268" r:id="rId14"/>
    <p:sldId id="280" r:id="rId15"/>
    <p:sldId id="271" r:id="rId16"/>
    <p:sldId id="272" r:id="rId17"/>
    <p:sldId id="281" r:id="rId18"/>
    <p:sldId id="282" r:id="rId19"/>
    <p:sldId id="273" r:id="rId20"/>
    <p:sldId id="276" r:id="rId21"/>
    <p:sldId id="278" r:id="rId22"/>
    <p:sldId id="274" r:id="rId23"/>
    <p:sldId id="283" r:id="rId24"/>
    <p:sldId id="275" r:id="rId25"/>
    <p:sldId id="279" r:id="rId26"/>
    <p:sldId id="284" r:id="rId27"/>
    <p:sldId id="285" r:id="rId28"/>
    <p:sldId id="286" r:id="rId29"/>
    <p:sldId id="289" r:id="rId30"/>
    <p:sldId id="287" r:id="rId31"/>
    <p:sldId id="290" r:id="rId32"/>
    <p:sldId id="291" r:id="rId33"/>
    <p:sldId id="292" r:id="rId34"/>
    <p:sldId id="293" r:id="rId35"/>
    <p:sldId id="294" r:id="rId36"/>
    <p:sldId id="295" r:id="rId37"/>
    <p:sldId id="28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174A87-B68C-49ED-B02C-F1C4656A49A7}"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FB61A-3B3A-4C2A-A43F-BD17C4A73A1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174A87-B68C-49ED-B02C-F1C4656A49A7}"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FB61A-3B3A-4C2A-A43F-BD17C4A73A1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8174A87-B68C-49ED-B02C-F1C4656A49A7}"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FB61A-3B3A-4C2A-A43F-BD17C4A73A18}"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902069"/>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059227"/>
      </p:ext>
    </p:extLst>
  </p:cSld>
  <p:clrMapOvr>
    <a:masterClrMapping/>
  </p:clrMapOvr>
  <p:transition spd="slow">
    <p:fade thruBlk="1"/>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174A87-B68C-49ED-B02C-F1C4656A49A7}"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FB61A-3B3A-4C2A-A43F-BD17C4A73A18}"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174A87-B68C-49ED-B02C-F1C4656A49A7}"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FB61A-3B3A-4C2A-A43F-BD17C4A73A1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8174A87-B68C-49ED-B02C-F1C4656A49A7}"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7FB61A-3B3A-4C2A-A43F-BD17C4A73A18}"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174A87-B68C-49ED-B02C-F1C4656A49A7}" type="datetimeFigureOut">
              <a:rPr lang="en-GB" smtClean="0"/>
              <a:t>09/01/2025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7FB61A-3B3A-4C2A-A43F-BD17C4A73A1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174A87-B68C-49ED-B02C-F1C4656A49A7}" type="datetimeFigureOut">
              <a:rPr lang="en-GB" smtClean="0"/>
              <a:t>09/01/2025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7FB61A-3B3A-4C2A-A43F-BD17C4A73A1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8174A87-B68C-49ED-B02C-F1C4656A49A7}" type="datetimeFigureOut">
              <a:rPr lang="en-GB" smtClean="0"/>
              <a:t>09/01/2025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7FB61A-3B3A-4C2A-A43F-BD17C4A73A1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174A87-B68C-49ED-B02C-F1C4656A49A7}"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7FB61A-3B3A-4C2A-A43F-BD17C4A73A18}"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174A87-B68C-49ED-B02C-F1C4656A49A7}"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7FB61A-3B3A-4C2A-A43F-BD17C4A73A18}"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8174A87-B68C-49ED-B02C-F1C4656A49A7}" type="datetimeFigureOut">
              <a:rPr lang="en-GB" smtClean="0"/>
              <a:t>09/01/2025</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47FB61A-3B3A-4C2A-A43F-BD17C4A73A18}"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vi-VN" dirty="0">
                <a:solidFill>
                  <a:srgbClr val="FF0000"/>
                </a:solidFill>
              </a:rPr>
              <a:t>Chủ đề 8: Đa dạng thế giới sống</a:t>
            </a:r>
            <a:br>
              <a:rPr lang="vi-VN" dirty="0">
                <a:solidFill>
                  <a:srgbClr val="FF0000"/>
                </a:solidFill>
              </a:rPr>
            </a:br>
            <a:r>
              <a:rPr lang="vi-VN" dirty="0">
                <a:solidFill>
                  <a:srgbClr val="FF0000"/>
                </a:solidFill>
              </a:rPr>
              <a:t>Bài 14: Phân loại thế giới sống</a:t>
            </a:r>
            <a:endParaRPr lang="en-GB" dirty="0">
              <a:solidFill>
                <a:srgbClr val="FF0000"/>
              </a:solidFill>
            </a:endParaRPr>
          </a:p>
        </p:txBody>
      </p:sp>
    </p:spTree>
    <p:extLst>
      <p:ext uri="{BB962C8B-B14F-4D97-AF65-F5344CB8AC3E}">
        <p14:creationId xmlns:p14="http://schemas.microsoft.com/office/powerpoint/2010/main" val="217100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vi-VN" dirty="0"/>
          </a:p>
          <a:p>
            <a:pPr marL="0" indent="0">
              <a:buNone/>
            </a:pPr>
            <a:endParaRPr lang="vi-VN" dirty="0"/>
          </a:p>
          <a:p>
            <a:pPr marL="0" indent="0">
              <a:buNone/>
            </a:pPr>
            <a:endParaRPr lang="vi-VN" dirty="0"/>
          </a:p>
          <a:p>
            <a:pPr marL="0" indent="0">
              <a:buNone/>
            </a:pPr>
            <a:endParaRPr lang="vi-VN" dirty="0"/>
          </a:p>
          <a:p>
            <a:pPr marL="0" indent="0">
              <a:buNone/>
            </a:pPr>
            <a:r>
              <a:rPr lang="vi-VN" sz="2800" dirty="0">
                <a:latin typeface="+mj-lt"/>
              </a:rPr>
              <a:t>VD: Nhóm người cổ đại tên Homohabilis được cho là có quan hệ họ hàng với người hiện đại tên là Homosapiens</a:t>
            </a:r>
            <a:endParaRPr lang="en-GB" sz="2800" dirty="0">
              <a:latin typeface="+mj-lt"/>
            </a:endParaRPr>
          </a:p>
        </p:txBody>
      </p:sp>
      <p:sp>
        <p:nvSpPr>
          <p:cNvPr id="4" name="Title 1"/>
          <p:cNvSpPr>
            <a:spLocks noGrp="1"/>
          </p:cNvSpPr>
          <p:nvPr>
            <p:ph type="title"/>
          </p:nvPr>
        </p:nvSpPr>
        <p:spPr/>
        <p:txBody>
          <a:bodyPr>
            <a:normAutofit fontScale="90000"/>
          </a:bodyPr>
          <a:lstStyle/>
          <a:p>
            <a:r>
              <a:rPr lang="vi-VN" dirty="0">
                <a:solidFill>
                  <a:srgbClr val="FF0000"/>
                </a:solidFill>
              </a:rPr>
              <a:t>Ý nghĩa của phân loại thế giới sống</a:t>
            </a:r>
            <a:endParaRPr lang="en-GB" dirty="0">
              <a:solidFill>
                <a:srgbClr val="FF0000"/>
              </a:solidFill>
            </a:endParaRPr>
          </a:p>
        </p:txBody>
      </p:sp>
      <p:sp>
        <p:nvSpPr>
          <p:cNvPr id="5" name="Rectangle 4"/>
          <p:cNvSpPr/>
          <p:nvPr/>
        </p:nvSpPr>
        <p:spPr>
          <a:xfrm>
            <a:off x="683568" y="2095235"/>
            <a:ext cx="3096344" cy="943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Xác định tên sinh vật</a:t>
            </a:r>
            <a:endParaRPr lang="en-GB" sz="2400" dirty="0">
              <a:latin typeface="+mj-lt"/>
            </a:endParaRPr>
          </a:p>
        </p:txBody>
      </p:sp>
      <p:sp>
        <p:nvSpPr>
          <p:cNvPr id="6" name="Rectangle 5"/>
          <p:cNvSpPr/>
          <p:nvPr/>
        </p:nvSpPr>
        <p:spPr>
          <a:xfrm>
            <a:off x="4932040" y="2109782"/>
            <a:ext cx="352839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Xác định quan hệ họ hàng</a:t>
            </a:r>
            <a:endParaRPr lang="en-GB" sz="2400" dirty="0">
              <a:latin typeface="+mj-lt"/>
            </a:endParaRPr>
          </a:p>
        </p:txBody>
      </p:sp>
    </p:spTree>
    <p:extLst>
      <p:ext uri="{BB962C8B-B14F-4D97-AF65-F5344CB8AC3E}">
        <p14:creationId xmlns:p14="http://schemas.microsoft.com/office/powerpoint/2010/main" val="263039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vi-VN" dirty="0"/>
              <a:t>I. </a:t>
            </a:r>
            <a:r>
              <a:rPr lang="vi-VN" dirty="0">
                <a:latin typeface="+mj-lt"/>
              </a:rPr>
              <a:t>Vì sao cần phải phân loại thế giới sống?</a:t>
            </a:r>
          </a:p>
          <a:p>
            <a:pPr marL="0" lvl="0" indent="0">
              <a:buNone/>
            </a:pPr>
            <a:r>
              <a:rPr lang="vi-VN" dirty="0">
                <a:latin typeface="+mj-lt"/>
              </a:rPr>
              <a:t>II. Thế giới được phân chia thành các giới</a:t>
            </a:r>
            <a:endParaRPr lang="vi-VN" dirty="0">
              <a:solidFill>
                <a:prstClr val="black"/>
              </a:solidFill>
              <a:latin typeface="+mj-lt"/>
            </a:endParaRPr>
          </a:p>
          <a:p>
            <a:pPr marL="0" indent="0">
              <a:buNone/>
            </a:pPr>
            <a:endParaRPr lang="vi-VN" dirty="0">
              <a:latin typeface="+mj-lt"/>
            </a:endParaRPr>
          </a:p>
          <a:p>
            <a:pPr marL="571500" indent="-571500">
              <a:buAutoNum type="romanUcPeriod"/>
            </a:pPr>
            <a:endParaRPr lang="en-GB" dirty="0"/>
          </a:p>
        </p:txBody>
      </p:sp>
      <p:sp>
        <p:nvSpPr>
          <p:cNvPr id="2" name="Title 1"/>
          <p:cNvSpPr>
            <a:spLocks noGrp="1"/>
          </p:cNvSpPr>
          <p:nvPr>
            <p:ph type="title"/>
          </p:nvPr>
        </p:nvSpPr>
        <p:spPr/>
        <p:txBody>
          <a:bodyPr>
            <a:normAutofit fontScale="90000"/>
          </a:bodyPr>
          <a:lstStyle/>
          <a:p>
            <a:r>
              <a:rPr lang="vi-VN" dirty="0">
                <a:solidFill>
                  <a:srgbClr val="FF0000"/>
                </a:solidFill>
              </a:rPr>
              <a:t>Chủ đề 8: Đa dạng thế giới sống</a:t>
            </a:r>
            <a:br>
              <a:rPr lang="vi-VN" dirty="0">
                <a:solidFill>
                  <a:srgbClr val="FF0000"/>
                </a:solidFill>
              </a:rPr>
            </a:br>
            <a:r>
              <a:rPr lang="vi-VN" dirty="0">
                <a:solidFill>
                  <a:srgbClr val="FF0000"/>
                </a:solidFill>
              </a:rPr>
              <a:t>Bài 14: Phân loại thế giới sống</a:t>
            </a:r>
            <a:endParaRPr lang="en-GB" dirty="0">
              <a:solidFill>
                <a:srgbClr val="FF0000"/>
              </a:solidFill>
            </a:endParaRPr>
          </a:p>
        </p:txBody>
      </p:sp>
    </p:spTree>
    <p:extLst>
      <p:ext uri="{BB962C8B-B14F-4D97-AF65-F5344CB8AC3E}">
        <p14:creationId xmlns:p14="http://schemas.microsoft.com/office/powerpoint/2010/main" val="407650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vi-VN" dirty="0"/>
              <a:t>- </a:t>
            </a:r>
            <a:r>
              <a:rPr lang="vi-VN" dirty="0">
                <a:latin typeface="+mj-lt"/>
              </a:rPr>
              <a:t>Giới là bậc phân loại cao nhất của thế giới sống, bao gồm các sinh vật có chung các đặc điểm về cấu trúc tế bào, cấu tạo cơ thể, đặc điểm dinh dưỡng và sinh sản.</a:t>
            </a:r>
            <a:endParaRPr lang="en-GB" dirty="0">
              <a:latin typeface="+mj-lt"/>
            </a:endParaRPr>
          </a:p>
        </p:txBody>
      </p:sp>
      <p:sp>
        <p:nvSpPr>
          <p:cNvPr id="2" name="Title 1"/>
          <p:cNvSpPr>
            <a:spLocks noGrp="1"/>
          </p:cNvSpPr>
          <p:nvPr>
            <p:ph type="title"/>
          </p:nvPr>
        </p:nvSpPr>
        <p:spPr/>
        <p:txBody>
          <a:bodyPr>
            <a:normAutofit/>
          </a:bodyPr>
          <a:lstStyle/>
          <a:p>
            <a:r>
              <a:rPr lang="vi-VN" sz="3600" b="1" dirty="0"/>
              <a:t>II. Thế giới sống được chia thành các giới</a:t>
            </a:r>
            <a:endParaRPr lang="en-GB" sz="3600" b="1" dirty="0"/>
          </a:p>
        </p:txBody>
      </p:sp>
    </p:spTree>
    <p:extLst>
      <p:ext uri="{BB962C8B-B14F-4D97-AF65-F5344CB8AC3E}">
        <p14:creationId xmlns:p14="http://schemas.microsoft.com/office/powerpoint/2010/main" val="30175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4635428" cy="435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vi-VN" sz="3200" dirty="0"/>
              <a:t>Quan sát H 14.3 em hãy cho biết thế giới sống được chia thành mấy giới? Đó là những giới nào?</a:t>
            </a:r>
            <a:endParaRPr lang="en-GB" sz="3200" dirty="0"/>
          </a:p>
        </p:txBody>
      </p:sp>
      <p:sp>
        <p:nvSpPr>
          <p:cNvPr id="3" name="TextBox 2"/>
          <p:cNvSpPr txBox="1"/>
          <p:nvPr/>
        </p:nvSpPr>
        <p:spPr>
          <a:xfrm>
            <a:off x="6228184" y="2688433"/>
            <a:ext cx="2398413" cy="2246769"/>
          </a:xfrm>
          <a:prstGeom prst="rect">
            <a:avLst/>
          </a:prstGeom>
          <a:noFill/>
        </p:spPr>
        <p:txBody>
          <a:bodyPr wrap="none" rtlCol="0">
            <a:spAutoFit/>
          </a:bodyPr>
          <a:lstStyle/>
          <a:p>
            <a:r>
              <a:rPr lang="vi-VN" sz="2800" dirty="0">
                <a:solidFill>
                  <a:srgbClr val="C00000"/>
                </a:solidFill>
                <a:latin typeface="+mj-lt"/>
              </a:rPr>
              <a:t>1- Khởi sinh</a:t>
            </a:r>
          </a:p>
          <a:p>
            <a:r>
              <a:rPr lang="vi-VN" sz="2800" dirty="0">
                <a:solidFill>
                  <a:srgbClr val="FF0000"/>
                </a:solidFill>
                <a:latin typeface="+mj-lt"/>
              </a:rPr>
              <a:t>2- Nguyên sinh</a:t>
            </a:r>
          </a:p>
          <a:p>
            <a:r>
              <a:rPr lang="vi-VN" sz="2800" dirty="0">
                <a:solidFill>
                  <a:srgbClr val="FF3300"/>
                </a:solidFill>
                <a:latin typeface="+mj-lt"/>
              </a:rPr>
              <a:t>3- Nấm</a:t>
            </a:r>
          </a:p>
          <a:p>
            <a:r>
              <a:rPr lang="vi-VN" sz="2800" dirty="0">
                <a:solidFill>
                  <a:srgbClr val="FF0000"/>
                </a:solidFill>
                <a:latin typeface="+mj-lt"/>
              </a:rPr>
              <a:t>4- Thực vật</a:t>
            </a:r>
          </a:p>
          <a:p>
            <a:r>
              <a:rPr lang="vi-VN" sz="2800" dirty="0">
                <a:solidFill>
                  <a:srgbClr val="00B050"/>
                </a:solidFill>
                <a:latin typeface="+mj-lt"/>
              </a:rPr>
              <a:t>5- Động vật</a:t>
            </a:r>
            <a:endParaRPr lang="en-GB" sz="2800" dirty="0">
              <a:solidFill>
                <a:srgbClr val="00B050"/>
              </a:solidFill>
              <a:latin typeface="+mj-lt"/>
            </a:endParaRPr>
          </a:p>
        </p:txBody>
      </p:sp>
    </p:spTree>
    <p:extLst>
      <p:ext uri="{BB962C8B-B14F-4D97-AF65-F5344CB8AC3E}">
        <p14:creationId xmlns:p14="http://schemas.microsoft.com/office/powerpoint/2010/main" val="326920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vi-VN" dirty="0">
                <a:solidFill>
                  <a:prstClr val="black"/>
                </a:solidFill>
                <a:latin typeface="Times New Roman"/>
              </a:rPr>
              <a:t>- </a:t>
            </a:r>
            <a:r>
              <a:rPr lang="vi-VN" sz="2800" dirty="0">
                <a:solidFill>
                  <a:prstClr val="black"/>
                </a:solidFill>
                <a:latin typeface="+mj-lt"/>
              </a:rPr>
              <a:t>Giới là bậc phân loại cao nhất của thế giới sống, bao gồm các sinh vật có chung các đặc điểm về cấu trúc tế bào, cấu tạo cơ thể, đặc điểm dinh dưỡng và sinh sản.</a:t>
            </a:r>
            <a:endParaRPr lang="en-GB" sz="2800" dirty="0">
              <a:solidFill>
                <a:prstClr val="black"/>
              </a:solidFill>
              <a:latin typeface="+mj-lt"/>
            </a:endParaRPr>
          </a:p>
          <a:p>
            <a:pPr marL="0" indent="0">
              <a:buNone/>
            </a:pPr>
            <a:r>
              <a:rPr lang="vi-VN" sz="2800" dirty="0">
                <a:latin typeface="+mj-lt"/>
              </a:rPr>
              <a:t>- Thế giới sống được chia thành 5 giới: khởi sinh, nguyên sinh, nấm, thực vật, động vật.</a:t>
            </a:r>
            <a:endParaRPr lang="en-GB" sz="2800" dirty="0">
              <a:latin typeface="+mj-lt"/>
            </a:endParaRPr>
          </a:p>
        </p:txBody>
      </p:sp>
      <p:sp>
        <p:nvSpPr>
          <p:cNvPr id="2" name="Title 1"/>
          <p:cNvSpPr>
            <a:spLocks noGrp="1"/>
          </p:cNvSpPr>
          <p:nvPr>
            <p:ph type="title"/>
          </p:nvPr>
        </p:nvSpPr>
        <p:spPr/>
        <p:txBody>
          <a:bodyPr>
            <a:normAutofit/>
          </a:bodyPr>
          <a:lstStyle/>
          <a:p>
            <a:r>
              <a:rPr lang="vi-VN" sz="3200" b="1" dirty="0">
                <a:solidFill>
                  <a:prstClr val="black"/>
                </a:solidFill>
              </a:rPr>
              <a:t>II. Thế giới sống được chia thành các giới</a:t>
            </a:r>
            <a:endParaRPr lang="en-GB" sz="3200" dirty="0"/>
          </a:p>
        </p:txBody>
      </p:sp>
    </p:spTree>
    <p:extLst>
      <p:ext uri="{BB962C8B-B14F-4D97-AF65-F5344CB8AC3E}">
        <p14:creationId xmlns:p14="http://schemas.microsoft.com/office/powerpoint/2010/main" val="4800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16725844"/>
              </p:ext>
            </p:extLst>
          </p:nvPr>
        </p:nvGraphicFramePr>
        <p:xfrm>
          <a:off x="539552" y="2204864"/>
          <a:ext cx="3096344" cy="3202674"/>
        </p:xfrm>
        <a:graphic>
          <a:graphicData uri="http://schemas.openxmlformats.org/drawingml/2006/table">
            <a:tbl>
              <a:tblPr firstRow="1" bandRow="1">
                <a:tableStyleId>{93296810-A885-4BE3-A3E7-6D5BEEA58F35}</a:tableStyleId>
              </a:tblPr>
              <a:tblGrid>
                <a:gridCol w="1481336">
                  <a:extLst>
                    <a:ext uri="{9D8B030D-6E8A-4147-A177-3AD203B41FA5}">
                      <a16:colId xmlns:a16="http://schemas.microsoft.com/office/drawing/2014/main" val="20000"/>
                    </a:ext>
                  </a:extLst>
                </a:gridCol>
                <a:gridCol w="1615008">
                  <a:extLst>
                    <a:ext uri="{9D8B030D-6E8A-4147-A177-3AD203B41FA5}">
                      <a16:colId xmlns:a16="http://schemas.microsoft.com/office/drawing/2014/main" val="20001"/>
                    </a:ext>
                  </a:extLst>
                </a:gridCol>
              </a:tblGrid>
              <a:tr h="533779">
                <a:tc>
                  <a:txBody>
                    <a:bodyPr/>
                    <a:lstStyle/>
                    <a:p>
                      <a:r>
                        <a:rPr lang="vi-VN" dirty="0"/>
                        <a:t>Tên giới</a:t>
                      </a:r>
                      <a:endParaRPr lang="en-GB" dirty="0"/>
                    </a:p>
                  </a:txBody>
                  <a:tcPr/>
                </a:tc>
                <a:tc>
                  <a:txBody>
                    <a:bodyPr/>
                    <a:lstStyle/>
                    <a:p>
                      <a:r>
                        <a:rPr lang="vi-VN" dirty="0"/>
                        <a:t>Tên sinh vật</a:t>
                      </a:r>
                      <a:endParaRPr lang="en-GB" dirty="0"/>
                    </a:p>
                  </a:txBody>
                  <a:tcPr/>
                </a:tc>
                <a:extLst>
                  <a:ext uri="{0D108BD9-81ED-4DB2-BD59-A6C34878D82A}">
                    <a16:rowId xmlns:a16="http://schemas.microsoft.com/office/drawing/2014/main" val="10000"/>
                  </a:ext>
                </a:extLst>
              </a:tr>
              <a:tr h="533779">
                <a:tc>
                  <a:txBody>
                    <a:bodyPr/>
                    <a:lstStyle/>
                    <a:p>
                      <a:r>
                        <a:rPr lang="vi-VN" dirty="0"/>
                        <a:t>Khởi sinh</a:t>
                      </a:r>
                      <a:endParaRPr lang="en-GB" dirty="0"/>
                    </a:p>
                  </a:txBody>
                  <a:tcPr/>
                </a:tc>
                <a:tc>
                  <a:txBody>
                    <a:bodyPr/>
                    <a:lstStyle/>
                    <a:p>
                      <a:endParaRPr lang="en-GB" dirty="0"/>
                    </a:p>
                  </a:txBody>
                  <a:tcPr/>
                </a:tc>
                <a:extLst>
                  <a:ext uri="{0D108BD9-81ED-4DB2-BD59-A6C34878D82A}">
                    <a16:rowId xmlns:a16="http://schemas.microsoft.com/office/drawing/2014/main" val="10001"/>
                  </a:ext>
                </a:extLst>
              </a:tr>
              <a:tr h="533779">
                <a:tc>
                  <a:txBody>
                    <a:bodyPr/>
                    <a:lstStyle/>
                    <a:p>
                      <a:r>
                        <a:rPr lang="vi-VN" dirty="0"/>
                        <a:t>Nguyên sinh</a:t>
                      </a:r>
                      <a:endParaRPr lang="en-GB" dirty="0"/>
                    </a:p>
                  </a:txBody>
                  <a:tcPr/>
                </a:tc>
                <a:tc>
                  <a:txBody>
                    <a:bodyPr/>
                    <a:lstStyle/>
                    <a:p>
                      <a:endParaRPr lang="en-GB"/>
                    </a:p>
                  </a:txBody>
                  <a:tcPr/>
                </a:tc>
                <a:extLst>
                  <a:ext uri="{0D108BD9-81ED-4DB2-BD59-A6C34878D82A}">
                    <a16:rowId xmlns:a16="http://schemas.microsoft.com/office/drawing/2014/main" val="10002"/>
                  </a:ext>
                </a:extLst>
              </a:tr>
              <a:tr h="533779">
                <a:tc>
                  <a:txBody>
                    <a:bodyPr/>
                    <a:lstStyle/>
                    <a:p>
                      <a:r>
                        <a:rPr lang="vi-VN" dirty="0"/>
                        <a:t>Nấm</a:t>
                      </a:r>
                      <a:endParaRPr lang="en-GB" dirty="0"/>
                    </a:p>
                  </a:txBody>
                  <a:tcPr/>
                </a:tc>
                <a:tc>
                  <a:txBody>
                    <a:bodyPr/>
                    <a:lstStyle/>
                    <a:p>
                      <a:endParaRPr lang="en-GB"/>
                    </a:p>
                  </a:txBody>
                  <a:tcPr/>
                </a:tc>
                <a:extLst>
                  <a:ext uri="{0D108BD9-81ED-4DB2-BD59-A6C34878D82A}">
                    <a16:rowId xmlns:a16="http://schemas.microsoft.com/office/drawing/2014/main" val="10003"/>
                  </a:ext>
                </a:extLst>
              </a:tr>
              <a:tr h="533779">
                <a:tc>
                  <a:txBody>
                    <a:bodyPr/>
                    <a:lstStyle/>
                    <a:p>
                      <a:r>
                        <a:rPr lang="vi-VN" dirty="0"/>
                        <a:t>Thực vật</a:t>
                      </a:r>
                      <a:endParaRPr lang="en-GB" dirty="0"/>
                    </a:p>
                  </a:txBody>
                  <a:tcPr/>
                </a:tc>
                <a:tc>
                  <a:txBody>
                    <a:bodyPr/>
                    <a:lstStyle/>
                    <a:p>
                      <a:endParaRPr lang="en-GB" dirty="0"/>
                    </a:p>
                  </a:txBody>
                  <a:tcPr/>
                </a:tc>
                <a:extLst>
                  <a:ext uri="{0D108BD9-81ED-4DB2-BD59-A6C34878D82A}">
                    <a16:rowId xmlns:a16="http://schemas.microsoft.com/office/drawing/2014/main" val="10004"/>
                  </a:ext>
                </a:extLst>
              </a:tr>
              <a:tr h="533779">
                <a:tc>
                  <a:txBody>
                    <a:bodyPr/>
                    <a:lstStyle/>
                    <a:p>
                      <a:r>
                        <a:rPr lang="vi-VN" dirty="0"/>
                        <a:t>Động vật</a:t>
                      </a:r>
                      <a:endParaRPr lang="en-GB" dirty="0"/>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normAutofit/>
          </a:bodyPr>
          <a:lstStyle/>
          <a:p>
            <a:r>
              <a:rPr lang="vi-VN" dirty="0"/>
              <a:t>Một số sinh vật thuộc 5 giới</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700808"/>
            <a:ext cx="4176464" cy="418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01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3472026" cy="368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vi-VN" sz="3200" dirty="0"/>
              <a:t>Quan sát hình 14.5 em hãy cho biết các bậc phân loại thế giới sống từ thấp đến cao?</a:t>
            </a:r>
            <a:endParaRPr lang="en-GB" sz="32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1" y="1484784"/>
            <a:ext cx="4192669" cy="361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5536" y="5805264"/>
            <a:ext cx="8208912" cy="646331"/>
          </a:xfrm>
          <a:prstGeom prst="rect">
            <a:avLst/>
          </a:prstGeom>
          <a:noFill/>
        </p:spPr>
        <p:txBody>
          <a:bodyPr wrap="square" rtlCol="0">
            <a:spAutoFit/>
          </a:bodyPr>
          <a:lstStyle/>
          <a:p>
            <a:pPr algn="ctr"/>
            <a:r>
              <a:rPr lang="vi-VN" dirty="0"/>
              <a:t>Các bậc phân loại từ thấp đến cao trong thế giới sống:</a:t>
            </a:r>
          </a:p>
          <a:p>
            <a:pPr algn="ctr"/>
            <a:r>
              <a:rPr lang="vi-VN" dirty="0"/>
              <a:t>Loài-&gt; chi( giống)-&gt; họ-&gt; bộ-&gt;lớp-&gt; ngành-&gt; giới</a:t>
            </a:r>
            <a:endParaRPr lang="en-GB" dirty="0"/>
          </a:p>
        </p:txBody>
      </p:sp>
    </p:spTree>
    <p:extLst>
      <p:ext uri="{BB962C8B-B14F-4D97-AF65-F5344CB8AC3E}">
        <p14:creationId xmlns:p14="http://schemas.microsoft.com/office/powerpoint/2010/main" val="12805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988839"/>
            <a:ext cx="2448272" cy="1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vi-VN" dirty="0"/>
              <a:t>Quan sát hình và gọi tên các bậc phân loại của hoa li và con hổ đông dương</a:t>
            </a: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15408"/>
            <a:ext cx="2448272" cy="183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05673" y="2204864"/>
            <a:ext cx="4536504" cy="1569660"/>
          </a:xfrm>
          <a:prstGeom prst="rect">
            <a:avLst/>
          </a:prstGeom>
          <a:noFill/>
        </p:spPr>
        <p:txBody>
          <a:bodyPr wrap="square" rtlCol="0">
            <a:spAutoFit/>
          </a:bodyPr>
          <a:lstStyle/>
          <a:p>
            <a:pPr algn="ctr"/>
            <a:r>
              <a:rPr lang="vi-VN" sz="2400" dirty="0">
                <a:latin typeface="+mj-lt"/>
              </a:rPr>
              <a:t>Hoa li thuộc giống hoa loa kèn-&gt; họ bách hợp-&gt; bộ hành-&gt; lớp một lá mầm-&gt; ngành hạt kín-&gt; giới thực vật</a:t>
            </a:r>
            <a:endParaRPr lang="en-GB" sz="2400" dirty="0">
              <a:latin typeface="+mj-lt"/>
            </a:endParaRPr>
          </a:p>
        </p:txBody>
      </p:sp>
      <p:sp>
        <p:nvSpPr>
          <p:cNvPr id="5" name="TextBox 4"/>
          <p:cNvSpPr txBox="1"/>
          <p:nvPr/>
        </p:nvSpPr>
        <p:spPr>
          <a:xfrm>
            <a:off x="3851920" y="4365104"/>
            <a:ext cx="4290257" cy="1569660"/>
          </a:xfrm>
          <a:prstGeom prst="rect">
            <a:avLst/>
          </a:prstGeom>
          <a:noFill/>
        </p:spPr>
        <p:txBody>
          <a:bodyPr wrap="square" rtlCol="0">
            <a:spAutoFit/>
          </a:bodyPr>
          <a:lstStyle/>
          <a:p>
            <a:pPr algn="ctr"/>
            <a:r>
              <a:rPr lang="vi-VN" sz="2400" dirty="0">
                <a:latin typeface="+mj-lt"/>
              </a:rPr>
              <a:t>Hổ đông dương thuộc giống báo-&gt;họ mèo-&gt;bộ ăn thịt-&gt;lớp động vật có vú( thú)-&gt; ngành dây sống-&gt; giới động vật</a:t>
            </a:r>
            <a:endParaRPr lang="en-GB" sz="2400" dirty="0">
              <a:latin typeface="+mj-lt"/>
            </a:endParaRPr>
          </a:p>
        </p:txBody>
      </p:sp>
    </p:spTree>
    <p:extLst>
      <p:ext uri="{BB962C8B-B14F-4D97-AF65-F5344CB8AC3E}">
        <p14:creationId xmlns:p14="http://schemas.microsoft.com/office/powerpoint/2010/main" val="353677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2060848"/>
            <a:ext cx="496714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vi-VN" dirty="0"/>
              <a:t>Quan sát hình nêu các bậc phân loại của gấu đen châu mỹ?</a:t>
            </a:r>
            <a:endParaRPr lang="en-GB" dirty="0"/>
          </a:p>
        </p:txBody>
      </p:sp>
    </p:spTree>
    <p:extLst>
      <p:ext uri="{BB962C8B-B14F-4D97-AF65-F5344CB8AC3E}">
        <p14:creationId xmlns:p14="http://schemas.microsoft.com/office/powerpoint/2010/main" val="2961363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71500" indent="-571500">
              <a:buAutoNum type="romanUcPeriod"/>
            </a:pPr>
            <a:r>
              <a:rPr lang="vi-VN" dirty="0"/>
              <a:t>Vì sao cần phân loại thế giới sống?</a:t>
            </a:r>
          </a:p>
          <a:p>
            <a:pPr marL="571500" indent="-571500">
              <a:buAutoNum type="romanUcPeriod"/>
            </a:pPr>
            <a:r>
              <a:rPr lang="vi-VN" dirty="0"/>
              <a:t>Thế giới sống được chia thành các giới</a:t>
            </a:r>
          </a:p>
          <a:p>
            <a:pPr marL="571500" indent="-571500">
              <a:buAutoNum type="romanUcPeriod"/>
            </a:pPr>
            <a:r>
              <a:rPr lang="vi-VN" dirty="0"/>
              <a:t>Sự đa dạng về số lượng loài và môi trường sống của sinh vật</a:t>
            </a:r>
            <a:endParaRPr lang="en-GB" dirty="0"/>
          </a:p>
        </p:txBody>
      </p:sp>
      <p:sp>
        <p:nvSpPr>
          <p:cNvPr id="2" name="Title 1"/>
          <p:cNvSpPr>
            <a:spLocks noGrp="1"/>
          </p:cNvSpPr>
          <p:nvPr>
            <p:ph type="title"/>
          </p:nvPr>
        </p:nvSpPr>
        <p:spPr/>
        <p:txBody>
          <a:bodyPr>
            <a:normAutofit fontScale="90000"/>
          </a:bodyPr>
          <a:lstStyle/>
          <a:p>
            <a:r>
              <a:rPr lang="vi-VN" dirty="0">
                <a:solidFill>
                  <a:srgbClr val="FF0000"/>
                </a:solidFill>
              </a:rPr>
              <a:t>Chủ đề 8: Đa dạng thế giới sống</a:t>
            </a:r>
            <a:br>
              <a:rPr lang="vi-VN" dirty="0">
                <a:solidFill>
                  <a:srgbClr val="FF0000"/>
                </a:solidFill>
              </a:rPr>
            </a:br>
            <a:r>
              <a:rPr lang="vi-VN" dirty="0">
                <a:solidFill>
                  <a:srgbClr val="FF0000"/>
                </a:solidFill>
              </a:rPr>
              <a:t>Bài 14: Phân loại thế giới sống</a:t>
            </a:r>
            <a:endParaRPr lang="en-GB" dirty="0">
              <a:solidFill>
                <a:srgbClr val="FF0000"/>
              </a:solidFill>
            </a:endParaRPr>
          </a:p>
        </p:txBody>
      </p:sp>
    </p:spTree>
    <p:extLst>
      <p:ext uri="{BB962C8B-B14F-4D97-AF65-F5344CB8AC3E}">
        <p14:creationId xmlns:p14="http://schemas.microsoft.com/office/powerpoint/2010/main" val="22184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2843808" y="836712"/>
            <a:ext cx="4824536" cy="324036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dirty="0">
                <a:latin typeface="+mj-lt"/>
              </a:rPr>
              <a:t>Kể tên các sinh vật có ở địa phương mình?</a:t>
            </a:r>
          </a:p>
          <a:p>
            <a:pPr algn="ctr"/>
            <a:r>
              <a:rPr lang="vi-VN" sz="2000" dirty="0">
                <a:latin typeface="+mj-lt"/>
              </a:rPr>
              <a:t>Trong các sinh vật đó, loài nào có quan hệ gần gũi với nhau?</a:t>
            </a:r>
            <a:endParaRPr lang="en-GB" sz="2000" dirty="0">
              <a:latin typeface="+mj-lt"/>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3321568"/>
            <a:ext cx="4572000" cy="339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22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40968"/>
            <a:ext cx="4572000"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Callout 2"/>
          <p:cNvSpPr/>
          <p:nvPr/>
        </p:nvSpPr>
        <p:spPr>
          <a:xfrm>
            <a:off x="3131840" y="1340768"/>
            <a:ext cx="3672408" cy="2448272"/>
          </a:xfrm>
          <a:prstGeom prst="wedgeEllipseCallout">
            <a:avLst>
              <a:gd name="adj1" fmla="val -41381"/>
              <a:gd name="adj2" fmla="val 6866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200" dirty="0">
                <a:latin typeface="+mj-lt"/>
              </a:rPr>
              <a:t>Kể tên một số loài mà em biết?</a:t>
            </a:r>
            <a:endParaRPr lang="en-GB" sz="3200" dirty="0">
              <a:latin typeface="+mj-lt"/>
            </a:endParaRPr>
          </a:p>
        </p:txBody>
      </p:sp>
    </p:spTree>
    <p:extLst>
      <p:ext uri="{BB962C8B-B14F-4D97-AF65-F5344CB8AC3E}">
        <p14:creationId xmlns:p14="http://schemas.microsoft.com/office/powerpoint/2010/main" val="378781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vi-VN" dirty="0"/>
              <a:t>- Theo ước tính có khoảng trên 10 triệu loài.</a:t>
            </a:r>
            <a:endParaRPr lang="en-GB" dirty="0"/>
          </a:p>
        </p:txBody>
      </p:sp>
      <p:sp>
        <p:nvSpPr>
          <p:cNvPr id="2" name="Title 1"/>
          <p:cNvSpPr>
            <a:spLocks noGrp="1"/>
          </p:cNvSpPr>
          <p:nvPr>
            <p:ph type="title"/>
          </p:nvPr>
        </p:nvSpPr>
        <p:spPr/>
        <p:txBody>
          <a:bodyPr>
            <a:normAutofit fontScale="90000"/>
          </a:bodyPr>
          <a:lstStyle/>
          <a:p>
            <a:r>
              <a:rPr lang="vi-VN" dirty="0"/>
              <a:t>III. Sự đa dạng về số lượng loài và môi trường sống của sinh vật</a:t>
            </a:r>
            <a:endParaRPr lang="en-GB" dirty="0"/>
          </a:p>
        </p:txBody>
      </p:sp>
    </p:spTree>
    <p:extLst>
      <p:ext uri="{BB962C8B-B14F-4D97-AF65-F5344CB8AC3E}">
        <p14:creationId xmlns:p14="http://schemas.microsoft.com/office/powerpoint/2010/main" val="4006461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476672"/>
            <a:ext cx="6552728" cy="443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363046534"/>
              </p:ext>
            </p:extLst>
          </p:nvPr>
        </p:nvGraphicFramePr>
        <p:xfrm>
          <a:off x="539552" y="5085184"/>
          <a:ext cx="7992888" cy="1744202"/>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tblGrid>
              <a:tr h="552061">
                <a:tc>
                  <a:txBody>
                    <a:bodyPr/>
                    <a:lstStyle/>
                    <a:p>
                      <a:pPr algn="ctr"/>
                      <a:r>
                        <a:rPr lang="vi-VN" dirty="0"/>
                        <a:t>Môi trường sống</a:t>
                      </a:r>
                      <a:endParaRPr lang="en-GB" dirty="0"/>
                    </a:p>
                  </a:txBody>
                  <a:tcPr/>
                </a:tc>
                <a:tc>
                  <a:txBody>
                    <a:bodyPr/>
                    <a:lstStyle/>
                    <a:p>
                      <a:pPr algn="ctr"/>
                      <a:r>
                        <a:rPr lang="vi-VN" dirty="0"/>
                        <a:t>Tên sinh vật</a:t>
                      </a:r>
                      <a:endParaRPr lang="en-GB" dirty="0"/>
                    </a:p>
                  </a:txBody>
                  <a:tcPr/>
                </a:tc>
                <a:tc>
                  <a:txBody>
                    <a:bodyPr/>
                    <a:lstStyle/>
                    <a:p>
                      <a:pPr algn="ctr"/>
                      <a:r>
                        <a:rPr lang="vi-VN" dirty="0"/>
                        <a:t>Mức dộ đa dạng số lượng loài</a:t>
                      </a:r>
                      <a:endParaRPr lang="en-GB" dirty="0"/>
                    </a:p>
                  </a:txBody>
                  <a:tcPr/>
                </a:tc>
                <a:extLst>
                  <a:ext uri="{0D108BD9-81ED-4DB2-BD59-A6C34878D82A}">
                    <a16:rowId xmlns:a16="http://schemas.microsoft.com/office/drawing/2014/main" val="10000"/>
                  </a:ext>
                </a:extLst>
              </a:tr>
              <a:tr h="552061">
                <a:tc>
                  <a:txBody>
                    <a:bodyPr/>
                    <a:lstStyle/>
                    <a:p>
                      <a:pPr algn="ctr"/>
                      <a:r>
                        <a:rPr lang="vi-VN" dirty="0"/>
                        <a:t>Rừng nhiệt đới</a:t>
                      </a:r>
                      <a:endParaRPr lang="en-GB" dirty="0"/>
                    </a:p>
                  </a:txBody>
                  <a:tcPr/>
                </a:tc>
                <a:tc>
                  <a:txBody>
                    <a:bodyPr/>
                    <a:lstStyle/>
                    <a:p>
                      <a:pPr algn="ctr"/>
                      <a:r>
                        <a:rPr lang="vi-VN" dirty="0"/>
                        <a:t>?</a:t>
                      </a:r>
                      <a:endParaRPr lang="en-GB" dirty="0"/>
                    </a:p>
                  </a:txBody>
                  <a:tcPr/>
                </a:tc>
                <a:tc>
                  <a:txBody>
                    <a:bodyPr/>
                    <a:lstStyle/>
                    <a:p>
                      <a:pPr algn="ctr"/>
                      <a:r>
                        <a:rPr lang="vi-VN" dirty="0"/>
                        <a:t>?</a:t>
                      </a:r>
                      <a:endParaRPr lang="en-GB" dirty="0"/>
                    </a:p>
                  </a:txBody>
                  <a:tcPr/>
                </a:tc>
                <a:extLst>
                  <a:ext uri="{0D108BD9-81ED-4DB2-BD59-A6C34878D82A}">
                    <a16:rowId xmlns:a16="http://schemas.microsoft.com/office/drawing/2014/main" val="10001"/>
                  </a:ext>
                </a:extLst>
              </a:tr>
              <a:tr h="552061">
                <a:tc>
                  <a:txBody>
                    <a:bodyPr/>
                    <a:lstStyle/>
                    <a:p>
                      <a:pPr algn="ctr"/>
                      <a:r>
                        <a:rPr lang="vi-VN" dirty="0"/>
                        <a:t>Sa mạc</a:t>
                      </a:r>
                      <a:endParaRPr lang="en-GB" dirty="0"/>
                    </a:p>
                  </a:txBody>
                  <a:tcPr/>
                </a:tc>
                <a:tc>
                  <a:txBody>
                    <a:bodyPr/>
                    <a:lstStyle/>
                    <a:p>
                      <a:pPr algn="ctr"/>
                      <a:r>
                        <a:rPr lang="vi-VN" dirty="0"/>
                        <a:t>?</a:t>
                      </a:r>
                      <a:endParaRPr lang="en-GB" dirty="0"/>
                    </a:p>
                  </a:txBody>
                  <a:tcPr/>
                </a:tc>
                <a:tc>
                  <a:txBody>
                    <a:bodyPr/>
                    <a:lstStyle/>
                    <a:p>
                      <a:pPr algn="ctr"/>
                      <a:r>
                        <a:rPr lang="vi-VN" dirty="0"/>
                        <a:t>?</a:t>
                      </a:r>
                      <a:endParaRPr lang="en-GB"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8558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77495337"/>
              </p:ext>
            </p:extLst>
          </p:nvPr>
        </p:nvGraphicFramePr>
        <p:xfrm>
          <a:off x="827584" y="2132856"/>
          <a:ext cx="7408863" cy="3773016"/>
        </p:xfrm>
        <a:graphic>
          <a:graphicData uri="http://schemas.openxmlformats.org/drawingml/2006/table">
            <a:tbl>
              <a:tblPr firstRow="1" bandRow="1">
                <a:tableStyleId>{5C22544A-7EE6-4342-B048-85BDC9FD1C3A}</a:tableStyleId>
              </a:tblPr>
              <a:tblGrid>
                <a:gridCol w="2469621">
                  <a:extLst>
                    <a:ext uri="{9D8B030D-6E8A-4147-A177-3AD203B41FA5}">
                      <a16:colId xmlns:a16="http://schemas.microsoft.com/office/drawing/2014/main" val="20000"/>
                    </a:ext>
                  </a:extLst>
                </a:gridCol>
                <a:gridCol w="2469621">
                  <a:extLst>
                    <a:ext uri="{9D8B030D-6E8A-4147-A177-3AD203B41FA5}">
                      <a16:colId xmlns:a16="http://schemas.microsoft.com/office/drawing/2014/main" val="20001"/>
                    </a:ext>
                  </a:extLst>
                </a:gridCol>
                <a:gridCol w="2469621">
                  <a:extLst>
                    <a:ext uri="{9D8B030D-6E8A-4147-A177-3AD203B41FA5}">
                      <a16:colId xmlns:a16="http://schemas.microsoft.com/office/drawing/2014/main" val="20002"/>
                    </a:ext>
                  </a:extLst>
                </a:gridCol>
              </a:tblGrid>
              <a:tr h="1257672">
                <a:tc>
                  <a:txBody>
                    <a:bodyPr/>
                    <a:lstStyle/>
                    <a:p>
                      <a:pPr algn="ctr"/>
                      <a:r>
                        <a:rPr lang="vi-VN" dirty="0"/>
                        <a:t>Môi trường sống</a:t>
                      </a:r>
                      <a:endParaRPr lang="en-GB" dirty="0"/>
                    </a:p>
                  </a:txBody>
                  <a:tcPr marL="82321" marR="82321"/>
                </a:tc>
                <a:tc>
                  <a:txBody>
                    <a:bodyPr/>
                    <a:lstStyle/>
                    <a:p>
                      <a:pPr algn="ctr"/>
                      <a:r>
                        <a:rPr lang="vi-VN" dirty="0"/>
                        <a:t>Tên sinh vật</a:t>
                      </a:r>
                      <a:endParaRPr lang="en-GB" dirty="0"/>
                    </a:p>
                  </a:txBody>
                  <a:tcPr marL="82321" marR="82321"/>
                </a:tc>
                <a:tc>
                  <a:txBody>
                    <a:bodyPr/>
                    <a:lstStyle/>
                    <a:p>
                      <a:pPr algn="ctr"/>
                      <a:r>
                        <a:rPr lang="vi-VN" dirty="0"/>
                        <a:t>Mức độ đa dạng số lượng  loài</a:t>
                      </a:r>
                      <a:endParaRPr lang="en-GB" dirty="0"/>
                    </a:p>
                  </a:txBody>
                  <a:tcPr marL="82321" marR="82321"/>
                </a:tc>
                <a:extLst>
                  <a:ext uri="{0D108BD9-81ED-4DB2-BD59-A6C34878D82A}">
                    <a16:rowId xmlns:a16="http://schemas.microsoft.com/office/drawing/2014/main" val="10000"/>
                  </a:ext>
                </a:extLst>
              </a:tr>
              <a:tr h="1257672">
                <a:tc>
                  <a:txBody>
                    <a:bodyPr/>
                    <a:lstStyle/>
                    <a:p>
                      <a:pPr algn="ctr"/>
                      <a:r>
                        <a:rPr lang="vi-VN" dirty="0"/>
                        <a:t>Rừng nhiệt đới</a:t>
                      </a:r>
                      <a:endParaRPr lang="en-GB" dirty="0"/>
                    </a:p>
                  </a:txBody>
                  <a:tcPr marL="82321" marR="82321"/>
                </a:tc>
                <a:tc>
                  <a:txBody>
                    <a:bodyPr/>
                    <a:lstStyle/>
                    <a:p>
                      <a:pPr algn="ctr"/>
                      <a:r>
                        <a:rPr lang="vi-VN" dirty="0"/>
                        <a:t>Hươu, nai, khỉ, hổ, dương xỉ, chuối,</a:t>
                      </a:r>
                      <a:r>
                        <a:rPr lang="vi-VN" baseline="0" dirty="0"/>
                        <a:t> tre....</a:t>
                      </a:r>
                      <a:endParaRPr lang="en-GB" dirty="0"/>
                    </a:p>
                  </a:txBody>
                  <a:tcPr marL="82321" marR="82321"/>
                </a:tc>
                <a:tc>
                  <a:txBody>
                    <a:bodyPr/>
                    <a:lstStyle/>
                    <a:p>
                      <a:pPr algn="ctr"/>
                      <a:r>
                        <a:rPr lang="vi-VN" dirty="0"/>
                        <a:t>cao</a:t>
                      </a:r>
                      <a:endParaRPr lang="en-GB" dirty="0"/>
                    </a:p>
                  </a:txBody>
                  <a:tcPr marL="82321" marR="82321"/>
                </a:tc>
                <a:extLst>
                  <a:ext uri="{0D108BD9-81ED-4DB2-BD59-A6C34878D82A}">
                    <a16:rowId xmlns:a16="http://schemas.microsoft.com/office/drawing/2014/main" val="10001"/>
                  </a:ext>
                </a:extLst>
              </a:tr>
              <a:tr h="1257672">
                <a:tc>
                  <a:txBody>
                    <a:bodyPr/>
                    <a:lstStyle/>
                    <a:p>
                      <a:pPr algn="ctr"/>
                      <a:r>
                        <a:rPr lang="vi-VN" dirty="0"/>
                        <a:t>Sa mạc</a:t>
                      </a:r>
                      <a:endParaRPr lang="en-GB" dirty="0"/>
                    </a:p>
                  </a:txBody>
                  <a:tcPr marL="82321" marR="82321"/>
                </a:tc>
                <a:tc>
                  <a:txBody>
                    <a:bodyPr/>
                    <a:lstStyle/>
                    <a:p>
                      <a:pPr algn="ctr"/>
                      <a:r>
                        <a:rPr lang="vi-VN" dirty="0"/>
                        <a:t>Xương rồng, lạc đà 1 bướu, lạc đà 2 bướu, cây bụi,....</a:t>
                      </a:r>
                      <a:endParaRPr lang="en-GB" dirty="0"/>
                    </a:p>
                  </a:txBody>
                  <a:tcPr marL="82321" marR="82321"/>
                </a:tc>
                <a:tc>
                  <a:txBody>
                    <a:bodyPr/>
                    <a:lstStyle/>
                    <a:p>
                      <a:pPr algn="ctr"/>
                      <a:r>
                        <a:rPr lang="vi-VN" dirty="0"/>
                        <a:t>Thấp</a:t>
                      </a:r>
                      <a:endParaRPr lang="en-GB" dirty="0"/>
                    </a:p>
                  </a:txBody>
                  <a:tcPr marL="82321" marR="82321"/>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vi-VN" dirty="0"/>
              <a:t>Bảng 14.2</a:t>
            </a:r>
            <a:endParaRPr lang="en-GB" dirty="0"/>
          </a:p>
        </p:txBody>
      </p:sp>
      <p:sp>
        <p:nvSpPr>
          <p:cNvPr id="5" name="TextBox 4"/>
          <p:cNvSpPr txBox="1"/>
          <p:nvPr/>
        </p:nvSpPr>
        <p:spPr>
          <a:xfrm>
            <a:off x="539552" y="6021288"/>
            <a:ext cx="8136904" cy="646331"/>
          </a:xfrm>
          <a:prstGeom prst="rect">
            <a:avLst/>
          </a:prstGeom>
          <a:noFill/>
        </p:spPr>
        <p:txBody>
          <a:bodyPr wrap="square" rtlCol="0">
            <a:spAutoFit/>
          </a:bodyPr>
          <a:lstStyle/>
          <a:p>
            <a:r>
              <a:rPr lang="vi-VN" dirty="0"/>
              <a:t>Hãy kể tên các môi trường sống ở địa phương em? Lấy ví dụ sinh vật sống trong môi trường đó?</a:t>
            </a:r>
            <a:endParaRPr lang="en-GB" dirty="0"/>
          </a:p>
        </p:txBody>
      </p:sp>
    </p:spTree>
    <p:extLst>
      <p:ext uri="{BB962C8B-B14F-4D97-AF65-F5344CB8AC3E}">
        <p14:creationId xmlns:p14="http://schemas.microsoft.com/office/powerpoint/2010/main" val="10553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vi-VN" dirty="0">
                <a:solidFill>
                  <a:prstClr val="black"/>
                </a:solidFill>
                <a:latin typeface="+mj-lt"/>
              </a:rPr>
              <a:t>- Theo ước tính có khoảng trên 10 triệu loài.</a:t>
            </a:r>
          </a:p>
          <a:p>
            <a:pPr>
              <a:buFontTx/>
              <a:buChar char="-"/>
            </a:pPr>
            <a:r>
              <a:rPr lang="vi-VN" dirty="0">
                <a:solidFill>
                  <a:prstClr val="black"/>
                </a:solidFill>
                <a:latin typeface="+mj-lt"/>
              </a:rPr>
              <a:t>Môi trường sống của sinh vật rất đa dạng: </a:t>
            </a:r>
          </a:p>
          <a:p>
            <a:pPr marL="0" indent="0">
              <a:buNone/>
            </a:pPr>
            <a:r>
              <a:rPr lang="vi-VN" dirty="0">
                <a:solidFill>
                  <a:prstClr val="black"/>
                </a:solidFill>
                <a:latin typeface="+mj-lt"/>
              </a:rPr>
              <a:t>+ môi trường trên cạn: cây chuối, cây bàng, con mèo, con chó,...</a:t>
            </a:r>
          </a:p>
          <a:p>
            <a:pPr marL="0" indent="0">
              <a:buNone/>
            </a:pPr>
            <a:r>
              <a:rPr lang="vi-VN" dirty="0">
                <a:solidFill>
                  <a:prstClr val="black"/>
                </a:solidFill>
                <a:latin typeface="+mj-lt"/>
              </a:rPr>
              <a:t>+ môi trường nước: cá, tôm, rêu, tảo, rong biển,...</a:t>
            </a:r>
          </a:p>
          <a:p>
            <a:pPr marL="0" indent="0">
              <a:buNone/>
            </a:pPr>
            <a:r>
              <a:rPr lang="vi-VN" dirty="0">
                <a:solidFill>
                  <a:prstClr val="black"/>
                </a:solidFill>
                <a:latin typeface="+mj-lt"/>
              </a:rPr>
              <a:t>+ môi trường đất: giun đất, dế,....</a:t>
            </a:r>
          </a:p>
          <a:p>
            <a:pPr marL="0" indent="0">
              <a:buNone/>
            </a:pPr>
            <a:r>
              <a:rPr lang="vi-VN" dirty="0">
                <a:solidFill>
                  <a:prstClr val="black"/>
                </a:solidFill>
                <a:latin typeface="+mj-lt"/>
              </a:rPr>
              <a:t>+ môi trường sinh vật: chấy, rận, sán, giun đũa,....</a:t>
            </a:r>
            <a:endParaRPr lang="en-GB" dirty="0"/>
          </a:p>
        </p:txBody>
      </p:sp>
      <p:sp>
        <p:nvSpPr>
          <p:cNvPr id="2" name="Title 1"/>
          <p:cNvSpPr>
            <a:spLocks noGrp="1"/>
          </p:cNvSpPr>
          <p:nvPr>
            <p:ph type="title"/>
          </p:nvPr>
        </p:nvSpPr>
        <p:spPr/>
        <p:txBody>
          <a:bodyPr>
            <a:normAutofit fontScale="90000"/>
          </a:bodyPr>
          <a:lstStyle/>
          <a:p>
            <a:r>
              <a:rPr lang="vi-VN" sz="4000" dirty="0">
                <a:solidFill>
                  <a:prstClr val="black"/>
                </a:solidFill>
              </a:rPr>
              <a:t>III. Sự đa dạng về số lượng loài và môi trường sống của sinh vật</a:t>
            </a:r>
            <a:endParaRPr lang="en-GB" dirty="0"/>
          </a:p>
        </p:txBody>
      </p:sp>
    </p:spTree>
    <p:extLst>
      <p:ext uri="{BB962C8B-B14F-4D97-AF65-F5344CB8AC3E}">
        <p14:creationId xmlns:p14="http://schemas.microsoft.com/office/powerpoint/2010/main" val="291297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71500" indent="-571500">
              <a:buAutoNum type="romanUcPeriod"/>
            </a:pPr>
            <a:r>
              <a:rPr lang="vi-VN" dirty="0"/>
              <a:t>Vì sao cần phải phân loại thế giới sống?</a:t>
            </a:r>
          </a:p>
          <a:p>
            <a:pPr marL="571500" indent="-571500">
              <a:buAutoNum type="romanUcPeriod"/>
            </a:pPr>
            <a:r>
              <a:rPr lang="vi-VN" dirty="0"/>
              <a:t>Thế giới sống được chia thành các giới</a:t>
            </a:r>
          </a:p>
          <a:p>
            <a:pPr marL="571500" indent="-571500">
              <a:buAutoNum type="romanUcPeriod"/>
            </a:pPr>
            <a:r>
              <a:rPr lang="vi-VN" dirty="0"/>
              <a:t>Sự đa dạng về số lượng loài và môi trường sống của sinh vật</a:t>
            </a:r>
          </a:p>
          <a:p>
            <a:pPr marL="571500" indent="-571500">
              <a:buAutoNum type="romanUcPeriod"/>
            </a:pPr>
            <a:r>
              <a:rPr lang="vi-VN" dirty="0"/>
              <a:t>Sinh vật được gọi tên như thế nào?</a:t>
            </a:r>
            <a:endParaRPr lang="en-GB" dirty="0"/>
          </a:p>
        </p:txBody>
      </p:sp>
      <p:sp>
        <p:nvSpPr>
          <p:cNvPr id="2" name="Title 1"/>
          <p:cNvSpPr>
            <a:spLocks noGrp="1"/>
          </p:cNvSpPr>
          <p:nvPr>
            <p:ph type="title"/>
          </p:nvPr>
        </p:nvSpPr>
        <p:spPr/>
        <p:txBody>
          <a:bodyPr>
            <a:normAutofit fontScale="90000"/>
          </a:bodyPr>
          <a:lstStyle/>
          <a:p>
            <a:r>
              <a:rPr lang="vi-VN" dirty="0">
                <a:solidFill>
                  <a:srgbClr val="FF0000"/>
                </a:solidFill>
              </a:rPr>
              <a:t>Chủ đề 8: Đa dạng thế giới sống</a:t>
            </a:r>
            <a:br>
              <a:rPr lang="vi-VN" dirty="0">
                <a:solidFill>
                  <a:srgbClr val="FF0000"/>
                </a:solidFill>
              </a:rPr>
            </a:br>
            <a:r>
              <a:rPr lang="vi-VN" dirty="0">
                <a:solidFill>
                  <a:srgbClr val="FF0000"/>
                </a:solidFill>
              </a:rPr>
              <a:t>Bài 14: Phân loại thế giới sống</a:t>
            </a:r>
            <a:endParaRPr lang="en-GB" dirty="0"/>
          </a:p>
        </p:txBody>
      </p:sp>
    </p:spTree>
    <p:extLst>
      <p:ext uri="{BB962C8B-B14F-4D97-AF65-F5344CB8AC3E}">
        <p14:creationId xmlns:p14="http://schemas.microsoft.com/office/powerpoint/2010/main" val="44029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389817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06090"/>
          </a:xfrm>
        </p:spPr>
        <p:txBody>
          <a:bodyPr>
            <a:normAutofit fontScale="90000"/>
          </a:bodyPr>
          <a:lstStyle/>
          <a:p>
            <a:r>
              <a:rPr lang="vi-VN" dirty="0"/>
              <a:t>Gọi tên các sinh vật sau?</a:t>
            </a:r>
            <a:endParaRPr lang="en-GB"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340768"/>
            <a:ext cx="313805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605" y="4221088"/>
            <a:ext cx="27146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59632" y="3717032"/>
            <a:ext cx="1646605" cy="369332"/>
          </a:xfrm>
          <a:prstGeom prst="rect">
            <a:avLst/>
          </a:prstGeom>
          <a:noFill/>
        </p:spPr>
        <p:txBody>
          <a:bodyPr wrap="none" rtlCol="0">
            <a:spAutoFit/>
          </a:bodyPr>
          <a:lstStyle/>
          <a:p>
            <a:r>
              <a:rPr lang="vi-VN" dirty="0"/>
              <a:t>Cây ngô( bắp)</a:t>
            </a:r>
            <a:endParaRPr lang="en-GB" dirty="0"/>
          </a:p>
        </p:txBody>
      </p:sp>
      <p:sp>
        <p:nvSpPr>
          <p:cNvPr id="5" name="TextBox 4"/>
          <p:cNvSpPr txBox="1"/>
          <p:nvPr/>
        </p:nvSpPr>
        <p:spPr>
          <a:xfrm>
            <a:off x="5770611" y="3717032"/>
            <a:ext cx="1604927" cy="369332"/>
          </a:xfrm>
          <a:prstGeom prst="rect">
            <a:avLst/>
          </a:prstGeom>
          <a:noFill/>
        </p:spPr>
        <p:txBody>
          <a:bodyPr wrap="none" rtlCol="0">
            <a:spAutoFit/>
          </a:bodyPr>
          <a:lstStyle/>
          <a:p>
            <a:r>
              <a:rPr lang="vi-VN" dirty="0"/>
              <a:t>Con lợn( heo)</a:t>
            </a:r>
            <a:endParaRPr lang="en-GB" dirty="0"/>
          </a:p>
        </p:txBody>
      </p:sp>
      <p:sp>
        <p:nvSpPr>
          <p:cNvPr id="6" name="TextBox 5"/>
          <p:cNvSpPr txBox="1"/>
          <p:nvPr/>
        </p:nvSpPr>
        <p:spPr>
          <a:xfrm>
            <a:off x="1013295" y="6057838"/>
            <a:ext cx="2365243" cy="369332"/>
          </a:xfrm>
          <a:prstGeom prst="rect">
            <a:avLst/>
          </a:prstGeom>
          <a:noFill/>
        </p:spPr>
        <p:txBody>
          <a:bodyPr wrap="square" rtlCol="0">
            <a:spAutoFit/>
          </a:bodyPr>
          <a:lstStyle/>
          <a:p>
            <a:r>
              <a:rPr lang="vi-VN" dirty="0"/>
              <a:t>Cây quất(tắc, hạnh)</a:t>
            </a:r>
            <a:endParaRPr lang="en-GB" dirty="0"/>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957" y="4011538"/>
            <a:ext cx="3138054"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70611" y="6165304"/>
            <a:ext cx="2355400" cy="369332"/>
          </a:xfrm>
          <a:prstGeom prst="rect">
            <a:avLst/>
          </a:prstGeom>
          <a:noFill/>
        </p:spPr>
        <p:txBody>
          <a:bodyPr wrap="square" rtlCol="0">
            <a:spAutoFit/>
          </a:bodyPr>
          <a:lstStyle/>
          <a:p>
            <a:r>
              <a:rPr lang="vi-VN" dirty="0"/>
              <a:t>Dứa( thơm)</a:t>
            </a:r>
            <a:endParaRPr lang="en-GB" dirty="0"/>
          </a:p>
        </p:txBody>
      </p:sp>
    </p:spTree>
    <p:extLst>
      <p:ext uri="{BB962C8B-B14F-4D97-AF65-F5344CB8AC3E}">
        <p14:creationId xmlns:p14="http://schemas.microsoft.com/office/powerpoint/2010/main" val="251709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circle(in)">
                                      <p:cBhvr>
                                        <p:cTn id="12" dur="20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circle(in)">
                                      <p:cBhvr>
                                        <p:cTn id="17" dur="20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circle(in)">
                                      <p:cBhvr>
                                        <p:cTn id="22" dur="2000"/>
                                        <p:tgtEl>
                                          <p:spTgt spid="614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vi-VN" dirty="0"/>
              <a:t>-Sinh vật có 2 tên gọi: </a:t>
            </a:r>
            <a:r>
              <a:rPr lang="vi-VN" dirty="0">
                <a:solidFill>
                  <a:srgbClr val="FF0000"/>
                </a:solidFill>
              </a:rPr>
              <a:t>tên khoa học </a:t>
            </a:r>
            <a:r>
              <a:rPr lang="vi-VN" dirty="0"/>
              <a:t>và </a:t>
            </a:r>
            <a:r>
              <a:rPr lang="vi-VN" dirty="0">
                <a:solidFill>
                  <a:srgbClr val="FF0000"/>
                </a:solidFill>
              </a:rPr>
              <a:t>tên địa phương</a:t>
            </a:r>
          </a:p>
          <a:p>
            <a:pPr marL="0" indent="0">
              <a:buNone/>
            </a:pPr>
            <a:r>
              <a:rPr lang="vi-VN" dirty="0">
                <a:solidFill>
                  <a:srgbClr val="FF0000"/>
                </a:solidFill>
              </a:rPr>
              <a:t>+ tên khoa học </a:t>
            </a:r>
            <a:r>
              <a:rPr lang="vi-VN" dirty="0"/>
              <a:t>là cách gọi tên theo giống, chi, loài. VD: </a:t>
            </a:r>
            <a:r>
              <a:rPr lang="vi-VN" i="1" dirty="0"/>
              <a:t>Rosa</a:t>
            </a:r>
            <a:r>
              <a:rPr lang="vi-VN" dirty="0"/>
              <a:t>( hoa hồng), </a:t>
            </a:r>
            <a:r>
              <a:rPr lang="en-GB" i="1" dirty="0" err="1"/>
              <a:t>Canis</a:t>
            </a:r>
            <a:r>
              <a:rPr lang="en-GB" i="1" dirty="0"/>
              <a:t> lupus </a:t>
            </a:r>
            <a:r>
              <a:rPr lang="en-GB" i="1" dirty="0" err="1"/>
              <a:t>familiaris</a:t>
            </a:r>
            <a:r>
              <a:rPr lang="vi-VN" dirty="0"/>
              <a:t>( chó).</a:t>
            </a:r>
          </a:p>
          <a:p>
            <a:pPr marL="0" indent="0">
              <a:buNone/>
            </a:pPr>
            <a:r>
              <a:rPr lang="vi-VN" dirty="0">
                <a:solidFill>
                  <a:schemeClr val="accent1">
                    <a:lumMod val="75000"/>
                  </a:schemeClr>
                </a:solidFill>
              </a:rPr>
              <a:t>+ tên địa phương: </a:t>
            </a:r>
            <a:r>
              <a:rPr lang="vi-VN" dirty="0"/>
              <a:t>cách gọi của người dân bản xứ, vùng miền. VD: dứa( miền bắc)</a:t>
            </a:r>
          </a:p>
          <a:p>
            <a:pPr marL="0" indent="0">
              <a:buNone/>
            </a:pPr>
            <a:r>
              <a:rPr lang="vi-VN" dirty="0"/>
              <a:t>		    thơm( miền nam)</a:t>
            </a:r>
            <a:endParaRPr lang="en-GB" dirty="0"/>
          </a:p>
        </p:txBody>
      </p:sp>
      <p:sp>
        <p:nvSpPr>
          <p:cNvPr id="2" name="Title 1"/>
          <p:cNvSpPr>
            <a:spLocks noGrp="1"/>
          </p:cNvSpPr>
          <p:nvPr>
            <p:ph type="title"/>
          </p:nvPr>
        </p:nvSpPr>
        <p:spPr/>
        <p:txBody>
          <a:bodyPr>
            <a:normAutofit fontScale="90000"/>
          </a:bodyPr>
          <a:lstStyle/>
          <a:p>
            <a:r>
              <a:rPr lang="vi-VN" dirty="0"/>
              <a:t>IV. Sinh vật được gọi tên như thế nào?</a:t>
            </a:r>
            <a:endParaRPr lang="en-GB" dirty="0"/>
          </a:p>
        </p:txBody>
      </p:sp>
    </p:spTree>
    <p:extLst>
      <p:ext uri="{BB962C8B-B14F-4D97-AF65-F5344CB8AC3E}">
        <p14:creationId xmlns:p14="http://schemas.microsoft.com/office/powerpoint/2010/main" val="74531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vi-VN" dirty="0"/>
              <a:t>-Tên khoa học của sinh vật được viết bằng chứ la tinh, in nghiêng</a:t>
            </a:r>
          </a:p>
          <a:p>
            <a:pPr marL="0" indent="0">
              <a:buNone/>
            </a:pPr>
            <a:r>
              <a:rPr lang="vi-VN" dirty="0"/>
              <a:t>Tên khoa học của mỗi sinh vật gồm 2 phần:</a:t>
            </a:r>
          </a:p>
          <a:p>
            <a:pPr marL="0" indent="0">
              <a:buNone/>
            </a:pPr>
            <a:r>
              <a:rPr lang="vi-VN" dirty="0"/>
              <a:t>+phần 1: viết hoa chữ đầu, tên của chi</a:t>
            </a:r>
          </a:p>
          <a:p>
            <a:pPr marL="0" indent="0">
              <a:buNone/>
            </a:pPr>
            <a:r>
              <a:rPr lang="vi-VN" dirty="0"/>
              <a:t>+ phần 2: viết thường, tên loài</a:t>
            </a:r>
            <a:endParaRPr lang="en-GB" dirty="0"/>
          </a:p>
        </p:txBody>
      </p:sp>
      <p:sp>
        <p:nvSpPr>
          <p:cNvPr id="2" name="Title 1"/>
          <p:cNvSpPr>
            <a:spLocks noGrp="1"/>
          </p:cNvSpPr>
          <p:nvPr>
            <p:ph type="title"/>
          </p:nvPr>
        </p:nvSpPr>
        <p:spPr>
          <a:solidFill>
            <a:schemeClr val="accent2"/>
          </a:solidFill>
        </p:spPr>
        <p:txBody>
          <a:bodyPr/>
          <a:lstStyle/>
          <a:p>
            <a:pPr algn="l"/>
            <a:r>
              <a:rPr lang="vi-VN" dirty="0"/>
              <a:t>Em có biết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181989273"/>
              </p:ext>
            </p:extLst>
          </p:nvPr>
        </p:nvGraphicFramePr>
        <p:xfrm>
          <a:off x="467544" y="4869160"/>
          <a:ext cx="8064896" cy="1944216"/>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486054">
                <a:tc>
                  <a:txBody>
                    <a:bodyPr/>
                    <a:lstStyle/>
                    <a:p>
                      <a:r>
                        <a:rPr lang="vi-VN" dirty="0"/>
                        <a:t>Tên phổ thông</a:t>
                      </a:r>
                      <a:endParaRPr lang="en-GB" dirty="0"/>
                    </a:p>
                  </a:txBody>
                  <a:tcPr/>
                </a:tc>
                <a:tc>
                  <a:txBody>
                    <a:bodyPr/>
                    <a:lstStyle/>
                    <a:p>
                      <a:r>
                        <a:rPr lang="vi-VN" dirty="0"/>
                        <a:t>Tên chi/giống</a:t>
                      </a:r>
                      <a:endParaRPr lang="en-GB" dirty="0"/>
                    </a:p>
                  </a:txBody>
                  <a:tcPr/>
                </a:tc>
                <a:tc>
                  <a:txBody>
                    <a:bodyPr/>
                    <a:lstStyle/>
                    <a:p>
                      <a:r>
                        <a:rPr lang="vi-VN" dirty="0"/>
                        <a:t>Tên loài</a:t>
                      </a:r>
                      <a:endParaRPr lang="en-GB" dirty="0"/>
                    </a:p>
                  </a:txBody>
                  <a:tcPr/>
                </a:tc>
                <a:tc>
                  <a:txBody>
                    <a:bodyPr/>
                    <a:lstStyle/>
                    <a:p>
                      <a:r>
                        <a:rPr lang="vi-VN" dirty="0"/>
                        <a:t>Tên khoa học</a:t>
                      </a:r>
                      <a:endParaRPr lang="en-GB" dirty="0"/>
                    </a:p>
                  </a:txBody>
                  <a:tcPr/>
                </a:tc>
                <a:extLst>
                  <a:ext uri="{0D108BD9-81ED-4DB2-BD59-A6C34878D82A}">
                    <a16:rowId xmlns:a16="http://schemas.microsoft.com/office/drawing/2014/main" val="10000"/>
                  </a:ext>
                </a:extLst>
              </a:tr>
              <a:tr h="486054">
                <a:tc>
                  <a:txBody>
                    <a:bodyPr/>
                    <a:lstStyle/>
                    <a:p>
                      <a:r>
                        <a:rPr lang="vi-VN" dirty="0"/>
                        <a:t>Chim bồ câu</a:t>
                      </a:r>
                      <a:endParaRPr lang="en-GB" dirty="0"/>
                    </a:p>
                  </a:txBody>
                  <a:tcPr/>
                </a:tc>
                <a:tc>
                  <a:txBody>
                    <a:bodyPr/>
                    <a:lstStyle/>
                    <a:p>
                      <a:r>
                        <a:rPr lang="vi-VN" dirty="0"/>
                        <a:t>columba</a:t>
                      </a:r>
                      <a:endParaRPr lang="en-GB" dirty="0"/>
                    </a:p>
                  </a:txBody>
                  <a:tcPr/>
                </a:tc>
                <a:tc>
                  <a:txBody>
                    <a:bodyPr/>
                    <a:lstStyle/>
                    <a:p>
                      <a:r>
                        <a:rPr lang="vi-VN" dirty="0"/>
                        <a:t>livia</a:t>
                      </a:r>
                      <a:endParaRPr lang="en-GB" dirty="0"/>
                    </a:p>
                  </a:txBody>
                  <a:tcPr/>
                </a:tc>
                <a:tc>
                  <a:txBody>
                    <a:bodyPr/>
                    <a:lstStyle/>
                    <a:p>
                      <a:r>
                        <a:rPr lang="vi-VN" i="1" dirty="0">
                          <a:solidFill>
                            <a:srgbClr val="FF0000"/>
                          </a:solidFill>
                        </a:rPr>
                        <a:t>Columba livia</a:t>
                      </a:r>
                      <a:endParaRPr lang="en-GB" i="1" dirty="0">
                        <a:solidFill>
                          <a:srgbClr val="FF0000"/>
                        </a:solidFill>
                      </a:endParaRPr>
                    </a:p>
                  </a:txBody>
                  <a:tcPr/>
                </a:tc>
                <a:extLst>
                  <a:ext uri="{0D108BD9-81ED-4DB2-BD59-A6C34878D82A}">
                    <a16:rowId xmlns:a16="http://schemas.microsoft.com/office/drawing/2014/main" val="10001"/>
                  </a:ext>
                </a:extLst>
              </a:tr>
              <a:tr h="486054">
                <a:tc>
                  <a:txBody>
                    <a:bodyPr/>
                    <a:lstStyle/>
                    <a:p>
                      <a:r>
                        <a:rPr lang="vi-VN" dirty="0"/>
                        <a:t>Con người</a:t>
                      </a:r>
                      <a:endParaRPr lang="en-GB" dirty="0"/>
                    </a:p>
                  </a:txBody>
                  <a:tcPr/>
                </a:tc>
                <a:tc>
                  <a:txBody>
                    <a:bodyPr/>
                    <a:lstStyle/>
                    <a:p>
                      <a:r>
                        <a:rPr lang="vi-VN" dirty="0"/>
                        <a:t>Homo</a:t>
                      </a:r>
                      <a:endParaRPr lang="en-GB" dirty="0"/>
                    </a:p>
                  </a:txBody>
                  <a:tcPr/>
                </a:tc>
                <a:tc>
                  <a:txBody>
                    <a:bodyPr/>
                    <a:lstStyle/>
                    <a:p>
                      <a:r>
                        <a:rPr lang="vi-VN" dirty="0"/>
                        <a:t>sapiens</a:t>
                      </a:r>
                      <a:endParaRPr lang="en-GB" dirty="0"/>
                    </a:p>
                  </a:txBody>
                  <a:tcPr/>
                </a:tc>
                <a:tc>
                  <a:txBody>
                    <a:bodyPr/>
                    <a:lstStyle/>
                    <a:p>
                      <a:r>
                        <a:rPr lang="vi-VN" i="1" dirty="0">
                          <a:solidFill>
                            <a:srgbClr val="FF0000"/>
                          </a:solidFill>
                        </a:rPr>
                        <a:t>Homo lapiens</a:t>
                      </a:r>
                      <a:endParaRPr lang="en-GB" i="1" dirty="0">
                        <a:solidFill>
                          <a:srgbClr val="FF0000"/>
                        </a:solidFill>
                      </a:endParaRPr>
                    </a:p>
                  </a:txBody>
                  <a:tcPr/>
                </a:tc>
                <a:extLst>
                  <a:ext uri="{0D108BD9-81ED-4DB2-BD59-A6C34878D82A}">
                    <a16:rowId xmlns:a16="http://schemas.microsoft.com/office/drawing/2014/main" val="10002"/>
                  </a:ext>
                </a:extLst>
              </a:tr>
              <a:tr h="486054">
                <a:tc>
                  <a:txBody>
                    <a:bodyPr/>
                    <a:lstStyle/>
                    <a:p>
                      <a:r>
                        <a:rPr lang="vi-VN" dirty="0"/>
                        <a:t>Cây dừa</a:t>
                      </a:r>
                      <a:endParaRPr lang="en-GB" dirty="0"/>
                    </a:p>
                  </a:txBody>
                  <a:tcPr/>
                </a:tc>
                <a:tc>
                  <a:txBody>
                    <a:bodyPr/>
                    <a:lstStyle/>
                    <a:p>
                      <a:r>
                        <a:rPr lang="vi-VN" dirty="0"/>
                        <a:t>Cocos </a:t>
                      </a:r>
                      <a:endParaRPr lang="en-GB" dirty="0"/>
                    </a:p>
                  </a:txBody>
                  <a:tcPr/>
                </a:tc>
                <a:tc>
                  <a:txBody>
                    <a:bodyPr/>
                    <a:lstStyle/>
                    <a:p>
                      <a:r>
                        <a:rPr lang="vi-VN" dirty="0"/>
                        <a:t>nucifera</a:t>
                      </a:r>
                      <a:endParaRPr lang="en-GB" dirty="0"/>
                    </a:p>
                  </a:txBody>
                  <a:tcPr/>
                </a:tc>
                <a:tc>
                  <a:txBody>
                    <a:bodyPr/>
                    <a:lstStyle/>
                    <a:p>
                      <a:r>
                        <a:rPr lang="vi-VN" i="1" dirty="0">
                          <a:solidFill>
                            <a:srgbClr val="FF0000"/>
                          </a:solidFill>
                        </a:rPr>
                        <a:t>Cocos nucifera</a:t>
                      </a:r>
                      <a:endParaRPr lang="en-GB" i="1" dirty="0">
                        <a:solidFill>
                          <a:srgbClr val="FF000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1347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348909" y="149960"/>
            <a:ext cx="6520375" cy="863760"/>
          </a:xfrm>
        </p:spPr>
        <p:txBody>
          <a:bodyPr/>
          <a:lstStyle/>
          <a:p>
            <a:pPr marL="0" indent="0" algn="ctr">
              <a:buNone/>
            </a:pPr>
            <a:r>
              <a:rPr lang="en-US" sz="2200" b="1" dirty="0">
                <a:latin typeface="+mj-lt"/>
              </a:rPr>
              <a:t>TỔNG KẾT KIẾN THỨC</a:t>
            </a:r>
          </a:p>
        </p:txBody>
      </p:sp>
      <p:sp>
        <p:nvSpPr>
          <p:cNvPr id="3" name="Slide Number Placeholder 2"/>
          <p:cNvSpPr>
            <a:spLocks noGrp="1"/>
          </p:cNvSpPr>
          <p:nvPr>
            <p:ph type="sldNum" sz="quarter" idx="4294967295"/>
          </p:nvPr>
        </p:nvSpPr>
        <p:spPr>
          <a:xfrm>
            <a:off x="6553200" y="6245225"/>
            <a:ext cx="2133600" cy="476251"/>
          </a:xfrm>
          <a:prstGeom prst="rect">
            <a:avLst/>
          </a:prstGeom>
        </p:spPr>
        <p:txBody>
          <a:bodyPr/>
          <a:lstStyle/>
          <a:p>
            <a:pPr marL="0" lvl="0" indent="0" algn="ctr" rtl="0">
              <a:spcBef>
                <a:spcPts val="0"/>
              </a:spcBef>
              <a:spcAft>
                <a:spcPts val="0"/>
              </a:spcAft>
              <a:buNone/>
            </a:pPr>
            <a:fld id="{00000000-1234-1234-1234-123412341234}" type="slidenum">
              <a:rPr lang="en-GB" smtClean="0"/>
              <a:t>29</a:t>
            </a:fld>
            <a:endParaRPr lang="en-GB"/>
          </a:p>
        </p:txBody>
      </p:sp>
      <p:pic>
        <p:nvPicPr>
          <p:cNvPr id="5" name="Picture 4"/>
          <p:cNvPicPr>
            <a:picLocks noChangeAspect="1"/>
          </p:cNvPicPr>
          <p:nvPr/>
        </p:nvPicPr>
        <p:blipFill>
          <a:blip r:embed="rId2"/>
          <a:stretch>
            <a:fillRect/>
          </a:stretch>
        </p:blipFill>
        <p:spPr>
          <a:xfrm>
            <a:off x="1" y="808779"/>
            <a:ext cx="9086617" cy="5899261"/>
          </a:xfrm>
          <a:prstGeom prst="rect">
            <a:avLst/>
          </a:prstGeom>
        </p:spPr>
      </p:pic>
    </p:spTree>
    <p:extLst>
      <p:ext uri="{BB962C8B-B14F-4D97-AF65-F5344CB8AC3E}">
        <p14:creationId xmlns:p14="http://schemas.microsoft.com/office/powerpoint/2010/main" val="26685247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r>
              <a:rPr lang="vi-VN" dirty="0"/>
              <a:t>Nội dung bài học</a:t>
            </a:r>
            <a:endParaRPr lang="en-GB" dirty="0"/>
          </a:p>
        </p:txBody>
      </p:sp>
      <p:sp>
        <p:nvSpPr>
          <p:cNvPr id="4" name="Cloud 3"/>
          <p:cNvSpPr/>
          <p:nvPr/>
        </p:nvSpPr>
        <p:spPr>
          <a:xfrm>
            <a:off x="611560" y="1340768"/>
            <a:ext cx="2976770" cy="2282552"/>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dirty="0"/>
              <a:t>Vì sao cần phải phân loại thế giới sống</a:t>
            </a:r>
            <a:endParaRPr lang="en-GB" dirty="0"/>
          </a:p>
        </p:txBody>
      </p:sp>
      <p:sp>
        <p:nvSpPr>
          <p:cNvPr id="5" name="Cloud 4"/>
          <p:cNvSpPr/>
          <p:nvPr/>
        </p:nvSpPr>
        <p:spPr>
          <a:xfrm>
            <a:off x="5076056" y="1623932"/>
            <a:ext cx="2880320" cy="2165108"/>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dirty="0"/>
              <a:t>Thế giới sống được chia thành các giới</a:t>
            </a:r>
            <a:endParaRPr lang="en-GB" dirty="0"/>
          </a:p>
        </p:txBody>
      </p:sp>
      <p:sp>
        <p:nvSpPr>
          <p:cNvPr id="6" name="Cloud 5"/>
          <p:cNvSpPr/>
          <p:nvPr/>
        </p:nvSpPr>
        <p:spPr>
          <a:xfrm>
            <a:off x="1331640" y="3861048"/>
            <a:ext cx="2736304" cy="204137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dirty="0"/>
              <a:t>Sự đa dạng về số loài và môi trường sống của sinh vật</a:t>
            </a:r>
            <a:endParaRPr lang="en-GB" dirty="0"/>
          </a:p>
        </p:txBody>
      </p:sp>
      <p:sp>
        <p:nvSpPr>
          <p:cNvPr id="7" name="Cloud 6"/>
          <p:cNvSpPr/>
          <p:nvPr/>
        </p:nvSpPr>
        <p:spPr>
          <a:xfrm>
            <a:off x="5652120" y="4149080"/>
            <a:ext cx="2592288" cy="201622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dirty="0"/>
              <a:t>Sinh vật được gọi tên như </a:t>
            </a:r>
            <a:r>
              <a:rPr lang="vi-VN"/>
              <a:t>thế nào?</a:t>
            </a:r>
            <a:endParaRPr lang="en-GB" dirty="0"/>
          </a:p>
        </p:txBody>
      </p:sp>
    </p:spTree>
    <p:extLst>
      <p:ext uri="{BB962C8B-B14F-4D97-AF65-F5344CB8AC3E}">
        <p14:creationId xmlns:p14="http://schemas.microsoft.com/office/powerpoint/2010/main" val="74916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vi-VN" dirty="0"/>
              <a:t>Tìm hiểu thêm</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636912"/>
            <a:ext cx="590465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1835532"/>
            <a:ext cx="8698215" cy="769441"/>
          </a:xfrm>
          <a:prstGeom prst="rect">
            <a:avLst/>
          </a:prstGeom>
          <a:noFill/>
        </p:spPr>
        <p:txBody>
          <a:bodyPr wrap="none" rtlCol="0">
            <a:spAutoFit/>
          </a:bodyPr>
          <a:lstStyle/>
          <a:p>
            <a:r>
              <a:rPr lang="vi-VN" sz="2200" dirty="0">
                <a:latin typeface="Times New Roman" pitchFamily="18" charset="0"/>
                <a:cs typeface="Times New Roman" pitchFamily="18" charset="0"/>
              </a:rPr>
              <a:t>Chuồn chuồn, dơi, đại bàng đều có cánh và biết bay nhưng chúng được xếp</a:t>
            </a:r>
          </a:p>
          <a:p>
            <a:r>
              <a:rPr lang="vi-VN" sz="2200" dirty="0">
                <a:latin typeface="Times New Roman" pitchFamily="18" charset="0"/>
                <a:cs typeface="Times New Roman" pitchFamily="18" charset="0"/>
              </a:rPr>
              <a:t> vào 3 lớp khác nhau. Em hãy tìm hiểu xem đó là những lớp động vật nào?</a:t>
            </a:r>
            <a:endParaRPr lang="en-GB" sz="2200" dirty="0">
              <a:latin typeface="Times New Roman" pitchFamily="18" charset="0"/>
              <a:cs typeface="Times New Roman" pitchFamily="18" charset="0"/>
            </a:endParaRPr>
          </a:p>
        </p:txBody>
      </p:sp>
      <p:sp>
        <p:nvSpPr>
          <p:cNvPr id="5" name="TextBox 4"/>
          <p:cNvSpPr txBox="1"/>
          <p:nvPr/>
        </p:nvSpPr>
        <p:spPr>
          <a:xfrm>
            <a:off x="6228184" y="2996952"/>
            <a:ext cx="2448272" cy="2677656"/>
          </a:xfrm>
          <a:prstGeom prst="rect">
            <a:avLst/>
          </a:prstGeom>
          <a:noFill/>
        </p:spPr>
        <p:txBody>
          <a:bodyPr wrap="square" rtlCol="0">
            <a:spAutoFit/>
          </a:bodyPr>
          <a:lstStyle/>
          <a:p>
            <a:endParaRPr lang="vi-VN" sz="2400" dirty="0"/>
          </a:p>
          <a:p>
            <a:r>
              <a:rPr lang="vi-VN" sz="2400" dirty="0"/>
              <a:t>- Chuồn chuồn thuộc lớp sâu bọ</a:t>
            </a:r>
          </a:p>
          <a:p>
            <a:r>
              <a:rPr lang="vi-VN" sz="2400" dirty="0"/>
              <a:t>- Dơi thuộc lớp: thú</a:t>
            </a:r>
          </a:p>
          <a:p>
            <a:r>
              <a:rPr lang="vi-VN" sz="2400" dirty="0"/>
              <a:t>- Đại bàng thuộc lớp: chim</a:t>
            </a:r>
            <a:endParaRPr lang="en-GB" sz="2400" dirty="0"/>
          </a:p>
        </p:txBody>
      </p:sp>
    </p:spTree>
    <p:extLst>
      <p:ext uri="{BB962C8B-B14F-4D97-AF65-F5344CB8AC3E}">
        <p14:creationId xmlns:p14="http://schemas.microsoft.com/office/powerpoint/2010/main" val="232844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arn(inVertical)">
                                      <p:cBhvr>
                                        <p:cTn id="10" dur="500"/>
                                        <p:tgtEl>
                                          <p:spTgt spid="5">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arn(inVertical)">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9"/>
            <a:ext cx="8229600" cy="1143000"/>
          </a:xfrm>
          <a:prstGeom prst="rect">
            <a:avLst/>
          </a:prstGeom>
        </p:spPr>
        <p:txBody>
          <a:bodyPr/>
          <a:lstStyle/>
          <a:p>
            <a:r>
              <a:rPr lang="en-US" sz="2800" b="1" dirty="0">
                <a:solidFill>
                  <a:schemeClr val="tx1"/>
                </a:solidFill>
                <a:latin typeface="+mj-lt"/>
              </a:rPr>
              <a:t>Luyện tập – Trả lời câu hỏi trắc nghiệm</a:t>
            </a:r>
          </a:p>
        </p:txBody>
      </p:sp>
      <p:sp>
        <p:nvSpPr>
          <p:cNvPr id="4" name="Google Shape;330;p45"/>
          <p:cNvSpPr txBox="1"/>
          <p:nvPr/>
        </p:nvSpPr>
        <p:spPr>
          <a:xfrm>
            <a:off x="1019415" y="2158041"/>
            <a:ext cx="8124585" cy="1359292"/>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GB" sz="2800" i="1" dirty="0">
                <a:solidFill>
                  <a:schemeClr val="tx1"/>
                </a:solidFill>
                <a:latin typeface="+mn-lt"/>
                <a:ea typeface="Muli" panose="020B0604020202020204"/>
                <a:cs typeface="Muli" panose="020B0604020202020204"/>
                <a:sym typeface="Muli" panose="020B0604020202020204"/>
              </a:rPr>
              <a:t>Cho đến nay, ước tính trên Trái đất có khoảng bao nhiêu loài?</a:t>
            </a:r>
            <a:endParaRPr sz="2800" i="1" dirty="0">
              <a:solidFill>
                <a:schemeClr val="tx1"/>
              </a:solidFill>
              <a:latin typeface="+mn-lt"/>
              <a:ea typeface="Muli" panose="020B0604020202020204"/>
              <a:cs typeface="Muli" panose="020B0604020202020204"/>
              <a:sym typeface="Muli" panose="020B0604020202020204"/>
            </a:endParaRPr>
          </a:p>
        </p:txBody>
      </p:sp>
      <p:sp>
        <p:nvSpPr>
          <p:cNvPr id="5" name="Round Same Side Corner Rectangle 4"/>
          <p:cNvSpPr/>
          <p:nvPr/>
        </p:nvSpPr>
        <p:spPr>
          <a:xfrm rot="16200000">
            <a:off x="2017771" y="2879899"/>
            <a:ext cx="775643" cy="2508323"/>
          </a:xfrm>
          <a:prstGeom prst="round2SameRect">
            <a:avLst>
              <a:gd name="adj1" fmla="val 23321"/>
              <a:gd name="adj2" fmla="val 0"/>
            </a:avLst>
          </a:prstGeom>
          <a:solidFill>
            <a:schemeClr val="accent2">
              <a:lumMod val="60000"/>
              <a:lumOff val="4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solidFill>
                <a:schemeClr val="tx1"/>
              </a:solidFill>
            </a:endParaRPr>
          </a:p>
        </p:txBody>
      </p:sp>
      <p:sp>
        <p:nvSpPr>
          <p:cNvPr id="6" name="Round Same Side Corner Rectangle 5"/>
          <p:cNvSpPr/>
          <p:nvPr/>
        </p:nvSpPr>
        <p:spPr>
          <a:xfrm rot="5400000" flipH="1">
            <a:off x="3757180" y="3743953"/>
            <a:ext cx="775644" cy="780208"/>
          </a:xfrm>
          <a:prstGeom prst="round2SameRect">
            <a:avLst>
              <a:gd name="adj1" fmla="val 34679"/>
              <a:gd name="adj2" fmla="val 0"/>
            </a:avLst>
          </a:prstGeom>
          <a:solidFill>
            <a:schemeClr val="accent2">
              <a:lumMod val="60000"/>
              <a:lumOff val="4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solidFill>
                <a:schemeClr val="tx1"/>
              </a:solidFill>
            </a:endParaRPr>
          </a:p>
        </p:txBody>
      </p:sp>
      <p:sp>
        <p:nvSpPr>
          <p:cNvPr id="7" name="Round Same Side Corner Rectangle 6"/>
          <p:cNvSpPr/>
          <p:nvPr/>
        </p:nvSpPr>
        <p:spPr>
          <a:xfrm rot="16200000">
            <a:off x="2001318" y="4063521"/>
            <a:ext cx="808549" cy="2508323"/>
          </a:xfrm>
          <a:prstGeom prst="round2SameRect">
            <a:avLst>
              <a:gd name="adj1" fmla="val 23321"/>
              <a:gd name="adj2" fmla="val 7238"/>
            </a:avLst>
          </a:prstGeom>
          <a:solidFill>
            <a:schemeClr val="accent2"/>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solidFill>
                <a:schemeClr val="tx1"/>
              </a:solidFill>
            </a:endParaRPr>
          </a:p>
        </p:txBody>
      </p:sp>
      <p:sp>
        <p:nvSpPr>
          <p:cNvPr id="8" name="Round Same Side Corner Rectangle 7"/>
          <p:cNvSpPr/>
          <p:nvPr/>
        </p:nvSpPr>
        <p:spPr>
          <a:xfrm rot="5400000" flipH="1">
            <a:off x="3732894" y="4919744"/>
            <a:ext cx="824215" cy="780205"/>
          </a:xfrm>
          <a:prstGeom prst="round2SameRect">
            <a:avLst>
              <a:gd name="adj1" fmla="val 34679"/>
              <a:gd name="adj2" fmla="val 0"/>
            </a:avLst>
          </a:prstGeom>
          <a:solidFill>
            <a:schemeClr val="accent2"/>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solidFill>
                <a:schemeClr val="tx1"/>
              </a:solidFill>
            </a:endParaRPr>
          </a:p>
        </p:txBody>
      </p:sp>
      <p:sp>
        <p:nvSpPr>
          <p:cNvPr id="9" name="Round Same Side Corner Rectangle 8"/>
          <p:cNvSpPr/>
          <p:nvPr/>
        </p:nvSpPr>
        <p:spPr>
          <a:xfrm rot="16200000">
            <a:off x="6199056" y="2875846"/>
            <a:ext cx="775644" cy="2483618"/>
          </a:xfrm>
          <a:prstGeom prst="round2SameRect">
            <a:avLst>
              <a:gd name="adj1" fmla="val 23321"/>
              <a:gd name="adj2" fmla="val 0"/>
            </a:avLst>
          </a:prstGeom>
          <a:solidFill>
            <a:schemeClr val="accent2">
              <a:lumMod val="7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solidFill>
                <a:schemeClr val="tx1"/>
              </a:solidFill>
            </a:endParaRPr>
          </a:p>
        </p:txBody>
      </p:sp>
      <p:sp>
        <p:nvSpPr>
          <p:cNvPr id="10" name="Round Same Side Corner Rectangle 9"/>
          <p:cNvSpPr/>
          <p:nvPr/>
        </p:nvSpPr>
        <p:spPr>
          <a:xfrm rot="5400000" flipH="1">
            <a:off x="7887095" y="3763451"/>
            <a:ext cx="775645" cy="708408"/>
          </a:xfrm>
          <a:prstGeom prst="round2SameRect">
            <a:avLst>
              <a:gd name="adj1" fmla="val 34679"/>
              <a:gd name="adj2" fmla="val 0"/>
            </a:avLst>
          </a:prstGeom>
          <a:solidFill>
            <a:schemeClr val="accent2">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solidFill>
                <a:schemeClr val="tx1"/>
              </a:solidFill>
            </a:endParaRPr>
          </a:p>
        </p:txBody>
      </p:sp>
      <p:sp>
        <p:nvSpPr>
          <p:cNvPr id="11" name="Round Same Side Corner Rectangle 10"/>
          <p:cNvSpPr/>
          <p:nvPr/>
        </p:nvSpPr>
        <p:spPr>
          <a:xfrm rot="16200000">
            <a:off x="6202904" y="4096169"/>
            <a:ext cx="767948" cy="2483617"/>
          </a:xfrm>
          <a:prstGeom prst="round2SameRect">
            <a:avLst>
              <a:gd name="adj1" fmla="val 23321"/>
              <a:gd name="adj2" fmla="val 0"/>
            </a:avLst>
          </a:prstGeom>
          <a:solidFill>
            <a:schemeClr val="accent2">
              <a:lumMod val="5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solidFill>
                <a:schemeClr val="tx1"/>
              </a:solidFill>
            </a:endParaRPr>
          </a:p>
        </p:txBody>
      </p:sp>
      <p:sp>
        <p:nvSpPr>
          <p:cNvPr id="12" name="Round Same Side Corner Rectangle 11"/>
          <p:cNvSpPr/>
          <p:nvPr/>
        </p:nvSpPr>
        <p:spPr>
          <a:xfrm rot="5400000" flipH="1">
            <a:off x="7900475" y="4969133"/>
            <a:ext cx="767949" cy="708406"/>
          </a:xfrm>
          <a:prstGeom prst="round2SameRect">
            <a:avLst>
              <a:gd name="adj1" fmla="val 34679"/>
              <a:gd name="adj2" fmla="val 0"/>
            </a:avLst>
          </a:prstGeom>
          <a:solidFill>
            <a:schemeClr val="accent2">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solidFill>
                <a:schemeClr val="tx1"/>
              </a:solidFill>
            </a:endParaRPr>
          </a:p>
        </p:txBody>
      </p:sp>
      <p:sp>
        <p:nvSpPr>
          <p:cNvPr id="13" name="TextBox 33"/>
          <p:cNvSpPr txBox="1">
            <a:spLocks noChangeArrowheads="1"/>
          </p:cNvSpPr>
          <p:nvPr/>
        </p:nvSpPr>
        <p:spPr bwMode="auto">
          <a:xfrm>
            <a:off x="3934755" y="5070423"/>
            <a:ext cx="410689" cy="523220"/>
          </a:xfrm>
          <a:prstGeom prst="rect">
            <a:avLst/>
          </a:prstGeom>
          <a:noFill/>
          <a:ln w="9525">
            <a:noFill/>
            <a:miter lim="800000"/>
          </a:ln>
        </p:spPr>
        <p:txBody>
          <a:bodyPr wrap="none" anchor="ctr">
            <a:spAutoFit/>
          </a:bodyPr>
          <a:lstStyle/>
          <a:p>
            <a:pPr algn="ctr"/>
            <a:r>
              <a:rPr lang="en-US" sz="2800" b="1" dirty="0">
                <a:solidFill>
                  <a:schemeClr val="tx1"/>
                </a:solidFill>
                <a:latin typeface="Comic Sans MS" panose="030F0702030302020204" pitchFamily="66" charset="0"/>
              </a:rPr>
              <a:t>B</a:t>
            </a:r>
          </a:p>
        </p:txBody>
      </p:sp>
      <p:sp>
        <p:nvSpPr>
          <p:cNvPr id="14" name="TextBox 34"/>
          <p:cNvSpPr txBox="1">
            <a:spLocks noChangeArrowheads="1"/>
          </p:cNvSpPr>
          <p:nvPr/>
        </p:nvSpPr>
        <p:spPr bwMode="auto">
          <a:xfrm>
            <a:off x="8077155" y="3857543"/>
            <a:ext cx="407483" cy="523220"/>
          </a:xfrm>
          <a:prstGeom prst="rect">
            <a:avLst/>
          </a:prstGeom>
          <a:noFill/>
          <a:ln w="9525">
            <a:noFill/>
            <a:miter lim="800000"/>
          </a:ln>
        </p:spPr>
        <p:txBody>
          <a:bodyPr wrap="none" anchor="ctr">
            <a:spAutoFit/>
          </a:bodyPr>
          <a:lstStyle/>
          <a:p>
            <a:pPr algn="ctr"/>
            <a:r>
              <a:rPr lang="en-US" sz="2800" b="1" dirty="0">
                <a:solidFill>
                  <a:schemeClr val="tx1"/>
                </a:solidFill>
                <a:latin typeface="Comic Sans MS" panose="030F0702030302020204" pitchFamily="66" charset="0"/>
              </a:rPr>
              <a:t>C</a:t>
            </a:r>
          </a:p>
        </p:txBody>
      </p:sp>
      <p:sp>
        <p:nvSpPr>
          <p:cNvPr id="15" name="TextBox 35"/>
          <p:cNvSpPr txBox="1">
            <a:spLocks noChangeArrowheads="1"/>
          </p:cNvSpPr>
          <p:nvPr/>
        </p:nvSpPr>
        <p:spPr bwMode="auto">
          <a:xfrm>
            <a:off x="8019672" y="5108918"/>
            <a:ext cx="444352" cy="523220"/>
          </a:xfrm>
          <a:prstGeom prst="rect">
            <a:avLst/>
          </a:prstGeom>
          <a:noFill/>
          <a:ln w="9525">
            <a:noFill/>
            <a:miter lim="800000"/>
          </a:ln>
        </p:spPr>
        <p:txBody>
          <a:bodyPr wrap="none" anchor="ctr">
            <a:spAutoFit/>
          </a:bodyPr>
          <a:lstStyle/>
          <a:p>
            <a:pPr algn="ctr"/>
            <a:r>
              <a:rPr lang="en-US" sz="2800" b="1" dirty="0">
                <a:solidFill>
                  <a:schemeClr val="tx1"/>
                </a:solidFill>
                <a:latin typeface="Comic Sans MS" panose="030F0702030302020204" pitchFamily="66" charset="0"/>
              </a:rPr>
              <a:t>D</a:t>
            </a:r>
          </a:p>
        </p:txBody>
      </p:sp>
      <p:sp>
        <p:nvSpPr>
          <p:cNvPr id="16" name="Rectangle 32"/>
          <p:cNvSpPr>
            <a:spLocks noChangeArrowheads="1"/>
          </p:cNvSpPr>
          <p:nvPr/>
        </p:nvSpPr>
        <p:spPr bwMode="auto">
          <a:xfrm>
            <a:off x="1296612" y="3871420"/>
            <a:ext cx="2363142" cy="523220"/>
          </a:xfrm>
          <a:prstGeom prst="rect">
            <a:avLst/>
          </a:prstGeom>
          <a:noFill/>
          <a:ln w="9525">
            <a:noFill/>
            <a:miter lim="800000"/>
          </a:ln>
        </p:spPr>
        <p:txBody>
          <a:bodyPr wrap="square">
            <a:spAutoFit/>
          </a:bodyPr>
          <a:lstStyle/>
          <a:p>
            <a:pPr algn="ctr"/>
            <a:r>
              <a:rPr lang="en-US" sz="2800" dirty="0">
                <a:solidFill>
                  <a:schemeClr val="tx1"/>
                </a:solidFill>
                <a:latin typeface="Arial" panose="020B0604020202020204" pitchFamily="34" charset="0"/>
              </a:rPr>
              <a:t>7 triệu loài</a:t>
            </a:r>
            <a:endParaRPr lang="en-US" sz="2800" dirty="0">
              <a:solidFill>
                <a:schemeClr val="tx1"/>
              </a:solidFill>
            </a:endParaRPr>
          </a:p>
        </p:txBody>
      </p:sp>
      <p:sp>
        <p:nvSpPr>
          <p:cNvPr id="17" name="Rectangle 37"/>
          <p:cNvSpPr>
            <a:spLocks noChangeArrowheads="1"/>
          </p:cNvSpPr>
          <p:nvPr/>
        </p:nvSpPr>
        <p:spPr bwMode="auto">
          <a:xfrm>
            <a:off x="1240770" y="5043968"/>
            <a:ext cx="2418984" cy="523220"/>
          </a:xfrm>
          <a:prstGeom prst="rect">
            <a:avLst/>
          </a:prstGeom>
          <a:noFill/>
          <a:ln w="9525">
            <a:noFill/>
            <a:miter lim="800000"/>
          </a:ln>
        </p:spPr>
        <p:txBody>
          <a:bodyPr wrap="square">
            <a:spAutoFit/>
          </a:bodyPr>
          <a:lstStyle/>
          <a:p>
            <a:pPr algn="ctr"/>
            <a:r>
              <a:rPr lang="en-US" sz="2800" dirty="0">
                <a:solidFill>
                  <a:schemeClr val="tx1"/>
                </a:solidFill>
                <a:latin typeface="Arial" panose="020B0604020202020204" pitchFamily="34" charset="0"/>
              </a:rPr>
              <a:t>8 triệu loài</a:t>
            </a:r>
            <a:endParaRPr lang="en-US" sz="2800" dirty="0">
              <a:solidFill>
                <a:schemeClr val="tx1"/>
              </a:solidFill>
            </a:endParaRPr>
          </a:p>
        </p:txBody>
      </p:sp>
      <p:sp>
        <p:nvSpPr>
          <p:cNvPr id="18" name="Rectangle 38"/>
          <p:cNvSpPr>
            <a:spLocks noChangeArrowheads="1"/>
          </p:cNvSpPr>
          <p:nvPr/>
        </p:nvSpPr>
        <p:spPr bwMode="auto">
          <a:xfrm>
            <a:off x="5212924" y="3855017"/>
            <a:ext cx="2772460" cy="523220"/>
          </a:xfrm>
          <a:prstGeom prst="rect">
            <a:avLst/>
          </a:prstGeom>
          <a:noFill/>
          <a:ln w="9525">
            <a:noFill/>
            <a:miter lim="800000"/>
          </a:ln>
        </p:spPr>
        <p:txBody>
          <a:bodyPr wrap="square">
            <a:spAutoFit/>
          </a:bodyPr>
          <a:lstStyle/>
          <a:p>
            <a:pPr algn="ctr"/>
            <a:r>
              <a:rPr lang="en-US" sz="2800" dirty="0">
                <a:solidFill>
                  <a:schemeClr val="tx1"/>
                </a:solidFill>
                <a:latin typeface="Arial" panose="020B0604020202020204" pitchFamily="34" charset="0"/>
              </a:rPr>
              <a:t>10 triệu loài</a:t>
            </a:r>
            <a:endParaRPr lang="en-US" sz="2800" dirty="0">
              <a:solidFill>
                <a:schemeClr val="tx1"/>
              </a:solidFill>
            </a:endParaRPr>
          </a:p>
        </p:txBody>
      </p:sp>
      <p:sp>
        <p:nvSpPr>
          <p:cNvPr id="19" name="Rectangle 39"/>
          <p:cNvSpPr>
            <a:spLocks noChangeArrowheads="1"/>
          </p:cNvSpPr>
          <p:nvPr/>
        </p:nvSpPr>
        <p:spPr bwMode="auto">
          <a:xfrm>
            <a:off x="5403120" y="5077115"/>
            <a:ext cx="2425567" cy="954107"/>
          </a:xfrm>
          <a:prstGeom prst="rect">
            <a:avLst/>
          </a:prstGeom>
          <a:noFill/>
          <a:ln w="9525">
            <a:noFill/>
            <a:miter lim="800000"/>
          </a:ln>
        </p:spPr>
        <p:txBody>
          <a:bodyPr wrap="square">
            <a:spAutoFit/>
          </a:bodyPr>
          <a:lstStyle/>
          <a:p>
            <a:pPr algn="ctr"/>
            <a:r>
              <a:rPr lang="en-US" sz="2800" dirty="0">
                <a:solidFill>
                  <a:schemeClr val="tx1"/>
                </a:solidFill>
                <a:latin typeface="Arial" panose="020B0604020202020204" pitchFamily="34" charset="0"/>
              </a:rPr>
              <a:t>Chưa xác định được</a:t>
            </a:r>
            <a:endParaRPr lang="en-US" sz="2800" dirty="0">
              <a:solidFill>
                <a:schemeClr val="tx1"/>
              </a:solidFill>
            </a:endParaRPr>
          </a:p>
        </p:txBody>
      </p:sp>
      <p:sp>
        <p:nvSpPr>
          <p:cNvPr id="20" name="TextBox 33"/>
          <p:cNvSpPr txBox="1">
            <a:spLocks noChangeArrowheads="1"/>
          </p:cNvSpPr>
          <p:nvPr/>
        </p:nvSpPr>
        <p:spPr bwMode="auto">
          <a:xfrm>
            <a:off x="3921224" y="3872447"/>
            <a:ext cx="447558" cy="523220"/>
          </a:xfrm>
          <a:prstGeom prst="rect">
            <a:avLst/>
          </a:prstGeom>
          <a:noFill/>
          <a:ln w="9525">
            <a:noFill/>
            <a:miter lim="800000"/>
          </a:ln>
        </p:spPr>
        <p:txBody>
          <a:bodyPr wrap="none" anchor="ctr">
            <a:spAutoFit/>
          </a:bodyPr>
          <a:lstStyle/>
          <a:p>
            <a:pPr algn="ctr"/>
            <a:r>
              <a:rPr lang="en-US" sz="2800" b="1" dirty="0">
                <a:solidFill>
                  <a:schemeClr val="tx1"/>
                </a:solidFill>
                <a:latin typeface="Comic Sans MS" panose="030F0702030302020204" pitchFamily="66" charset="0"/>
              </a:rPr>
              <a:t>A</a:t>
            </a:r>
          </a:p>
        </p:txBody>
      </p:sp>
      <p:sp>
        <p:nvSpPr>
          <p:cNvPr id="21" name="Oval 20"/>
          <p:cNvSpPr/>
          <p:nvPr/>
        </p:nvSpPr>
        <p:spPr>
          <a:xfrm>
            <a:off x="8093186" y="3855017"/>
            <a:ext cx="411069" cy="5719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Tree>
    <p:extLst>
      <p:ext uri="{BB962C8B-B14F-4D97-AF65-F5344CB8AC3E}">
        <p14:creationId xmlns:p14="http://schemas.microsoft.com/office/powerpoint/2010/main" val="4129345880"/>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0;p45"/>
          <p:cNvSpPr txBox="1"/>
          <p:nvPr/>
        </p:nvSpPr>
        <p:spPr>
          <a:xfrm>
            <a:off x="0" y="436799"/>
            <a:ext cx="9066882" cy="1359292"/>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GB" sz="2800" b="1" i="1" dirty="0">
                <a:solidFill>
                  <a:schemeClr val="tx1"/>
                </a:solidFill>
                <a:latin typeface="+mn-lt"/>
                <a:ea typeface="Muli" panose="020B0604020202020204"/>
                <a:cs typeface="Muli" panose="020B0604020202020204"/>
                <a:sym typeface="Muli" panose="020B0604020202020204"/>
              </a:rPr>
              <a:t>Môi trường sa mạc – nơi có khí hậu khô, nóng có sự đa dạng về số lượng loài như thế nào?</a:t>
            </a:r>
            <a:endParaRPr sz="2800" b="1" i="1" dirty="0">
              <a:solidFill>
                <a:schemeClr val="tx1"/>
              </a:solidFill>
              <a:latin typeface="+mn-lt"/>
              <a:ea typeface="Muli" panose="020B0604020202020204"/>
              <a:cs typeface="Muli" panose="020B0604020202020204"/>
              <a:sym typeface="Muli" panose="020B0604020202020204"/>
            </a:endParaRPr>
          </a:p>
        </p:txBody>
      </p:sp>
      <p:sp>
        <p:nvSpPr>
          <p:cNvPr id="4" name="Round Same Side Corner Rectangle 3"/>
          <p:cNvSpPr/>
          <p:nvPr/>
        </p:nvSpPr>
        <p:spPr>
          <a:xfrm rot="16200000">
            <a:off x="2045906" y="2017080"/>
            <a:ext cx="775643" cy="2508323"/>
          </a:xfrm>
          <a:prstGeom prst="round2SameRect">
            <a:avLst>
              <a:gd name="adj1" fmla="val 23321"/>
              <a:gd name="adj2" fmla="val 0"/>
            </a:avLst>
          </a:prstGeom>
          <a:solidFill>
            <a:schemeClr val="accent2">
              <a:lumMod val="60000"/>
              <a:lumOff val="4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solidFill>
                <a:schemeClr val="tx1"/>
              </a:solidFill>
            </a:endParaRPr>
          </a:p>
        </p:txBody>
      </p:sp>
      <p:sp>
        <p:nvSpPr>
          <p:cNvPr id="5" name="Round Same Side Corner Rectangle 4"/>
          <p:cNvSpPr/>
          <p:nvPr/>
        </p:nvSpPr>
        <p:spPr>
          <a:xfrm rot="5400000" flipH="1">
            <a:off x="3785315" y="2881135"/>
            <a:ext cx="775644" cy="780208"/>
          </a:xfrm>
          <a:prstGeom prst="round2SameRect">
            <a:avLst>
              <a:gd name="adj1" fmla="val 34679"/>
              <a:gd name="adj2" fmla="val 0"/>
            </a:avLst>
          </a:prstGeom>
          <a:solidFill>
            <a:schemeClr val="accent2">
              <a:lumMod val="60000"/>
              <a:lumOff val="4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solidFill>
                <a:schemeClr val="tx1"/>
              </a:solidFill>
            </a:endParaRPr>
          </a:p>
        </p:txBody>
      </p:sp>
      <p:sp>
        <p:nvSpPr>
          <p:cNvPr id="6" name="Round Same Side Corner Rectangle 5"/>
          <p:cNvSpPr/>
          <p:nvPr/>
        </p:nvSpPr>
        <p:spPr>
          <a:xfrm rot="16200000">
            <a:off x="2029453" y="3200703"/>
            <a:ext cx="808549" cy="2508323"/>
          </a:xfrm>
          <a:prstGeom prst="round2SameRect">
            <a:avLst>
              <a:gd name="adj1" fmla="val 23321"/>
              <a:gd name="adj2" fmla="val 7238"/>
            </a:avLst>
          </a:prstGeom>
          <a:solidFill>
            <a:schemeClr val="accent2"/>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solidFill>
                <a:schemeClr val="tx1"/>
              </a:solidFill>
            </a:endParaRPr>
          </a:p>
        </p:txBody>
      </p:sp>
      <p:sp>
        <p:nvSpPr>
          <p:cNvPr id="7" name="Round Same Side Corner Rectangle 6"/>
          <p:cNvSpPr/>
          <p:nvPr/>
        </p:nvSpPr>
        <p:spPr>
          <a:xfrm rot="5400000" flipH="1">
            <a:off x="3761029" y="4056926"/>
            <a:ext cx="824215" cy="780205"/>
          </a:xfrm>
          <a:prstGeom prst="round2SameRect">
            <a:avLst>
              <a:gd name="adj1" fmla="val 34679"/>
              <a:gd name="adj2" fmla="val 0"/>
            </a:avLst>
          </a:prstGeom>
          <a:solidFill>
            <a:schemeClr val="accent2"/>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solidFill>
                <a:schemeClr val="tx1"/>
              </a:solidFill>
            </a:endParaRPr>
          </a:p>
        </p:txBody>
      </p:sp>
      <p:sp>
        <p:nvSpPr>
          <p:cNvPr id="8" name="Round Same Side Corner Rectangle 7"/>
          <p:cNvSpPr/>
          <p:nvPr/>
        </p:nvSpPr>
        <p:spPr>
          <a:xfrm rot="16200000">
            <a:off x="6227191" y="2013027"/>
            <a:ext cx="775644" cy="2483618"/>
          </a:xfrm>
          <a:prstGeom prst="round2SameRect">
            <a:avLst>
              <a:gd name="adj1" fmla="val 23321"/>
              <a:gd name="adj2" fmla="val 0"/>
            </a:avLst>
          </a:prstGeom>
          <a:solidFill>
            <a:schemeClr val="accent2">
              <a:lumMod val="7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solidFill>
                <a:schemeClr val="tx1"/>
              </a:solidFill>
            </a:endParaRPr>
          </a:p>
        </p:txBody>
      </p:sp>
      <p:sp>
        <p:nvSpPr>
          <p:cNvPr id="9" name="Round Same Side Corner Rectangle 8"/>
          <p:cNvSpPr/>
          <p:nvPr/>
        </p:nvSpPr>
        <p:spPr>
          <a:xfrm rot="5400000" flipH="1">
            <a:off x="7915230" y="2900632"/>
            <a:ext cx="775645" cy="708408"/>
          </a:xfrm>
          <a:prstGeom prst="round2SameRect">
            <a:avLst>
              <a:gd name="adj1" fmla="val 34679"/>
              <a:gd name="adj2" fmla="val 0"/>
            </a:avLst>
          </a:prstGeom>
          <a:solidFill>
            <a:schemeClr val="accent2">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solidFill>
                <a:schemeClr val="tx1"/>
              </a:solidFill>
            </a:endParaRPr>
          </a:p>
        </p:txBody>
      </p:sp>
      <p:sp>
        <p:nvSpPr>
          <p:cNvPr id="10" name="Round Same Side Corner Rectangle 9"/>
          <p:cNvSpPr/>
          <p:nvPr/>
        </p:nvSpPr>
        <p:spPr>
          <a:xfrm rot="16200000">
            <a:off x="6231039" y="3233350"/>
            <a:ext cx="767948" cy="2483617"/>
          </a:xfrm>
          <a:prstGeom prst="round2SameRect">
            <a:avLst>
              <a:gd name="adj1" fmla="val 23321"/>
              <a:gd name="adj2" fmla="val 0"/>
            </a:avLst>
          </a:prstGeom>
          <a:solidFill>
            <a:schemeClr val="accent2">
              <a:lumMod val="5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solidFill>
                <a:schemeClr val="tx1"/>
              </a:solidFill>
            </a:endParaRPr>
          </a:p>
        </p:txBody>
      </p:sp>
      <p:sp>
        <p:nvSpPr>
          <p:cNvPr id="12" name="TextBox 33"/>
          <p:cNvSpPr txBox="1">
            <a:spLocks noChangeArrowheads="1"/>
          </p:cNvSpPr>
          <p:nvPr/>
        </p:nvSpPr>
        <p:spPr bwMode="auto">
          <a:xfrm>
            <a:off x="3962890" y="4207604"/>
            <a:ext cx="410689" cy="523220"/>
          </a:xfrm>
          <a:prstGeom prst="rect">
            <a:avLst/>
          </a:prstGeom>
          <a:noFill/>
          <a:ln w="9525">
            <a:noFill/>
            <a:miter lim="800000"/>
          </a:ln>
        </p:spPr>
        <p:txBody>
          <a:bodyPr wrap="none" anchor="ctr">
            <a:spAutoFit/>
          </a:bodyPr>
          <a:lstStyle/>
          <a:p>
            <a:pPr algn="ctr"/>
            <a:r>
              <a:rPr lang="en-US" sz="2800" b="1" dirty="0">
                <a:solidFill>
                  <a:schemeClr val="tx1"/>
                </a:solidFill>
                <a:latin typeface="Comic Sans MS" panose="030F0702030302020204" pitchFamily="66" charset="0"/>
              </a:rPr>
              <a:t>B</a:t>
            </a:r>
          </a:p>
        </p:txBody>
      </p:sp>
      <p:sp>
        <p:nvSpPr>
          <p:cNvPr id="13" name="TextBox 34"/>
          <p:cNvSpPr txBox="1">
            <a:spLocks noChangeArrowheads="1"/>
          </p:cNvSpPr>
          <p:nvPr/>
        </p:nvSpPr>
        <p:spPr bwMode="auto">
          <a:xfrm>
            <a:off x="8105290" y="2994724"/>
            <a:ext cx="407483" cy="523220"/>
          </a:xfrm>
          <a:prstGeom prst="rect">
            <a:avLst/>
          </a:prstGeom>
          <a:noFill/>
          <a:ln w="9525">
            <a:noFill/>
            <a:miter lim="800000"/>
          </a:ln>
        </p:spPr>
        <p:txBody>
          <a:bodyPr wrap="none" anchor="ctr">
            <a:spAutoFit/>
          </a:bodyPr>
          <a:lstStyle/>
          <a:p>
            <a:pPr algn="ctr"/>
            <a:r>
              <a:rPr lang="en-US" sz="2800" b="1" dirty="0">
                <a:solidFill>
                  <a:schemeClr val="tx1"/>
                </a:solidFill>
                <a:latin typeface="Comic Sans MS" panose="030F0702030302020204" pitchFamily="66" charset="0"/>
              </a:rPr>
              <a:t>C</a:t>
            </a:r>
          </a:p>
        </p:txBody>
      </p:sp>
      <p:sp>
        <p:nvSpPr>
          <p:cNvPr id="14" name="TextBox 35"/>
          <p:cNvSpPr txBox="1">
            <a:spLocks noChangeArrowheads="1"/>
          </p:cNvSpPr>
          <p:nvPr/>
        </p:nvSpPr>
        <p:spPr bwMode="auto">
          <a:xfrm>
            <a:off x="8047807" y="4246099"/>
            <a:ext cx="444352" cy="523220"/>
          </a:xfrm>
          <a:prstGeom prst="rect">
            <a:avLst/>
          </a:prstGeom>
          <a:noFill/>
          <a:ln w="9525">
            <a:noFill/>
            <a:miter lim="800000"/>
          </a:ln>
        </p:spPr>
        <p:txBody>
          <a:bodyPr wrap="none" anchor="ctr">
            <a:spAutoFit/>
          </a:bodyPr>
          <a:lstStyle/>
          <a:p>
            <a:pPr algn="ctr"/>
            <a:r>
              <a:rPr lang="en-US" sz="2800" b="1" dirty="0">
                <a:solidFill>
                  <a:schemeClr val="tx1"/>
                </a:solidFill>
                <a:latin typeface="Comic Sans MS" panose="030F0702030302020204" pitchFamily="66" charset="0"/>
              </a:rPr>
              <a:t>D</a:t>
            </a:r>
          </a:p>
        </p:txBody>
      </p:sp>
      <p:sp>
        <p:nvSpPr>
          <p:cNvPr id="15" name="Rectangle 32"/>
          <p:cNvSpPr>
            <a:spLocks noChangeArrowheads="1"/>
          </p:cNvSpPr>
          <p:nvPr/>
        </p:nvSpPr>
        <p:spPr bwMode="auto">
          <a:xfrm>
            <a:off x="1324747" y="3008601"/>
            <a:ext cx="2363142" cy="523220"/>
          </a:xfrm>
          <a:prstGeom prst="rect">
            <a:avLst/>
          </a:prstGeom>
          <a:noFill/>
          <a:ln w="9525">
            <a:noFill/>
            <a:miter lim="800000"/>
          </a:ln>
        </p:spPr>
        <p:txBody>
          <a:bodyPr wrap="square">
            <a:spAutoFit/>
          </a:bodyPr>
          <a:lstStyle/>
          <a:p>
            <a:pPr algn="ctr"/>
            <a:r>
              <a:rPr lang="en-US" sz="2800" dirty="0">
                <a:solidFill>
                  <a:schemeClr val="tx1"/>
                </a:solidFill>
                <a:latin typeface="Arial" panose="020B0604020202020204" pitchFamily="34" charset="0"/>
              </a:rPr>
              <a:t>Cao</a:t>
            </a:r>
            <a:endParaRPr lang="en-US" sz="2800" dirty="0">
              <a:solidFill>
                <a:schemeClr val="tx1"/>
              </a:solidFill>
            </a:endParaRPr>
          </a:p>
        </p:txBody>
      </p:sp>
      <p:sp>
        <p:nvSpPr>
          <p:cNvPr id="16" name="Rectangle 37"/>
          <p:cNvSpPr>
            <a:spLocks noChangeArrowheads="1"/>
          </p:cNvSpPr>
          <p:nvPr/>
        </p:nvSpPr>
        <p:spPr bwMode="auto">
          <a:xfrm>
            <a:off x="1268905" y="4181149"/>
            <a:ext cx="2418984" cy="523220"/>
          </a:xfrm>
          <a:prstGeom prst="rect">
            <a:avLst/>
          </a:prstGeom>
          <a:noFill/>
          <a:ln w="9525">
            <a:noFill/>
            <a:miter lim="800000"/>
          </a:ln>
        </p:spPr>
        <p:txBody>
          <a:bodyPr wrap="square">
            <a:spAutoFit/>
          </a:bodyPr>
          <a:lstStyle/>
          <a:p>
            <a:pPr algn="ctr"/>
            <a:r>
              <a:rPr lang="en-US" sz="2800" dirty="0">
                <a:solidFill>
                  <a:schemeClr val="tx1"/>
                </a:solidFill>
                <a:latin typeface="Arial" panose="020B0604020202020204" pitchFamily="34" charset="0"/>
              </a:rPr>
              <a:t>Thấp nhất</a:t>
            </a:r>
            <a:endParaRPr lang="en-US" sz="2800" dirty="0">
              <a:solidFill>
                <a:schemeClr val="tx1"/>
              </a:solidFill>
            </a:endParaRPr>
          </a:p>
        </p:txBody>
      </p:sp>
      <p:sp>
        <p:nvSpPr>
          <p:cNvPr id="17" name="Rectangle 38"/>
          <p:cNvSpPr>
            <a:spLocks noChangeArrowheads="1"/>
          </p:cNvSpPr>
          <p:nvPr/>
        </p:nvSpPr>
        <p:spPr bwMode="auto">
          <a:xfrm>
            <a:off x="5241059" y="2992199"/>
            <a:ext cx="2772460" cy="523220"/>
          </a:xfrm>
          <a:prstGeom prst="rect">
            <a:avLst/>
          </a:prstGeom>
          <a:noFill/>
          <a:ln w="9525">
            <a:noFill/>
            <a:miter lim="800000"/>
          </a:ln>
        </p:spPr>
        <p:txBody>
          <a:bodyPr wrap="square">
            <a:spAutoFit/>
          </a:bodyPr>
          <a:lstStyle/>
          <a:p>
            <a:pPr algn="ctr"/>
            <a:r>
              <a:rPr lang="en-US" sz="2800" dirty="0">
                <a:solidFill>
                  <a:schemeClr val="tx1"/>
                </a:solidFill>
                <a:latin typeface="Arial" panose="020B0604020202020204" pitchFamily="34" charset="0"/>
              </a:rPr>
              <a:t>Cao nhất</a:t>
            </a:r>
            <a:endParaRPr lang="en-US" sz="2800" dirty="0">
              <a:solidFill>
                <a:schemeClr val="tx1"/>
              </a:solidFill>
            </a:endParaRPr>
          </a:p>
        </p:txBody>
      </p:sp>
      <p:sp>
        <p:nvSpPr>
          <p:cNvPr id="18" name="Rectangle 39"/>
          <p:cNvSpPr>
            <a:spLocks noChangeArrowheads="1"/>
          </p:cNvSpPr>
          <p:nvPr/>
        </p:nvSpPr>
        <p:spPr bwMode="auto">
          <a:xfrm>
            <a:off x="5431255" y="4214296"/>
            <a:ext cx="2425567" cy="523220"/>
          </a:xfrm>
          <a:prstGeom prst="rect">
            <a:avLst/>
          </a:prstGeom>
          <a:noFill/>
          <a:ln w="9525">
            <a:noFill/>
            <a:miter lim="800000"/>
          </a:ln>
        </p:spPr>
        <p:txBody>
          <a:bodyPr wrap="square">
            <a:spAutoFit/>
          </a:bodyPr>
          <a:lstStyle/>
          <a:p>
            <a:pPr algn="ctr"/>
            <a:r>
              <a:rPr lang="en-US" sz="2800" dirty="0">
                <a:solidFill>
                  <a:schemeClr val="tx1"/>
                </a:solidFill>
                <a:latin typeface="Arial" panose="020B0604020202020204" pitchFamily="34" charset="0"/>
              </a:rPr>
              <a:t>Thấp nhất</a:t>
            </a:r>
            <a:endParaRPr lang="en-US" sz="2800" dirty="0">
              <a:solidFill>
                <a:schemeClr val="tx1"/>
              </a:solidFill>
            </a:endParaRPr>
          </a:p>
        </p:txBody>
      </p:sp>
      <p:sp>
        <p:nvSpPr>
          <p:cNvPr id="19" name="TextBox 33"/>
          <p:cNvSpPr txBox="1">
            <a:spLocks noChangeArrowheads="1"/>
          </p:cNvSpPr>
          <p:nvPr/>
        </p:nvSpPr>
        <p:spPr bwMode="auto">
          <a:xfrm>
            <a:off x="3949359" y="3009628"/>
            <a:ext cx="447558" cy="523220"/>
          </a:xfrm>
          <a:prstGeom prst="rect">
            <a:avLst/>
          </a:prstGeom>
          <a:noFill/>
          <a:ln w="9525">
            <a:noFill/>
            <a:miter lim="800000"/>
          </a:ln>
        </p:spPr>
        <p:txBody>
          <a:bodyPr wrap="none" anchor="ctr">
            <a:spAutoFit/>
          </a:bodyPr>
          <a:lstStyle/>
          <a:p>
            <a:pPr algn="ctr"/>
            <a:r>
              <a:rPr lang="en-US" sz="2800" b="1" dirty="0">
                <a:solidFill>
                  <a:schemeClr val="tx1"/>
                </a:solidFill>
                <a:latin typeface="Comic Sans MS" panose="030F0702030302020204" pitchFamily="66" charset="0"/>
              </a:rPr>
              <a:t>A</a:t>
            </a:r>
          </a:p>
        </p:txBody>
      </p:sp>
      <p:sp>
        <p:nvSpPr>
          <p:cNvPr id="20" name="Oval 19"/>
          <p:cNvSpPr/>
          <p:nvPr/>
        </p:nvSpPr>
        <p:spPr>
          <a:xfrm>
            <a:off x="8121320" y="4216369"/>
            <a:ext cx="352404" cy="56062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Tree>
    <p:extLst>
      <p:ext uri="{BB962C8B-B14F-4D97-AF65-F5344CB8AC3E}">
        <p14:creationId xmlns:p14="http://schemas.microsoft.com/office/powerpoint/2010/main" val="1590433944"/>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274320"/>
            <a:ext cx="7244715" cy="1143000"/>
          </a:xfrm>
          <a:prstGeom prst="rect">
            <a:avLst/>
          </a:prstGeom>
        </p:spPr>
        <p:txBody>
          <a:bodyPr/>
          <a:lstStyle/>
          <a:p>
            <a:r>
              <a:rPr lang="en-US" sz="2800" b="1" dirty="0">
                <a:solidFill>
                  <a:schemeClr val="tx1"/>
                </a:solidFill>
                <a:latin typeface="+mj-lt"/>
              </a:rPr>
              <a:t>Luyện tập mở rộng</a:t>
            </a:r>
          </a:p>
        </p:txBody>
      </p:sp>
      <p:sp>
        <p:nvSpPr>
          <p:cNvPr id="3" name="Text Placeholder 2"/>
          <p:cNvSpPr>
            <a:spLocks noGrp="1"/>
          </p:cNvSpPr>
          <p:nvPr>
            <p:ph type="body" idx="4294967295"/>
          </p:nvPr>
        </p:nvSpPr>
        <p:spPr>
          <a:xfrm>
            <a:off x="192177" y="1982879"/>
            <a:ext cx="5561509" cy="1036987"/>
          </a:xfrm>
        </p:spPr>
        <p:txBody>
          <a:bodyPr/>
          <a:lstStyle/>
          <a:p>
            <a:pPr marL="76200" indent="0">
              <a:lnSpc>
                <a:spcPts val="2400"/>
              </a:lnSpc>
              <a:spcBef>
                <a:spcPts val="200"/>
              </a:spcBef>
              <a:spcAft>
                <a:spcPts val="200"/>
              </a:spcAft>
              <a:buNone/>
            </a:pPr>
            <a:r>
              <a:rPr lang="en-US" sz="2800" b="1" i="1" dirty="0">
                <a:latin typeface="+mn-lt"/>
              </a:rPr>
              <a:t>Phân loại các động vật cá voi, cá </a:t>
            </a:r>
            <a:r>
              <a:rPr lang="en-US" sz="2800" b="1" i="1">
                <a:latin typeface="+mn-lt"/>
              </a:rPr>
              <a:t>mập, cá </a:t>
            </a:r>
            <a:r>
              <a:rPr lang="en-US" sz="2800" b="1" i="1" dirty="0">
                <a:latin typeface="+mn-lt"/>
              </a:rPr>
              <a:t>thu vào các lớp phù hợp. </a:t>
            </a:r>
          </a:p>
        </p:txBody>
      </p:sp>
      <p:sp>
        <p:nvSpPr>
          <p:cNvPr id="5" name="Rectangle 4"/>
          <p:cNvSpPr/>
          <p:nvPr/>
        </p:nvSpPr>
        <p:spPr>
          <a:xfrm>
            <a:off x="3284807" y="3809325"/>
            <a:ext cx="4417256" cy="1195199"/>
          </a:xfrm>
          <a:prstGeom prst="rect">
            <a:avLst/>
          </a:prstGeom>
        </p:spPr>
        <p:txBody>
          <a:bodyPr wrap="square">
            <a:spAutoFit/>
          </a:bodyPr>
          <a:lstStyle/>
          <a:p>
            <a:pPr marL="342900" indent="-342900">
              <a:lnSpc>
                <a:spcPts val="2600"/>
              </a:lnSpc>
              <a:spcBef>
                <a:spcPts val="200"/>
              </a:spcBef>
              <a:spcAft>
                <a:spcPts val="200"/>
              </a:spcAft>
              <a:buFont typeface="Wingdings" panose="05000000000000000000" pitchFamily="2" charset="2"/>
              <a:buChar char="§"/>
              <a:tabLst>
                <a:tab pos="360045" algn="l"/>
                <a:tab pos="720090" algn="l"/>
              </a:tabLst>
            </a:pPr>
            <a:r>
              <a:rPr lang="nl-NL" sz="2800" b="1" dirty="0">
                <a:solidFill>
                  <a:schemeClr val="tx1"/>
                </a:solidFill>
                <a:latin typeface="+mj-lt"/>
                <a:ea typeface="Calibri" panose="020F0502020204030204" pitchFamily="34" charset="0"/>
                <a:cs typeface="Times New Roman" panose="02020603050405020304" pitchFamily="18" charset="0"/>
              </a:rPr>
              <a:t>Cá voi: lớp thú.</a:t>
            </a:r>
          </a:p>
          <a:p>
            <a:pPr marL="342900" indent="-342900">
              <a:lnSpc>
                <a:spcPts val="2600"/>
              </a:lnSpc>
              <a:spcBef>
                <a:spcPts val="200"/>
              </a:spcBef>
              <a:spcAft>
                <a:spcPts val="200"/>
              </a:spcAft>
              <a:buFont typeface="Wingdings" panose="05000000000000000000" pitchFamily="2" charset="2"/>
              <a:buChar char="§"/>
              <a:tabLst>
                <a:tab pos="360045" algn="l"/>
                <a:tab pos="720090" algn="l"/>
              </a:tabLst>
            </a:pPr>
            <a:r>
              <a:rPr lang="nl-NL" sz="2800" b="1" dirty="0">
                <a:solidFill>
                  <a:schemeClr val="tx1"/>
                </a:solidFill>
                <a:latin typeface="+mj-lt"/>
                <a:ea typeface="Calibri" panose="020F0502020204030204" pitchFamily="34" charset="0"/>
                <a:cs typeface="Times New Roman" panose="02020603050405020304" pitchFamily="18" charset="0"/>
              </a:rPr>
              <a:t>Cá mập: lớp cá sụn</a:t>
            </a:r>
            <a:endParaRPr lang="en-US" sz="2800" b="1" dirty="0">
              <a:solidFill>
                <a:schemeClr val="tx1"/>
              </a:solidFill>
              <a:latin typeface="+mj-lt"/>
              <a:ea typeface="Calibri" panose="020F0502020204030204" pitchFamily="34" charset="0"/>
              <a:cs typeface="Times New Roman" panose="02020603050405020304" pitchFamily="18" charset="0"/>
            </a:endParaRPr>
          </a:p>
          <a:p>
            <a:pPr marL="342900" indent="-342900">
              <a:lnSpc>
                <a:spcPts val="2600"/>
              </a:lnSpc>
              <a:spcBef>
                <a:spcPts val="200"/>
              </a:spcBef>
              <a:spcAft>
                <a:spcPts val="200"/>
              </a:spcAft>
              <a:buFont typeface="Wingdings" panose="05000000000000000000" pitchFamily="2" charset="2"/>
              <a:buChar char="§"/>
              <a:tabLst>
                <a:tab pos="360045" algn="l"/>
                <a:tab pos="720090" algn="l"/>
              </a:tabLst>
            </a:pPr>
            <a:r>
              <a:rPr lang="nl-NL" sz="2800" b="1" dirty="0">
                <a:solidFill>
                  <a:schemeClr val="tx1"/>
                </a:solidFill>
                <a:latin typeface="+mj-lt"/>
                <a:ea typeface="Calibri" panose="020F0502020204030204" pitchFamily="34" charset="0"/>
                <a:cs typeface="Times New Roman" panose="02020603050405020304" pitchFamily="18" charset="0"/>
              </a:rPr>
              <a:t>Cá Thu: lớp cá.</a:t>
            </a:r>
            <a:endParaRPr lang="en-US" sz="2800" b="1" dirty="0">
              <a:solidFill>
                <a:schemeClr val="tx1"/>
              </a:solidFill>
              <a:effectLst/>
              <a:latin typeface="+mj-l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753685" y="775992"/>
            <a:ext cx="3043236" cy="2649568"/>
          </a:xfrm>
          <a:prstGeom prst="rect">
            <a:avLst/>
          </a:prstGeom>
        </p:spPr>
      </p:pic>
      <p:pic>
        <p:nvPicPr>
          <p:cNvPr id="7" name="Picture 6"/>
          <p:cNvPicPr>
            <a:picLocks noChangeAspect="1"/>
          </p:cNvPicPr>
          <p:nvPr/>
        </p:nvPicPr>
        <p:blipFill>
          <a:blip r:embed="rId3"/>
          <a:stretch>
            <a:fillRect/>
          </a:stretch>
        </p:blipFill>
        <p:spPr>
          <a:xfrm>
            <a:off x="125223" y="3640513"/>
            <a:ext cx="3159584" cy="2972360"/>
          </a:xfrm>
          <a:prstGeom prst="rect">
            <a:avLst/>
          </a:prstGeom>
        </p:spPr>
      </p:pic>
      <p:pic>
        <p:nvPicPr>
          <p:cNvPr id="8" name="Picture 7"/>
          <p:cNvPicPr>
            <a:picLocks noChangeAspect="1"/>
          </p:cNvPicPr>
          <p:nvPr/>
        </p:nvPicPr>
        <p:blipFill>
          <a:blip r:embed="rId4"/>
          <a:stretch>
            <a:fillRect/>
          </a:stretch>
        </p:blipFill>
        <p:spPr>
          <a:xfrm>
            <a:off x="6305592" y="3685761"/>
            <a:ext cx="2198663" cy="2881864"/>
          </a:xfrm>
          <a:prstGeom prst="rect">
            <a:avLst/>
          </a:prstGeom>
        </p:spPr>
      </p:pic>
    </p:spTree>
    <p:extLst>
      <p:ext uri="{BB962C8B-B14F-4D97-AF65-F5344CB8AC3E}">
        <p14:creationId xmlns:p14="http://schemas.microsoft.com/office/powerpoint/2010/main" val="32043808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4766" y="320041"/>
            <a:ext cx="9019233" cy="2356273"/>
          </a:xfrm>
          <a:prstGeom prst="rect">
            <a:avLst/>
          </a:prstGeom>
        </p:spPr>
        <p:txBody>
          <a:bodyPr/>
          <a:lstStyle/>
          <a:p>
            <a:pPr algn="l"/>
            <a:r>
              <a:rPr lang="en-US" sz="2400" b="1">
                <a:solidFill>
                  <a:schemeClr val="tx1"/>
                </a:solidFill>
              </a:rPr>
              <a:t>Bài tập: Cho các loài sinh vật sau: Thỏ,rong, gà, cây lúa, cây chuối, virut Corona, E.Coli, nấm rơm, ốc hương, mộc nhĩ( nấm mèo), trùng giày, ếch, rắn, bướm, cây ổi. </a:t>
            </a:r>
            <a:br>
              <a:rPr lang="en-US" sz="2400" b="1">
                <a:solidFill>
                  <a:schemeClr val="tx1"/>
                </a:solidFill>
              </a:rPr>
            </a:br>
            <a:r>
              <a:rPr lang="en-US" sz="2400" b="1">
                <a:solidFill>
                  <a:schemeClr val="tx1"/>
                </a:solidFill>
              </a:rPr>
              <a:t>Em hãy xếp các loài sinh vật trên vào đúng giới đã học.</a:t>
            </a:r>
          </a:p>
        </p:txBody>
      </p:sp>
      <p:sp>
        <p:nvSpPr>
          <p:cNvPr id="4" name="Text Box 3"/>
          <p:cNvSpPr txBox="1"/>
          <p:nvPr/>
        </p:nvSpPr>
        <p:spPr>
          <a:xfrm>
            <a:off x="124766" y="2969261"/>
            <a:ext cx="9019234" cy="2246769"/>
          </a:xfrm>
          <a:prstGeom prst="rect">
            <a:avLst/>
          </a:prstGeom>
          <a:noFill/>
        </p:spPr>
        <p:txBody>
          <a:bodyPr wrap="square" rtlCol="0">
            <a:spAutoFit/>
          </a:bodyPr>
          <a:lstStyle/>
          <a:p>
            <a:r>
              <a:rPr lang="en-US" b="1">
                <a:solidFill>
                  <a:schemeClr val="tx1"/>
                </a:solidFill>
              </a:rPr>
              <a:t>-</a:t>
            </a:r>
            <a:r>
              <a:rPr lang="en-US" sz="2800" b="1">
                <a:solidFill>
                  <a:schemeClr val="tx1"/>
                </a:solidFill>
              </a:rPr>
              <a:t> Giới Khởi sinh: virut Corona, E.Coli,...</a:t>
            </a:r>
          </a:p>
          <a:p>
            <a:r>
              <a:rPr lang="en-US" sz="2800" b="1">
                <a:solidFill>
                  <a:schemeClr val="tx1"/>
                </a:solidFill>
              </a:rPr>
              <a:t> -Giới nguyên sinh :Trùng giày, rong, …</a:t>
            </a:r>
          </a:p>
          <a:p>
            <a:r>
              <a:rPr lang="en-US" sz="2800" b="1">
                <a:solidFill>
                  <a:schemeClr val="tx1"/>
                </a:solidFill>
              </a:rPr>
              <a:t>- Giới nấm: nấm rơm, mộc nhĩ,..</a:t>
            </a:r>
          </a:p>
          <a:p>
            <a:r>
              <a:rPr lang="en-US" sz="2800" b="1">
                <a:solidFill>
                  <a:schemeClr val="tx1"/>
                </a:solidFill>
              </a:rPr>
              <a:t>- Giới thực vật:Cây chuối, cây lúa, cây ổi</a:t>
            </a:r>
          </a:p>
          <a:p>
            <a:r>
              <a:rPr lang="en-US" sz="2800" b="1">
                <a:solidFill>
                  <a:schemeClr val="tx1"/>
                </a:solidFill>
              </a:rPr>
              <a:t>- Giới động vật:Thỏ, gà, ếch, rắn, bướm,ốc hương,… </a:t>
            </a:r>
          </a:p>
        </p:txBody>
      </p:sp>
    </p:spTree>
    <p:extLst>
      <p:ext uri="{BB962C8B-B14F-4D97-AF65-F5344CB8AC3E}">
        <p14:creationId xmlns:p14="http://schemas.microsoft.com/office/powerpoint/2010/main" val="31620199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558" y="1091435"/>
            <a:ext cx="9066881" cy="2074083"/>
          </a:xfrm>
          <a:prstGeom prst="rect">
            <a:avLst/>
          </a:prstGeom>
          <a:solidFill>
            <a:schemeClr val="bg1"/>
          </a:solidFill>
        </p:spPr>
        <p:txBody>
          <a:bodyPr/>
          <a:lstStyle/>
          <a:p>
            <a:pPr algn="l"/>
            <a:r>
              <a:rPr lang="en-US" sz="2400" b="1">
                <a:solidFill>
                  <a:schemeClr val="tx1"/>
                </a:solidFill>
              </a:rPr>
              <a:t>Câu 1: Vi khuẩn lam có cơ thể đơn bào, nhân sơ, có diệp lục và khả năng tự tổng hợp chất hữu cơ. Vi khuẩn lam thuộc giới nào?</a:t>
            </a:r>
            <a:br>
              <a:rPr lang="en-US" sz="2400" b="1">
                <a:solidFill>
                  <a:schemeClr val="tx1"/>
                </a:solidFill>
              </a:rPr>
            </a:br>
            <a:r>
              <a:rPr lang="en-US" sz="2400" b="1">
                <a:solidFill>
                  <a:schemeClr val="tx1"/>
                </a:solidFill>
              </a:rPr>
              <a:t>A. Nấm         B. Nguyên sinh   C. Khởi sinh      D. Thực vật</a:t>
            </a:r>
          </a:p>
        </p:txBody>
      </p:sp>
      <p:sp>
        <p:nvSpPr>
          <p:cNvPr id="4" name="Text Box 3"/>
          <p:cNvSpPr txBox="1"/>
          <p:nvPr/>
        </p:nvSpPr>
        <p:spPr>
          <a:xfrm>
            <a:off x="38559" y="3165516"/>
            <a:ext cx="9066882" cy="2677656"/>
          </a:xfrm>
          <a:prstGeom prst="rect">
            <a:avLst/>
          </a:prstGeom>
          <a:noFill/>
        </p:spPr>
        <p:txBody>
          <a:bodyPr wrap="square" rtlCol="0">
            <a:spAutoFit/>
          </a:bodyPr>
          <a:lstStyle/>
          <a:p>
            <a:pPr>
              <a:lnSpc>
                <a:spcPct val="100000"/>
              </a:lnSpc>
            </a:pPr>
            <a:r>
              <a:rPr lang="en-US" sz="2400">
                <a:solidFill>
                  <a:schemeClr val="tx1"/>
                </a:solidFill>
                <a:uFillTx/>
                <a:latin typeface="Arial" panose="020B0604020202020204" pitchFamily="34" charset="0"/>
              </a:rPr>
              <a:t>Câu 2: Việc phân loại thế giới sống có ý nghĩa gì đối với chúng ta?</a:t>
            </a:r>
          </a:p>
          <a:p>
            <a:pPr>
              <a:lnSpc>
                <a:spcPct val="100000"/>
              </a:lnSpc>
            </a:pPr>
            <a:r>
              <a:rPr lang="en-US" sz="2400">
                <a:solidFill>
                  <a:schemeClr val="tx1"/>
                </a:solidFill>
                <a:uFillTx/>
                <a:latin typeface="Arial" panose="020B0604020202020204" pitchFamily="34" charset="0"/>
              </a:rPr>
              <a:t>(1) Gọi đúng tên sinh vật.</a:t>
            </a:r>
          </a:p>
          <a:p>
            <a:pPr>
              <a:lnSpc>
                <a:spcPct val="100000"/>
              </a:lnSpc>
            </a:pPr>
            <a:r>
              <a:rPr lang="en-US" sz="2400">
                <a:solidFill>
                  <a:schemeClr val="tx1"/>
                </a:solidFill>
                <a:uFillTx/>
                <a:latin typeface="Arial" panose="020B0604020202020204" pitchFamily="34" charset="0"/>
              </a:rPr>
              <a:t>(2) Đưa sinh vật vào đúng nhóm phân loại.</a:t>
            </a:r>
          </a:p>
          <a:p>
            <a:pPr>
              <a:lnSpc>
                <a:spcPct val="100000"/>
              </a:lnSpc>
            </a:pPr>
            <a:r>
              <a:rPr lang="en-US" sz="2400">
                <a:solidFill>
                  <a:schemeClr val="tx1"/>
                </a:solidFill>
                <a:uFillTx/>
                <a:latin typeface="Arial" panose="020B0604020202020204" pitchFamily="34" charset="0"/>
              </a:rPr>
              <a:t>(3) Thấy được vai trò của sinh vật trong tự nhiên và thực tiễn.</a:t>
            </a:r>
          </a:p>
          <a:p>
            <a:pPr>
              <a:lnSpc>
                <a:spcPct val="100000"/>
              </a:lnSpc>
            </a:pPr>
            <a:r>
              <a:rPr lang="en-US" sz="2400">
                <a:solidFill>
                  <a:schemeClr val="tx1"/>
                </a:solidFill>
                <a:uFillTx/>
                <a:latin typeface="Arial" panose="020B0604020202020204" pitchFamily="34" charset="0"/>
              </a:rPr>
              <a:t>(4) Nhận ra sự đa dạng của sinh giới.</a:t>
            </a:r>
          </a:p>
          <a:p>
            <a:pPr>
              <a:lnSpc>
                <a:spcPct val="100000"/>
              </a:lnSpc>
            </a:pPr>
            <a:r>
              <a:rPr lang="en-US" sz="2400">
                <a:solidFill>
                  <a:schemeClr val="tx1"/>
                </a:solidFill>
                <a:uFillTx/>
                <a:latin typeface="Arial" panose="020B0604020202020204" pitchFamily="34" charset="0"/>
              </a:rPr>
              <a:t>A. (1),(2), (3)       B. (1),(2), (4).    C. (2), (3), (4).       D. (1),(3), (4).</a:t>
            </a:r>
          </a:p>
        </p:txBody>
      </p:sp>
      <p:sp>
        <p:nvSpPr>
          <p:cNvPr id="7" name="Text Box 6"/>
          <p:cNvSpPr txBox="1"/>
          <p:nvPr/>
        </p:nvSpPr>
        <p:spPr>
          <a:xfrm>
            <a:off x="816136" y="557953"/>
            <a:ext cx="6766560" cy="400110"/>
          </a:xfrm>
          <a:prstGeom prst="rect">
            <a:avLst/>
          </a:prstGeom>
          <a:noFill/>
        </p:spPr>
        <p:txBody>
          <a:bodyPr wrap="square" rtlCol="0">
            <a:spAutoFit/>
          </a:bodyPr>
          <a:lstStyle/>
          <a:p>
            <a:r>
              <a:rPr lang="en-US" sz="2000">
                <a:solidFill>
                  <a:schemeClr val="tx1"/>
                </a:solidFill>
              </a:rPr>
              <a:t>Hãy chọn vào câu trả lời đúng.</a:t>
            </a:r>
          </a:p>
        </p:txBody>
      </p:sp>
      <p:sp>
        <p:nvSpPr>
          <p:cNvPr id="8" name="Text Box 7"/>
          <p:cNvSpPr txBox="1"/>
          <p:nvPr/>
        </p:nvSpPr>
        <p:spPr>
          <a:xfrm>
            <a:off x="1663861" y="0"/>
            <a:ext cx="5500370" cy="400110"/>
          </a:xfrm>
          <a:prstGeom prst="rect">
            <a:avLst/>
          </a:prstGeom>
          <a:noFill/>
        </p:spPr>
        <p:txBody>
          <a:bodyPr wrap="square" rtlCol="0">
            <a:spAutoFit/>
          </a:bodyPr>
          <a:lstStyle/>
          <a:p>
            <a:pPr algn="ctr"/>
            <a:r>
              <a:rPr lang="en-US" sz="2000">
                <a:solidFill>
                  <a:schemeClr val="tx1"/>
                </a:solidFill>
              </a:rPr>
              <a:t>LUYỆN TẬP</a:t>
            </a:r>
          </a:p>
        </p:txBody>
      </p:sp>
    </p:spTree>
    <p:extLst>
      <p:ext uri="{BB962C8B-B14F-4D97-AF65-F5344CB8AC3E}">
        <p14:creationId xmlns:p14="http://schemas.microsoft.com/office/powerpoint/2010/main" val="33471097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022814" cy="2762408"/>
          </a:xfrm>
          <a:prstGeom prst="rect">
            <a:avLst/>
          </a:prstGeom>
        </p:spPr>
        <p:txBody>
          <a:bodyPr/>
          <a:lstStyle/>
          <a:p>
            <a:r>
              <a:rPr lang="en-US" sz="2400" b="1">
                <a:solidFill>
                  <a:schemeClr val="tx1"/>
                </a:solidFill>
              </a:rPr>
              <a:t>Câu 3: Các bậc phân loại sinh vật từ thấp đến cao theo trình tự nào sau đây?</a:t>
            </a:r>
            <a:br>
              <a:rPr lang="en-US" sz="2400" b="1">
                <a:solidFill>
                  <a:schemeClr val="tx1"/>
                </a:solidFill>
              </a:rPr>
            </a:br>
            <a:r>
              <a:rPr lang="en-US" sz="2400" b="1">
                <a:solidFill>
                  <a:schemeClr val="tx1"/>
                </a:solidFill>
              </a:rPr>
              <a:t>A. Giới → Ngành → Lớp → Bộ → Họ → Chi (giống) → Loài</a:t>
            </a:r>
            <a:br>
              <a:rPr lang="en-US" sz="2400" b="1">
                <a:solidFill>
                  <a:schemeClr val="tx1"/>
                </a:solidFill>
              </a:rPr>
            </a:br>
            <a:r>
              <a:rPr lang="en-US" sz="2400" b="1">
                <a:solidFill>
                  <a:schemeClr val="tx1"/>
                </a:solidFill>
              </a:rPr>
              <a:t>B. Chi (giống) → Loài → Họ → Bộ → Lớp → Ngành → Giới</a:t>
            </a:r>
            <a:br>
              <a:rPr lang="en-US" sz="2400" b="1">
                <a:solidFill>
                  <a:schemeClr val="tx1"/>
                </a:solidFill>
              </a:rPr>
            </a:br>
            <a:r>
              <a:rPr lang="en-US" sz="2400" b="1">
                <a:solidFill>
                  <a:schemeClr val="tx1"/>
                </a:solidFill>
              </a:rPr>
              <a:t>C. Loài → Chi (giống) → Họ → Bộ → Lớp → Ngành → Giới</a:t>
            </a:r>
            <a:br>
              <a:rPr lang="en-US" sz="2400" b="1">
                <a:solidFill>
                  <a:schemeClr val="tx1"/>
                </a:solidFill>
              </a:rPr>
            </a:br>
            <a:r>
              <a:rPr lang="en-US" sz="2400" b="1">
                <a:solidFill>
                  <a:schemeClr val="tx1"/>
                </a:solidFill>
              </a:rPr>
              <a:t>D. Loài → Chi (giống) → Bộ → Họ → Lớp → Ngành → Giới</a:t>
            </a:r>
          </a:p>
        </p:txBody>
      </p:sp>
      <p:sp>
        <p:nvSpPr>
          <p:cNvPr id="4" name="Text Box 3"/>
          <p:cNvSpPr txBox="1"/>
          <p:nvPr/>
        </p:nvSpPr>
        <p:spPr>
          <a:xfrm>
            <a:off x="-1" y="3429000"/>
            <a:ext cx="9022813" cy="1569660"/>
          </a:xfrm>
          <a:prstGeom prst="rect">
            <a:avLst/>
          </a:prstGeom>
          <a:noFill/>
        </p:spPr>
        <p:txBody>
          <a:bodyPr wrap="square" rtlCol="0">
            <a:spAutoFit/>
          </a:bodyPr>
          <a:lstStyle/>
          <a:p>
            <a:r>
              <a:rPr lang="en-US" sz="2400" b="1">
                <a:solidFill>
                  <a:schemeClr val="tx1"/>
                </a:solidFill>
              </a:rPr>
              <a:t>Câu 2: Cấu tạo tế bào nhân thực, cơ thể đa bào, có khả năng quang hợp là đặc điểm của sinh vật thuộc giới nào sau đây?</a:t>
            </a:r>
          </a:p>
          <a:p>
            <a:r>
              <a:rPr lang="en-US" sz="2400" b="1">
                <a:solidFill>
                  <a:schemeClr val="tx1"/>
                </a:solidFill>
              </a:rPr>
              <a:t>A. Khởi sinh                    B. Thực vật   </a:t>
            </a:r>
          </a:p>
          <a:p>
            <a:r>
              <a:rPr lang="en-US" sz="2400" b="1">
                <a:solidFill>
                  <a:schemeClr val="tx1"/>
                </a:solidFill>
              </a:rPr>
              <a:t>C. Nấm                            D. Nguyên sinh   </a:t>
            </a:r>
          </a:p>
        </p:txBody>
      </p:sp>
    </p:spTree>
    <p:extLst>
      <p:ext uri="{BB962C8B-B14F-4D97-AF65-F5344CB8AC3E}">
        <p14:creationId xmlns:p14="http://schemas.microsoft.com/office/powerpoint/2010/main" val="303178022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6313" cy="677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endParaRPr lang="en-GB" dirty="0"/>
          </a:p>
        </p:txBody>
      </p:sp>
    </p:spTree>
    <p:extLst>
      <p:ext uri="{BB962C8B-B14F-4D97-AF65-F5344CB8AC3E}">
        <p14:creationId xmlns:p14="http://schemas.microsoft.com/office/powerpoint/2010/main" val="367153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vi-VN" dirty="0"/>
              <a:t>I. </a:t>
            </a:r>
            <a:r>
              <a:rPr lang="vi-VN" sz="2800" dirty="0">
                <a:latin typeface="+mj-lt"/>
              </a:rPr>
              <a:t>Vì sao cần phải phân loại thế giới sống?</a:t>
            </a:r>
            <a:endParaRPr lang="en-GB" sz="2800" dirty="0">
              <a:latin typeface="+mj-lt"/>
            </a:endParaRPr>
          </a:p>
        </p:txBody>
      </p:sp>
      <p:sp>
        <p:nvSpPr>
          <p:cNvPr id="2" name="Title 1"/>
          <p:cNvSpPr>
            <a:spLocks noGrp="1"/>
          </p:cNvSpPr>
          <p:nvPr>
            <p:ph type="title"/>
          </p:nvPr>
        </p:nvSpPr>
        <p:spPr/>
        <p:txBody>
          <a:bodyPr>
            <a:normAutofit/>
          </a:bodyPr>
          <a:lstStyle/>
          <a:p>
            <a:r>
              <a:rPr lang="vi-VN" sz="3600" dirty="0">
                <a:solidFill>
                  <a:srgbClr val="FF0000"/>
                </a:solidFill>
              </a:rPr>
              <a:t>Chủ đề 8: Đa dạng thế giới sống</a:t>
            </a:r>
            <a:br>
              <a:rPr lang="vi-VN" sz="3600" dirty="0">
                <a:solidFill>
                  <a:srgbClr val="FF0000"/>
                </a:solidFill>
              </a:rPr>
            </a:br>
            <a:r>
              <a:rPr lang="vi-VN" sz="3600" dirty="0">
                <a:solidFill>
                  <a:srgbClr val="FF0000"/>
                </a:solidFill>
              </a:rPr>
              <a:t>Bài 14: Phân loại thế giới sống</a:t>
            </a:r>
            <a:endParaRPr lang="en-GB" sz="3600" dirty="0">
              <a:solidFill>
                <a:srgbClr val="FF0000"/>
              </a:solidFill>
            </a:endParaRPr>
          </a:p>
        </p:txBody>
      </p:sp>
    </p:spTree>
    <p:extLst>
      <p:ext uri="{BB962C8B-B14F-4D97-AF65-F5344CB8AC3E}">
        <p14:creationId xmlns:p14="http://schemas.microsoft.com/office/powerpoint/2010/main" val="288408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28184" y="1718658"/>
            <a:ext cx="1478280" cy="197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vi-VN" dirty="0"/>
              <a:t>Hãy sắp xếp các sinh vật đó vào các nhóm phù hợp?</a:t>
            </a: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00808"/>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428" y="4327985"/>
            <a:ext cx="2562403" cy="199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422108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781770"/>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1946" y="4293096"/>
            <a:ext cx="192380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21818" y="3933056"/>
            <a:ext cx="312906" cy="369332"/>
          </a:xfrm>
          <a:prstGeom prst="rect">
            <a:avLst/>
          </a:prstGeom>
          <a:noFill/>
        </p:spPr>
        <p:txBody>
          <a:bodyPr wrap="none" rtlCol="0">
            <a:spAutoFit/>
          </a:bodyPr>
          <a:lstStyle/>
          <a:p>
            <a:r>
              <a:rPr lang="vi-VN"/>
              <a:t>a</a:t>
            </a:r>
            <a:endParaRPr lang="en-GB" dirty="0"/>
          </a:p>
        </p:txBody>
      </p:sp>
      <p:sp>
        <p:nvSpPr>
          <p:cNvPr id="4" name="TextBox 3"/>
          <p:cNvSpPr txBox="1"/>
          <p:nvPr/>
        </p:nvSpPr>
        <p:spPr>
          <a:xfrm>
            <a:off x="4427984" y="3789040"/>
            <a:ext cx="312906" cy="369332"/>
          </a:xfrm>
          <a:prstGeom prst="rect">
            <a:avLst/>
          </a:prstGeom>
          <a:noFill/>
        </p:spPr>
        <p:txBody>
          <a:bodyPr wrap="none" rtlCol="0">
            <a:spAutoFit/>
          </a:bodyPr>
          <a:lstStyle/>
          <a:p>
            <a:r>
              <a:rPr lang="vi-VN"/>
              <a:t>b</a:t>
            </a:r>
            <a:endParaRPr lang="en-GB" dirty="0"/>
          </a:p>
        </p:txBody>
      </p:sp>
      <p:sp>
        <p:nvSpPr>
          <p:cNvPr id="5" name="TextBox 4"/>
          <p:cNvSpPr txBox="1"/>
          <p:nvPr/>
        </p:nvSpPr>
        <p:spPr>
          <a:xfrm>
            <a:off x="6943848" y="3861048"/>
            <a:ext cx="300082" cy="369332"/>
          </a:xfrm>
          <a:prstGeom prst="rect">
            <a:avLst/>
          </a:prstGeom>
          <a:noFill/>
        </p:spPr>
        <p:txBody>
          <a:bodyPr wrap="none" rtlCol="0">
            <a:spAutoFit/>
          </a:bodyPr>
          <a:lstStyle/>
          <a:p>
            <a:r>
              <a:rPr lang="vi-VN"/>
              <a:t>c</a:t>
            </a:r>
            <a:endParaRPr lang="en-GB" dirty="0"/>
          </a:p>
        </p:txBody>
      </p:sp>
      <p:sp>
        <p:nvSpPr>
          <p:cNvPr id="6" name="TextBox 5"/>
          <p:cNvSpPr txBox="1"/>
          <p:nvPr/>
        </p:nvSpPr>
        <p:spPr>
          <a:xfrm>
            <a:off x="1547664" y="6421042"/>
            <a:ext cx="312906" cy="369332"/>
          </a:xfrm>
          <a:prstGeom prst="rect">
            <a:avLst/>
          </a:prstGeom>
          <a:noFill/>
        </p:spPr>
        <p:txBody>
          <a:bodyPr wrap="none" rtlCol="0">
            <a:spAutoFit/>
          </a:bodyPr>
          <a:lstStyle/>
          <a:p>
            <a:r>
              <a:rPr lang="vi-VN"/>
              <a:t>d</a:t>
            </a:r>
            <a:endParaRPr lang="en-GB" dirty="0"/>
          </a:p>
        </p:txBody>
      </p:sp>
      <p:sp>
        <p:nvSpPr>
          <p:cNvPr id="9" name="TextBox 8"/>
          <p:cNvSpPr txBox="1"/>
          <p:nvPr/>
        </p:nvSpPr>
        <p:spPr>
          <a:xfrm>
            <a:off x="4740890" y="6453336"/>
            <a:ext cx="312906" cy="369332"/>
          </a:xfrm>
          <a:prstGeom prst="rect">
            <a:avLst/>
          </a:prstGeom>
          <a:noFill/>
        </p:spPr>
        <p:txBody>
          <a:bodyPr wrap="none" rtlCol="0">
            <a:spAutoFit/>
          </a:bodyPr>
          <a:lstStyle/>
          <a:p>
            <a:r>
              <a:rPr lang="vi-VN"/>
              <a:t>e</a:t>
            </a:r>
            <a:endParaRPr lang="en-GB" dirty="0"/>
          </a:p>
        </p:txBody>
      </p:sp>
      <p:sp>
        <p:nvSpPr>
          <p:cNvPr id="10" name="TextBox 9"/>
          <p:cNvSpPr txBox="1"/>
          <p:nvPr/>
        </p:nvSpPr>
        <p:spPr>
          <a:xfrm>
            <a:off x="7093889" y="6453336"/>
            <a:ext cx="248786" cy="369332"/>
          </a:xfrm>
          <a:prstGeom prst="rect">
            <a:avLst/>
          </a:prstGeom>
          <a:noFill/>
        </p:spPr>
        <p:txBody>
          <a:bodyPr wrap="none" rtlCol="0">
            <a:spAutoFit/>
          </a:bodyPr>
          <a:lstStyle/>
          <a:p>
            <a:r>
              <a:rPr lang="vi-VN"/>
              <a:t>f</a:t>
            </a:r>
            <a:endParaRPr lang="en-GB" dirty="0"/>
          </a:p>
        </p:txBody>
      </p:sp>
    </p:spTree>
    <p:extLst>
      <p:ext uri="{BB962C8B-B14F-4D97-AF65-F5344CB8AC3E}">
        <p14:creationId xmlns:p14="http://schemas.microsoft.com/office/powerpoint/2010/main" val="247782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circle(in)">
                                      <p:cBhvr>
                                        <p:cTn id="12" dur="20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circle(in)">
                                      <p:cBhvr>
                                        <p:cTn id="22" dur="20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circle(in)">
                                      <p:cBhvr>
                                        <p:cTn id="27" dur="2000"/>
                                        <p:tgtEl>
                                          <p:spTgt spid="205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55"/>
                                        </p:tgtEl>
                                        <p:attrNameLst>
                                          <p:attrName>style.visibility</p:attrName>
                                        </p:attrNameLst>
                                      </p:cBhvr>
                                      <p:to>
                                        <p:strVal val="visible"/>
                                      </p:to>
                                    </p:set>
                                    <p:animEffect transition="in" filter="circle(in)">
                                      <p:cBhvr>
                                        <p:cTn id="32" dur="2000"/>
                                        <p:tgtEl>
                                          <p:spTgt spid="205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01" y="1033742"/>
            <a:ext cx="2900193" cy="233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020234"/>
            <a:ext cx="2600325" cy="2194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4149080"/>
            <a:ext cx="2962275" cy="183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1413" y="1196752"/>
            <a:ext cx="3012293" cy="200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3633344"/>
            <a:ext cx="17716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393305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25490" y="3406218"/>
            <a:ext cx="312906" cy="369332"/>
          </a:xfrm>
          <a:prstGeom prst="rect">
            <a:avLst/>
          </a:prstGeom>
          <a:noFill/>
        </p:spPr>
        <p:txBody>
          <a:bodyPr wrap="none" rtlCol="0">
            <a:spAutoFit/>
          </a:bodyPr>
          <a:lstStyle/>
          <a:p>
            <a:r>
              <a:rPr lang="vi-VN"/>
              <a:t>a</a:t>
            </a:r>
            <a:endParaRPr lang="en-GB" dirty="0"/>
          </a:p>
        </p:txBody>
      </p:sp>
      <p:sp>
        <p:nvSpPr>
          <p:cNvPr id="7" name="TextBox 6"/>
          <p:cNvSpPr txBox="1"/>
          <p:nvPr/>
        </p:nvSpPr>
        <p:spPr>
          <a:xfrm>
            <a:off x="4115014" y="3333189"/>
            <a:ext cx="312906" cy="369332"/>
          </a:xfrm>
          <a:prstGeom prst="rect">
            <a:avLst/>
          </a:prstGeom>
          <a:noFill/>
        </p:spPr>
        <p:txBody>
          <a:bodyPr wrap="none" rtlCol="0">
            <a:spAutoFit/>
          </a:bodyPr>
          <a:lstStyle/>
          <a:p>
            <a:r>
              <a:rPr lang="vi-VN" dirty="0"/>
              <a:t>b</a:t>
            </a:r>
            <a:endParaRPr lang="en-GB" dirty="0"/>
          </a:p>
        </p:txBody>
      </p:sp>
      <p:sp>
        <p:nvSpPr>
          <p:cNvPr id="8" name="TextBox 7"/>
          <p:cNvSpPr txBox="1"/>
          <p:nvPr/>
        </p:nvSpPr>
        <p:spPr>
          <a:xfrm>
            <a:off x="7452320" y="3316342"/>
            <a:ext cx="300082" cy="369332"/>
          </a:xfrm>
          <a:prstGeom prst="rect">
            <a:avLst/>
          </a:prstGeom>
          <a:noFill/>
        </p:spPr>
        <p:txBody>
          <a:bodyPr wrap="none" rtlCol="0">
            <a:spAutoFit/>
          </a:bodyPr>
          <a:lstStyle/>
          <a:p>
            <a:r>
              <a:rPr lang="vi-VN" dirty="0"/>
              <a:t>c</a:t>
            </a:r>
            <a:endParaRPr lang="en-GB" dirty="0"/>
          </a:p>
        </p:txBody>
      </p:sp>
      <p:sp>
        <p:nvSpPr>
          <p:cNvPr id="9" name="TextBox 8"/>
          <p:cNvSpPr txBox="1"/>
          <p:nvPr/>
        </p:nvSpPr>
        <p:spPr>
          <a:xfrm>
            <a:off x="1547664" y="6237312"/>
            <a:ext cx="312906" cy="369332"/>
          </a:xfrm>
          <a:prstGeom prst="rect">
            <a:avLst/>
          </a:prstGeom>
          <a:noFill/>
        </p:spPr>
        <p:txBody>
          <a:bodyPr wrap="none" rtlCol="0">
            <a:spAutoFit/>
          </a:bodyPr>
          <a:lstStyle/>
          <a:p>
            <a:r>
              <a:rPr lang="vi-VN"/>
              <a:t>d</a:t>
            </a:r>
            <a:endParaRPr lang="en-GB" dirty="0"/>
          </a:p>
        </p:txBody>
      </p:sp>
      <p:sp>
        <p:nvSpPr>
          <p:cNvPr id="10" name="TextBox 9"/>
          <p:cNvSpPr txBox="1"/>
          <p:nvPr/>
        </p:nvSpPr>
        <p:spPr>
          <a:xfrm>
            <a:off x="4572000" y="6309320"/>
            <a:ext cx="312906" cy="369332"/>
          </a:xfrm>
          <a:prstGeom prst="rect">
            <a:avLst/>
          </a:prstGeom>
          <a:noFill/>
        </p:spPr>
        <p:txBody>
          <a:bodyPr wrap="none" rtlCol="0">
            <a:spAutoFit/>
          </a:bodyPr>
          <a:lstStyle/>
          <a:p>
            <a:r>
              <a:rPr lang="vi-VN"/>
              <a:t>e</a:t>
            </a:r>
            <a:endParaRPr lang="en-GB" dirty="0"/>
          </a:p>
        </p:txBody>
      </p:sp>
      <p:sp>
        <p:nvSpPr>
          <p:cNvPr id="11" name="TextBox 10"/>
          <p:cNvSpPr txBox="1"/>
          <p:nvPr/>
        </p:nvSpPr>
        <p:spPr>
          <a:xfrm>
            <a:off x="7869030" y="6307346"/>
            <a:ext cx="248786" cy="369332"/>
          </a:xfrm>
          <a:prstGeom prst="rect">
            <a:avLst/>
          </a:prstGeom>
          <a:noFill/>
        </p:spPr>
        <p:txBody>
          <a:bodyPr wrap="none" rtlCol="0">
            <a:spAutoFit/>
          </a:bodyPr>
          <a:lstStyle/>
          <a:p>
            <a:r>
              <a:rPr lang="vi-VN" dirty="0"/>
              <a:t>f</a:t>
            </a:r>
            <a:endParaRPr lang="en-GB" dirty="0"/>
          </a:p>
        </p:txBody>
      </p:sp>
    </p:spTree>
    <p:extLst>
      <p:ext uri="{BB962C8B-B14F-4D97-AF65-F5344CB8AC3E}">
        <p14:creationId xmlns:p14="http://schemas.microsoft.com/office/powerpoint/2010/main" val="152262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circle(in)">
                                      <p:cBhvr>
                                        <p:cTn id="12" dur="20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circle(in)">
                                      <p:cBhvr>
                                        <p:cTn id="17" dur="2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circle(in)">
                                      <p:cBhvr>
                                        <p:cTn id="22" dur="20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circle(in)">
                                      <p:cBhvr>
                                        <p:cTn id="27" dur="20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circle(in)">
                                      <p:cBhvr>
                                        <p:cTn id="32"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113" y="2060848"/>
            <a:ext cx="2533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28765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872534"/>
            <a:ext cx="27908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7" y="26064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338" y="3933056"/>
            <a:ext cx="27717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46556" y="5805264"/>
            <a:ext cx="6744154" cy="707886"/>
          </a:xfrm>
          <a:prstGeom prst="rect">
            <a:avLst/>
          </a:prstGeom>
          <a:noFill/>
        </p:spPr>
        <p:txBody>
          <a:bodyPr wrap="none" rtlCol="0">
            <a:spAutoFit/>
          </a:bodyPr>
          <a:lstStyle/>
          <a:p>
            <a:r>
              <a:rPr lang="vi-VN" sz="4000" dirty="0">
                <a:solidFill>
                  <a:srgbClr val="FF0000"/>
                </a:solidFill>
                <a:latin typeface="+mj-lt"/>
              </a:rPr>
              <a:t>Tại sao có thể sắp xếp như vậy?</a:t>
            </a:r>
            <a:endParaRPr lang="en-GB" sz="4000" dirty="0">
              <a:solidFill>
                <a:srgbClr val="FF0000"/>
              </a:solidFill>
              <a:latin typeface="+mj-lt"/>
            </a:endParaRPr>
          </a:p>
        </p:txBody>
      </p:sp>
    </p:spTree>
    <p:extLst>
      <p:ext uri="{BB962C8B-B14F-4D97-AF65-F5344CB8AC3E}">
        <p14:creationId xmlns:p14="http://schemas.microsoft.com/office/powerpoint/2010/main" val="25854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circle(in)">
                                      <p:cBhvr>
                                        <p:cTn id="12" dur="20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circle(in)">
                                      <p:cBhvr>
                                        <p:cTn id="22" dur="2000"/>
                                        <p:tgtEl>
                                          <p:spTgt spid="205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circle(in)">
                                      <p:cBhvr>
                                        <p:cTn id="27" dur="20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1000"/>
                                        <p:tgtEl>
                                          <p:spTgt spid="2">
                                            <p:txEl>
                                              <p:pRg st="0" end="0"/>
                                            </p:txEl>
                                          </p:spTgt>
                                        </p:tgtEl>
                                      </p:cBhvr>
                                    </p:animEffect>
                                    <p:anim calcmode="lin" valueType="num">
                                      <p:cBhvr>
                                        <p:cTn id="3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vi-VN" dirty="0"/>
              <a:t>Trên trái đất có rất nhiều sinh vật khác nhau. Để nghiên cứu chúng một cách dễ dàng và có hệ thống, các nhà khoa học đã chia thế giới sống thành nhóm lớn và nhóm nhỏ đựa vào các đặc điểm chung của mỗi nhóm.</a:t>
            </a:r>
          </a:p>
          <a:p>
            <a:pPr marL="0" indent="0">
              <a:buNone/>
            </a:pPr>
            <a:r>
              <a:rPr lang="vi-VN" dirty="0"/>
              <a:t> </a:t>
            </a:r>
            <a:endParaRPr lang="en-GB" dirty="0"/>
          </a:p>
        </p:txBody>
      </p:sp>
      <p:sp>
        <p:nvSpPr>
          <p:cNvPr id="2" name="Title 1"/>
          <p:cNvSpPr>
            <a:spLocks noGrp="1"/>
          </p:cNvSpPr>
          <p:nvPr>
            <p:ph type="title"/>
          </p:nvPr>
        </p:nvSpPr>
        <p:spPr/>
        <p:txBody>
          <a:bodyPr>
            <a:normAutofit/>
          </a:bodyPr>
          <a:lstStyle/>
          <a:p>
            <a:r>
              <a:rPr lang="vi-VN" sz="3600" dirty="0"/>
              <a:t>I. Vì sao cần phải phân loại thế giới sống</a:t>
            </a:r>
            <a:endParaRPr lang="en-GB" sz="3600" dirty="0"/>
          </a:p>
        </p:txBody>
      </p:sp>
    </p:spTree>
    <p:extLst>
      <p:ext uri="{BB962C8B-B14F-4D97-AF65-F5344CB8AC3E}">
        <p14:creationId xmlns:p14="http://schemas.microsoft.com/office/powerpoint/2010/main" val="336195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073897"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408664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342</TotalTime>
  <Words>1778</Words>
  <Application>Microsoft Office PowerPoint</Application>
  <PresentationFormat>On-screen Show (4:3)</PresentationFormat>
  <Paragraphs>186</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Candara</vt:lpstr>
      <vt:lpstr>Comic Sans MS</vt:lpstr>
      <vt:lpstr>Symbol</vt:lpstr>
      <vt:lpstr>Times New Roman</vt:lpstr>
      <vt:lpstr>Wingdings</vt:lpstr>
      <vt:lpstr>Waveform</vt:lpstr>
      <vt:lpstr>Chủ đề 8: Đa dạng thế giới sống Bài 14: Phân loại thế giới sống</vt:lpstr>
      <vt:lpstr>PowerPoint Presentation</vt:lpstr>
      <vt:lpstr>Nội dung bài học</vt:lpstr>
      <vt:lpstr>Chủ đề 8: Đa dạng thế giới sống Bài 14: Phân loại thế giới sống</vt:lpstr>
      <vt:lpstr>Hãy sắp xếp các sinh vật đó vào các nhóm phù hợp?</vt:lpstr>
      <vt:lpstr>PowerPoint Presentation</vt:lpstr>
      <vt:lpstr>PowerPoint Presentation</vt:lpstr>
      <vt:lpstr>I. Vì sao cần phải phân loại thế giới sống</vt:lpstr>
      <vt:lpstr>PowerPoint Presentation</vt:lpstr>
      <vt:lpstr>Ý nghĩa của phân loại thế giới sống</vt:lpstr>
      <vt:lpstr>Chủ đề 8: Đa dạng thế giới sống Bài 14: Phân loại thế giới sống</vt:lpstr>
      <vt:lpstr>II. Thế giới sống được chia thành các giới</vt:lpstr>
      <vt:lpstr>Quan sát H 14.3 em hãy cho biết thế giới sống được chia thành mấy giới? Đó là những giới nào?</vt:lpstr>
      <vt:lpstr>II. Thế giới sống được chia thành các giới</vt:lpstr>
      <vt:lpstr>Một số sinh vật thuộc 5 giới</vt:lpstr>
      <vt:lpstr>Quan sát hình 14.5 em hãy cho biết các bậc phân loại thế giới sống từ thấp đến cao?</vt:lpstr>
      <vt:lpstr>Quan sát hình và gọi tên các bậc phân loại của hoa li và con hổ đông dương</vt:lpstr>
      <vt:lpstr>Quan sát hình nêu các bậc phân loại của gấu đen châu mỹ?</vt:lpstr>
      <vt:lpstr>Chủ đề 8: Đa dạng thế giới sống Bài 14: Phân loại thế giới sống</vt:lpstr>
      <vt:lpstr>PowerPoint Presentation</vt:lpstr>
      <vt:lpstr>III. Sự đa dạng về số lượng loài và môi trường sống của sinh vật</vt:lpstr>
      <vt:lpstr>PowerPoint Presentation</vt:lpstr>
      <vt:lpstr>Bảng 14.2</vt:lpstr>
      <vt:lpstr>III. Sự đa dạng về số lượng loài và môi trường sống của sinh vật</vt:lpstr>
      <vt:lpstr>Chủ đề 8: Đa dạng thế giới sống Bài 14: Phân loại thế giới sống</vt:lpstr>
      <vt:lpstr>Gọi tên các sinh vật sau?</vt:lpstr>
      <vt:lpstr>IV. Sinh vật được gọi tên như thế nào?</vt:lpstr>
      <vt:lpstr>Em có biết</vt:lpstr>
      <vt:lpstr>PowerPoint Presentation</vt:lpstr>
      <vt:lpstr>Tìm hiểu thêm</vt:lpstr>
      <vt:lpstr>Luyện tập – Trả lời câu hỏi trắc nghiệm</vt:lpstr>
      <vt:lpstr>PowerPoint Presentation</vt:lpstr>
      <vt:lpstr>Luyện tập mở rộng</vt:lpstr>
      <vt:lpstr>Bài tập: Cho các loài sinh vật sau: Thỏ,rong, gà, cây lúa, cây chuối, virut Corona, E.Coli, nấm rơm, ốc hương, mộc nhĩ( nấm mèo), trùng giày, ếch, rắn, bướm, cây ổi.  Em hãy xếp các loài sinh vật trên vào đúng giới đã học.</vt:lpstr>
      <vt:lpstr>Câu 1: Vi khuẩn lam có cơ thể đơn bào, nhân sơ, có diệp lục và khả năng tự tổng hợp chất hữu cơ. Vi khuẩn lam thuộc giới nào? A. Nấm         B. Nguyên sinh   C. Khởi sinh      D. Thực vật</vt:lpstr>
      <vt:lpstr>Câu 3: Các bậc phân loại sinh vật từ thấp đến cao theo trình tự nào sau đây? A. Giới → Ngành → Lớp → Bộ → Họ → Chi (giống) → Loài B. Chi (giống) → Loài → Họ → Bộ → Lớp → Ngành → Giới C. Loài → Chi (giống) → Họ → Bộ → Lớp → Ngành → Giới D. Loài → Chi (giống) → Bộ → Họ → Lớp → Ngành → Giới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tra bài cũ</dc:title>
  <dc:creator>admin</dc:creator>
  <cp:lastModifiedBy>Admin</cp:lastModifiedBy>
  <cp:revision>36</cp:revision>
  <dcterms:created xsi:type="dcterms:W3CDTF">2023-12-02T12:16:15Z</dcterms:created>
  <dcterms:modified xsi:type="dcterms:W3CDTF">2025-01-09T07:34:14Z</dcterms:modified>
</cp:coreProperties>
</file>