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91" r:id="rId2"/>
    <p:sldId id="257" r:id="rId3"/>
    <p:sldId id="284" r:id="rId4"/>
    <p:sldId id="290" r:id="rId5"/>
    <p:sldId id="258" r:id="rId6"/>
    <p:sldId id="293" r:id="rId7"/>
    <p:sldId id="305" r:id="rId8"/>
    <p:sldId id="292" r:id="rId9"/>
    <p:sldId id="304" r:id="rId10"/>
    <p:sldId id="285" r:id="rId11"/>
    <p:sldId id="295" r:id="rId12"/>
    <p:sldId id="296" r:id="rId13"/>
    <p:sldId id="297" r:id="rId14"/>
    <p:sldId id="299" r:id="rId15"/>
    <p:sldId id="301" r:id="rId16"/>
    <p:sldId id="302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86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9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70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8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1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4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5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376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092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1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51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5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1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6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7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5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B44C9F-C1B4-445A-B9FB-6EA75CC930B7}" type="datetimeFigureOut">
              <a:rPr lang="en-US" smtClean="0"/>
              <a:t>19-Apr-23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8AA398-DA7E-4028-A0FB-C9C999BC5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jp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jp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jp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jp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3.jpg"/><Relationship Id="rId12" Type="http://schemas.openxmlformats.org/officeDocument/2006/relationships/image" Target="../media/image1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568" y="250613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19" y="184748"/>
            <a:ext cx="9139761" cy="65731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769348" y="1266616"/>
            <a:ext cx="3437466" cy="40470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MÔ TẢ VÒNG ĐỜI CỦA CÂY CAM VÀ XÁC ĐỊNH GIAI ĐOẠN SINH TRƯỞNG PHÁT TRIỂN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1951" y="4395635"/>
            <a:ext cx="882649" cy="6337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0653" y="2506131"/>
            <a:ext cx="1566335" cy="90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nảy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mầm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6765" y="1127405"/>
            <a:ext cx="1731436" cy="677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mầm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9668" y="304799"/>
            <a:ext cx="1794932" cy="764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3669" y="2794000"/>
            <a:ext cx="2032003" cy="677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8805" y="4957916"/>
            <a:ext cx="2290543" cy="12229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hạt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1359" y="363083"/>
            <a:ext cx="2221442" cy="764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3331" y="118533"/>
            <a:ext cx="907626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I.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9364" y="947979"/>
            <a:ext cx="1065953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Ở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363" y="1587732"/>
            <a:ext cx="10659536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iai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hoá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mô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đẻ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iai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thụ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đẻ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363" y="3951034"/>
            <a:ext cx="10659536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iai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đẻ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vịt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,…)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ếch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muỗi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,…) </a:t>
            </a:r>
            <a:endParaRPr lang="en-US" sz="28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đẻ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 non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giống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03FDCC-12D2-4119-BF00-A03A602EE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12159323" cy="6857996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="" xmlns:a16="http://schemas.microsoft.com/office/drawing/2014/main" id="{B03B1389-6DD2-45DC-BD7E-44A607F79762}"/>
              </a:ext>
            </a:extLst>
          </p:cNvPr>
          <p:cNvSpPr/>
          <p:nvPr/>
        </p:nvSpPr>
        <p:spPr>
          <a:xfrm rot="10800000" flipV="1">
            <a:off x="1845733" y="2922157"/>
            <a:ext cx="4334934" cy="100949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8" name="BSÃA">
            <a:extLst>
              <a:ext uri="{FF2B5EF4-FFF2-40B4-BE49-F238E27FC236}">
                <a16:creationId xmlns="" xmlns:a16="http://schemas.microsoft.com/office/drawing/2014/main" id="{D63B2B3B-0118-4C5E-821E-EC41F45CFE28}"/>
              </a:ext>
            </a:extLst>
          </p:cNvPr>
          <p:cNvSpPr/>
          <p:nvPr/>
        </p:nvSpPr>
        <p:spPr>
          <a:xfrm rot="10800000" flipV="1">
            <a:off x="6552060" y="2913755"/>
            <a:ext cx="4581391" cy="1017893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 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hậu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CÂSXAS">
            <a:extLst>
              <a:ext uri="{FF2B5EF4-FFF2-40B4-BE49-F238E27FC236}">
                <a16:creationId xmlns="" xmlns:a16="http://schemas.microsoft.com/office/drawing/2014/main" id="{98DCA23C-E507-4F14-8C1E-CC9B347B4FFE}"/>
              </a:ext>
            </a:extLst>
          </p:cNvPr>
          <p:cNvSpPr/>
          <p:nvPr/>
        </p:nvSpPr>
        <p:spPr>
          <a:xfrm rot="10800000" flipV="1">
            <a:off x="1845732" y="4315439"/>
            <a:ext cx="4334935" cy="1000486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 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DSSXSAX">
            <a:extLst>
              <a:ext uri="{FF2B5EF4-FFF2-40B4-BE49-F238E27FC236}">
                <a16:creationId xmlns="" xmlns:a16="http://schemas.microsoft.com/office/drawing/2014/main" id="{D6BFE8B9-21A3-4DF6-8F12-FF5C83427736}"/>
              </a:ext>
            </a:extLst>
          </p:cNvPr>
          <p:cNvSpPr/>
          <p:nvPr/>
        </p:nvSpPr>
        <p:spPr>
          <a:xfrm rot="10800000" flipV="1">
            <a:off x="6594711" y="4257314"/>
            <a:ext cx="4538740" cy="1058612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phôi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996" y="5786475"/>
            <a:ext cx="533400" cy="533400"/>
          </a:xfrm>
          <a:prstGeom prst="rect">
            <a:avLst/>
          </a:prstGeom>
        </p:spPr>
      </p:pic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0653" y="3216150"/>
            <a:ext cx="1060014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68968" y="3422702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78878" y="4782526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68968" y="4782526"/>
            <a:ext cx="711200" cy="533400"/>
          </a:xfrm>
          <a:prstGeom prst="rect">
            <a:avLst/>
          </a:prstGeom>
        </p:spPr>
      </p:pic>
      <p:sp>
        <p:nvSpPr>
          <p:cNvPr id="40" name="TimeProcess">
            <a:extLst>
              <a:ext uri="{FF2B5EF4-FFF2-40B4-BE49-F238E27FC236}">
                <a16:creationId xmlns=""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485156" y="733737"/>
            <a:ext cx="9364132" cy="1796227"/>
          </a:xfrm>
          <a:prstGeom prst="roundRect">
            <a:avLst>
              <a:gd name="adj" fmla="val 15196"/>
            </a:avLst>
          </a:prstGeom>
          <a:solidFill>
            <a:srgbClr val="FFC000"/>
          </a:solidFill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 trình sinh trưởng và phát triển ở động vật gồm 2 giai đoạn chính. Đó là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TimeProcess_Back">
            <a:extLst>
              <a:ext uri="{FF2B5EF4-FFF2-40B4-BE49-F238E27FC236}">
                <a16:creationId xmlns="" xmlns:a16="http://schemas.microsoft.com/office/drawing/2014/main" id="{7FA29249-63E9-456D-BE63-A99B01A10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5" y="24863"/>
            <a:ext cx="8795803" cy="503487"/>
          </a:xfrm>
          <a:prstGeom prst="rect">
            <a:avLst/>
          </a:prstGeom>
        </p:spPr>
      </p:pic>
      <p:pic>
        <p:nvPicPr>
          <p:cNvPr id="42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5A2917E-224D-4C20-85BC-0BC65AB3DA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0" end="3003.36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957" y="6437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70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6" grpId="0" animBg="1"/>
      <p:bldP spid="28" grpId="0" animBg="1"/>
      <p:bldP spid="30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03FDCC-12D2-4119-BF00-A03A602EE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12159323" cy="6857996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="" xmlns:a16="http://schemas.microsoft.com/office/drawing/2014/main" id="{B03B1389-6DD2-45DC-BD7E-44A607F79762}"/>
              </a:ext>
            </a:extLst>
          </p:cNvPr>
          <p:cNvSpPr/>
          <p:nvPr/>
        </p:nvSpPr>
        <p:spPr>
          <a:xfrm rot="10800000" flipV="1">
            <a:off x="1832288" y="4257314"/>
            <a:ext cx="4334934" cy="100949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 Ruồi, muỗi, ếch, châu chấu, bướm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BSÃA">
            <a:extLst>
              <a:ext uri="{FF2B5EF4-FFF2-40B4-BE49-F238E27FC236}">
                <a16:creationId xmlns="" xmlns:a16="http://schemas.microsoft.com/office/drawing/2014/main" id="{D63B2B3B-0118-4C5E-821E-EC41F45CFE28}"/>
              </a:ext>
            </a:extLst>
          </p:cNvPr>
          <p:cNvSpPr/>
          <p:nvPr/>
        </p:nvSpPr>
        <p:spPr>
          <a:xfrm rot="10800000" flipV="1">
            <a:off x="6552060" y="2913755"/>
            <a:ext cx="4581391" cy="1017893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 Ong,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ruồi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muỗi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ếch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CÂSXAS">
            <a:extLst>
              <a:ext uri="{FF2B5EF4-FFF2-40B4-BE49-F238E27FC236}">
                <a16:creationId xmlns="" xmlns:a16="http://schemas.microsoft.com/office/drawing/2014/main" id="{98DCA23C-E507-4F14-8C1E-CC9B347B4FFE}"/>
              </a:ext>
            </a:extLst>
          </p:cNvPr>
          <p:cNvSpPr/>
          <p:nvPr/>
        </p:nvSpPr>
        <p:spPr>
          <a:xfrm rot="10800000" flipV="1">
            <a:off x="1832287" y="2915820"/>
            <a:ext cx="4334935" cy="1000486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 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Ruồi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muỗi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ếch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chấu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="" xmlns:a16="http://schemas.microsoft.com/office/drawing/2014/main" id="{D6BFE8B9-21A3-4DF6-8F12-FF5C83427736}"/>
              </a:ext>
            </a:extLst>
          </p:cNvPr>
          <p:cNvSpPr/>
          <p:nvPr/>
        </p:nvSpPr>
        <p:spPr>
          <a:xfrm rot="10800000" flipV="1">
            <a:off x="6594711" y="4257314"/>
            <a:ext cx="4538740" cy="1058612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 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ruồi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muỗi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996" y="5786475"/>
            <a:ext cx="533400" cy="533400"/>
          </a:xfrm>
          <a:prstGeom prst="rect">
            <a:avLst/>
          </a:prstGeom>
        </p:spPr>
      </p:pic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38831" y="4503738"/>
            <a:ext cx="1060014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22251" y="3396183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12963" y="3334002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22251" y="4782526"/>
            <a:ext cx="711200" cy="533400"/>
          </a:xfrm>
          <a:prstGeom prst="rect">
            <a:avLst/>
          </a:prstGeom>
        </p:spPr>
      </p:pic>
      <p:sp>
        <p:nvSpPr>
          <p:cNvPr id="40" name="TimeProcess">
            <a:extLst>
              <a:ext uri="{FF2B5EF4-FFF2-40B4-BE49-F238E27FC236}">
                <a16:creationId xmlns=""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485156" y="733737"/>
            <a:ext cx="9364132" cy="1796227"/>
          </a:xfrm>
          <a:prstGeom prst="roundRect">
            <a:avLst>
              <a:gd name="adj" fmla="val 15196"/>
            </a:avLst>
          </a:prstGeom>
          <a:solidFill>
            <a:srgbClr val="FFC000"/>
          </a:solidFill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vi-V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các nhóm động vật sau, nhóm động vật nào có đặc điểm con non nở ra từ trứng có đặc điểm hình thái khác với cơ thể trưởng thành?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TimeProcess_Back">
            <a:extLst>
              <a:ext uri="{FF2B5EF4-FFF2-40B4-BE49-F238E27FC236}">
                <a16:creationId xmlns="" xmlns:a16="http://schemas.microsoft.com/office/drawing/2014/main" id="{7FA29249-63E9-456D-BE63-A99B01A10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5" y="24863"/>
            <a:ext cx="8795803" cy="503487"/>
          </a:xfrm>
          <a:prstGeom prst="rect">
            <a:avLst/>
          </a:prstGeom>
        </p:spPr>
      </p:pic>
      <p:pic>
        <p:nvPicPr>
          <p:cNvPr id="42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5A2917E-224D-4C20-85BC-0BC65AB3DA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0" end="3003.36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957" y="6437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6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03FDCC-12D2-4119-BF00-A03A602EE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12159323" cy="6857996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="" xmlns:a16="http://schemas.microsoft.com/office/drawing/2014/main" id="{B03B1389-6DD2-45DC-BD7E-44A607F79762}"/>
              </a:ext>
            </a:extLst>
          </p:cNvPr>
          <p:cNvSpPr/>
          <p:nvPr/>
        </p:nvSpPr>
        <p:spPr>
          <a:xfrm rot="10800000" flipV="1">
            <a:off x="1789228" y="2885950"/>
            <a:ext cx="4334934" cy="100949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BSÃA">
            <a:extLst>
              <a:ext uri="{FF2B5EF4-FFF2-40B4-BE49-F238E27FC236}">
                <a16:creationId xmlns="" xmlns:a16="http://schemas.microsoft.com/office/drawing/2014/main" id="{D63B2B3B-0118-4C5E-821E-EC41F45CFE28}"/>
              </a:ext>
            </a:extLst>
          </p:cNvPr>
          <p:cNvSpPr/>
          <p:nvPr/>
        </p:nvSpPr>
        <p:spPr>
          <a:xfrm rot="10800000" flipV="1">
            <a:off x="6552060" y="2913755"/>
            <a:ext cx="4581391" cy="1017893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 4</a:t>
            </a:r>
          </a:p>
        </p:txBody>
      </p:sp>
      <p:sp>
        <p:nvSpPr>
          <p:cNvPr id="30" name="CÂSXAS">
            <a:extLst>
              <a:ext uri="{FF2B5EF4-FFF2-40B4-BE49-F238E27FC236}">
                <a16:creationId xmlns="" xmlns:a16="http://schemas.microsoft.com/office/drawing/2014/main" id="{98DCA23C-E507-4F14-8C1E-CC9B347B4FFE}"/>
              </a:ext>
            </a:extLst>
          </p:cNvPr>
          <p:cNvSpPr/>
          <p:nvPr/>
        </p:nvSpPr>
        <p:spPr>
          <a:xfrm rot="10800000" flipV="1">
            <a:off x="1789226" y="4362215"/>
            <a:ext cx="4334935" cy="1000486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DSSXSAX">
            <a:extLst>
              <a:ext uri="{FF2B5EF4-FFF2-40B4-BE49-F238E27FC236}">
                <a16:creationId xmlns="" xmlns:a16="http://schemas.microsoft.com/office/drawing/2014/main" id="{D6BFE8B9-21A3-4DF6-8F12-FF5C83427736}"/>
              </a:ext>
            </a:extLst>
          </p:cNvPr>
          <p:cNvSpPr/>
          <p:nvPr/>
        </p:nvSpPr>
        <p:spPr>
          <a:xfrm rot="10800000" flipV="1">
            <a:off x="6594711" y="4257314"/>
            <a:ext cx="4538740" cy="1058612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 5</a:t>
            </a:r>
          </a:p>
        </p:txBody>
      </p:sp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996" y="5786475"/>
            <a:ext cx="533400" cy="533400"/>
          </a:xfrm>
          <a:prstGeom prst="rect">
            <a:avLst/>
          </a:prstGeom>
        </p:spPr>
      </p:pic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8330" y="3060752"/>
            <a:ext cx="1060014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22251" y="3218491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57144" y="4595758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22251" y="4595758"/>
            <a:ext cx="711200" cy="533400"/>
          </a:xfrm>
          <a:prstGeom prst="rect">
            <a:avLst/>
          </a:prstGeom>
        </p:spPr>
      </p:pic>
      <p:sp>
        <p:nvSpPr>
          <p:cNvPr id="40" name="TimeProcess">
            <a:extLst>
              <a:ext uri="{FF2B5EF4-FFF2-40B4-BE49-F238E27FC236}">
                <a16:creationId xmlns=""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999067" y="733737"/>
            <a:ext cx="10532533" cy="1796227"/>
          </a:xfrm>
          <a:prstGeom prst="roundRect">
            <a:avLst>
              <a:gd name="adj" fmla="val 15196"/>
            </a:avLst>
          </a:prstGeom>
          <a:solidFill>
            <a:srgbClr val="FFC000"/>
          </a:solidFill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loài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Muỗi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Bọ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ngựa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Cào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Cào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Tôm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Ruồi</a:t>
            </a: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bao nhiêu loài sinh trưởng và phát triển </a:t>
            </a:r>
            <a:r>
              <a:rPr lang="vi-VN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 </a:t>
            </a:r>
            <a:r>
              <a:rPr lang="vi-V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biến thái hoàn toàn?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TimeProcess_Back">
            <a:extLst>
              <a:ext uri="{FF2B5EF4-FFF2-40B4-BE49-F238E27FC236}">
                <a16:creationId xmlns="" xmlns:a16="http://schemas.microsoft.com/office/drawing/2014/main" id="{7FA29249-63E9-456D-BE63-A99B01A10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5" y="24863"/>
            <a:ext cx="8795803" cy="503487"/>
          </a:xfrm>
          <a:prstGeom prst="rect">
            <a:avLst/>
          </a:prstGeom>
        </p:spPr>
      </p:pic>
      <p:pic>
        <p:nvPicPr>
          <p:cNvPr id="42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5A2917E-224D-4C20-85BC-0BC65AB3DA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0" end="3003.36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957" y="6437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4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6" grpId="0" animBg="1"/>
      <p:bldP spid="28" grpId="0" animBg="1"/>
      <p:bldP spid="3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03FDCC-12D2-4119-BF00-A03A602EE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12159323" cy="6857996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="" xmlns:a16="http://schemas.microsoft.com/office/drawing/2014/main" id="{B03B1389-6DD2-45DC-BD7E-44A607F79762}"/>
              </a:ext>
            </a:extLst>
          </p:cNvPr>
          <p:cNvSpPr/>
          <p:nvPr/>
        </p:nvSpPr>
        <p:spPr>
          <a:xfrm rot="10800000" flipV="1">
            <a:off x="6451386" y="2796255"/>
            <a:ext cx="4334934" cy="100949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8" name="BSÃA">
            <a:extLst>
              <a:ext uri="{FF2B5EF4-FFF2-40B4-BE49-F238E27FC236}">
                <a16:creationId xmlns="" xmlns:a16="http://schemas.microsoft.com/office/drawing/2014/main" id="{D63B2B3B-0118-4C5E-821E-EC41F45CFE28}"/>
              </a:ext>
            </a:extLst>
          </p:cNvPr>
          <p:cNvSpPr/>
          <p:nvPr/>
        </p:nvSpPr>
        <p:spPr>
          <a:xfrm rot="10800000" flipV="1">
            <a:off x="1542770" y="2797520"/>
            <a:ext cx="4581391" cy="1017893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thụ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ÂSXAS">
            <a:extLst>
              <a:ext uri="{FF2B5EF4-FFF2-40B4-BE49-F238E27FC236}">
                <a16:creationId xmlns="" xmlns:a16="http://schemas.microsoft.com/office/drawing/2014/main" id="{98DCA23C-E507-4F14-8C1E-CC9B347B4FFE}"/>
              </a:ext>
            </a:extLst>
          </p:cNvPr>
          <p:cNvSpPr/>
          <p:nvPr/>
        </p:nvSpPr>
        <p:spPr>
          <a:xfrm rot="10800000" flipV="1">
            <a:off x="1542769" y="4362215"/>
            <a:ext cx="4334935" cy="1000486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DSSXSAX">
            <a:extLst>
              <a:ext uri="{FF2B5EF4-FFF2-40B4-BE49-F238E27FC236}">
                <a16:creationId xmlns="" xmlns:a16="http://schemas.microsoft.com/office/drawing/2014/main" id="{D6BFE8B9-21A3-4DF6-8F12-FF5C83427736}"/>
              </a:ext>
            </a:extLst>
          </p:cNvPr>
          <p:cNvSpPr/>
          <p:nvPr/>
        </p:nvSpPr>
        <p:spPr>
          <a:xfrm rot="10800000" flipV="1">
            <a:off x="6451386" y="4227982"/>
            <a:ext cx="4538740" cy="1058612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 trong môi trường nước.</a:t>
            </a:r>
          </a:p>
        </p:txBody>
      </p:sp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996" y="5786475"/>
            <a:ext cx="533400" cy="533400"/>
          </a:xfrm>
          <a:prstGeom prst="rect">
            <a:avLst/>
          </a:prstGeom>
        </p:spPr>
      </p:pic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26306" y="3067052"/>
            <a:ext cx="1060014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68462" y="3301000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65604" y="4595758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37977" y="4717546"/>
            <a:ext cx="711200" cy="533400"/>
          </a:xfrm>
          <a:prstGeom prst="rect">
            <a:avLst/>
          </a:prstGeom>
        </p:spPr>
      </p:pic>
      <p:sp>
        <p:nvSpPr>
          <p:cNvPr id="40" name="TimeProcess">
            <a:extLst>
              <a:ext uri="{FF2B5EF4-FFF2-40B4-BE49-F238E27FC236}">
                <a16:creationId xmlns=""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999067" y="733737"/>
            <a:ext cx="10532533" cy="1796227"/>
          </a:xfrm>
          <a:prstGeom prst="roundRect">
            <a:avLst>
              <a:gd name="adj" fmla="val 15196"/>
            </a:avLst>
          </a:prstGeom>
          <a:solidFill>
            <a:srgbClr val="FFC000"/>
          </a:solidFill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giai đoạn phôi, hợp tử phát triển thành phôi, các tế bào phôi phân hóa tạo thành các mô, cơ quan. Ở động vật đẻ con, giai đoạn phôi diễn ra ở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TimeProcess_Back">
            <a:extLst>
              <a:ext uri="{FF2B5EF4-FFF2-40B4-BE49-F238E27FC236}">
                <a16:creationId xmlns="" xmlns:a16="http://schemas.microsoft.com/office/drawing/2014/main" id="{7FA29249-63E9-456D-BE63-A99B01A10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5" y="24863"/>
            <a:ext cx="8795803" cy="503487"/>
          </a:xfrm>
          <a:prstGeom prst="rect">
            <a:avLst/>
          </a:prstGeom>
        </p:spPr>
      </p:pic>
      <p:pic>
        <p:nvPicPr>
          <p:cNvPr id="42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5A2917E-224D-4C20-85BC-0BC65AB3DA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0" end="3003.36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957" y="6437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01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6" grpId="0" animBg="1"/>
      <p:bldP spid="28" grpId="0" animBg="1"/>
      <p:bldP spid="30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03FDCC-12D2-4119-BF00-A03A602EE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12159323" cy="6857996"/>
          </a:xfrm>
          <a:prstGeom prst="rect">
            <a:avLst/>
          </a:prstGeom>
        </p:spPr>
      </p:pic>
      <p:sp>
        <p:nvSpPr>
          <p:cNvPr id="26" name="AẪ">
            <a:extLst>
              <a:ext uri="{FF2B5EF4-FFF2-40B4-BE49-F238E27FC236}">
                <a16:creationId xmlns="" xmlns:a16="http://schemas.microsoft.com/office/drawing/2014/main" id="{B03B1389-6DD2-45DC-BD7E-44A607F79762}"/>
              </a:ext>
            </a:extLst>
          </p:cNvPr>
          <p:cNvSpPr/>
          <p:nvPr/>
        </p:nvSpPr>
        <p:spPr>
          <a:xfrm rot="10800000" flipV="1">
            <a:off x="6522301" y="2858145"/>
            <a:ext cx="4179566" cy="1009490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 trứng → sâu → nhộng → bướm.</a:t>
            </a:r>
          </a:p>
        </p:txBody>
      </p:sp>
      <p:sp>
        <p:nvSpPr>
          <p:cNvPr id="28" name="BSÃA">
            <a:extLst>
              <a:ext uri="{FF2B5EF4-FFF2-40B4-BE49-F238E27FC236}">
                <a16:creationId xmlns="" xmlns:a16="http://schemas.microsoft.com/office/drawing/2014/main" id="{D63B2B3B-0118-4C5E-821E-EC41F45CFE28}"/>
              </a:ext>
            </a:extLst>
          </p:cNvPr>
          <p:cNvSpPr/>
          <p:nvPr/>
        </p:nvSpPr>
        <p:spPr>
          <a:xfrm rot="10800000" flipV="1">
            <a:off x="1820329" y="4273745"/>
            <a:ext cx="4288397" cy="1017893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 nhộng → trứng → sâu → bướm.</a:t>
            </a:r>
          </a:p>
        </p:txBody>
      </p:sp>
      <p:sp>
        <p:nvSpPr>
          <p:cNvPr id="30" name="CÂSXAS">
            <a:extLst>
              <a:ext uri="{FF2B5EF4-FFF2-40B4-BE49-F238E27FC236}">
                <a16:creationId xmlns="" xmlns:a16="http://schemas.microsoft.com/office/drawing/2014/main" id="{98DCA23C-E507-4F14-8C1E-CC9B347B4FFE}"/>
              </a:ext>
            </a:extLst>
          </p:cNvPr>
          <p:cNvSpPr/>
          <p:nvPr/>
        </p:nvSpPr>
        <p:spPr>
          <a:xfrm rot="10800000" flipV="1">
            <a:off x="1820332" y="2873303"/>
            <a:ext cx="4303828" cy="1000486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 trứng → nhộng → sâu → bướm.</a:t>
            </a:r>
          </a:p>
        </p:txBody>
      </p:sp>
      <p:sp>
        <p:nvSpPr>
          <p:cNvPr id="35" name="DSSXSAX">
            <a:extLst>
              <a:ext uri="{FF2B5EF4-FFF2-40B4-BE49-F238E27FC236}">
                <a16:creationId xmlns="" xmlns:a16="http://schemas.microsoft.com/office/drawing/2014/main" id="{D6BFE8B9-21A3-4DF6-8F12-FF5C83427736}"/>
              </a:ext>
            </a:extLst>
          </p:cNvPr>
          <p:cNvSpPr/>
          <p:nvPr/>
        </p:nvSpPr>
        <p:spPr>
          <a:xfrm rot="10800000" flipV="1">
            <a:off x="6594711" y="4273745"/>
            <a:ext cx="4183140" cy="1058612"/>
          </a:xfrm>
          <a:prstGeom prst="roundRect">
            <a:avLst/>
          </a:prstGeom>
          <a:solidFill>
            <a:srgbClr val="33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 bướm → nhộng → sâu → trứng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996" y="5786475"/>
            <a:ext cx="533400" cy="533400"/>
          </a:xfrm>
          <a:prstGeom prst="rect">
            <a:avLst/>
          </a:prstGeom>
        </p:spPr>
      </p:pic>
      <p:pic>
        <p:nvPicPr>
          <p:cNvPr id="22" name="Picture 21" descr="tich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18259" y="3093026"/>
            <a:ext cx="1060014" cy="723900"/>
          </a:xfrm>
          <a:prstGeom prst="rect">
            <a:avLst/>
          </a:prstGeom>
        </p:spPr>
      </p:pic>
      <p:pic>
        <p:nvPicPr>
          <p:cNvPr id="23" name="Picture 22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56432" y="3334236"/>
            <a:ext cx="711200" cy="533400"/>
          </a:xfrm>
          <a:prstGeom prst="rect">
            <a:avLst/>
          </a:prstGeom>
        </p:spPr>
      </p:pic>
      <p:pic>
        <p:nvPicPr>
          <p:cNvPr id="24" name="Picture 23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44243" y="4782692"/>
            <a:ext cx="711200" cy="533400"/>
          </a:xfrm>
          <a:prstGeom prst="rect">
            <a:avLst/>
          </a:prstGeom>
        </p:spPr>
      </p:pic>
      <p:pic>
        <p:nvPicPr>
          <p:cNvPr id="25" name="Picture 24" descr="sai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852285" y="4798958"/>
            <a:ext cx="711200" cy="533400"/>
          </a:xfrm>
          <a:prstGeom prst="rect">
            <a:avLst/>
          </a:prstGeom>
        </p:spPr>
      </p:pic>
      <p:sp>
        <p:nvSpPr>
          <p:cNvPr id="40" name="TimeProcess">
            <a:extLst>
              <a:ext uri="{FF2B5EF4-FFF2-40B4-BE49-F238E27FC236}">
                <a16:creationId xmlns="" xmlns:a16="http://schemas.microsoft.com/office/drawing/2014/main" id="{798B5C58-B643-4270-BB6D-80FC3B1DEE56}"/>
              </a:ext>
            </a:extLst>
          </p:cNvPr>
          <p:cNvSpPr/>
          <p:nvPr/>
        </p:nvSpPr>
        <p:spPr>
          <a:xfrm>
            <a:off x="1887852" y="1020703"/>
            <a:ext cx="8889999" cy="816743"/>
          </a:xfrm>
          <a:prstGeom prst="roundRect">
            <a:avLst>
              <a:gd name="adj" fmla="val 15196"/>
            </a:avLst>
          </a:prstGeom>
          <a:solidFill>
            <a:srgbClr val="FFC000"/>
          </a:solidFill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giai đoạn phát triển tuần tự sâu bướm </a:t>
            </a:r>
            <a:r>
              <a:rPr lang="vi-VN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TimeProcess_Back">
            <a:extLst>
              <a:ext uri="{FF2B5EF4-FFF2-40B4-BE49-F238E27FC236}">
                <a16:creationId xmlns="" xmlns:a16="http://schemas.microsoft.com/office/drawing/2014/main" id="{7FA29249-63E9-456D-BE63-A99B01A10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5" y="24863"/>
            <a:ext cx="8795803" cy="503487"/>
          </a:xfrm>
          <a:prstGeom prst="rect">
            <a:avLst/>
          </a:prstGeom>
        </p:spPr>
      </p:pic>
      <p:pic>
        <p:nvPicPr>
          <p:cNvPr id="42" name="Tieng-chuong-het-gio-re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F5A2917E-224D-4C20-85BC-0BC65AB3DA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0" end="3003.36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763957" y="6437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5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4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6" grpId="0" animBg="1"/>
      <p:bldP spid="28" grpId="0" animBg="1"/>
      <p:bldP spid="30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4308" y="126998"/>
            <a:ext cx="11147425" cy="124460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Vẽ chu trình sinh trưởng của vịt, lợn và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muỗi</a:t>
            </a:r>
            <a:r>
              <a:rPr lang="vi-VN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Dựa vào chu trình sinh trưởng và phát triển của các động vật trong sách để vẽ.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BT Khoa học tự nhiên 7 Bài 31: Sinh trưởng và phát triển ở động vật - Cánh diều (ảnh 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2" y="1433114"/>
            <a:ext cx="5285939" cy="42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BT Khoa học tự nhiên 7 Bài 31: Sinh trưởng và phát triển ở động vật - Cánh diều (ảnh 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77" y="1567296"/>
            <a:ext cx="5245284" cy="42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80" y="1468266"/>
            <a:ext cx="5119121" cy="43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9176" y="482601"/>
            <a:ext cx="7549092" cy="53340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BẢNG SO SÁNH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60849"/>
              </p:ext>
            </p:extLst>
          </p:nvPr>
        </p:nvGraphicFramePr>
        <p:xfrm>
          <a:off x="480088" y="1151466"/>
          <a:ext cx="11201133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439"/>
                <a:gridCol w="3713094"/>
                <a:gridCol w="3177327"/>
                <a:gridCol w="30562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sánh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Vòng đời của vịt</a:t>
                      </a:r>
                      <a:endParaRPr lang="vi-VN" sz="2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Vòng đời của lợn</a:t>
                      </a:r>
                      <a:endParaRPr lang="vi-VN" sz="2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Vòng đời của </a:t>
                      </a:r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muỗi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Giống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nhau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Đều có sự tăng trưởng về kích thước, khối lượng của các con vật.</a:t>
                      </a:r>
                    </a:p>
                    <a:p>
                      <a:pPr algn="just"/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Đều có sự phát sinh hình thái, cơ quan.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/>
                      <a:r>
                        <a:rPr lang="en-US" sz="2800" b="1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Khác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nhau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Con non được sinh ra từ trứng đã thụ tinh.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Con non được sinh ra từ cơ thể mẹ.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Con non được sinh ra từ trứng đã thụ tinh.</a:t>
                      </a: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Giai đoạn hậu phôi có sự sinh trưởng và phát triển không qua biến thái.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Giai đoạn hậu phôi có sự sinh trưởng và phát triển không qua biến thái.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Giai đoạn hậu phôi có sự sinh trưởng và phát triển qua biến thái hoàn toàn.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4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n sát hình 31.1, cho biết dấu hiệu nhận biết sự sinh trưởng và phát triển ở chó">
            <a:extLst>
              <a:ext uri="{FF2B5EF4-FFF2-40B4-BE49-F238E27FC236}">
                <a16:creationId xmlns="" xmlns:a16="http://schemas.microsoft.com/office/drawing/2014/main" id="{9CD717E1-5480-43AB-B576-E45063FA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91924"/>
            <a:ext cx="7992534" cy="59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45380F45-5E8E-465E-8D8B-F1D75AEA9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132" y="2017796"/>
            <a:ext cx="3585155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</a:t>
            </a:r>
            <a:r>
              <a:rPr kumimoji="0" lang="en-US" altLang="en-US" sz="13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 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=""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8243239" y="711214"/>
            <a:ext cx="3574811" cy="2554874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kích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sz="3000" dirty="0" smtClean="0">
                <a:latin typeface="UTM Avo" panose="02040603050506020204" pitchFamily="18" charset="0"/>
              </a:rPr>
              <a:t>  </a:t>
            </a:r>
            <a:endParaRPr lang="en-US" sz="3000" dirty="0">
              <a:latin typeface="UTM Avo" panose="02040603050506020204" pitchFamily="18" charset="0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8407401" y="1538158"/>
            <a:ext cx="3559057" cy="3867207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31.1,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</a:t>
            </a:r>
            <a:r>
              <a:rPr lang="en-US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US" dirty="0" smtClean="0">
                <a:latin typeface="UTM Avo" panose="02040603050506020204" pitchFamily="18" charset="0"/>
              </a:rPr>
              <a:t>  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8248650" y="3323422"/>
            <a:ext cx="3569400" cy="2937076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chó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mang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thai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con,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chó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tuyến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2381335" y="2218496"/>
            <a:ext cx="7456932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vi-VN" sz="5400" b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820000"/>
                </a:solidFill>
                <a:cs typeface="Times New Roman" panose="02020603050405020304" pitchFamily="18" charset="0"/>
              </a:rPr>
              <a:t>B</a:t>
            </a:r>
            <a:r>
              <a:rPr lang="en-US" sz="5400" b="1" dirty="0" err="1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820000"/>
                </a:solidFill>
                <a:cs typeface="Times New Roman" panose="02020603050405020304" pitchFamily="18" charset="0"/>
              </a:rPr>
              <a:t>ài</a:t>
            </a:r>
            <a:r>
              <a:rPr lang="vi-VN" sz="5400" b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82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820000"/>
                </a:solidFill>
                <a:cs typeface="Times New Roman" panose="02020603050405020304" pitchFamily="18" charset="0"/>
              </a:rPr>
              <a:t>3</a:t>
            </a:r>
            <a:r>
              <a:rPr lang="vi-VN" sz="5400" b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820000"/>
                </a:solidFill>
                <a:cs typeface="Times New Roman" panose="02020603050405020304" pitchFamily="18" charset="0"/>
              </a:rPr>
              <a:t>1</a:t>
            </a:r>
            <a:r>
              <a:rPr lang="en-US" sz="5400" b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820000"/>
                </a:solidFill>
                <a:cs typeface="Times New Roman" panose="02020603050405020304" pitchFamily="18" charset="0"/>
              </a:rPr>
              <a:t>:</a:t>
            </a:r>
            <a:r>
              <a:rPr lang="en-US" sz="5400" b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820000"/>
                </a:solidFill>
                <a:cs typeface="Times New Roman" panose="02020603050405020304" pitchFamily="18" charset="0"/>
              </a:rPr>
              <a:t>SINH </a:t>
            </a:r>
            <a:r>
              <a:rPr lang="en-US" sz="5400" b="1" dirty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820000"/>
                </a:solidFill>
                <a:cs typeface="Times New Roman" panose="02020603050405020304" pitchFamily="18" charset="0"/>
              </a:rPr>
              <a:t>TRƯỞNG VÀ PHÁT TRIỂN Ở ĐỘNG VẬT</a:t>
            </a:r>
            <a:endParaRPr lang="en-US" sz="5400" b="1" dirty="0">
              <a:solidFill>
                <a:srgbClr val="82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3617" y="362507"/>
            <a:ext cx="9127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 TỰ NHIÊN 7</a:t>
            </a:r>
          </a:p>
        </p:txBody>
      </p:sp>
      <p:pic>
        <p:nvPicPr>
          <p:cNvPr id="4104" name="Picture 1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75"/>
            <a:ext cx="2381335" cy="207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525" y="29776"/>
            <a:ext cx="2218475" cy="200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50592" y="4668985"/>
            <a:ext cx="1862806" cy="213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225825" y="4764199"/>
            <a:ext cx="1883757" cy="209380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26" y="1634065"/>
            <a:ext cx="5150862" cy="47582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</a:t>
            </a:r>
            <a:endParaRPr lang="en-US" dirty="0"/>
          </a:p>
        </p:txBody>
      </p:sp>
      <p:pic>
        <p:nvPicPr>
          <p:cNvPr id="8" name="Picture 2" descr="Quan sát hình 31.1, cho biết dấu hiệu nhận biết sự sinh trưởng và phát triển ở chó">
            <a:extLst>
              <a:ext uri="{FF2B5EF4-FFF2-40B4-BE49-F238E27FC236}">
                <a16:creationId xmlns="" xmlns:a16="http://schemas.microsoft.com/office/drawing/2014/main" id="{9CD717E1-5480-43AB-B576-E45063FA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" y="1634065"/>
            <a:ext cx="6015695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4878" y="575731"/>
            <a:ext cx="6508656" cy="8297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Vòng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chó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ếch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043C04D-E06E-4181-8571-EE779345B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81469"/>
              </p:ext>
            </p:extLst>
          </p:nvPr>
        </p:nvGraphicFramePr>
        <p:xfrm>
          <a:off x="1010109" y="830102"/>
          <a:ext cx="10030424" cy="5130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424">
                  <a:extLst>
                    <a:ext uri="{9D8B030D-6E8A-4147-A177-3AD203B41FA5}">
                      <a16:colId xmlns="" xmlns:a16="http://schemas.microsoft.com/office/drawing/2014/main" val="1867894869"/>
                    </a:ext>
                  </a:extLst>
                </a:gridCol>
              </a:tblGrid>
              <a:tr h="5130431">
                <a:tc>
                  <a:txBody>
                    <a:bodyPr/>
                    <a:lstStyle/>
                    <a:p>
                      <a:pPr marL="0" marR="26860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 : ………….            </a:t>
                      </a:r>
                      <a:r>
                        <a:rPr lang="vi-VN" sz="3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PHIẾU HỌC TẬP </a:t>
                      </a:r>
                      <a:r>
                        <a:rPr lang="en-US" sz="3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r>
                        <a:rPr lang="vi-VN" sz="36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</a:t>
                      </a:r>
                      <a:endParaRPr lang="en-US" sz="28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268605" indent="-5143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Hoàn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dung: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tả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vòng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đời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ở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chó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ếch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đoạn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US" sz="2800" b="1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268605" indent="-5143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2800" b="1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268605" indent="-5143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2800" b="1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268605" indent="-5143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2800" b="1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268605" indent="-5143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2800" b="1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268605" indent="-5143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2800" b="1" baseline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14350" marR="268605" indent="-5143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xét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non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giống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hay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76049542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278195"/>
              </p:ext>
            </p:extLst>
          </p:nvPr>
        </p:nvGraphicFramePr>
        <p:xfrm>
          <a:off x="990601" y="2751665"/>
          <a:ext cx="10007600" cy="163453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794060"/>
                <a:gridCol w="5213540"/>
              </a:tblGrid>
              <a:tr h="863602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Giai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đoạn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triển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tả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triển</a:t>
                      </a:r>
                      <a:endParaRPr lang="en-US" sz="28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89658">
                <a:tc>
                  <a:txBody>
                    <a:bodyPr/>
                    <a:lstStyle/>
                    <a:p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5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19213"/>
              </p:ext>
            </p:extLst>
          </p:nvPr>
        </p:nvGraphicFramePr>
        <p:xfrm>
          <a:off x="508001" y="1532464"/>
          <a:ext cx="11184465" cy="4023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91933"/>
                <a:gridCol w="7992532"/>
              </a:tblGrid>
              <a:tr h="863602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đoạn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triển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tả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triển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89658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Giai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đoạn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phôi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tử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triển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phôi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tế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bào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phôi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phân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rồi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con non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2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thể</a:t>
                      </a:r>
                      <a:r>
                        <a:rPr lang="en-US" sz="2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mẹ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89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Giai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đoạn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hậu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phôi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 non được sinh ra → Con non sinh trưởng, phát triển về thể chất (tăng cân nặng,…) → Con trưởng thành có khả năng sin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vi-VN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sản → Con trưởng thành thụ thai và sinh ra con non.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34878" y="575731"/>
            <a:ext cx="6508656" cy="8297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chó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5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26" y="1634065"/>
            <a:ext cx="5150862" cy="47582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</a:t>
            </a:r>
            <a:endParaRPr lang="en-US" dirty="0"/>
          </a:p>
        </p:txBody>
      </p:sp>
      <p:pic>
        <p:nvPicPr>
          <p:cNvPr id="8" name="Picture 2" descr="Quan sát hình 31.1, cho biết dấu hiệu nhận biết sự sinh trưởng và phát triển ở chó">
            <a:extLst>
              <a:ext uri="{FF2B5EF4-FFF2-40B4-BE49-F238E27FC236}">
                <a16:creationId xmlns="" xmlns:a16="http://schemas.microsoft.com/office/drawing/2014/main" id="{9CD717E1-5480-43AB-B576-E45063FA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" y="1634065"/>
            <a:ext cx="6015695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4878" y="575731"/>
            <a:ext cx="6508656" cy="8297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Vòng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chó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ếch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287808"/>
              </p:ext>
            </p:extLst>
          </p:nvPr>
        </p:nvGraphicFramePr>
        <p:xfrm>
          <a:off x="533402" y="1735664"/>
          <a:ext cx="11108266" cy="35966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70187"/>
                <a:gridCol w="7938079"/>
              </a:tblGrid>
              <a:tr h="863602"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Giai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đoạn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triển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tả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triển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89658"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Giai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đoạn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phôi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tử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phát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triển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phôi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tế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bào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phôi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phân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hóa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rồi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tạo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con non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trứng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đã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thụ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tinh</a:t>
                      </a:r>
                      <a:r>
                        <a:rPr lang="en-US" sz="28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 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89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Giai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đoạn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hậu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phôi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Trứng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nở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nòng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nọc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nòng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nọc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chân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ếch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đuôi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ếch</a:t>
                      </a: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trưởng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134878" y="575731"/>
            <a:ext cx="6508656" cy="8297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trưởng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ếch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26" y="1634065"/>
            <a:ext cx="5150862" cy="47582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</a:t>
            </a:r>
            <a:endParaRPr lang="en-US" dirty="0"/>
          </a:p>
        </p:txBody>
      </p:sp>
      <p:pic>
        <p:nvPicPr>
          <p:cNvPr id="8" name="Picture 2" descr="Quan sát hình 31.1, cho biết dấu hiệu nhận biết sự sinh trưởng và phát triển ở chó">
            <a:extLst>
              <a:ext uri="{FF2B5EF4-FFF2-40B4-BE49-F238E27FC236}">
                <a16:creationId xmlns="" xmlns:a16="http://schemas.microsoft.com/office/drawing/2014/main" id="{9CD717E1-5480-43AB-B576-E45063FA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" y="1634065"/>
            <a:ext cx="6015695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4878" y="575731"/>
            <a:ext cx="6508656" cy="82973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Vòng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chó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ếch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3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493</TotalTime>
  <Words>907</Words>
  <Application>Microsoft Office PowerPoint</Application>
  <PresentationFormat>Widescreen</PresentationFormat>
  <Paragraphs>105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UTM Avo</vt:lpstr>
      <vt:lpstr>Wingdings</vt:lpstr>
      <vt:lpstr>Organic</vt:lpstr>
      <vt:lpstr> </vt:lpstr>
      <vt:lpstr>PowerPoint Presentation</vt:lpstr>
      <vt:lpstr>PowerPoint Presentation</vt:lpstr>
      <vt:lpstr>       </vt:lpstr>
      <vt:lpstr>PowerPoint Presentation</vt:lpstr>
      <vt:lpstr>       </vt:lpstr>
      <vt:lpstr>       </vt:lpstr>
      <vt:lpstr>       </vt:lpstr>
      <vt:lpstr>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Minh Thu</dc:creator>
  <cp:lastModifiedBy>Microsoft account</cp:lastModifiedBy>
  <cp:revision>31</cp:revision>
  <dcterms:created xsi:type="dcterms:W3CDTF">2022-07-15T13:37:43Z</dcterms:created>
  <dcterms:modified xsi:type="dcterms:W3CDTF">2023-04-18T23:08:06Z</dcterms:modified>
</cp:coreProperties>
</file>