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sldIdLst>
    <p:sldId id="275" r:id="rId2"/>
    <p:sldId id="276" r:id="rId3"/>
    <p:sldId id="274" r:id="rId4"/>
    <p:sldId id="279" r:id="rId5"/>
    <p:sldId id="295" r:id="rId6"/>
    <p:sldId id="280" r:id="rId7"/>
    <p:sldId id="263" r:id="rId8"/>
    <p:sldId id="283" r:id="rId9"/>
    <p:sldId id="282" r:id="rId10"/>
    <p:sldId id="296" r:id="rId11"/>
    <p:sldId id="284" r:id="rId12"/>
    <p:sldId id="281" r:id="rId13"/>
    <p:sldId id="286" r:id="rId14"/>
    <p:sldId id="287" r:id="rId15"/>
    <p:sldId id="289" r:id="rId16"/>
    <p:sldId id="290" r:id="rId17"/>
    <p:sldId id="291" r:id="rId18"/>
    <p:sldId id="292" r:id="rId19"/>
    <p:sldId id="293" r:id="rId20"/>
    <p:sldId id="294"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5DFAC8D-7971-4DDC-BA0F-389D05DEEB1A}" type="datetimeFigureOut">
              <a:rPr lang="en-US" smtClean="0"/>
              <a:t>09-Jan-25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ABA3A-380E-449A-90ED-D911E0282088}" type="slidenum">
              <a:rPr lang="en-US" smtClean="0"/>
              <a:t>‹#›</a:t>
            </a:fld>
            <a:endParaRPr lang="en-US"/>
          </a:p>
        </p:txBody>
      </p:sp>
    </p:spTree>
    <p:extLst>
      <p:ext uri="{BB962C8B-B14F-4D97-AF65-F5344CB8AC3E}">
        <p14:creationId xmlns:p14="http://schemas.microsoft.com/office/powerpoint/2010/main" val="79552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DFAC8D-7971-4DDC-BA0F-389D05DEEB1A}" type="datetimeFigureOut">
              <a:rPr lang="en-US" smtClean="0"/>
              <a:t>09-Jan-25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ABA3A-380E-449A-90ED-D911E0282088}" type="slidenum">
              <a:rPr lang="en-US" smtClean="0"/>
              <a:t>‹#›</a:t>
            </a:fld>
            <a:endParaRPr lang="en-US"/>
          </a:p>
        </p:txBody>
      </p:sp>
    </p:spTree>
    <p:extLst>
      <p:ext uri="{BB962C8B-B14F-4D97-AF65-F5344CB8AC3E}">
        <p14:creationId xmlns:p14="http://schemas.microsoft.com/office/powerpoint/2010/main" val="2545878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DFAC8D-7971-4DDC-BA0F-389D05DEEB1A}" type="datetimeFigureOut">
              <a:rPr lang="en-US" smtClean="0"/>
              <a:t>09-Jan-25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ABA3A-380E-449A-90ED-D911E028208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1373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DFAC8D-7971-4DDC-BA0F-389D05DEEB1A}" type="datetimeFigureOut">
              <a:rPr lang="en-US" smtClean="0"/>
              <a:t>09-Jan-25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ABA3A-380E-449A-90ED-D911E0282088}" type="slidenum">
              <a:rPr lang="en-US" smtClean="0"/>
              <a:t>‹#›</a:t>
            </a:fld>
            <a:endParaRPr lang="en-US"/>
          </a:p>
        </p:txBody>
      </p:sp>
    </p:spTree>
    <p:extLst>
      <p:ext uri="{BB962C8B-B14F-4D97-AF65-F5344CB8AC3E}">
        <p14:creationId xmlns:p14="http://schemas.microsoft.com/office/powerpoint/2010/main" val="2712203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DFAC8D-7971-4DDC-BA0F-389D05DEEB1A}" type="datetimeFigureOut">
              <a:rPr lang="en-US" smtClean="0"/>
              <a:t>09-Jan-25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ABA3A-380E-449A-90ED-D911E028208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4566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DFAC8D-7971-4DDC-BA0F-389D05DEEB1A}" type="datetimeFigureOut">
              <a:rPr lang="en-US" smtClean="0"/>
              <a:t>09-Jan-25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ABA3A-380E-449A-90ED-D911E0282088}" type="slidenum">
              <a:rPr lang="en-US" smtClean="0"/>
              <a:t>‹#›</a:t>
            </a:fld>
            <a:endParaRPr lang="en-US"/>
          </a:p>
        </p:txBody>
      </p:sp>
    </p:spTree>
    <p:extLst>
      <p:ext uri="{BB962C8B-B14F-4D97-AF65-F5344CB8AC3E}">
        <p14:creationId xmlns:p14="http://schemas.microsoft.com/office/powerpoint/2010/main" val="2751600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DFAC8D-7971-4DDC-BA0F-389D05DEEB1A}" type="datetimeFigureOut">
              <a:rPr lang="en-US" smtClean="0"/>
              <a:t>09-Jan-25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ABA3A-380E-449A-90ED-D911E0282088}" type="slidenum">
              <a:rPr lang="en-US" smtClean="0"/>
              <a:t>‹#›</a:t>
            </a:fld>
            <a:endParaRPr lang="en-US"/>
          </a:p>
        </p:txBody>
      </p:sp>
    </p:spTree>
    <p:extLst>
      <p:ext uri="{BB962C8B-B14F-4D97-AF65-F5344CB8AC3E}">
        <p14:creationId xmlns:p14="http://schemas.microsoft.com/office/powerpoint/2010/main" val="3172058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DFAC8D-7971-4DDC-BA0F-389D05DEEB1A}" type="datetimeFigureOut">
              <a:rPr lang="en-US" smtClean="0"/>
              <a:t>09-Jan-25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ABA3A-380E-449A-90ED-D911E0282088}" type="slidenum">
              <a:rPr lang="en-US" smtClean="0"/>
              <a:t>‹#›</a:t>
            </a:fld>
            <a:endParaRPr lang="en-US"/>
          </a:p>
        </p:txBody>
      </p:sp>
    </p:spTree>
    <p:extLst>
      <p:ext uri="{BB962C8B-B14F-4D97-AF65-F5344CB8AC3E}">
        <p14:creationId xmlns:p14="http://schemas.microsoft.com/office/powerpoint/2010/main" val="2914653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vi-VN" altLang="en-US"/>
          </a:p>
        </p:txBody>
      </p:sp>
      <p:sp>
        <p:nvSpPr>
          <p:cNvPr id="4" name="Footer Placeholder 4"/>
          <p:cNvSpPr>
            <a:spLocks noGrp="1"/>
          </p:cNvSpPr>
          <p:nvPr>
            <p:ph type="ftr" sz="quarter" idx="11"/>
          </p:nvPr>
        </p:nvSpPr>
        <p:spPr/>
        <p:txBody>
          <a:bodyPr/>
          <a:lstStyle>
            <a:lvl1pPr>
              <a:defRPr/>
            </a:lvl1pPr>
          </a:lstStyle>
          <a:p>
            <a:pPr>
              <a:defRPr/>
            </a:pPr>
            <a:endParaRPr lang="vi-VN" altLang="en-US"/>
          </a:p>
        </p:txBody>
      </p:sp>
      <p:sp>
        <p:nvSpPr>
          <p:cNvPr id="5" name="Slide Number Placeholder 5"/>
          <p:cNvSpPr>
            <a:spLocks noGrp="1"/>
          </p:cNvSpPr>
          <p:nvPr>
            <p:ph type="sldNum" sz="quarter" idx="12"/>
          </p:nvPr>
        </p:nvSpPr>
        <p:spPr/>
        <p:txBody>
          <a:bodyPr/>
          <a:lstStyle>
            <a:lvl1pPr>
              <a:defRPr/>
            </a:lvl1pPr>
          </a:lstStyle>
          <a:p>
            <a:fld id="{344F4610-EAB5-4BF8-B261-0995E4484926}" type="slidenum">
              <a:rPr lang="vi-VN" altLang="en-US"/>
              <a:pPr/>
              <a:t>‹#›</a:t>
            </a:fld>
            <a:endParaRPr lang="vi-VN" altLang="en-US"/>
          </a:p>
        </p:txBody>
      </p:sp>
    </p:spTree>
    <p:extLst>
      <p:ext uri="{BB962C8B-B14F-4D97-AF65-F5344CB8AC3E}">
        <p14:creationId xmlns:p14="http://schemas.microsoft.com/office/powerpoint/2010/main" val="701212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DFAC8D-7971-4DDC-BA0F-389D05DEEB1A}" type="datetimeFigureOut">
              <a:rPr lang="en-US" smtClean="0"/>
              <a:t>09-Jan-25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ABA3A-380E-449A-90ED-D911E0282088}" type="slidenum">
              <a:rPr lang="en-US" smtClean="0"/>
              <a:t>‹#›</a:t>
            </a:fld>
            <a:endParaRPr lang="en-US"/>
          </a:p>
        </p:txBody>
      </p:sp>
    </p:spTree>
    <p:extLst>
      <p:ext uri="{BB962C8B-B14F-4D97-AF65-F5344CB8AC3E}">
        <p14:creationId xmlns:p14="http://schemas.microsoft.com/office/powerpoint/2010/main" val="289664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DFAC8D-7971-4DDC-BA0F-389D05DEEB1A}" type="datetimeFigureOut">
              <a:rPr lang="en-US" smtClean="0"/>
              <a:t>09-Jan-25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ABA3A-380E-449A-90ED-D911E0282088}" type="slidenum">
              <a:rPr lang="en-US" smtClean="0"/>
              <a:t>‹#›</a:t>
            </a:fld>
            <a:endParaRPr lang="en-US"/>
          </a:p>
        </p:txBody>
      </p:sp>
    </p:spTree>
    <p:extLst>
      <p:ext uri="{BB962C8B-B14F-4D97-AF65-F5344CB8AC3E}">
        <p14:creationId xmlns:p14="http://schemas.microsoft.com/office/powerpoint/2010/main" val="3456779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DFAC8D-7971-4DDC-BA0F-389D05DEEB1A}" type="datetimeFigureOut">
              <a:rPr lang="en-US" smtClean="0"/>
              <a:t>09-Jan-25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ABA3A-380E-449A-90ED-D911E0282088}" type="slidenum">
              <a:rPr lang="en-US" smtClean="0"/>
              <a:t>‹#›</a:t>
            </a:fld>
            <a:endParaRPr lang="en-US"/>
          </a:p>
        </p:txBody>
      </p:sp>
    </p:spTree>
    <p:extLst>
      <p:ext uri="{BB962C8B-B14F-4D97-AF65-F5344CB8AC3E}">
        <p14:creationId xmlns:p14="http://schemas.microsoft.com/office/powerpoint/2010/main" val="359130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DFAC8D-7971-4DDC-BA0F-389D05DEEB1A}" type="datetimeFigureOut">
              <a:rPr lang="en-US" smtClean="0"/>
              <a:t>09-Jan-25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EABA3A-380E-449A-90ED-D911E0282088}" type="slidenum">
              <a:rPr lang="en-US" smtClean="0"/>
              <a:t>‹#›</a:t>
            </a:fld>
            <a:endParaRPr lang="en-US"/>
          </a:p>
        </p:txBody>
      </p:sp>
    </p:spTree>
    <p:extLst>
      <p:ext uri="{BB962C8B-B14F-4D97-AF65-F5344CB8AC3E}">
        <p14:creationId xmlns:p14="http://schemas.microsoft.com/office/powerpoint/2010/main" val="160970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DFAC8D-7971-4DDC-BA0F-389D05DEEB1A}" type="datetimeFigureOut">
              <a:rPr lang="en-US" smtClean="0"/>
              <a:t>09-Jan-25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EABA3A-380E-449A-90ED-D911E0282088}" type="slidenum">
              <a:rPr lang="en-US" smtClean="0"/>
              <a:t>‹#›</a:t>
            </a:fld>
            <a:endParaRPr lang="en-US"/>
          </a:p>
        </p:txBody>
      </p:sp>
    </p:spTree>
    <p:extLst>
      <p:ext uri="{BB962C8B-B14F-4D97-AF65-F5344CB8AC3E}">
        <p14:creationId xmlns:p14="http://schemas.microsoft.com/office/powerpoint/2010/main" val="365047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DFAC8D-7971-4DDC-BA0F-389D05DEEB1A}" type="datetimeFigureOut">
              <a:rPr lang="en-US" smtClean="0"/>
              <a:t>09-Jan-25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EABA3A-380E-449A-90ED-D911E0282088}" type="slidenum">
              <a:rPr lang="en-US" smtClean="0"/>
              <a:t>‹#›</a:t>
            </a:fld>
            <a:endParaRPr lang="en-US"/>
          </a:p>
        </p:txBody>
      </p:sp>
    </p:spTree>
    <p:extLst>
      <p:ext uri="{BB962C8B-B14F-4D97-AF65-F5344CB8AC3E}">
        <p14:creationId xmlns:p14="http://schemas.microsoft.com/office/powerpoint/2010/main" val="2614284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AC8D-7971-4DDC-BA0F-389D05DEEB1A}" type="datetimeFigureOut">
              <a:rPr lang="en-US" smtClean="0"/>
              <a:t>09-Jan-25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ABA3A-380E-449A-90ED-D911E0282088}" type="slidenum">
              <a:rPr lang="en-US" smtClean="0"/>
              <a:t>‹#›</a:t>
            </a:fld>
            <a:endParaRPr lang="en-US"/>
          </a:p>
        </p:txBody>
      </p:sp>
    </p:spTree>
    <p:extLst>
      <p:ext uri="{BB962C8B-B14F-4D97-AF65-F5344CB8AC3E}">
        <p14:creationId xmlns:p14="http://schemas.microsoft.com/office/powerpoint/2010/main" val="76036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AC8D-7971-4DDC-BA0F-389D05DEEB1A}" type="datetimeFigureOut">
              <a:rPr lang="en-US" smtClean="0"/>
              <a:t>09-Jan-25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ABA3A-380E-449A-90ED-D911E0282088}" type="slidenum">
              <a:rPr lang="en-US" smtClean="0"/>
              <a:t>‹#›</a:t>
            </a:fld>
            <a:endParaRPr lang="en-US"/>
          </a:p>
        </p:txBody>
      </p:sp>
    </p:spTree>
    <p:extLst>
      <p:ext uri="{BB962C8B-B14F-4D97-AF65-F5344CB8AC3E}">
        <p14:creationId xmlns:p14="http://schemas.microsoft.com/office/powerpoint/2010/main" val="1482978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DFAC8D-7971-4DDC-BA0F-389D05DEEB1A}" type="datetimeFigureOut">
              <a:rPr lang="en-US" smtClean="0"/>
              <a:t>09-Jan-25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3EABA3A-380E-449A-90ED-D911E0282088}" type="slidenum">
              <a:rPr lang="en-US" smtClean="0"/>
              <a:t>‹#›</a:t>
            </a:fld>
            <a:endParaRPr lang="en-US"/>
          </a:p>
        </p:txBody>
      </p:sp>
    </p:spTree>
    <p:extLst>
      <p:ext uri="{BB962C8B-B14F-4D97-AF65-F5344CB8AC3E}">
        <p14:creationId xmlns:p14="http://schemas.microsoft.com/office/powerpoint/2010/main" val="198054571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2.svg"/><Relationship Id="rId10" Type="http://schemas.openxmlformats.org/officeDocument/2006/relationships/image" Target="../media/image4.png"/><Relationship Id="rId9" Type="http://schemas.openxmlformats.org/officeDocument/2006/relationships/image" Target="../media/image16.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2.svg"/><Relationship Id="rId10" Type="http://schemas.openxmlformats.org/officeDocument/2006/relationships/image" Target="../media/image4.png"/><Relationship Id="rId9" Type="http://schemas.openxmlformats.org/officeDocument/2006/relationships/image" Target="../media/image16.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57695" y="2065698"/>
            <a:ext cx="8596668" cy="3880773"/>
          </a:xfrm>
        </p:spPr>
        <p:txBody>
          <a:bodyPr/>
          <a:lstStyle/>
          <a:p>
            <a:pPr marL="0" indent="0">
              <a:buNone/>
            </a:pPr>
            <a:r>
              <a:rPr lang="en-US" dirty="0" smtClean="0"/>
              <a:t>   </a:t>
            </a:r>
            <a:endParaRPr lang="en-US" dirty="0"/>
          </a:p>
        </p:txBody>
      </p:sp>
      <p:grpSp>
        <p:nvGrpSpPr>
          <p:cNvPr id="4" name="Group 3"/>
          <p:cNvGrpSpPr/>
          <p:nvPr/>
        </p:nvGrpSpPr>
        <p:grpSpPr>
          <a:xfrm>
            <a:off x="1152918" y="929498"/>
            <a:ext cx="9198592" cy="5309754"/>
            <a:chOff x="557695" y="1369445"/>
            <a:chExt cx="9198592" cy="5309754"/>
          </a:xfrm>
        </p:grpSpPr>
        <p:pic>
          <p:nvPicPr>
            <p:cNvPr id="5" name="Graphic 9" descr="Illustration of a blue bag of school supplies character ">
              <a:extLst>
                <a:ext uri="{FF2B5EF4-FFF2-40B4-BE49-F238E27FC236}">
                  <a16:creationId xmlns="" xmlns:a16="http://schemas.microsoft.com/office/drawing/2014/main" id="{6F5EC1ED-E527-4E5A-A0D8-3D0719060D1D}"/>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57695" y="4257138"/>
              <a:ext cx="3444298" cy="2422061"/>
            </a:xfrm>
            <a:prstGeom prst="rect">
              <a:avLst/>
            </a:prstGeom>
          </p:spPr>
        </p:pic>
        <p:sp>
          <p:nvSpPr>
            <p:cNvPr id="6" name="Cloud Callout 5"/>
            <p:cNvSpPr/>
            <p:nvPr/>
          </p:nvSpPr>
          <p:spPr>
            <a:xfrm>
              <a:off x="2408683" y="1369445"/>
              <a:ext cx="7347604" cy="3165895"/>
            </a:xfrm>
            <a:prstGeom prst="cloudCallo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err="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Nhắc</a:t>
              </a:r>
              <a:r>
                <a:rPr lang="en-US" sz="36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dirty="0" err="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lại</a:t>
              </a:r>
              <a:r>
                <a:rPr lang="en-US" sz="36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dirty="0" err="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định</a:t>
              </a:r>
              <a:r>
                <a:rPr lang="en-US" sz="36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dirty="0" err="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luật</a:t>
              </a:r>
              <a:r>
                <a:rPr lang="en-US" sz="36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dirty="0" err="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bảo</a:t>
              </a:r>
              <a:r>
                <a:rPr lang="en-US" sz="36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dirty="0" err="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toàn</a:t>
              </a:r>
              <a:r>
                <a:rPr lang="en-US" sz="36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dirty="0" err="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khối</a:t>
              </a:r>
              <a:r>
                <a:rPr lang="en-US" sz="36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dirty="0" err="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lượng</a:t>
              </a:r>
              <a:r>
                <a:rPr lang="en-US" sz="36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94037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rot="16200000">
            <a:off x="1752242" y="-3061298"/>
            <a:ext cx="8615630" cy="12120113"/>
          </a:xfrm>
        </p:spPr>
      </p:pic>
    </p:spTree>
    <p:extLst>
      <p:ext uri="{BB962C8B-B14F-4D97-AF65-F5344CB8AC3E}">
        <p14:creationId xmlns:p14="http://schemas.microsoft.com/office/powerpoint/2010/main" val="85416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2339" y="576946"/>
            <a:ext cx="8812028" cy="80021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wrap="none">
            <a:spAutoFit/>
          </a:bodyPr>
          <a:lstStyle/>
          <a:p>
            <a:r>
              <a:rPr lang="en-US" altLang="en-US" sz="4600" b="1" dirty="0">
                <a:cs typeface="Times New Roman" panose="02020603050405020304" pitchFamily="18" charset="0"/>
              </a:rPr>
              <a:t> </a:t>
            </a:r>
            <a:r>
              <a:rPr lang="en-US" altLang="en-US" sz="4600" b="1" dirty="0" smtClean="0">
                <a:cs typeface="Times New Roman" panose="02020603050405020304" pitchFamily="18" charset="0"/>
              </a:rPr>
              <a:t>Iron + Sulfur → Iron (II) sulfide</a:t>
            </a:r>
            <a:endParaRPr lang="en-US" sz="4600" dirty="0"/>
          </a:p>
        </p:txBody>
      </p:sp>
      <p:sp>
        <p:nvSpPr>
          <p:cNvPr id="5" name="TextBox 4"/>
          <p:cNvSpPr txBox="1"/>
          <p:nvPr/>
        </p:nvSpPr>
        <p:spPr>
          <a:xfrm>
            <a:off x="383875" y="2537116"/>
            <a:ext cx="2424022" cy="1569660"/>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altLang="en-US" sz="3200" b="1" dirty="0" err="1" smtClean="0">
                <a:latin typeface="Arial" panose="020B0604020202020204" pitchFamily="34" charset="0"/>
                <a:cs typeface="Arial" panose="020B0604020202020204" pitchFamily="34" charset="0"/>
              </a:rPr>
              <a:t>Tóm</a:t>
            </a:r>
            <a:r>
              <a:rPr lang="en-US" altLang="en-US" sz="3200" b="1" dirty="0" smtClean="0">
                <a:latin typeface="Arial" panose="020B0604020202020204" pitchFamily="34" charset="0"/>
                <a:cs typeface="Arial" panose="020B0604020202020204" pitchFamily="34" charset="0"/>
              </a:rPr>
              <a:t> </a:t>
            </a:r>
            <a:r>
              <a:rPr lang="en-US" altLang="en-US" sz="3200" b="1" dirty="0" err="1" smtClean="0">
                <a:latin typeface="Arial" panose="020B0604020202020204" pitchFamily="34" charset="0"/>
                <a:cs typeface="Arial" panose="020B0604020202020204" pitchFamily="34" charset="0"/>
              </a:rPr>
              <a:t>tắt</a:t>
            </a:r>
            <a:r>
              <a:rPr lang="en-US" altLang="en-US" sz="3200" b="1" dirty="0" smtClean="0">
                <a:latin typeface="Arial" panose="020B0604020202020204" pitchFamily="34" charset="0"/>
                <a:cs typeface="Arial" panose="020B0604020202020204" pitchFamily="34" charset="0"/>
              </a:rPr>
              <a:t>:</a:t>
            </a:r>
          </a:p>
          <a:p>
            <a:pPr algn="just"/>
            <a:r>
              <a:rPr lang="en-US" altLang="en-US" sz="3200" b="1" dirty="0" err="1" smtClean="0">
                <a:latin typeface="Arial" panose="020B0604020202020204" pitchFamily="34" charset="0"/>
                <a:cs typeface="Arial" panose="020B0604020202020204" pitchFamily="34" charset="0"/>
              </a:rPr>
              <a:t>m</a:t>
            </a:r>
            <a:r>
              <a:rPr lang="en-US" altLang="en-US" sz="3200" b="1" baseline="-25000" dirty="0" err="1" smtClean="0">
                <a:latin typeface="Arial" panose="020B0604020202020204" pitchFamily="34" charset="0"/>
                <a:cs typeface="Arial" panose="020B0604020202020204" pitchFamily="34" charset="0"/>
              </a:rPr>
              <a:t>Fe</a:t>
            </a:r>
            <a:r>
              <a:rPr lang="en-US" altLang="en-US" sz="3200" b="1" dirty="0" smtClean="0">
                <a:latin typeface="Arial" panose="020B0604020202020204" pitchFamily="34" charset="0"/>
                <a:cs typeface="Arial" panose="020B0604020202020204" pitchFamily="34" charset="0"/>
              </a:rPr>
              <a:t> = 7 (g)</a:t>
            </a:r>
          </a:p>
          <a:p>
            <a:pPr algn="just"/>
            <a:r>
              <a:rPr lang="en-US" altLang="en-US" sz="3200" b="1" dirty="0" err="1" smtClean="0">
                <a:latin typeface="Arial" panose="020B0604020202020204" pitchFamily="34" charset="0"/>
                <a:cs typeface="Arial" panose="020B0604020202020204" pitchFamily="34" charset="0"/>
              </a:rPr>
              <a:t>m</a:t>
            </a:r>
            <a:r>
              <a:rPr lang="en-US" altLang="en-US" sz="3200" b="1" baseline="-25000" dirty="0" err="1" smtClean="0">
                <a:latin typeface="Arial" panose="020B0604020202020204" pitchFamily="34" charset="0"/>
                <a:cs typeface="Arial" panose="020B0604020202020204" pitchFamily="34" charset="0"/>
              </a:rPr>
              <a:t>S</a:t>
            </a:r>
            <a:r>
              <a:rPr lang="en-US" altLang="en-US" sz="3200" b="1" dirty="0" smtClean="0">
                <a:latin typeface="Arial" panose="020B0604020202020204" pitchFamily="34" charset="0"/>
                <a:cs typeface="Arial" panose="020B0604020202020204" pitchFamily="34" charset="0"/>
              </a:rPr>
              <a:t> = 4 </a:t>
            </a:r>
            <a:r>
              <a:rPr lang="en-US" altLang="en-US" sz="3200" b="1" dirty="0">
                <a:latin typeface="Arial" panose="020B0604020202020204" pitchFamily="34" charset="0"/>
                <a:cs typeface="Arial" panose="020B0604020202020204" pitchFamily="34" charset="0"/>
              </a:rPr>
              <a:t>(g</a:t>
            </a:r>
            <a:r>
              <a:rPr lang="en-US" altLang="en-US" sz="3200" b="1" dirty="0" smtClean="0">
                <a:latin typeface="Arial" panose="020B0604020202020204" pitchFamily="34" charset="0"/>
                <a:cs typeface="Arial" panose="020B0604020202020204" pitchFamily="34" charset="0"/>
              </a:rPr>
              <a:t>)</a:t>
            </a:r>
            <a:r>
              <a:rPr lang="en-US" altLang="en-US" sz="3200" b="1" baseline="-25000" dirty="0" smtClean="0">
                <a:latin typeface="Arial" panose="020B0604020202020204" pitchFamily="34" charset="0"/>
                <a:cs typeface="Arial" panose="020B0604020202020204" pitchFamily="34" charset="0"/>
              </a:rPr>
              <a:t> </a:t>
            </a:r>
            <a:endParaRPr lang="en-US" sz="3200" b="1" dirty="0">
              <a:latin typeface="Arial" panose="020B0604020202020204" pitchFamily="34" charset="0"/>
              <a:cs typeface="Arial" panose="020B0604020202020204" pitchFamily="34" charset="0"/>
            </a:endParaRPr>
          </a:p>
        </p:txBody>
      </p:sp>
      <p:sp>
        <p:nvSpPr>
          <p:cNvPr id="7" name="TextBox 6"/>
          <p:cNvSpPr txBox="1"/>
          <p:nvPr/>
        </p:nvSpPr>
        <p:spPr>
          <a:xfrm>
            <a:off x="3312543" y="2968003"/>
            <a:ext cx="7349706" cy="113877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altLang="en-US" sz="3200" b="1" dirty="0" err="1" smtClean="0">
                <a:latin typeface="Arial" panose="020B0604020202020204" pitchFamily="34" charset="0"/>
                <a:cs typeface="Arial" panose="020B0604020202020204" pitchFamily="34" charset="0"/>
              </a:rPr>
              <a:t>Phương</a:t>
            </a:r>
            <a:r>
              <a:rPr lang="en-US" altLang="en-US" sz="3200" b="1" dirty="0" smtClean="0">
                <a:latin typeface="Arial" panose="020B0604020202020204" pitchFamily="34" charset="0"/>
                <a:cs typeface="Arial" panose="020B0604020202020204" pitchFamily="34" charset="0"/>
              </a:rPr>
              <a:t> </a:t>
            </a:r>
            <a:r>
              <a:rPr lang="en-US" altLang="en-US" sz="3200" b="1" dirty="0" err="1" smtClean="0">
                <a:latin typeface="Arial" panose="020B0604020202020204" pitchFamily="34" charset="0"/>
                <a:cs typeface="Arial" panose="020B0604020202020204" pitchFamily="34" charset="0"/>
              </a:rPr>
              <a:t>trình</a:t>
            </a:r>
            <a:r>
              <a:rPr lang="en-US" altLang="en-US" sz="3200" b="1" dirty="0" smtClean="0">
                <a:latin typeface="Arial" panose="020B0604020202020204" pitchFamily="34" charset="0"/>
                <a:cs typeface="Arial" panose="020B0604020202020204" pitchFamily="34" charset="0"/>
              </a:rPr>
              <a:t> </a:t>
            </a:r>
            <a:r>
              <a:rPr lang="en-US" altLang="en-US" sz="3200" b="1" dirty="0" err="1" smtClean="0">
                <a:latin typeface="Arial" panose="020B0604020202020204" pitchFamily="34" charset="0"/>
                <a:cs typeface="Arial" panose="020B0604020202020204" pitchFamily="34" charset="0"/>
              </a:rPr>
              <a:t>bảo</a:t>
            </a:r>
            <a:r>
              <a:rPr lang="en-US" altLang="en-US" sz="3200" b="1" dirty="0" smtClean="0">
                <a:latin typeface="Arial" panose="020B0604020202020204" pitchFamily="34" charset="0"/>
                <a:cs typeface="Arial" panose="020B0604020202020204" pitchFamily="34" charset="0"/>
              </a:rPr>
              <a:t> </a:t>
            </a:r>
            <a:r>
              <a:rPr lang="en-US" altLang="en-US" sz="3200" b="1" dirty="0" err="1" smtClean="0">
                <a:latin typeface="Arial" panose="020B0604020202020204" pitchFamily="34" charset="0"/>
                <a:cs typeface="Arial" panose="020B0604020202020204" pitchFamily="34" charset="0"/>
              </a:rPr>
              <a:t>toàn</a:t>
            </a:r>
            <a:r>
              <a:rPr lang="en-US" altLang="en-US" sz="3200" b="1" dirty="0" smtClean="0">
                <a:latin typeface="Arial" panose="020B0604020202020204" pitchFamily="34" charset="0"/>
                <a:cs typeface="Arial" panose="020B0604020202020204" pitchFamily="34" charset="0"/>
              </a:rPr>
              <a:t> </a:t>
            </a:r>
            <a:r>
              <a:rPr lang="en-US" altLang="en-US" sz="3200" b="1" dirty="0" err="1" smtClean="0">
                <a:latin typeface="Arial" panose="020B0604020202020204" pitchFamily="34" charset="0"/>
                <a:cs typeface="Arial" panose="020B0604020202020204" pitchFamily="34" charset="0"/>
              </a:rPr>
              <a:t>khối</a:t>
            </a:r>
            <a:r>
              <a:rPr lang="en-US" altLang="en-US" sz="3200" b="1" dirty="0" smtClean="0">
                <a:latin typeface="Arial" panose="020B0604020202020204" pitchFamily="34" charset="0"/>
                <a:cs typeface="Arial" panose="020B0604020202020204" pitchFamily="34" charset="0"/>
              </a:rPr>
              <a:t> </a:t>
            </a:r>
            <a:r>
              <a:rPr lang="en-US" altLang="en-US" sz="3200" b="1" dirty="0" err="1" smtClean="0">
                <a:latin typeface="Arial" panose="020B0604020202020204" pitchFamily="34" charset="0"/>
                <a:cs typeface="Arial" panose="020B0604020202020204" pitchFamily="34" charset="0"/>
              </a:rPr>
              <a:t>lượng</a:t>
            </a:r>
            <a:r>
              <a:rPr lang="en-US" altLang="en-US" sz="3200" b="1" dirty="0" smtClean="0">
                <a:latin typeface="Arial" panose="020B0604020202020204" pitchFamily="34" charset="0"/>
                <a:cs typeface="Arial" panose="020B0604020202020204" pitchFamily="34" charset="0"/>
              </a:rPr>
              <a:t>:</a:t>
            </a:r>
          </a:p>
          <a:p>
            <a:pPr algn="ctr"/>
            <a:r>
              <a:rPr lang="en-US" altLang="en-US" sz="3600" b="1" dirty="0" err="1" smtClean="0">
                <a:latin typeface="Arial" panose="020B0604020202020204" pitchFamily="34" charset="0"/>
                <a:cs typeface="Arial" panose="020B0604020202020204" pitchFamily="34" charset="0"/>
              </a:rPr>
              <a:t>m</a:t>
            </a:r>
            <a:r>
              <a:rPr lang="en-US" altLang="en-US" sz="3600" b="1" baseline="-25000" dirty="0" err="1" smtClean="0">
                <a:latin typeface="Arial" panose="020B0604020202020204" pitchFamily="34" charset="0"/>
                <a:cs typeface="Arial" panose="020B0604020202020204" pitchFamily="34" charset="0"/>
              </a:rPr>
              <a:t>Fe</a:t>
            </a:r>
            <a:r>
              <a:rPr lang="en-US" altLang="en-US" sz="3600" b="1" dirty="0" smtClean="0">
                <a:latin typeface="Arial" panose="020B0604020202020204" pitchFamily="34" charset="0"/>
                <a:cs typeface="Arial" panose="020B0604020202020204" pitchFamily="34" charset="0"/>
              </a:rPr>
              <a:t>  </a:t>
            </a:r>
            <a:r>
              <a:rPr lang="en-US" altLang="en-US" sz="3600" b="1" dirty="0">
                <a:latin typeface="Arial" panose="020B0604020202020204" pitchFamily="34" charset="0"/>
                <a:cs typeface="Arial" panose="020B0604020202020204" pitchFamily="34" charset="0"/>
              </a:rPr>
              <a:t>+  </a:t>
            </a:r>
            <a:r>
              <a:rPr lang="en-US" altLang="en-US" sz="3600" b="1" dirty="0" err="1" smtClean="0">
                <a:latin typeface="Arial" panose="020B0604020202020204" pitchFamily="34" charset="0"/>
                <a:cs typeface="Arial" panose="020B0604020202020204" pitchFamily="34" charset="0"/>
              </a:rPr>
              <a:t>m</a:t>
            </a:r>
            <a:r>
              <a:rPr lang="en-US" altLang="en-US" sz="3600" b="1" baseline="-25000" dirty="0" err="1" smtClean="0">
                <a:latin typeface="Arial" panose="020B0604020202020204" pitchFamily="34" charset="0"/>
                <a:cs typeface="Arial" panose="020B0604020202020204" pitchFamily="34" charset="0"/>
              </a:rPr>
              <a:t>S</a:t>
            </a:r>
            <a:r>
              <a:rPr lang="en-US" altLang="en-US" sz="3600" b="1" dirty="0" smtClean="0">
                <a:latin typeface="Arial" panose="020B0604020202020204" pitchFamily="34" charset="0"/>
                <a:cs typeface="Arial" panose="020B0604020202020204" pitchFamily="34" charset="0"/>
              </a:rPr>
              <a:t>   </a:t>
            </a:r>
            <a:r>
              <a:rPr lang="en-US" altLang="en-US" sz="3600" b="1" dirty="0">
                <a:latin typeface="Arial" panose="020B0604020202020204" pitchFamily="34" charset="0"/>
                <a:cs typeface="Arial" panose="020B0604020202020204" pitchFamily="34" charset="0"/>
              </a:rPr>
              <a:t>═  </a:t>
            </a:r>
            <a:r>
              <a:rPr lang="en-US" altLang="en-US" sz="3600" b="1" dirty="0" err="1" smtClean="0">
                <a:latin typeface="Arial" panose="020B0604020202020204" pitchFamily="34" charset="0"/>
                <a:cs typeface="Arial" panose="020B0604020202020204" pitchFamily="34" charset="0"/>
              </a:rPr>
              <a:t>m</a:t>
            </a:r>
            <a:r>
              <a:rPr lang="en-US" altLang="en-US" sz="3600" b="1" baseline="-25000" dirty="0" err="1" smtClean="0">
                <a:latin typeface="Arial" panose="020B0604020202020204" pitchFamily="34" charset="0"/>
                <a:cs typeface="Arial" panose="020B0604020202020204" pitchFamily="34" charset="0"/>
              </a:rPr>
              <a:t>FeS</a:t>
            </a:r>
            <a:endParaRPr lang="en-US" sz="3600" dirty="0">
              <a:latin typeface="Arial" panose="020B0604020202020204" pitchFamily="34" charset="0"/>
              <a:cs typeface="Arial" panose="020B0604020202020204" pitchFamily="34" charset="0"/>
            </a:endParaRPr>
          </a:p>
        </p:txBody>
      </p:sp>
      <p:sp>
        <p:nvSpPr>
          <p:cNvPr id="8" name="TextBox 7"/>
          <p:cNvSpPr txBox="1"/>
          <p:nvPr/>
        </p:nvSpPr>
        <p:spPr>
          <a:xfrm>
            <a:off x="3312543" y="4737785"/>
            <a:ext cx="7349706" cy="64633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altLang="en-US" sz="3600" b="1" dirty="0" smtClean="0">
                <a:latin typeface="Arial" panose="020B0604020202020204" pitchFamily="34" charset="0"/>
                <a:cs typeface="Arial" panose="020B0604020202020204" pitchFamily="34" charset="0"/>
              </a:rPr>
              <a:t>7  </a:t>
            </a:r>
            <a:r>
              <a:rPr lang="en-US" altLang="en-US" sz="3600" b="1" dirty="0">
                <a:latin typeface="Arial" panose="020B0604020202020204" pitchFamily="34" charset="0"/>
                <a:cs typeface="Arial" panose="020B0604020202020204" pitchFamily="34" charset="0"/>
              </a:rPr>
              <a:t>+  </a:t>
            </a:r>
            <a:r>
              <a:rPr lang="en-US" altLang="en-US" sz="3600" b="1" dirty="0" smtClean="0">
                <a:latin typeface="Arial" panose="020B0604020202020204" pitchFamily="34" charset="0"/>
                <a:cs typeface="Arial" panose="020B0604020202020204" pitchFamily="34" charset="0"/>
              </a:rPr>
              <a:t>4   </a:t>
            </a:r>
            <a:r>
              <a:rPr lang="en-US" altLang="en-US" sz="3600" b="1" dirty="0">
                <a:latin typeface="Arial" panose="020B0604020202020204" pitchFamily="34" charset="0"/>
                <a:cs typeface="Arial" panose="020B0604020202020204" pitchFamily="34" charset="0"/>
              </a:rPr>
              <a:t>═  </a:t>
            </a:r>
            <a:r>
              <a:rPr lang="en-US" altLang="en-US" sz="3600" b="1" dirty="0" smtClean="0">
                <a:latin typeface="Arial" panose="020B0604020202020204" pitchFamily="34" charset="0"/>
                <a:cs typeface="Arial" panose="020B0604020202020204" pitchFamily="34" charset="0"/>
              </a:rPr>
              <a:t>11 (g)</a:t>
            </a:r>
            <a:endParaRPr lang="en-US" sz="3600" dirty="0">
              <a:latin typeface="Arial" panose="020B0604020202020204" pitchFamily="34" charset="0"/>
              <a:cs typeface="Arial" panose="020B0604020202020204" pitchFamily="34" charset="0"/>
            </a:endParaRPr>
          </a:p>
        </p:txBody>
      </p:sp>
      <p:sp>
        <p:nvSpPr>
          <p:cNvPr id="9" name="Left-Right Arrow 8"/>
          <p:cNvSpPr/>
          <p:nvPr/>
        </p:nvSpPr>
        <p:spPr>
          <a:xfrm>
            <a:off x="1818205" y="4810784"/>
            <a:ext cx="989692" cy="5003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138299" y="1546509"/>
            <a:ext cx="4571316" cy="92333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wrap="none">
            <a:spAutoFit/>
          </a:bodyPr>
          <a:lstStyle/>
          <a:p>
            <a:r>
              <a:rPr lang="en-US" altLang="en-US" sz="5400" b="1" dirty="0">
                <a:cs typeface="Times New Roman" panose="02020603050405020304" pitchFamily="18" charset="0"/>
              </a:rPr>
              <a:t> </a:t>
            </a:r>
            <a:r>
              <a:rPr lang="en-US" altLang="en-US" sz="5400" b="1" dirty="0" smtClean="0">
                <a:cs typeface="Times New Roman" panose="02020603050405020304" pitchFamily="18" charset="0"/>
              </a:rPr>
              <a:t>Fe + S → </a:t>
            </a:r>
            <a:r>
              <a:rPr lang="en-US" altLang="en-US" sz="5400" b="1" dirty="0" err="1" smtClean="0">
                <a:cs typeface="Times New Roman" panose="02020603050405020304" pitchFamily="18" charset="0"/>
              </a:rPr>
              <a:t>FeS</a:t>
            </a:r>
            <a:endParaRPr lang="en-US" sz="5400" dirty="0"/>
          </a:p>
        </p:txBody>
      </p:sp>
    </p:spTree>
    <p:extLst>
      <p:ext uri="{BB962C8B-B14F-4D97-AF65-F5344CB8AC3E}">
        <p14:creationId xmlns:p14="http://schemas.microsoft.com/office/powerpoint/2010/main" val="236848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dirty="0"/>
          </a:p>
        </p:txBody>
      </p:sp>
      <p:sp>
        <p:nvSpPr>
          <p:cNvPr id="3" name="Rectangle 2"/>
          <p:cNvSpPr/>
          <p:nvPr/>
        </p:nvSpPr>
        <p:spPr>
          <a:xfrm>
            <a:off x="609600" y="274639"/>
            <a:ext cx="6666579" cy="703052"/>
          </a:xfrm>
          <a:prstGeom prst="rect">
            <a:avLst/>
          </a:prstGeom>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rtlCol="0" anchor="ctr"/>
          <a:lstStyle/>
          <a:p>
            <a:r>
              <a:rPr lang="en-US" sz="4000" b="1" dirty="0" smtClean="0">
                <a:solidFill>
                  <a:schemeClr val="tx1"/>
                </a:solidFill>
                <a:latin typeface="Calibri" panose="020F0502020204030204" pitchFamily="34" charset="0"/>
                <a:cs typeface="Calibri" panose="020F0502020204030204" pitchFamily="34" charset="0"/>
              </a:rPr>
              <a:t>II. ÁP DỤNG ĐỊNH LUẬT BTKL</a:t>
            </a:r>
            <a:endParaRPr lang="en-US" sz="4000" b="1" dirty="0">
              <a:solidFill>
                <a:schemeClr val="tx1"/>
              </a:solidFill>
              <a:latin typeface="Calibri" panose="020F0502020204030204" pitchFamily="34" charset="0"/>
              <a:cs typeface="Calibri" panose="020F0502020204030204" pitchFamily="34" charset="0"/>
            </a:endParaRPr>
          </a:p>
        </p:txBody>
      </p:sp>
      <p:sp>
        <p:nvSpPr>
          <p:cNvPr id="4" name="Rectangle 3"/>
          <p:cNvSpPr/>
          <p:nvPr/>
        </p:nvSpPr>
        <p:spPr>
          <a:xfrm>
            <a:off x="609599" y="1214918"/>
            <a:ext cx="9207262" cy="703052"/>
          </a:xfrm>
          <a:prstGeom prst="rect">
            <a:avLst/>
          </a:prstGeom>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rtlCol="0" anchor="ctr"/>
          <a:lstStyle/>
          <a:p>
            <a:r>
              <a:rPr lang="en-US" sz="4000" b="1" dirty="0" smtClean="0">
                <a:solidFill>
                  <a:schemeClr val="tx1"/>
                </a:solidFill>
                <a:latin typeface="Calibri" panose="020F0502020204030204" pitchFamily="34" charset="0"/>
                <a:cs typeface="Calibri" panose="020F0502020204030204" pitchFamily="34" charset="0"/>
              </a:rPr>
              <a:t>2. </a:t>
            </a:r>
            <a:r>
              <a:rPr lang="en-US" sz="4000" b="1" u="sng" dirty="0" err="1" smtClean="0">
                <a:solidFill>
                  <a:schemeClr val="tx1"/>
                </a:solidFill>
                <a:latin typeface="Calibri" panose="020F0502020204030204" pitchFamily="34" charset="0"/>
                <a:cs typeface="Calibri" panose="020F0502020204030204" pitchFamily="34" charset="0"/>
              </a:rPr>
              <a:t>Áp</a:t>
            </a:r>
            <a:r>
              <a:rPr lang="en-US" sz="4000" b="1" u="sng" dirty="0" smtClean="0">
                <a:solidFill>
                  <a:schemeClr val="tx1"/>
                </a:solidFill>
                <a:latin typeface="Calibri" panose="020F0502020204030204" pitchFamily="34" charset="0"/>
                <a:cs typeface="Calibri" panose="020F0502020204030204" pitchFamily="34" charset="0"/>
              </a:rPr>
              <a:t> </a:t>
            </a:r>
            <a:r>
              <a:rPr lang="en-US" sz="4000" b="1" u="sng" dirty="0" err="1" smtClean="0">
                <a:solidFill>
                  <a:schemeClr val="tx1"/>
                </a:solidFill>
                <a:latin typeface="Calibri" panose="020F0502020204030204" pitchFamily="34" charset="0"/>
                <a:cs typeface="Calibri" panose="020F0502020204030204" pitchFamily="34" charset="0"/>
              </a:rPr>
              <a:t>dụng</a:t>
            </a:r>
            <a:r>
              <a:rPr lang="en-US" sz="4000" b="1" u="sng" dirty="0" smtClean="0">
                <a:solidFill>
                  <a:schemeClr val="tx1"/>
                </a:solidFill>
                <a:latin typeface="Calibri" panose="020F0502020204030204" pitchFamily="34" charset="0"/>
                <a:cs typeface="Calibri" panose="020F0502020204030204" pitchFamily="34" charset="0"/>
              </a:rPr>
              <a:t> </a:t>
            </a:r>
            <a:r>
              <a:rPr lang="en-US" sz="4000" b="1" u="sng" dirty="0" err="1" smtClean="0">
                <a:solidFill>
                  <a:schemeClr val="tx1"/>
                </a:solidFill>
                <a:latin typeface="Calibri" panose="020F0502020204030204" pitchFamily="34" charset="0"/>
                <a:cs typeface="Calibri" panose="020F0502020204030204" pitchFamily="34" charset="0"/>
              </a:rPr>
              <a:t>định</a:t>
            </a:r>
            <a:r>
              <a:rPr lang="en-US" sz="4000" b="1" u="sng" dirty="0" smtClean="0">
                <a:solidFill>
                  <a:schemeClr val="tx1"/>
                </a:solidFill>
                <a:latin typeface="Calibri" panose="020F0502020204030204" pitchFamily="34" charset="0"/>
                <a:cs typeface="Calibri" panose="020F0502020204030204" pitchFamily="34" charset="0"/>
              </a:rPr>
              <a:t> </a:t>
            </a:r>
            <a:r>
              <a:rPr lang="en-US" sz="4000" b="1" u="sng" dirty="0" err="1" smtClean="0">
                <a:solidFill>
                  <a:schemeClr val="tx1"/>
                </a:solidFill>
                <a:latin typeface="Calibri" panose="020F0502020204030204" pitchFamily="34" charset="0"/>
                <a:cs typeface="Calibri" panose="020F0502020204030204" pitchFamily="34" charset="0"/>
              </a:rPr>
              <a:t>luật</a:t>
            </a:r>
            <a:r>
              <a:rPr lang="en-US" sz="4000" b="1" u="sng" dirty="0" smtClean="0">
                <a:solidFill>
                  <a:schemeClr val="tx1"/>
                </a:solidFill>
                <a:latin typeface="Calibri" panose="020F0502020204030204" pitchFamily="34" charset="0"/>
                <a:cs typeface="Calibri" panose="020F0502020204030204" pitchFamily="34" charset="0"/>
              </a:rPr>
              <a:t> </a:t>
            </a:r>
            <a:r>
              <a:rPr lang="en-US" sz="4000" b="1" u="sng" dirty="0" err="1" smtClean="0">
                <a:solidFill>
                  <a:schemeClr val="tx1"/>
                </a:solidFill>
                <a:latin typeface="Calibri" panose="020F0502020204030204" pitchFamily="34" charset="0"/>
                <a:cs typeface="Calibri" panose="020F0502020204030204" pitchFamily="34" charset="0"/>
              </a:rPr>
              <a:t>bảo</a:t>
            </a:r>
            <a:r>
              <a:rPr lang="en-US" sz="4000" b="1" u="sng" dirty="0" smtClean="0">
                <a:solidFill>
                  <a:schemeClr val="tx1"/>
                </a:solidFill>
                <a:latin typeface="Calibri" panose="020F0502020204030204" pitchFamily="34" charset="0"/>
                <a:cs typeface="Calibri" panose="020F0502020204030204" pitchFamily="34" charset="0"/>
              </a:rPr>
              <a:t> </a:t>
            </a:r>
            <a:r>
              <a:rPr lang="en-US" sz="4000" b="1" u="sng" dirty="0" err="1" smtClean="0">
                <a:solidFill>
                  <a:schemeClr val="tx1"/>
                </a:solidFill>
                <a:latin typeface="Calibri" panose="020F0502020204030204" pitchFamily="34" charset="0"/>
                <a:cs typeface="Calibri" panose="020F0502020204030204" pitchFamily="34" charset="0"/>
              </a:rPr>
              <a:t>toàn</a:t>
            </a:r>
            <a:r>
              <a:rPr lang="en-US" sz="4000" b="1" u="sng" dirty="0" smtClean="0">
                <a:solidFill>
                  <a:schemeClr val="tx1"/>
                </a:solidFill>
                <a:latin typeface="Calibri" panose="020F0502020204030204" pitchFamily="34" charset="0"/>
                <a:cs typeface="Calibri" panose="020F0502020204030204" pitchFamily="34" charset="0"/>
              </a:rPr>
              <a:t> </a:t>
            </a:r>
            <a:r>
              <a:rPr lang="en-US" sz="4000" b="1" u="sng" dirty="0" err="1" smtClean="0">
                <a:solidFill>
                  <a:schemeClr val="tx1"/>
                </a:solidFill>
                <a:latin typeface="Calibri" panose="020F0502020204030204" pitchFamily="34" charset="0"/>
                <a:cs typeface="Calibri" panose="020F0502020204030204" pitchFamily="34" charset="0"/>
              </a:rPr>
              <a:t>khối</a:t>
            </a:r>
            <a:r>
              <a:rPr lang="en-US" sz="4000" b="1" u="sng" dirty="0" smtClean="0">
                <a:solidFill>
                  <a:schemeClr val="tx1"/>
                </a:solidFill>
                <a:latin typeface="Calibri" panose="020F0502020204030204" pitchFamily="34" charset="0"/>
                <a:cs typeface="Calibri" panose="020F0502020204030204" pitchFamily="34" charset="0"/>
              </a:rPr>
              <a:t> </a:t>
            </a:r>
            <a:r>
              <a:rPr lang="en-US" sz="4000" b="1" u="sng" dirty="0" err="1" smtClean="0">
                <a:solidFill>
                  <a:schemeClr val="tx1"/>
                </a:solidFill>
                <a:latin typeface="Calibri" panose="020F0502020204030204" pitchFamily="34" charset="0"/>
                <a:cs typeface="Calibri" panose="020F0502020204030204" pitchFamily="34" charset="0"/>
              </a:rPr>
              <a:t>lượng</a:t>
            </a:r>
            <a:endParaRPr lang="en-US" sz="4000" b="1" u="sng" dirty="0">
              <a:solidFill>
                <a:schemeClr val="tx1"/>
              </a:solidFill>
              <a:latin typeface="Calibri" panose="020F0502020204030204" pitchFamily="34" charset="0"/>
              <a:cs typeface="Calibri" panose="020F0502020204030204" pitchFamily="34" charset="0"/>
            </a:endParaRPr>
          </a:p>
        </p:txBody>
      </p:sp>
      <p:sp>
        <p:nvSpPr>
          <p:cNvPr id="7" name="Rectangle 26"/>
          <p:cNvSpPr>
            <a:spLocks noChangeArrowheads="1"/>
          </p:cNvSpPr>
          <p:nvPr/>
        </p:nvSpPr>
        <p:spPr bwMode="auto">
          <a:xfrm>
            <a:off x="609599" y="2144629"/>
            <a:ext cx="10742763" cy="1384995"/>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eaLnBrk="1" hangingPunct="1"/>
            <a:r>
              <a:rPr lang="en-US" altLang="en-US" sz="2800" b="1" dirty="0" err="1" smtClean="0">
                <a:cs typeface="Arial" panose="020B0604020202020204" pitchFamily="34" charset="0"/>
              </a:rPr>
              <a:t>Trong</a:t>
            </a:r>
            <a:r>
              <a:rPr lang="en-US" altLang="en-US" sz="2800" b="1" dirty="0" smtClean="0">
                <a:cs typeface="Arial" panose="020B0604020202020204" pitchFamily="34" charset="0"/>
              </a:rPr>
              <a:t> </a:t>
            </a:r>
            <a:r>
              <a:rPr lang="en-US" altLang="en-US" sz="2800" b="1" dirty="0" err="1" smtClean="0">
                <a:cs typeface="Arial" panose="020B0604020202020204" pitchFamily="34" charset="0"/>
              </a:rPr>
              <a:t>một</a:t>
            </a:r>
            <a:r>
              <a:rPr lang="en-US" altLang="en-US" sz="2800" b="1" dirty="0" smtClean="0">
                <a:cs typeface="Arial" panose="020B0604020202020204" pitchFamily="34" charset="0"/>
              </a:rPr>
              <a:t> </a:t>
            </a:r>
            <a:r>
              <a:rPr lang="en-US" altLang="en-US" sz="2800" b="1" dirty="0" err="1" smtClean="0">
                <a:cs typeface="Arial" panose="020B0604020202020204" pitchFamily="34" charset="0"/>
              </a:rPr>
              <a:t>phản</a:t>
            </a:r>
            <a:r>
              <a:rPr lang="en-US" altLang="en-US" sz="2800" b="1" dirty="0" smtClean="0">
                <a:cs typeface="Arial" panose="020B0604020202020204" pitchFamily="34" charset="0"/>
              </a:rPr>
              <a:t> </a:t>
            </a:r>
            <a:r>
              <a:rPr lang="en-US" altLang="en-US" sz="2800" b="1" dirty="0" err="1" smtClean="0">
                <a:cs typeface="Arial" panose="020B0604020202020204" pitchFamily="34" charset="0"/>
              </a:rPr>
              <a:t>ứng</a:t>
            </a:r>
            <a:r>
              <a:rPr lang="en-US" altLang="en-US" sz="2800" b="1" dirty="0" smtClean="0">
                <a:cs typeface="Arial" panose="020B0604020202020204" pitchFamily="34" charset="0"/>
              </a:rPr>
              <a:t> </a:t>
            </a:r>
            <a:r>
              <a:rPr lang="en-US" altLang="en-US" sz="2800" b="1" dirty="0" err="1" smtClean="0">
                <a:cs typeface="Arial" panose="020B0604020202020204" pitchFamily="34" charset="0"/>
              </a:rPr>
              <a:t>có</a:t>
            </a:r>
            <a:r>
              <a:rPr lang="en-US" altLang="en-US" sz="2800" b="1" dirty="0" smtClean="0">
                <a:cs typeface="Arial" panose="020B0604020202020204" pitchFamily="34" charset="0"/>
              </a:rPr>
              <a:t> n </a:t>
            </a:r>
            <a:r>
              <a:rPr lang="en-US" altLang="en-US" sz="2800" b="1" dirty="0" err="1" smtClean="0">
                <a:cs typeface="Arial" panose="020B0604020202020204" pitchFamily="34" charset="0"/>
              </a:rPr>
              <a:t>chất</a:t>
            </a:r>
            <a:r>
              <a:rPr lang="en-US" altLang="en-US" sz="2800" b="1" dirty="0" smtClean="0">
                <a:cs typeface="Arial" panose="020B0604020202020204" pitchFamily="34" charset="0"/>
              </a:rPr>
              <a:t> (</a:t>
            </a:r>
            <a:r>
              <a:rPr lang="en-US" altLang="en-US" sz="2800" b="1" dirty="0" err="1" smtClean="0">
                <a:cs typeface="Arial" panose="020B0604020202020204" pitchFamily="34" charset="0"/>
              </a:rPr>
              <a:t>bao</a:t>
            </a:r>
            <a:r>
              <a:rPr lang="en-US" altLang="en-US" sz="2800" b="1" dirty="0" smtClean="0">
                <a:cs typeface="Arial" panose="020B0604020202020204" pitchFamily="34" charset="0"/>
              </a:rPr>
              <a:t> </a:t>
            </a:r>
            <a:r>
              <a:rPr lang="en-US" altLang="en-US" sz="2800" b="1" dirty="0" err="1" smtClean="0">
                <a:cs typeface="Arial" panose="020B0604020202020204" pitchFamily="34" charset="0"/>
              </a:rPr>
              <a:t>gồm</a:t>
            </a:r>
            <a:r>
              <a:rPr lang="en-US" altLang="en-US" sz="2800" b="1" dirty="0" smtClean="0">
                <a:cs typeface="Arial" panose="020B0604020202020204" pitchFamily="34" charset="0"/>
              </a:rPr>
              <a:t> </a:t>
            </a:r>
            <a:r>
              <a:rPr lang="en-US" altLang="en-US" sz="2800" b="1" dirty="0" err="1" smtClean="0">
                <a:cs typeface="Arial" panose="020B0604020202020204" pitchFamily="34" charset="0"/>
              </a:rPr>
              <a:t>cả</a:t>
            </a:r>
            <a:r>
              <a:rPr lang="en-US" altLang="en-US" sz="2800" b="1" dirty="0" smtClean="0">
                <a:cs typeface="Arial" panose="020B0604020202020204" pitchFamily="34" charset="0"/>
              </a:rPr>
              <a:t> </a:t>
            </a:r>
            <a:r>
              <a:rPr lang="en-US" altLang="en-US" sz="2800" b="1" dirty="0" err="1" smtClean="0">
                <a:cs typeface="Arial" panose="020B0604020202020204" pitchFamily="34" charset="0"/>
              </a:rPr>
              <a:t>chất</a:t>
            </a:r>
            <a:r>
              <a:rPr lang="en-US" altLang="en-US" sz="2800" b="1" dirty="0" smtClean="0">
                <a:cs typeface="Arial" panose="020B0604020202020204" pitchFamily="34" charset="0"/>
              </a:rPr>
              <a:t> </a:t>
            </a:r>
            <a:r>
              <a:rPr lang="en-US" altLang="en-US" sz="2800" b="1" dirty="0" err="1" smtClean="0">
                <a:cs typeface="Arial" panose="020B0604020202020204" pitchFamily="34" charset="0"/>
              </a:rPr>
              <a:t>phản</a:t>
            </a:r>
            <a:r>
              <a:rPr lang="en-US" altLang="en-US" sz="2800" b="1" dirty="0" smtClean="0">
                <a:cs typeface="Arial" panose="020B0604020202020204" pitchFamily="34" charset="0"/>
              </a:rPr>
              <a:t> </a:t>
            </a:r>
            <a:r>
              <a:rPr lang="en-US" altLang="en-US" sz="2800" b="1" dirty="0" err="1" smtClean="0">
                <a:cs typeface="Arial" panose="020B0604020202020204" pitchFamily="34" charset="0"/>
              </a:rPr>
              <a:t>ứng</a:t>
            </a:r>
            <a:r>
              <a:rPr lang="en-US" altLang="en-US" sz="2800" b="1" dirty="0" smtClean="0">
                <a:cs typeface="Arial" panose="020B0604020202020204" pitchFamily="34" charset="0"/>
              </a:rPr>
              <a:t> </a:t>
            </a:r>
            <a:r>
              <a:rPr lang="en-US" altLang="en-US" sz="2800" b="1" dirty="0" err="1" smtClean="0">
                <a:cs typeface="Arial" panose="020B0604020202020204" pitchFamily="34" charset="0"/>
              </a:rPr>
              <a:t>và</a:t>
            </a:r>
            <a:r>
              <a:rPr lang="en-US" altLang="en-US" sz="2800" b="1" dirty="0" smtClean="0">
                <a:cs typeface="Arial" panose="020B0604020202020204" pitchFamily="34" charset="0"/>
              </a:rPr>
              <a:t> </a:t>
            </a:r>
            <a:r>
              <a:rPr lang="en-US" altLang="en-US" sz="2800" b="1" dirty="0" err="1" smtClean="0">
                <a:cs typeface="Arial" panose="020B0604020202020204" pitchFamily="34" charset="0"/>
              </a:rPr>
              <a:t>chất</a:t>
            </a:r>
            <a:r>
              <a:rPr lang="en-US" altLang="en-US" sz="2800" b="1" dirty="0" smtClean="0">
                <a:cs typeface="Arial" panose="020B0604020202020204" pitchFamily="34" charset="0"/>
              </a:rPr>
              <a:t> </a:t>
            </a:r>
            <a:r>
              <a:rPr lang="en-US" altLang="en-US" sz="2800" b="1" dirty="0" err="1" smtClean="0">
                <a:cs typeface="Arial" panose="020B0604020202020204" pitchFamily="34" charset="0"/>
              </a:rPr>
              <a:t>sản</a:t>
            </a:r>
            <a:r>
              <a:rPr lang="en-US" altLang="en-US" sz="2800" b="1" dirty="0" smtClean="0">
                <a:cs typeface="Arial" panose="020B0604020202020204" pitchFamily="34" charset="0"/>
              </a:rPr>
              <a:t> </a:t>
            </a:r>
            <a:r>
              <a:rPr lang="en-US" altLang="en-US" sz="2800" b="1" dirty="0" err="1" smtClean="0">
                <a:cs typeface="Arial" panose="020B0604020202020204" pitchFamily="34" charset="0"/>
              </a:rPr>
              <a:t>phẩm</a:t>
            </a:r>
            <a:r>
              <a:rPr lang="en-US" altLang="en-US" sz="2800" b="1" dirty="0" smtClean="0">
                <a:cs typeface="Arial" panose="020B0604020202020204" pitchFamily="34" charset="0"/>
              </a:rPr>
              <a:t>), </a:t>
            </a:r>
            <a:r>
              <a:rPr lang="en-US" altLang="en-US" sz="2800" b="1" dirty="0" err="1" smtClean="0">
                <a:cs typeface="Arial" panose="020B0604020202020204" pitchFamily="34" charset="0"/>
              </a:rPr>
              <a:t>nếu</a:t>
            </a:r>
            <a:r>
              <a:rPr lang="en-US" altLang="en-US" sz="2800" b="1" dirty="0" smtClean="0">
                <a:cs typeface="Arial" panose="020B0604020202020204" pitchFamily="34" charset="0"/>
              </a:rPr>
              <a:t> </a:t>
            </a:r>
            <a:r>
              <a:rPr lang="en-US" altLang="en-US" sz="2800" b="1" dirty="0" err="1" smtClean="0">
                <a:cs typeface="Arial" panose="020B0604020202020204" pitchFamily="34" charset="0"/>
              </a:rPr>
              <a:t>biết</a:t>
            </a:r>
            <a:r>
              <a:rPr lang="en-US" altLang="en-US" sz="2800" b="1" dirty="0" smtClean="0">
                <a:cs typeface="Arial" panose="020B0604020202020204" pitchFamily="34" charset="0"/>
              </a:rPr>
              <a:t> </a:t>
            </a:r>
            <a:r>
              <a:rPr lang="en-US" altLang="en-US" sz="2800" b="1" dirty="0" err="1" smtClean="0">
                <a:cs typeface="Arial" panose="020B0604020202020204" pitchFamily="34" charset="0"/>
              </a:rPr>
              <a:t>khối</a:t>
            </a:r>
            <a:r>
              <a:rPr lang="en-US" altLang="en-US" sz="2800" b="1" dirty="0" smtClean="0">
                <a:cs typeface="Arial" panose="020B0604020202020204" pitchFamily="34" charset="0"/>
              </a:rPr>
              <a:t> </a:t>
            </a:r>
            <a:r>
              <a:rPr lang="en-US" altLang="en-US" sz="2800" b="1" dirty="0" err="1" smtClean="0">
                <a:cs typeface="Arial" panose="020B0604020202020204" pitchFamily="34" charset="0"/>
              </a:rPr>
              <a:t>lượng</a:t>
            </a:r>
            <a:r>
              <a:rPr lang="en-US" altLang="en-US" sz="2800" b="1" dirty="0" smtClean="0">
                <a:cs typeface="Arial" panose="020B0604020202020204" pitchFamily="34" charset="0"/>
              </a:rPr>
              <a:t> (n-1) </a:t>
            </a:r>
            <a:r>
              <a:rPr lang="en-US" altLang="en-US" sz="2800" b="1" dirty="0" err="1" smtClean="0">
                <a:cs typeface="Arial" panose="020B0604020202020204" pitchFamily="34" charset="0"/>
              </a:rPr>
              <a:t>chất</a:t>
            </a:r>
            <a:r>
              <a:rPr lang="en-US" altLang="en-US" sz="2800" b="1" dirty="0" smtClean="0">
                <a:cs typeface="Arial" panose="020B0604020202020204" pitchFamily="34" charset="0"/>
              </a:rPr>
              <a:t> </a:t>
            </a:r>
            <a:r>
              <a:rPr lang="en-US" altLang="en-US" sz="2800" b="1" dirty="0" err="1" smtClean="0">
                <a:cs typeface="Arial" panose="020B0604020202020204" pitchFamily="34" charset="0"/>
              </a:rPr>
              <a:t>thì</a:t>
            </a:r>
            <a:r>
              <a:rPr lang="en-US" altLang="en-US" sz="2800" b="1" dirty="0" smtClean="0">
                <a:cs typeface="Arial" panose="020B0604020202020204" pitchFamily="34" charset="0"/>
              </a:rPr>
              <a:t> </a:t>
            </a:r>
            <a:r>
              <a:rPr lang="en-US" altLang="en-US" sz="2800" b="1" dirty="0" err="1" smtClean="0">
                <a:cs typeface="Arial" panose="020B0604020202020204" pitchFamily="34" charset="0"/>
              </a:rPr>
              <a:t>có</a:t>
            </a:r>
            <a:r>
              <a:rPr lang="en-US" altLang="en-US" sz="2800" b="1" dirty="0" smtClean="0">
                <a:cs typeface="Arial" panose="020B0604020202020204" pitchFamily="34" charset="0"/>
              </a:rPr>
              <a:t> </a:t>
            </a:r>
            <a:r>
              <a:rPr lang="en-US" altLang="en-US" sz="2800" b="1" dirty="0" err="1" smtClean="0">
                <a:cs typeface="Arial" panose="020B0604020202020204" pitchFamily="34" charset="0"/>
              </a:rPr>
              <a:t>thể</a:t>
            </a:r>
            <a:r>
              <a:rPr lang="en-US" altLang="en-US" sz="2800" b="1" dirty="0" smtClean="0">
                <a:cs typeface="Arial" panose="020B0604020202020204" pitchFamily="34" charset="0"/>
              </a:rPr>
              <a:t> </a:t>
            </a:r>
            <a:r>
              <a:rPr lang="en-US" altLang="en-US" sz="2800" b="1" dirty="0" err="1" smtClean="0">
                <a:cs typeface="Arial" panose="020B0604020202020204" pitchFamily="34" charset="0"/>
              </a:rPr>
              <a:t>tính</a:t>
            </a:r>
            <a:r>
              <a:rPr lang="en-US" altLang="en-US" sz="2800" b="1" dirty="0" smtClean="0">
                <a:cs typeface="Arial" panose="020B0604020202020204" pitchFamily="34" charset="0"/>
              </a:rPr>
              <a:t> </a:t>
            </a:r>
            <a:r>
              <a:rPr lang="en-US" altLang="en-US" sz="2800" b="1" dirty="0" err="1" smtClean="0">
                <a:cs typeface="Arial" panose="020B0604020202020204" pitchFamily="34" charset="0"/>
              </a:rPr>
              <a:t>được</a:t>
            </a:r>
            <a:r>
              <a:rPr lang="en-US" altLang="en-US" sz="2800" b="1" dirty="0" smtClean="0">
                <a:cs typeface="Arial" panose="020B0604020202020204" pitchFamily="34" charset="0"/>
              </a:rPr>
              <a:t> </a:t>
            </a:r>
            <a:r>
              <a:rPr lang="en-US" altLang="en-US" sz="2800" b="1" dirty="0" err="1" smtClean="0">
                <a:cs typeface="Arial" panose="020B0604020202020204" pitchFamily="34" charset="0"/>
              </a:rPr>
              <a:t>khối</a:t>
            </a:r>
            <a:r>
              <a:rPr lang="en-US" altLang="en-US" sz="2800" b="1" dirty="0" smtClean="0">
                <a:cs typeface="Arial" panose="020B0604020202020204" pitchFamily="34" charset="0"/>
              </a:rPr>
              <a:t> </a:t>
            </a:r>
            <a:r>
              <a:rPr lang="en-US" altLang="en-US" sz="2800" b="1" dirty="0" err="1" smtClean="0">
                <a:cs typeface="Arial" panose="020B0604020202020204" pitchFamily="34" charset="0"/>
              </a:rPr>
              <a:t>lượng</a:t>
            </a:r>
            <a:r>
              <a:rPr lang="en-US" altLang="en-US" sz="2800" b="1" dirty="0" smtClean="0">
                <a:cs typeface="Arial" panose="020B0604020202020204" pitchFamily="34" charset="0"/>
              </a:rPr>
              <a:t> </a:t>
            </a:r>
            <a:r>
              <a:rPr lang="en-US" altLang="en-US" sz="2800" b="1" dirty="0" err="1" smtClean="0">
                <a:cs typeface="Arial" panose="020B0604020202020204" pitchFamily="34" charset="0"/>
              </a:rPr>
              <a:t>của</a:t>
            </a:r>
            <a:r>
              <a:rPr lang="en-US" altLang="en-US" sz="2800" b="1" dirty="0">
                <a:cs typeface="Arial" panose="020B0604020202020204" pitchFamily="34" charset="0"/>
              </a:rPr>
              <a:t> </a:t>
            </a:r>
            <a:r>
              <a:rPr lang="en-US" altLang="en-US" sz="2800" b="1" dirty="0" err="1" smtClean="0">
                <a:cs typeface="Arial" panose="020B0604020202020204" pitchFamily="34" charset="0"/>
              </a:rPr>
              <a:t>chất</a:t>
            </a:r>
            <a:r>
              <a:rPr lang="en-US" altLang="en-US" sz="2800" b="1" dirty="0" smtClean="0">
                <a:cs typeface="Arial" panose="020B0604020202020204" pitchFamily="34" charset="0"/>
              </a:rPr>
              <a:t> </a:t>
            </a:r>
            <a:r>
              <a:rPr lang="en-US" altLang="en-US" sz="2800" b="1" dirty="0" err="1" smtClean="0">
                <a:cs typeface="Arial" panose="020B0604020202020204" pitchFamily="34" charset="0"/>
              </a:rPr>
              <a:t>còn</a:t>
            </a:r>
            <a:r>
              <a:rPr lang="en-US" altLang="en-US" sz="2800" b="1" dirty="0" smtClean="0">
                <a:cs typeface="Arial" panose="020B0604020202020204" pitchFamily="34" charset="0"/>
              </a:rPr>
              <a:t> </a:t>
            </a:r>
            <a:r>
              <a:rPr lang="en-US" altLang="en-US" sz="2800" b="1" dirty="0" err="1" smtClean="0">
                <a:cs typeface="Arial" panose="020B0604020202020204" pitchFamily="34" charset="0"/>
              </a:rPr>
              <a:t>lại</a:t>
            </a:r>
            <a:r>
              <a:rPr lang="en-US" altLang="en-US" sz="2800" b="1" dirty="0" smtClean="0">
                <a:cs typeface="Arial" panose="020B0604020202020204" pitchFamily="34" charset="0"/>
              </a:rPr>
              <a:t>.</a:t>
            </a:r>
            <a:endParaRPr lang="en-US" altLang="en-US" sz="2800" b="1" dirty="0">
              <a:cs typeface="Arial" panose="020B0604020202020204" pitchFamily="34" charset="0"/>
            </a:endParaRPr>
          </a:p>
        </p:txBody>
      </p:sp>
      <p:sp>
        <p:nvSpPr>
          <p:cNvPr id="9" name="TextBox 8"/>
          <p:cNvSpPr txBox="1"/>
          <p:nvPr/>
        </p:nvSpPr>
        <p:spPr>
          <a:xfrm>
            <a:off x="2177896" y="4562951"/>
            <a:ext cx="7349706" cy="200054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en-US" sz="2800" b="1" dirty="0" err="1" smtClean="0">
                <a:latin typeface="Arial" panose="020B0604020202020204" pitchFamily="34" charset="0"/>
                <a:cs typeface="Arial" panose="020B0604020202020204" pitchFamily="34" charset="0"/>
              </a:rPr>
              <a:t>Phương</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trình</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bảo</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toàn</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khối</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lượng</a:t>
            </a:r>
            <a:r>
              <a:rPr lang="en-US" altLang="en-US" sz="2800" b="1" dirty="0" smtClean="0">
                <a:latin typeface="Arial" panose="020B0604020202020204" pitchFamily="34" charset="0"/>
                <a:cs typeface="Arial" panose="020B0604020202020204" pitchFamily="34" charset="0"/>
              </a:rPr>
              <a:t>:</a:t>
            </a:r>
          </a:p>
          <a:p>
            <a:pPr algn="ctr"/>
            <a:r>
              <a:rPr lang="en-US" altLang="en-US" sz="3200" b="1" dirty="0" smtClean="0">
                <a:latin typeface="Arial" panose="020B0604020202020204" pitchFamily="34" charset="0"/>
                <a:cs typeface="Arial" panose="020B0604020202020204" pitchFamily="34" charset="0"/>
              </a:rPr>
              <a:t>m</a:t>
            </a:r>
            <a:r>
              <a:rPr lang="en-US" altLang="en-US" sz="3200" b="1" baseline="-25000" dirty="0" smtClean="0">
                <a:latin typeface="Arial" panose="020B0604020202020204" pitchFamily="34" charset="0"/>
                <a:cs typeface="Arial" panose="020B0604020202020204" pitchFamily="34" charset="0"/>
              </a:rPr>
              <a:t>A</a:t>
            </a:r>
            <a:r>
              <a:rPr lang="en-US" altLang="en-US" sz="3200" b="1" dirty="0" smtClean="0">
                <a:latin typeface="Arial" panose="020B0604020202020204" pitchFamily="34" charset="0"/>
                <a:cs typeface="Arial" panose="020B0604020202020204" pitchFamily="34" charset="0"/>
              </a:rPr>
              <a:t>  </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m</a:t>
            </a:r>
            <a:r>
              <a:rPr lang="en-US" altLang="en-US" sz="3200" b="1" baseline="-25000" dirty="0" err="1">
                <a:latin typeface="Arial" panose="020B0604020202020204" pitchFamily="34" charset="0"/>
                <a:cs typeface="Arial" panose="020B0604020202020204" pitchFamily="34" charset="0"/>
              </a:rPr>
              <a:t>B</a:t>
            </a:r>
            <a:r>
              <a:rPr lang="en-US" altLang="en-US" sz="3200" b="1" dirty="0">
                <a:latin typeface="Arial" panose="020B0604020202020204" pitchFamily="34" charset="0"/>
                <a:cs typeface="Arial" panose="020B0604020202020204" pitchFamily="34" charset="0"/>
              </a:rPr>
              <a:t>   ═  </a:t>
            </a:r>
            <a:r>
              <a:rPr lang="en-US" altLang="en-US" sz="3200" b="1" dirty="0" err="1">
                <a:latin typeface="Arial" panose="020B0604020202020204" pitchFamily="34" charset="0"/>
                <a:cs typeface="Arial" panose="020B0604020202020204" pitchFamily="34" charset="0"/>
              </a:rPr>
              <a:t>m</a:t>
            </a:r>
            <a:r>
              <a:rPr lang="en-US" altLang="en-US" sz="3200" b="1" baseline="-25000" dirty="0" err="1">
                <a:latin typeface="Arial" panose="020B0604020202020204" pitchFamily="34" charset="0"/>
                <a:cs typeface="Arial" panose="020B0604020202020204" pitchFamily="34" charset="0"/>
              </a:rPr>
              <a:t>C</a:t>
            </a:r>
            <a:r>
              <a:rPr lang="en-US" altLang="en-US" sz="3200" b="1" dirty="0">
                <a:latin typeface="Arial" panose="020B0604020202020204" pitchFamily="34" charset="0"/>
                <a:cs typeface="Arial" panose="020B0604020202020204" pitchFamily="34" charset="0"/>
              </a:rPr>
              <a:t>  + </a:t>
            </a:r>
            <a:r>
              <a:rPr lang="en-US" altLang="en-US" sz="3200" b="1" dirty="0" err="1" smtClean="0">
                <a:latin typeface="Arial" panose="020B0604020202020204" pitchFamily="34" charset="0"/>
                <a:cs typeface="Arial" panose="020B0604020202020204" pitchFamily="34" charset="0"/>
              </a:rPr>
              <a:t>m</a:t>
            </a:r>
            <a:r>
              <a:rPr lang="en-US" altLang="en-US" sz="3200" b="1" baseline="-25000" dirty="0" err="1" smtClean="0">
                <a:latin typeface="Arial" panose="020B0604020202020204" pitchFamily="34" charset="0"/>
                <a:cs typeface="Arial" panose="020B0604020202020204" pitchFamily="34" charset="0"/>
              </a:rPr>
              <a:t>D</a:t>
            </a:r>
            <a:r>
              <a:rPr lang="en-US" altLang="en-US" sz="3200" b="1" dirty="0">
                <a:cs typeface="Arial" panose="020B0604020202020204" pitchFamily="34" charset="0"/>
              </a:rPr>
              <a:t> </a:t>
            </a:r>
            <a:endParaRPr lang="en-US" altLang="en-US" sz="3200" b="1" dirty="0" smtClean="0">
              <a:cs typeface="Arial" panose="020B0604020202020204" pitchFamily="34" charset="0"/>
            </a:endParaRPr>
          </a:p>
          <a:p>
            <a:pPr algn="ctr"/>
            <a:r>
              <a:rPr lang="en-US" sz="3200" b="1" dirty="0" err="1" smtClean="0">
                <a:latin typeface="Arial" panose="020B0604020202020204" pitchFamily="34" charset="0"/>
                <a:cs typeface="Arial" panose="020B0604020202020204" pitchFamily="34" charset="0"/>
              </a:rPr>
              <a:t>Biết</a:t>
            </a:r>
            <a:r>
              <a:rPr lang="en-US" sz="3200" b="1" dirty="0" smtClean="0">
                <a:latin typeface="Arial" panose="020B0604020202020204" pitchFamily="34" charset="0"/>
                <a:cs typeface="Arial" panose="020B0604020202020204" pitchFamily="34" charset="0"/>
              </a:rPr>
              <a:t> </a:t>
            </a:r>
            <a:r>
              <a:rPr lang="en-US" altLang="en-US" sz="3200" b="1" dirty="0" err="1" smtClean="0">
                <a:latin typeface="Arial" panose="020B0604020202020204" pitchFamily="34" charset="0"/>
                <a:cs typeface="Arial" panose="020B0604020202020204" pitchFamily="34" charset="0"/>
              </a:rPr>
              <a:t>m</a:t>
            </a:r>
            <a:r>
              <a:rPr lang="en-US" altLang="en-US" sz="3200" b="1" baseline="-25000" dirty="0" err="1" smtClean="0">
                <a:latin typeface="Arial" panose="020B0604020202020204" pitchFamily="34" charset="0"/>
                <a:cs typeface="Arial" panose="020B0604020202020204" pitchFamily="34" charset="0"/>
              </a:rPr>
              <a:t>B</a:t>
            </a:r>
            <a:r>
              <a:rPr lang="en-US" altLang="en-US" sz="3200" b="1" dirty="0" smtClean="0">
                <a:latin typeface="Arial" panose="020B0604020202020204" pitchFamily="34" charset="0"/>
                <a:cs typeface="Arial" panose="020B0604020202020204" pitchFamily="34" charset="0"/>
              </a:rPr>
              <a:t>, </a:t>
            </a:r>
            <a:r>
              <a:rPr lang="en-US" altLang="en-US" sz="3200" b="1" dirty="0" err="1" smtClean="0">
                <a:latin typeface="Arial" panose="020B0604020202020204" pitchFamily="34" charset="0"/>
                <a:cs typeface="Arial" panose="020B0604020202020204" pitchFamily="34" charset="0"/>
              </a:rPr>
              <a:t>m</a:t>
            </a:r>
            <a:r>
              <a:rPr lang="en-US" altLang="en-US" sz="3200" b="1" baseline="-25000" dirty="0" err="1" smtClean="0">
                <a:latin typeface="Arial" panose="020B0604020202020204" pitchFamily="34" charset="0"/>
                <a:cs typeface="Arial" panose="020B0604020202020204" pitchFamily="34" charset="0"/>
              </a:rPr>
              <a:t>C</a:t>
            </a:r>
            <a:r>
              <a:rPr lang="en-US" altLang="en-US" sz="3200" b="1" dirty="0" smtClean="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m</a:t>
            </a:r>
            <a:r>
              <a:rPr lang="en-US" altLang="en-US" sz="3200" b="1" baseline="-25000" dirty="0" err="1">
                <a:latin typeface="Arial" panose="020B0604020202020204" pitchFamily="34" charset="0"/>
                <a:cs typeface="Arial" panose="020B0604020202020204" pitchFamily="34" charset="0"/>
              </a:rPr>
              <a:t>D</a:t>
            </a:r>
            <a:r>
              <a:rPr lang="en-US" altLang="en-US" sz="3200" b="1" dirty="0">
                <a:cs typeface="Arial" panose="020B0604020202020204" pitchFamily="34" charset="0"/>
              </a:rPr>
              <a:t> </a:t>
            </a:r>
            <a:endParaRPr lang="en-US" altLang="en-US" sz="3200" b="1" dirty="0" smtClean="0">
              <a:cs typeface="Arial" panose="020B0604020202020204" pitchFamily="34" charset="0"/>
            </a:endParaRPr>
          </a:p>
          <a:p>
            <a:pPr algn="ctr"/>
            <a:r>
              <a:rPr lang="en-US" sz="3200" b="1" dirty="0" smtClean="0">
                <a:latin typeface="Arial" panose="020B0604020202020204" pitchFamily="34" charset="0"/>
                <a:cs typeface="Arial" panose="020B0604020202020204" pitchFamily="34" charset="0"/>
              </a:rPr>
              <a:t>=&gt; </a:t>
            </a:r>
            <a:r>
              <a:rPr lang="en-US" altLang="en-US" sz="3200" b="1" dirty="0">
                <a:latin typeface="Arial" panose="020B0604020202020204" pitchFamily="34" charset="0"/>
                <a:cs typeface="Arial" panose="020B0604020202020204" pitchFamily="34" charset="0"/>
              </a:rPr>
              <a:t>m</a:t>
            </a:r>
            <a:r>
              <a:rPr lang="en-US" altLang="en-US" sz="3200" b="1" baseline="-25000" dirty="0">
                <a:latin typeface="Arial" panose="020B0604020202020204" pitchFamily="34" charset="0"/>
                <a:cs typeface="Arial" panose="020B0604020202020204" pitchFamily="34" charset="0"/>
              </a:rPr>
              <a:t>A</a:t>
            </a:r>
            <a:r>
              <a:rPr lang="en-US" altLang="en-US" sz="3200" b="1" dirty="0">
                <a:latin typeface="Arial" panose="020B0604020202020204" pitchFamily="34" charset="0"/>
                <a:cs typeface="Arial" panose="020B0604020202020204" pitchFamily="34" charset="0"/>
              </a:rPr>
              <a:t>  </a:t>
            </a:r>
            <a:r>
              <a:rPr lang="en-US" altLang="en-US" sz="3200" b="1" dirty="0" smtClean="0">
                <a:latin typeface="Arial" panose="020B0604020202020204" pitchFamily="34" charset="0"/>
                <a:cs typeface="Arial" panose="020B0604020202020204" pitchFamily="34" charset="0"/>
              </a:rPr>
              <a:t>= </a:t>
            </a:r>
            <a:r>
              <a:rPr lang="en-US" altLang="en-US" sz="3200" b="1" dirty="0" err="1" smtClean="0">
                <a:latin typeface="Arial" panose="020B0604020202020204" pitchFamily="34" charset="0"/>
                <a:cs typeface="Arial" panose="020B0604020202020204" pitchFamily="34" charset="0"/>
              </a:rPr>
              <a:t>m</a:t>
            </a:r>
            <a:r>
              <a:rPr lang="en-US" altLang="en-US" sz="3200" b="1" baseline="-25000" dirty="0" err="1" smtClean="0">
                <a:latin typeface="Arial" panose="020B0604020202020204" pitchFamily="34" charset="0"/>
                <a:cs typeface="Arial" panose="020B0604020202020204" pitchFamily="34" charset="0"/>
              </a:rPr>
              <a:t>C</a:t>
            </a:r>
            <a:r>
              <a:rPr lang="en-US" altLang="en-US" sz="3200" b="1" dirty="0" smtClean="0">
                <a:latin typeface="Arial" panose="020B0604020202020204" pitchFamily="34" charset="0"/>
                <a:cs typeface="Arial" panose="020B0604020202020204" pitchFamily="34" charset="0"/>
              </a:rPr>
              <a:t>  </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m</a:t>
            </a:r>
            <a:r>
              <a:rPr lang="en-US" altLang="en-US" sz="3200" b="1" baseline="-25000" dirty="0" err="1">
                <a:latin typeface="Arial" panose="020B0604020202020204" pitchFamily="34" charset="0"/>
                <a:cs typeface="Arial" panose="020B0604020202020204" pitchFamily="34" charset="0"/>
              </a:rPr>
              <a:t>D</a:t>
            </a:r>
            <a:r>
              <a:rPr lang="en-US" altLang="en-US" sz="3200" b="1" dirty="0">
                <a:cs typeface="Arial" panose="020B0604020202020204" pitchFamily="34" charset="0"/>
              </a:rPr>
              <a:t> </a:t>
            </a:r>
            <a:r>
              <a:rPr lang="en-US" altLang="en-US" sz="3200" b="1" dirty="0" smtClean="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m</a:t>
            </a:r>
            <a:r>
              <a:rPr lang="en-US" altLang="en-US" sz="3200" b="1" baseline="-25000" dirty="0" err="1">
                <a:latin typeface="Arial" panose="020B0604020202020204" pitchFamily="34" charset="0"/>
                <a:cs typeface="Arial" panose="020B0604020202020204" pitchFamily="34" charset="0"/>
              </a:rPr>
              <a:t>B</a:t>
            </a:r>
            <a:endParaRPr lang="en-US" altLang="en-US" sz="3200" b="1" dirty="0">
              <a:cs typeface="Arial" panose="020B0604020202020204" pitchFamily="34" charset="0"/>
            </a:endParaRPr>
          </a:p>
        </p:txBody>
      </p:sp>
      <p:sp>
        <p:nvSpPr>
          <p:cNvPr id="10" name="Rectangle 9"/>
          <p:cNvSpPr/>
          <p:nvPr/>
        </p:nvSpPr>
        <p:spPr>
          <a:xfrm>
            <a:off x="2430466" y="3723122"/>
            <a:ext cx="6844566" cy="646331"/>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altLang="en-US" sz="3600" b="1" dirty="0" err="1" smtClean="0">
                <a:latin typeface="Arial" panose="020B0604020202020204" pitchFamily="34" charset="0"/>
                <a:cs typeface="Arial" panose="020B0604020202020204" pitchFamily="34" charset="0"/>
              </a:rPr>
              <a:t>Ví</a:t>
            </a:r>
            <a:r>
              <a:rPr lang="en-US" altLang="en-US" sz="3600" b="1" dirty="0" smtClean="0">
                <a:latin typeface="Arial" panose="020B0604020202020204" pitchFamily="34" charset="0"/>
                <a:cs typeface="Arial" panose="020B0604020202020204" pitchFamily="34" charset="0"/>
              </a:rPr>
              <a:t> </a:t>
            </a:r>
            <a:r>
              <a:rPr lang="en-US" altLang="en-US" sz="3600" b="1" dirty="0" err="1" smtClean="0">
                <a:latin typeface="Arial" panose="020B0604020202020204" pitchFamily="34" charset="0"/>
                <a:cs typeface="Arial" panose="020B0604020202020204" pitchFamily="34" charset="0"/>
              </a:rPr>
              <a:t>dụ</a:t>
            </a:r>
            <a:r>
              <a:rPr lang="en-US" altLang="en-US" sz="3600" b="1" dirty="0" smtClean="0">
                <a:latin typeface="Arial" panose="020B0604020202020204" pitchFamily="34" charset="0"/>
                <a:cs typeface="Arial" panose="020B0604020202020204" pitchFamily="34" charset="0"/>
              </a:rPr>
              <a:t>:        A   </a:t>
            </a:r>
            <a:r>
              <a:rPr lang="en-US" altLang="en-US" sz="3600" b="1" dirty="0">
                <a:latin typeface="Arial" panose="020B0604020202020204" pitchFamily="34" charset="0"/>
                <a:cs typeface="Arial" panose="020B0604020202020204" pitchFamily="34" charset="0"/>
              </a:rPr>
              <a:t>+  B    →   C  +  D</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29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4170184" y="216611"/>
            <a:ext cx="4114800" cy="523875"/>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800" b="1" u="sng" dirty="0">
                <a:solidFill>
                  <a:srgbClr val="FF0066"/>
                </a:solidFill>
                <a:cs typeface="Times New Roman" panose="02020603050405020304" pitchFamily="18" charset="0"/>
              </a:rPr>
              <a:t>PHƯƠNG PHÁP GIẢI</a:t>
            </a:r>
          </a:p>
        </p:txBody>
      </p:sp>
      <p:grpSp>
        <p:nvGrpSpPr>
          <p:cNvPr id="2" name="Group 13"/>
          <p:cNvGrpSpPr>
            <a:grpSpLocks/>
          </p:cNvGrpSpPr>
          <p:nvPr/>
        </p:nvGrpSpPr>
        <p:grpSpPr bwMode="auto">
          <a:xfrm>
            <a:off x="1020105" y="1015930"/>
            <a:ext cx="10414958" cy="954107"/>
            <a:chOff x="-35661" y="1950834"/>
            <a:chExt cx="9295738" cy="778000"/>
          </a:xfrm>
        </p:grpSpPr>
        <p:sp>
          <p:nvSpPr>
            <p:cNvPr id="12294" name="TextBox 6"/>
            <p:cNvSpPr txBox="1">
              <a:spLocks noChangeArrowheads="1"/>
            </p:cNvSpPr>
            <p:nvPr/>
          </p:nvSpPr>
          <p:spPr bwMode="auto">
            <a:xfrm>
              <a:off x="-35661" y="1950834"/>
              <a:ext cx="9295738" cy="778000"/>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800" b="1" i="1" u="sng" dirty="0" err="1">
                  <a:solidFill>
                    <a:srgbClr val="0000FF"/>
                  </a:solidFill>
                  <a:latin typeface="Arial" panose="020B0604020202020204" pitchFamily="34" charset="0"/>
                </a:rPr>
                <a:t>Bước</a:t>
              </a:r>
              <a:r>
                <a:rPr lang="en-US" altLang="en-US" sz="2800" b="1" i="1" u="sng" dirty="0">
                  <a:solidFill>
                    <a:srgbClr val="0000FF"/>
                  </a:solidFill>
                  <a:latin typeface="Arial" panose="020B0604020202020204" pitchFamily="34" charset="0"/>
                </a:rPr>
                <a:t> 1:</a:t>
              </a:r>
              <a:r>
                <a:rPr lang="en-US" altLang="en-US" sz="2800" dirty="0">
                  <a:solidFill>
                    <a:srgbClr val="0000FF"/>
                  </a:solidFill>
                  <a:latin typeface="Arial" panose="020B0604020202020204" pitchFamily="34" charset="0"/>
                </a:rPr>
                <a:t> </a:t>
              </a:r>
              <a:r>
                <a:rPr lang="en-US" altLang="en-US" sz="2800" dirty="0" err="1">
                  <a:latin typeface="Arial" panose="020B0604020202020204" pitchFamily="34" charset="0"/>
                </a:rPr>
                <a:t>Viết</a:t>
              </a:r>
              <a:r>
                <a:rPr lang="en-US" altLang="en-US" sz="2800" dirty="0">
                  <a:latin typeface="Arial" panose="020B0604020202020204" pitchFamily="34" charset="0"/>
                </a:rPr>
                <a:t> </a:t>
              </a:r>
              <a:r>
                <a:rPr lang="en-US" altLang="en-US" sz="2800" dirty="0" err="1">
                  <a:latin typeface="Arial" panose="020B0604020202020204" pitchFamily="34" charset="0"/>
                </a:rPr>
                <a:t>phương</a:t>
              </a:r>
              <a:r>
                <a:rPr lang="en-US" altLang="en-US" sz="2800" dirty="0">
                  <a:latin typeface="Arial" panose="020B0604020202020204" pitchFamily="34" charset="0"/>
                </a:rPr>
                <a:t> </a:t>
              </a:r>
              <a:r>
                <a:rPr lang="en-US" altLang="en-US" sz="2800" dirty="0" err="1">
                  <a:latin typeface="Arial" panose="020B0604020202020204" pitchFamily="34" charset="0"/>
                </a:rPr>
                <a:t>trình</a:t>
              </a:r>
              <a:r>
                <a:rPr lang="en-US" altLang="en-US" sz="2800" dirty="0">
                  <a:latin typeface="Arial" panose="020B0604020202020204" pitchFamily="34" charset="0"/>
                </a:rPr>
                <a:t> </a:t>
              </a:r>
              <a:r>
                <a:rPr lang="en-US" altLang="en-US" sz="2800" dirty="0" err="1">
                  <a:latin typeface="Arial" panose="020B0604020202020204" pitchFamily="34" charset="0"/>
                </a:rPr>
                <a:t>chữ</a:t>
              </a:r>
              <a:r>
                <a:rPr lang="en-US" altLang="en-US" sz="2800" dirty="0">
                  <a:latin typeface="Arial" panose="020B0604020202020204" pitchFamily="34" charset="0"/>
                </a:rPr>
                <a:t> </a:t>
              </a:r>
              <a:r>
                <a:rPr lang="en-US" altLang="en-US" sz="2800" dirty="0" smtClean="0">
                  <a:latin typeface="Arial" panose="020B0604020202020204" pitchFamily="34" charset="0"/>
                </a:rPr>
                <a:t>(</a:t>
              </a:r>
              <a:r>
                <a:rPr lang="en-US" altLang="en-US" sz="2800" dirty="0" err="1" smtClean="0">
                  <a:latin typeface="Arial" panose="020B0604020202020204" pitchFamily="34" charset="0"/>
                </a:rPr>
                <a:t>sơ</a:t>
              </a:r>
              <a:r>
                <a:rPr lang="en-US" altLang="en-US" sz="2800" dirty="0" smtClean="0">
                  <a:latin typeface="Arial" panose="020B0604020202020204" pitchFamily="34" charset="0"/>
                </a:rPr>
                <a:t> </a:t>
              </a:r>
              <a:r>
                <a:rPr lang="en-US" altLang="en-US" sz="2800" dirty="0" err="1" smtClean="0">
                  <a:latin typeface="Arial" panose="020B0604020202020204" pitchFamily="34" charset="0"/>
                </a:rPr>
                <a:t>đồ</a:t>
              </a:r>
              <a:r>
                <a:rPr lang="en-US" altLang="en-US" sz="2800" dirty="0" smtClean="0">
                  <a:latin typeface="Arial" panose="020B0604020202020204" pitchFamily="34" charset="0"/>
                </a:rPr>
                <a:t>) </a:t>
              </a:r>
              <a:r>
                <a:rPr lang="en-US" altLang="en-US" sz="2800" dirty="0" err="1" smtClean="0">
                  <a:latin typeface="Arial" panose="020B0604020202020204" pitchFamily="34" charset="0"/>
                </a:rPr>
                <a:t>của</a:t>
              </a:r>
              <a:r>
                <a:rPr lang="en-US" altLang="en-US" sz="2800" dirty="0" smtClean="0">
                  <a:latin typeface="Arial" panose="020B0604020202020204" pitchFamily="34" charset="0"/>
                </a:rPr>
                <a:t> </a:t>
              </a:r>
              <a:r>
                <a:rPr lang="en-US" altLang="en-US" sz="2800" dirty="0" err="1">
                  <a:latin typeface="Arial" panose="020B0604020202020204" pitchFamily="34" charset="0"/>
                </a:rPr>
                <a:t>phản</a:t>
              </a:r>
              <a:r>
                <a:rPr lang="en-US" altLang="en-US" sz="2800" dirty="0">
                  <a:latin typeface="Arial" panose="020B0604020202020204" pitchFamily="34" charset="0"/>
                </a:rPr>
                <a:t> </a:t>
              </a:r>
              <a:r>
                <a:rPr lang="en-US" altLang="en-US" sz="2800" dirty="0" err="1">
                  <a:latin typeface="Arial" panose="020B0604020202020204" pitchFamily="34" charset="0"/>
                </a:rPr>
                <a:t>ứng</a:t>
              </a:r>
              <a:r>
                <a:rPr lang="en-US" altLang="en-US" sz="2800" dirty="0">
                  <a:latin typeface="Arial" panose="020B0604020202020204" pitchFamily="34" charset="0"/>
                </a:rPr>
                <a:t> </a:t>
              </a:r>
              <a:r>
                <a:rPr lang="en-US" altLang="en-US" sz="2800" dirty="0" err="1">
                  <a:latin typeface="Arial" panose="020B0604020202020204" pitchFamily="34" charset="0"/>
                </a:rPr>
                <a:t>hóa</a:t>
              </a:r>
              <a:r>
                <a:rPr lang="en-US" altLang="en-US" sz="2800" dirty="0">
                  <a:latin typeface="Arial" panose="020B0604020202020204" pitchFamily="34" charset="0"/>
                </a:rPr>
                <a:t> </a:t>
              </a:r>
              <a:r>
                <a:rPr lang="en-US" altLang="en-US" sz="2800" dirty="0" err="1">
                  <a:latin typeface="Arial" panose="020B0604020202020204" pitchFamily="34" charset="0"/>
                </a:rPr>
                <a:t>học</a:t>
              </a:r>
              <a:r>
                <a:rPr lang="en-US" altLang="en-US" sz="2800" dirty="0">
                  <a:latin typeface="Arial" panose="020B0604020202020204" pitchFamily="34" charset="0"/>
                </a:rPr>
                <a:t>:                 </a:t>
              </a:r>
              <a:r>
                <a:rPr lang="en-US" altLang="en-US" sz="2800" b="1" dirty="0">
                  <a:latin typeface="Arial" panose="020B0604020202020204" pitchFamily="34" charset="0"/>
                </a:rPr>
                <a:t>A    +    B                  C    +    D</a:t>
              </a:r>
            </a:p>
          </p:txBody>
        </p:sp>
        <p:cxnSp>
          <p:nvCxnSpPr>
            <p:cNvPr id="13" name="Straight Arrow Connector 12"/>
            <p:cNvCxnSpPr/>
            <p:nvPr/>
          </p:nvCxnSpPr>
          <p:spPr>
            <a:xfrm>
              <a:off x="4231208" y="2504095"/>
              <a:ext cx="7620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8" name="TextBox 7"/>
          <p:cNvSpPr txBox="1">
            <a:spLocks noChangeArrowheads="1"/>
          </p:cNvSpPr>
          <p:nvPr/>
        </p:nvSpPr>
        <p:spPr bwMode="auto">
          <a:xfrm>
            <a:off x="1020106" y="2242862"/>
            <a:ext cx="10414958" cy="1015663"/>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r>
              <a:rPr lang="en-US" altLang="en-US" sz="2800" b="1" i="1" u="sng" dirty="0" err="1">
                <a:solidFill>
                  <a:srgbClr val="0000FF"/>
                </a:solidFill>
                <a:latin typeface="Arial" panose="020B0604020202020204" pitchFamily="34" charset="0"/>
              </a:rPr>
              <a:t>Bước</a:t>
            </a:r>
            <a:r>
              <a:rPr lang="en-US" altLang="en-US" sz="2800" b="1" i="1" u="sng" dirty="0">
                <a:solidFill>
                  <a:srgbClr val="0000FF"/>
                </a:solidFill>
                <a:latin typeface="Arial" panose="020B0604020202020204" pitchFamily="34" charset="0"/>
              </a:rPr>
              <a:t> 2</a:t>
            </a:r>
            <a:r>
              <a:rPr lang="en-US" altLang="en-US" sz="2800" i="1" u="sng" dirty="0">
                <a:solidFill>
                  <a:srgbClr val="0000FF"/>
                </a:solidFill>
                <a:latin typeface="Arial" panose="020B0604020202020204" pitchFamily="34" charset="0"/>
              </a:rPr>
              <a:t>:</a:t>
            </a:r>
            <a:r>
              <a:rPr lang="en-US" altLang="en-US" sz="2800" dirty="0">
                <a:solidFill>
                  <a:srgbClr val="0000FF"/>
                </a:solidFill>
                <a:latin typeface="Arial" panose="020B0604020202020204" pitchFamily="34" charset="0"/>
              </a:rPr>
              <a:t> </a:t>
            </a:r>
            <a:r>
              <a:rPr lang="en-US" altLang="en-US" sz="2800" dirty="0" err="1" smtClean="0">
                <a:latin typeface="Arial" panose="020B0604020202020204" pitchFamily="34" charset="0"/>
              </a:rPr>
              <a:t>Viết</a:t>
            </a:r>
            <a:r>
              <a:rPr lang="en-US" altLang="en-US" sz="2800" dirty="0" smtClean="0">
                <a:latin typeface="Arial" panose="020B0604020202020204" pitchFamily="34" charset="0"/>
              </a:rPr>
              <a:t> </a:t>
            </a:r>
            <a:r>
              <a:rPr lang="en-US" altLang="en-US" sz="2800" dirty="0" err="1" smtClean="0">
                <a:latin typeface="Arial" panose="020B0604020202020204" pitchFamily="34" charset="0"/>
              </a:rPr>
              <a:t>phương</a:t>
            </a:r>
            <a:r>
              <a:rPr lang="en-US" altLang="en-US" sz="2800" dirty="0" smtClean="0">
                <a:latin typeface="Arial" panose="020B0604020202020204" pitchFamily="34" charset="0"/>
              </a:rPr>
              <a:t> </a:t>
            </a:r>
            <a:r>
              <a:rPr lang="en-US" altLang="en-US" sz="2800" dirty="0" err="1" smtClean="0">
                <a:latin typeface="Arial" panose="020B0604020202020204" pitchFamily="34" charset="0"/>
              </a:rPr>
              <a:t>trình</a:t>
            </a:r>
            <a:r>
              <a:rPr lang="en-US" altLang="en-US" sz="2800" dirty="0" smtClean="0">
                <a:latin typeface="Arial" panose="020B0604020202020204" pitchFamily="34" charset="0"/>
              </a:rPr>
              <a:t> </a:t>
            </a:r>
            <a:r>
              <a:rPr lang="en-US" altLang="en-US" sz="2800" dirty="0" err="1" smtClean="0">
                <a:latin typeface="Arial" panose="020B0604020202020204" pitchFamily="34" charset="0"/>
              </a:rPr>
              <a:t>bảo</a:t>
            </a:r>
            <a:r>
              <a:rPr lang="en-US" altLang="en-US" sz="2800" dirty="0" smtClean="0">
                <a:latin typeface="Arial" panose="020B0604020202020204" pitchFamily="34" charset="0"/>
              </a:rPr>
              <a:t> </a:t>
            </a:r>
            <a:r>
              <a:rPr lang="en-US" altLang="en-US" sz="2800" dirty="0" err="1" smtClean="0">
                <a:latin typeface="Arial" panose="020B0604020202020204" pitchFamily="34" charset="0"/>
              </a:rPr>
              <a:t>toàn</a:t>
            </a:r>
            <a:r>
              <a:rPr lang="en-US" altLang="en-US" sz="2800" dirty="0" smtClean="0">
                <a:latin typeface="Arial" panose="020B0604020202020204" pitchFamily="34" charset="0"/>
              </a:rPr>
              <a:t> </a:t>
            </a:r>
            <a:r>
              <a:rPr lang="en-US" altLang="en-US" sz="2800" dirty="0" err="1" smtClean="0">
                <a:latin typeface="Arial" panose="020B0604020202020204" pitchFamily="34" charset="0"/>
              </a:rPr>
              <a:t>khối</a:t>
            </a:r>
            <a:r>
              <a:rPr lang="en-US" altLang="en-US" sz="2800" dirty="0" smtClean="0">
                <a:latin typeface="Arial" panose="020B0604020202020204" pitchFamily="34" charset="0"/>
              </a:rPr>
              <a:t> </a:t>
            </a:r>
            <a:r>
              <a:rPr lang="en-US" altLang="en-US" sz="2800" dirty="0" err="1" smtClean="0">
                <a:latin typeface="Arial" panose="020B0604020202020204" pitchFamily="34" charset="0"/>
              </a:rPr>
              <a:t>lượng</a:t>
            </a:r>
            <a:r>
              <a:rPr lang="en-US" altLang="en-US" sz="2800" dirty="0" smtClean="0">
                <a:latin typeface="Arial" panose="020B0604020202020204" pitchFamily="34" charset="0"/>
              </a:rPr>
              <a:t>:</a:t>
            </a:r>
            <a:endParaRPr lang="en-US" altLang="en-US" sz="2800" dirty="0">
              <a:latin typeface="Arial" panose="020B0604020202020204" pitchFamily="34" charset="0"/>
            </a:endParaRPr>
          </a:p>
          <a:p>
            <a:pPr eaLnBrk="1" hangingPunct="1"/>
            <a:r>
              <a:rPr lang="en-US" altLang="en-US" sz="2800" dirty="0">
                <a:latin typeface="Arial" panose="020B0604020202020204" pitchFamily="34" charset="0"/>
              </a:rPr>
              <a:t>                    </a:t>
            </a:r>
            <a:r>
              <a:rPr lang="en-US" altLang="en-US" sz="3200" b="1" dirty="0">
                <a:latin typeface="Arial" panose="020B0604020202020204" pitchFamily="34" charset="0"/>
              </a:rPr>
              <a:t>m</a:t>
            </a:r>
            <a:r>
              <a:rPr lang="en-US" altLang="en-US" sz="3200" b="1" baseline="-25000" dirty="0">
                <a:latin typeface="Arial" panose="020B0604020202020204" pitchFamily="34" charset="0"/>
              </a:rPr>
              <a:t>A  </a:t>
            </a:r>
            <a:r>
              <a:rPr lang="en-US" altLang="en-US" sz="3200" b="1" dirty="0">
                <a:latin typeface="Arial" panose="020B0604020202020204" pitchFamily="34" charset="0"/>
              </a:rPr>
              <a:t>  +   </a:t>
            </a:r>
            <a:r>
              <a:rPr lang="en-US" altLang="en-US" sz="3200" b="1" dirty="0" err="1">
                <a:latin typeface="Arial" panose="020B0604020202020204" pitchFamily="34" charset="0"/>
              </a:rPr>
              <a:t>m</a:t>
            </a:r>
            <a:r>
              <a:rPr lang="en-US" altLang="en-US" sz="3200" b="1" baseline="-25000" dirty="0" err="1">
                <a:latin typeface="Arial" panose="020B0604020202020204" pitchFamily="34" charset="0"/>
              </a:rPr>
              <a:t>B</a:t>
            </a:r>
            <a:r>
              <a:rPr lang="en-US" altLang="en-US" sz="3200" b="1" baseline="-25000" dirty="0">
                <a:latin typeface="Arial" panose="020B0604020202020204" pitchFamily="34" charset="0"/>
              </a:rPr>
              <a:t> </a:t>
            </a:r>
            <a:r>
              <a:rPr lang="en-US" altLang="en-US" sz="3200" b="1" dirty="0">
                <a:latin typeface="Arial" panose="020B0604020202020204" pitchFamily="34" charset="0"/>
              </a:rPr>
              <a:t>  =   </a:t>
            </a:r>
            <a:r>
              <a:rPr lang="en-US" altLang="en-US" sz="3200" b="1" dirty="0" err="1">
                <a:latin typeface="Arial" panose="020B0604020202020204" pitchFamily="34" charset="0"/>
              </a:rPr>
              <a:t>m</a:t>
            </a:r>
            <a:r>
              <a:rPr lang="en-US" altLang="en-US" sz="3200" b="1" baseline="-25000" dirty="0" err="1">
                <a:latin typeface="Arial" panose="020B0604020202020204" pitchFamily="34" charset="0"/>
              </a:rPr>
              <a:t>C</a:t>
            </a:r>
            <a:r>
              <a:rPr lang="en-US" altLang="en-US" sz="3200" b="1" baseline="-25000" dirty="0">
                <a:latin typeface="Arial" panose="020B0604020202020204" pitchFamily="34" charset="0"/>
              </a:rPr>
              <a:t> </a:t>
            </a:r>
            <a:r>
              <a:rPr lang="en-US" altLang="en-US" sz="3200" b="1" dirty="0">
                <a:latin typeface="Arial" panose="020B0604020202020204" pitchFamily="34" charset="0"/>
              </a:rPr>
              <a:t>  +   </a:t>
            </a:r>
            <a:r>
              <a:rPr lang="en-US" altLang="en-US" sz="3200" b="1" dirty="0" err="1">
                <a:latin typeface="Arial" panose="020B0604020202020204" pitchFamily="34" charset="0"/>
              </a:rPr>
              <a:t>m</a:t>
            </a:r>
            <a:r>
              <a:rPr lang="en-US" altLang="en-US" sz="3200" b="1" baseline="-25000" dirty="0" err="1">
                <a:latin typeface="Arial" panose="020B0604020202020204" pitchFamily="34" charset="0"/>
              </a:rPr>
              <a:t>D</a:t>
            </a:r>
            <a:endParaRPr lang="en-US" altLang="en-US" sz="3200" b="1" dirty="0">
              <a:latin typeface="Arial" panose="020B0604020202020204" pitchFamily="34" charset="0"/>
            </a:endParaRPr>
          </a:p>
        </p:txBody>
      </p:sp>
      <p:sp>
        <p:nvSpPr>
          <p:cNvPr id="9" name="TextBox 8"/>
          <p:cNvSpPr txBox="1">
            <a:spLocks noChangeArrowheads="1"/>
          </p:cNvSpPr>
          <p:nvPr/>
        </p:nvSpPr>
        <p:spPr bwMode="auto">
          <a:xfrm>
            <a:off x="1020106" y="3568765"/>
            <a:ext cx="10414958" cy="1569660"/>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800" b="1" i="1" u="sng" dirty="0" err="1">
                <a:solidFill>
                  <a:srgbClr val="0000FF"/>
                </a:solidFill>
                <a:latin typeface="Arial" panose="020B0604020202020204" pitchFamily="34" charset="0"/>
              </a:rPr>
              <a:t>Bước</a:t>
            </a:r>
            <a:r>
              <a:rPr lang="en-US" altLang="en-US" sz="2800" b="1" i="1" u="sng" dirty="0">
                <a:solidFill>
                  <a:srgbClr val="0000FF"/>
                </a:solidFill>
                <a:latin typeface="Arial" panose="020B0604020202020204" pitchFamily="34" charset="0"/>
              </a:rPr>
              <a:t> 3</a:t>
            </a:r>
            <a:r>
              <a:rPr lang="en-US" altLang="en-US" sz="2800" dirty="0">
                <a:solidFill>
                  <a:srgbClr val="0000FF"/>
                </a:solidFill>
                <a:latin typeface="Arial" panose="020B0604020202020204" pitchFamily="34" charset="0"/>
              </a:rPr>
              <a:t>: </a:t>
            </a:r>
            <a:r>
              <a:rPr lang="en-US" altLang="en-US" sz="2800" dirty="0" err="1">
                <a:latin typeface="Arial" panose="020B0604020202020204" pitchFamily="34" charset="0"/>
              </a:rPr>
              <a:t>Tính</a:t>
            </a:r>
            <a:r>
              <a:rPr lang="en-US" altLang="en-US" sz="2800" dirty="0">
                <a:latin typeface="Arial" panose="020B0604020202020204" pitchFamily="34" charset="0"/>
              </a:rPr>
              <a:t> </a:t>
            </a:r>
            <a:r>
              <a:rPr lang="en-US" altLang="en-US" sz="2800" dirty="0" err="1">
                <a:latin typeface="Arial" panose="020B0604020202020204" pitchFamily="34" charset="0"/>
              </a:rPr>
              <a:t>khối</a:t>
            </a:r>
            <a:r>
              <a:rPr lang="en-US" altLang="en-US" sz="2800" dirty="0">
                <a:latin typeface="Arial" panose="020B0604020202020204" pitchFamily="34" charset="0"/>
              </a:rPr>
              <a:t> </a:t>
            </a:r>
            <a:r>
              <a:rPr lang="en-US" altLang="en-US" sz="2800" dirty="0" err="1">
                <a:latin typeface="Arial" panose="020B0604020202020204" pitchFamily="34" charset="0"/>
              </a:rPr>
              <a:t>lượng</a:t>
            </a:r>
            <a:r>
              <a:rPr lang="en-US" altLang="en-US" sz="2800" dirty="0">
                <a:latin typeface="Arial" panose="020B0604020202020204" pitchFamily="34" charset="0"/>
              </a:rPr>
              <a:t> </a:t>
            </a:r>
            <a:r>
              <a:rPr lang="en-US" altLang="en-US" sz="2800" dirty="0" err="1">
                <a:latin typeface="Arial" panose="020B0604020202020204" pitchFamily="34" charset="0"/>
              </a:rPr>
              <a:t>của</a:t>
            </a:r>
            <a:r>
              <a:rPr lang="en-US" altLang="en-US" sz="2800" dirty="0">
                <a:latin typeface="Arial" panose="020B0604020202020204" pitchFamily="34" charset="0"/>
              </a:rPr>
              <a:t> </a:t>
            </a:r>
            <a:r>
              <a:rPr lang="en-US" altLang="en-US" sz="2800" dirty="0" err="1">
                <a:latin typeface="Arial" panose="020B0604020202020204" pitchFamily="34" charset="0"/>
              </a:rPr>
              <a:t>chất</a:t>
            </a:r>
            <a:r>
              <a:rPr lang="en-US" altLang="en-US" sz="2800" dirty="0">
                <a:latin typeface="Arial" panose="020B0604020202020204" pitchFamily="34" charset="0"/>
              </a:rPr>
              <a:t> </a:t>
            </a:r>
            <a:r>
              <a:rPr lang="en-US" altLang="en-US" sz="2800" dirty="0" err="1">
                <a:latin typeface="Arial" panose="020B0604020202020204" pitchFamily="34" charset="0"/>
              </a:rPr>
              <a:t>cần</a:t>
            </a:r>
            <a:r>
              <a:rPr lang="en-US" altLang="en-US" sz="2800" dirty="0">
                <a:latin typeface="Arial" panose="020B0604020202020204" pitchFamily="34" charset="0"/>
              </a:rPr>
              <a:t> </a:t>
            </a:r>
            <a:r>
              <a:rPr lang="en-US" altLang="en-US" sz="2800" dirty="0" err="1">
                <a:latin typeface="Arial" panose="020B0604020202020204" pitchFamily="34" charset="0"/>
              </a:rPr>
              <a:t>tìm</a:t>
            </a:r>
            <a:endParaRPr lang="en-US" altLang="en-US" sz="2800" dirty="0">
              <a:latin typeface="Arial" panose="020B0604020202020204" pitchFamily="34" charset="0"/>
            </a:endParaRPr>
          </a:p>
          <a:p>
            <a:pPr eaLnBrk="1" hangingPunct="1"/>
            <a:r>
              <a:rPr lang="en-US" altLang="en-US" sz="2800" dirty="0">
                <a:latin typeface="Arial" panose="020B0604020202020204" pitchFamily="34" charset="0"/>
              </a:rPr>
              <a:t>	</a:t>
            </a:r>
            <a:r>
              <a:rPr lang="en-US" altLang="en-US" sz="3200" b="1" dirty="0">
                <a:latin typeface="Arial" panose="020B0604020202020204" pitchFamily="34" charset="0"/>
              </a:rPr>
              <a:t>          </a:t>
            </a:r>
            <a:r>
              <a:rPr lang="en-US" altLang="en-US" sz="3200" b="1" dirty="0">
                <a:solidFill>
                  <a:srgbClr val="FF0000"/>
                </a:solidFill>
                <a:latin typeface="Arial" panose="020B0604020202020204" pitchFamily="34" charset="0"/>
              </a:rPr>
              <a:t>m</a:t>
            </a:r>
            <a:r>
              <a:rPr lang="en-US" altLang="en-US" sz="3200" b="1" baseline="-25000" dirty="0">
                <a:solidFill>
                  <a:srgbClr val="FF0000"/>
                </a:solidFill>
                <a:latin typeface="Arial" panose="020B0604020202020204" pitchFamily="34" charset="0"/>
              </a:rPr>
              <a:t>A  </a:t>
            </a:r>
            <a:r>
              <a:rPr lang="en-US" altLang="en-US" sz="3200" b="1" dirty="0">
                <a:solidFill>
                  <a:srgbClr val="FF0000"/>
                </a:solidFill>
                <a:latin typeface="Arial" panose="020B0604020202020204" pitchFamily="34" charset="0"/>
              </a:rPr>
              <a:t>  = </a:t>
            </a:r>
            <a:r>
              <a:rPr lang="en-US" altLang="en-US" sz="3200" b="1" dirty="0" err="1">
                <a:solidFill>
                  <a:srgbClr val="FF0000"/>
                </a:solidFill>
                <a:latin typeface="Arial" panose="020B0604020202020204" pitchFamily="34" charset="0"/>
              </a:rPr>
              <a:t>m</a:t>
            </a:r>
            <a:r>
              <a:rPr lang="en-US" altLang="en-US" sz="3200" b="1" baseline="-25000" dirty="0" err="1">
                <a:solidFill>
                  <a:srgbClr val="FF0000"/>
                </a:solidFill>
                <a:latin typeface="Arial" panose="020B0604020202020204" pitchFamily="34" charset="0"/>
              </a:rPr>
              <a:t>C</a:t>
            </a:r>
            <a:r>
              <a:rPr lang="en-US" altLang="en-US" sz="3200" b="1" baseline="-25000" dirty="0">
                <a:solidFill>
                  <a:srgbClr val="FF0000"/>
                </a:solidFill>
                <a:latin typeface="Arial" panose="020B0604020202020204" pitchFamily="34" charset="0"/>
              </a:rPr>
              <a:t> </a:t>
            </a:r>
            <a:r>
              <a:rPr lang="en-US" altLang="en-US" sz="3200" b="1" dirty="0">
                <a:solidFill>
                  <a:srgbClr val="FF0000"/>
                </a:solidFill>
                <a:latin typeface="Arial" panose="020B0604020202020204" pitchFamily="34" charset="0"/>
              </a:rPr>
              <a:t>  +   </a:t>
            </a:r>
            <a:r>
              <a:rPr lang="en-US" altLang="en-US" sz="3200" b="1" dirty="0" err="1">
                <a:solidFill>
                  <a:srgbClr val="FF0000"/>
                </a:solidFill>
                <a:latin typeface="Arial" panose="020B0604020202020204" pitchFamily="34" charset="0"/>
              </a:rPr>
              <a:t>m</a:t>
            </a:r>
            <a:r>
              <a:rPr lang="en-US" altLang="en-US" sz="3200" b="1" baseline="-25000" dirty="0" err="1">
                <a:solidFill>
                  <a:srgbClr val="FF0000"/>
                </a:solidFill>
                <a:latin typeface="Arial" panose="020B0604020202020204" pitchFamily="34" charset="0"/>
              </a:rPr>
              <a:t>D</a:t>
            </a:r>
            <a:r>
              <a:rPr lang="en-US" altLang="en-US" sz="3200" b="1" dirty="0">
                <a:solidFill>
                  <a:srgbClr val="FF0000"/>
                </a:solidFill>
                <a:latin typeface="Arial" panose="020B0604020202020204" pitchFamily="34" charset="0"/>
              </a:rPr>
              <a:t>  -   </a:t>
            </a:r>
            <a:r>
              <a:rPr lang="en-US" altLang="en-US" sz="3200" b="1" dirty="0" err="1">
                <a:solidFill>
                  <a:srgbClr val="FF0000"/>
                </a:solidFill>
                <a:latin typeface="Arial" panose="020B0604020202020204" pitchFamily="34" charset="0"/>
              </a:rPr>
              <a:t>m</a:t>
            </a:r>
            <a:r>
              <a:rPr lang="en-US" altLang="en-US" sz="3200" b="1" baseline="-25000" dirty="0" err="1">
                <a:solidFill>
                  <a:srgbClr val="FF0000"/>
                </a:solidFill>
                <a:latin typeface="Arial" panose="020B0604020202020204" pitchFamily="34" charset="0"/>
              </a:rPr>
              <a:t>B</a:t>
            </a:r>
            <a:r>
              <a:rPr lang="en-US" altLang="en-US" sz="3200" b="1" baseline="-25000" dirty="0">
                <a:solidFill>
                  <a:srgbClr val="FF0000"/>
                </a:solidFill>
                <a:latin typeface="Arial" panose="020B0604020202020204" pitchFamily="34" charset="0"/>
              </a:rPr>
              <a:t>       </a:t>
            </a:r>
          </a:p>
          <a:p>
            <a:pPr eaLnBrk="1" hangingPunct="1"/>
            <a:r>
              <a:rPr lang="en-US" altLang="en-US" sz="800" dirty="0">
                <a:latin typeface="Arial" panose="020B0604020202020204" pitchFamily="34" charset="0"/>
              </a:rPr>
              <a:t>	</a:t>
            </a:r>
          </a:p>
          <a:p>
            <a:pPr eaLnBrk="1" hangingPunct="1"/>
            <a:r>
              <a:rPr lang="en-US" altLang="en-US" sz="2800" dirty="0" err="1" smtClean="0">
                <a:latin typeface="Arial" panose="020B0604020202020204" pitchFamily="34" charset="0"/>
              </a:rPr>
              <a:t>Thay</a:t>
            </a:r>
            <a:r>
              <a:rPr lang="en-US" altLang="en-US" sz="2800" dirty="0" smtClean="0">
                <a:latin typeface="Arial" panose="020B0604020202020204" pitchFamily="34" charset="0"/>
              </a:rPr>
              <a:t> </a:t>
            </a:r>
            <a:r>
              <a:rPr lang="en-US" altLang="en-US" sz="2800" dirty="0" err="1">
                <a:latin typeface="Arial" panose="020B0604020202020204" pitchFamily="34" charset="0"/>
              </a:rPr>
              <a:t>số</a:t>
            </a:r>
            <a:r>
              <a:rPr lang="en-US" altLang="en-US" sz="2800" dirty="0">
                <a:latin typeface="Arial" panose="020B0604020202020204" pitchFamily="34" charset="0"/>
              </a:rPr>
              <a:t> </a:t>
            </a:r>
            <a:r>
              <a:rPr lang="en-US" altLang="en-US" sz="2800" dirty="0" err="1">
                <a:latin typeface="Arial" panose="020B0604020202020204" pitchFamily="34" charset="0"/>
              </a:rPr>
              <a:t>và</a:t>
            </a:r>
            <a:r>
              <a:rPr lang="en-US" altLang="en-US" sz="2800" dirty="0">
                <a:latin typeface="Arial" panose="020B0604020202020204" pitchFamily="34" charset="0"/>
              </a:rPr>
              <a:t> </a:t>
            </a:r>
            <a:r>
              <a:rPr lang="en-US" altLang="en-US" sz="2800" dirty="0" err="1">
                <a:latin typeface="Arial" panose="020B0604020202020204" pitchFamily="34" charset="0"/>
              </a:rPr>
              <a:t>suy</a:t>
            </a:r>
            <a:r>
              <a:rPr lang="en-US" altLang="en-US" sz="2800" dirty="0">
                <a:latin typeface="Arial" panose="020B0604020202020204" pitchFamily="34" charset="0"/>
              </a:rPr>
              <a:t> </a:t>
            </a:r>
            <a:r>
              <a:rPr lang="en-US" altLang="en-US" sz="2800" dirty="0" err="1">
                <a:latin typeface="Arial" panose="020B0604020202020204" pitchFamily="34" charset="0"/>
              </a:rPr>
              <a:t>ra</a:t>
            </a:r>
            <a:r>
              <a:rPr lang="en-US" altLang="en-US" sz="2800" dirty="0">
                <a:latin typeface="Arial" panose="020B0604020202020204" pitchFamily="34" charset="0"/>
              </a:rPr>
              <a:t> </a:t>
            </a:r>
            <a:r>
              <a:rPr lang="en-US" altLang="en-US" sz="2800" dirty="0" err="1">
                <a:latin typeface="Arial" panose="020B0604020202020204" pitchFamily="34" charset="0"/>
              </a:rPr>
              <a:t>kết</a:t>
            </a:r>
            <a:r>
              <a:rPr lang="en-US" altLang="en-US" sz="2800" dirty="0">
                <a:latin typeface="Arial" panose="020B0604020202020204" pitchFamily="34" charset="0"/>
              </a:rPr>
              <a:t> </a:t>
            </a:r>
            <a:r>
              <a:rPr lang="en-US" altLang="en-US" sz="2800" dirty="0" err="1">
                <a:latin typeface="Arial" panose="020B0604020202020204" pitchFamily="34" charset="0"/>
              </a:rPr>
              <a:t>quả</a:t>
            </a:r>
            <a:r>
              <a:rPr lang="en-US" altLang="en-US" sz="2800" dirty="0">
                <a:latin typeface="Arial" panose="020B0604020202020204" pitchFamily="34" charset="0"/>
              </a:rPr>
              <a:t>.</a:t>
            </a:r>
            <a:endParaRPr lang="en-US" altLang="en-US" sz="2800" baseline="-25000" dirty="0">
              <a:latin typeface="Arial" panose="020B0604020202020204" pitchFamily="34" charset="0"/>
            </a:endParaRPr>
          </a:p>
        </p:txBody>
      </p:sp>
    </p:spTree>
    <p:extLst>
      <p:ext uri="{BB962C8B-B14F-4D97-AF65-F5344CB8AC3E}">
        <p14:creationId xmlns:p14="http://schemas.microsoft.com/office/powerpoint/2010/main" val="24122787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dirty="0"/>
          </a:p>
        </p:txBody>
      </p:sp>
      <p:sp>
        <p:nvSpPr>
          <p:cNvPr id="3" name="TextBox 2"/>
          <p:cNvSpPr txBox="1"/>
          <p:nvPr/>
        </p:nvSpPr>
        <p:spPr>
          <a:xfrm>
            <a:off x="609601" y="1427012"/>
            <a:ext cx="10972799" cy="2462213"/>
          </a:xfrm>
          <a:prstGeom prst="rect">
            <a:avLst/>
          </a:prstGeom>
          <a:solidFill>
            <a:schemeClr val="bg1"/>
          </a:solidFill>
          <a:ln>
            <a:solidFill>
              <a:schemeClr val="tx1"/>
            </a:solidFill>
          </a:ln>
        </p:spPr>
        <p:txBody>
          <a:bodyPr wrap="square" rtlCol="0">
            <a:spAutoFit/>
          </a:bodyPr>
          <a:lstStyle/>
          <a:p>
            <a:pPr algn="just">
              <a:spcBef>
                <a:spcPct val="50000"/>
              </a:spcBef>
            </a:pPr>
            <a:r>
              <a:rPr lang="en-US" altLang="en-US" sz="2800" b="1" dirty="0">
                <a:latin typeface="Arial" panose="020B0604020202020204" pitchFamily="34" charset="0"/>
                <a:cs typeface="Arial" panose="020B0604020202020204" pitchFamily="34" charset="0"/>
              </a:rPr>
              <a:t>Cho 17,2 </a:t>
            </a:r>
            <a:r>
              <a:rPr lang="en-US" altLang="en-US" sz="2800" b="1" dirty="0" smtClean="0">
                <a:latin typeface="Arial" panose="020B0604020202020204" pitchFamily="34" charset="0"/>
                <a:cs typeface="Arial" panose="020B0604020202020204" pitchFamily="34" charset="0"/>
              </a:rPr>
              <a:t>gam </a:t>
            </a:r>
            <a:r>
              <a:rPr lang="en-US" altLang="en-US" sz="2800" b="1" dirty="0">
                <a:latin typeface="Arial" panose="020B0604020202020204" pitchFamily="34" charset="0"/>
                <a:cs typeface="Arial" panose="020B0604020202020204" pitchFamily="34" charset="0"/>
              </a:rPr>
              <a:t>Potassium </a:t>
            </a:r>
            <a:r>
              <a:rPr lang="en-US" altLang="en-US" sz="2800" b="1" dirty="0" smtClean="0">
                <a:latin typeface="Arial" panose="020B0604020202020204" pitchFamily="34" charset="0"/>
                <a:cs typeface="Arial" panose="020B0604020202020204" pitchFamily="34" charset="0"/>
              </a:rPr>
              <a:t>sulfate (K</a:t>
            </a:r>
            <a:r>
              <a:rPr lang="en-US" altLang="en-US" sz="2800" b="1" baseline="-25000" dirty="0" smtClean="0">
                <a:latin typeface="Arial" panose="020B0604020202020204" pitchFamily="34" charset="0"/>
                <a:cs typeface="Arial" panose="020B0604020202020204" pitchFamily="34" charset="0"/>
              </a:rPr>
              <a:t>2</a:t>
            </a:r>
            <a:r>
              <a:rPr lang="en-US" altLang="en-US" sz="2800" b="1" dirty="0" smtClean="0">
                <a:latin typeface="Arial" panose="020B0604020202020204" pitchFamily="34" charset="0"/>
                <a:cs typeface="Arial" panose="020B0604020202020204" pitchFamily="34" charset="0"/>
              </a:rPr>
              <a:t>SO</a:t>
            </a:r>
            <a:r>
              <a:rPr lang="en-US" altLang="en-US" sz="2800" b="1" baseline="-25000" dirty="0" smtClean="0">
                <a:latin typeface="Arial" panose="020B0604020202020204" pitchFamily="34" charset="0"/>
                <a:cs typeface="Arial" panose="020B0604020202020204" pitchFamily="34" charset="0"/>
              </a:rPr>
              <a:t>4</a:t>
            </a:r>
            <a:r>
              <a:rPr lang="en-US" altLang="en-US" sz="2800" b="1" dirty="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tác</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dụng</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vừa</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đủ</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với</a:t>
            </a:r>
            <a:r>
              <a:rPr lang="en-US" altLang="en-US" sz="2800" b="1" dirty="0"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Barium chloride </a:t>
            </a:r>
            <a:r>
              <a:rPr lang="en-US" altLang="en-US" sz="2800" b="1" dirty="0" smtClean="0">
                <a:latin typeface="Arial" panose="020B0604020202020204" pitchFamily="34" charset="0"/>
                <a:cs typeface="Arial" panose="020B0604020202020204" pitchFamily="34" charset="0"/>
              </a:rPr>
              <a:t>(BaCl</a:t>
            </a:r>
            <a:r>
              <a:rPr lang="en-US" altLang="en-US" sz="2800" b="1" baseline="-25000" dirty="0" smtClean="0">
                <a:latin typeface="Arial" panose="020B0604020202020204" pitchFamily="34" charset="0"/>
                <a:cs typeface="Arial" panose="020B0604020202020204" pitchFamily="34" charset="0"/>
              </a:rPr>
              <a:t>2</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thu</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được</a:t>
            </a:r>
            <a:r>
              <a:rPr lang="en-US" altLang="en-US" sz="2800" b="1" dirty="0" smtClean="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Barium </a:t>
            </a:r>
            <a:r>
              <a:rPr lang="en-US" sz="2800" b="1" dirty="0" smtClean="0">
                <a:latin typeface="Arial" panose="020B0604020202020204" pitchFamily="34" charset="0"/>
                <a:cs typeface="Arial" panose="020B0604020202020204" pitchFamily="34" charset="0"/>
              </a:rPr>
              <a:t>sulfate</a:t>
            </a:r>
            <a:r>
              <a:rPr lang="en-US" altLang="en-US" sz="2800" b="1" dirty="0" smtClean="0">
                <a:latin typeface="Arial" panose="020B0604020202020204" pitchFamily="34" charset="0"/>
                <a:cs typeface="Arial" panose="020B0604020202020204" pitchFamily="34" charset="0"/>
              </a:rPr>
              <a:t> </a:t>
            </a:r>
            <a:r>
              <a:rPr lang="en-US" altLang="en-US" sz="2800" b="1" dirty="0">
                <a:latin typeface="Arial" panose="020B0604020202020204" pitchFamily="34" charset="0"/>
                <a:cs typeface="Arial" panose="020B0604020202020204" pitchFamily="34" charset="0"/>
              </a:rPr>
              <a:t>(BaSO</a:t>
            </a:r>
            <a:r>
              <a:rPr lang="en-US" altLang="en-US" sz="2800" b="1" baseline="-25000" dirty="0">
                <a:latin typeface="Arial" panose="020B0604020202020204" pitchFamily="34" charset="0"/>
                <a:cs typeface="Arial" panose="020B0604020202020204" pitchFamily="34" charset="0"/>
              </a:rPr>
              <a:t>4</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là</a:t>
            </a:r>
            <a:r>
              <a:rPr lang="en-US" altLang="en-US" sz="2800" b="1" dirty="0">
                <a:latin typeface="Arial" panose="020B0604020202020204" pitchFamily="34" charset="0"/>
                <a:cs typeface="Arial" panose="020B0604020202020204" pitchFamily="34" charset="0"/>
              </a:rPr>
              <a:t> </a:t>
            </a:r>
            <a:r>
              <a:rPr lang="en-US" altLang="en-US" sz="2800" b="1" dirty="0" smtClean="0">
                <a:latin typeface="Arial" panose="020B0604020202020204" pitchFamily="34" charset="0"/>
                <a:cs typeface="Arial" panose="020B0604020202020204" pitchFamily="34" charset="0"/>
              </a:rPr>
              <a:t>25,5 </a:t>
            </a:r>
            <a:r>
              <a:rPr lang="en-US" altLang="en-US" sz="2800" b="1" dirty="0">
                <a:latin typeface="Arial" panose="020B0604020202020204" pitchFamily="34" charset="0"/>
                <a:cs typeface="Arial" panose="020B0604020202020204" pitchFamily="34" charset="0"/>
              </a:rPr>
              <a:t>gam, Potassium</a:t>
            </a:r>
            <a:r>
              <a:rPr lang="en-US" altLang="en-US" sz="2800" b="1" dirty="0" smtClean="0">
                <a:latin typeface="Arial" panose="020B0604020202020204" pitchFamily="34" charset="0"/>
                <a:cs typeface="Arial" panose="020B0604020202020204" pitchFamily="34" charset="0"/>
              </a:rPr>
              <a:t> chloride (</a:t>
            </a:r>
            <a:r>
              <a:rPr lang="en-US" altLang="en-US" sz="2800" b="1" dirty="0" err="1" smtClean="0">
                <a:latin typeface="Arial" panose="020B0604020202020204" pitchFamily="34" charset="0"/>
                <a:cs typeface="Arial" panose="020B0604020202020204" pitchFamily="34" charset="0"/>
              </a:rPr>
              <a:t>KCl</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là</a:t>
            </a:r>
            <a:r>
              <a:rPr lang="en-US" altLang="en-US" sz="2800" b="1" dirty="0">
                <a:latin typeface="Arial" panose="020B0604020202020204" pitchFamily="34" charset="0"/>
                <a:cs typeface="Arial" panose="020B0604020202020204" pitchFamily="34" charset="0"/>
              </a:rPr>
              <a:t> 11,7 gam.</a:t>
            </a:r>
          </a:p>
          <a:p>
            <a:pPr algn="just">
              <a:spcBef>
                <a:spcPct val="50000"/>
              </a:spcBef>
            </a:pPr>
            <a:r>
              <a:rPr lang="en-US" altLang="en-US" sz="2800" b="1" dirty="0" err="1">
                <a:latin typeface="Arial" panose="020B0604020202020204" pitchFamily="34" charset="0"/>
                <a:cs typeface="Arial" panose="020B0604020202020204" pitchFamily="34" charset="0"/>
              </a:rPr>
              <a:t>Hãy</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tính</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khối</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lượng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của</a:t>
            </a:r>
            <a:r>
              <a:rPr lang="en-US" altLang="en-US" sz="2800" b="1"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Barium chloride </a:t>
            </a:r>
            <a:r>
              <a:rPr lang="en-US" altLang="en-US" sz="2800" b="1" dirty="0">
                <a:latin typeface="Arial" panose="020B0604020202020204" pitchFamily="34" charset="0"/>
                <a:cs typeface="Arial" panose="020B0604020202020204" pitchFamily="34" charset="0"/>
              </a:rPr>
              <a:t>(BaCl</a:t>
            </a:r>
            <a:r>
              <a:rPr lang="en-US" altLang="en-US" sz="2800" b="1" baseline="-25000" dirty="0">
                <a:latin typeface="Arial" panose="020B0604020202020204" pitchFamily="34" charset="0"/>
                <a:cs typeface="Arial" panose="020B0604020202020204" pitchFamily="34" charset="0"/>
              </a:rPr>
              <a:t>2</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đã</a:t>
            </a:r>
            <a:r>
              <a:rPr lang="en-US" altLang="en-US" sz="2800" b="1" dirty="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tham</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gia</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phản</a:t>
            </a:r>
            <a:r>
              <a:rPr lang="en-US" altLang="en-US" sz="2800" b="1" dirty="0" smtClean="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ứng</a:t>
            </a:r>
            <a:r>
              <a:rPr lang="en-US" altLang="en-US" sz="2800" b="1" dirty="0">
                <a:latin typeface="Arial" panose="020B0604020202020204" pitchFamily="34" charset="0"/>
                <a:cs typeface="Arial" panose="020B0604020202020204" pitchFamily="34" charset="0"/>
              </a:rPr>
              <a:t>.</a:t>
            </a:r>
          </a:p>
        </p:txBody>
      </p:sp>
      <p:sp>
        <p:nvSpPr>
          <p:cNvPr id="4" name="Rectangle 3"/>
          <p:cNvSpPr/>
          <p:nvPr/>
        </p:nvSpPr>
        <p:spPr>
          <a:xfrm>
            <a:off x="3521833" y="274639"/>
            <a:ext cx="5148332" cy="703052"/>
          </a:xfrm>
          <a:prstGeom prst="rect">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Calibri" panose="020F0502020204030204" pitchFamily="34" charset="0"/>
                <a:cs typeface="Calibri" panose="020F0502020204030204" pitchFamily="34" charset="0"/>
              </a:rPr>
              <a:t>BÀI TẬP VẬN DỤNG</a:t>
            </a:r>
            <a:endParaRPr lang="en-US" sz="32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302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413" y="433946"/>
            <a:ext cx="11524309"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wrap="none">
            <a:spAutoFit/>
          </a:bodyPr>
          <a:lstStyle/>
          <a:p>
            <a:r>
              <a:rPr lang="en-US" altLang="en-US" sz="2400" b="1" dirty="0">
                <a:cs typeface="Times New Roman" panose="02020603050405020304" pitchFamily="18" charset="0"/>
              </a:rPr>
              <a:t> </a:t>
            </a:r>
            <a:r>
              <a:rPr lang="en-US" altLang="en-US" sz="2400" b="1" dirty="0">
                <a:latin typeface="Arial" panose="020B0604020202020204" pitchFamily="34" charset="0"/>
                <a:cs typeface="Arial" panose="020B0604020202020204" pitchFamily="34" charset="0"/>
              </a:rPr>
              <a:t>Potassium sulfate</a:t>
            </a:r>
            <a:r>
              <a:rPr lang="en-US" altLang="en-US" sz="2400" b="1" dirty="0" smtClean="0">
                <a:cs typeface="Times New Roman" panose="02020603050405020304" pitchFamily="18" charset="0"/>
              </a:rPr>
              <a:t> + </a:t>
            </a:r>
            <a:r>
              <a:rPr lang="en-US" sz="2400" b="1" dirty="0">
                <a:latin typeface="Arial" panose="020B0604020202020204" pitchFamily="34" charset="0"/>
                <a:cs typeface="Arial" panose="020B0604020202020204" pitchFamily="34" charset="0"/>
              </a:rPr>
              <a:t>Barium chloride</a:t>
            </a:r>
            <a:r>
              <a:rPr lang="en-US" altLang="en-US" sz="2400" b="1" dirty="0" smtClean="0">
                <a:cs typeface="Times New Roman" panose="02020603050405020304" pitchFamily="18" charset="0"/>
              </a:rPr>
              <a:t> → </a:t>
            </a:r>
            <a:r>
              <a:rPr lang="en-US" sz="2400" b="1" dirty="0">
                <a:latin typeface="Arial" panose="020B0604020202020204" pitchFamily="34" charset="0"/>
                <a:cs typeface="Arial" panose="020B0604020202020204" pitchFamily="34" charset="0"/>
              </a:rPr>
              <a:t>Barium </a:t>
            </a:r>
            <a:r>
              <a:rPr lang="en-US" sz="2400" b="1" dirty="0" smtClean="0">
                <a:latin typeface="Arial" panose="020B0604020202020204" pitchFamily="34" charset="0"/>
                <a:cs typeface="Arial" panose="020B0604020202020204" pitchFamily="34" charset="0"/>
              </a:rPr>
              <a:t>sulfate +</a:t>
            </a:r>
            <a:r>
              <a:rPr lang="en-US" altLang="en-US" sz="2400" b="1" dirty="0">
                <a:latin typeface="Arial" panose="020B0604020202020204" pitchFamily="34" charset="0"/>
                <a:cs typeface="Arial" panose="020B0604020202020204" pitchFamily="34" charset="0"/>
              </a:rPr>
              <a:t> Potassium chloride </a:t>
            </a:r>
            <a:endParaRPr lang="en-US" sz="2400" dirty="0"/>
          </a:p>
        </p:txBody>
      </p:sp>
      <p:sp>
        <p:nvSpPr>
          <p:cNvPr id="5" name="TextBox 4"/>
          <p:cNvSpPr txBox="1"/>
          <p:nvPr/>
        </p:nvSpPr>
        <p:spPr>
          <a:xfrm>
            <a:off x="228599" y="1758351"/>
            <a:ext cx="3014934" cy="2554545"/>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altLang="en-US" sz="3200" b="1" dirty="0" err="1" smtClean="0">
                <a:latin typeface="Arial" panose="020B0604020202020204" pitchFamily="34" charset="0"/>
                <a:cs typeface="Arial" panose="020B0604020202020204" pitchFamily="34" charset="0"/>
              </a:rPr>
              <a:t>Tóm</a:t>
            </a:r>
            <a:r>
              <a:rPr lang="en-US" altLang="en-US" sz="3200" b="1" dirty="0" smtClean="0">
                <a:latin typeface="Arial" panose="020B0604020202020204" pitchFamily="34" charset="0"/>
                <a:cs typeface="Arial" panose="020B0604020202020204" pitchFamily="34" charset="0"/>
              </a:rPr>
              <a:t> </a:t>
            </a:r>
            <a:r>
              <a:rPr lang="en-US" altLang="en-US" sz="3200" b="1" dirty="0" err="1" smtClean="0">
                <a:latin typeface="Arial" panose="020B0604020202020204" pitchFamily="34" charset="0"/>
                <a:cs typeface="Arial" panose="020B0604020202020204" pitchFamily="34" charset="0"/>
              </a:rPr>
              <a:t>tắt</a:t>
            </a:r>
            <a:r>
              <a:rPr lang="en-US" altLang="en-US" sz="3200" b="1" dirty="0" smtClean="0">
                <a:latin typeface="Arial" panose="020B0604020202020204" pitchFamily="34" charset="0"/>
                <a:cs typeface="Arial" panose="020B0604020202020204" pitchFamily="34" charset="0"/>
              </a:rPr>
              <a:t>:</a:t>
            </a:r>
          </a:p>
          <a:p>
            <a:pPr algn="just"/>
            <a:r>
              <a:rPr lang="en-US" altLang="en-US" sz="3200" b="1" dirty="0" smtClean="0">
                <a:latin typeface="Arial" panose="020B0604020202020204" pitchFamily="34" charset="0"/>
                <a:cs typeface="Arial" panose="020B0604020202020204" pitchFamily="34" charset="0"/>
              </a:rPr>
              <a:t>m</a:t>
            </a:r>
            <a:r>
              <a:rPr lang="en-US" altLang="en-US" b="1" dirty="0" smtClean="0">
                <a:latin typeface="Arial" panose="020B0604020202020204" pitchFamily="34" charset="0"/>
                <a:cs typeface="Arial" panose="020B0604020202020204" pitchFamily="34" charset="0"/>
              </a:rPr>
              <a:t>K</a:t>
            </a:r>
            <a:r>
              <a:rPr lang="en-US" altLang="en-US" b="1" baseline="-25000" dirty="0" smtClean="0">
                <a:latin typeface="Arial" panose="020B0604020202020204" pitchFamily="34" charset="0"/>
                <a:cs typeface="Arial" panose="020B0604020202020204" pitchFamily="34" charset="0"/>
              </a:rPr>
              <a:t>2</a:t>
            </a:r>
            <a:r>
              <a:rPr lang="en-US" altLang="en-US" b="1" dirty="0" smtClean="0">
                <a:latin typeface="Arial" panose="020B0604020202020204" pitchFamily="34" charset="0"/>
                <a:cs typeface="Arial" panose="020B0604020202020204" pitchFamily="34" charset="0"/>
              </a:rPr>
              <a:t>SO</a:t>
            </a:r>
            <a:r>
              <a:rPr lang="en-US" altLang="en-US" b="1" baseline="-25000" dirty="0" smtClean="0">
                <a:latin typeface="Arial" panose="020B0604020202020204" pitchFamily="34" charset="0"/>
                <a:cs typeface="Arial" panose="020B0604020202020204" pitchFamily="34" charset="0"/>
              </a:rPr>
              <a:t>4</a:t>
            </a:r>
            <a:r>
              <a:rPr lang="en-US" altLang="en-US" sz="3200" b="1" dirty="0" smtClean="0">
                <a:latin typeface="Arial" panose="020B0604020202020204" pitchFamily="34" charset="0"/>
                <a:cs typeface="Arial" panose="020B0604020202020204" pitchFamily="34" charset="0"/>
              </a:rPr>
              <a:t>=17,2 (g)</a:t>
            </a:r>
          </a:p>
          <a:p>
            <a:pPr algn="just"/>
            <a:r>
              <a:rPr lang="en-US" altLang="en-US" sz="3200" b="1" dirty="0" smtClean="0">
                <a:latin typeface="Arial" panose="020B0604020202020204" pitchFamily="34" charset="0"/>
                <a:cs typeface="Arial" panose="020B0604020202020204" pitchFamily="34" charset="0"/>
              </a:rPr>
              <a:t>m</a:t>
            </a:r>
            <a:r>
              <a:rPr lang="en-US" altLang="en-US" b="1" dirty="0" smtClean="0">
                <a:latin typeface="Arial" panose="020B0604020202020204" pitchFamily="34" charset="0"/>
                <a:cs typeface="Arial" panose="020B0604020202020204" pitchFamily="34" charset="0"/>
              </a:rPr>
              <a:t>BaSO</a:t>
            </a:r>
            <a:r>
              <a:rPr lang="en-US" altLang="en-US" b="1" baseline="-25000" dirty="0" smtClean="0">
                <a:latin typeface="Arial" panose="020B0604020202020204" pitchFamily="34" charset="0"/>
                <a:cs typeface="Arial" panose="020B0604020202020204" pitchFamily="34" charset="0"/>
              </a:rPr>
              <a:t>4</a:t>
            </a:r>
            <a:r>
              <a:rPr lang="en-US" altLang="en-US" sz="3200" b="1" dirty="0" smtClean="0">
                <a:latin typeface="Arial" panose="020B0604020202020204" pitchFamily="34" charset="0"/>
                <a:cs typeface="Arial" panose="020B0604020202020204" pitchFamily="34" charset="0"/>
              </a:rPr>
              <a:t>=25,5 </a:t>
            </a:r>
            <a:r>
              <a:rPr lang="en-US" altLang="en-US" sz="3200" b="1" dirty="0">
                <a:latin typeface="Arial" panose="020B0604020202020204" pitchFamily="34" charset="0"/>
                <a:cs typeface="Arial" panose="020B0604020202020204" pitchFamily="34" charset="0"/>
              </a:rPr>
              <a:t>(g</a:t>
            </a:r>
            <a:r>
              <a:rPr lang="en-US" altLang="en-US" sz="3200" b="1" dirty="0" smtClean="0">
                <a:latin typeface="Arial" panose="020B0604020202020204" pitchFamily="34" charset="0"/>
                <a:cs typeface="Arial" panose="020B0604020202020204" pitchFamily="34" charset="0"/>
              </a:rPr>
              <a:t>)</a:t>
            </a:r>
          </a:p>
          <a:p>
            <a:r>
              <a:rPr lang="en-US" altLang="en-US" sz="3200" b="1" dirty="0" err="1" smtClean="0">
                <a:latin typeface="Arial" panose="020B0604020202020204" pitchFamily="34" charset="0"/>
                <a:cs typeface="Arial" panose="020B0604020202020204" pitchFamily="34" charset="0"/>
              </a:rPr>
              <a:t>m</a:t>
            </a:r>
            <a:r>
              <a:rPr lang="en-US" altLang="en-US" sz="2000" b="1" dirty="0" err="1" smtClean="0">
                <a:latin typeface="Arial" panose="020B0604020202020204" pitchFamily="34" charset="0"/>
                <a:cs typeface="Arial" panose="020B0604020202020204" pitchFamily="34" charset="0"/>
              </a:rPr>
              <a:t>KCl</a:t>
            </a:r>
            <a:r>
              <a:rPr lang="en-US" altLang="en-US" sz="3200" b="1" dirty="0" smtClean="0">
                <a:latin typeface="Arial" panose="020B0604020202020204" pitchFamily="34" charset="0"/>
                <a:cs typeface="Arial" panose="020B0604020202020204" pitchFamily="34" charset="0"/>
              </a:rPr>
              <a:t>= 11,7(g) </a:t>
            </a:r>
            <a:endParaRPr lang="en-US" sz="3200" dirty="0"/>
          </a:p>
          <a:p>
            <a:pPr algn="just"/>
            <a:r>
              <a:rPr lang="en-US" altLang="en-US" sz="3200" b="1" baseline="-25000" dirty="0" smtClean="0">
                <a:latin typeface="Arial" panose="020B0604020202020204" pitchFamily="34" charset="0"/>
                <a:cs typeface="Arial" panose="020B0604020202020204" pitchFamily="34" charset="0"/>
              </a:rPr>
              <a:t> </a:t>
            </a:r>
            <a:endParaRPr lang="en-US" sz="3200" b="1" dirty="0">
              <a:latin typeface="Arial" panose="020B0604020202020204" pitchFamily="34" charset="0"/>
              <a:cs typeface="Arial" panose="020B0604020202020204" pitchFamily="34" charset="0"/>
            </a:endParaRPr>
          </a:p>
        </p:txBody>
      </p:sp>
      <p:sp>
        <p:nvSpPr>
          <p:cNvPr id="7" name="TextBox 6"/>
          <p:cNvSpPr txBox="1"/>
          <p:nvPr/>
        </p:nvSpPr>
        <p:spPr>
          <a:xfrm>
            <a:off x="3627406" y="2206274"/>
            <a:ext cx="7617124" cy="113877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altLang="en-US" sz="3400" b="1" dirty="0" err="1" smtClean="0">
                <a:latin typeface="Arial" panose="020B0604020202020204" pitchFamily="34" charset="0"/>
                <a:cs typeface="Arial" panose="020B0604020202020204" pitchFamily="34" charset="0"/>
              </a:rPr>
              <a:t>Phương</a:t>
            </a:r>
            <a:r>
              <a:rPr lang="en-US" altLang="en-US" sz="3400" b="1" dirty="0" smtClean="0">
                <a:latin typeface="Arial" panose="020B0604020202020204" pitchFamily="34" charset="0"/>
                <a:cs typeface="Arial" panose="020B0604020202020204" pitchFamily="34" charset="0"/>
              </a:rPr>
              <a:t> </a:t>
            </a:r>
            <a:r>
              <a:rPr lang="en-US" altLang="en-US" sz="3400" b="1" dirty="0" err="1" smtClean="0">
                <a:latin typeface="Arial" panose="020B0604020202020204" pitchFamily="34" charset="0"/>
                <a:cs typeface="Arial" panose="020B0604020202020204" pitchFamily="34" charset="0"/>
              </a:rPr>
              <a:t>trình</a:t>
            </a:r>
            <a:r>
              <a:rPr lang="en-US" altLang="en-US" sz="3400" b="1" dirty="0" smtClean="0">
                <a:latin typeface="Arial" panose="020B0604020202020204" pitchFamily="34" charset="0"/>
                <a:cs typeface="Arial" panose="020B0604020202020204" pitchFamily="34" charset="0"/>
              </a:rPr>
              <a:t> </a:t>
            </a:r>
            <a:r>
              <a:rPr lang="en-US" altLang="en-US" sz="3400" b="1" dirty="0" err="1" smtClean="0">
                <a:latin typeface="Arial" panose="020B0604020202020204" pitchFamily="34" charset="0"/>
                <a:cs typeface="Arial" panose="020B0604020202020204" pitchFamily="34" charset="0"/>
              </a:rPr>
              <a:t>bảo</a:t>
            </a:r>
            <a:r>
              <a:rPr lang="en-US" altLang="en-US" sz="3400" b="1" dirty="0" smtClean="0">
                <a:latin typeface="Arial" panose="020B0604020202020204" pitchFamily="34" charset="0"/>
                <a:cs typeface="Arial" panose="020B0604020202020204" pitchFamily="34" charset="0"/>
              </a:rPr>
              <a:t> </a:t>
            </a:r>
            <a:r>
              <a:rPr lang="en-US" altLang="en-US" sz="3400" b="1" dirty="0" err="1" smtClean="0">
                <a:latin typeface="Arial" panose="020B0604020202020204" pitchFamily="34" charset="0"/>
                <a:cs typeface="Arial" panose="020B0604020202020204" pitchFamily="34" charset="0"/>
              </a:rPr>
              <a:t>toàn</a:t>
            </a:r>
            <a:r>
              <a:rPr lang="en-US" altLang="en-US" sz="3400" b="1" dirty="0" smtClean="0">
                <a:latin typeface="Arial" panose="020B0604020202020204" pitchFamily="34" charset="0"/>
                <a:cs typeface="Arial" panose="020B0604020202020204" pitchFamily="34" charset="0"/>
              </a:rPr>
              <a:t> </a:t>
            </a:r>
            <a:r>
              <a:rPr lang="en-US" altLang="en-US" sz="3400" b="1" dirty="0" err="1" smtClean="0">
                <a:latin typeface="Arial" panose="020B0604020202020204" pitchFamily="34" charset="0"/>
                <a:cs typeface="Arial" panose="020B0604020202020204" pitchFamily="34" charset="0"/>
              </a:rPr>
              <a:t>khối</a:t>
            </a:r>
            <a:r>
              <a:rPr lang="en-US" altLang="en-US" sz="3400" b="1" dirty="0" smtClean="0">
                <a:latin typeface="Arial" panose="020B0604020202020204" pitchFamily="34" charset="0"/>
                <a:cs typeface="Arial" panose="020B0604020202020204" pitchFamily="34" charset="0"/>
              </a:rPr>
              <a:t> </a:t>
            </a:r>
            <a:r>
              <a:rPr lang="en-US" altLang="en-US" sz="3400" b="1" dirty="0" err="1" smtClean="0">
                <a:latin typeface="Arial" panose="020B0604020202020204" pitchFamily="34" charset="0"/>
                <a:cs typeface="Arial" panose="020B0604020202020204" pitchFamily="34" charset="0"/>
              </a:rPr>
              <a:t>lượng</a:t>
            </a:r>
            <a:r>
              <a:rPr lang="en-US" altLang="en-US" sz="3400" b="1" dirty="0" smtClean="0">
                <a:latin typeface="Arial" panose="020B0604020202020204" pitchFamily="34" charset="0"/>
                <a:cs typeface="Arial" panose="020B0604020202020204" pitchFamily="34" charset="0"/>
              </a:rPr>
              <a:t>:</a:t>
            </a:r>
          </a:p>
          <a:p>
            <a:r>
              <a:rPr lang="en-US" altLang="en-US" sz="3400" b="1" dirty="0">
                <a:latin typeface="Arial" panose="020B0604020202020204" pitchFamily="34" charset="0"/>
                <a:cs typeface="Arial" panose="020B0604020202020204" pitchFamily="34" charset="0"/>
              </a:rPr>
              <a:t>m</a:t>
            </a:r>
            <a:r>
              <a:rPr lang="en-US" altLang="en-US" sz="3400" b="1" dirty="0" smtClean="0">
                <a:latin typeface="Arial" panose="020B0604020202020204" pitchFamily="34" charset="0"/>
                <a:cs typeface="Arial" panose="020B0604020202020204" pitchFamily="34" charset="0"/>
              </a:rPr>
              <a:t> </a:t>
            </a:r>
            <a:r>
              <a:rPr lang="en-US" altLang="en-US" sz="2400" b="1" dirty="0" smtClean="0">
                <a:latin typeface="Arial" panose="020B0604020202020204" pitchFamily="34" charset="0"/>
                <a:cs typeface="Arial" panose="020B0604020202020204" pitchFamily="34" charset="0"/>
              </a:rPr>
              <a:t>K</a:t>
            </a:r>
            <a:r>
              <a:rPr lang="en-US" altLang="en-US" sz="2400" b="1" baseline="-25000" dirty="0" smtClean="0">
                <a:latin typeface="Arial" panose="020B0604020202020204" pitchFamily="34" charset="0"/>
                <a:cs typeface="Arial" panose="020B0604020202020204" pitchFamily="34" charset="0"/>
              </a:rPr>
              <a:t>2</a:t>
            </a:r>
            <a:r>
              <a:rPr lang="en-US" altLang="en-US" sz="2400" b="1" dirty="0" smtClean="0">
                <a:latin typeface="Arial" panose="020B0604020202020204" pitchFamily="34" charset="0"/>
                <a:cs typeface="Arial" panose="020B0604020202020204" pitchFamily="34" charset="0"/>
              </a:rPr>
              <a:t>SO</a:t>
            </a:r>
            <a:r>
              <a:rPr lang="en-US" altLang="en-US" sz="2400" b="1" baseline="-25000" dirty="0" smtClean="0">
                <a:latin typeface="Arial" panose="020B0604020202020204" pitchFamily="34" charset="0"/>
                <a:cs typeface="Arial" panose="020B0604020202020204" pitchFamily="34" charset="0"/>
              </a:rPr>
              <a:t>4</a:t>
            </a:r>
            <a:r>
              <a:rPr lang="en-US" altLang="en-US" sz="3400" b="1" dirty="0" smtClean="0">
                <a:latin typeface="Arial" panose="020B0604020202020204" pitchFamily="34" charset="0"/>
                <a:cs typeface="Arial" panose="020B0604020202020204" pitchFamily="34" charset="0"/>
              </a:rPr>
              <a:t>  </a:t>
            </a:r>
            <a:r>
              <a:rPr lang="en-US" altLang="en-US" sz="3400" b="1" dirty="0">
                <a:latin typeface="Arial" panose="020B0604020202020204" pitchFamily="34" charset="0"/>
                <a:cs typeface="Arial" panose="020B0604020202020204" pitchFamily="34" charset="0"/>
              </a:rPr>
              <a:t>+  </a:t>
            </a:r>
            <a:r>
              <a:rPr lang="en-US" altLang="en-US" sz="3400" b="1" dirty="0" smtClean="0">
                <a:latin typeface="Arial" panose="020B0604020202020204" pitchFamily="34" charset="0"/>
                <a:cs typeface="Arial" panose="020B0604020202020204" pitchFamily="34" charset="0"/>
              </a:rPr>
              <a:t>m </a:t>
            </a:r>
            <a:r>
              <a:rPr lang="en-US" altLang="en-US" sz="2400" b="1" dirty="0" smtClean="0">
                <a:latin typeface="Arial" panose="020B0604020202020204" pitchFamily="34" charset="0"/>
                <a:cs typeface="Arial" panose="020B0604020202020204" pitchFamily="34" charset="0"/>
              </a:rPr>
              <a:t>BaCl</a:t>
            </a:r>
            <a:r>
              <a:rPr lang="en-US" altLang="en-US" sz="2400" b="1" baseline="-25000" dirty="0" smtClean="0">
                <a:latin typeface="Arial" panose="020B0604020202020204" pitchFamily="34" charset="0"/>
                <a:cs typeface="Arial" panose="020B0604020202020204" pitchFamily="34" charset="0"/>
              </a:rPr>
              <a:t>2</a:t>
            </a:r>
            <a:r>
              <a:rPr lang="en-US" altLang="en-US" sz="3400" b="1" dirty="0" smtClean="0">
                <a:latin typeface="Arial" panose="020B0604020202020204" pitchFamily="34" charset="0"/>
                <a:cs typeface="Arial" panose="020B0604020202020204" pitchFamily="34" charset="0"/>
              </a:rPr>
              <a:t>   </a:t>
            </a:r>
            <a:r>
              <a:rPr lang="en-US" altLang="en-US" sz="3400" b="1" dirty="0">
                <a:latin typeface="Arial" panose="020B0604020202020204" pitchFamily="34" charset="0"/>
                <a:cs typeface="Arial" panose="020B0604020202020204" pitchFamily="34" charset="0"/>
              </a:rPr>
              <a:t>═  </a:t>
            </a:r>
            <a:r>
              <a:rPr lang="en-US" altLang="en-US" sz="3400" b="1" dirty="0" smtClean="0">
                <a:latin typeface="Arial" panose="020B0604020202020204" pitchFamily="34" charset="0"/>
                <a:cs typeface="Arial" panose="020B0604020202020204" pitchFamily="34" charset="0"/>
              </a:rPr>
              <a:t>m </a:t>
            </a:r>
            <a:r>
              <a:rPr lang="en-US" altLang="en-US" sz="2400" b="1" dirty="0" smtClean="0">
                <a:latin typeface="Arial" panose="020B0604020202020204" pitchFamily="34" charset="0"/>
                <a:cs typeface="Arial" panose="020B0604020202020204" pitchFamily="34" charset="0"/>
              </a:rPr>
              <a:t>BaSO</a:t>
            </a:r>
            <a:r>
              <a:rPr lang="en-US" altLang="en-US" sz="2400" b="1" baseline="-25000" dirty="0" smtClean="0">
                <a:latin typeface="Arial" panose="020B0604020202020204" pitchFamily="34" charset="0"/>
                <a:cs typeface="Arial" panose="020B0604020202020204" pitchFamily="34" charset="0"/>
              </a:rPr>
              <a:t>4</a:t>
            </a:r>
            <a:r>
              <a:rPr lang="en-US" altLang="en-US" sz="2400" b="1" dirty="0" smtClean="0">
                <a:latin typeface="Arial" panose="020B0604020202020204" pitchFamily="34" charset="0"/>
                <a:cs typeface="Arial" panose="020B0604020202020204" pitchFamily="34" charset="0"/>
              </a:rPr>
              <a:t> </a:t>
            </a:r>
            <a:r>
              <a:rPr lang="en-US" altLang="en-US" sz="3400" b="1" dirty="0">
                <a:latin typeface="Arial" panose="020B0604020202020204" pitchFamily="34" charset="0"/>
                <a:cs typeface="Arial" panose="020B0604020202020204" pitchFamily="34" charset="0"/>
              </a:rPr>
              <a:t>+  </a:t>
            </a:r>
            <a:r>
              <a:rPr lang="en-US" altLang="en-US" sz="3400" b="1" dirty="0" smtClean="0">
                <a:latin typeface="Arial" panose="020B0604020202020204" pitchFamily="34" charset="0"/>
                <a:cs typeface="Arial" panose="020B0604020202020204" pitchFamily="34" charset="0"/>
              </a:rPr>
              <a:t>m </a:t>
            </a:r>
            <a:r>
              <a:rPr lang="en-US" altLang="en-US" sz="2400" b="1" dirty="0" err="1" smtClean="0">
                <a:latin typeface="Arial" panose="020B0604020202020204" pitchFamily="34" charset="0"/>
                <a:cs typeface="Arial" panose="020B0604020202020204" pitchFamily="34" charset="0"/>
              </a:rPr>
              <a:t>KCl</a:t>
            </a:r>
            <a:endParaRPr lang="en-US" sz="2400" dirty="0"/>
          </a:p>
        </p:txBody>
      </p:sp>
      <p:sp>
        <p:nvSpPr>
          <p:cNvPr id="8" name="TextBox 7"/>
          <p:cNvSpPr txBox="1"/>
          <p:nvPr/>
        </p:nvSpPr>
        <p:spPr>
          <a:xfrm>
            <a:off x="3894824" y="4312896"/>
            <a:ext cx="7349706" cy="61555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altLang="en-US" sz="3400" b="1" dirty="0" smtClean="0">
                <a:latin typeface="Arial" panose="020B0604020202020204" pitchFamily="34" charset="0"/>
                <a:cs typeface="Arial" panose="020B0604020202020204" pitchFamily="34" charset="0"/>
              </a:rPr>
              <a:t>17,2  </a:t>
            </a:r>
            <a:r>
              <a:rPr lang="en-US" altLang="en-US" sz="3400" b="1" dirty="0">
                <a:latin typeface="Arial" panose="020B0604020202020204" pitchFamily="34" charset="0"/>
                <a:cs typeface="Arial" panose="020B0604020202020204" pitchFamily="34" charset="0"/>
              </a:rPr>
              <a:t>+ </a:t>
            </a:r>
            <a:r>
              <a:rPr lang="en-US" altLang="en-US" sz="3400" b="1" dirty="0" smtClean="0">
                <a:latin typeface="Arial" panose="020B0604020202020204" pitchFamily="34" charset="0"/>
                <a:cs typeface="Arial" panose="020B0604020202020204" pitchFamily="34" charset="0"/>
              </a:rPr>
              <a:t>m</a:t>
            </a:r>
            <a:r>
              <a:rPr lang="en-US" altLang="en-US" sz="2400" b="1" dirty="0" smtClean="0">
                <a:latin typeface="Arial" panose="020B0604020202020204" pitchFamily="34" charset="0"/>
                <a:cs typeface="Arial" panose="020B0604020202020204" pitchFamily="34" charset="0"/>
              </a:rPr>
              <a:t>BaCl</a:t>
            </a:r>
            <a:r>
              <a:rPr lang="en-US" altLang="en-US" sz="2400" b="1" baseline="-25000" dirty="0" smtClean="0">
                <a:latin typeface="Arial" panose="020B0604020202020204" pitchFamily="34" charset="0"/>
                <a:cs typeface="Arial" panose="020B0604020202020204" pitchFamily="34" charset="0"/>
              </a:rPr>
              <a:t>2</a:t>
            </a:r>
            <a:r>
              <a:rPr lang="en-US" altLang="en-US" sz="3400" b="1" dirty="0" smtClean="0">
                <a:latin typeface="Arial" panose="020B0604020202020204" pitchFamily="34" charset="0"/>
                <a:cs typeface="Arial" panose="020B0604020202020204" pitchFamily="34" charset="0"/>
              </a:rPr>
              <a:t>   </a:t>
            </a:r>
            <a:r>
              <a:rPr lang="en-US" altLang="en-US" sz="3400" b="1" dirty="0">
                <a:latin typeface="Arial" panose="020B0604020202020204" pitchFamily="34" charset="0"/>
                <a:cs typeface="Arial" panose="020B0604020202020204" pitchFamily="34" charset="0"/>
              </a:rPr>
              <a:t>═  </a:t>
            </a:r>
            <a:r>
              <a:rPr lang="en-US" altLang="en-US" sz="3400" b="1" dirty="0" smtClean="0">
                <a:latin typeface="Arial" panose="020B0604020202020204" pitchFamily="34" charset="0"/>
                <a:cs typeface="Arial" panose="020B0604020202020204" pitchFamily="34" charset="0"/>
              </a:rPr>
              <a:t>25,5 + 11,7</a:t>
            </a:r>
            <a:endParaRPr lang="en-US" sz="3400" dirty="0">
              <a:latin typeface="Arial" panose="020B0604020202020204" pitchFamily="34" charset="0"/>
              <a:cs typeface="Arial" panose="020B0604020202020204" pitchFamily="34" charset="0"/>
            </a:endParaRPr>
          </a:p>
        </p:txBody>
      </p:sp>
      <p:sp>
        <p:nvSpPr>
          <p:cNvPr id="9" name="Left-Right Arrow 8"/>
          <p:cNvSpPr/>
          <p:nvPr/>
        </p:nvSpPr>
        <p:spPr>
          <a:xfrm>
            <a:off x="2637714" y="4370506"/>
            <a:ext cx="989692" cy="5003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188122" y="1137574"/>
            <a:ext cx="6043642" cy="58477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wrap="none">
            <a:spAutoFit/>
          </a:bodyPr>
          <a:lstStyle/>
          <a:p>
            <a:r>
              <a:rPr lang="en-US" altLang="en-US" sz="3200" b="1" dirty="0">
                <a:cs typeface="Times New Roman" panose="02020603050405020304" pitchFamily="18" charset="0"/>
              </a:rPr>
              <a:t> </a:t>
            </a:r>
            <a:r>
              <a:rPr lang="en-US" altLang="en-US" sz="3200" b="1" dirty="0">
                <a:latin typeface="Arial" panose="020B0604020202020204" pitchFamily="34" charset="0"/>
                <a:cs typeface="Arial" panose="020B0604020202020204" pitchFamily="34" charset="0"/>
              </a:rPr>
              <a:t>K</a:t>
            </a:r>
            <a:r>
              <a:rPr lang="en-US" altLang="en-US" sz="3200" b="1" baseline="-25000" dirty="0">
                <a:latin typeface="Arial" panose="020B0604020202020204" pitchFamily="34" charset="0"/>
                <a:cs typeface="Arial" panose="020B0604020202020204" pitchFamily="34" charset="0"/>
              </a:rPr>
              <a:t>2</a:t>
            </a:r>
            <a:r>
              <a:rPr lang="en-US" altLang="en-US" sz="3200" b="1" dirty="0">
                <a:latin typeface="Arial" panose="020B0604020202020204" pitchFamily="34" charset="0"/>
                <a:cs typeface="Arial" panose="020B0604020202020204" pitchFamily="34" charset="0"/>
              </a:rPr>
              <a:t>SO</a:t>
            </a:r>
            <a:r>
              <a:rPr lang="en-US" altLang="en-US" sz="3200" b="1" baseline="-25000" dirty="0">
                <a:latin typeface="Arial" panose="020B0604020202020204" pitchFamily="34" charset="0"/>
                <a:cs typeface="Arial" panose="020B0604020202020204" pitchFamily="34" charset="0"/>
              </a:rPr>
              <a:t>4 </a:t>
            </a:r>
            <a:r>
              <a:rPr lang="en-US" altLang="en-US" sz="3200" b="1" dirty="0" smtClean="0">
                <a:cs typeface="Times New Roman" panose="02020603050405020304" pitchFamily="18" charset="0"/>
              </a:rPr>
              <a:t>+ </a:t>
            </a:r>
            <a:r>
              <a:rPr lang="en-US" altLang="en-US" sz="3200" b="1" dirty="0">
                <a:latin typeface="Arial" panose="020B0604020202020204" pitchFamily="34" charset="0"/>
                <a:cs typeface="Arial" panose="020B0604020202020204" pitchFamily="34" charset="0"/>
              </a:rPr>
              <a:t>BaCl</a:t>
            </a:r>
            <a:r>
              <a:rPr lang="en-US" altLang="en-US" sz="3200" b="1" baseline="-25000" dirty="0">
                <a:latin typeface="Arial" panose="020B0604020202020204" pitchFamily="34" charset="0"/>
                <a:cs typeface="Arial" panose="020B0604020202020204" pitchFamily="34" charset="0"/>
              </a:rPr>
              <a:t>2 </a:t>
            </a:r>
            <a:r>
              <a:rPr lang="en-US" altLang="en-US" sz="3200" b="1" dirty="0" smtClean="0">
                <a:cs typeface="Times New Roman" panose="02020603050405020304" pitchFamily="18" charset="0"/>
              </a:rPr>
              <a:t>→ </a:t>
            </a:r>
            <a:r>
              <a:rPr lang="en-US" altLang="en-US" sz="3200" b="1" dirty="0">
                <a:latin typeface="Arial" panose="020B0604020202020204" pitchFamily="34" charset="0"/>
                <a:cs typeface="Arial" panose="020B0604020202020204" pitchFamily="34" charset="0"/>
              </a:rPr>
              <a:t>BaSO</a:t>
            </a:r>
            <a:r>
              <a:rPr lang="en-US" altLang="en-US" sz="3200" b="1" baseline="-25000" dirty="0">
                <a:latin typeface="Arial" panose="020B0604020202020204" pitchFamily="34" charset="0"/>
                <a:cs typeface="Arial" panose="020B0604020202020204" pitchFamily="34" charset="0"/>
              </a:rPr>
              <a:t>4 </a:t>
            </a:r>
            <a:r>
              <a:rPr lang="en-US" sz="3200" b="1" dirty="0" smtClean="0">
                <a:latin typeface="Arial" panose="020B0604020202020204" pitchFamily="34" charset="0"/>
                <a:cs typeface="Arial" panose="020B0604020202020204" pitchFamily="34" charset="0"/>
              </a:rPr>
              <a:t>+</a:t>
            </a:r>
            <a:r>
              <a:rPr lang="en-US" altLang="en-US" sz="3200" b="1" dirty="0" smtClean="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KCl</a:t>
            </a:r>
            <a:endParaRPr lang="en-US" sz="3200" dirty="0"/>
          </a:p>
        </p:txBody>
      </p:sp>
      <p:sp>
        <p:nvSpPr>
          <p:cNvPr id="11" name="TextBox 10"/>
          <p:cNvSpPr txBox="1"/>
          <p:nvPr/>
        </p:nvSpPr>
        <p:spPr>
          <a:xfrm>
            <a:off x="3894824" y="5155476"/>
            <a:ext cx="7349706" cy="113877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altLang="en-US" sz="3400" b="1" dirty="0" smtClean="0">
                <a:latin typeface="Arial" panose="020B0604020202020204" pitchFamily="34" charset="0"/>
                <a:cs typeface="Arial" panose="020B0604020202020204" pitchFamily="34" charset="0"/>
              </a:rPr>
              <a:t>m</a:t>
            </a:r>
            <a:r>
              <a:rPr lang="en-US" altLang="en-US" sz="2400" b="1" dirty="0" smtClean="0">
                <a:latin typeface="Arial" panose="020B0604020202020204" pitchFamily="34" charset="0"/>
                <a:cs typeface="Arial" panose="020B0604020202020204" pitchFamily="34" charset="0"/>
              </a:rPr>
              <a:t>BaCl</a:t>
            </a:r>
            <a:r>
              <a:rPr lang="en-US" altLang="en-US" sz="2400" b="1" baseline="-25000" dirty="0" smtClean="0">
                <a:latin typeface="Arial" panose="020B0604020202020204" pitchFamily="34" charset="0"/>
                <a:cs typeface="Arial" panose="020B0604020202020204" pitchFamily="34" charset="0"/>
              </a:rPr>
              <a:t>2</a:t>
            </a:r>
            <a:r>
              <a:rPr lang="en-US" altLang="en-US" sz="3400" b="1" dirty="0" smtClean="0">
                <a:latin typeface="Arial" panose="020B0604020202020204" pitchFamily="34" charset="0"/>
                <a:cs typeface="Arial" panose="020B0604020202020204" pitchFamily="34" charset="0"/>
              </a:rPr>
              <a:t>   </a:t>
            </a:r>
            <a:r>
              <a:rPr lang="en-US" altLang="en-US" sz="3400" b="1" dirty="0">
                <a:latin typeface="Arial" panose="020B0604020202020204" pitchFamily="34" charset="0"/>
                <a:cs typeface="Arial" panose="020B0604020202020204" pitchFamily="34" charset="0"/>
              </a:rPr>
              <a:t>═  </a:t>
            </a:r>
            <a:r>
              <a:rPr lang="en-US" altLang="en-US" sz="3400" b="1" dirty="0" smtClean="0">
                <a:latin typeface="Arial" panose="020B0604020202020204" pitchFamily="34" charset="0"/>
                <a:cs typeface="Arial" panose="020B0604020202020204" pitchFamily="34" charset="0"/>
              </a:rPr>
              <a:t>25,5 + 11,7 – 17,2</a:t>
            </a:r>
            <a:endParaRPr lang="en-US" altLang="en-US" sz="3400" dirty="0">
              <a:latin typeface="Arial" panose="020B0604020202020204" pitchFamily="34" charset="0"/>
              <a:cs typeface="Arial" panose="020B0604020202020204" pitchFamily="34" charset="0"/>
            </a:endParaRPr>
          </a:p>
          <a:p>
            <a:pPr algn="ctr"/>
            <a:r>
              <a:rPr lang="en-US" altLang="en-US" sz="3400" b="1" dirty="0" smtClean="0">
                <a:latin typeface="Arial" panose="020B0604020202020204" pitchFamily="34" charset="0"/>
                <a:cs typeface="Arial" panose="020B0604020202020204" pitchFamily="34" charset="0"/>
              </a:rPr>
              <a:t>= 20 (g)</a:t>
            </a:r>
          </a:p>
        </p:txBody>
      </p:sp>
      <p:sp>
        <p:nvSpPr>
          <p:cNvPr id="13" name="Left-Right Arrow 12"/>
          <p:cNvSpPr/>
          <p:nvPr/>
        </p:nvSpPr>
        <p:spPr>
          <a:xfrm>
            <a:off x="2637714" y="5474696"/>
            <a:ext cx="989692" cy="5003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670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9" grpId="0" animBg="1"/>
      <p:bldP spid="10" grpId="0" animBg="1"/>
      <p:bldP spid="1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8701" y="110738"/>
            <a:ext cx="5148332" cy="703052"/>
          </a:xfrm>
          <a:prstGeom prst="rect">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Calibri" panose="020F0502020204030204" pitchFamily="34" charset="0"/>
                <a:cs typeface="Calibri" panose="020F0502020204030204" pitchFamily="34" charset="0"/>
              </a:rPr>
              <a:t>BÀI TẬP TRẮC NGHIỆM</a:t>
            </a:r>
            <a:endParaRPr lang="en-US" sz="3200" b="1" dirty="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985566" y="1014904"/>
            <a:ext cx="10366796" cy="549381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eaLnBrk="0" fontAlgn="base" hangingPunct="0">
              <a:lnSpc>
                <a:spcPct val="150000"/>
              </a:lnSpc>
              <a:spcAft>
                <a:spcPts val="0"/>
              </a:spcAft>
            </a:pPr>
            <a:r>
              <a:rPr lang="en-US" sz="2600" b="1" dirty="0" err="1">
                <a:solidFill>
                  <a:srgbClr val="167D24"/>
                </a:solidFill>
                <a:latin typeface="Arial" panose="020B0604020202020204" pitchFamily="34" charset="0"/>
                <a:ea typeface="Times New Roman" panose="02020603050405020304" pitchFamily="18" charset="0"/>
                <a:cs typeface="Arial" panose="020B0604020202020204" pitchFamily="34" charset="0"/>
              </a:rPr>
              <a:t>Câu</a:t>
            </a:r>
            <a:r>
              <a:rPr lang="en-US" sz="2600" b="1" dirty="0">
                <a:solidFill>
                  <a:srgbClr val="167D24"/>
                </a:solidFill>
                <a:latin typeface="Arial" panose="020B0604020202020204" pitchFamily="34" charset="0"/>
                <a:ea typeface="Times New Roman" panose="02020603050405020304" pitchFamily="18" charset="0"/>
                <a:cs typeface="Arial" panose="020B0604020202020204" pitchFamily="34" charset="0"/>
              </a:rPr>
              <a:t> 1:</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Chọn</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khẳng</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định</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b="1" dirty="0" err="1">
                <a:solidFill>
                  <a:srgbClr val="212529"/>
                </a:solidFill>
                <a:latin typeface="Arial" panose="020B0604020202020204" pitchFamily="34" charset="0"/>
                <a:ea typeface="Times New Roman" panose="02020603050405020304" pitchFamily="18" charset="0"/>
                <a:cs typeface="Arial" panose="020B0604020202020204" pitchFamily="34" charset="0"/>
              </a:rPr>
              <a:t>đúng</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trong</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các</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khẳng</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định</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sau</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a:t>
            </a:r>
            <a:endParaRPr lang="en-US" sz="2600" dirty="0">
              <a:latin typeface="Arial" panose="020B0604020202020204" pitchFamily="34" charset="0"/>
              <a:ea typeface="Times New Roman" panose="02020603050405020304" pitchFamily="18" charset="0"/>
              <a:cs typeface="Arial" panose="020B0604020202020204" pitchFamily="34" charset="0"/>
            </a:endParaRPr>
          </a:p>
          <a:p>
            <a:pPr algn="just" eaLnBrk="0" fontAlgn="base" hangingPunct="0">
              <a:lnSpc>
                <a:spcPct val="150000"/>
              </a:lnSpc>
              <a:spcAft>
                <a:spcPts val="0"/>
              </a:spcAft>
            </a:pP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A.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Tổng</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khối</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lượng</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sản</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phẩm</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bằng</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tổng</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khối</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lượng</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các</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chất</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tham</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gia</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phản</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ứng</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a:t>
            </a:r>
            <a:endParaRPr lang="en-US" sz="2600" dirty="0">
              <a:latin typeface="Arial" panose="020B0604020202020204" pitchFamily="34" charset="0"/>
              <a:ea typeface="Times New Roman" panose="02020603050405020304" pitchFamily="18" charset="0"/>
              <a:cs typeface="Arial" panose="020B0604020202020204" pitchFamily="34" charset="0"/>
            </a:endParaRPr>
          </a:p>
          <a:p>
            <a:pPr algn="just" eaLnBrk="0" fontAlgn="base" hangingPunct="0">
              <a:lnSpc>
                <a:spcPct val="150000"/>
              </a:lnSpc>
              <a:spcAft>
                <a:spcPts val="0"/>
              </a:spcAft>
            </a:pP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B.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Tổng</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khối</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lượng</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sản</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phẩm</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nhỏ</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hơn</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tổng</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khối</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lượng</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các</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chất</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tham</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gia</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phản</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ứng</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a:t>
            </a:r>
            <a:endParaRPr lang="en-US" sz="2600" dirty="0">
              <a:latin typeface="Arial" panose="020B0604020202020204" pitchFamily="34" charset="0"/>
              <a:ea typeface="Times New Roman" panose="02020603050405020304" pitchFamily="18" charset="0"/>
              <a:cs typeface="Arial" panose="020B0604020202020204" pitchFamily="34" charset="0"/>
            </a:endParaRPr>
          </a:p>
          <a:p>
            <a:pPr algn="just" eaLnBrk="0" fontAlgn="base" hangingPunct="0">
              <a:lnSpc>
                <a:spcPct val="150000"/>
              </a:lnSpc>
              <a:spcAft>
                <a:spcPts val="0"/>
              </a:spcAft>
            </a:pP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C.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Tổng</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khối</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lượng</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sản</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phẩm</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lớn</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hơn</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tổng</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khối</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lượng</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các</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chất</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tham</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gia</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phản</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ứng</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a:t>
            </a:r>
            <a:endParaRPr lang="en-US" sz="2600" dirty="0">
              <a:latin typeface="Arial" panose="020B0604020202020204" pitchFamily="34" charset="0"/>
              <a:ea typeface="Times New Roman" panose="02020603050405020304" pitchFamily="18" charset="0"/>
              <a:cs typeface="Arial" panose="020B0604020202020204" pitchFamily="34" charset="0"/>
            </a:endParaRPr>
          </a:p>
          <a:p>
            <a:pPr algn="just" eaLnBrk="0" fontAlgn="base" hangingPunct="0">
              <a:lnSpc>
                <a:spcPct val="150000"/>
              </a:lnSpc>
              <a:spcAft>
                <a:spcPts val="0"/>
              </a:spcAft>
            </a:pP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D.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Tổng</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khối</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lượng</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sản</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phẩm</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nhỏ</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hơn</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hoặc</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bằng</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tổng</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khối</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lượng</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các</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chất</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tham</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gia</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phản</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212529"/>
                </a:solidFill>
                <a:latin typeface="Arial" panose="020B0604020202020204" pitchFamily="34" charset="0"/>
                <a:ea typeface="Times New Roman" panose="02020603050405020304" pitchFamily="18" charset="0"/>
                <a:cs typeface="Arial" panose="020B0604020202020204" pitchFamily="34" charset="0"/>
              </a:rPr>
              <a:t>ứng</a:t>
            </a:r>
            <a:r>
              <a:rPr lang="en-US" sz="2600" dirty="0">
                <a:solidFill>
                  <a:srgbClr val="212529"/>
                </a:solidFill>
                <a:latin typeface="Arial" panose="020B0604020202020204" pitchFamily="34" charset="0"/>
                <a:ea typeface="Times New Roman" panose="02020603050405020304" pitchFamily="18" charset="0"/>
                <a:cs typeface="Arial" panose="020B0604020202020204" pitchFamily="34" charset="0"/>
              </a:rPr>
              <a:t>.</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5-Point Star 6"/>
          <p:cNvSpPr/>
          <p:nvPr/>
        </p:nvSpPr>
        <p:spPr>
          <a:xfrm>
            <a:off x="3258727" y="2208362"/>
            <a:ext cx="750498" cy="51758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768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8701" y="110738"/>
            <a:ext cx="5148332" cy="703052"/>
          </a:xfrm>
          <a:prstGeom prst="rect">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Calibri" panose="020F0502020204030204" pitchFamily="34" charset="0"/>
                <a:cs typeface="Calibri" panose="020F0502020204030204" pitchFamily="34" charset="0"/>
              </a:rPr>
              <a:t>BÀI TẬP TRẮC NGHIỆM</a:t>
            </a:r>
            <a:endParaRPr lang="en-US" sz="3200" b="1" dirty="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1132754" y="1108694"/>
            <a:ext cx="10366796" cy="310854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2800" b="1" dirty="0" err="1">
                <a:latin typeface="Arial" panose="020B0604020202020204" pitchFamily="34" charset="0"/>
                <a:cs typeface="Arial" panose="020B0604020202020204" pitchFamily="34" charset="0"/>
              </a:rPr>
              <a:t>Câu</a:t>
            </a: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sắt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ngoài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bị</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gỉ</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Hỏi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lượng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thay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đổi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thế</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so </a:t>
            </a:r>
            <a:r>
              <a:rPr lang="en-US" sz="2800" dirty="0" err="1">
                <a:latin typeface="Arial" panose="020B0604020202020204" pitchFamily="34" charset="0"/>
                <a:cs typeface="Arial" panose="020B0604020202020204" pitchFamily="34" charset="0"/>
              </a:rPr>
              <a:t>với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lượng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trước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gỉ</a:t>
            </a:r>
            <a:r>
              <a:rPr lang="en-US" sz="28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A. </a:t>
            </a:r>
            <a:r>
              <a:rPr lang="en-US" sz="2800" dirty="0" err="1">
                <a:latin typeface="Arial" panose="020B0604020202020204" pitchFamily="34" charset="0"/>
                <a:cs typeface="Arial" panose="020B0604020202020204" pitchFamily="34" charset="0"/>
              </a:rPr>
              <a:t>Tăng</a:t>
            </a:r>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B. </a:t>
            </a:r>
            <a:r>
              <a:rPr lang="en-US" sz="2800" dirty="0" err="1">
                <a:latin typeface="Arial" panose="020B0604020202020204" pitchFamily="34" charset="0"/>
                <a:cs typeface="Arial" panose="020B0604020202020204" pitchFamily="34" charset="0"/>
              </a:rPr>
              <a:t>Giảm</a:t>
            </a:r>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C. </a:t>
            </a:r>
            <a:r>
              <a:rPr lang="en-US" sz="2800" dirty="0" err="1">
                <a:latin typeface="Arial" panose="020B0604020202020204" pitchFamily="34" charset="0"/>
                <a:cs typeface="Arial" panose="020B0604020202020204" pitchFamily="34" charset="0"/>
              </a:rPr>
              <a:t>Không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thay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đổi</a:t>
            </a:r>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D. </a:t>
            </a:r>
            <a:r>
              <a:rPr lang="en-US" sz="2800" dirty="0" err="1">
                <a:latin typeface="Arial" panose="020B0604020202020204" pitchFamily="34" charset="0"/>
                <a:cs typeface="Arial" panose="020B0604020202020204" pitchFamily="34" charset="0"/>
              </a:rPr>
              <a:t>Không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biết</a:t>
            </a:r>
            <a:endParaRPr lang="en-US" sz="2800" dirty="0">
              <a:latin typeface="Arial" panose="020B0604020202020204" pitchFamily="34" charset="0"/>
              <a:cs typeface="Arial" panose="020B0604020202020204" pitchFamily="34" charset="0"/>
            </a:endParaRPr>
          </a:p>
        </p:txBody>
      </p:sp>
      <p:sp>
        <p:nvSpPr>
          <p:cNvPr id="7" name="5-Point Star 6"/>
          <p:cNvSpPr/>
          <p:nvPr/>
        </p:nvSpPr>
        <p:spPr>
          <a:xfrm>
            <a:off x="2525481" y="2404172"/>
            <a:ext cx="750498" cy="51758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TextBox 4"/>
          <p:cNvSpPr txBox="1"/>
          <p:nvPr/>
        </p:nvSpPr>
        <p:spPr>
          <a:xfrm>
            <a:off x="1132754" y="4512141"/>
            <a:ext cx="9840225" cy="64633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altLang="en-US" sz="3400" b="1" dirty="0" err="1" smtClean="0">
                <a:latin typeface="Arial" panose="020B0604020202020204" pitchFamily="34" charset="0"/>
                <a:cs typeface="Arial" panose="020B0604020202020204" pitchFamily="34" charset="0"/>
              </a:rPr>
              <a:t>Sắt</a:t>
            </a:r>
            <a:r>
              <a:rPr lang="en-US" altLang="en-US" sz="3400" b="1" dirty="0" smtClean="0">
                <a:latin typeface="Arial" panose="020B0604020202020204" pitchFamily="34" charset="0"/>
                <a:cs typeface="Arial" panose="020B0604020202020204" pitchFamily="34" charset="0"/>
              </a:rPr>
              <a:t> + </a:t>
            </a:r>
            <a:r>
              <a:rPr lang="en-US" altLang="en-US" sz="3400" b="1" dirty="0" err="1" smtClean="0">
                <a:latin typeface="Arial" panose="020B0604020202020204" pitchFamily="34" charset="0"/>
                <a:cs typeface="Arial" panose="020B0604020202020204" pitchFamily="34" charset="0"/>
              </a:rPr>
              <a:t>Không</a:t>
            </a:r>
            <a:r>
              <a:rPr lang="en-US" altLang="en-US" sz="3400" b="1" dirty="0" smtClean="0">
                <a:latin typeface="Arial" panose="020B0604020202020204" pitchFamily="34" charset="0"/>
                <a:cs typeface="Arial" panose="020B0604020202020204" pitchFamily="34" charset="0"/>
              </a:rPr>
              <a:t> </a:t>
            </a:r>
            <a:r>
              <a:rPr lang="en-US" altLang="en-US" sz="3400" b="1" dirty="0" err="1" smtClean="0">
                <a:latin typeface="Arial" panose="020B0604020202020204" pitchFamily="34" charset="0"/>
                <a:cs typeface="Arial" panose="020B0604020202020204" pitchFamily="34" charset="0"/>
              </a:rPr>
              <a:t>khí</a:t>
            </a:r>
            <a:r>
              <a:rPr lang="en-US" altLang="en-US" sz="3400" b="1" dirty="0" smtClean="0">
                <a:latin typeface="Arial" panose="020B0604020202020204" pitchFamily="34" charset="0"/>
                <a:cs typeface="Arial" panose="020B0604020202020204" pitchFamily="34" charset="0"/>
              </a:rPr>
              <a:t> </a:t>
            </a:r>
            <a:r>
              <a:rPr lang="en-US" altLang="en-US" sz="3400" b="1" dirty="0" err="1" smtClean="0">
                <a:latin typeface="Arial" panose="020B0604020202020204" pitchFamily="34" charset="0"/>
                <a:cs typeface="Arial" panose="020B0604020202020204" pitchFamily="34" charset="0"/>
              </a:rPr>
              <a:t>ẩm</a:t>
            </a:r>
            <a:r>
              <a:rPr lang="en-US" altLang="en-US" sz="3400" b="1" dirty="0" smtClean="0">
                <a:latin typeface="Arial" panose="020B0604020202020204" pitchFamily="34" charset="0"/>
                <a:cs typeface="Arial" panose="020B0604020202020204" pitchFamily="34" charset="0"/>
              </a:rPr>
              <a:t> ( Oxygen) </a:t>
            </a:r>
            <a:r>
              <a:rPr lang="en-US" altLang="en-US" sz="3600" b="1" dirty="0" smtClean="0">
                <a:cs typeface="Times New Roman" panose="02020603050405020304" pitchFamily="18" charset="0"/>
              </a:rPr>
              <a:t>→ </a:t>
            </a:r>
            <a:r>
              <a:rPr lang="en-US" altLang="en-US" sz="3600" b="1" dirty="0" err="1" smtClean="0">
                <a:cs typeface="Times New Roman" panose="02020603050405020304" pitchFamily="18" charset="0"/>
              </a:rPr>
              <a:t>Gỉ</a:t>
            </a:r>
            <a:r>
              <a:rPr lang="en-US" altLang="en-US" sz="3600" b="1" dirty="0" smtClean="0">
                <a:cs typeface="Times New Roman" panose="02020603050405020304" pitchFamily="18" charset="0"/>
              </a:rPr>
              <a:t> </a:t>
            </a:r>
            <a:r>
              <a:rPr lang="en-US" altLang="en-US" sz="3600" b="1" dirty="0" err="1" smtClean="0">
                <a:cs typeface="Times New Roman" panose="02020603050405020304" pitchFamily="18" charset="0"/>
              </a:rPr>
              <a:t>sắt</a:t>
            </a:r>
            <a:r>
              <a:rPr lang="en-US" altLang="en-US" sz="3400" b="1" dirty="0" smtClean="0">
                <a:latin typeface="Arial" panose="020B0604020202020204" pitchFamily="34" charset="0"/>
                <a:cs typeface="Arial" panose="020B0604020202020204" pitchFamily="34" charset="0"/>
              </a:rPr>
              <a:t> </a:t>
            </a:r>
            <a:endParaRPr lang="en-US" sz="3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49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332" y="375450"/>
            <a:ext cx="11231593" cy="526297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en-US" sz="2800" b="1" dirty="0" err="1" smtClean="0">
                <a:latin typeface="Arial" panose="020B0604020202020204" pitchFamily="34" charset="0"/>
                <a:cs typeface="Arial" panose="020B0604020202020204" pitchFamily="34" charset="0"/>
              </a:rPr>
              <a:t>Câu</a:t>
            </a:r>
            <a:r>
              <a:rPr lang="en-US" sz="2800" b="1" dirty="0" smtClean="0">
                <a:latin typeface="Arial" panose="020B0604020202020204" pitchFamily="34" charset="0"/>
                <a:cs typeface="Arial" panose="020B0604020202020204" pitchFamily="34" charset="0"/>
              </a:rPr>
              <a:t> 3: </a:t>
            </a:r>
            <a:r>
              <a:rPr lang="en-US" sz="2800" dirty="0" err="1" smtClean="0">
                <a:latin typeface="Arial" panose="020B0604020202020204" pitchFamily="34" charset="0"/>
                <a:cs typeface="Arial" panose="020B0604020202020204" pitchFamily="34" charset="0"/>
              </a:rPr>
              <a:t>Nung</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vôi</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thu</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sản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phẩm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vôi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khí</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cacbonic</a:t>
            </a:r>
            <a:r>
              <a:rPr lang="en-US" sz="2800" dirty="0" smtClean="0">
                <a:latin typeface="Arial" panose="020B0604020202020204" pitchFamily="34" charset="0"/>
                <a:cs typeface="Arial" panose="020B0604020202020204" pitchFamily="34" charset="0"/>
              </a:rPr>
              <a:t>.</a:t>
            </a:r>
          </a:p>
          <a:p>
            <a:pPr algn="ctr">
              <a:lnSpc>
                <a:spcPct val="150000"/>
              </a:lnSpc>
            </a:pPr>
            <a:r>
              <a:rPr lang="en-US" sz="2800" dirty="0" smtClean="0">
                <a:latin typeface="Arial" panose="020B0604020202020204" pitchFamily="34" charset="0"/>
                <a:cs typeface="Arial" panose="020B0604020202020204" pitchFamily="34" charset="0"/>
              </a:rPr>
              <a:t>PT </a:t>
            </a:r>
            <a:r>
              <a:rPr lang="en-US" sz="2800" dirty="0" err="1" smtClean="0">
                <a:latin typeface="Arial" panose="020B0604020202020204" pitchFamily="34" charset="0"/>
                <a:cs typeface="Arial" panose="020B0604020202020204" pitchFamily="34" charset="0"/>
              </a:rPr>
              <a:t>chữ</a:t>
            </a:r>
            <a:r>
              <a:rPr lang="en-US" sz="2800"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Đá</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vôi</a:t>
            </a:r>
            <a:r>
              <a:rPr lang="en-US" sz="2800" b="1" dirty="0" smtClean="0">
                <a:latin typeface="Arial" panose="020B0604020202020204" pitchFamily="34" charset="0"/>
                <a:cs typeface="Arial" panose="020B0604020202020204" pitchFamily="34" charset="0"/>
              </a:rPr>
              <a:t> </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Khí</a:t>
            </a:r>
            <a:r>
              <a:rPr lang="en-US" altLang="en-US" sz="2800" b="1" dirty="0" smtClean="0">
                <a:latin typeface="Arial" panose="020B0604020202020204" pitchFamily="34" charset="0"/>
                <a:cs typeface="Arial" panose="020B0604020202020204" pitchFamily="34" charset="0"/>
              </a:rPr>
              <a:t> carbon dioxide + </a:t>
            </a:r>
            <a:r>
              <a:rPr lang="en-US" altLang="en-US" sz="2800" b="1" dirty="0" err="1" smtClean="0">
                <a:latin typeface="Arial" panose="020B0604020202020204" pitchFamily="34" charset="0"/>
                <a:cs typeface="Arial" panose="020B0604020202020204" pitchFamily="34" charset="0"/>
              </a:rPr>
              <a:t>vôi</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sống</a:t>
            </a:r>
            <a:endParaRPr lang="en-US" sz="2800" b="1" dirty="0" smtClean="0">
              <a:latin typeface="Arial" panose="020B0604020202020204" pitchFamily="34" charset="0"/>
              <a:cs typeface="Arial" panose="020B0604020202020204" pitchFamily="34" charset="0"/>
            </a:endParaRPr>
          </a:p>
          <a:p>
            <a:pPr algn="just">
              <a:lnSpc>
                <a:spcPct val="150000"/>
              </a:lnSpc>
            </a:pPr>
            <a:r>
              <a:rPr lang="en-US" sz="2800" i="1" dirty="0" err="1" smtClean="0">
                <a:latin typeface="Arial" panose="020B0604020202020204" pitchFamily="34" charset="0"/>
                <a:cs typeface="Arial" panose="020B0604020202020204" pitchFamily="34" charset="0"/>
              </a:rPr>
              <a:t>Kết</a:t>
            </a:r>
            <a:r>
              <a:rPr lang="en-US" sz="2800" i="1" dirty="0" smtClean="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luận</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nào</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sau</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đây</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là</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đúng</a:t>
            </a:r>
            <a:r>
              <a:rPr lang="en-US" sz="2800" i="1" dirty="0">
                <a:latin typeface="Arial" panose="020B0604020202020204" pitchFamily="34" charset="0"/>
                <a:cs typeface="Arial" panose="020B0604020202020204" pitchFamily="34" charset="0"/>
              </a:rPr>
              <a:t>?</a:t>
            </a:r>
          </a:p>
          <a:p>
            <a:pPr algn="just">
              <a:lnSpc>
                <a:spcPct val="150000"/>
              </a:lnSpc>
            </a:pPr>
            <a:r>
              <a:rPr lang="en-US" sz="2800" dirty="0">
                <a:latin typeface="Arial" panose="020B0604020202020204" pitchFamily="34" charset="0"/>
                <a:cs typeface="Arial" panose="020B0604020202020204" pitchFamily="34" charset="0"/>
              </a:rPr>
              <a:t>A. </a:t>
            </a:r>
            <a:r>
              <a:rPr lang="en-US" sz="2800" dirty="0" err="1">
                <a:latin typeface="Arial" panose="020B0604020202020204" pitchFamily="34" charset="0"/>
                <a:cs typeface="Arial" panose="020B0604020202020204" pitchFamily="34" charset="0"/>
              </a:rPr>
              <a:t>Khối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lượng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vôi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lượng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vôi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tạo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thành</a:t>
            </a:r>
            <a:r>
              <a:rPr lang="en-US" sz="2800" dirty="0">
                <a:latin typeface="Arial" panose="020B0604020202020204" pitchFamily="34" charset="0"/>
                <a:cs typeface="Arial" panose="020B0604020202020204" pitchFamily="34" charset="0"/>
              </a:rPr>
              <a:t>.</a:t>
            </a:r>
          </a:p>
          <a:p>
            <a:pPr algn="just">
              <a:lnSpc>
                <a:spcPct val="150000"/>
              </a:lnSpc>
            </a:pPr>
            <a:r>
              <a:rPr lang="en-US" sz="2800" dirty="0">
                <a:latin typeface="Arial" panose="020B0604020202020204" pitchFamily="34" charset="0"/>
                <a:cs typeface="Arial" panose="020B0604020202020204" pitchFamily="34" charset="0"/>
              </a:rPr>
              <a:t>B. </a:t>
            </a:r>
            <a:r>
              <a:rPr lang="en-US" sz="2800" dirty="0" err="1">
                <a:latin typeface="Arial" panose="020B0604020202020204" pitchFamily="34" charset="0"/>
                <a:cs typeface="Arial" panose="020B0604020202020204" pitchFamily="34" charset="0"/>
              </a:rPr>
              <a:t>Khối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lượng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vôi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lượng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cacbonic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sinh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ra.</a:t>
            </a:r>
            <a:endParaRPr lang="en-US" sz="2800" dirty="0">
              <a:latin typeface="Arial" panose="020B0604020202020204" pitchFamily="34" charset="0"/>
              <a:cs typeface="Arial" panose="020B0604020202020204" pitchFamily="34" charset="0"/>
            </a:endParaRPr>
          </a:p>
          <a:p>
            <a:pPr algn="just">
              <a:lnSpc>
                <a:spcPct val="150000"/>
              </a:lnSpc>
            </a:pPr>
            <a:r>
              <a:rPr lang="en-US" sz="2800" dirty="0">
                <a:latin typeface="Arial" panose="020B0604020202020204" pitchFamily="34" charset="0"/>
                <a:cs typeface="Arial" panose="020B0604020202020204" pitchFamily="34" charset="0"/>
              </a:rPr>
              <a:t>C. </a:t>
            </a:r>
            <a:r>
              <a:rPr lang="en-US" sz="2800" dirty="0" err="1">
                <a:latin typeface="Arial" panose="020B0604020202020204" pitchFamily="34" charset="0"/>
                <a:cs typeface="Arial" panose="020B0604020202020204" pitchFamily="34" charset="0"/>
              </a:rPr>
              <a:t>Khối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lượng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vôi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lượng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cacbonic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với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lượng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vôi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sống</a:t>
            </a:r>
            <a:r>
              <a:rPr lang="en-US" sz="2800" dirty="0">
                <a:latin typeface="Arial" panose="020B0604020202020204" pitchFamily="34" charset="0"/>
                <a:cs typeface="Arial" panose="020B0604020202020204" pitchFamily="34" charset="0"/>
              </a:rPr>
              <a:t>.</a:t>
            </a:r>
          </a:p>
          <a:p>
            <a:pPr algn="just">
              <a:lnSpc>
                <a:spcPct val="150000"/>
              </a:lnSpc>
            </a:pPr>
            <a:r>
              <a:rPr lang="en-US" sz="2800" dirty="0">
                <a:latin typeface="Arial" panose="020B0604020202020204" pitchFamily="34" charset="0"/>
                <a:cs typeface="Arial" panose="020B0604020202020204" pitchFamily="34" charset="0"/>
              </a:rPr>
              <a:t>D.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phản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ứng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lượng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vôi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tăng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lên</a:t>
            </a:r>
            <a:r>
              <a:rPr lang="en-US" sz="2800" dirty="0">
                <a:latin typeface="Arial" panose="020B0604020202020204" pitchFamily="34" charset="0"/>
                <a:cs typeface="Arial" panose="020B0604020202020204" pitchFamily="34" charset="0"/>
              </a:rPr>
              <a:t>.</a:t>
            </a:r>
          </a:p>
        </p:txBody>
      </p:sp>
      <p:sp>
        <p:nvSpPr>
          <p:cNvPr id="7" name="5-Point Star 6"/>
          <p:cNvSpPr/>
          <p:nvPr/>
        </p:nvSpPr>
        <p:spPr>
          <a:xfrm>
            <a:off x="3164094" y="4316919"/>
            <a:ext cx="750498" cy="51758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90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0075" y="119364"/>
            <a:ext cx="5148332" cy="703052"/>
          </a:xfrm>
          <a:prstGeom prst="rect">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Calibri" panose="020F0502020204030204" pitchFamily="34" charset="0"/>
                <a:cs typeface="Calibri" panose="020F0502020204030204" pitchFamily="34" charset="0"/>
              </a:rPr>
              <a:t>BÀI TẬP TRẮC NGHIỆM</a:t>
            </a:r>
            <a:endParaRPr lang="en-US" sz="3200" b="1" dirty="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1132754" y="1108694"/>
            <a:ext cx="10366796" cy="332398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en-US" sz="2800" b="1" dirty="0" err="1">
                <a:latin typeface="Arial" panose="020B0604020202020204" pitchFamily="34" charset="0"/>
                <a:cs typeface="Arial" panose="020B0604020202020204" pitchFamily="34" charset="0"/>
              </a:rPr>
              <a:t>Câu</a:t>
            </a:r>
            <a:r>
              <a:rPr lang="en-US" sz="2800" b="1" dirty="0">
                <a:latin typeface="Arial" panose="020B0604020202020204" pitchFamily="34" charset="0"/>
                <a:cs typeface="Arial" panose="020B0604020202020204" pitchFamily="34" charset="0"/>
              </a:rPr>
              <a:t> 4</a:t>
            </a:r>
            <a:r>
              <a:rPr lang="en-US" sz="2800" b="1" dirty="0" smtClean="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Vì</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vôi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thì</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lượng</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giảm</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a:lnSpc>
                <a:spcPct val="150000"/>
              </a:lnSpc>
            </a:pPr>
            <a:r>
              <a:rPr lang="en-US" sz="2800" dirty="0">
                <a:latin typeface="Arial" panose="020B0604020202020204" pitchFamily="34" charset="0"/>
                <a:cs typeface="Arial" panose="020B0604020202020204" pitchFamily="34" charset="0"/>
              </a:rPr>
              <a:t>A. </a:t>
            </a:r>
            <a:r>
              <a:rPr lang="en-US" sz="2800" dirty="0" err="1">
                <a:latin typeface="Arial" panose="020B0604020202020204" pitchFamily="34" charset="0"/>
                <a:cs typeface="Arial" panose="020B0604020202020204" pitchFamily="34" charset="0"/>
              </a:rPr>
              <a:t>Vì</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vôi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thấy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xuất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cacbonic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hóa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hơi</a:t>
            </a:r>
            <a:endParaRPr lang="en-US" sz="2800" dirty="0">
              <a:latin typeface="Arial" panose="020B0604020202020204" pitchFamily="34" charset="0"/>
              <a:cs typeface="Arial" panose="020B0604020202020204" pitchFamily="34" charset="0"/>
            </a:endParaRPr>
          </a:p>
          <a:p>
            <a:pPr>
              <a:lnSpc>
                <a:spcPct val="150000"/>
              </a:lnSpc>
            </a:pPr>
            <a:r>
              <a:rPr lang="en-US" sz="2800" dirty="0">
                <a:latin typeface="Arial" panose="020B0604020202020204" pitchFamily="34" charset="0"/>
                <a:cs typeface="Arial" panose="020B0604020202020204" pitchFamily="34" charset="0"/>
              </a:rPr>
              <a:t>B. </a:t>
            </a:r>
            <a:r>
              <a:rPr lang="en-US" sz="2800" dirty="0" err="1">
                <a:latin typeface="Arial" panose="020B0604020202020204" pitchFamily="34" charset="0"/>
                <a:cs typeface="Arial" panose="020B0604020202020204" pitchFamily="34" charset="0"/>
              </a:rPr>
              <a:t>Vì</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xuất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vôi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sống</a:t>
            </a:r>
            <a:endParaRPr lang="en-US" sz="2800" dirty="0">
              <a:latin typeface="Arial" panose="020B0604020202020204" pitchFamily="34" charset="0"/>
              <a:cs typeface="Arial" panose="020B0604020202020204" pitchFamily="34" charset="0"/>
            </a:endParaRPr>
          </a:p>
          <a:p>
            <a:pPr>
              <a:lnSpc>
                <a:spcPct val="150000"/>
              </a:lnSpc>
            </a:pPr>
            <a:r>
              <a:rPr lang="en-US" sz="2800" dirty="0">
                <a:latin typeface="Arial" panose="020B0604020202020204" pitchFamily="34" charset="0"/>
                <a:cs typeface="Arial" panose="020B0604020202020204" pitchFamily="34" charset="0"/>
              </a:rPr>
              <a:t>C. </a:t>
            </a:r>
            <a:r>
              <a:rPr lang="en-US" sz="2800" dirty="0" err="1">
                <a:latin typeface="Arial" panose="020B0604020202020204" pitchFamily="34" charset="0"/>
                <a:cs typeface="Arial" panose="020B0604020202020204" pitchFamily="34" charset="0"/>
              </a:rPr>
              <a:t>Vì</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sự</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tham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oxi</a:t>
            </a:r>
            <a:endParaRPr lang="en-US" sz="2800" dirty="0">
              <a:latin typeface="Arial" panose="020B0604020202020204" pitchFamily="34" charset="0"/>
              <a:cs typeface="Arial" panose="020B0604020202020204" pitchFamily="34" charset="0"/>
            </a:endParaRPr>
          </a:p>
          <a:p>
            <a:pPr>
              <a:lnSpc>
                <a:spcPct val="150000"/>
              </a:lnSpc>
            </a:pPr>
            <a:r>
              <a:rPr lang="en-US" sz="2800" dirty="0">
                <a:latin typeface="Arial" panose="020B0604020202020204" pitchFamily="34" charset="0"/>
                <a:cs typeface="Arial" panose="020B0604020202020204" pitchFamily="34" charset="0"/>
              </a:rPr>
              <a:t>D. </a:t>
            </a:r>
            <a:r>
              <a:rPr lang="en-US" sz="2800" dirty="0" err="1">
                <a:latin typeface="Arial" panose="020B0604020202020204" pitchFamily="34" charset="0"/>
                <a:cs typeface="Arial" panose="020B0604020202020204" pitchFamily="34" charset="0"/>
              </a:rPr>
              <a:t>Tất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đáp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trên</a:t>
            </a:r>
            <a:endParaRPr lang="en-US" sz="2800" dirty="0">
              <a:latin typeface="Arial" panose="020B0604020202020204" pitchFamily="34" charset="0"/>
              <a:cs typeface="Arial" panose="020B0604020202020204" pitchFamily="34" charset="0"/>
            </a:endParaRPr>
          </a:p>
        </p:txBody>
      </p:sp>
      <p:sp>
        <p:nvSpPr>
          <p:cNvPr id="7" name="5-Point Star 6"/>
          <p:cNvSpPr/>
          <p:nvPr/>
        </p:nvSpPr>
        <p:spPr>
          <a:xfrm>
            <a:off x="10567539" y="1805827"/>
            <a:ext cx="750498" cy="51758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p:cNvSpPr txBox="1"/>
          <p:nvPr/>
        </p:nvSpPr>
        <p:spPr>
          <a:xfrm>
            <a:off x="1477812" y="4839945"/>
            <a:ext cx="9840225" cy="64633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3600" b="1" dirty="0" err="1">
                <a:latin typeface="Arial" panose="020B0604020202020204" pitchFamily="34" charset="0"/>
                <a:cs typeface="Arial" panose="020B0604020202020204" pitchFamily="34" charset="0"/>
              </a:rPr>
              <a:t>Đá</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vôi</a:t>
            </a:r>
            <a:r>
              <a:rPr lang="en-US" sz="3600" b="1" dirty="0">
                <a:latin typeface="Arial" panose="020B0604020202020204" pitchFamily="34" charset="0"/>
                <a:cs typeface="Arial" panose="020B0604020202020204" pitchFamily="34" charset="0"/>
              </a:rPr>
              <a:t> </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Khí</a:t>
            </a:r>
            <a:r>
              <a:rPr lang="en-US" altLang="en-US" sz="3600" b="1" dirty="0">
                <a:latin typeface="Arial" panose="020B0604020202020204" pitchFamily="34" charset="0"/>
                <a:cs typeface="Arial" panose="020B0604020202020204" pitchFamily="34" charset="0"/>
              </a:rPr>
              <a:t> carbon dioxide + </a:t>
            </a:r>
            <a:r>
              <a:rPr lang="en-US" altLang="en-US" sz="3600" b="1" dirty="0" err="1">
                <a:latin typeface="Arial" panose="020B0604020202020204" pitchFamily="34" charset="0"/>
                <a:cs typeface="Arial" panose="020B0604020202020204" pitchFamily="34" charset="0"/>
              </a:rPr>
              <a:t>vôi</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sống</a:t>
            </a:r>
            <a:endParaRPr lang="en-US" sz="3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529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0918" y="1114801"/>
            <a:ext cx="4360493" cy="667109"/>
          </a:xfrm>
        </p:spPr>
        <p:style>
          <a:lnRef idx="1">
            <a:schemeClr val="accent2"/>
          </a:lnRef>
          <a:fillRef idx="3">
            <a:schemeClr val="accent2"/>
          </a:fillRef>
          <a:effectRef idx="2">
            <a:schemeClr val="accent2"/>
          </a:effectRef>
          <a:fontRef idx="minor">
            <a:schemeClr val="lt1"/>
          </a:fontRef>
        </p:style>
        <p:txBody>
          <a:bodyPr>
            <a:normAutofit fontScale="90000"/>
          </a:bodyPr>
          <a:lstStyle/>
          <a:p>
            <a:pPr algn="ctr"/>
            <a:r>
              <a:rPr lang="en-US" b="1" dirty="0">
                <a:latin typeface="Arial" panose="020B0604020202020204" pitchFamily="34" charset="0"/>
                <a:cs typeface="Arial" panose="020B0604020202020204" pitchFamily="34" charset="0"/>
              </a:rPr>
              <a:t>BÀI TOÁN ĐẶT RA</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076226" y="2250839"/>
            <a:ext cx="9808234" cy="230832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vi-VN" sz="3600" dirty="0">
                <a:cs typeface="Arial" panose="020B0604020202020204" pitchFamily="34" charset="0"/>
              </a:rPr>
              <a:t>Tính khối lượng </a:t>
            </a:r>
            <a:r>
              <a:rPr lang="vi-VN" sz="3600" dirty="0" smtClean="0">
                <a:cs typeface="Arial" panose="020B0604020202020204" pitchFamily="34" charset="0"/>
              </a:rPr>
              <a:t>Iron</a:t>
            </a:r>
            <a:r>
              <a:rPr lang="en-US" sz="3600" dirty="0" smtClean="0">
                <a:cs typeface="Arial" panose="020B0604020202020204" pitchFamily="34" charset="0"/>
              </a:rPr>
              <a:t> </a:t>
            </a:r>
            <a:r>
              <a:rPr lang="vi-VN" sz="3600" dirty="0" smtClean="0">
                <a:cs typeface="Arial" panose="020B0604020202020204" pitchFamily="34" charset="0"/>
              </a:rPr>
              <a:t>(</a:t>
            </a:r>
            <a:r>
              <a:rPr lang="vi-VN" sz="3600" dirty="0">
                <a:cs typeface="Arial" panose="020B0604020202020204" pitchFamily="34" charset="0"/>
              </a:rPr>
              <a:t>II) sulfide </a:t>
            </a:r>
            <a:r>
              <a:rPr lang="en-US" sz="3600" dirty="0">
                <a:latin typeface="Arial" panose="020B0604020202020204" pitchFamily="34" charset="0"/>
                <a:cs typeface="Arial" panose="020B0604020202020204" pitchFamily="34" charset="0"/>
              </a:rPr>
              <a:t>(</a:t>
            </a:r>
            <a:r>
              <a:rPr lang="vi-VN" sz="3600" dirty="0">
                <a:cs typeface="Arial" panose="020B0604020202020204" pitchFamily="34" charset="0"/>
              </a:rPr>
              <a:t>FeS</a:t>
            </a:r>
            <a:r>
              <a:rPr lang="en-US" sz="3600" dirty="0">
                <a:latin typeface="Arial" panose="020B0604020202020204" pitchFamily="34" charset="0"/>
                <a:cs typeface="Arial" panose="020B0604020202020204" pitchFamily="34" charset="0"/>
              </a:rPr>
              <a:t>)</a:t>
            </a:r>
            <a:r>
              <a:rPr lang="vi-VN" sz="3600" dirty="0">
                <a:cs typeface="Arial" panose="020B0604020202020204" pitchFamily="34" charset="0"/>
              </a:rPr>
              <a:t> tạo thành trong phản ứng của </a:t>
            </a:r>
            <a:r>
              <a:rPr lang="en-US" sz="3600" dirty="0">
                <a:latin typeface="Arial" panose="020B0604020202020204" pitchFamily="34" charset="0"/>
                <a:cs typeface="Arial" panose="020B0604020202020204" pitchFamily="34" charset="0"/>
              </a:rPr>
              <a:t>iron (</a:t>
            </a:r>
            <a:r>
              <a:rPr lang="vi-VN" sz="3600" dirty="0">
                <a:cs typeface="Arial" panose="020B0604020202020204" pitchFamily="34" charset="0"/>
              </a:rPr>
              <a:t>Fe</a:t>
            </a:r>
            <a:r>
              <a:rPr lang="en-US" sz="3600" dirty="0">
                <a:latin typeface="Arial" panose="020B0604020202020204" pitchFamily="34" charset="0"/>
                <a:cs typeface="Arial" panose="020B0604020202020204" pitchFamily="34" charset="0"/>
              </a:rPr>
              <a:t>)</a:t>
            </a:r>
            <a:r>
              <a:rPr lang="vi-VN" sz="3600" dirty="0">
                <a:cs typeface="Arial" panose="020B0604020202020204" pitchFamily="34" charset="0"/>
              </a:rPr>
              <a:t> và </a:t>
            </a:r>
            <a:r>
              <a:rPr lang="en-US" sz="3600" dirty="0">
                <a:latin typeface="Arial" panose="020B0604020202020204" pitchFamily="34" charset="0"/>
                <a:cs typeface="Arial" panose="020B0604020202020204" pitchFamily="34" charset="0"/>
              </a:rPr>
              <a:t>sulfur </a:t>
            </a:r>
            <a:r>
              <a:rPr lang="en-US" sz="3600" dirty="0" smtClean="0">
                <a:latin typeface="Arial" panose="020B0604020202020204" pitchFamily="34" charset="0"/>
                <a:cs typeface="Arial" panose="020B0604020202020204" pitchFamily="34" charset="0"/>
              </a:rPr>
              <a:t>(</a:t>
            </a:r>
            <a:r>
              <a:rPr lang="vi-VN" sz="3600" dirty="0" smtClean="0">
                <a:cs typeface="Arial" panose="020B0604020202020204" pitchFamily="34" charset="0"/>
              </a:rPr>
              <a:t>S</a:t>
            </a:r>
            <a:r>
              <a:rPr lang="en-US" sz="3600" dirty="0" smtClean="0">
                <a:latin typeface="Arial" panose="020B0604020202020204" pitchFamily="34" charset="0"/>
                <a:cs typeface="Arial" panose="020B0604020202020204" pitchFamily="34" charset="0"/>
              </a:rPr>
              <a:t>)</a:t>
            </a:r>
            <a:r>
              <a:rPr lang="vi-VN" sz="3600" dirty="0" smtClean="0">
                <a:cs typeface="Arial" panose="020B0604020202020204" pitchFamily="34" charset="0"/>
              </a:rPr>
              <a:t>, </a:t>
            </a:r>
            <a:r>
              <a:rPr lang="vi-VN" sz="3600" dirty="0">
                <a:cs typeface="Arial" panose="020B0604020202020204" pitchFamily="34" charset="0"/>
              </a:rPr>
              <a:t>biết khối lượng của </a:t>
            </a:r>
            <a:r>
              <a:rPr lang="en-US" sz="3600" dirty="0">
                <a:latin typeface="Arial" panose="020B0604020202020204" pitchFamily="34" charset="0"/>
                <a:cs typeface="Arial" panose="020B0604020202020204" pitchFamily="34" charset="0"/>
              </a:rPr>
              <a:t>iron (</a:t>
            </a:r>
            <a:r>
              <a:rPr lang="vi-VN" sz="3600" dirty="0">
                <a:cs typeface="Arial" panose="020B0604020202020204" pitchFamily="34" charset="0"/>
              </a:rPr>
              <a:t>Fe</a:t>
            </a:r>
            <a:r>
              <a:rPr lang="en-US" sz="3600" dirty="0">
                <a:latin typeface="Arial" panose="020B0604020202020204" pitchFamily="34" charset="0"/>
                <a:cs typeface="Arial" panose="020B0604020202020204" pitchFamily="34" charset="0"/>
              </a:rPr>
              <a:t>)</a:t>
            </a:r>
            <a:r>
              <a:rPr lang="vi-VN" sz="3600" dirty="0">
                <a:cs typeface="Arial" panose="020B0604020202020204" pitchFamily="34" charset="0"/>
              </a:rPr>
              <a:t> và</a:t>
            </a:r>
            <a:r>
              <a:rPr lang="en-US" sz="3600" dirty="0">
                <a:latin typeface="Arial" panose="020B0604020202020204" pitchFamily="34" charset="0"/>
                <a:cs typeface="Arial" panose="020B0604020202020204" pitchFamily="34" charset="0"/>
              </a:rPr>
              <a:t> sulfur (</a:t>
            </a:r>
            <a:r>
              <a:rPr lang="vi-VN" sz="3600" dirty="0">
                <a:cs typeface="Arial" panose="020B0604020202020204" pitchFamily="34" charset="0"/>
              </a:rPr>
              <a:t>S</a:t>
            </a:r>
            <a:r>
              <a:rPr lang="en-US" sz="3600" dirty="0">
                <a:latin typeface="Arial" panose="020B0604020202020204" pitchFamily="34" charset="0"/>
                <a:cs typeface="Arial" panose="020B0604020202020204" pitchFamily="34" charset="0"/>
              </a:rPr>
              <a:t>)</a:t>
            </a:r>
            <a:r>
              <a:rPr lang="vi-VN" sz="3600" dirty="0">
                <a:cs typeface="Arial" panose="020B0604020202020204" pitchFamily="34" charset="0"/>
              </a:rPr>
              <a:t> đã tham gia phản ứng lần lượt là 7 gam và 4 gam.</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018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7968" y="1400167"/>
            <a:ext cx="11036060" cy="2893100"/>
          </a:xfrm>
          <a:prstGeom prst="rect">
            <a:avLst/>
          </a:prstGeom>
          <a:solidFill>
            <a:schemeClr val="bg1"/>
          </a:solidFill>
          <a:ln>
            <a:solidFill>
              <a:schemeClr val="tx1"/>
            </a:solidFill>
          </a:ln>
        </p:spPr>
        <p:txBody>
          <a:bodyPr wrap="square" rtlCol="0">
            <a:spAutoFit/>
          </a:bodyPr>
          <a:lstStyle/>
          <a:p>
            <a:pPr marL="514350" indent="-514350" algn="just">
              <a:spcBef>
                <a:spcPct val="50000"/>
              </a:spcBef>
              <a:buAutoNum type="alphaLcParenR"/>
            </a:pPr>
            <a:r>
              <a:rPr lang="en-US" sz="2800" b="1" dirty="0" err="1" smtClean="0">
                <a:latin typeface="Arial" panose="020B0604020202020204" pitchFamily="34" charset="0"/>
                <a:cs typeface="Arial" panose="020B0604020202020204" pitchFamily="34" charset="0"/>
              </a:rPr>
              <a:t>Khi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đốt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cháy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hoàn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toàn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một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mẩu</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gỗ</a:t>
            </a:r>
            <a:r>
              <a:rPr lang="en-US" sz="2800" b="1" dirty="0" smtClean="0">
                <a:latin typeface="Arial" panose="020B0604020202020204" pitchFamily="34" charset="0"/>
                <a:cs typeface="Arial" panose="020B0604020202020204" pitchFamily="34" charset="0"/>
              </a:rPr>
              <a:t>, ta </a:t>
            </a:r>
            <a:r>
              <a:rPr lang="en-US" sz="2800" b="1" dirty="0" err="1" smtClean="0">
                <a:latin typeface="Arial" panose="020B0604020202020204" pitchFamily="34" charset="0"/>
                <a:cs typeface="Arial" panose="020B0604020202020204" pitchFamily="34" charset="0"/>
              </a:rPr>
              <a:t>thu</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được</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tro</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có</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khối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lượng</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nhẹ</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hơn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mẩu</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gỗ</a:t>
            </a:r>
            <a:r>
              <a:rPr lang="en-US" sz="2800" b="1" dirty="0" smtClean="0">
                <a:latin typeface="Arial" panose="020B0604020202020204" pitchFamily="34" charset="0"/>
                <a:cs typeface="Arial" panose="020B0604020202020204" pitchFamily="34" charset="0"/>
              </a:rPr>
              <a:t> ban </a:t>
            </a:r>
            <a:r>
              <a:rPr lang="en-US" sz="2800" b="1" dirty="0" err="1" smtClean="0">
                <a:latin typeface="Arial" panose="020B0604020202020204" pitchFamily="34" charset="0"/>
                <a:cs typeface="Arial" panose="020B0604020202020204" pitchFamily="34" charset="0"/>
              </a:rPr>
              <a:t>đầu</a:t>
            </a:r>
            <a:r>
              <a:rPr lang="en-US" sz="2800" b="1" dirty="0" smtClean="0">
                <a:latin typeface="Arial" panose="020B0604020202020204" pitchFamily="34" charset="0"/>
                <a:cs typeface="Arial" panose="020B0604020202020204" pitchFamily="34" charset="0"/>
              </a:rPr>
              <a:t>. Theo </a:t>
            </a:r>
            <a:r>
              <a:rPr lang="en-US" sz="2800" b="1" dirty="0" err="1" smtClean="0">
                <a:latin typeface="Arial" panose="020B0604020202020204" pitchFamily="34" charset="0"/>
                <a:cs typeface="Arial" panose="020B0604020202020204" pitchFamily="34" charset="0"/>
              </a:rPr>
              <a:t>em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sự</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thay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đổi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khối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lượng</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này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có</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mâu</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thuẫn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với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định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luật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bảo</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toàn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khối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lượng</a:t>
            </a:r>
            <a:r>
              <a:rPr lang="en-US" sz="2800" b="1" dirty="0" smtClean="0">
                <a:latin typeface="Arial" panose="020B0604020202020204" pitchFamily="34" charset="0"/>
                <a:cs typeface="Arial" panose="020B0604020202020204" pitchFamily="34" charset="0"/>
              </a:rPr>
              <a:t> hay </a:t>
            </a:r>
            <a:r>
              <a:rPr lang="en-US" sz="2800" b="1" dirty="0" err="1" smtClean="0">
                <a:latin typeface="Arial" panose="020B0604020202020204" pitchFamily="34" charset="0"/>
                <a:cs typeface="Arial" panose="020B0604020202020204" pitchFamily="34" charset="0"/>
              </a:rPr>
              <a:t>không</a:t>
            </a:r>
            <a:r>
              <a:rPr lang="en-US" sz="2800" b="1" dirty="0" smtClean="0">
                <a:latin typeface="Arial" panose="020B0604020202020204" pitchFamily="34" charset="0"/>
                <a:cs typeface="Arial" panose="020B0604020202020204" pitchFamily="34" charset="0"/>
              </a:rPr>
              <a:t>?</a:t>
            </a:r>
          </a:p>
          <a:p>
            <a:pPr marL="514350" indent="-514350" algn="just">
              <a:spcBef>
                <a:spcPct val="50000"/>
              </a:spcBef>
              <a:buAutoNum type="alphaLcParenR"/>
            </a:pPr>
            <a:r>
              <a:rPr lang="en-US" sz="2800" b="1" dirty="0" err="1" smtClean="0">
                <a:latin typeface="Arial" panose="020B0604020202020204" pitchFamily="34" charset="0"/>
                <a:cs typeface="Arial" panose="020B0604020202020204" pitchFamily="34" charset="0"/>
              </a:rPr>
              <a:t>Đề</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xuất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các</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bước</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tiến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hành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thí</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nghiệm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để</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kiểm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chứng</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định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luật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bảo</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toàn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khối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lượng</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trong</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tình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huống</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trên</a:t>
            </a:r>
            <a:r>
              <a:rPr lang="en-US" sz="2800" b="1" dirty="0" smtClean="0">
                <a:latin typeface="Arial" panose="020B0604020202020204" pitchFamily="34" charset="0"/>
                <a:cs typeface="Arial" panose="020B0604020202020204" pitchFamily="34" charset="0"/>
              </a:rPr>
              <a:t>.</a:t>
            </a:r>
            <a:endParaRPr lang="en-US" altLang="en-US" sz="2800" b="1" dirty="0">
              <a:latin typeface="Arial" panose="020B0604020202020204" pitchFamily="34" charset="0"/>
              <a:cs typeface="Arial" panose="020B0604020202020204" pitchFamily="34" charset="0"/>
            </a:endParaRPr>
          </a:p>
        </p:txBody>
      </p:sp>
      <p:sp>
        <p:nvSpPr>
          <p:cNvPr id="4" name="Rectangle 3"/>
          <p:cNvSpPr/>
          <p:nvPr/>
        </p:nvSpPr>
        <p:spPr>
          <a:xfrm>
            <a:off x="3521833" y="274639"/>
            <a:ext cx="5148332" cy="703052"/>
          </a:xfrm>
          <a:prstGeom prst="rect">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Calibri" panose="020F0502020204030204" pitchFamily="34" charset="0"/>
                <a:cs typeface="Calibri" panose="020F0502020204030204" pitchFamily="34" charset="0"/>
              </a:rPr>
              <a:t>BÀI TẬP VẬN DỤNG</a:t>
            </a:r>
            <a:endParaRPr lang="en-US" sz="3200" b="1" dirty="0">
              <a:solidFill>
                <a:schemeClr val="tx1"/>
              </a:solidFill>
              <a:latin typeface="Calibri" panose="020F0502020204030204" pitchFamily="34" charset="0"/>
              <a:cs typeface="Calibri" panose="020F0502020204030204" pitchFamily="34" charset="0"/>
            </a:endParaRPr>
          </a:p>
        </p:txBody>
      </p:sp>
      <p:sp>
        <p:nvSpPr>
          <p:cNvPr id="5" name="Content Placeholder 4"/>
          <p:cNvSpPr txBox="1">
            <a:spLocks noGrp="1"/>
          </p:cNvSpPr>
          <p:nvPr>
            <p:ph/>
          </p:nvPr>
        </p:nvSpPr>
        <p:spPr>
          <a:xfrm>
            <a:off x="258790" y="4715743"/>
            <a:ext cx="11674415" cy="58477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wrap="square" rtlCol="0">
            <a:spAutoFit/>
          </a:bodyPr>
          <a:lstStyle/>
          <a:p>
            <a:pPr marL="0" indent="0" algn="ctr">
              <a:buNone/>
            </a:pPr>
            <a:r>
              <a:rPr lang="en-US" sz="3200" b="1" dirty="0" err="1" smtClean="0">
                <a:latin typeface="Arial" panose="020B0604020202020204" pitchFamily="34" charset="0"/>
                <a:cs typeface="Arial" panose="020B0604020202020204" pitchFamily="34" charset="0"/>
              </a:rPr>
              <a:t>Mẩu</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gỗ</a:t>
            </a:r>
            <a:r>
              <a:rPr lang="en-US" sz="3200" b="1" dirty="0" smtClean="0">
                <a:latin typeface="Arial" panose="020B0604020202020204" pitchFamily="34" charset="0"/>
                <a:cs typeface="Arial" panose="020B0604020202020204" pitchFamily="34" charset="0"/>
              </a:rPr>
              <a:t> + Oxygen </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Khí</a:t>
            </a:r>
            <a:r>
              <a:rPr lang="en-US" altLang="en-US" sz="3200" b="1" dirty="0">
                <a:latin typeface="Arial" panose="020B0604020202020204" pitchFamily="34" charset="0"/>
                <a:cs typeface="Arial" panose="020B0604020202020204" pitchFamily="34" charset="0"/>
              </a:rPr>
              <a:t> carbon dioxide + </a:t>
            </a:r>
            <a:r>
              <a:rPr lang="en-US" altLang="en-US" sz="3200" b="1" dirty="0" err="1" smtClean="0">
                <a:latin typeface="Arial" panose="020B0604020202020204" pitchFamily="34" charset="0"/>
                <a:cs typeface="Arial" panose="020B0604020202020204" pitchFamily="34" charset="0"/>
              </a:rPr>
              <a:t>tro</a:t>
            </a:r>
            <a:r>
              <a:rPr lang="en-US" altLang="en-US" sz="3200" b="1" dirty="0" smtClean="0">
                <a:latin typeface="Arial" panose="020B0604020202020204" pitchFamily="34" charset="0"/>
                <a:cs typeface="Arial" panose="020B0604020202020204" pitchFamily="34" charset="0"/>
              </a:rPr>
              <a:t> + </a:t>
            </a:r>
            <a:r>
              <a:rPr lang="en-US" altLang="en-US" sz="3200" b="1" dirty="0" err="1" smtClean="0">
                <a:latin typeface="Arial" panose="020B0604020202020204" pitchFamily="34" charset="0"/>
                <a:cs typeface="Arial" panose="020B0604020202020204" pitchFamily="34" charset="0"/>
              </a:rPr>
              <a:t>hơi</a:t>
            </a:r>
            <a:r>
              <a:rPr lang="en-US" altLang="en-US" sz="3200" b="1" dirty="0" smtClean="0">
                <a:latin typeface="Arial" panose="020B0604020202020204" pitchFamily="34" charset="0"/>
                <a:cs typeface="Arial" panose="020B0604020202020204" pitchFamily="34" charset="0"/>
              </a:rPr>
              <a:t> </a:t>
            </a:r>
            <a:r>
              <a:rPr lang="en-US" altLang="en-US" sz="3200" b="1" dirty="0" err="1" smtClean="0">
                <a:latin typeface="Arial" panose="020B0604020202020204" pitchFamily="34" charset="0"/>
                <a:cs typeface="Arial" panose="020B0604020202020204" pitchFamily="34" charset="0"/>
              </a:rPr>
              <a:t>nước</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377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3078" y="167233"/>
            <a:ext cx="11036060" cy="954107"/>
          </a:xfrm>
          <a:prstGeom prst="rect">
            <a:avLst/>
          </a:prstGeom>
          <a:solidFill>
            <a:schemeClr val="bg1"/>
          </a:solidFill>
          <a:ln>
            <a:solidFill>
              <a:schemeClr val="tx1"/>
            </a:solidFill>
          </a:ln>
        </p:spPr>
        <p:txBody>
          <a:bodyPr wrap="square" rtlCol="0">
            <a:spAutoFit/>
          </a:bodyPr>
          <a:lstStyle/>
          <a:p>
            <a:pPr algn="just">
              <a:spcBef>
                <a:spcPct val="50000"/>
              </a:spcBef>
            </a:pPr>
            <a:r>
              <a:rPr lang="en-US" sz="2800" b="1" dirty="0" smtClean="0">
                <a:latin typeface="Arial" panose="020B0604020202020204" pitchFamily="34" charset="0"/>
                <a:cs typeface="Arial" panose="020B0604020202020204" pitchFamily="34" charset="0"/>
              </a:rPr>
              <a:t>b) </a:t>
            </a:r>
            <a:r>
              <a:rPr lang="en-US" sz="2800" b="1" dirty="0" err="1" smtClean="0">
                <a:latin typeface="Arial" panose="020B0604020202020204" pitchFamily="34" charset="0"/>
                <a:cs typeface="Arial" panose="020B0604020202020204" pitchFamily="34" charset="0"/>
              </a:rPr>
              <a:t>Đề</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xuất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các</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bước</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tiến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hành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thí</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nghiệm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để</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kiểm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chứng</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định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luật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bảo</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toàn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khối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lượng</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trong</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tình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huống</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trên</a:t>
            </a:r>
            <a:r>
              <a:rPr lang="en-US" sz="2800" b="1" dirty="0" smtClean="0">
                <a:latin typeface="Arial" panose="020B0604020202020204" pitchFamily="34" charset="0"/>
                <a:cs typeface="Arial" panose="020B0604020202020204" pitchFamily="34" charset="0"/>
              </a:rPr>
              <a:t>.</a:t>
            </a:r>
            <a:endParaRPr lang="en-US" altLang="en-US" sz="2800" b="1" dirty="0">
              <a:latin typeface="Arial" panose="020B0604020202020204" pitchFamily="34" charset="0"/>
              <a:cs typeface="Arial" panose="020B0604020202020204" pitchFamily="34" charset="0"/>
            </a:endParaRPr>
          </a:p>
        </p:txBody>
      </p:sp>
      <p:sp>
        <p:nvSpPr>
          <p:cNvPr id="5" name="TextBox 4"/>
          <p:cNvSpPr txBox="1"/>
          <p:nvPr/>
        </p:nvSpPr>
        <p:spPr>
          <a:xfrm>
            <a:off x="483078" y="1270000"/>
            <a:ext cx="11036060" cy="1769715"/>
          </a:xfrm>
          <a:prstGeom prst="rect">
            <a:avLst/>
          </a:prstGeom>
          <a:solidFill>
            <a:schemeClr val="bg1"/>
          </a:solidFill>
          <a:ln>
            <a:solidFill>
              <a:schemeClr val="tx1"/>
            </a:solidFill>
          </a:ln>
        </p:spPr>
        <p:txBody>
          <a:bodyPr wrap="square" rtlCol="0">
            <a:spAutoFit/>
          </a:bodyPr>
          <a:lstStyle/>
          <a:p>
            <a:pPr marL="30480" marR="30480" algn="just">
              <a:spcAft>
                <a:spcPts val="300"/>
              </a:spcAft>
            </a:pPr>
            <a:r>
              <a:rPr lang="vi-VN" sz="2600" b="1" i="1" dirty="0">
                <a:solidFill>
                  <a:srgbClr val="000000"/>
                </a:solidFill>
                <a:ea typeface="Times New Roman" panose="02020603050405020304" pitchFamily="18" charset="0"/>
              </a:rPr>
              <a:t>Chuẩn bị:</a:t>
            </a:r>
            <a:endParaRPr lang="en-US" sz="2600" b="1" dirty="0">
              <a:ea typeface="Times New Roman" panose="02020603050405020304" pitchFamily="18" charset="0"/>
            </a:endParaRPr>
          </a:p>
          <a:p>
            <a:pPr marL="30480" marR="30480" algn="just">
              <a:spcAft>
                <a:spcPts val="300"/>
              </a:spcAft>
            </a:pPr>
            <a:r>
              <a:rPr lang="vi-VN" sz="2600" dirty="0">
                <a:solidFill>
                  <a:srgbClr val="000000"/>
                </a:solidFill>
                <a:ea typeface="Times New Roman" panose="02020603050405020304" pitchFamily="18" charset="0"/>
              </a:rPr>
              <a:t>- Dụng cụ: Cân điện tử, bật lửa.</a:t>
            </a:r>
            <a:endParaRPr lang="en-US" sz="2600" dirty="0">
              <a:ea typeface="Times New Roman" panose="02020603050405020304" pitchFamily="18" charset="0"/>
            </a:endParaRPr>
          </a:p>
          <a:p>
            <a:pPr marL="30480" marR="30480" algn="just">
              <a:spcAft>
                <a:spcPts val="300"/>
              </a:spcAft>
            </a:pPr>
            <a:r>
              <a:rPr lang="vi-VN" sz="2600" dirty="0" smtClean="0">
                <a:solidFill>
                  <a:srgbClr val="000000"/>
                </a:solidFill>
                <a:ea typeface="Times New Roman" panose="02020603050405020304" pitchFamily="18" charset="0"/>
              </a:rPr>
              <a:t>- Hoá </a:t>
            </a:r>
            <a:r>
              <a:rPr lang="vi-VN" sz="2600" dirty="0">
                <a:solidFill>
                  <a:srgbClr val="000000"/>
                </a:solidFill>
                <a:ea typeface="Times New Roman" panose="02020603050405020304" pitchFamily="18" charset="0"/>
              </a:rPr>
              <a:t>chất: Bình chứa khí oxygen, 1 que đóm có độ dài ngắn hơn chiều cao của bình chứa khí </a:t>
            </a:r>
            <a:r>
              <a:rPr lang="vi-VN" sz="2600" dirty="0" smtClean="0">
                <a:solidFill>
                  <a:srgbClr val="000000"/>
                </a:solidFill>
                <a:ea typeface="Times New Roman" panose="02020603050405020304" pitchFamily="18" charset="0"/>
              </a:rPr>
              <a:t>oxygen.</a:t>
            </a:r>
            <a:endParaRPr lang="en-US" sz="2600" dirty="0">
              <a:ea typeface="Times New Roman" panose="02020603050405020304" pitchFamily="18" charset="0"/>
            </a:endParaRPr>
          </a:p>
        </p:txBody>
      </p:sp>
      <p:sp>
        <p:nvSpPr>
          <p:cNvPr id="6" name="TextBox 5"/>
          <p:cNvSpPr txBox="1"/>
          <p:nvPr/>
        </p:nvSpPr>
        <p:spPr>
          <a:xfrm>
            <a:off x="483078" y="3188375"/>
            <a:ext cx="11036060" cy="352404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0480" marR="30480" algn="just">
              <a:spcAft>
                <a:spcPts val="300"/>
              </a:spcAft>
            </a:pPr>
            <a:r>
              <a:rPr lang="vi-VN" sz="2600" b="1" i="1" dirty="0">
                <a:solidFill>
                  <a:srgbClr val="000000"/>
                </a:solidFill>
                <a:ea typeface="Times New Roman" panose="02020603050405020304" pitchFamily="18" charset="0"/>
              </a:rPr>
              <a:t>Tiến hành:</a:t>
            </a:r>
            <a:endParaRPr lang="en-US" sz="2600" b="1" dirty="0">
              <a:ea typeface="Times New Roman" panose="02020603050405020304" pitchFamily="18" charset="0"/>
            </a:endParaRPr>
          </a:p>
          <a:p>
            <a:pPr marL="30480" marR="30480" algn="just">
              <a:spcAft>
                <a:spcPts val="300"/>
              </a:spcAft>
            </a:pPr>
            <a:r>
              <a:rPr lang="vi-VN" sz="2600" b="1" dirty="0">
                <a:solidFill>
                  <a:srgbClr val="000000"/>
                </a:solidFill>
                <a:ea typeface="Times New Roman" panose="02020603050405020304" pitchFamily="18" charset="0"/>
              </a:rPr>
              <a:t>- Bước 1: </a:t>
            </a:r>
            <a:r>
              <a:rPr lang="vi-VN" sz="2600" dirty="0">
                <a:solidFill>
                  <a:srgbClr val="000000"/>
                </a:solidFill>
                <a:ea typeface="Times New Roman" panose="02020603050405020304" pitchFamily="18" charset="0"/>
              </a:rPr>
              <a:t>Đặt bình tam giác có chứa khí oxygen và que đóm trên đĩa cân điện tử. Ghi chỉ số khối lượng hiện lên mặt cân (kí hiệu là m</a:t>
            </a:r>
            <a:r>
              <a:rPr lang="vi-VN" sz="2600" baseline="-25000" dirty="0">
                <a:solidFill>
                  <a:srgbClr val="000000"/>
                </a:solidFill>
                <a:ea typeface="Times New Roman" panose="02020603050405020304" pitchFamily="18" charset="0"/>
              </a:rPr>
              <a:t>A</a:t>
            </a:r>
            <a:r>
              <a:rPr lang="vi-VN" sz="2600" dirty="0">
                <a:solidFill>
                  <a:srgbClr val="000000"/>
                </a:solidFill>
                <a:ea typeface="Times New Roman" panose="02020603050405020304" pitchFamily="18" charset="0"/>
              </a:rPr>
              <a:t>).</a:t>
            </a:r>
            <a:endParaRPr lang="en-US" sz="2600" dirty="0">
              <a:ea typeface="Times New Roman" panose="02020603050405020304" pitchFamily="18" charset="0"/>
            </a:endParaRPr>
          </a:p>
          <a:p>
            <a:pPr marL="30480" marR="30480" algn="just">
              <a:spcAft>
                <a:spcPts val="300"/>
              </a:spcAft>
            </a:pPr>
            <a:r>
              <a:rPr lang="vi-VN" sz="2600" b="1" dirty="0">
                <a:solidFill>
                  <a:srgbClr val="000000"/>
                </a:solidFill>
                <a:ea typeface="Times New Roman" panose="02020603050405020304" pitchFamily="18" charset="0"/>
              </a:rPr>
              <a:t>- Bước 2: </a:t>
            </a:r>
            <a:r>
              <a:rPr lang="vi-VN" sz="2600" dirty="0">
                <a:solidFill>
                  <a:srgbClr val="000000"/>
                </a:solidFill>
                <a:ea typeface="Times New Roman" panose="02020603050405020304" pitchFamily="18" charset="0"/>
              </a:rPr>
              <a:t>Đốt một đầu que đóm và cho nhanh vào bình chứa khí oxygen, sau đó đậy nút lại. Sau khi que đóm cháy hết hoặc dừng cháy, ghi chỉ số khối lượng hiện trên mặt cân (kí hiệu là m</a:t>
            </a:r>
            <a:r>
              <a:rPr lang="vi-VN" sz="2600" baseline="-25000" dirty="0">
                <a:solidFill>
                  <a:srgbClr val="000000"/>
                </a:solidFill>
                <a:ea typeface="Times New Roman" panose="02020603050405020304" pitchFamily="18" charset="0"/>
              </a:rPr>
              <a:t>B</a:t>
            </a:r>
            <a:r>
              <a:rPr lang="vi-VN" sz="2600" dirty="0">
                <a:solidFill>
                  <a:srgbClr val="000000"/>
                </a:solidFill>
                <a:ea typeface="Times New Roman" panose="02020603050405020304" pitchFamily="18" charset="0"/>
              </a:rPr>
              <a:t>).</a:t>
            </a:r>
            <a:endParaRPr lang="en-US" sz="2600" dirty="0">
              <a:ea typeface="Times New Roman" panose="02020603050405020304" pitchFamily="18" charset="0"/>
            </a:endParaRPr>
          </a:p>
          <a:p>
            <a:pPr algn="just">
              <a:spcBef>
                <a:spcPts val="600"/>
              </a:spcBef>
              <a:spcAft>
                <a:spcPts val="300"/>
              </a:spcAft>
            </a:pPr>
            <a:r>
              <a:rPr lang="en-US" sz="2600" b="1" dirty="0">
                <a:solidFill>
                  <a:srgbClr val="000000"/>
                </a:solidFill>
                <a:ea typeface="Calibri" panose="020F0502020204030204" pitchFamily="34" charset="0"/>
              </a:rPr>
              <a:t>- </a:t>
            </a:r>
            <a:r>
              <a:rPr lang="en-US" sz="2600" b="1" dirty="0" err="1">
                <a:solidFill>
                  <a:srgbClr val="000000"/>
                </a:solidFill>
                <a:ea typeface="Calibri" panose="020F0502020204030204" pitchFamily="34" charset="0"/>
              </a:rPr>
              <a:t>Bước</a:t>
            </a:r>
            <a:r>
              <a:rPr lang="en-US" sz="2600" b="1" dirty="0">
                <a:solidFill>
                  <a:srgbClr val="000000"/>
                </a:solidFill>
                <a:ea typeface="Calibri" panose="020F0502020204030204" pitchFamily="34" charset="0"/>
              </a:rPr>
              <a:t> 3: </a:t>
            </a:r>
            <a:r>
              <a:rPr lang="en-US" sz="2600" dirty="0">
                <a:solidFill>
                  <a:srgbClr val="000000"/>
                </a:solidFill>
                <a:ea typeface="Calibri" panose="020F0502020204030204" pitchFamily="34" charset="0"/>
              </a:rPr>
              <a:t>So </a:t>
            </a:r>
            <a:r>
              <a:rPr lang="en-US" sz="2600" dirty="0" err="1">
                <a:solidFill>
                  <a:srgbClr val="000000"/>
                </a:solidFill>
                <a:ea typeface="Calibri" panose="020F0502020204030204" pitchFamily="34" charset="0"/>
              </a:rPr>
              <a:t>sánh</a:t>
            </a:r>
            <a:r>
              <a:rPr lang="en-US" sz="2600" dirty="0">
                <a:solidFill>
                  <a:srgbClr val="000000"/>
                </a:solidFill>
                <a:ea typeface="Calibri" panose="020F0502020204030204" pitchFamily="34" charset="0"/>
              </a:rPr>
              <a:t> m</a:t>
            </a:r>
            <a:r>
              <a:rPr lang="en-US" sz="2600" baseline="-25000" dirty="0">
                <a:solidFill>
                  <a:srgbClr val="000000"/>
                </a:solidFill>
                <a:ea typeface="Calibri" panose="020F0502020204030204" pitchFamily="34" charset="0"/>
              </a:rPr>
              <a:t>A</a:t>
            </a:r>
            <a:r>
              <a:rPr lang="en-US" sz="2600" dirty="0">
                <a:solidFill>
                  <a:srgbClr val="000000"/>
                </a:solidFill>
                <a:ea typeface="Calibri" panose="020F0502020204030204" pitchFamily="34" charset="0"/>
              </a:rPr>
              <a:t> </a:t>
            </a:r>
            <a:r>
              <a:rPr lang="en-US" sz="2600" dirty="0" err="1">
                <a:solidFill>
                  <a:srgbClr val="000000"/>
                </a:solidFill>
                <a:ea typeface="Calibri" panose="020F0502020204030204" pitchFamily="34" charset="0"/>
              </a:rPr>
              <a:t>và</a:t>
            </a:r>
            <a:r>
              <a:rPr lang="en-US" sz="2600" dirty="0">
                <a:solidFill>
                  <a:srgbClr val="000000"/>
                </a:solidFill>
                <a:ea typeface="Calibri" panose="020F0502020204030204" pitchFamily="34" charset="0"/>
              </a:rPr>
              <a:t> </a:t>
            </a:r>
            <a:r>
              <a:rPr lang="en-US" sz="2600" dirty="0" err="1">
                <a:solidFill>
                  <a:srgbClr val="000000"/>
                </a:solidFill>
                <a:ea typeface="Calibri" panose="020F0502020204030204" pitchFamily="34" charset="0"/>
              </a:rPr>
              <a:t>m</a:t>
            </a:r>
            <a:r>
              <a:rPr lang="en-US" sz="2600" baseline="-25000" dirty="0" err="1">
                <a:solidFill>
                  <a:srgbClr val="000000"/>
                </a:solidFill>
                <a:ea typeface="Calibri" panose="020F0502020204030204" pitchFamily="34" charset="0"/>
              </a:rPr>
              <a:t>B</a:t>
            </a:r>
            <a:r>
              <a:rPr lang="en-US" sz="2600" dirty="0">
                <a:solidFill>
                  <a:srgbClr val="000000"/>
                </a:solidFill>
                <a:ea typeface="Calibri" panose="020F0502020204030204" pitchFamily="34" charset="0"/>
              </a:rPr>
              <a:t>, </a:t>
            </a:r>
            <a:r>
              <a:rPr lang="en-US" sz="2600" dirty="0" err="1">
                <a:solidFill>
                  <a:srgbClr val="000000"/>
                </a:solidFill>
                <a:ea typeface="Calibri" panose="020F0502020204030204" pitchFamily="34" charset="0"/>
              </a:rPr>
              <a:t>rút</a:t>
            </a:r>
            <a:r>
              <a:rPr lang="en-US" sz="2600" dirty="0">
                <a:solidFill>
                  <a:srgbClr val="000000"/>
                </a:solidFill>
                <a:ea typeface="Calibri" panose="020F0502020204030204" pitchFamily="34" charset="0"/>
              </a:rPr>
              <a:t> </a:t>
            </a:r>
            <a:r>
              <a:rPr lang="en-US" sz="2600" dirty="0" err="1">
                <a:solidFill>
                  <a:srgbClr val="000000"/>
                </a:solidFill>
                <a:ea typeface="Calibri" panose="020F0502020204030204" pitchFamily="34" charset="0"/>
              </a:rPr>
              <a:t>ra</a:t>
            </a:r>
            <a:r>
              <a:rPr lang="en-US" sz="2600" dirty="0">
                <a:solidFill>
                  <a:srgbClr val="000000"/>
                </a:solidFill>
                <a:ea typeface="Calibri" panose="020F0502020204030204" pitchFamily="34" charset="0"/>
              </a:rPr>
              <a:t> </a:t>
            </a:r>
            <a:r>
              <a:rPr lang="en-US" sz="2600" dirty="0" err="1">
                <a:solidFill>
                  <a:srgbClr val="000000"/>
                </a:solidFill>
                <a:ea typeface="Calibri" panose="020F0502020204030204" pitchFamily="34" charset="0"/>
              </a:rPr>
              <a:t>kết</a:t>
            </a:r>
            <a:r>
              <a:rPr lang="en-US" sz="2600" dirty="0">
                <a:solidFill>
                  <a:srgbClr val="000000"/>
                </a:solidFill>
                <a:ea typeface="Calibri" panose="020F0502020204030204" pitchFamily="34" charset="0"/>
              </a:rPr>
              <a:t> </a:t>
            </a:r>
            <a:r>
              <a:rPr lang="en-US" sz="2600" dirty="0" err="1">
                <a:solidFill>
                  <a:srgbClr val="000000"/>
                </a:solidFill>
                <a:ea typeface="Calibri" panose="020F0502020204030204" pitchFamily="34" charset="0"/>
              </a:rPr>
              <a:t>luận</a:t>
            </a:r>
            <a:r>
              <a:rPr lang="en-US" sz="2600" dirty="0">
                <a:solidFill>
                  <a:srgbClr val="000000"/>
                </a:solidFill>
                <a:ea typeface="Calibri" panose="020F0502020204030204" pitchFamily="34" charset="0"/>
              </a:rPr>
              <a:t>.</a:t>
            </a:r>
          </a:p>
          <a:p>
            <a:endParaRPr lang="en-US" sz="2600" dirty="0"/>
          </a:p>
        </p:txBody>
      </p:sp>
    </p:spTree>
    <p:extLst>
      <p:ext uri="{BB962C8B-B14F-4D97-AF65-F5344CB8AC3E}">
        <p14:creationId xmlns:p14="http://schemas.microsoft.com/office/powerpoint/2010/main" val="40051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249" y="312560"/>
            <a:ext cx="8630930" cy="692925"/>
          </a:xfr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n-US" sz="4000" b="1" dirty="0" err="1" smtClean="0">
                <a:solidFill>
                  <a:srgbClr val="EB9A75"/>
                </a:solidFill>
                <a:latin typeface="Calibri" panose="020F0502020204030204" pitchFamily="34" charset="0"/>
                <a:cs typeface="Calibri" panose="020F0502020204030204" pitchFamily="34" charset="0"/>
              </a:rPr>
              <a:t>Chủ</a:t>
            </a:r>
            <a:r>
              <a:rPr lang="en-US" sz="4000" b="1" dirty="0" smtClean="0">
                <a:solidFill>
                  <a:srgbClr val="EB9A75"/>
                </a:solidFill>
                <a:latin typeface="Calibri" panose="020F0502020204030204" pitchFamily="34" charset="0"/>
                <a:cs typeface="Calibri" panose="020F0502020204030204" pitchFamily="34" charset="0"/>
              </a:rPr>
              <a:t> </a:t>
            </a:r>
            <a:r>
              <a:rPr lang="en-US" sz="4000" b="1" dirty="0" err="1" smtClean="0">
                <a:solidFill>
                  <a:srgbClr val="EB9A75"/>
                </a:solidFill>
                <a:latin typeface="Calibri" panose="020F0502020204030204" pitchFamily="34" charset="0"/>
                <a:cs typeface="Calibri" panose="020F0502020204030204" pitchFamily="34" charset="0"/>
              </a:rPr>
              <a:t>đề</a:t>
            </a:r>
            <a:r>
              <a:rPr lang="en-US" sz="4000" b="1" dirty="0" smtClean="0">
                <a:solidFill>
                  <a:srgbClr val="EB9A75"/>
                </a:solidFill>
                <a:latin typeface="Calibri" panose="020F0502020204030204" pitchFamily="34" charset="0"/>
                <a:cs typeface="Calibri" panose="020F0502020204030204" pitchFamily="34" charset="0"/>
              </a:rPr>
              <a:t> 1: PHẢN ỨNG HÓA HỌC</a:t>
            </a:r>
            <a:endParaRPr lang="en-US" sz="4000" b="1" dirty="0">
              <a:solidFill>
                <a:srgbClr val="EB9A75"/>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399716" y="1314426"/>
            <a:ext cx="10108555" cy="2852132"/>
          </a:xfr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lgn="ctr"/>
            <a:r>
              <a:rPr lang="en-US" sz="5400" b="1" dirty="0" err="1" smtClean="0">
                <a:solidFill>
                  <a:srgbClr val="0070C0"/>
                </a:solidFill>
                <a:latin typeface="Calibri" panose="020F0502020204030204" pitchFamily="34" charset="0"/>
                <a:ea typeface="+mj-ea"/>
                <a:cs typeface="Calibri" panose="020F0502020204030204" pitchFamily="34" charset="0"/>
              </a:rPr>
              <a:t>Bài</a:t>
            </a:r>
            <a:r>
              <a:rPr lang="en-US" sz="5400" b="1" dirty="0" smtClean="0">
                <a:solidFill>
                  <a:srgbClr val="0070C0"/>
                </a:solidFill>
                <a:latin typeface="Calibri" panose="020F0502020204030204" pitchFamily="34" charset="0"/>
                <a:ea typeface="+mj-ea"/>
                <a:cs typeface="Calibri" panose="020F0502020204030204" pitchFamily="34" charset="0"/>
              </a:rPr>
              <a:t> 3: ĐỊNH LUẬT BẢO TOÀN KHỐI LƯỢNG. PHƯƠNG TRÌNH HÓA HỌC</a:t>
            </a:r>
          </a:p>
        </p:txBody>
      </p:sp>
      <p:pic>
        <p:nvPicPr>
          <p:cNvPr id="4" name="Graphic 7" descr="Illustration of a blue bag of school supplies character ">
            <a:extLst>
              <a:ext uri="{FF2B5EF4-FFF2-40B4-BE49-F238E27FC236}">
                <a16:creationId xmlns="" xmlns:a16="http://schemas.microsoft.com/office/drawing/2014/main" id="{F3A63EAE-D921-4D74-B1C8-6D0E847DFDDE}"/>
              </a:ext>
            </a:extLst>
          </p:cNvPr>
          <p:cNvPicPr>
            <a:picLocks noChangeAspect="1"/>
          </p:cNvPicPr>
          <p:nvPr/>
        </p:nvPicPr>
        <p:blipFill>
          <a:blip r:embed="rId2">
            <a:extLst>
              <a:ext uri="{96DAC541-7B7A-43D3-8B79-37D633B846F1}">
                <asvg:svgBlip xmlns="" xmlns:asvg="http://schemas.microsoft.com/office/drawing/2016/SVG/main" r:embed="rId5"/>
              </a:ext>
            </a:extLst>
          </a:blip>
          <a:stretch>
            <a:fillRect/>
          </a:stretch>
        </p:blipFill>
        <p:spPr>
          <a:xfrm>
            <a:off x="2992770" y="4784439"/>
            <a:ext cx="2483858" cy="1709233"/>
          </a:xfrm>
          <a:prstGeom prst="rect">
            <a:avLst/>
          </a:prstGeom>
        </p:spPr>
      </p:pic>
      <p:pic>
        <p:nvPicPr>
          <p:cNvPr id="5" name="Graphic 9" descr="Illustration of a purple book character ">
            <a:extLst>
              <a:ext uri="{FF2B5EF4-FFF2-40B4-BE49-F238E27FC236}">
                <a16:creationId xmlns="" xmlns:a16="http://schemas.microsoft.com/office/drawing/2014/main" id="{8A4FC9B1-AAE5-49E7-9209-B1CD7DC8CD92}"/>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flipH="1">
            <a:off x="5997912" y="4434617"/>
            <a:ext cx="1775352" cy="2059055"/>
          </a:xfrm>
          <a:prstGeom prst="rect">
            <a:avLst/>
          </a:prstGeom>
        </p:spPr>
      </p:pic>
      <p:pic>
        <p:nvPicPr>
          <p:cNvPr id="6" name="Graphic 5" descr="Illustration of a globe character ">
            <a:extLst>
              <a:ext uri="{FF2B5EF4-FFF2-40B4-BE49-F238E27FC236}">
                <a16:creationId xmlns="" xmlns:a16="http://schemas.microsoft.com/office/drawing/2014/main" id="{A1CF0450-3738-4D52-BF18-A90C1F16AC64}"/>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8294548" y="4557354"/>
            <a:ext cx="2213723" cy="1748841"/>
          </a:xfrm>
          <a:prstGeom prst="rect">
            <a:avLst/>
          </a:prstGeom>
        </p:spPr>
      </p:pic>
      <p:pic>
        <p:nvPicPr>
          <p:cNvPr id="7" name="Graphic 11" descr="Illustration of a pencil character ">
            <a:extLst>
              <a:ext uri="{FF2B5EF4-FFF2-40B4-BE49-F238E27FC236}">
                <a16:creationId xmlns="" xmlns:a16="http://schemas.microsoft.com/office/drawing/2014/main" id="{937FAC84-23F1-401F-A313-68AD63D601F8}"/>
              </a:ext>
            </a:extLst>
          </p:cNvPr>
          <p:cNvPicPr>
            <a:picLocks noChangeAspect="1"/>
          </p:cNvPicPr>
          <p:nvPr/>
        </p:nvPicPr>
        <p:blipFill>
          <a:blip r:embed="rId10">
            <a:extLst>
              <a:ext uri="{96DAC541-7B7A-43D3-8B79-37D633B846F1}">
                <asvg:svgBlip xmlns="" xmlns:asvg="http://schemas.microsoft.com/office/drawing/2016/SVG/main" r:embed="rId3"/>
              </a:ext>
            </a:extLst>
          </a:blip>
          <a:stretch>
            <a:fillRect/>
          </a:stretch>
        </p:blipFill>
        <p:spPr>
          <a:xfrm rot="21077964">
            <a:off x="1292691" y="4445954"/>
            <a:ext cx="1155789" cy="1971643"/>
          </a:xfrm>
          <a:prstGeom prst="rect">
            <a:avLst/>
          </a:prstGeom>
        </p:spPr>
      </p:pic>
    </p:spTree>
    <p:extLst>
      <p:ext uri="{BB962C8B-B14F-4D97-AF65-F5344CB8AC3E}">
        <p14:creationId xmlns:p14="http://schemas.microsoft.com/office/powerpoint/2010/main" val="144498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3132" y="245856"/>
            <a:ext cx="7001372" cy="703052"/>
          </a:xfrm>
          <a:prstGeom prst="rect">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Calibri" panose="020F0502020204030204" pitchFamily="34" charset="0"/>
                <a:cs typeface="Calibri" panose="020F0502020204030204" pitchFamily="34" charset="0"/>
              </a:rPr>
              <a:t>PHIẾU HỌC TẬP SỐ 1</a:t>
            </a:r>
            <a:endParaRPr lang="en-US" sz="3200" b="1" dirty="0">
              <a:solidFill>
                <a:schemeClr val="tx1"/>
              </a:solidFill>
              <a:latin typeface="Calibri" panose="020F0502020204030204" pitchFamily="34" charset="0"/>
              <a:cs typeface="Calibri" panose="020F0502020204030204" pitchFamily="34" charset="0"/>
            </a:endParaRPr>
          </a:p>
        </p:txBody>
      </p:sp>
      <p:sp>
        <p:nvSpPr>
          <p:cNvPr id="3" name="TextBox 2"/>
          <p:cNvSpPr txBox="1"/>
          <p:nvPr/>
        </p:nvSpPr>
        <p:spPr>
          <a:xfrm>
            <a:off x="370936" y="1280503"/>
            <a:ext cx="11421373" cy="4616648"/>
          </a:xfrm>
          <a:prstGeom prst="rect">
            <a:avLst/>
          </a:prstGeom>
          <a:solidFill>
            <a:schemeClr val="bg1"/>
          </a:solidFill>
          <a:ln>
            <a:solidFill>
              <a:schemeClr val="tx1"/>
            </a:solidFill>
          </a:ln>
        </p:spPr>
        <p:txBody>
          <a:bodyPr wrap="square" rtlCol="0">
            <a:spAutoFit/>
          </a:bodyPr>
          <a:lstStyle/>
          <a:p>
            <a:pPr algn="just">
              <a:lnSpc>
                <a:spcPct val="150000"/>
              </a:lnSpc>
            </a:pPr>
            <a:r>
              <a:rPr lang="en-US" altLang="en-US" sz="2800" b="1" dirty="0" err="1">
                <a:latin typeface="Arial" panose="020B0604020202020204" pitchFamily="34" charset="0"/>
                <a:cs typeface="Arial" panose="020B0604020202020204" pitchFamily="34" charset="0"/>
              </a:rPr>
              <a:t>Giả</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sử</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có</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phản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ứng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tổng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quát</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giữa</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chất</a:t>
            </a:r>
            <a:r>
              <a:rPr lang="en-US" altLang="en-US" sz="2800" b="1" dirty="0">
                <a:latin typeface="Arial" panose="020B0604020202020204" pitchFamily="34" charset="0"/>
                <a:cs typeface="Arial" panose="020B0604020202020204" pitchFamily="34" charset="0"/>
              </a:rPr>
              <a:t> A </a:t>
            </a:r>
            <a:r>
              <a:rPr lang="en-US" altLang="en-US" sz="2800" b="1" dirty="0" err="1">
                <a:latin typeface="Arial" panose="020B0604020202020204" pitchFamily="34" charset="0"/>
                <a:cs typeface="Arial" panose="020B0604020202020204" pitchFamily="34" charset="0"/>
              </a:rPr>
              <a:t>và</a:t>
            </a:r>
            <a:r>
              <a:rPr lang="en-US" altLang="en-US" sz="2800" b="1" dirty="0">
                <a:latin typeface="Arial" panose="020B0604020202020204" pitchFamily="34" charset="0"/>
                <a:cs typeface="Arial" panose="020B0604020202020204" pitchFamily="34" charset="0"/>
              </a:rPr>
              <a:t> B </a:t>
            </a:r>
            <a:r>
              <a:rPr lang="en-US" altLang="en-US" sz="2800" b="1" dirty="0" err="1">
                <a:latin typeface="Arial" panose="020B0604020202020204" pitchFamily="34" charset="0"/>
                <a:cs typeface="Arial" panose="020B0604020202020204" pitchFamily="34" charset="0"/>
              </a:rPr>
              <a:t>tạo</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ra</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chất</a:t>
            </a:r>
            <a:r>
              <a:rPr lang="en-US" altLang="en-US" sz="2800" b="1" dirty="0">
                <a:latin typeface="Arial" panose="020B0604020202020204" pitchFamily="34" charset="0"/>
                <a:cs typeface="Arial" panose="020B0604020202020204" pitchFamily="34" charset="0"/>
              </a:rPr>
              <a:t> C </a:t>
            </a:r>
            <a:r>
              <a:rPr lang="en-US" altLang="en-US" sz="2800" b="1" dirty="0" err="1">
                <a:latin typeface="Arial" panose="020B0604020202020204" pitchFamily="34" charset="0"/>
                <a:cs typeface="Arial" panose="020B0604020202020204" pitchFamily="34" charset="0"/>
              </a:rPr>
              <a:t>và</a:t>
            </a:r>
            <a:r>
              <a:rPr lang="en-US" altLang="en-US" sz="2800" b="1" dirty="0">
                <a:latin typeface="Arial" panose="020B0604020202020204" pitchFamily="34" charset="0"/>
                <a:cs typeface="Arial" panose="020B0604020202020204" pitchFamily="34" charset="0"/>
              </a:rPr>
              <a:t> </a:t>
            </a:r>
            <a:r>
              <a:rPr lang="en-US" altLang="en-US" sz="2800" b="1" dirty="0" smtClean="0">
                <a:latin typeface="Arial" panose="020B0604020202020204" pitchFamily="34" charset="0"/>
                <a:cs typeface="Arial" panose="020B0604020202020204" pitchFamily="34" charset="0"/>
              </a:rPr>
              <a:t>D. 1</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Viết</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sơ</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đồ</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phản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ứng</a:t>
            </a:r>
            <a:r>
              <a:rPr lang="en-US" altLang="en-US" sz="2800" b="1" dirty="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hóa</a:t>
            </a:r>
            <a:r>
              <a:rPr lang="en-US" altLang="en-US" sz="2800" b="1" dirty="0" smtClean="0">
                <a:latin typeface="Arial" panose="020B0604020202020204" pitchFamily="34" charset="0"/>
                <a:cs typeface="Arial" panose="020B0604020202020204" pitchFamily="34" charset="0"/>
              </a:rPr>
              <a:t> </a:t>
            </a:r>
            <a:r>
              <a:rPr lang="en-US" altLang="en-US" sz="2800" b="1" dirty="0" err="1" smtClean="0">
                <a:latin typeface="Arial" panose="020B0604020202020204" pitchFamily="34" charset="0"/>
                <a:cs typeface="Arial" panose="020B0604020202020204" pitchFamily="34" charset="0"/>
              </a:rPr>
              <a:t>học</a:t>
            </a:r>
            <a:r>
              <a:rPr lang="en-US" altLang="en-US" sz="2800" b="1" dirty="0" smtClean="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của</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các</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chất</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trên</a:t>
            </a:r>
            <a:r>
              <a:rPr lang="en-US" altLang="en-US" sz="2800" b="1" dirty="0">
                <a:latin typeface="Arial" panose="020B0604020202020204" pitchFamily="34" charset="0"/>
                <a:cs typeface="Arial" panose="020B0604020202020204" pitchFamily="34" charset="0"/>
              </a:rPr>
              <a:t>:</a:t>
            </a:r>
          </a:p>
          <a:p>
            <a:pPr algn="ctr">
              <a:lnSpc>
                <a:spcPct val="150000"/>
              </a:lnSpc>
            </a:pPr>
            <a:r>
              <a:rPr lang="en-US" altLang="en-US" sz="2800" b="1" dirty="0" smtClean="0">
                <a:latin typeface="Arial" panose="020B0604020202020204" pitchFamily="34" charset="0"/>
                <a:cs typeface="Arial" panose="020B0604020202020204" pitchFamily="34" charset="0"/>
              </a:rPr>
              <a:t>…….. </a:t>
            </a:r>
            <a:r>
              <a:rPr lang="en-US" altLang="en-US" sz="2800" b="1" dirty="0">
                <a:latin typeface="Arial" panose="020B0604020202020204" pitchFamily="34" charset="0"/>
                <a:cs typeface="Arial" panose="020B0604020202020204" pitchFamily="34" charset="0"/>
              </a:rPr>
              <a:t>+ …… </a:t>
            </a:r>
            <a:r>
              <a:rPr lang="en-US" altLang="en-US" sz="2800" b="1" dirty="0">
                <a:latin typeface="Arial" panose="020B0604020202020204" pitchFamily="34" charset="0"/>
                <a:cs typeface="Arial" panose="020B0604020202020204" pitchFamily="34" charset="0"/>
                <a:sym typeface="Wingdings" panose="05000000000000000000" pitchFamily="2" charset="2"/>
              </a:rPr>
              <a:t> ….. + …...</a:t>
            </a:r>
          </a:p>
          <a:p>
            <a:pPr algn="just">
              <a:lnSpc>
                <a:spcPct val="150000"/>
              </a:lnSpc>
            </a:pPr>
            <a:r>
              <a:rPr lang="en-US" altLang="en-US" sz="2800" b="1" dirty="0">
                <a:latin typeface="Arial" panose="020B0604020202020204" pitchFamily="34" charset="0"/>
                <a:cs typeface="Arial" panose="020B0604020202020204" pitchFamily="34" charset="0"/>
                <a:sym typeface="Wingdings" panose="05000000000000000000" pitchFamily="2" charset="2"/>
              </a:rPr>
              <a:t>2. </a:t>
            </a:r>
            <a:r>
              <a:rPr lang="en-US" altLang="en-US" sz="2800" b="1" dirty="0" err="1">
                <a:latin typeface="Arial" panose="020B0604020202020204" pitchFamily="34" charset="0"/>
                <a:cs typeface="Arial" panose="020B0604020202020204" pitchFamily="34" charset="0"/>
                <a:sym typeface="Wingdings" panose="05000000000000000000" pitchFamily="2" charset="2"/>
              </a:rPr>
              <a:t>Xác</a:t>
            </a:r>
            <a:r>
              <a:rPr lang="en-US" altLang="en-US" sz="2800" b="1" dirty="0">
                <a:latin typeface="Arial" panose="020B0604020202020204" pitchFamily="34" charset="0"/>
                <a:cs typeface="Arial" panose="020B0604020202020204" pitchFamily="34" charset="0"/>
                <a:sym typeface="Wingdings" panose="05000000000000000000" pitchFamily="2" charset="2"/>
              </a:rPr>
              <a:t> </a:t>
            </a:r>
            <a:r>
              <a:rPr lang="en-US" altLang="en-US" sz="2800" b="1" dirty="0" err="1">
                <a:latin typeface="Arial" panose="020B0604020202020204" pitchFamily="34" charset="0"/>
                <a:cs typeface="Arial" panose="020B0604020202020204" pitchFamily="34" charset="0"/>
                <a:sym typeface="Wingdings" panose="05000000000000000000" pitchFamily="2" charset="2"/>
              </a:rPr>
              <a:t>định</a:t>
            </a:r>
            <a:r>
              <a:rPr lang="en-US" altLang="en-US" sz="2800" b="1" dirty="0">
                <a:latin typeface="Arial" panose="020B0604020202020204" pitchFamily="34" charset="0"/>
                <a:cs typeface="Arial" panose="020B0604020202020204" pitchFamily="34" charset="0"/>
                <a:sym typeface="Wingdings" panose="05000000000000000000" pitchFamily="2" charset="2"/>
              </a:rPr>
              <a:t> A, B, C, D </a:t>
            </a:r>
            <a:r>
              <a:rPr lang="en-US" altLang="en-US" sz="2800" b="1" dirty="0" err="1">
                <a:latin typeface="Arial" panose="020B0604020202020204" pitchFamily="34" charset="0"/>
                <a:cs typeface="Arial" panose="020B0604020202020204" pitchFamily="34" charset="0"/>
                <a:sym typeface="Wingdings" panose="05000000000000000000" pitchFamily="2" charset="2"/>
              </a:rPr>
              <a:t>là</a:t>
            </a:r>
            <a:r>
              <a:rPr lang="en-US" altLang="en-US" sz="2800" b="1" dirty="0">
                <a:latin typeface="Arial" panose="020B0604020202020204" pitchFamily="34" charset="0"/>
                <a:cs typeface="Arial" panose="020B0604020202020204" pitchFamily="34" charset="0"/>
                <a:sym typeface="Wingdings" panose="05000000000000000000" pitchFamily="2" charset="2"/>
              </a:rPr>
              <a:t> </a:t>
            </a:r>
            <a:r>
              <a:rPr lang="en-US" altLang="en-US" sz="2800" b="1" dirty="0" err="1">
                <a:latin typeface="Arial" panose="020B0604020202020204" pitchFamily="34" charset="0"/>
                <a:cs typeface="Arial" panose="020B0604020202020204" pitchFamily="34" charset="0"/>
                <a:sym typeface="Wingdings" panose="05000000000000000000" pitchFamily="2" charset="2"/>
              </a:rPr>
              <a:t>chất</a:t>
            </a:r>
            <a:r>
              <a:rPr lang="en-US" altLang="en-US" sz="2800" b="1" dirty="0">
                <a:latin typeface="Arial" panose="020B0604020202020204" pitchFamily="34" charset="0"/>
                <a:cs typeface="Arial" panose="020B0604020202020204" pitchFamily="34" charset="0"/>
                <a:sym typeface="Wingdings" panose="05000000000000000000" pitchFamily="2" charset="2"/>
              </a:rPr>
              <a:t> </a:t>
            </a:r>
            <a:r>
              <a:rPr lang="en-US" altLang="en-US" sz="2800" b="1" dirty="0" err="1">
                <a:latin typeface="Arial" panose="020B0604020202020204" pitchFamily="34" charset="0"/>
                <a:cs typeface="Arial" panose="020B0604020202020204" pitchFamily="34" charset="0"/>
                <a:sym typeface="Wingdings" panose="05000000000000000000" pitchFamily="2" charset="2"/>
              </a:rPr>
              <a:t>gì</a:t>
            </a:r>
            <a:r>
              <a:rPr lang="en-US" altLang="en-US" sz="2800" b="1" dirty="0">
                <a:latin typeface="Arial" panose="020B0604020202020204" pitchFamily="34" charset="0"/>
                <a:cs typeface="Arial" panose="020B0604020202020204" pitchFamily="34" charset="0"/>
                <a:sym typeface="Wingdings" panose="05000000000000000000" pitchFamily="2" charset="2"/>
              </a:rPr>
              <a:t>?</a:t>
            </a:r>
          </a:p>
          <a:p>
            <a:pPr algn="just">
              <a:lnSpc>
                <a:spcPct val="150000"/>
              </a:lnSpc>
            </a:pPr>
            <a:r>
              <a:rPr lang="en-US" altLang="en-US" sz="2800" b="1" dirty="0">
                <a:latin typeface="Arial" panose="020B0604020202020204" pitchFamily="34" charset="0"/>
                <a:cs typeface="Arial" panose="020B0604020202020204" pitchFamily="34" charset="0"/>
                <a:sym typeface="Wingdings" panose="05000000000000000000" pitchFamily="2" charset="2"/>
              </a:rPr>
              <a:t>3. </a:t>
            </a:r>
            <a:r>
              <a:rPr lang="en-US" altLang="en-US" sz="2800" b="1" dirty="0" err="1">
                <a:latin typeface="Arial" panose="020B0604020202020204" pitchFamily="34" charset="0"/>
                <a:cs typeface="Arial" panose="020B0604020202020204" pitchFamily="34" charset="0"/>
                <a:sym typeface="Wingdings" panose="05000000000000000000" pitchFamily="2" charset="2"/>
              </a:rPr>
              <a:t>Kí</a:t>
            </a:r>
            <a:r>
              <a:rPr lang="en-US" altLang="en-US" sz="2800" b="1" dirty="0">
                <a:latin typeface="Arial" panose="020B0604020202020204" pitchFamily="34" charset="0"/>
                <a:cs typeface="Arial" panose="020B0604020202020204" pitchFamily="34" charset="0"/>
                <a:sym typeface="Wingdings" panose="05000000000000000000" pitchFamily="2" charset="2"/>
              </a:rPr>
              <a:t> </a:t>
            </a:r>
            <a:r>
              <a:rPr lang="en-US" altLang="en-US" sz="2800" b="1" dirty="0" err="1">
                <a:latin typeface="Arial" panose="020B0604020202020204" pitchFamily="34" charset="0"/>
                <a:cs typeface="Arial" panose="020B0604020202020204" pitchFamily="34" charset="0"/>
                <a:sym typeface="Wingdings" panose="05000000000000000000" pitchFamily="2" charset="2"/>
              </a:rPr>
              <a:t>hiệu</a:t>
            </a:r>
            <a:r>
              <a:rPr lang="en-US" altLang="en-US" sz="2800" b="1" dirty="0">
                <a:latin typeface="Arial" panose="020B0604020202020204" pitchFamily="34" charset="0"/>
                <a:cs typeface="Arial" panose="020B0604020202020204" pitchFamily="34" charset="0"/>
                <a:sym typeface="Wingdings" panose="05000000000000000000" pitchFamily="2" charset="2"/>
              </a:rPr>
              <a:t> </a:t>
            </a:r>
            <a:r>
              <a:rPr lang="en-US" altLang="en-US" sz="2800" b="1" dirty="0" err="1">
                <a:latin typeface="Arial" panose="020B0604020202020204" pitchFamily="34" charset="0"/>
                <a:cs typeface="Arial" panose="020B0604020202020204" pitchFamily="34" charset="0"/>
                <a:sym typeface="Wingdings" panose="05000000000000000000" pitchFamily="2" charset="2"/>
              </a:rPr>
              <a:t>khối</a:t>
            </a:r>
            <a:r>
              <a:rPr lang="en-US" altLang="en-US" sz="2800" b="1" dirty="0">
                <a:latin typeface="Arial" panose="020B0604020202020204" pitchFamily="34" charset="0"/>
                <a:cs typeface="Arial" panose="020B0604020202020204" pitchFamily="34" charset="0"/>
                <a:sym typeface="Wingdings" panose="05000000000000000000" pitchFamily="2" charset="2"/>
              </a:rPr>
              <a:t> </a:t>
            </a:r>
            <a:r>
              <a:rPr lang="en-US" altLang="en-US" sz="2800" b="1" dirty="0" err="1">
                <a:latin typeface="Arial" panose="020B0604020202020204" pitchFamily="34" charset="0"/>
                <a:cs typeface="Arial" panose="020B0604020202020204" pitchFamily="34" charset="0"/>
                <a:sym typeface="Wingdings" panose="05000000000000000000" pitchFamily="2" charset="2"/>
              </a:rPr>
              <a:t>lượng</a:t>
            </a:r>
            <a:r>
              <a:rPr lang="en-US" altLang="en-US" sz="2800" b="1" dirty="0">
                <a:latin typeface="Arial" panose="020B0604020202020204" pitchFamily="34" charset="0"/>
                <a:cs typeface="Arial" panose="020B0604020202020204" pitchFamily="34" charset="0"/>
                <a:sym typeface="Wingdings" panose="05000000000000000000" pitchFamily="2" charset="2"/>
              </a:rPr>
              <a:t> </a:t>
            </a:r>
            <a:r>
              <a:rPr lang="en-US" altLang="en-US" sz="2800" b="1" dirty="0" err="1">
                <a:latin typeface="Arial" panose="020B0604020202020204" pitchFamily="34" charset="0"/>
                <a:cs typeface="Arial" panose="020B0604020202020204" pitchFamily="34" charset="0"/>
                <a:sym typeface="Wingdings" panose="05000000000000000000" pitchFamily="2" charset="2"/>
              </a:rPr>
              <a:t>các</a:t>
            </a:r>
            <a:r>
              <a:rPr lang="en-US" altLang="en-US" sz="2800" b="1" dirty="0">
                <a:latin typeface="Arial" panose="020B0604020202020204" pitchFamily="34" charset="0"/>
                <a:cs typeface="Arial" panose="020B0604020202020204" pitchFamily="34" charset="0"/>
                <a:sym typeface="Wingdings" panose="05000000000000000000" pitchFamily="2" charset="2"/>
              </a:rPr>
              <a:t> </a:t>
            </a:r>
            <a:r>
              <a:rPr lang="en-US" altLang="en-US" sz="2800" b="1" dirty="0" err="1">
                <a:latin typeface="Arial" panose="020B0604020202020204" pitchFamily="34" charset="0"/>
                <a:cs typeface="Arial" panose="020B0604020202020204" pitchFamily="34" charset="0"/>
                <a:sym typeface="Wingdings" panose="05000000000000000000" pitchFamily="2" charset="2"/>
              </a:rPr>
              <a:t>chất</a:t>
            </a:r>
            <a:r>
              <a:rPr lang="en-US" altLang="en-US" sz="2800" b="1" dirty="0">
                <a:latin typeface="Arial" panose="020B0604020202020204" pitchFamily="34" charset="0"/>
                <a:cs typeface="Arial" panose="020B0604020202020204" pitchFamily="34" charset="0"/>
                <a:sym typeface="Wingdings" panose="05000000000000000000" pitchFamily="2" charset="2"/>
              </a:rPr>
              <a:t> A, B, C, D </a:t>
            </a:r>
            <a:r>
              <a:rPr lang="en-US" altLang="en-US" sz="2800" b="1" dirty="0" err="1">
                <a:latin typeface="Arial" panose="020B0604020202020204" pitchFamily="34" charset="0"/>
                <a:cs typeface="Arial" panose="020B0604020202020204" pitchFamily="34" charset="0"/>
                <a:sym typeface="Wingdings" panose="05000000000000000000" pitchFamily="2" charset="2"/>
              </a:rPr>
              <a:t>lần</a:t>
            </a:r>
            <a:r>
              <a:rPr lang="en-US" altLang="en-US" sz="2800" b="1" dirty="0">
                <a:latin typeface="Arial" panose="020B0604020202020204" pitchFamily="34" charset="0"/>
                <a:cs typeface="Arial" panose="020B0604020202020204" pitchFamily="34" charset="0"/>
                <a:sym typeface="Wingdings" panose="05000000000000000000" pitchFamily="2" charset="2"/>
              </a:rPr>
              <a:t> </a:t>
            </a:r>
            <a:r>
              <a:rPr lang="en-US" altLang="en-US" sz="2800" b="1" dirty="0" err="1">
                <a:latin typeface="Arial" panose="020B0604020202020204" pitchFamily="34" charset="0"/>
                <a:cs typeface="Arial" panose="020B0604020202020204" pitchFamily="34" charset="0"/>
                <a:sym typeface="Wingdings" panose="05000000000000000000" pitchFamily="2" charset="2"/>
              </a:rPr>
              <a:t>lượt</a:t>
            </a:r>
            <a:r>
              <a:rPr lang="en-US" altLang="en-US" sz="2800" b="1" dirty="0">
                <a:latin typeface="Arial" panose="020B0604020202020204" pitchFamily="34" charset="0"/>
                <a:cs typeface="Arial" panose="020B0604020202020204" pitchFamily="34" charset="0"/>
                <a:sym typeface="Wingdings" panose="05000000000000000000" pitchFamily="2" charset="2"/>
              </a:rPr>
              <a:t> </a:t>
            </a:r>
            <a:r>
              <a:rPr lang="en-US" altLang="en-US" sz="2800" b="1" dirty="0" err="1">
                <a:latin typeface="Arial" panose="020B0604020202020204" pitchFamily="34" charset="0"/>
                <a:cs typeface="Arial" panose="020B0604020202020204" pitchFamily="34" charset="0"/>
                <a:sym typeface="Wingdings" panose="05000000000000000000" pitchFamily="2" charset="2"/>
              </a:rPr>
              <a:t>là</a:t>
            </a:r>
            <a:r>
              <a:rPr lang="en-US" altLang="en-US" sz="2800" b="1" dirty="0">
                <a:latin typeface="Arial" panose="020B0604020202020204" pitchFamily="34" charset="0"/>
                <a:cs typeface="Arial" panose="020B0604020202020204" pitchFamily="34" charset="0"/>
                <a:sym typeface="Wingdings" panose="05000000000000000000" pitchFamily="2" charset="2"/>
              </a:rPr>
              <a:t> </a:t>
            </a:r>
            <a:r>
              <a:rPr lang="en-US" sz="2800" b="1" dirty="0">
                <a:latin typeface="Arial" panose="020B0604020202020204" pitchFamily="34" charset="0"/>
                <a:cs typeface="Arial" panose="020B0604020202020204" pitchFamily="34" charset="0"/>
              </a:rPr>
              <a:t>m</a:t>
            </a:r>
            <a:r>
              <a:rPr lang="en-US" sz="2800" b="1" baseline="-25000" dirty="0">
                <a:latin typeface="Arial" panose="020B0604020202020204" pitchFamily="34" charset="0"/>
                <a:cs typeface="Arial" panose="020B0604020202020204" pitchFamily="34" charset="0"/>
              </a:rPr>
              <a:t>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a:t>
            </a:r>
            <a:r>
              <a:rPr lang="en-US" sz="2800" b="1" baseline="-25000" dirty="0" err="1">
                <a:latin typeface="Arial" panose="020B0604020202020204" pitchFamily="34" charset="0"/>
                <a:cs typeface="Arial" panose="020B0604020202020204" pitchFamily="34" charset="0"/>
              </a:rPr>
              <a:t>B</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a:t>
            </a:r>
            <a:r>
              <a:rPr lang="en-US" sz="2800" b="1" baseline="-25000" dirty="0" err="1">
                <a:latin typeface="Arial" panose="020B0604020202020204" pitchFamily="34" charset="0"/>
                <a:cs typeface="Arial" panose="020B0604020202020204" pitchFamily="34" charset="0"/>
              </a:rPr>
              <a:t>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a:t>
            </a:r>
            <a:r>
              <a:rPr lang="en-US" sz="2800" b="1" baseline="-25000" dirty="0" err="1">
                <a:latin typeface="Arial" panose="020B0604020202020204" pitchFamily="34" charset="0"/>
                <a:cs typeface="Arial" panose="020B0604020202020204" pitchFamily="34" charset="0"/>
              </a:rPr>
              <a:t>D</a:t>
            </a:r>
            <a:r>
              <a:rPr lang="en-US" sz="2800" b="1" baseline="-25000"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sym typeface="Wingdings" panose="05000000000000000000" pitchFamily="2" charset="2"/>
              </a:rPr>
              <a:t>hãy</a:t>
            </a:r>
            <a:r>
              <a:rPr lang="en-US" altLang="en-US" sz="2800" b="1" dirty="0">
                <a:latin typeface="Arial" panose="020B0604020202020204" pitchFamily="34" charset="0"/>
                <a:cs typeface="Arial" panose="020B0604020202020204" pitchFamily="34" charset="0"/>
                <a:sym typeface="Wingdings" panose="05000000000000000000" pitchFamily="2" charset="2"/>
              </a:rPr>
              <a:t> </a:t>
            </a:r>
            <a:r>
              <a:rPr lang="en-US" altLang="en-US" sz="2800" b="1" dirty="0" err="1">
                <a:latin typeface="Arial" panose="020B0604020202020204" pitchFamily="34" charset="0"/>
                <a:cs typeface="Arial" panose="020B0604020202020204" pitchFamily="34" charset="0"/>
                <a:sym typeface="Wingdings" panose="05000000000000000000" pitchFamily="2" charset="2"/>
              </a:rPr>
              <a:t>viết</a:t>
            </a:r>
            <a:r>
              <a:rPr lang="en-US" altLang="en-US" sz="2800" b="1" dirty="0">
                <a:latin typeface="Arial" panose="020B0604020202020204" pitchFamily="34" charset="0"/>
                <a:cs typeface="Arial" panose="020B0604020202020204" pitchFamily="34" charset="0"/>
                <a:sym typeface="Wingdings" panose="05000000000000000000" pitchFamily="2" charset="2"/>
              </a:rPr>
              <a:t> </a:t>
            </a:r>
            <a:r>
              <a:rPr lang="en-US" altLang="en-US" sz="2800" b="1" dirty="0" err="1">
                <a:latin typeface="Arial" panose="020B0604020202020204" pitchFamily="34" charset="0"/>
                <a:cs typeface="Arial" panose="020B0604020202020204" pitchFamily="34" charset="0"/>
                <a:sym typeface="Wingdings" panose="05000000000000000000" pitchFamily="2" charset="2"/>
              </a:rPr>
              <a:t>phương</a:t>
            </a:r>
            <a:r>
              <a:rPr lang="en-US" altLang="en-US" sz="2800" b="1" dirty="0">
                <a:latin typeface="Arial" panose="020B0604020202020204" pitchFamily="34" charset="0"/>
                <a:cs typeface="Arial" panose="020B0604020202020204" pitchFamily="34" charset="0"/>
                <a:sym typeface="Wingdings" panose="05000000000000000000" pitchFamily="2" charset="2"/>
              </a:rPr>
              <a:t> </a:t>
            </a:r>
            <a:r>
              <a:rPr lang="en-US" altLang="en-US" sz="2800" b="1" dirty="0" err="1">
                <a:latin typeface="Arial" panose="020B0604020202020204" pitchFamily="34" charset="0"/>
                <a:cs typeface="Arial" panose="020B0604020202020204" pitchFamily="34" charset="0"/>
                <a:sym typeface="Wingdings" panose="05000000000000000000" pitchFamily="2" charset="2"/>
              </a:rPr>
              <a:t>trình</a:t>
            </a:r>
            <a:r>
              <a:rPr lang="en-US" altLang="en-US" sz="2800" b="1" dirty="0">
                <a:latin typeface="Arial" panose="020B0604020202020204" pitchFamily="34" charset="0"/>
                <a:cs typeface="Arial" panose="020B0604020202020204" pitchFamily="34" charset="0"/>
                <a:sym typeface="Wingdings" panose="05000000000000000000" pitchFamily="2" charset="2"/>
              </a:rPr>
              <a:t> </a:t>
            </a:r>
            <a:r>
              <a:rPr lang="en-US" altLang="en-US" sz="2800" b="1" dirty="0" err="1">
                <a:latin typeface="Arial" panose="020B0604020202020204" pitchFamily="34" charset="0"/>
                <a:cs typeface="Arial" panose="020B0604020202020204" pitchFamily="34" charset="0"/>
                <a:sym typeface="Wingdings" panose="05000000000000000000" pitchFamily="2" charset="2"/>
              </a:rPr>
              <a:t>bảo</a:t>
            </a:r>
            <a:r>
              <a:rPr lang="en-US" altLang="en-US" sz="2800" b="1" dirty="0">
                <a:latin typeface="Arial" panose="020B0604020202020204" pitchFamily="34" charset="0"/>
                <a:cs typeface="Arial" panose="020B0604020202020204" pitchFamily="34" charset="0"/>
                <a:sym typeface="Wingdings" panose="05000000000000000000" pitchFamily="2" charset="2"/>
              </a:rPr>
              <a:t> </a:t>
            </a:r>
            <a:r>
              <a:rPr lang="en-US" altLang="en-US" sz="2800" b="1" dirty="0" err="1">
                <a:latin typeface="Arial" panose="020B0604020202020204" pitchFamily="34" charset="0"/>
                <a:cs typeface="Arial" panose="020B0604020202020204" pitchFamily="34" charset="0"/>
                <a:sym typeface="Wingdings" panose="05000000000000000000" pitchFamily="2" charset="2"/>
              </a:rPr>
              <a:t>toàn</a:t>
            </a:r>
            <a:r>
              <a:rPr lang="en-US" altLang="en-US" sz="2800" b="1" dirty="0">
                <a:latin typeface="Arial" panose="020B0604020202020204" pitchFamily="34" charset="0"/>
                <a:cs typeface="Arial" panose="020B0604020202020204" pitchFamily="34" charset="0"/>
                <a:sym typeface="Wingdings" panose="05000000000000000000" pitchFamily="2" charset="2"/>
              </a:rPr>
              <a:t> </a:t>
            </a:r>
            <a:r>
              <a:rPr lang="en-US" altLang="en-US" sz="2800" b="1" dirty="0" err="1">
                <a:latin typeface="Arial" panose="020B0604020202020204" pitchFamily="34" charset="0"/>
                <a:cs typeface="Arial" panose="020B0604020202020204" pitchFamily="34" charset="0"/>
                <a:sym typeface="Wingdings" panose="05000000000000000000" pitchFamily="2" charset="2"/>
              </a:rPr>
              <a:t>khối</a:t>
            </a:r>
            <a:r>
              <a:rPr lang="en-US" altLang="en-US" sz="2800" b="1" dirty="0">
                <a:latin typeface="Arial" panose="020B0604020202020204" pitchFamily="34" charset="0"/>
                <a:cs typeface="Arial" panose="020B0604020202020204" pitchFamily="34" charset="0"/>
                <a:sym typeface="Wingdings" panose="05000000000000000000" pitchFamily="2" charset="2"/>
              </a:rPr>
              <a:t> </a:t>
            </a:r>
            <a:r>
              <a:rPr lang="en-US" altLang="en-US" sz="2800" b="1" dirty="0" err="1">
                <a:latin typeface="Arial" panose="020B0604020202020204" pitchFamily="34" charset="0"/>
                <a:cs typeface="Arial" panose="020B0604020202020204" pitchFamily="34" charset="0"/>
                <a:sym typeface="Wingdings" panose="05000000000000000000" pitchFamily="2" charset="2"/>
              </a:rPr>
              <a:t>lượng</a:t>
            </a:r>
            <a:r>
              <a:rPr lang="en-US" altLang="en-US" sz="2800" b="1" dirty="0">
                <a:latin typeface="Arial" panose="020B0604020202020204" pitchFamily="34" charset="0"/>
                <a:cs typeface="Arial" panose="020B0604020202020204" pitchFamily="34" charset="0"/>
                <a:sym typeface="Wingdings" panose="05000000000000000000" pitchFamily="2" charset="2"/>
              </a:rPr>
              <a:t>, </a:t>
            </a:r>
            <a:r>
              <a:rPr lang="en-US" altLang="en-US" sz="2800" b="1" dirty="0" err="1">
                <a:latin typeface="Arial" panose="020B0604020202020204" pitchFamily="34" charset="0"/>
                <a:cs typeface="Arial" panose="020B0604020202020204" pitchFamily="34" charset="0"/>
                <a:sym typeface="Wingdings" panose="05000000000000000000" pitchFamily="2" charset="2"/>
              </a:rPr>
              <a:t>dựa</a:t>
            </a:r>
            <a:r>
              <a:rPr lang="en-US" altLang="en-US" sz="2800" b="1" dirty="0">
                <a:latin typeface="Arial" panose="020B0604020202020204" pitchFamily="34" charset="0"/>
                <a:cs typeface="Arial" panose="020B0604020202020204" pitchFamily="34" charset="0"/>
                <a:sym typeface="Wingdings" panose="05000000000000000000" pitchFamily="2" charset="2"/>
              </a:rPr>
              <a:t> </a:t>
            </a:r>
            <a:r>
              <a:rPr lang="en-US" altLang="en-US" sz="2800" b="1" dirty="0" err="1">
                <a:latin typeface="Arial" panose="020B0604020202020204" pitchFamily="34" charset="0"/>
                <a:cs typeface="Arial" panose="020B0604020202020204" pitchFamily="34" charset="0"/>
                <a:sym typeface="Wingdings" panose="05000000000000000000" pitchFamily="2" charset="2"/>
              </a:rPr>
              <a:t>vào</a:t>
            </a:r>
            <a:r>
              <a:rPr lang="en-US" altLang="en-US" sz="2800" b="1" dirty="0">
                <a:latin typeface="Arial" panose="020B0604020202020204" pitchFamily="34" charset="0"/>
                <a:cs typeface="Arial" panose="020B0604020202020204" pitchFamily="34" charset="0"/>
                <a:sym typeface="Wingdings" panose="05000000000000000000" pitchFamily="2" charset="2"/>
              </a:rPr>
              <a:t> </a:t>
            </a:r>
            <a:r>
              <a:rPr lang="en-US" altLang="en-US" sz="2800" b="1" dirty="0" err="1">
                <a:latin typeface="Arial" panose="020B0604020202020204" pitchFamily="34" charset="0"/>
                <a:cs typeface="Arial" panose="020B0604020202020204" pitchFamily="34" charset="0"/>
                <a:sym typeface="Wingdings" panose="05000000000000000000" pitchFamily="2" charset="2"/>
              </a:rPr>
              <a:t>định</a:t>
            </a:r>
            <a:r>
              <a:rPr lang="en-US" altLang="en-US" sz="2800" b="1" dirty="0">
                <a:latin typeface="Arial" panose="020B0604020202020204" pitchFamily="34" charset="0"/>
                <a:cs typeface="Arial" panose="020B0604020202020204" pitchFamily="34" charset="0"/>
                <a:sym typeface="Wingdings" panose="05000000000000000000" pitchFamily="2" charset="2"/>
              </a:rPr>
              <a:t> </a:t>
            </a:r>
            <a:r>
              <a:rPr lang="en-US" altLang="en-US" sz="2800" b="1" dirty="0" err="1">
                <a:latin typeface="Arial" panose="020B0604020202020204" pitchFamily="34" charset="0"/>
                <a:cs typeface="Arial" panose="020B0604020202020204" pitchFamily="34" charset="0"/>
                <a:sym typeface="Wingdings" panose="05000000000000000000" pitchFamily="2" charset="2"/>
              </a:rPr>
              <a:t>luật</a:t>
            </a:r>
            <a:r>
              <a:rPr lang="en-US" altLang="en-US" sz="2800" b="1" dirty="0">
                <a:latin typeface="Arial" panose="020B0604020202020204" pitchFamily="34" charset="0"/>
                <a:cs typeface="Arial" panose="020B0604020202020204" pitchFamily="34" charset="0"/>
                <a:sym typeface="Wingdings" panose="05000000000000000000" pitchFamily="2" charset="2"/>
              </a:rPr>
              <a:t> </a:t>
            </a:r>
            <a:r>
              <a:rPr lang="en-US" altLang="en-US" sz="2800" b="1" dirty="0" err="1">
                <a:latin typeface="Arial" panose="020B0604020202020204" pitchFamily="34" charset="0"/>
                <a:cs typeface="Arial" panose="020B0604020202020204" pitchFamily="34" charset="0"/>
                <a:sym typeface="Wingdings" panose="05000000000000000000" pitchFamily="2" charset="2"/>
              </a:rPr>
              <a:t>bảo</a:t>
            </a:r>
            <a:r>
              <a:rPr lang="en-US" altLang="en-US" sz="2800" b="1" dirty="0">
                <a:latin typeface="Arial" panose="020B0604020202020204" pitchFamily="34" charset="0"/>
                <a:cs typeface="Arial" panose="020B0604020202020204" pitchFamily="34" charset="0"/>
                <a:sym typeface="Wingdings" panose="05000000000000000000" pitchFamily="2" charset="2"/>
              </a:rPr>
              <a:t> </a:t>
            </a:r>
            <a:r>
              <a:rPr lang="en-US" altLang="en-US" sz="2800" b="1" dirty="0" err="1">
                <a:latin typeface="Arial" panose="020B0604020202020204" pitchFamily="34" charset="0"/>
                <a:cs typeface="Arial" panose="020B0604020202020204" pitchFamily="34" charset="0"/>
                <a:sym typeface="Wingdings" panose="05000000000000000000" pitchFamily="2" charset="2"/>
              </a:rPr>
              <a:t>toàn</a:t>
            </a:r>
            <a:r>
              <a:rPr lang="en-US" altLang="en-US" sz="2800" b="1" dirty="0">
                <a:latin typeface="Arial" panose="020B0604020202020204" pitchFamily="34" charset="0"/>
                <a:cs typeface="Arial" panose="020B0604020202020204" pitchFamily="34" charset="0"/>
                <a:sym typeface="Wingdings" panose="05000000000000000000" pitchFamily="2" charset="2"/>
              </a:rPr>
              <a:t> </a:t>
            </a:r>
            <a:r>
              <a:rPr lang="en-US" altLang="en-US" sz="2800" b="1" dirty="0" err="1">
                <a:latin typeface="Arial" panose="020B0604020202020204" pitchFamily="34" charset="0"/>
                <a:cs typeface="Arial" panose="020B0604020202020204" pitchFamily="34" charset="0"/>
                <a:sym typeface="Wingdings" panose="05000000000000000000" pitchFamily="2" charset="2"/>
              </a:rPr>
              <a:t>khối</a:t>
            </a:r>
            <a:r>
              <a:rPr lang="en-US" altLang="en-US" sz="2800" b="1" dirty="0">
                <a:latin typeface="Arial" panose="020B0604020202020204" pitchFamily="34" charset="0"/>
                <a:cs typeface="Arial" panose="020B0604020202020204" pitchFamily="34" charset="0"/>
                <a:sym typeface="Wingdings" panose="05000000000000000000" pitchFamily="2" charset="2"/>
              </a:rPr>
              <a:t> </a:t>
            </a:r>
            <a:r>
              <a:rPr lang="en-US" altLang="en-US" sz="2800" b="1" dirty="0" err="1">
                <a:latin typeface="Arial" panose="020B0604020202020204" pitchFamily="34" charset="0"/>
                <a:cs typeface="Arial" panose="020B0604020202020204" pitchFamily="34" charset="0"/>
                <a:sym typeface="Wingdings" panose="05000000000000000000" pitchFamily="2" charset="2"/>
              </a:rPr>
              <a:t>lượng</a:t>
            </a:r>
            <a:r>
              <a:rPr lang="en-US" altLang="en-US" sz="2800" b="1" dirty="0" smtClean="0">
                <a:latin typeface="Arial" panose="020B0604020202020204" pitchFamily="34" charset="0"/>
                <a:cs typeface="Arial" panose="020B0604020202020204" pitchFamily="34" charset="0"/>
                <a:sym typeface="Wingdings" panose="05000000000000000000" pitchFamily="2" charset="2"/>
              </a:rPr>
              <a:t>.</a:t>
            </a:r>
            <a:endParaRPr lang="en-US" altLang="en-US" sz="2800" b="1" dirty="0">
              <a:latin typeface="Times New Roman" panose="02020603050405020304" pitchFamily="18" charset="0"/>
            </a:endParaRPr>
          </a:p>
        </p:txBody>
      </p:sp>
    </p:spTree>
    <p:extLst>
      <p:ext uri="{BB962C8B-B14F-4D97-AF65-F5344CB8AC3E}">
        <p14:creationId xmlns:p14="http://schemas.microsoft.com/office/powerpoint/2010/main" val="315452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625539" y="-3259887"/>
            <a:ext cx="8467905" cy="12095672"/>
          </a:xfrm>
          <a:prstGeom prst="rect">
            <a:avLst/>
          </a:prstGeom>
        </p:spPr>
      </p:pic>
    </p:spTree>
    <p:extLst>
      <p:ext uri="{BB962C8B-B14F-4D97-AF65-F5344CB8AC3E}">
        <p14:creationId xmlns:p14="http://schemas.microsoft.com/office/powerpoint/2010/main" val="2849595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8784" y="1139489"/>
            <a:ext cx="6874511" cy="923330"/>
          </a:xfrm>
          <a:prstGeom prst="rect">
            <a:avLst/>
          </a:prstGeom>
        </p:spPr>
        <p:txBody>
          <a:bodyPr wrap="none">
            <a:spAutoFit/>
          </a:bodyPr>
          <a:lstStyle/>
          <a:p>
            <a:r>
              <a:rPr lang="en-US" altLang="en-US" sz="5400" b="1" dirty="0">
                <a:cs typeface="Times New Roman" panose="02020603050405020304" pitchFamily="18" charset="0"/>
              </a:rPr>
              <a:t> A   +  B    →   C  +  D</a:t>
            </a:r>
            <a:endParaRPr lang="en-US" sz="5400" dirty="0"/>
          </a:p>
        </p:txBody>
      </p:sp>
      <p:sp>
        <p:nvSpPr>
          <p:cNvPr id="3" name="Right Brace 2"/>
          <p:cNvSpPr/>
          <p:nvPr/>
        </p:nvSpPr>
        <p:spPr>
          <a:xfrm rot="5400000">
            <a:off x="2907102" y="967264"/>
            <a:ext cx="638355" cy="2829464"/>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 name="Right Brace 3"/>
          <p:cNvSpPr/>
          <p:nvPr/>
        </p:nvSpPr>
        <p:spPr>
          <a:xfrm rot="5400000">
            <a:off x="7323829" y="967265"/>
            <a:ext cx="638355" cy="2829464"/>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 name="TextBox 4"/>
          <p:cNvSpPr txBox="1"/>
          <p:nvPr/>
        </p:nvSpPr>
        <p:spPr>
          <a:xfrm>
            <a:off x="1578634" y="2889848"/>
            <a:ext cx="3416060" cy="954107"/>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smtClean="0">
                <a:latin typeface="Arial" panose="020B0604020202020204" pitchFamily="34" charset="0"/>
                <a:cs typeface="Arial" panose="020B0604020202020204" pitchFamily="34" charset="0"/>
              </a:rPr>
              <a:t>CHẤT THAM GIA (PHẢN ỨNG)</a:t>
            </a:r>
            <a:endParaRPr lang="en-US" sz="2800" b="1" dirty="0">
              <a:latin typeface="Arial" panose="020B0604020202020204" pitchFamily="34" charset="0"/>
              <a:cs typeface="Arial" panose="020B0604020202020204" pitchFamily="34" charset="0"/>
            </a:endParaRPr>
          </a:p>
        </p:txBody>
      </p:sp>
      <p:sp>
        <p:nvSpPr>
          <p:cNvPr id="6" name="TextBox 5"/>
          <p:cNvSpPr txBox="1"/>
          <p:nvPr/>
        </p:nvSpPr>
        <p:spPr>
          <a:xfrm>
            <a:off x="6081623" y="2898475"/>
            <a:ext cx="3303917" cy="954107"/>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smtClean="0">
                <a:latin typeface="Arial" panose="020B0604020202020204" pitchFamily="34" charset="0"/>
                <a:cs typeface="Arial" panose="020B0604020202020204" pitchFamily="34" charset="0"/>
              </a:rPr>
              <a:t>CHẤT SẢN PHẨM</a:t>
            </a:r>
          </a:p>
          <a:p>
            <a:endParaRPr lang="en-US" sz="2800" b="1" dirty="0">
              <a:latin typeface="Arial" panose="020B0604020202020204" pitchFamily="34" charset="0"/>
              <a:cs typeface="Arial" panose="020B0604020202020204" pitchFamily="34" charset="0"/>
            </a:endParaRPr>
          </a:p>
        </p:txBody>
      </p:sp>
      <p:sp>
        <p:nvSpPr>
          <p:cNvPr id="7" name="TextBox 6"/>
          <p:cNvSpPr txBox="1"/>
          <p:nvPr/>
        </p:nvSpPr>
        <p:spPr>
          <a:xfrm>
            <a:off x="1908784" y="4226943"/>
            <a:ext cx="7349706" cy="1138773"/>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altLang="en-US" sz="3200" b="1" dirty="0" err="1" smtClean="0">
                <a:latin typeface="Arial" panose="020B0604020202020204" pitchFamily="34" charset="0"/>
                <a:cs typeface="Arial" panose="020B0604020202020204" pitchFamily="34" charset="0"/>
              </a:rPr>
              <a:t>Phương</a:t>
            </a:r>
            <a:r>
              <a:rPr lang="en-US" altLang="en-US" sz="3200" b="1" dirty="0" smtClean="0">
                <a:latin typeface="Arial" panose="020B0604020202020204" pitchFamily="34" charset="0"/>
                <a:cs typeface="Arial" panose="020B0604020202020204" pitchFamily="34" charset="0"/>
              </a:rPr>
              <a:t> </a:t>
            </a:r>
            <a:r>
              <a:rPr lang="en-US" altLang="en-US" sz="3200" b="1" dirty="0" err="1" smtClean="0">
                <a:latin typeface="Arial" panose="020B0604020202020204" pitchFamily="34" charset="0"/>
                <a:cs typeface="Arial" panose="020B0604020202020204" pitchFamily="34" charset="0"/>
              </a:rPr>
              <a:t>trình</a:t>
            </a:r>
            <a:r>
              <a:rPr lang="en-US" altLang="en-US" sz="3200" b="1" dirty="0" smtClean="0">
                <a:latin typeface="Arial" panose="020B0604020202020204" pitchFamily="34" charset="0"/>
                <a:cs typeface="Arial" panose="020B0604020202020204" pitchFamily="34" charset="0"/>
              </a:rPr>
              <a:t> </a:t>
            </a:r>
            <a:r>
              <a:rPr lang="en-US" altLang="en-US" sz="3200" b="1" dirty="0" err="1" smtClean="0">
                <a:latin typeface="Arial" panose="020B0604020202020204" pitchFamily="34" charset="0"/>
                <a:cs typeface="Arial" panose="020B0604020202020204" pitchFamily="34" charset="0"/>
              </a:rPr>
              <a:t>bảo</a:t>
            </a:r>
            <a:r>
              <a:rPr lang="en-US" altLang="en-US" sz="3200" b="1" dirty="0" smtClean="0">
                <a:latin typeface="Arial" panose="020B0604020202020204" pitchFamily="34" charset="0"/>
                <a:cs typeface="Arial" panose="020B0604020202020204" pitchFamily="34" charset="0"/>
              </a:rPr>
              <a:t> </a:t>
            </a:r>
            <a:r>
              <a:rPr lang="en-US" altLang="en-US" sz="3200" b="1" dirty="0" err="1" smtClean="0">
                <a:latin typeface="Arial" panose="020B0604020202020204" pitchFamily="34" charset="0"/>
                <a:cs typeface="Arial" panose="020B0604020202020204" pitchFamily="34" charset="0"/>
              </a:rPr>
              <a:t>toàn</a:t>
            </a:r>
            <a:r>
              <a:rPr lang="en-US" altLang="en-US" sz="3200" b="1" dirty="0" smtClean="0">
                <a:latin typeface="Arial" panose="020B0604020202020204" pitchFamily="34" charset="0"/>
                <a:cs typeface="Arial" panose="020B0604020202020204" pitchFamily="34" charset="0"/>
              </a:rPr>
              <a:t> </a:t>
            </a:r>
            <a:r>
              <a:rPr lang="en-US" altLang="en-US" sz="3200" b="1" dirty="0" err="1" smtClean="0">
                <a:latin typeface="Arial" panose="020B0604020202020204" pitchFamily="34" charset="0"/>
                <a:cs typeface="Arial" panose="020B0604020202020204" pitchFamily="34" charset="0"/>
              </a:rPr>
              <a:t>khối</a:t>
            </a:r>
            <a:r>
              <a:rPr lang="en-US" altLang="en-US" sz="3200" b="1" dirty="0" smtClean="0">
                <a:latin typeface="Arial" panose="020B0604020202020204" pitchFamily="34" charset="0"/>
                <a:cs typeface="Arial" panose="020B0604020202020204" pitchFamily="34" charset="0"/>
              </a:rPr>
              <a:t> </a:t>
            </a:r>
            <a:r>
              <a:rPr lang="en-US" altLang="en-US" sz="3200" b="1" dirty="0" err="1" smtClean="0">
                <a:latin typeface="Arial" panose="020B0604020202020204" pitchFamily="34" charset="0"/>
                <a:cs typeface="Arial" panose="020B0604020202020204" pitchFamily="34" charset="0"/>
              </a:rPr>
              <a:t>lượng</a:t>
            </a:r>
            <a:r>
              <a:rPr lang="en-US" altLang="en-US" sz="3200" b="1" dirty="0" smtClean="0">
                <a:latin typeface="Arial" panose="020B0604020202020204" pitchFamily="34" charset="0"/>
                <a:cs typeface="Arial" panose="020B0604020202020204" pitchFamily="34" charset="0"/>
              </a:rPr>
              <a:t>:</a:t>
            </a:r>
          </a:p>
          <a:p>
            <a:pPr algn="ctr"/>
            <a:r>
              <a:rPr lang="en-US" altLang="en-US" sz="3600" b="1" dirty="0" smtClean="0">
                <a:latin typeface="Arial" panose="020B0604020202020204" pitchFamily="34" charset="0"/>
                <a:cs typeface="Arial" panose="020B0604020202020204" pitchFamily="34" charset="0"/>
              </a:rPr>
              <a:t>m</a:t>
            </a:r>
            <a:r>
              <a:rPr lang="en-US" altLang="en-US" sz="3600" b="1" baseline="-25000" dirty="0" smtClean="0">
                <a:latin typeface="Arial" panose="020B0604020202020204" pitchFamily="34" charset="0"/>
                <a:cs typeface="Arial" panose="020B0604020202020204" pitchFamily="34" charset="0"/>
              </a:rPr>
              <a:t>A</a:t>
            </a:r>
            <a:r>
              <a:rPr lang="en-US" altLang="en-US" sz="3600" b="1" dirty="0" smtClean="0">
                <a:latin typeface="Arial" panose="020B0604020202020204" pitchFamily="34" charset="0"/>
                <a:cs typeface="Arial" panose="020B0604020202020204" pitchFamily="34" charset="0"/>
              </a:rPr>
              <a:t>  </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m</a:t>
            </a:r>
            <a:r>
              <a:rPr lang="en-US" altLang="en-US" sz="3600" b="1" baseline="-25000" dirty="0" err="1">
                <a:latin typeface="Arial" panose="020B0604020202020204" pitchFamily="34" charset="0"/>
                <a:cs typeface="Arial" panose="020B0604020202020204" pitchFamily="34" charset="0"/>
              </a:rPr>
              <a:t>B</a:t>
            </a:r>
            <a:r>
              <a:rPr lang="en-US" altLang="en-US" sz="3600" b="1" dirty="0">
                <a:latin typeface="Arial" panose="020B0604020202020204" pitchFamily="34" charset="0"/>
                <a:cs typeface="Arial" panose="020B0604020202020204" pitchFamily="34" charset="0"/>
              </a:rPr>
              <a:t>   ═  </a:t>
            </a:r>
            <a:r>
              <a:rPr lang="en-US" altLang="en-US" sz="3600" b="1" dirty="0" err="1">
                <a:latin typeface="Arial" panose="020B0604020202020204" pitchFamily="34" charset="0"/>
                <a:cs typeface="Arial" panose="020B0604020202020204" pitchFamily="34" charset="0"/>
              </a:rPr>
              <a:t>m</a:t>
            </a:r>
            <a:r>
              <a:rPr lang="en-US" altLang="en-US" sz="3600" b="1" baseline="-25000" dirty="0" err="1">
                <a:latin typeface="Arial" panose="020B0604020202020204" pitchFamily="34" charset="0"/>
                <a:cs typeface="Arial" panose="020B0604020202020204" pitchFamily="34" charset="0"/>
              </a:rPr>
              <a:t>C</a:t>
            </a:r>
            <a:r>
              <a:rPr lang="en-US" altLang="en-US" sz="3600" b="1" dirty="0">
                <a:latin typeface="Arial" panose="020B0604020202020204" pitchFamily="34" charset="0"/>
                <a:cs typeface="Arial" panose="020B0604020202020204" pitchFamily="34" charset="0"/>
              </a:rPr>
              <a:t>  + </a:t>
            </a:r>
            <a:r>
              <a:rPr lang="en-US" altLang="en-US" sz="3600" b="1" dirty="0" err="1" smtClean="0">
                <a:latin typeface="Arial" panose="020B0604020202020204" pitchFamily="34" charset="0"/>
                <a:cs typeface="Arial" panose="020B0604020202020204" pitchFamily="34" charset="0"/>
              </a:rPr>
              <a:t>m</a:t>
            </a:r>
            <a:r>
              <a:rPr lang="en-US" altLang="en-US" sz="3600" b="1" baseline="-25000" dirty="0" err="1" smtClean="0">
                <a:latin typeface="Arial" panose="020B0604020202020204" pitchFamily="34" charset="0"/>
                <a:cs typeface="Arial" panose="020B0604020202020204" pitchFamily="34" charset="0"/>
              </a:rPr>
              <a:t>D</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240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45105" y="136428"/>
            <a:ext cx="6166592" cy="703052"/>
          </a:xfrm>
          <a:prstGeom prst="rect">
            <a:avLst/>
          </a:prstGeom>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rtlCol="0" anchor="ctr"/>
          <a:lstStyle/>
          <a:p>
            <a:r>
              <a:rPr lang="en-US" sz="3600" b="1" dirty="0" smtClean="0">
                <a:solidFill>
                  <a:schemeClr val="tx1"/>
                </a:solidFill>
                <a:latin typeface="Calibri" panose="020F0502020204030204" pitchFamily="34" charset="0"/>
                <a:cs typeface="Calibri" panose="020F0502020204030204" pitchFamily="34" charset="0"/>
              </a:rPr>
              <a:t>II. ÁP DỤNG ĐỊNH LUẬT BTKL</a:t>
            </a:r>
            <a:endParaRPr lang="en-US" sz="3600" b="1" dirty="0">
              <a:solidFill>
                <a:schemeClr val="tx1"/>
              </a:solidFill>
              <a:latin typeface="Calibri" panose="020F0502020204030204" pitchFamily="34" charset="0"/>
              <a:cs typeface="Calibri" panose="020F0502020204030204" pitchFamily="34" charset="0"/>
            </a:endParaRPr>
          </a:p>
        </p:txBody>
      </p:sp>
      <p:sp>
        <p:nvSpPr>
          <p:cNvPr id="5" name="Rectangle 4"/>
          <p:cNvSpPr>
            <a:spLocks noChangeArrowheads="1"/>
          </p:cNvSpPr>
          <p:nvPr/>
        </p:nvSpPr>
        <p:spPr bwMode="auto">
          <a:xfrm>
            <a:off x="2489741" y="2335034"/>
            <a:ext cx="8001000" cy="2513521"/>
          </a:xfrm>
          <a:prstGeom prst="rect">
            <a:avLst/>
          </a:prstGeom>
          <a:ln/>
          <a:extLst/>
        </p:spPr>
        <p:style>
          <a:lnRef idx="2">
            <a:schemeClr val="accent6"/>
          </a:lnRef>
          <a:fillRef idx="1">
            <a:schemeClr val="lt1"/>
          </a:fillRef>
          <a:effectRef idx="0">
            <a:schemeClr val="accent6"/>
          </a:effectRef>
          <a:fontRef idx="minor">
            <a:schemeClr val="dk1"/>
          </a:fontRef>
        </p:style>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en-US" altLang="en-US" sz="3500" b="1" dirty="0" err="1">
                <a:latin typeface="Arial" panose="020B0604020202020204" pitchFamily="34" charset="0"/>
              </a:rPr>
              <a:t>Giả</a:t>
            </a:r>
            <a:r>
              <a:rPr lang="en-US" altLang="en-US" sz="3500" b="1" dirty="0">
                <a:latin typeface="Arial" panose="020B0604020202020204" pitchFamily="34" charset="0"/>
              </a:rPr>
              <a:t> </a:t>
            </a:r>
            <a:r>
              <a:rPr lang="en-US" altLang="en-US" sz="3500" b="1" dirty="0" err="1">
                <a:latin typeface="Arial" panose="020B0604020202020204" pitchFamily="34" charset="0"/>
              </a:rPr>
              <a:t>sử</a:t>
            </a:r>
            <a:r>
              <a:rPr lang="en-US" altLang="en-US" sz="3500" b="1" dirty="0">
                <a:latin typeface="Arial" panose="020B0604020202020204" pitchFamily="34" charset="0"/>
              </a:rPr>
              <a:t> </a:t>
            </a:r>
            <a:r>
              <a:rPr lang="en-US" altLang="en-US" sz="3500" b="1" dirty="0" err="1" smtClean="0">
                <a:latin typeface="Arial" panose="020B0604020202020204" pitchFamily="34" charset="0"/>
              </a:rPr>
              <a:t>sơ</a:t>
            </a:r>
            <a:r>
              <a:rPr lang="en-US" altLang="en-US" sz="3500" b="1" dirty="0" smtClean="0">
                <a:latin typeface="Arial" panose="020B0604020202020204" pitchFamily="34" charset="0"/>
              </a:rPr>
              <a:t> </a:t>
            </a:r>
            <a:r>
              <a:rPr lang="en-US" altLang="en-US" sz="3500" b="1" dirty="0" err="1" smtClean="0">
                <a:latin typeface="Arial" panose="020B0604020202020204" pitchFamily="34" charset="0"/>
              </a:rPr>
              <a:t>đồ</a:t>
            </a:r>
            <a:r>
              <a:rPr lang="en-US" altLang="en-US" sz="3500" b="1" dirty="0" smtClean="0">
                <a:latin typeface="Arial" panose="020B0604020202020204" pitchFamily="34" charset="0"/>
              </a:rPr>
              <a:t> </a:t>
            </a:r>
            <a:r>
              <a:rPr lang="en-US" altLang="en-US" sz="3500" b="1" dirty="0" err="1" smtClean="0">
                <a:latin typeface="Arial" panose="020B0604020202020204" pitchFamily="34" charset="0"/>
              </a:rPr>
              <a:t>phản</a:t>
            </a:r>
            <a:r>
              <a:rPr lang="en-US" altLang="en-US" sz="3500" b="1" dirty="0" smtClean="0">
                <a:latin typeface="Arial" panose="020B0604020202020204" pitchFamily="34" charset="0"/>
              </a:rPr>
              <a:t> </a:t>
            </a:r>
            <a:r>
              <a:rPr lang="en-US" altLang="en-US" sz="3500" b="1" dirty="0" err="1">
                <a:latin typeface="Arial" panose="020B0604020202020204" pitchFamily="34" charset="0"/>
              </a:rPr>
              <a:t>ứng</a:t>
            </a:r>
            <a:r>
              <a:rPr lang="en-US" altLang="en-US" sz="3500" b="1" dirty="0">
                <a:latin typeface="Arial" panose="020B0604020202020204" pitchFamily="34" charset="0"/>
              </a:rPr>
              <a:t>:</a:t>
            </a:r>
          </a:p>
          <a:p>
            <a:r>
              <a:rPr lang="en-US" altLang="en-US" sz="3500" b="1" dirty="0">
                <a:latin typeface="Arial" panose="020B0604020202020204" pitchFamily="34" charset="0"/>
              </a:rPr>
              <a:t>              A   +  B    →   C  +  D</a:t>
            </a:r>
          </a:p>
          <a:p>
            <a:r>
              <a:rPr lang="en-US" altLang="en-US" sz="3500" b="1" dirty="0" err="1" smtClean="0">
                <a:latin typeface="Arial" panose="020B0604020202020204" pitchFamily="34" charset="0"/>
              </a:rPr>
              <a:t>Phương</a:t>
            </a:r>
            <a:r>
              <a:rPr lang="en-US" altLang="en-US" sz="3500" b="1" dirty="0" smtClean="0">
                <a:latin typeface="Arial" panose="020B0604020202020204" pitchFamily="34" charset="0"/>
              </a:rPr>
              <a:t> </a:t>
            </a:r>
            <a:r>
              <a:rPr lang="en-US" altLang="en-US" sz="3500" b="1" dirty="0" err="1" smtClean="0">
                <a:latin typeface="Arial" panose="020B0604020202020204" pitchFamily="34" charset="0"/>
              </a:rPr>
              <a:t>trình</a:t>
            </a:r>
            <a:r>
              <a:rPr lang="en-US" altLang="en-US" sz="3500" b="1" dirty="0" smtClean="0">
                <a:latin typeface="Arial" panose="020B0604020202020204" pitchFamily="34" charset="0"/>
              </a:rPr>
              <a:t> </a:t>
            </a:r>
            <a:r>
              <a:rPr lang="en-US" altLang="en-US" sz="3500" b="1" dirty="0" err="1" smtClean="0">
                <a:latin typeface="Arial" panose="020B0604020202020204" pitchFamily="34" charset="0"/>
              </a:rPr>
              <a:t>bảo</a:t>
            </a:r>
            <a:r>
              <a:rPr lang="en-US" altLang="en-US" sz="3500" b="1" dirty="0" smtClean="0">
                <a:latin typeface="Arial" panose="020B0604020202020204" pitchFamily="34" charset="0"/>
              </a:rPr>
              <a:t> </a:t>
            </a:r>
            <a:r>
              <a:rPr lang="en-US" altLang="en-US" sz="3500" b="1" dirty="0" err="1" smtClean="0">
                <a:latin typeface="Arial" panose="020B0604020202020204" pitchFamily="34" charset="0"/>
              </a:rPr>
              <a:t>toàn</a:t>
            </a:r>
            <a:r>
              <a:rPr lang="en-US" altLang="en-US" sz="3500" b="1" dirty="0" smtClean="0">
                <a:latin typeface="Arial" panose="020B0604020202020204" pitchFamily="34" charset="0"/>
              </a:rPr>
              <a:t> </a:t>
            </a:r>
            <a:r>
              <a:rPr lang="en-US" altLang="en-US" sz="3500" b="1" dirty="0" err="1" smtClean="0">
                <a:latin typeface="Arial" panose="020B0604020202020204" pitchFamily="34" charset="0"/>
              </a:rPr>
              <a:t>khối</a:t>
            </a:r>
            <a:r>
              <a:rPr lang="en-US" altLang="en-US" sz="3500" b="1" dirty="0" smtClean="0">
                <a:latin typeface="Arial" panose="020B0604020202020204" pitchFamily="34" charset="0"/>
              </a:rPr>
              <a:t> </a:t>
            </a:r>
            <a:r>
              <a:rPr lang="en-US" altLang="en-US" sz="3500" b="1" dirty="0" err="1" smtClean="0">
                <a:latin typeface="Arial" panose="020B0604020202020204" pitchFamily="34" charset="0"/>
              </a:rPr>
              <a:t>lượng</a:t>
            </a:r>
            <a:r>
              <a:rPr lang="en-US" altLang="en-US" sz="3500" b="1" dirty="0" smtClean="0">
                <a:latin typeface="Arial" panose="020B0604020202020204" pitchFamily="34" charset="0"/>
              </a:rPr>
              <a:t>:</a:t>
            </a:r>
            <a:endParaRPr lang="en-US" altLang="en-US" sz="3500" b="1" dirty="0">
              <a:latin typeface="Arial" panose="020B0604020202020204" pitchFamily="34" charset="0"/>
            </a:endParaRPr>
          </a:p>
          <a:p>
            <a:r>
              <a:rPr lang="en-US" altLang="en-US" sz="3500" b="1" dirty="0">
                <a:latin typeface="Arial" panose="020B0604020202020204" pitchFamily="34" charset="0"/>
              </a:rPr>
              <a:t>              m</a:t>
            </a:r>
            <a:r>
              <a:rPr lang="en-US" altLang="en-US" sz="3500" b="1" baseline="-25000" dirty="0">
                <a:latin typeface="Arial" panose="020B0604020202020204" pitchFamily="34" charset="0"/>
              </a:rPr>
              <a:t>A</a:t>
            </a:r>
            <a:r>
              <a:rPr lang="en-US" altLang="en-US" sz="3500" b="1" dirty="0">
                <a:latin typeface="Arial" panose="020B0604020202020204" pitchFamily="34" charset="0"/>
              </a:rPr>
              <a:t>  +  </a:t>
            </a:r>
            <a:r>
              <a:rPr lang="en-US" altLang="en-US" sz="3500" b="1" dirty="0" err="1">
                <a:latin typeface="Arial" panose="020B0604020202020204" pitchFamily="34" charset="0"/>
              </a:rPr>
              <a:t>m</a:t>
            </a:r>
            <a:r>
              <a:rPr lang="en-US" altLang="en-US" sz="3500" b="1" baseline="-25000" dirty="0" err="1">
                <a:latin typeface="Arial" panose="020B0604020202020204" pitchFamily="34" charset="0"/>
              </a:rPr>
              <a:t>B</a:t>
            </a:r>
            <a:r>
              <a:rPr lang="en-US" altLang="en-US" sz="3500" b="1" dirty="0">
                <a:latin typeface="Arial" panose="020B0604020202020204" pitchFamily="34" charset="0"/>
              </a:rPr>
              <a:t>   ═  </a:t>
            </a:r>
            <a:r>
              <a:rPr lang="en-US" altLang="en-US" sz="3500" b="1" dirty="0" err="1">
                <a:latin typeface="Arial" panose="020B0604020202020204" pitchFamily="34" charset="0"/>
              </a:rPr>
              <a:t>m</a:t>
            </a:r>
            <a:r>
              <a:rPr lang="en-US" altLang="en-US" sz="3500" b="1" baseline="-25000" dirty="0" err="1">
                <a:latin typeface="Arial" panose="020B0604020202020204" pitchFamily="34" charset="0"/>
              </a:rPr>
              <a:t>C</a:t>
            </a:r>
            <a:r>
              <a:rPr lang="en-US" altLang="en-US" sz="3500" b="1" dirty="0">
                <a:latin typeface="Arial" panose="020B0604020202020204" pitchFamily="34" charset="0"/>
              </a:rPr>
              <a:t>  + </a:t>
            </a:r>
            <a:r>
              <a:rPr lang="en-US" altLang="en-US" sz="3500" b="1" dirty="0" err="1">
                <a:latin typeface="Arial" panose="020B0604020202020204" pitchFamily="34" charset="0"/>
              </a:rPr>
              <a:t>m</a:t>
            </a:r>
            <a:r>
              <a:rPr lang="en-US" altLang="en-US" sz="3500" b="1" baseline="-25000" dirty="0" err="1">
                <a:latin typeface="Arial" panose="020B0604020202020204" pitchFamily="34" charset="0"/>
              </a:rPr>
              <a:t>D</a:t>
            </a:r>
            <a:endParaRPr lang="en-US" altLang="en-US" sz="3500" b="1" baseline="-25000" dirty="0">
              <a:latin typeface="Arial" panose="020B0604020202020204" pitchFamily="34" charset="0"/>
            </a:endParaRPr>
          </a:p>
        </p:txBody>
      </p:sp>
      <p:sp>
        <p:nvSpPr>
          <p:cNvPr id="8" name="Rectangle 20"/>
          <p:cNvSpPr>
            <a:spLocks noChangeArrowheads="1"/>
          </p:cNvSpPr>
          <p:nvPr/>
        </p:nvSpPr>
        <p:spPr bwMode="auto">
          <a:xfrm>
            <a:off x="1276393" y="5253815"/>
            <a:ext cx="10427696" cy="647700"/>
          </a:xfrm>
          <a:prstGeom prst="rect">
            <a:avLst/>
          </a:prstGeom>
          <a:ln/>
          <a:extLst/>
        </p:spPr>
        <p:style>
          <a:lnRef idx="2">
            <a:schemeClr val="accent6"/>
          </a:lnRef>
          <a:fillRef idx="1">
            <a:schemeClr val="lt1"/>
          </a:fillRef>
          <a:effectRef idx="0">
            <a:schemeClr val="accent6"/>
          </a:effectRef>
          <a:fontRef idx="minor">
            <a:schemeClr val="dk1"/>
          </a:fontRef>
        </p:style>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800" b="1" dirty="0">
                <a:latin typeface="Arial" panose="020B0604020202020204" pitchFamily="34" charset="0"/>
              </a:rPr>
              <a:t>(</a:t>
            </a:r>
            <a:r>
              <a:rPr lang="en-US" altLang="en-US" sz="2800" b="1" dirty="0" err="1">
                <a:latin typeface="Arial" panose="020B0604020202020204" pitchFamily="34" charset="0"/>
              </a:rPr>
              <a:t>Trong</a:t>
            </a:r>
            <a:r>
              <a:rPr lang="en-US" altLang="en-US" sz="2800" b="1" dirty="0">
                <a:latin typeface="Arial" panose="020B0604020202020204" pitchFamily="34" charset="0"/>
              </a:rPr>
              <a:t> </a:t>
            </a:r>
            <a:r>
              <a:rPr lang="en-US" altLang="en-US" sz="2800" b="1" dirty="0" err="1">
                <a:latin typeface="Arial" panose="020B0604020202020204" pitchFamily="34" charset="0"/>
              </a:rPr>
              <a:t>đó</a:t>
            </a:r>
            <a:r>
              <a:rPr lang="en-US" altLang="en-US" sz="2800" b="1" dirty="0">
                <a:latin typeface="Arial" panose="020B0604020202020204" pitchFamily="34" charset="0"/>
              </a:rPr>
              <a:t>: m</a:t>
            </a:r>
            <a:r>
              <a:rPr lang="en-US" altLang="en-US" sz="2800" b="1" baseline="-25000" dirty="0">
                <a:latin typeface="Arial" panose="020B0604020202020204" pitchFamily="34" charset="0"/>
              </a:rPr>
              <a:t>A</a:t>
            </a:r>
            <a:r>
              <a:rPr lang="en-US" altLang="en-US" sz="2800" b="1" dirty="0">
                <a:latin typeface="Arial" panose="020B0604020202020204" pitchFamily="34" charset="0"/>
              </a:rPr>
              <a:t>, </a:t>
            </a:r>
            <a:r>
              <a:rPr lang="en-US" altLang="en-US" sz="2800" b="1" dirty="0" err="1">
                <a:latin typeface="Arial" panose="020B0604020202020204" pitchFamily="34" charset="0"/>
              </a:rPr>
              <a:t>m</a:t>
            </a:r>
            <a:r>
              <a:rPr lang="en-US" altLang="en-US" sz="2800" b="1" baseline="-25000" dirty="0" err="1">
                <a:latin typeface="Arial" panose="020B0604020202020204" pitchFamily="34" charset="0"/>
              </a:rPr>
              <a:t>B</a:t>
            </a:r>
            <a:r>
              <a:rPr lang="en-US" altLang="en-US" sz="2800" b="1" dirty="0">
                <a:latin typeface="Arial" panose="020B0604020202020204" pitchFamily="34" charset="0"/>
              </a:rPr>
              <a:t>, </a:t>
            </a:r>
            <a:r>
              <a:rPr lang="en-US" altLang="en-US" sz="2800" b="1" dirty="0" err="1">
                <a:latin typeface="Arial" panose="020B0604020202020204" pitchFamily="34" charset="0"/>
              </a:rPr>
              <a:t>m</a:t>
            </a:r>
            <a:r>
              <a:rPr lang="en-US" altLang="en-US" sz="2800" b="1" baseline="-25000" dirty="0" err="1">
                <a:latin typeface="Arial" panose="020B0604020202020204" pitchFamily="34" charset="0"/>
              </a:rPr>
              <a:t>C</a:t>
            </a:r>
            <a:r>
              <a:rPr lang="en-US" altLang="en-US" sz="2800" b="1" dirty="0">
                <a:latin typeface="Arial" panose="020B0604020202020204" pitchFamily="34" charset="0"/>
              </a:rPr>
              <a:t>, </a:t>
            </a:r>
            <a:r>
              <a:rPr lang="en-US" altLang="en-US" sz="2800" b="1" dirty="0" err="1">
                <a:latin typeface="Arial" panose="020B0604020202020204" pitchFamily="34" charset="0"/>
              </a:rPr>
              <a:t>m</a:t>
            </a:r>
            <a:r>
              <a:rPr lang="en-US" altLang="en-US" sz="2800" b="1" baseline="-25000" dirty="0" err="1">
                <a:latin typeface="Arial" panose="020B0604020202020204" pitchFamily="34" charset="0"/>
              </a:rPr>
              <a:t>D</a:t>
            </a:r>
            <a:r>
              <a:rPr lang="en-US" altLang="en-US" sz="2800" b="1" dirty="0">
                <a:latin typeface="Arial" panose="020B0604020202020204" pitchFamily="34" charset="0"/>
              </a:rPr>
              <a:t> </a:t>
            </a:r>
            <a:r>
              <a:rPr lang="en-US" altLang="en-US" sz="2800" b="1" dirty="0" err="1">
                <a:latin typeface="Arial" panose="020B0604020202020204" pitchFamily="34" charset="0"/>
              </a:rPr>
              <a:t>là</a:t>
            </a:r>
            <a:r>
              <a:rPr lang="en-US" altLang="en-US" sz="2800" b="1" dirty="0">
                <a:latin typeface="Arial" panose="020B0604020202020204" pitchFamily="34" charset="0"/>
              </a:rPr>
              <a:t> </a:t>
            </a:r>
            <a:r>
              <a:rPr lang="en-US" altLang="en-US" sz="2800" b="1" dirty="0" err="1">
                <a:latin typeface="Arial" panose="020B0604020202020204" pitchFamily="34" charset="0"/>
              </a:rPr>
              <a:t>khối</a:t>
            </a:r>
            <a:r>
              <a:rPr lang="en-US" altLang="en-US" sz="2800" b="1" dirty="0">
                <a:latin typeface="Arial" panose="020B0604020202020204" pitchFamily="34" charset="0"/>
              </a:rPr>
              <a:t> </a:t>
            </a:r>
            <a:r>
              <a:rPr lang="en-US" altLang="en-US" sz="2800" b="1" dirty="0" err="1">
                <a:latin typeface="Arial" panose="020B0604020202020204" pitchFamily="34" charset="0"/>
              </a:rPr>
              <a:t>lượng</a:t>
            </a:r>
            <a:r>
              <a:rPr lang="en-US" altLang="en-US" sz="2800" b="1" dirty="0">
                <a:latin typeface="Arial" panose="020B0604020202020204" pitchFamily="34" charset="0"/>
              </a:rPr>
              <a:t> </a:t>
            </a:r>
            <a:r>
              <a:rPr lang="en-US" altLang="en-US" sz="2800" b="1" dirty="0" err="1">
                <a:latin typeface="Arial" panose="020B0604020202020204" pitchFamily="34" charset="0"/>
              </a:rPr>
              <a:t>các</a:t>
            </a:r>
            <a:r>
              <a:rPr lang="en-US" altLang="en-US" sz="2800" b="1" dirty="0">
                <a:latin typeface="Arial" panose="020B0604020202020204" pitchFamily="34" charset="0"/>
              </a:rPr>
              <a:t> </a:t>
            </a:r>
            <a:r>
              <a:rPr lang="en-US" altLang="en-US" sz="2800" b="1" dirty="0" err="1">
                <a:latin typeface="Arial" panose="020B0604020202020204" pitchFamily="34" charset="0"/>
              </a:rPr>
              <a:t>chất</a:t>
            </a:r>
            <a:r>
              <a:rPr lang="en-US" altLang="en-US" sz="2800" b="1" dirty="0">
                <a:latin typeface="Arial" panose="020B0604020202020204" pitchFamily="34" charset="0"/>
              </a:rPr>
              <a:t> A, B, C, D)</a:t>
            </a:r>
          </a:p>
        </p:txBody>
      </p:sp>
      <p:sp>
        <p:nvSpPr>
          <p:cNvPr id="9" name="Rectangle 8"/>
          <p:cNvSpPr/>
          <p:nvPr/>
        </p:nvSpPr>
        <p:spPr>
          <a:xfrm>
            <a:off x="545104" y="1101227"/>
            <a:ext cx="7556480" cy="703052"/>
          </a:xfrm>
          <a:prstGeom prst="rect">
            <a:avLst/>
          </a:prstGeom>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3600" b="1" u="sng" dirty="0" smtClean="0">
                <a:solidFill>
                  <a:schemeClr val="tx1"/>
                </a:solidFill>
                <a:latin typeface="Calibri" panose="020F0502020204030204" pitchFamily="34" charset="0"/>
                <a:cs typeface="Calibri" panose="020F0502020204030204" pitchFamily="34" charset="0"/>
              </a:rPr>
              <a:t>1. </a:t>
            </a:r>
            <a:r>
              <a:rPr lang="en-US" sz="3600" b="1" u="sng" dirty="0" err="1" smtClean="0">
                <a:solidFill>
                  <a:schemeClr val="tx1"/>
                </a:solidFill>
                <a:latin typeface="Calibri" panose="020F0502020204030204" pitchFamily="34" charset="0"/>
                <a:cs typeface="Calibri" panose="020F0502020204030204" pitchFamily="34" charset="0"/>
              </a:rPr>
              <a:t>Phương</a:t>
            </a:r>
            <a:r>
              <a:rPr lang="en-US" sz="3600" b="1" u="sng" dirty="0" smtClean="0">
                <a:solidFill>
                  <a:schemeClr val="tx1"/>
                </a:solidFill>
                <a:latin typeface="Calibri" panose="020F0502020204030204" pitchFamily="34" charset="0"/>
                <a:cs typeface="Calibri" panose="020F0502020204030204" pitchFamily="34" charset="0"/>
              </a:rPr>
              <a:t> </a:t>
            </a:r>
            <a:r>
              <a:rPr lang="en-US" sz="3600" b="1" u="sng" dirty="0" err="1" smtClean="0">
                <a:solidFill>
                  <a:schemeClr val="tx1"/>
                </a:solidFill>
                <a:latin typeface="Calibri" panose="020F0502020204030204" pitchFamily="34" charset="0"/>
                <a:cs typeface="Calibri" panose="020F0502020204030204" pitchFamily="34" charset="0"/>
              </a:rPr>
              <a:t>trình</a:t>
            </a:r>
            <a:r>
              <a:rPr lang="en-US" sz="3600" b="1" u="sng" dirty="0" smtClean="0">
                <a:solidFill>
                  <a:schemeClr val="tx1"/>
                </a:solidFill>
                <a:latin typeface="Calibri" panose="020F0502020204030204" pitchFamily="34" charset="0"/>
                <a:cs typeface="Calibri" panose="020F0502020204030204" pitchFamily="34" charset="0"/>
              </a:rPr>
              <a:t> </a:t>
            </a:r>
            <a:r>
              <a:rPr lang="en-US" sz="3600" b="1" u="sng" dirty="0" err="1" smtClean="0">
                <a:solidFill>
                  <a:schemeClr val="tx1"/>
                </a:solidFill>
                <a:latin typeface="Calibri" panose="020F0502020204030204" pitchFamily="34" charset="0"/>
                <a:cs typeface="Calibri" panose="020F0502020204030204" pitchFamily="34" charset="0"/>
              </a:rPr>
              <a:t>bảo</a:t>
            </a:r>
            <a:r>
              <a:rPr lang="en-US" sz="3600" b="1" u="sng" dirty="0" smtClean="0">
                <a:solidFill>
                  <a:schemeClr val="tx1"/>
                </a:solidFill>
                <a:latin typeface="Calibri" panose="020F0502020204030204" pitchFamily="34" charset="0"/>
                <a:cs typeface="Calibri" panose="020F0502020204030204" pitchFamily="34" charset="0"/>
              </a:rPr>
              <a:t> </a:t>
            </a:r>
            <a:r>
              <a:rPr lang="en-US" sz="3600" b="1" u="sng" dirty="0" err="1" smtClean="0">
                <a:solidFill>
                  <a:schemeClr val="tx1"/>
                </a:solidFill>
                <a:latin typeface="Calibri" panose="020F0502020204030204" pitchFamily="34" charset="0"/>
                <a:cs typeface="Calibri" panose="020F0502020204030204" pitchFamily="34" charset="0"/>
              </a:rPr>
              <a:t>toàn</a:t>
            </a:r>
            <a:r>
              <a:rPr lang="en-US" sz="3600" b="1" u="sng" dirty="0" smtClean="0">
                <a:solidFill>
                  <a:schemeClr val="tx1"/>
                </a:solidFill>
                <a:latin typeface="Calibri" panose="020F0502020204030204" pitchFamily="34" charset="0"/>
                <a:cs typeface="Calibri" panose="020F0502020204030204" pitchFamily="34" charset="0"/>
              </a:rPr>
              <a:t> </a:t>
            </a:r>
            <a:r>
              <a:rPr lang="en-US" sz="3600" b="1" u="sng" dirty="0" err="1" smtClean="0">
                <a:solidFill>
                  <a:schemeClr val="tx1"/>
                </a:solidFill>
                <a:latin typeface="Calibri" panose="020F0502020204030204" pitchFamily="34" charset="0"/>
                <a:cs typeface="Calibri" panose="020F0502020204030204" pitchFamily="34" charset="0"/>
              </a:rPr>
              <a:t>khối</a:t>
            </a:r>
            <a:r>
              <a:rPr lang="en-US" sz="3600" b="1" u="sng" dirty="0" smtClean="0">
                <a:solidFill>
                  <a:schemeClr val="tx1"/>
                </a:solidFill>
                <a:latin typeface="Calibri" panose="020F0502020204030204" pitchFamily="34" charset="0"/>
                <a:cs typeface="Calibri" panose="020F0502020204030204" pitchFamily="34" charset="0"/>
              </a:rPr>
              <a:t> </a:t>
            </a:r>
            <a:r>
              <a:rPr lang="en-US" sz="3600" b="1" u="sng" dirty="0" err="1" smtClean="0">
                <a:solidFill>
                  <a:schemeClr val="tx1"/>
                </a:solidFill>
                <a:latin typeface="Calibri" panose="020F0502020204030204" pitchFamily="34" charset="0"/>
                <a:cs typeface="Calibri" panose="020F0502020204030204" pitchFamily="34" charset="0"/>
              </a:rPr>
              <a:t>lượng</a:t>
            </a:r>
            <a:endParaRPr lang="en-US" sz="3600" b="1" u="sng" dirty="0">
              <a:solidFill>
                <a:schemeClr val="tx1"/>
              </a:solidFill>
              <a:latin typeface="Calibri" panose="020F0502020204030204" pitchFamily="34" charset="0"/>
              <a:cs typeface="Calibri" panose="020F0502020204030204" pitchFamily="34" charset="0"/>
            </a:endParaRPr>
          </a:p>
        </p:txBody>
      </p:sp>
      <p:grpSp>
        <p:nvGrpSpPr>
          <p:cNvPr id="10" name="Group 9"/>
          <p:cNvGrpSpPr/>
          <p:nvPr/>
        </p:nvGrpSpPr>
        <p:grpSpPr>
          <a:xfrm>
            <a:off x="417088" y="653146"/>
            <a:ext cx="11067848" cy="5811700"/>
            <a:chOff x="505937" y="757756"/>
            <a:chExt cx="11067848" cy="5811700"/>
          </a:xfrm>
        </p:grpSpPr>
        <p:pic>
          <p:nvPicPr>
            <p:cNvPr id="11" name="Graphic 9" descr="Illustration of a blue bag of school supplies character ">
              <a:extLst>
                <a:ext uri="{FF2B5EF4-FFF2-40B4-BE49-F238E27FC236}">
                  <a16:creationId xmlns="" xmlns:a16="http://schemas.microsoft.com/office/drawing/2014/main" id="{6F5EC1ED-E527-4E5A-A0D8-3D0719060D1D}"/>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05937" y="4147395"/>
              <a:ext cx="3444298" cy="2422061"/>
            </a:xfrm>
            <a:prstGeom prst="rect">
              <a:avLst/>
            </a:prstGeom>
          </p:spPr>
        </p:pic>
        <p:sp>
          <p:nvSpPr>
            <p:cNvPr id="12" name="Cloud Callout 11"/>
            <p:cNvSpPr/>
            <p:nvPr/>
          </p:nvSpPr>
          <p:spPr>
            <a:xfrm>
              <a:off x="1584396" y="757756"/>
              <a:ext cx="9989389" cy="3649535"/>
            </a:xfrm>
            <a:prstGeom prst="cloudCallout">
              <a:avLst>
                <a:gd name="adj1" fmla="val -26964"/>
                <a:gd name="adj2" fmla="val 65573"/>
              </a:avLst>
            </a:prstGeom>
          </p:spPr>
          <p:style>
            <a:lnRef idx="1">
              <a:schemeClr val="accent3"/>
            </a:lnRef>
            <a:fillRef idx="2">
              <a:schemeClr val="accent3"/>
            </a:fillRef>
            <a:effectRef idx="1">
              <a:schemeClr val="accent3"/>
            </a:effectRef>
            <a:fontRef idx="minor">
              <a:schemeClr val="dk1"/>
            </a:fontRef>
          </p:style>
          <p:txBody>
            <a:bodyPr rtlCol="0" anchor="ctr"/>
            <a:lstStyle/>
            <a:p>
              <a:pPr algn="just" eaLnBrk="0" hangingPunct="0">
                <a:defRPr/>
              </a:pPr>
              <a:r>
                <a:rPr lang="en-US" sz="3000" b="1" dirty="0" err="1">
                  <a:effectLst>
                    <a:outerShdw blurRad="38100" dist="38100" dir="2700000" algn="tl">
                      <a:srgbClr val="C0C0C0"/>
                    </a:outerShdw>
                  </a:effectLst>
                  <a:latin typeface="Arial" panose="020B0604020202020204" pitchFamily="34" charset="0"/>
                  <a:cs typeface="Arial" panose="020B0604020202020204" pitchFamily="34" charset="0"/>
                </a:rPr>
                <a:t>Vậy</a:t>
              </a:r>
              <a:r>
                <a:rPr lang="en-US" sz="3000" b="1"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sz="3000" b="1" dirty="0" err="1">
                  <a:effectLst>
                    <a:outerShdw blurRad="38100" dist="38100" dir="2700000" algn="tl">
                      <a:srgbClr val="C0C0C0"/>
                    </a:outerShdw>
                  </a:effectLst>
                  <a:latin typeface="Arial" panose="020B0604020202020204" pitchFamily="34" charset="0"/>
                  <a:cs typeface="Arial" panose="020B0604020202020204" pitchFamily="34" charset="0"/>
                </a:rPr>
                <a:t>muốn</a:t>
              </a:r>
              <a:r>
                <a:rPr lang="en-US" sz="3000" b="1"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sz="3000" b="1" dirty="0" err="1">
                  <a:effectLst>
                    <a:outerShdw blurRad="38100" dist="38100" dir="2700000" algn="tl">
                      <a:srgbClr val="C0C0C0"/>
                    </a:outerShdw>
                  </a:effectLst>
                  <a:latin typeface="Arial" panose="020B0604020202020204" pitchFamily="34" charset="0"/>
                  <a:cs typeface="Arial" panose="020B0604020202020204" pitchFamily="34" charset="0"/>
                </a:rPr>
                <a:t>tìm</a:t>
              </a:r>
              <a:r>
                <a:rPr lang="en-US" sz="3000" b="1" dirty="0">
                  <a:effectLst>
                    <a:outerShdw blurRad="38100" dist="38100" dir="2700000" algn="tl">
                      <a:srgbClr val="C0C0C0"/>
                    </a:outerShdw>
                  </a:effectLst>
                  <a:latin typeface="Arial" panose="020B0604020202020204" pitchFamily="34" charset="0"/>
                  <a:cs typeface="Arial" panose="020B0604020202020204" pitchFamily="34" charset="0"/>
                </a:rPr>
                <a:t> m</a:t>
              </a:r>
              <a:r>
                <a:rPr lang="en-US" sz="2000" b="1" dirty="0">
                  <a:effectLst>
                    <a:outerShdw blurRad="38100" dist="38100" dir="2700000" algn="tl">
                      <a:srgbClr val="C0C0C0"/>
                    </a:outerShdw>
                  </a:effectLst>
                  <a:latin typeface="Arial" panose="020B0604020202020204" pitchFamily="34" charset="0"/>
                  <a:cs typeface="Arial" panose="020B0604020202020204" pitchFamily="34" charset="0"/>
                </a:rPr>
                <a:t>A</a:t>
              </a:r>
              <a:r>
                <a:rPr lang="en-US" sz="3000" b="1"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sz="3000" b="1" dirty="0" err="1" smtClean="0">
                  <a:effectLst>
                    <a:outerShdw blurRad="38100" dist="38100" dir="2700000" algn="tl">
                      <a:srgbClr val="C0C0C0"/>
                    </a:outerShdw>
                  </a:effectLst>
                  <a:latin typeface="Arial" panose="020B0604020202020204" pitchFamily="34" charset="0"/>
                  <a:cs typeface="Arial" panose="020B0604020202020204" pitchFamily="34" charset="0"/>
                </a:rPr>
                <a:t>khi</a:t>
              </a:r>
              <a:r>
                <a:rPr lang="en-US" sz="3000" b="1" dirty="0" smtClean="0">
                  <a:effectLst>
                    <a:outerShdw blurRad="38100" dist="38100" dir="2700000" algn="tl">
                      <a:srgbClr val="C0C0C0"/>
                    </a:outerShdw>
                  </a:effectLst>
                  <a:latin typeface="Arial" panose="020B0604020202020204" pitchFamily="34" charset="0"/>
                  <a:cs typeface="Arial" panose="020B0604020202020204" pitchFamily="34" charset="0"/>
                </a:rPr>
                <a:t> </a:t>
              </a:r>
              <a:r>
                <a:rPr lang="en-US" sz="3000" b="1" dirty="0" err="1" smtClean="0">
                  <a:effectLst>
                    <a:outerShdw blurRad="38100" dist="38100" dir="2700000" algn="tl">
                      <a:srgbClr val="C0C0C0"/>
                    </a:outerShdw>
                  </a:effectLst>
                  <a:latin typeface="Arial" panose="020B0604020202020204" pitchFamily="34" charset="0"/>
                  <a:cs typeface="Arial" panose="020B0604020202020204" pitchFamily="34" charset="0"/>
                </a:rPr>
                <a:t>đã</a:t>
              </a:r>
              <a:r>
                <a:rPr lang="en-US" sz="3000" b="1" dirty="0" smtClean="0">
                  <a:effectLst>
                    <a:outerShdw blurRad="38100" dist="38100" dir="2700000" algn="tl">
                      <a:srgbClr val="C0C0C0"/>
                    </a:outerShdw>
                  </a:effectLst>
                  <a:latin typeface="Arial" panose="020B0604020202020204" pitchFamily="34" charset="0"/>
                  <a:cs typeface="Arial" panose="020B0604020202020204" pitchFamily="34" charset="0"/>
                </a:rPr>
                <a:t> </a:t>
              </a:r>
              <a:r>
                <a:rPr lang="en-US" sz="3000" b="1" dirty="0" err="1" smtClean="0">
                  <a:effectLst>
                    <a:outerShdw blurRad="38100" dist="38100" dir="2700000" algn="tl">
                      <a:srgbClr val="C0C0C0"/>
                    </a:outerShdw>
                  </a:effectLst>
                  <a:latin typeface="Arial" panose="020B0604020202020204" pitchFamily="34" charset="0"/>
                  <a:cs typeface="Arial" panose="020B0604020202020204" pitchFamily="34" charset="0"/>
                </a:rPr>
                <a:t>biết</a:t>
              </a:r>
              <a:r>
                <a:rPr lang="en-US" sz="3000" b="1" dirty="0" smtClean="0">
                  <a:effectLst>
                    <a:outerShdw blurRad="38100" dist="38100" dir="2700000" algn="tl">
                      <a:srgbClr val="C0C0C0"/>
                    </a:outerShdw>
                  </a:effectLst>
                  <a:latin typeface="Arial" panose="020B0604020202020204" pitchFamily="34" charset="0"/>
                  <a:cs typeface="Arial" panose="020B0604020202020204" pitchFamily="34" charset="0"/>
                </a:rPr>
                <a:t> </a:t>
              </a:r>
              <a:r>
                <a:rPr lang="en-US" sz="3000" b="1" dirty="0" err="1" smtClean="0">
                  <a:effectLst>
                    <a:outerShdw blurRad="38100" dist="38100" dir="2700000" algn="tl">
                      <a:srgbClr val="C0C0C0"/>
                    </a:outerShdw>
                  </a:effectLst>
                  <a:latin typeface="Arial" panose="020B0604020202020204" pitchFamily="34" charset="0"/>
                  <a:cs typeface="Arial" panose="020B0604020202020204" pitchFamily="34" charset="0"/>
                </a:rPr>
                <a:t>m</a:t>
              </a:r>
              <a:r>
                <a:rPr lang="en-US" sz="2000" b="1" dirty="0" err="1" smtClean="0">
                  <a:effectLst>
                    <a:outerShdw blurRad="38100" dist="38100" dir="2700000" algn="tl">
                      <a:srgbClr val="C0C0C0"/>
                    </a:outerShdw>
                  </a:effectLst>
                  <a:latin typeface="Arial" panose="020B0604020202020204" pitchFamily="34" charset="0"/>
                  <a:cs typeface="Arial" panose="020B0604020202020204" pitchFamily="34" charset="0"/>
                </a:rPr>
                <a:t>C</a:t>
              </a:r>
              <a:r>
                <a:rPr lang="en-US" sz="2000" b="1" dirty="0" smtClean="0">
                  <a:effectLst>
                    <a:outerShdw blurRad="38100" dist="38100" dir="2700000" algn="tl">
                      <a:srgbClr val="C0C0C0"/>
                    </a:outerShdw>
                  </a:effectLst>
                  <a:latin typeface="Arial" panose="020B0604020202020204" pitchFamily="34" charset="0"/>
                  <a:cs typeface="Arial" panose="020B0604020202020204" pitchFamily="34" charset="0"/>
                </a:rPr>
                <a:t>, </a:t>
              </a:r>
              <a:r>
                <a:rPr lang="en-US" sz="3000" b="1" dirty="0" err="1" smtClean="0">
                  <a:effectLst>
                    <a:outerShdw blurRad="38100" dist="38100" dir="2700000" algn="tl">
                      <a:srgbClr val="C0C0C0"/>
                    </a:outerShdw>
                  </a:effectLst>
                  <a:latin typeface="Arial" panose="020B0604020202020204" pitchFamily="34" charset="0"/>
                  <a:cs typeface="Arial" panose="020B0604020202020204" pitchFamily="34" charset="0"/>
                </a:rPr>
                <a:t>m</a:t>
              </a:r>
              <a:r>
                <a:rPr lang="en-US" sz="2000" b="1" dirty="0" err="1" smtClean="0">
                  <a:effectLst>
                    <a:outerShdw blurRad="38100" dist="38100" dir="2700000" algn="tl">
                      <a:srgbClr val="C0C0C0"/>
                    </a:outerShdw>
                  </a:effectLst>
                  <a:latin typeface="Arial" panose="020B0604020202020204" pitchFamily="34" charset="0"/>
                  <a:cs typeface="Arial" panose="020B0604020202020204" pitchFamily="34" charset="0"/>
                </a:rPr>
                <a:t>B</a:t>
              </a:r>
              <a:r>
                <a:rPr lang="en-US" sz="2000" b="1" dirty="0" smtClean="0">
                  <a:effectLst>
                    <a:outerShdw blurRad="38100" dist="38100" dir="2700000" algn="tl">
                      <a:srgbClr val="C0C0C0"/>
                    </a:outerShdw>
                  </a:effectLst>
                  <a:latin typeface="Arial" panose="020B0604020202020204" pitchFamily="34" charset="0"/>
                  <a:cs typeface="Arial" panose="020B0604020202020204" pitchFamily="34" charset="0"/>
                </a:rPr>
                <a:t>,</a:t>
              </a:r>
              <a:r>
                <a:rPr lang="en-US" sz="3000" b="1"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sz="3000" b="1" dirty="0" err="1" smtClean="0">
                  <a:effectLst>
                    <a:outerShdw blurRad="38100" dist="38100" dir="2700000" algn="tl">
                      <a:srgbClr val="C0C0C0"/>
                    </a:outerShdw>
                  </a:effectLst>
                  <a:latin typeface="Arial" panose="020B0604020202020204" pitchFamily="34" charset="0"/>
                  <a:cs typeface="Arial" panose="020B0604020202020204" pitchFamily="34" charset="0"/>
                </a:rPr>
                <a:t>m</a:t>
              </a:r>
              <a:r>
                <a:rPr lang="en-US" sz="2000" b="1" dirty="0" err="1" smtClean="0">
                  <a:effectLst>
                    <a:outerShdw blurRad="38100" dist="38100" dir="2700000" algn="tl">
                      <a:srgbClr val="C0C0C0"/>
                    </a:outerShdw>
                  </a:effectLst>
                  <a:latin typeface="Arial" panose="020B0604020202020204" pitchFamily="34" charset="0"/>
                  <a:cs typeface="Arial" panose="020B0604020202020204" pitchFamily="34" charset="0"/>
                </a:rPr>
                <a:t>D</a:t>
              </a:r>
              <a:r>
                <a:rPr lang="en-US" sz="3000" b="1" dirty="0" smtClean="0">
                  <a:effectLst>
                    <a:outerShdw blurRad="38100" dist="38100" dir="2700000" algn="tl">
                      <a:srgbClr val="C0C0C0"/>
                    </a:outerShdw>
                  </a:effectLst>
                  <a:latin typeface="Arial" panose="020B0604020202020204" pitchFamily="34" charset="0"/>
                  <a:cs typeface="Arial" panose="020B0604020202020204" pitchFamily="34" charset="0"/>
                </a:rPr>
                <a:t> </a:t>
              </a:r>
              <a:r>
                <a:rPr lang="en-US" sz="3000" b="1" dirty="0" err="1" smtClean="0">
                  <a:effectLst>
                    <a:outerShdw blurRad="38100" dist="38100" dir="2700000" algn="tl">
                      <a:srgbClr val="C0C0C0"/>
                    </a:outerShdw>
                  </a:effectLst>
                  <a:latin typeface="Arial" panose="020B0604020202020204" pitchFamily="34" charset="0"/>
                  <a:cs typeface="Arial" panose="020B0604020202020204" pitchFamily="34" charset="0"/>
                </a:rPr>
                <a:t>có</a:t>
              </a:r>
              <a:r>
                <a:rPr lang="en-US" sz="3000" b="1" dirty="0" smtClean="0">
                  <a:effectLst>
                    <a:outerShdw blurRad="38100" dist="38100" dir="2700000" algn="tl">
                      <a:srgbClr val="C0C0C0"/>
                    </a:outerShdw>
                  </a:effectLst>
                  <a:latin typeface="Arial" panose="020B0604020202020204" pitchFamily="34" charset="0"/>
                  <a:cs typeface="Arial" panose="020B0604020202020204" pitchFamily="34" charset="0"/>
                </a:rPr>
                <a:t> </a:t>
              </a:r>
              <a:r>
                <a:rPr lang="en-US" sz="3000" b="1" dirty="0" err="1">
                  <a:effectLst>
                    <a:outerShdw blurRad="38100" dist="38100" dir="2700000" algn="tl">
                      <a:srgbClr val="C0C0C0"/>
                    </a:outerShdw>
                  </a:effectLst>
                  <a:latin typeface="Arial" panose="020B0604020202020204" pitchFamily="34" charset="0"/>
                  <a:cs typeface="Arial" panose="020B0604020202020204" pitchFamily="34" charset="0"/>
                </a:rPr>
                <a:t>được</a:t>
              </a:r>
              <a:r>
                <a:rPr lang="en-US" sz="3000" b="1"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sz="3000" b="1" dirty="0" err="1">
                  <a:effectLst>
                    <a:outerShdw blurRad="38100" dist="38100" dir="2700000" algn="tl">
                      <a:srgbClr val="C0C0C0"/>
                    </a:outerShdw>
                  </a:effectLst>
                  <a:latin typeface="Arial" panose="020B0604020202020204" pitchFamily="34" charset="0"/>
                  <a:cs typeface="Arial" panose="020B0604020202020204" pitchFamily="34" charset="0"/>
                </a:rPr>
                <a:t>không</a:t>
              </a:r>
              <a:r>
                <a:rPr lang="en-US" sz="3000" b="1" dirty="0">
                  <a:effectLst>
                    <a:outerShdw blurRad="38100" dist="38100" dir="2700000" algn="tl">
                      <a:srgbClr val="C0C0C0"/>
                    </a:outerShdw>
                  </a:effectLst>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184072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5"/>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5" grpId="0" animBg="1"/>
      <p:bldP spid="5" grpId="1" animBg="1"/>
      <p:bldP spid="8" grpId="0" animBg="1"/>
      <p:bldP spid="8" grpId="1" animBg="1"/>
      <p:bldP spid="9" grpId="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7790" y="1750643"/>
            <a:ext cx="8799893" cy="1837945"/>
          </a:xfr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lgn="ctr"/>
            <a:r>
              <a:rPr lang="en-US" sz="5400" b="1" dirty="0">
                <a:solidFill>
                  <a:srgbClr val="0070C0"/>
                </a:solidFill>
                <a:latin typeface="Calibri" panose="020F0502020204030204" pitchFamily="34" charset="0"/>
                <a:cs typeface="Calibri" panose="020F0502020204030204" pitchFamily="34" charset="0"/>
              </a:rPr>
              <a:t>2. </a:t>
            </a:r>
            <a:r>
              <a:rPr lang="en-US" sz="5400" b="1" dirty="0" err="1">
                <a:solidFill>
                  <a:srgbClr val="0070C0"/>
                </a:solidFill>
                <a:latin typeface="Calibri" panose="020F0502020204030204" pitchFamily="34" charset="0"/>
                <a:cs typeface="Calibri" panose="020F0502020204030204" pitchFamily="34" charset="0"/>
              </a:rPr>
              <a:t>Áp</a:t>
            </a:r>
            <a:r>
              <a:rPr lang="en-US" sz="5400" b="1" dirty="0">
                <a:solidFill>
                  <a:srgbClr val="0070C0"/>
                </a:solidFill>
                <a:latin typeface="Calibri" panose="020F0502020204030204" pitchFamily="34" charset="0"/>
                <a:cs typeface="Calibri" panose="020F0502020204030204" pitchFamily="34" charset="0"/>
              </a:rPr>
              <a:t> </a:t>
            </a:r>
            <a:r>
              <a:rPr lang="en-US" sz="5400" b="1" dirty="0" err="1">
                <a:solidFill>
                  <a:srgbClr val="0070C0"/>
                </a:solidFill>
                <a:latin typeface="Calibri" panose="020F0502020204030204" pitchFamily="34" charset="0"/>
                <a:cs typeface="Calibri" panose="020F0502020204030204" pitchFamily="34" charset="0"/>
              </a:rPr>
              <a:t>dụng</a:t>
            </a:r>
            <a:r>
              <a:rPr lang="en-US" sz="5400" b="1" dirty="0">
                <a:solidFill>
                  <a:srgbClr val="0070C0"/>
                </a:solidFill>
                <a:latin typeface="Calibri" panose="020F0502020204030204" pitchFamily="34" charset="0"/>
                <a:cs typeface="Calibri" panose="020F0502020204030204" pitchFamily="34" charset="0"/>
              </a:rPr>
              <a:t> </a:t>
            </a:r>
            <a:r>
              <a:rPr lang="en-US" sz="5400" b="1" dirty="0" err="1">
                <a:solidFill>
                  <a:srgbClr val="0070C0"/>
                </a:solidFill>
                <a:latin typeface="Calibri" panose="020F0502020204030204" pitchFamily="34" charset="0"/>
                <a:cs typeface="Calibri" panose="020F0502020204030204" pitchFamily="34" charset="0"/>
              </a:rPr>
              <a:t>định</a:t>
            </a:r>
            <a:r>
              <a:rPr lang="en-US" sz="5400" b="1" dirty="0">
                <a:solidFill>
                  <a:srgbClr val="0070C0"/>
                </a:solidFill>
                <a:latin typeface="Calibri" panose="020F0502020204030204" pitchFamily="34" charset="0"/>
                <a:cs typeface="Calibri" panose="020F0502020204030204" pitchFamily="34" charset="0"/>
              </a:rPr>
              <a:t> </a:t>
            </a:r>
            <a:r>
              <a:rPr lang="en-US" sz="5400" b="1" dirty="0" err="1">
                <a:solidFill>
                  <a:srgbClr val="0070C0"/>
                </a:solidFill>
                <a:latin typeface="Calibri" panose="020F0502020204030204" pitchFamily="34" charset="0"/>
                <a:cs typeface="Calibri" panose="020F0502020204030204" pitchFamily="34" charset="0"/>
              </a:rPr>
              <a:t>luật</a:t>
            </a:r>
            <a:r>
              <a:rPr lang="en-US" sz="5400" b="1" dirty="0">
                <a:solidFill>
                  <a:srgbClr val="0070C0"/>
                </a:solidFill>
                <a:latin typeface="Calibri" panose="020F0502020204030204" pitchFamily="34" charset="0"/>
                <a:cs typeface="Calibri" panose="020F0502020204030204" pitchFamily="34" charset="0"/>
              </a:rPr>
              <a:t> </a:t>
            </a:r>
            <a:r>
              <a:rPr lang="en-US" sz="5400" b="1" dirty="0" err="1">
                <a:solidFill>
                  <a:srgbClr val="0070C0"/>
                </a:solidFill>
                <a:latin typeface="Calibri" panose="020F0502020204030204" pitchFamily="34" charset="0"/>
                <a:cs typeface="Calibri" panose="020F0502020204030204" pitchFamily="34" charset="0"/>
              </a:rPr>
              <a:t>bảo</a:t>
            </a:r>
            <a:r>
              <a:rPr lang="en-US" sz="5400" b="1" dirty="0">
                <a:solidFill>
                  <a:srgbClr val="0070C0"/>
                </a:solidFill>
                <a:latin typeface="Calibri" panose="020F0502020204030204" pitchFamily="34" charset="0"/>
                <a:cs typeface="Calibri" panose="020F0502020204030204" pitchFamily="34" charset="0"/>
              </a:rPr>
              <a:t> </a:t>
            </a:r>
            <a:r>
              <a:rPr lang="en-US" sz="5400" b="1" dirty="0" err="1">
                <a:solidFill>
                  <a:srgbClr val="0070C0"/>
                </a:solidFill>
                <a:latin typeface="Calibri" panose="020F0502020204030204" pitchFamily="34" charset="0"/>
                <a:cs typeface="Calibri" panose="020F0502020204030204" pitchFamily="34" charset="0"/>
              </a:rPr>
              <a:t>toàn</a:t>
            </a:r>
            <a:r>
              <a:rPr lang="en-US" sz="5400" b="1" dirty="0">
                <a:solidFill>
                  <a:srgbClr val="0070C0"/>
                </a:solidFill>
                <a:latin typeface="Calibri" panose="020F0502020204030204" pitchFamily="34" charset="0"/>
                <a:cs typeface="Calibri" panose="020F0502020204030204" pitchFamily="34" charset="0"/>
              </a:rPr>
              <a:t> </a:t>
            </a:r>
            <a:r>
              <a:rPr lang="en-US" sz="5400" b="1" dirty="0" err="1">
                <a:solidFill>
                  <a:srgbClr val="0070C0"/>
                </a:solidFill>
                <a:latin typeface="Calibri" panose="020F0502020204030204" pitchFamily="34" charset="0"/>
                <a:cs typeface="Calibri" panose="020F0502020204030204" pitchFamily="34" charset="0"/>
              </a:rPr>
              <a:t>khối</a:t>
            </a:r>
            <a:r>
              <a:rPr lang="en-US" sz="5400" b="1" dirty="0">
                <a:solidFill>
                  <a:srgbClr val="0070C0"/>
                </a:solidFill>
                <a:latin typeface="Calibri" panose="020F0502020204030204" pitchFamily="34" charset="0"/>
                <a:cs typeface="Calibri" panose="020F0502020204030204" pitchFamily="34" charset="0"/>
              </a:rPr>
              <a:t> </a:t>
            </a:r>
            <a:r>
              <a:rPr lang="en-US" sz="5400" b="1" dirty="0" err="1">
                <a:solidFill>
                  <a:srgbClr val="0070C0"/>
                </a:solidFill>
                <a:latin typeface="Calibri" panose="020F0502020204030204" pitchFamily="34" charset="0"/>
                <a:cs typeface="Calibri" panose="020F0502020204030204" pitchFamily="34" charset="0"/>
              </a:rPr>
              <a:t>lượng</a:t>
            </a:r>
            <a:endParaRPr lang="en-US" sz="5400" b="1" dirty="0">
              <a:solidFill>
                <a:srgbClr val="0070C0"/>
              </a:solidFill>
              <a:latin typeface="Calibri" panose="020F0502020204030204" pitchFamily="34" charset="0"/>
              <a:cs typeface="Calibri" panose="020F0502020204030204" pitchFamily="34" charset="0"/>
            </a:endParaRPr>
          </a:p>
        </p:txBody>
      </p:sp>
      <p:pic>
        <p:nvPicPr>
          <p:cNvPr id="4" name="Graphic 7" descr="Illustration of a blue bag of school supplies character ">
            <a:extLst>
              <a:ext uri="{FF2B5EF4-FFF2-40B4-BE49-F238E27FC236}">
                <a16:creationId xmlns="" xmlns:a16="http://schemas.microsoft.com/office/drawing/2014/main" id="{F3A63EAE-D921-4D74-B1C8-6D0E847DFDDE}"/>
              </a:ext>
            </a:extLst>
          </p:cNvPr>
          <p:cNvPicPr>
            <a:picLocks noChangeAspect="1"/>
          </p:cNvPicPr>
          <p:nvPr/>
        </p:nvPicPr>
        <p:blipFill>
          <a:blip r:embed="rId2">
            <a:extLst>
              <a:ext uri="{96DAC541-7B7A-43D3-8B79-37D633B846F1}">
                <asvg:svgBlip xmlns="" xmlns:asvg="http://schemas.microsoft.com/office/drawing/2016/SVG/main" r:embed="rId5"/>
              </a:ext>
            </a:extLst>
          </a:blip>
          <a:stretch>
            <a:fillRect/>
          </a:stretch>
        </p:blipFill>
        <p:spPr>
          <a:xfrm>
            <a:off x="3043879" y="4402048"/>
            <a:ext cx="2483858" cy="1709233"/>
          </a:xfrm>
          <a:prstGeom prst="rect">
            <a:avLst/>
          </a:prstGeom>
        </p:spPr>
      </p:pic>
      <p:pic>
        <p:nvPicPr>
          <p:cNvPr id="5" name="Graphic 9" descr="Illustration of a purple book character ">
            <a:extLst>
              <a:ext uri="{FF2B5EF4-FFF2-40B4-BE49-F238E27FC236}">
                <a16:creationId xmlns="" xmlns:a16="http://schemas.microsoft.com/office/drawing/2014/main" id="{8A4FC9B1-AAE5-49E7-9209-B1CD7DC8CD92}"/>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flipH="1">
            <a:off x="6259261" y="4259507"/>
            <a:ext cx="1775352" cy="2059055"/>
          </a:xfrm>
          <a:prstGeom prst="rect">
            <a:avLst/>
          </a:prstGeom>
        </p:spPr>
      </p:pic>
      <p:pic>
        <p:nvPicPr>
          <p:cNvPr id="6" name="Graphic 5" descr="Illustration of a globe character ">
            <a:extLst>
              <a:ext uri="{FF2B5EF4-FFF2-40B4-BE49-F238E27FC236}">
                <a16:creationId xmlns="" xmlns:a16="http://schemas.microsoft.com/office/drawing/2014/main" id="{A1CF0450-3738-4D52-BF18-A90C1F16AC64}"/>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8601705" y="4261626"/>
            <a:ext cx="2213723" cy="1748841"/>
          </a:xfrm>
          <a:prstGeom prst="rect">
            <a:avLst/>
          </a:prstGeom>
        </p:spPr>
      </p:pic>
      <p:pic>
        <p:nvPicPr>
          <p:cNvPr id="7" name="Graphic 11" descr="Illustration of a pencil character ">
            <a:extLst>
              <a:ext uri="{FF2B5EF4-FFF2-40B4-BE49-F238E27FC236}">
                <a16:creationId xmlns="" xmlns:a16="http://schemas.microsoft.com/office/drawing/2014/main" id="{937FAC84-23F1-401F-A313-68AD63D601F8}"/>
              </a:ext>
            </a:extLst>
          </p:cNvPr>
          <p:cNvPicPr>
            <a:picLocks noChangeAspect="1"/>
          </p:cNvPicPr>
          <p:nvPr/>
        </p:nvPicPr>
        <p:blipFill>
          <a:blip r:embed="rId10">
            <a:extLst>
              <a:ext uri="{96DAC541-7B7A-43D3-8B79-37D633B846F1}">
                <asvg:svgBlip xmlns="" xmlns:asvg="http://schemas.microsoft.com/office/drawing/2016/SVG/main" r:embed="rId3"/>
              </a:ext>
            </a:extLst>
          </a:blip>
          <a:stretch>
            <a:fillRect/>
          </a:stretch>
        </p:blipFill>
        <p:spPr>
          <a:xfrm rot="21077964">
            <a:off x="1014089" y="4270844"/>
            <a:ext cx="1155789" cy="1971643"/>
          </a:xfrm>
          <a:prstGeom prst="rect">
            <a:avLst/>
          </a:prstGeom>
        </p:spPr>
      </p:pic>
      <p:sp>
        <p:nvSpPr>
          <p:cNvPr id="10" name="Title 9"/>
          <p:cNvSpPr>
            <a:spLocks noGrp="1"/>
          </p:cNvSpPr>
          <p:nvPr>
            <p:ph type="ctrTitle"/>
          </p:nvPr>
        </p:nvSpPr>
        <p:spPr/>
        <p:txBody>
          <a:bodyPr/>
          <a:lstStyle/>
          <a:p>
            <a:r>
              <a:rPr lang="en-US" dirty="0" smtClean="0"/>
              <a:t>     </a:t>
            </a:r>
            <a:endParaRPr lang="en-US" dirty="0"/>
          </a:p>
        </p:txBody>
      </p:sp>
      <p:sp>
        <p:nvSpPr>
          <p:cNvPr id="12" name="Title 1"/>
          <p:cNvSpPr txBox="1">
            <a:spLocks/>
          </p:cNvSpPr>
          <p:nvPr/>
        </p:nvSpPr>
        <p:spPr>
          <a:xfrm>
            <a:off x="1183939" y="303935"/>
            <a:ext cx="8065354" cy="692925"/>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smtClean="0">
                <a:solidFill>
                  <a:srgbClr val="EB9A75"/>
                </a:solidFill>
                <a:latin typeface="Calibri" panose="020F0502020204030204" pitchFamily="34" charset="0"/>
                <a:cs typeface="Calibri" panose="020F0502020204030204" pitchFamily="34" charset="0"/>
              </a:rPr>
              <a:t>Chủ đề 1: PHẢN ỨNG HÓA HỌC</a:t>
            </a:r>
            <a:endParaRPr lang="en-US" sz="4000" b="1" dirty="0">
              <a:solidFill>
                <a:srgbClr val="EB9A7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336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dirty="0"/>
          </a:p>
        </p:txBody>
      </p:sp>
      <p:sp>
        <p:nvSpPr>
          <p:cNvPr id="3" name="TextBox 2"/>
          <p:cNvSpPr txBox="1"/>
          <p:nvPr/>
        </p:nvSpPr>
        <p:spPr>
          <a:xfrm>
            <a:off x="609601" y="1520299"/>
            <a:ext cx="10972800" cy="3970318"/>
          </a:xfrm>
          <a:prstGeom prst="rect">
            <a:avLst/>
          </a:prstGeom>
          <a:solidFill>
            <a:schemeClr val="bg1"/>
          </a:solidFill>
          <a:ln>
            <a:solidFill>
              <a:schemeClr val="tx1"/>
            </a:solidFill>
          </a:ln>
        </p:spPr>
        <p:txBody>
          <a:bodyPr wrap="square" rtlCol="0">
            <a:spAutoFit/>
          </a:bodyPr>
          <a:lstStyle/>
          <a:p>
            <a:pPr algn="just">
              <a:lnSpc>
                <a:spcPct val="150000"/>
              </a:lnSpc>
            </a:pPr>
            <a:r>
              <a:rPr lang="vi-VN" sz="2800" b="1" dirty="0"/>
              <a:t>Tính khối lượng </a:t>
            </a:r>
            <a:r>
              <a:rPr lang="vi-VN" sz="2800" b="1" dirty="0" smtClean="0"/>
              <a:t>Iron</a:t>
            </a:r>
            <a:r>
              <a:rPr lang="en-US" sz="2800" b="1" dirty="0" smtClean="0"/>
              <a:t> </a:t>
            </a:r>
            <a:r>
              <a:rPr lang="vi-VN" sz="2800" b="1" dirty="0" smtClean="0"/>
              <a:t>(</a:t>
            </a:r>
            <a:r>
              <a:rPr lang="vi-VN" sz="2800" b="1" dirty="0"/>
              <a:t>II) sulfide </a:t>
            </a:r>
            <a:r>
              <a:rPr lang="en-US" sz="2800" b="1" dirty="0"/>
              <a:t>(</a:t>
            </a:r>
            <a:r>
              <a:rPr lang="vi-VN" sz="2800" b="1" dirty="0"/>
              <a:t>FeS</a:t>
            </a:r>
            <a:r>
              <a:rPr lang="en-US" sz="2800" b="1" dirty="0"/>
              <a:t>)</a:t>
            </a:r>
            <a:r>
              <a:rPr lang="vi-VN" sz="2800" b="1" dirty="0"/>
              <a:t> tạo thành trong phản ứng của </a:t>
            </a:r>
            <a:r>
              <a:rPr lang="en-US" sz="2800" b="1" dirty="0"/>
              <a:t>iron (</a:t>
            </a:r>
            <a:r>
              <a:rPr lang="vi-VN" sz="2800" b="1" dirty="0"/>
              <a:t>Fe</a:t>
            </a:r>
            <a:r>
              <a:rPr lang="en-US" sz="2800" b="1" dirty="0"/>
              <a:t>)</a:t>
            </a:r>
            <a:r>
              <a:rPr lang="vi-VN" sz="2800" b="1" dirty="0"/>
              <a:t> và </a:t>
            </a:r>
            <a:r>
              <a:rPr lang="vi-VN" sz="2800" b="1" dirty="0" smtClean="0"/>
              <a:t>S</a:t>
            </a:r>
            <a:r>
              <a:rPr lang="en-US" sz="2800" b="1" dirty="0" err="1" smtClean="0"/>
              <a:t>ulfur</a:t>
            </a:r>
            <a:r>
              <a:rPr lang="en-US" sz="2800" b="1" smtClean="0"/>
              <a:t> (S)</a:t>
            </a:r>
            <a:r>
              <a:rPr lang="vi-VN" sz="2800" b="1" dirty="0"/>
              <a:t>, biết khối lượng của </a:t>
            </a:r>
            <a:r>
              <a:rPr lang="en-US" sz="2800" b="1" dirty="0"/>
              <a:t>iron (</a:t>
            </a:r>
            <a:r>
              <a:rPr lang="vi-VN" sz="2800" b="1" dirty="0"/>
              <a:t>Fe</a:t>
            </a:r>
            <a:r>
              <a:rPr lang="en-US" sz="2800" b="1" dirty="0"/>
              <a:t>)</a:t>
            </a:r>
            <a:r>
              <a:rPr lang="vi-VN" sz="2800" b="1" dirty="0"/>
              <a:t> và</a:t>
            </a:r>
            <a:r>
              <a:rPr lang="en-US" sz="2800" b="1" dirty="0"/>
              <a:t> </a:t>
            </a:r>
            <a:r>
              <a:rPr lang="en-US" sz="2800" b="1" dirty="0" smtClean="0"/>
              <a:t>sulfur </a:t>
            </a:r>
            <a:r>
              <a:rPr lang="en-US" sz="2800" b="1" dirty="0"/>
              <a:t>(</a:t>
            </a:r>
            <a:r>
              <a:rPr lang="vi-VN" sz="2800" b="1" dirty="0" smtClean="0"/>
              <a:t>S</a:t>
            </a:r>
            <a:r>
              <a:rPr lang="en-US" sz="2800" b="1" dirty="0" smtClean="0"/>
              <a:t>)</a:t>
            </a:r>
            <a:r>
              <a:rPr lang="vi-VN" sz="2800" b="1" dirty="0" smtClean="0"/>
              <a:t> </a:t>
            </a:r>
            <a:r>
              <a:rPr lang="vi-VN" sz="2800" b="1" dirty="0"/>
              <a:t>đã tham gia phản ứng lần lượt là 7 gam và 4 gam.</a:t>
            </a:r>
            <a:endParaRPr lang="en-US" sz="2800" b="1" dirty="0"/>
          </a:p>
          <a:p>
            <a:pPr marL="514350" indent="-514350" algn="just">
              <a:lnSpc>
                <a:spcPct val="150000"/>
              </a:lnSpc>
              <a:buAutoNum type="arabicPeriod"/>
            </a:pPr>
            <a:r>
              <a:rPr lang="en-US" sz="2800" b="1" dirty="0" err="1">
                <a:latin typeface="Arial" panose="020B0604020202020204" pitchFamily="34" charset="0"/>
                <a:cs typeface="Arial" panose="020B0604020202020204" pitchFamily="34" charset="0"/>
              </a:rPr>
              <a:t>Viết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trình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chữ</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phản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ứng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trên</a:t>
            </a:r>
            <a:r>
              <a:rPr lang="en-US" sz="2800" b="1" dirty="0">
                <a:latin typeface="Arial" panose="020B0604020202020204" pitchFamily="34" charset="0"/>
                <a:cs typeface="Arial" panose="020B0604020202020204" pitchFamily="34" charset="0"/>
              </a:rPr>
              <a:t>.</a:t>
            </a:r>
          </a:p>
          <a:p>
            <a:pPr marL="514350" indent="-514350" algn="just">
              <a:lnSpc>
                <a:spcPct val="150000"/>
              </a:lnSpc>
              <a:buAutoNum type="arabicPeriod"/>
            </a:pPr>
            <a:r>
              <a:rPr lang="en-US" sz="2800" b="1" dirty="0" err="1">
                <a:latin typeface="Arial" panose="020B0604020202020204" pitchFamily="34" charset="0"/>
                <a:cs typeface="Arial" panose="020B0604020202020204" pitchFamily="34" charset="0"/>
              </a:rPr>
              <a:t>Viết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trình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bảo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toàn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khối</a:t>
            </a:r>
            <a:r>
              <a:rPr lang="en-US" sz="2800" b="1" dirty="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lượng</a:t>
            </a:r>
            <a:r>
              <a:rPr lang="en-US" sz="2800" b="1" dirty="0" smtClean="0">
                <a:latin typeface="Arial" panose="020B0604020202020204" pitchFamily="34" charset="0"/>
                <a:cs typeface="Arial" panose="020B0604020202020204" pitchFamily="34" charset="0"/>
              </a:rPr>
              <a:t>.</a:t>
            </a:r>
          </a:p>
          <a:p>
            <a:pPr marL="514350" indent="-514350" algn="just">
              <a:lnSpc>
                <a:spcPct val="150000"/>
              </a:lnSpc>
              <a:buAutoNum type="arabicPeriod"/>
            </a:pPr>
            <a:r>
              <a:rPr lang="en-US" sz="2800" b="1" dirty="0" err="1" smtClean="0">
                <a:latin typeface="Arial" panose="020B0604020202020204" pitchFamily="34" charset="0"/>
                <a:cs typeface="Arial" panose="020B0604020202020204" pitchFamily="34" charset="0"/>
              </a:rPr>
              <a:t>Tính</a:t>
            </a:r>
            <a:r>
              <a:rPr lang="en-US" sz="2800" b="1" dirty="0" smtClean="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lượng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FeS</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tạo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thành</a:t>
            </a:r>
            <a:r>
              <a:rPr lang="en-US" sz="2800" b="1" dirty="0" smtClean="0">
                <a:latin typeface="Arial" panose="020B0604020202020204" pitchFamily="34" charset="0"/>
                <a:cs typeface="Arial" panose="020B0604020202020204" pitchFamily="34" charset="0"/>
              </a:rPr>
              <a:t>.</a:t>
            </a:r>
            <a:endParaRPr lang="en-US" altLang="en-US" sz="2800" b="1" dirty="0">
              <a:latin typeface="Times New Roman" panose="02020603050405020304" pitchFamily="18" charset="0"/>
            </a:endParaRPr>
          </a:p>
        </p:txBody>
      </p:sp>
      <p:sp>
        <p:nvSpPr>
          <p:cNvPr id="4" name="Rectangle 3"/>
          <p:cNvSpPr/>
          <p:nvPr/>
        </p:nvSpPr>
        <p:spPr>
          <a:xfrm>
            <a:off x="3521834" y="346251"/>
            <a:ext cx="5148332" cy="703052"/>
          </a:xfrm>
          <a:prstGeom prst="rect">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Calibri" panose="020F0502020204030204" pitchFamily="34" charset="0"/>
                <a:cs typeface="Calibri" panose="020F0502020204030204" pitchFamily="34" charset="0"/>
              </a:rPr>
              <a:t>PHIẾU HỌC TẬP SỐ 2</a:t>
            </a:r>
            <a:endParaRPr lang="en-US" sz="32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740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681</TotalTime>
  <Words>1124</Words>
  <Application>Microsoft Office PowerPoint</Application>
  <PresentationFormat>Widescreen</PresentationFormat>
  <Paragraphs>110</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Times New Roman</vt:lpstr>
      <vt:lpstr>Trebuchet MS</vt:lpstr>
      <vt:lpstr>Wingdings</vt:lpstr>
      <vt:lpstr>Wingdings 3</vt:lpstr>
      <vt:lpstr>Facet</vt:lpstr>
      <vt:lpstr>PowerPoint Presentation</vt:lpstr>
      <vt:lpstr>BÀI TOÁN ĐẶT RA </vt:lpstr>
      <vt:lpstr>Chủ đề 1: PHẢN ỨNG HÓA HỌC</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51</cp:revision>
  <dcterms:created xsi:type="dcterms:W3CDTF">2023-09-15T13:41:11Z</dcterms:created>
  <dcterms:modified xsi:type="dcterms:W3CDTF">2025-01-09T10:05:52Z</dcterms:modified>
</cp:coreProperties>
</file>