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15"/>
  </p:notesMasterIdLst>
  <p:sldIdLst>
    <p:sldId id="268" r:id="rId2"/>
    <p:sldId id="279" r:id="rId3"/>
    <p:sldId id="265" r:id="rId4"/>
    <p:sldId id="261" r:id="rId5"/>
    <p:sldId id="281" r:id="rId6"/>
    <p:sldId id="280" r:id="rId7"/>
    <p:sldId id="282" r:id="rId8"/>
    <p:sldId id="284" r:id="rId9"/>
    <p:sldId id="283" r:id="rId10"/>
    <p:sldId id="288" r:id="rId11"/>
    <p:sldId id="289" r:id="rId12"/>
    <p:sldId id="276" r:id="rId13"/>
    <p:sldId id="277" r:id="rId14"/>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4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008000"/>
    <a:srgbClr val="800000"/>
    <a:srgbClr val="009900"/>
    <a:srgbClr val="0066CC"/>
    <a:srgbClr val="8BBC0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9" d="100"/>
          <a:sy n="69" d="100"/>
        </p:scale>
        <p:origin x="756" y="96"/>
      </p:cViewPr>
      <p:guideLst>
        <p:guide orient="horz" pos="2142"/>
        <p:guide pos="384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Chỗ dành sẵn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AF22989B-AA80-4834-8051-267E1BE4CEA7}" type="datetimeFigureOut">
              <a:rPr lang="en-US"/>
              <a:pPr>
                <a:defRPr/>
              </a:pPr>
              <a:t>9/27/2024</a:t>
            </a:fld>
            <a:endParaRPr lang="en-US"/>
          </a:p>
        </p:txBody>
      </p:sp>
      <p:sp>
        <p:nvSpPr>
          <p:cNvPr id="4" name="Chỗ dành sẵn cho Hình ảnh của Bản chiế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Chỗ dành sẵn cho Ghi ch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vi-VN" noProof="0" smtClean="0"/>
              <a:t>Bấm &amp; sửa kiểu tiêu đề</a:t>
            </a:r>
          </a:p>
          <a:p>
            <a:pPr lvl="1"/>
            <a:r>
              <a:rPr lang="vi-VN" noProof="0" smtClean="0"/>
              <a:t>Mức hai</a:t>
            </a:r>
          </a:p>
          <a:p>
            <a:pPr lvl="2"/>
            <a:r>
              <a:rPr lang="vi-VN" noProof="0" smtClean="0"/>
              <a:t>Mức ba</a:t>
            </a:r>
          </a:p>
          <a:p>
            <a:pPr lvl="3"/>
            <a:r>
              <a:rPr lang="vi-VN" noProof="0" smtClean="0"/>
              <a:t>Mức bốn</a:t>
            </a:r>
          </a:p>
          <a:p>
            <a:pPr lvl="4"/>
            <a:r>
              <a:rPr lang="vi-VN" noProof="0" smtClean="0"/>
              <a:t>Mức năm</a:t>
            </a:r>
            <a:endParaRPr lang="en-US" noProof="0" smtClean="0"/>
          </a:p>
        </p:txBody>
      </p:sp>
      <p:sp>
        <p:nvSpPr>
          <p:cNvPr id="6" name="Chỗ dành sẵ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Chỗ dành sẵn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DBCB9AA1-B4D6-4F38-A6CD-9B5760DECB41}" type="slidenum">
              <a:rPr lang="en-US"/>
              <a:pPr>
                <a:defRPr/>
              </a:pPr>
              <a:t>‹#›</a:t>
            </a:fld>
            <a:endParaRPr lang="en-US"/>
          </a:p>
        </p:txBody>
      </p:sp>
    </p:spTree>
    <p:extLst>
      <p:ext uri="{BB962C8B-B14F-4D97-AF65-F5344CB8AC3E}">
        <p14:creationId xmlns:p14="http://schemas.microsoft.com/office/powerpoint/2010/main" val="2823765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hỗ dành sẵn cho Hình ảnh của Bản chiếu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5603"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25604"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E74995-3B19-419E-8C91-B3A898245157}" type="slidenum">
              <a:rPr lang="en-US" smtClean="0">
                <a:latin typeface="Arial" charset="0"/>
              </a:rPr>
              <a:pPr/>
              <a:t>3</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pPr>
              <a:defRPr/>
            </a:pPr>
            <a:endParaRPr lang="en-US" altLang="zh-CN"/>
          </a:p>
        </p:txBody>
      </p:sp>
      <p:sp>
        <p:nvSpPr>
          <p:cNvPr id="4" name="Slide Number Placeholder 3"/>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8AB0E7F-1D3F-4251-8E46-80FD55299D12}" type="slidenum">
              <a:rPr lang="en-US" altLang="zh-CN" smtClean="0"/>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6.xml"/><Relationship Id="rId1" Type="http://schemas.openxmlformats.org/officeDocument/2006/relationships/video" Target="file:///D:\AN\&#272;&#7863;t%20gi&#225;o%20&#225;n\T&#243;m%20t&#7855;t%20qu&#225;%20tr&#236;nh%20ti&#7871;n%20ho&#225;%20c&#7911;a%20lo&#224;i%20ng&#432;&#7901;i.mp4" TargetMode="External"/><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wmf"/><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wmf"/><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w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29"/>
          <p:cNvPicPr>
            <a:picLocks noGrp="1" noChangeAspect="1" noChangeArrowheads="1"/>
          </p:cNvPicPr>
          <p:nvPr>
            <p:ph type="title"/>
          </p:nvPr>
        </p:nvPicPr>
        <p:blipFill>
          <a:blip r:embed="rId2"/>
          <a:stretch>
            <a:fillRect/>
          </a:stretch>
        </p:blipFill>
        <p:spPr>
          <a:xfrm>
            <a:off x="1524000" y="0"/>
            <a:ext cx="9144000" cy="6858000"/>
          </a:xfrm>
          <a:solidFill>
            <a:srgbClr val="FFFFCC"/>
          </a:solidFill>
        </p:spPr>
      </p:pic>
      <p:pic>
        <p:nvPicPr>
          <p:cNvPr id="4" name="Picture 2" descr="D:\BÁN TÀI LIỆU\GIÁO ÁN SỬ 6-  KẾT NỐI TRI THỨC\BÀI CHUẨN\KÌ 1 - LỊCH SỬ KẾT NỐI TRI THỨC\GIáo án kì 1 Sử 6 Kết nối\Sach-giao-khoa-lich-su-dia-li-6-ket-noi-tri-thuc-voi-cuoc-song-500x554.jpg"/>
          <p:cNvPicPr>
            <a:picLocks noChangeAspect="1" noChangeArrowheads="1"/>
          </p:cNvPicPr>
          <p:nvPr/>
        </p:nvPicPr>
        <p:blipFill>
          <a:blip r:embed="rId3"/>
          <a:srcRect/>
          <a:stretch>
            <a:fillRect/>
          </a:stretch>
        </p:blipFill>
        <p:spPr bwMode="auto">
          <a:xfrm>
            <a:off x="4495801" y="1524000"/>
            <a:ext cx="3507401" cy="3886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604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602581" y="5793581"/>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9675019" y="5643562"/>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667000" y="170855"/>
            <a:ext cx="3048000" cy="533400"/>
          </a:xfrm>
          <a:prstGeom prst="rect">
            <a:avLst/>
          </a:prstGeom>
          <a:noFill/>
        </p:spPr>
        <p:txBody>
          <a:bodyPr wrap="none" lIns="91440" tIns="45720" rIns="91440" bIns="45720" numCol="1">
            <a:prstTxWarp prst="textChevronInverted">
              <a:avLst/>
            </a:prstTxWarp>
            <a:spAutoFit/>
          </a:bodyPr>
          <a:lstStyle/>
          <a:p>
            <a:pPr algn="ctr"/>
            <a:r>
              <a:rPr lang="en-US" sz="2800" b="1" cap="all">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rPr>
              <a:t>VẬN DỤNG </a:t>
            </a:r>
          </a:p>
        </p:txBody>
      </p:sp>
      <p:pic>
        <p:nvPicPr>
          <p:cNvPr id="27650" name="Picture 2" descr="Xây dựng và quản lý nhóm làm việc hiệu quả - SME.MISA.VN"/>
          <p:cNvPicPr>
            <a:picLocks noChangeAspect="1" noChangeArrowheads="1"/>
          </p:cNvPicPr>
          <p:nvPr/>
        </p:nvPicPr>
        <p:blipFill>
          <a:blip r:embed="rId4" cstate="print"/>
          <a:srcRect/>
          <a:stretch>
            <a:fillRect/>
          </a:stretch>
        </p:blipFill>
        <p:spPr bwMode="auto">
          <a:xfrm>
            <a:off x="7499053" y="87215"/>
            <a:ext cx="883741" cy="883741"/>
          </a:xfrm>
          <a:prstGeom prst="rect">
            <a:avLst/>
          </a:prstGeom>
          <a:noFill/>
        </p:spPr>
      </p:pic>
      <p:pic>
        <p:nvPicPr>
          <p:cNvPr id="10" name="Tóm tắt quá trình tiến hoá của loài người.mp4">
            <a:hlinkClick r:id="" action="ppaction://media"/>
          </p:cNvPr>
          <p:cNvPicPr>
            <a:picLocks noRot="1" noChangeAspect="1"/>
          </p:cNvPicPr>
          <p:nvPr>
            <a:videoFile r:link="rId1"/>
          </p:nvPr>
        </p:nvPicPr>
        <p:blipFill>
          <a:blip r:embed="rId5"/>
          <a:stretch>
            <a:fillRect/>
          </a:stretch>
        </p:blipFill>
        <p:spPr>
          <a:xfrm>
            <a:off x="2176502" y="1083886"/>
            <a:ext cx="8034298" cy="4559677"/>
          </a:xfrm>
          <a:prstGeom prst="rect">
            <a:avLst/>
          </a:prstGeom>
        </p:spPr>
      </p:pic>
      <p:sp>
        <p:nvSpPr>
          <p:cNvPr id="12" name="Rectangle 11"/>
          <p:cNvSpPr/>
          <p:nvPr/>
        </p:nvSpPr>
        <p:spPr>
          <a:xfrm>
            <a:off x="2176502" y="5643563"/>
            <a:ext cx="8034298" cy="1200329"/>
          </a:xfrm>
          <a:prstGeom prst="rect">
            <a:avLst/>
          </a:prstGeom>
        </p:spPr>
        <p:txBody>
          <a:bodyPr wrap="square">
            <a:spAutoFit/>
          </a:bodyPr>
          <a:lstStyle/>
          <a:p>
            <a:pPr algn="just"/>
            <a:r>
              <a:rPr lang="en-US" b="1" smtClean="0">
                <a:solidFill>
                  <a:srgbClr val="0000CC"/>
                </a:solidFill>
              </a:rPr>
              <a:t> Hãy quan sát video và trả lời câu hỏi:  quá trình tiến hóa của loài người và cho biết em nhận thấy quá trình tiến hóa của loài người có gì đặc biệt? Qua các giai đoạn của sự tiến hóa đó loài người có những tiến bộ gì?</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10"/>
                                        </p:tgtEl>
                                      </p:cBhvr>
                                    </p:cmd>
                                  </p:childTnLst>
                                </p:cTn>
                              </p:par>
                            </p:childTnLst>
                          </p:cTn>
                        </p:par>
                      </p:childTnLst>
                    </p:cTn>
                  </p:par>
                </p:childTnLst>
              </p:cTn>
              <p:nextCondLst>
                <p:cond evt="onClick" delay="0">
                  <p:tgtEl>
                    <p:spTgt spid="10"/>
                  </p:tgtEl>
                </p:cond>
              </p:nextCondLst>
            </p:seq>
            <p:video>
              <p:cMediaNode>
                <p:cTn id="18" fill="hold" display="0">
                  <p:stCondLst>
                    <p:cond delay="indefinite"/>
                  </p:stCondLst>
                  <p:endCondLst>
                    <p:cond evt="onNext" delay="0">
                      <p:tgtEl>
                        <p:sldTgt/>
                      </p:tgtEl>
                    </p:cond>
                    <p:cond evt="onPrev" delay="0">
                      <p:tgtEl>
                        <p:sldTgt/>
                      </p:tgtEl>
                    </p:cond>
                  </p:endCondLst>
                </p:cTn>
                <p:tgtEl>
                  <p:spTgt spid="10"/>
                </p:tgtEl>
              </p:cMediaNode>
            </p:video>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04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602581" y="5793581"/>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9675019" y="5643562"/>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667000" y="170855"/>
            <a:ext cx="3048000" cy="533400"/>
          </a:xfrm>
          <a:prstGeom prst="rect">
            <a:avLst/>
          </a:prstGeom>
          <a:noFill/>
        </p:spPr>
        <p:txBody>
          <a:bodyPr wrap="none" lIns="91440" tIns="45720" rIns="91440" bIns="45720" numCol="1">
            <a:prstTxWarp prst="textChevronInverted">
              <a:avLst/>
            </a:prstTxWarp>
            <a:spAutoFit/>
          </a:bodyPr>
          <a:lstStyle/>
          <a:p>
            <a:pPr algn="ctr"/>
            <a:r>
              <a:rPr lang="en-US" sz="2800" b="1" cap="all">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rPr>
              <a:t>VẬN DỤNG </a:t>
            </a:r>
          </a:p>
        </p:txBody>
      </p:sp>
      <p:pic>
        <p:nvPicPr>
          <p:cNvPr id="27650" name="Picture 2" descr="Xây dựng và quản lý nhóm làm việc hiệu quả - SME.MISA.VN"/>
          <p:cNvPicPr>
            <a:picLocks noChangeAspect="1" noChangeArrowheads="1"/>
          </p:cNvPicPr>
          <p:nvPr/>
        </p:nvPicPr>
        <p:blipFill>
          <a:blip r:embed="rId3" cstate="print"/>
          <a:srcRect/>
          <a:stretch>
            <a:fillRect/>
          </a:stretch>
        </p:blipFill>
        <p:spPr bwMode="auto">
          <a:xfrm>
            <a:off x="5867401" y="262385"/>
            <a:ext cx="883741" cy="883741"/>
          </a:xfrm>
          <a:prstGeom prst="rect">
            <a:avLst/>
          </a:prstGeom>
          <a:noFill/>
        </p:spPr>
      </p:pic>
      <p:sp>
        <p:nvSpPr>
          <p:cNvPr id="11" name="Rectangle 10"/>
          <p:cNvSpPr/>
          <p:nvPr/>
        </p:nvSpPr>
        <p:spPr>
          <a:xfrm>
            <a:off x="1986002" y="1143001"/>
            <a:ext cx="8339098" cy="1323439"/>
          </a:xfrm>
          <a:prstGeom prst="rect">
            <a:avLst/>
          </a:prstGeom>
        </p:spPr>
        <p:txBody>
          <a:bodyPr wrap="square">
            <a:spAutoFit/>
          </a:bodyPr>
          <a:lstStyle/>
          <a:p>
            <a:pPr algn="just"/>
            <a:r>
              <a:rPr lang="en-US" sz="2000" b="1">
                <a:solidFill>
                  <a:srgbClr val="0000CC"/>
                </a:solidFill>
              </a:rPr>
              <a:t>       Qua quan sát video quá trình tiến hóa của loài người và cho biết em nhận thấy quá trình tiến hóa của loài người có gì đặc biệt? Qua các giai đoạn của sự tiến hóa đó loài người có những tiến bộ gì?</a:t>
            </a:r>
          </a:p>
        </p:txBody>
      </p:sp>
      <p:sp>
        <p:nvSpPr>
          <p:cNvPr id="12" name="Rectangle 11"/>
          <p:cNvSpPr/>
          <p:nvPr/>
        </p:nvSpPr>
        <p:spPr>
          <a:xfrm>
            <a:off x="1986002" y="2835058"/>
            <a:ext cx="8339098" cy="3108543"/>
          </a:xfrm>
          <a:prstGeom prst="rect">
            <a:avLst/>
          </a:prstGeom>
        </p:spPr>
        <p:txBody>
          <a:bodyPr wrap="square">
            <a:spAutoFit/>
          </a:bodyPr>
          <a:lstStyle/>
          <a:p>
            <a:pPr algn="just"/>
            <a:r>
              <a:rPr lang="en-US" sz="2800"/>
              <a:t>        Qua video có thể thấy quá trình tiến hóa của loài người trải qua các giai đoạn là người  vượn (Vượn người), Người tối cổ, Người tinh khôn. Qua các giai đoạn của sự tiến hóa đó loài người có những tiến bộ đó là: Tìm ra lửa, biết chế tạo công cụ lao động bằng đá và sau đó bằng kim loại, cuộc sống loài người ngày càng tiến bộ</a:t>
            </a:r>
          </a:p>
        </p:txBody>
      </p:sp>
      <p:pic>
        <p:nvPicPr>
          <p:cNvPr id="13" name="Picture 5" descr="Top 10 cách giảng bài hay tạo hứng thú học tập cho học sinh - Hachim"/>
          <p:cNvPicPr>
            <a:picLocks noChangeAspect="1" noChangeArrowheads="1"/>
          </p:cNvPicPr>
          <p:nvPr/>
        </p:nvPicPr>
        <p:blipFill>
          <a:blip r:embed="rId4" cstate="print"/>
          <a:srcRect/>
          <a:stretch>
            <a:fillRect/>
          </a:stretch>
        </p:blipFill>
        <p:spPr bwMode="auto">
          <a:xfrm>
            <a:off x="9162026" y="326524"/>
            <a:ext cx="1025987" cy="7554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Grp="1" noChangeArrowheads="1"/>
          </p:cNvSpPr>
          <p:nvPr>
            <p:ph type="title"/>
          </p:nvPr>
        </p:nvSpPr>
        <p:spPr>
          <a:xfrm>
            <a:off x="1565638" y="736602"/>
            <a:ext cx="3463563" cy="457200"/>
          </a:xfrm>
        </p:spPr>
        <p:style>
          <a:lnRef idx="1">
            <a:schemeClr val="accent3"/>
          </a:lnRef>
          <a:fillRef idx="2">
            <a:schemeClr val="accent3"/>
          </a:fillRef>
          <a:effectRef idx="1">
            <a:schemeClr val="accent3"/>
          </a:effectRef>
          <a:fontRef idx="minor">
            <a:schemeClr val="dk1"/>
          </a:fontRef>
        </p:style>
        <p:txBody>
          <a:bodyPr>
            <a:noAutofit/>
          </a:bodyPr>
          <a:lstStyle/>
          <a:p>
            <a:r>
              <a:rPr lang="en-US" sz="2800" b="1">
                <a:solidFill>
                  <a:srgbClr val="0066CC"/>
                </a:solidFill>
              </a:rPr>
              <a:t>Hoạt động ở nhà</a:t>
            </a:r>
          </a:p>
        </p:txBody>
      </p:sp>
      <p:sp>
        <p:nvSpPr>
          <p:cNvPr id="4" name="Freeform 3"/>
          <p:cNvSpPr>
            <a:spLocks/>
          </p:cNvSpPr>
          <p:nvPr/>
        </p:nvSpPr>
        <p:spPr bwMode="gray">
          <a:xfrm>
            <a:off x="6553200" y="2286001"/>
            <a:ext cx="1698188" cy="1056651"/>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sp>
        <p:nvSpPr>
          <p:cNvPr id="13" name="Freeform 12"/>
          <p:cNvSpPr>
            <a:spLocks/>
          </p:cNvSpPr>
          <p:nvPr/>
        </p:nvSpPr>
        <p:spPr bwMode="gray">
          <a:xfrm>
            <a:off x="3633454" y="2895600"/>
            <a:ext cx="2003626" cy="1417316"/>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grpSp>
        <p:nvGrpSpPr>
          <p:cNvPr id="2" name="Nhóm 34"/>
          <p:cNvGrpSpPr/>
          <p:nvPr/>
        </p:nvGrpSpPr>
        <p:grpSpPr>
          <a:xfrm>
            <a:off x="2133601" y="3950880"/>
            <a:ext cx="2057400" cy="2669842"/>
            <a:chOff x="2118292" y="2756170"/>
            <a:chExt cx="2098787" cy="3052493"/>
          </a:xfrm>
          <a:effectLst>
            <a:outerShdw blurRad="76200" dir="18900000" sy="23000" kx="-1200000" algn="bl" rotWithShape="0">
              <a:prstClr val="black">
                <a:alpha val="20000"/>
              </a:prstClr>
            </a:outerShdw>
          </a:effectLst>
        </p:grpSpPr>
        <p:sp>
          <p:nvSpPr>
            <p:cNvPr id="17" name="AutoShape 16"/>
            <p:cNvSpPr>
              <a:spLocks noChangeArrowheads="1"/>
            </p:cNvSpPr>
            <p:nvPr/>
          </p:nvSpPr>
          <p:spPr bwMode="auto">
            <a:xfrm>
              <a:off x="2118292" y="2923194"/>
              <a:ext cx="2098787" cy="2885469"/>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17"/>
            <p:cNvSpPr>
              <a:spLocks noChangeArrowheads="1"/>
            </p:cNvSpPr>
            <p:nvPr/>
          </p:nvSpPr>
          <p:spPr bwMode="gray">
            <a:xfrm>
              <a:off x="2315688" y="2792564"/>
              <a:ext cx="1703994" cy="26271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18"/>
            <p:cNvSpPr>
              <a:spLocks noChangeArrowheads="1"/>
            </p:cNvSpPr>
            <p:nvPr/>
          </p:nvSpPr>
          <p:spPr bwMode="auto">
            <a:xfrm flipH="1">
              <a:off x="3855670" y="2857879"/>
              <a:ext cx="65315"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9"/>
            <p:cNvSpPr>
              <a:spLocks noChangeArrowheads="1"/>
            </p:cNvSpPr>
            <p:nvPr/>
          </p:nvSpPr>
          <p:spPr bwMode="auto">
            <a:xfrm flipH="1">
              <a:off x="2408581" y="2857879"/>
              <a:ext cx="66766"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20"/>
            <p:cNvSpPr txBox="1">
              <a:spLocks noChangeArrowheads="1"/>
            </p:cNvSpPr>
            <p:nvPr/>
          </p:nvSpPr>
          <p:spPr bwMode="gray">
            <a:xfrm>
              <a:off x="2470096" y="2756170"/>
              <a:ext cx="1450889" cy="59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400" b="1">
                  <a:solidFill>
                    <a:schemeClr val="bg1"/>
                  </a:solidFill>
                </a:rPr>
                <a:t>Em hãy ôn bài bài</a:t>
              </a:r>
            </a:p>
          </p:txBody>
        </p:sp>
        <p:sp>
          <p:nvSpPr>
            <p:cNvPr id="28" name="Text Box 21"/>
            <p:cNvSpPr txBox="1">
              <a:spLocks noChangeArrowheads="1"/>
            </p:cNvSpPr>
            <p:nvPr/>
          </p:nvSpPr>
          <p:spPr bwMode="auto">
            <a:xfrm>
              <a:off x="2310754" y="3261984"/>
              <a:ext cx="1906325" cy="1372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b="1" i="1" smtClean="0">
                  <a:solidFill>
                    <a:srgbClr val="5D8223"/>
                  </a:solidFill>
                </a:rPr>
                <a:t>Hãy ôn tập các kiến thức đã học về nguồn gốc loài người</a:t>
              </a:r>
              <a:endParaRPr lang="en-US" b="1" i="1">
                <a:solidFill>
                  <a:srgbClr val="5D8223"/>
                </a:solidFill>
              </a:endParaRPr>
            </a:p>
          </p:txBody>
        </p:sp>
      </p:grpSp>
      <p:grpSp>
        <p:nvGrpSpPr>
          <p:cNvPr id="3" name="Nhóm 35"/>
          <p:cNvGrpSpPr/>
          <p:nvPr/>
        </p:nvGrpSpPr>
        <p:grpSpPr>
          <a:xfrm>
            <a:off x="4572000" y="3200400"/>
            <a:ext cx="3200400" cy="3574123"/>
            <a:chOff x="3803424" y="2301252"/>
            <a:chExt cx="2708387" cy="3758246"/>
          </a:xfrm>
          <a:effectLst>
            <a:outerShdw blurRad="76200" dir="18900000" sy="23000" kx="-1200000" algn="bl" rotWithShape="0">
              <a:prstClr val="black">
                <a:alpha val="20000"/>
              </a:prstClr>
            </a:outerShdw>
          </a:effectLst>
        </p:grpSpPr>
        <p:sp>
          <p:nvSpPr>
            <p:cNvPr id="5" name="AutoShape 4"/>
            <p:cNvSpPr>
              <a:spLocks noChangeArrowheads="1"/>
            </p:cNvSpPr>
            <p:nvPr/>
          </p:nvSpPr>
          <p:spPr bwMode="auto">
            <a:xfrm>
              <a:off x="3803424" y="2529854"/>
              <a:ext cx="2708387" cy="3367919"/>
            </a:xfrm>
            <a:prstGeom prst="roundRect">
              <a:avLst>
                <a:gd name="adj" fmla="val 4690"/>
              </a:avLst>
            </a:prstGeom>
            <a:noFill/>
            <a:ln w="57150">
              <a:solidFill>
                <a:schemeClr val="accent2"/>
              </a:solidFill>
              <a:round/>
              <a:headEnd/>
              <a:tailEnd/>
            </a:ln>
            <a:effectLst/>
            <a:extLst>
              <a:ext uri="{909E8E84-426E-40DD-AFC4-6F175D3DCCD1}">
                <a14:hiddenFill xmlns:a14="http://schemas.microsoft.com/office/drawing/2010/main">
                  <a:solidFill>
                    <a:srgbClr val="F1D08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AutoShape 5"/>
            <p:cNvSpPr>
              <a:spLocks noChangeArrowheads="1"/>
            </p:cNvSpPr>
            <p:nvPr/>
          </p:nvSpPr>
          <p:spPr bwMode="gray">
            <a:xfrm>
              <a:off x="4565424" y="2301252"/>
              <a:ext cx="1676400" cy="457200"/>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6"/>
            <p:cNvSpPr>
              <a:spLocks noChangeArrowheads="1"/>
            </p:cNvSpPr>
            <p:nvPr/>
          </p:nvSpPr>
          <p:spPr bwMode="auto">
            <a:xfrm flipH="1">
              <a:off x="6159110" y="2473247"/>
              <a:ext cx="66766"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7"/>
            <p:cNvSpPr>
              <a:spLocks noChangeArrowheads="1"/>
            </p:cNvSpPr>
            <p:nvPr/>
          </p:nvSpPr>
          <p:spPr bwMode="auto">
            <a:xfrm flipH="1">
              <a:off x="4704764" y="2464538"/>
              <a:ext cx="65315"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Text Box 13"/>
            <p:cNvSpPr txBox="1">
              <a:spLocks noChangeArrowheads="1"/>
            </p:cNvSpPr>
            <p:nvPr/>
          </p:nvSpPr>
          <p:spPr bwMode="gray">
            <a:xfrm>
              <a:off x="4489225" y="2377452"/>
              <a:ext cx="1887402" cy="323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400" b="1">
                  <a:solidFill>
                    <a:schemeClr val="bg1"/>
                  </a:solidFill>
                </a:rPr>
                <a:t>Tìm tòi quanh em</a:t>
              </a:r>
            </a:p>
          </p:txBody>
        </p:sp>
        <p:sp>
          <p:nvSpPr>
            <p:cNvPr id="29" name="Text Box 21"/>
            <p:cNvSpPr txBox="1">
              <a:spLocks noChangeArrowheads="1"/>
            </p:cNvSpPr>
            <p:nvPr/>
          </p:nvSpPr>
          <p:spPr bwMode="auto">
            <a:xfrm>
              <a:off x="3803425" y="2758453"/>
              <a:ext cx="2609252" cy="3301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smtClean="0">
                  <a:solidFill>
                    <a:srgbClr val="0066CC"/>
                  </a:solidFill>
                </a:rPr>
                <a:t>Tìm tư liệu ở trên Internet hoặc tại thư viện về sự tiến hóa của loài người, </a:t>
              </a:r>
              <a:r>
                <a:rPr lang="en-US" smtClean="0"/>
                <a:t>Hãy sưu tầm tư liệu và xây dựng một bài giới thiệu bằng hình ảnh kèm theo lời chủ giải thể hiện quá trình phát triển của nguời nguyên thuỷ trên thế giới hoặc ở Việt Nam.</a:t>
              </a:r>
            </a:p>
            <a:p>
              <a:endParaRPr lang="en-US" b="1">
                <a:solidFill>
                  <a:srgbClr val="0066CC"/>
                </a:solidFill>
              </a:endParaRPr>
            </a:p>
          </p:txBody>
        </p:sp>
      </p:grpSp>
      <p:grpSp>
        <p:nvGrpSpPr>
          <p:cNvPr id="16" name="Nhóm 36"/>
          <p:cNvGrpSpPr/>
          <p:nvPr/>
        </p:nvGrpSpPr>
        <p:grpSpPr>
          <a:xfrm>
            <a:off x="7990564" y="2580933"/>
            <a:ext cx="2002557" cy="3032066"/>
            <a:chOff x="6803985" y="1924601"/>
            <a:chExt cx="2002557" cy="3032066"/>
          </a:xfrm>
          <a:effectLst>
            <a:outerShdw blurRad="76200" dir="18900000" sy="23000" kx="-1200000" algn="bl" rotWithShape="0">
              <a:prstClr val="black">
                <a:alpha val="20000"/>
              </a:prstClr>
            </a:outerShdw>
          </a:effectLst>
        </p:grpSpPr>
        <p:sp>
          <p:nvSpPr>
            <p:cNvPr id="9" name="AutoShape 8"/>
            <p:cNvSpPr>
              <a:spLocks noChangeArrowheads="1"/>
            </p:cNvSpPr>
            <p:nvPr/>
          </p:nvSpPr>
          <p:spPr bwMode="auto">
            <a:xfrm>
              <a:off x="6905151" y="2071198"/>
              <a:ext cx="1901391" cy="2885469"/>
            </a:xfrm>
            <a:prstGeom prst="roundRect">
              <a:avLst>
                <a:gd name="adj" fmla="val 4690"/>
              </a:avLst>
            </a:prstGeom>
            <a:noFill/>
            <a:ln w="57150">
              <a:solidFill>
                <a:schemeClr val="hlink"/>
              </a:solidFill>
              <a:round/>
              <a:headEnd/>
              <a:tailE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9"/>
            <p:cNvSpPr>
              <a:spLocks noChangeArrowheads="1"/>
            </p:cNvSpPr>
            <p:nvPr/>
          </p:nvSpPr>
          <p:spPr bwMode="gray">
            <a:xfrm>
              <a:off x="6905151" y="1940568"/>
              <a:ext cx="1703994" cy="262711"/>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0"/>
            <p:cNvSpPr>
              <a:spLocks noChangeArrowheads="1"/>
            </p:cNvSpPr>
            <p:nvPr/>
          </p:nvSpPr>
          <p:spPr bwMode="auto">
            <a:xfrm flipH="1">
              <a:off x="8446584" y="2005882"/>
              <a:ext cx="65315"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11"/>
            <p:cNvSpPr>
              <a:spLocks noChangeArrowheads="1"/>
            </p:cNvSpPr>
            <p:nvPr/>
          </p:nvSpPr>
          <p:spPr bwMode="auto">
            <a:xfrm flipH="1">
              <a:off x="6999496" y="2005882"/>
              <a:ext cx="65314"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14"/>
            <p:cNvSpPr txBox="1">
              <a:spLocks noChangeArrowheads="1"/>
            </p:cNvSpPr>
            <p:nvPr/>
          </p:nvSpPr>
          <p:spPr bwMode="gray">
            <a:xfrm>
              <a:off x="7012555" y="1924601"/>
              <a:ext cx="163378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a:solidFill>
                    <a:srgbClr val="FFFFFF"/>
                  </a:solidFill>
                </a:rPr>
                <a:t>Đọc trước bài mới</a:t>
              </a:r>
            </a:p>
          </p:txBody>
        </p:sp>
        <p:sp>
          <p:nvSpPr>
            <p:cNvPr id="32" name="Text Box 21"/>
            <p:cNvSpPr txBox="1">
              <a:spLocks noChangeArrowheads="1"/>
            </p:cNvSpPr>
            <p:nvPr/>
          </p:nvSpPr>
          <p:spPr bwMode="auto">
            <a:xfrm>
              <a:off x="6803985" y="2282026"/>
              <a:ext cx="19063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i="1" smtClean="0">
                  <a:solidFill>
                    <a:srgbClr val="FF0000"/>
                  </a:solidFill>
                </a:rPr>
                <a:t>Đọc trước bài 5</a:t>
              </a:r>
            </a:p>
            <a:p>
              <a:pPr algn="ctr" eaLnBrk="0" hangingPunct="0"/>
              <a:r>
                <a:rPr lang="en-US" i="1" smtClean="0">
                  <a:solidFill>
                    <a:srgbClr val="FF0000"/>
                  </a:solidFill>
                </a:rPr>
                <a:t>“Xã hội nguyên thủy nhé”</a:t>
              </a:r>
              <a:endParaRPr lang="en-US" i="1">
                <a:solidFill>
                  <a:srgbClr val="FF0000"/>
                </a:solidFill>
              </a:endParaRPr>
            </a:p>
          </p:txBody>
        </p:sp>
      </p:grpSp>
      <p:pic>
        <p:nvPicPr>
          <p:cNvPr id="33794" name="Picture 2" descr="D:\BÁN TÀI LIỆU\GIÁO ÁN SỬ 6-  KẾT NỐI TRI THỨC\BÀI CHUẨN\KÌ 1 - LỊCH SỬ KẾT NỐI TRI THỨC\GIáo án kì 1 Sử 6 Kết nối\6583.jpg_wh860.jpg"/>
          <p:cNvPicPr>
            <a:picLocks noChangeAspect="1" noChangeArrowheads="1"/>
          </p:cNvPicPr>
          <p:nvPr/>
        </p:nvPicPr>
        <p:blipFill>
          <a:blip r:embed="rId2" cstate="print"/>
          <a:srcRect/>
          <a:stretch>
            <a:fillRect/>
          </a:stretch>
        </p:blipFill>
        <p:spPr bwMode="auto">
          <a:xfrm>
            <a:off x="1752601" y="1905000"/>
            <a:ext cx="2160597" cy="1828800"/>
          </a:xfrm>
          <a:prstGeom prst="rect">
            <a:avLst/>
          </a:prstGeom>
          <a:noFill/>
        </p:spPr>
      </p:pic>
      <p:pic>
        <p:nvPicPr>
          <p:cNvPr id="33795" name="Picture 3" descr="D:\BÁN TÀI LIỆU\GIÁO ÁN SỬ 6-  KẾT NỐI TRI THỨC\BÀI CHUẨN\KÌ 1 - LỊCH SỬ KẾT NỐI TRI THỨC\GIáo án kì 1 Sử 6 Kết nối\images (1).jpg"/>
          <p:cNvPicPr>
            <a:picLocks noChangeAspect="1" noChangeArrowheads="1"/>
          </p:cNvPicPr>
          <p:nvPr/>
        </p:nvPicPr>
        <p:blipFill>
          <a:blip r:embed="rId3"/>
          <a:srcRect/>
          <a:stretch>
            <a:fillRect/>
          </a:stretch>
        </p:blipFill>
        <p:spPr bwMode="auto">
          <a:xfrm>
            <a:off x="7772401" y="838200"/>
            <a:ext cx="2385391" cy="1524000"/>
          </a:xfrm>
          <a:prstGeom prst="rect">
            <a:avLst/>
          </a:prstGeom>
          <a:noFill/>
        </p:spPr>
      </p:pic>
      <p:pic>
        <p:nvPicPr>
          <p:cNvPr id="33796" name="Picture 4" descr="D:\BÁN TÀI LIỆU\GIÁO ÁN SỬ 6-  KẾT NỐI TRI THỨC\BÀI CHUẨN\KÌ 1 - LỊCH SỬ KẾT NỐI TRI THỨC\GIáo án kì 1 Sử 6 Kết nối\photo1586668326695-1586668327008-crop-15866683326571682919738.jpg"/>
          <p:cNvPicPr>
            <a:picLocks noChangeAspect="1" noChangeArrowheads="1"/>
          </p:cNvPicPr>
          <p:nvPr/>
        </p:nvPicPr>
        <p:blipFill>
          <a:blip r:embed="rId4" cstate="print"/>
          <a:srcRect/>
          <a:stretch>
            <a:fillRect/>
          </a:stretch>
        </p:blipFill>
        <p:spPr bwMode="auto">
          <a:xfrm>
            <a:off x="4572000" y="1365797"/>
            <a:ext cx="2439902" cy="1524000"/>
          </a:xfrm>
          <a:prstGeom prst="rect">
            <a:avLst/>
          </a:prstGeom>
          <a:noFill/>
        </p:spPr>
      </p:pic>
      <p:sp>
        <p:nvSpPr>
          <p:cNvPr id="30" name="Hộp_Văn_Bản 7"/>
          <p:cNvSpPr txBox="1"/>
          <p:nvPr/>
        </p:nvSpPr>
        <p:spPr>
          <a:xfrm>
            <a:off x="3124200" y="105711"/>
            <a:ext cx="63246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defRPr/>
            </a:pPr>
            <a:r>
              <a:rPr lang="en-US" sz="2800" b="1">
                <a:solidFill>
                  <a:srgbClr val="FF0000"/>
                </a:solidFill>
                <a:effectLst>
                  <a:outerShdw blurRad="50800" dist="50800" algn="l" rotWithShape="0">
                    <a:prstClr val="black"/>
                  </a:outerShdw>
                </a:effectLst>
                <a:latin typeface="Arial" pitchFamily="34" charset="0"/>
              </a:rPr>
              <a:t>BÀI 4. NGUỒN GỐC LOÀI NGƯỜI</a:t>
            </a:r>
          </a:p>
        </p:txBody>
      </p:sp>
    </p:spTree>
    <p:extLst>
      <p:ext uri="{BB962C8B-B14F-4D97-AF65-F5344CB8AC3E}">
        <p14:creationId xmlns:p14="http://schemas.microsoft.com/office/powerpoint/2010/main" val="412517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checkerboard(across)">
                                      <p:cBhvr>
                                        <p:cTn id="7" dur="500"/>
                                        <p:tgtEl>
                                          <p:spTgt spid="33794"/>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heckerboard(across)">
                                      <p:cBhvr>
                                        <p:cTn id="15" dur="500"/>
                                        <p:tgtEl>
                                          <p:spTgt spid="13"/>
                                        </p:tgtEl>
                                      </p:cBhvr>
                                    </p:animEffect>
                                  </p:childTnLst>
                                </p:cTn>
                              </p:par>
                              <p:par>
                                <p:cTn id="16" presetID="8"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amond(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3796"/>
                                        </p:tgtEl>
                                        <p:attrNameLst>
                                          <p:attrName>style.visibility</p:attrName>
                                        </p:attrNameLst>
                                      </p:cBhvr>
                                      <p:to>
                                        <p:strVal val="visible"/>
                                      </p:to>
                                    </p:set>
                                    <p:animEffect transition="in" filter="diamond(in)">
                                      <p:cBhvr>
                                        <p:cTn id="23" dur="2000"/>
                                        <p:tgtEl>
                                          <p:spTgt spid="33796"/>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heckerboard(across)">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33795"/>
                                        </p:tgtEl>
                                        <p:attrNameLst>
                                          <p:attrName>style.visibility</p:attrName>
                                        </p:attrNameLst>
                                      </p:cBhvr>
                                      <p:to>
                                        <p:strVal val="visible"/>
                                      </p:to>
                                    </p:set>
                                    <p:animEffect transition="in" filter="diamond(in)">
                                      <p:cBhvr>
                                        <p:cTn id="31" dur="2000"/>
                                        <p:tgtEl>
                                          <p:spTgt spid="33795"/>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4648201" y="228600"/>
            <a:ext cx="1422184" cy="369332"/>
          </a:xfrm>
          <a:prstGeom prst="rect">
            <a:avLst/>
          </a:prstGeom>
          <a:noFill/>
          <a:ln w="9525">
            <a:noFill/>
            <a:miter lim="800000"/>
            <a:headEnd/>
            <a:tailEnd/>
          </a:ln>
        </p:spPr>
        <p:txBody>
          <a:bodyPr wrap="none">
            <a:spAutoFit/>
          </a:bodyPr>
          <a:lstStyle/>
          <a:p>
            <a:r>
              <a:rPr lang="en-US" b="1">
                <a:solidFill>
                  <a:srgbClr val="FF0000"/>
                </a:solidFill>
                <a:latin typeface="Times New Roman" pitchFamily="18" charset="0"/>
                <a:cs typeface="Times New Roman" pitchFamily="18" charset="0"/>
              </a:rPr>
              <a:t>VẬN DỤNG</a:t>
            </a:r>
            <a:endParaRPr lang="en-US">
              <a:solidFill>
                <a:srgbClr val="FF0000"/>
              </a:solidFill>
              <a:latin typeface="Times New Roman" pitchFamily="18" charset="0"/>
              <a:cs typeface="Times New Roman" pitchFamily="18" charset="0"/>
            </a:endParaRPr>
          </a:p>
        </p:txBody>
      </p:sp>
      <p:sp>
        <p:nvSpPr>
          <p:cNvPr id="33793" name="Rectangle 1"/>
          <p:cNvSpPr>
            <a:spLocks noChangeArrowheads="1"/>
          </p:cNvSpPr>
          <p:nvPr/>
        </p:nvSpPr>
        <p:spPr bwMode="auto">
          <a:xfrm>
            <a:off x="1752600" y="990601"/>
            <a:ext cx="8229600" cy="2678113"/>
          </a:xfrm>
          <a:prstGeom prst="rect">
            <a:avLst/>
          </a:prstGeom>
          <a:solidFill>
            <a:srgbClr val="FFFFFF"/>
          </a:solidFill>
          <a:ln w="9525">
            <a:noFill/>
            <a:miter lim="800000"/>
            <a:headEnd/>
            <a:tailEnd/>
          </a:ln>
        </p:spPr>
        <p:txBody>
          <a:bodyPr anchor="ctr">
            <a:spAutoFit/>
          </a:bodyPr>
          <a:lstStyle/>
          <a:p>
            <a:pPr indent="457200" algn="just"/>
            <a:r>
              <a:rPr lang="en-US" sz="2800" i="1">
                <a:solidFill>
                  <a:srgbClr val="FF0000"/>
                </a:solidFill>
                <a:latin typeface="Times New Roman" pitchFamily="18" charset="0"/>
                <a:ea typeface="Calibri" pitchFamily="34" charset="0"/>
                <a:cs typeface="Times New Roman" pitchFamily="18" charset="0"/>
              </a:rPr>
              <a:t>Hãy viết đoạn văn ngắn để trả lời các câu hỏi sau:</a:t>
            </a:r>
            <a:endParaRPr lang="en-US" sz="2800">
              <a:latin typeface="Times New Roman" pitchFamily="18" charset="0"/>
              <a:ea typeface="Calibri" pitchFamily="34" charset="0"/>
              <a:cs typeface="Times New Roman" pitchFamily="18" charset="0"/>
            </a:endParaRPr>
          </a:p>
          <a:p>
            <a:pPr indent="457200" algn="just"/>
            <a:r>
              <a:rPr lang="en-US" sz="2800">
                <a:latin typeface="Times New Roman" pitchFamily="18" charset="0"/>
                <a:ea typeface="Calibri" pitchFamily="34" charset="0"/>
                <a:cs typeface="Times New Roman" pitchFamily="18" charset="0"/>
              </a:rPr>
              <a:t>Qua các hình từ 4.3 đến 4.6 hãy nêu vai trò của lao động đối với quá trình phát triển của người nguyên thủy. Từ đó, phát biểu cảm nhận của em về vai trò của lao động đối với bản thân, gia đình và xã hội ngày nay.</a:t>
            </a:r>
          </a:p>
          <a:p>
            <a:pPr indent="457200" algn="ctr"/>
            <a:r>
              <a:rPr lang="en-US" sz="2800" i="1">
                <a:solidFill>
                  <a:srgbClr val="009900"/>
                </a:solidFill>
                <a:latin typeface="Times New Roman" pitchFamily="18" charset="0"/>
                <a:ea typeface="Calibri" pitchFamily="34" charset="0"/>
                <a:cs typeface="Times New Roman" pitchFamily="18" charset="0"/>
              </a:rPr>
              <a:t>Thời gian làm bài 6 phút</a:t>
            </a:r>
          </a:p>
        </p:txBody>
      </p:sp>
      <p:sp>
        <p:nvSpPr>
          <p:cNvPr id="33794" name="Rectangle 2"/>
          <p:cNvSpPr>
            <a:spLocks noChangeArrowheads="1"/>
          </p:cNvSpPr>
          <p:nvPr/>
        </p:nvSpPr>
        <p:spPr bwMode="auto">
          <a:xfrm>
            <a:off x="1981200" y="3581401"/>
            <a:ext cx="8153400" cy="3046413"/>
          </a:xfrm>
          <a:prstGeom prst="rect">
            <a:avLst/>
          </a:prstGeom>
          <a:noFill/>
          <a:ln w="9525">
            <a:noFill/>
            <a:miter lim="800000"/>
            <a:headEnd/>
            <a:tailEnd/>
          </a:ln>
        </p:spPr>
        <p:txBody>
          <a:bodyPr anchor="ctr">
            <a:spAutoFit/>
          </a:bodyPr>
          <a:lstStyle/>
          <a:p>
            <a:pPr indent="457200" algn="just"/>
            <a:r>
              <a:rPr lang="en-US" sz="2400">
                <a:solidFill>
                  <a:srgbClr val="0000FF"/>
                </a:solidFill>
                <a:latin typeface="Times New Roman" pitchFamily="18" charset="0"/>
                <a:cs typeface="Times New Roman" pitchFamily="18" charset="0"/>
              </a:rPr>
              <a:t>Lao động có vai trò rất quan trọng đối với sự phát triển của người nguyên thủy. Từ rìu đá, con người đã biết chế tác thành lưỡi cuốc và biết làm đồ gốm để phục vụ sản xuất và sinh hoạt dễ dàng hơn. Từ việc chỉ biết săn bắt, con người dần dần biết cách chăn nuôi và trồng trọt.</a:t>
            </a:r>
          </a:p>
          <a:p>
            <a:pPr indent="457200" algn="just"/>
            <a:r>
              <a:rPr lang="en-US" sz="2400">
                <a:solidFill>
                  <a:srgbClr val="0000FF"/>
                </a:solidFill>
                <a:latin typeface="Times New Roman" pitchFamily="18" charset="0"/>
                <a:cs typeface="Times New Roman" pitchFamily="18" charset="0"/>
              </a:rPr>
              <a:t>=&gt; Từ đó giúp con người tự tạo ra được lương thực, thức ăn cần thiết để đảm bảo hơn cuộc sống của mình, thoát khỏi cuộc sống phụ thuộc hoàn toàn vào thiên nhiên</a:t>
            </a:r>
          </a:p>
        </p:txBody>
      </p:sp>
      <p:pic>
        <p:nvPicPr>
          <p:cNvPr id="13317" name="Picture 4" descr="29"/>
          <p:cNvPicPr>
            <a:picLocks noChangeAspect="1" noChangeArrowheads="1"/>
          </p:cNvPicPr>
          <p:nvPr/>
        </p:nvPicPr>
        <p:blipFill>
          <a:blip r:embed="rId2"/>
          <a:srcRect/>
          <a:stretch>
            <a:fillRect/>
          </a:stretch>
        </p:blipFill>
        <p:spPr bwMode="auto">
          <a:xfrm>
            <a:off x="1524000" y="0"/>
            <a:ext cx="9144000" cy="6705600"/>
          </a:xfrm>
          <a:prstGeom prst="rect">
            <a:avLst/>
          </a:prstGeom>
          <a:solidFill>
            <a:srgbClr val="FFFFCC"/>
          </a:solidFill>
          <a:ln w="9525">
            <a:noFill/>
            <a:miter lim="800000"/>
            <a:headEnd/>
            <a:tailEnd/>
          </a:ln>
        </p:spPr>
      </p:pic>
      <p:sp>
        <p:nvSpPr>
          <p:cNvPr id="6" name="Rectangle 5"/>
          <p:cNvSpPr/>
          <p:nvPr/>
        </p:nvSpPr>
        <p:spPr>
          <a:xfrm>
            <a:off x="3429000" y="2895601"/>
            <a:ext cx="5562600" cy="1323439"/>
          </a:xfrm>
          <a:prstGeom prst="rect">
            <a:avLst/>
          </a:prstGeom>
        </p:spPr>
        <p:txBody>
          <a:bodyPr wrap="square">
            <a:spAutoFit/>
          </a:bodyPr>
          <a:lstStyle/>
          <a:p>
            <a:pPr algn="ctr">
              <a:defRPr/>
            </a:pPr>
            <a:r>
              <a:rPr lang="en-US" sz="4000" b="1" kern="10">
                <a:ln w="9525">
                  <a:solidFill>
                    <a:schemeClr val="bg1"/>
                  </a:solidFill>
                  <a:round/>
                  <a:headEnd/>
                  <a:tailEnd/>
                </a:ln>
                <a:solidFill>
                  <a:srgbClr val="FF0000"/>
                </a:solidFill>
                <a:effectLst>
                  <a:outerShdw dist="35921" dir="2700000" algn="ctr" rotWithShape="0">
                    <a:srgbClr val="808080">
                      <a:alpha val="80000"/>
                    </a:srgbClr>
                  </a:outerShdw>
                </a:effectLst>
                <a:latin typeface="Times New Roman" pitchFamily="18" charset="0"/>
                <a:cs typeface="Times New Roman" pitchFamily="18" charset="0"/>
              </a:rPr>
              <a:t>TẠM BIỆT CÁC EM!</a:t>
            </a:r>
          </a:p>
          <a:p>
            <a:pPr algn="ctr">
              <a:defRPr/>
            </a:pPr>
            <a:r>
              <a:rPr lang="en-US" sz="4000" b="1" kern="10">
                <a:ln w="9525">
                  <a:solidFill>
                    <a:schemeClr val="bg1"/>
                  </a:solidFill>
                  <a:round/>
                  <a:headEnd/>
                  <a:tailEnd/>
                </a:ln>
                <a:solidFill>
                  <a:srgbClr val="FF0000"/>
                </a:solidFill>
                <a:effectLst>
                  <a:outerShdw dist="35921" dir="2700000" algn="ctr" rotWithShape="0">
                    <a:srgbClr val="808080">
                      <a:alpha val="80000"/>
                    </a:srgbClr>
                  </a:outerShdw>
                </a:effectLst>
                <a:latin typeface="Times New Roman" pitchFamily="18" charset="0"/>
                <a:cs typeface="Times New Roman" pitchFamily="18" charset="0"/>
              </a:rPr>
              <a:t>Hẹn gặp lại!</a:t>
            </a:r>
            <a:endParaRPr lang="en-US" sz="4000" b="1" kern="10" dirty="0">
              <a:ln w="9525">
                <a:solidFill>
                  <a:schemeClr val="bg1"/>
                </a:solidFill>
                <a:round/>
                <a:headEnd/>
                <a:tailEnd/>
              </a:ln>
              <a:solidFill>
                <a:srgbClr val="FF0000"/>
              </a:solidFill>
              <a:effectLst>
                <a:outerShdw dist="35921" dir="2700000" algn="ctr" rotWithShape="0">
                  <a:srgbClr val="808080">
                    <a:alpha val="8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checkerboard(across)">
                                      <p:cBhvr>
                                        <p:cTn id="7" dur="500"/>
                                        <p:tgtEl>
                                          <p:spTgt spid="3379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3794"/>
                                        </p:tgtEl>
                                        <p:attrNameLst>
                                          <p:attrName>style.visibility</p:attrName>
                                        </p:attrNameLst>
                                      </p:cBhvr>
                                      <p:to>
                                        <p:strVal val="visible"/>
                                      </p:to>
                                    </p:set>
                                    <p:animEffect transition="in" filter="diamond(in)">
                                      <p:cBhvr>
                                        <p:cTn id="12"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animBg="1"/>
      <p:bldP spid="3379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5142558" y="304514"/>
            <a:ext cx="1803699" cy="584775"/>
          </a:xfrm>
          <a:prstGeom prst="rect">
            <a:avLst/>
          </a:prstGeom>
          <a:noFill/>
          <a:ln w="9525">
            <a:noFill/>
            <a:miter lim="800000"/>
            <a:headEnd/>
            <a:tailEnd/>
          </a:ln>
        </p:spPr>
        <p:txBody>
          <a:bodyPr wrap="none" anchor="ctr">
            <a:spAutoFit/>
          </a:bodyPr>
          <a:lstStyle/>
          <a:p>
            <a:pPr algn="ctr"/>
            <a:r>
              <a:rPr lang="en-US" sz="3200" b="1">
                <a:solidFill>
                  <a:srgbClr val="7F7F7F"/>
                </a:solidFill>
              </a:rPr>
              <a:t>TIÊU ĐỀ</a:t>
            </a:r>
          </a:p>
        </p:txBody>
      </p:sp>
      <p:sp>
        <p:nvSpPr>
          <p:cNvPr id="3" name="Rectangle 2"/>
          <p:cNvSpPr/>
          <p:nvPr/>
        </p:nvSpPr>
        <p:spPr>
          <a:xfrm>
            <a:off x="4776789" y="1509713"/>
            <a:ext cx="4225925"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2" name="Round Same Side Corner Rectangle 1"/>
          <p:cNvSpPr/>
          <p:nvPr/>
        </p:nvSpPr>
        <p:spPr>
          <a:xfrm rot="16200000">
            <a:off x="3757611" y="1119187"/>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Isosceles Triangle 30"/>
          <p:cNvSpPr/>
          <p:nvPr/>
        </p:nvSpPr>
        <p:spPr>
          <a:xfrm rot="5400000">
            <a:off x="4895851" y="2047876"/>
            <a:ext cx="37147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2"/>
          <p:cNvSpPr/>
          <p:nvPr/>
        </p:nvSpPr>
        <p:spPr>
          <a:xfrm>
            <a:off x="4776789" y="3148013"/>
            <a:ext cx="4225925"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sp>
        <p:nvSpPr>
          <p:cNvPr id="36" name="Round Same Side Corner Rectangle 1"/>
          <p:cNvSpPr/>
          <p:nvPr/>
        </p:nvSpPr>
        <p:spPr>
          <a:xfrm rot="16200000">
            <a:off x="3757613" y="2757488"/>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Isosceles Triangle 36"/>
          <p:cNvSpPr/>
          <p:nvPr/>
        </p:nvSpPr>
        <p:spPr>
          <a:xfrm rot="5400000">
            <a:off x="4895851" y="3686176"/>
            <a:ext cx="37147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2"/>
          <p:cNvSpPr/>
          <p:nvPr/>
        </p:nvSpPr>
        <p:spPr>
          <a:xfrm>
            <a:off x="4776789" y="4776788"/>
            <a:ext cx="4225925"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p>
        </p:txBody>
      </p:sp>
      <p:sp>
        <p:nvSpPr>
          <p:cNvPr id="39" name="Round Same Side Corner Rectangle 1"/>
          <p:cNvSpPr/>
          <p:nvPr/>
        </p:nvSpPr>
        <p:spPr>
          <a:xfrm rot="16200000">
            <a:off x="3757613" y="4386263"/>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Isosceles Triangle 39"/>
          <p:cNvSpPr/>
          <p:nvPr/>
        </p:nvSpPr>
        <p:spPr>
          <a:xfrm rot="5400000">
            <a:off x="4895057" y="5314157"/>
            <a:ext cx="373062"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4" name="TextBox 28671"/>
          <p:cNvSpPr txBox="1">
            <a:spLocks noChangeArrowheads="1"/>
          </p:cNvSpPr>
          <p:nvPr/>
        </p:nvSpPr>
        <p:spPr bwMode="auto">
          <a:xfrm>
            <a:off x="3733801" y="1800880"/>
            <a:ext cx="866775" cy="523220"/>
          </a:xfrm>
          <a:prstGeom prst="rect">
            <a:avLst/>
          </a:prstGeom>
          <a:noFill/>
          <a:ln w="9525">
            <a:noFill/>
            <a:miter lim="800000"/>
            <a:headEnd/>
            <a:tailEnd/>
          </a:ln>
        </p:spPr>
        <p:txBody>
          <a:bodyPr wrap="square" anchor="ctr">
            <a:spAutoFit/>
          </a:bodyPr>
          <a:lstStyle/>
          <a:p>
            <a:r>
              <a:rPr lang="en-US" sz="2800" b="1">
                <a:solidFill>
                  <a:schemeClr val="bg1"/>
                </a:solidFill>
              </a:rPr>
              <a:t>01</a:t>
            </a:r>
          </a:p>
        </p:txBody>
      </p:sp>
      <p:sp>
        <p:nvSpPr>
          <p:cNvPr id="8206" name="TextBox 42"/>
          <p:cNvSpPr txBox="1">
            <a:spLocks noChangeArrowheads="1"/>
          </p:cNvSpPr>
          <p:nvPr/>
        </p:nvSpPr>
        <p:spPr bwMode="auto">
          <a:xfrm>
            <a:off x="3910014" y="3502026"/>
            <a:ext cx="585787" cy="523875"/>
          </a:xfrm>
          <a:prstGeom prst="rect">
            <a:avLst/>
          </a:prstGeom>
          <a:noFill/>
          <a:ln w="9525">
            <a:noFill/>
            <a:miter lim="800000"/>
            <a:headEnd/>
            <a:tailEnd/>
          </a:ln>
        </p:spPr>
        <p:txBody>
          <a:bodyPr wrap="none" anchor="ctr">
            <a:spAutoFit/>
          </a:bodyPr>
          <a:lstStyle/>
          <a:p>
            <a:r>
              <a:rPr lang="en-US" sz="2800" b="1">
                <a:solidFill>
                  <a:schemeClr val="bg1"/>
                </a:solidFill>
              </a:rPr>
              <a:t>02</a:t>
            </a:r>
          </a:p>
        </p:txBody>
      </p:sp>
      <p:sp>
        <p:nvSpPr>
          <p:cNvPr id="8208" name="TextBox 44"/>
          <p:cNvSpPr txBox="1">
            <a:spLocks noChangeArrowheads="1"/>
          </p:cNvSpPr>
          <p:nvPr/>
        </p:nvSpPr>
        <p:spPr bwMode="auto">
          <a:xfrm>
            <a:off x="3910014" y="5067301"/>
            <a:ext cx="585787" cy="523875"/>
          </a:xfrm>
          <a:prstGeom prst="rect">
            <a:avLst/>
          </a:prstGeom>
          <a:noFill/>
          <a:ln w="9525">
            <a:noFill/>
            <a:miter lim="800000"/>
            <a:headEnd/>
            <a:tailEnd/>
          </a:ln>
        </p:spPr>
        <p:txBody>
          <a:bodyPr wrap="none" anchor="ctr">
            <a:spAutoFit/>
          </a:bodyPr>
          <a:lstStyle/>
          <a:p>
            <a:r>
              <a:rPr lang="en-US" sz="2800" b="1">
                <a:solidFill>
                  <a:schemeClr val="bg1"/>
                </a:solidFill>
              </a:rPr>
              <a:t>03</a:t>
            </a:r>
          </a:p>
        </p:txBody>
      </p:sp>
      <p:sp>
        <p:nvSpPr>
          <p:cNvPr id="8210" name="Rectangle 46"/>
          <p:cNvSpPr>
            <a:spLocks noChangeArrowheads="1"/>
          </p:cNvSpPr>
          <p:nvPr/>
        </p:nvSpPr>
        <p:spPr bwMode="auto">
          <a:xfrm>
            <a:off x="5453064" y="1876425"/>
            <a:ext cx="3392487" cy="400110"/>
          </a:xfrm>
          <a:prstGeom prst="rect">
            <a:avLst/>
          </a:prstGeom>
          <a:noFill/>
          <a:ln w="9525">
            <a:noFill/>
            <a:miter lim="800000"/>
            <a:headEnd/>
            <a:tailEnd/>
          </a:ln>
        </p:spPr>
        <p:txBody>
          <a:bodyPr anchor="ctr">
            <a:spAutoFit/>
          </a:bodyPr>
          <a:lstStyle/>
          <a:p>
            <a:r>
              <a:rPr lang="en-US" sz="2000" b="1">
                <a:solidFill>
                  <a:srgbClr val="FF0000"/>
                </a:solidFill>
              </a:rPr>
              <a:t>Nguồn gốc loài người</a:t>
            </a:r>
            <a:endParaRPr lang="en-US" sz="2000" dirty="0">
              <a:solidFill>
                <a:srgbClr val="FF0000"/>
              </a:solidFill>
            </a:endParaRPr>
          </a:p>
        </p:txBody>
      </p:sp>
      <p:sp>
        <p:nvSpPr>
          <p:cNvPr id="8211" name="Rectangle 47"/>
          <p:cNvSpPr>
            <a:spLocks noChangeArrowheads="1"/>
          </p:cNvSpPr>
          <p:nvPr/>
        </p:nvSpPr>
        <p:spPr bwMode="auto">
          <a:xfrm>
            <a:off x="5453064" y="3502025"/>
            <a:ext cx="3392487" cy="400110"/>
          </a:xfrm>
          <a:prstGeom prst="rect">
            <a:avLst/>
          </a:prstGeom>
          <a:noFill/>
          <a:ln w="9525">
            <a:noFill/>
            <a:miter lim="800000"/>
            <a:headEnd/>
            <a:tailEnd/>
          </a:ln>
        </p:spPr>
        <p:txBody>
          <a:bodyPr anchor="ctr">
            <a:spAutoFit/>
          </a:bodyPr>
          <a:lstStyle/>
          <a:p>
            <a:r>
              <a:rPr lang="vi-VN" sz="2000">
                <a:solidFill>
                  <a:srgbClr val="4A4644"/>
                </a:solidFill>
              </a:rPr>
              <a:t> </a:t>
            </a:r>
            <a:r>
              <a:rPr lang="en-US" sz="2000" b="1">
                <a:solidFill>
                  <a:srgbClr val="0000CC"/>
                </a:solidFill>
              </a:rPr>
              <a:t>Xã hội nguyên thủy</a:t>
            </a:r>
            <a:endParaRPr lang="en-US" sz="2000" dirty="0">
              <a:solidFill>
                <a:srgbClr val="0000CC"/>
              </a:solidFill>
            </a:endParaRPr>
          </a:p>
        </p:txBody>
      </p:sp>
      <p:sp>
        <p:nvSpPr>
          <p:cNvPr id="8212" name="Rectangle 48"/>
          <p:cNvSpPr>
            <a:spLocks noChangeArrowheads="1"/>
          </p:cNvSpPr>
          <p:nvPr/>
        </p:nvSpPr>
        <p:spPr bwMode="auto">
          <a:xfrm>
            <a:off x="5295900" y="5067300"/>
            <a:ext cx="3549650" cy="707886"/>
          </a:xfrm>
          <a:prstGeom prst="rect">
            <a:avLst/>
          </a:prstGeom>
          <a:noFill/>
          <a:ln w="9525">
            <a:noFill/>
            <a:miter lim="800000"/>
            <a:headEnd/>
            <a:tailEnd/>
          </a:ln>
        </p:spPr>
        <p:txBody>
          <a:bodyPr wrap="square" anchor="ctr">
            <a:spAutoFit/>
          </a:bodyPr>
          <a:lstStyle/>
          <a:p>
            <a:r>
              <a:rPr lang="vi-VN" sz="2000">
                <a:solidFill>
                  <a:srgbClr val="008000"/>
                </a:solidFill>
              </a:rPr>
              <a:t> </a:t>
            </a:r>
            <a:r>
              <a:rPr lang="en-US" sz="2000" b="1">
                <a:solidFill>
                  <a:srgbClr val="008000"/>
                </a:solidFill>
              </a:rPr>
              <a:t>Sự chuyển biến và phân hóa của xã hội nguyên thủy</a:t>
            </a:r>
            <a:endParaRPr lang="en-US" sz="2000" dirty="0">
              <a:solidFill>
                <a:srgbClr val="008000"/>
              </a:solidFill>
            </a:endParaRPr>
          </a:p>
        </p:txBody>
      </p:sp>
      <p:sp>
        <p:nvSpPr>
          <p:cNvPr id="21" name="TextBox 11"/>
          <p:cNvSpPr txBox="1">
            <a:spLocks noChangeArrowheads="1"/>
          </p:cNvSpPr>
          <p:nvPr/>
        </p:nvSpPr>
        <p:spPr bwMode="auto">
          <a:xfrm>
            <a:off x="3733801" y="304800"/>
            <a:ext cx="5486401" cy="52322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nchor="ctr">
            <a:spAutoFit/>
          </a:bodyPr>
          <a:lstStyle/>
          <a:p>
            <a:pPr algn="ctr"/>
            <a:r>
              <a:rPr lang="en-US" sz="2800" b="1">
                <a:solidFill>
                  <a:srgbClr val="0000CC"/>
                </a:solidFill>
              </a:rPr>
              <a:t>CHƯƠNG 2. XÃ HỘI NGUYÊN THỦY</a:t>
            </a:r>
            <a:endParaRPr lang="en-US" sz="280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210"/>
                                        </p:tgtEl>
                                        <p:attrNameLst>
                                          <p:attrName>style.visibility</p:attrName>
                                        </p:attrNameLst>
                                      </p:cBhvr>
                                      <p:to>
                                        <p:strVal val="visible"/>
                                      </p:to>
                                    </p:set>
                                    <p:animEffect transition="in" filter="box(in)">
                                      <p:cBhvr>
                                        <p:cTn id="13" dur="500"/>
                                        <p:tgtEl>
                                          <p:spTgt spid="8210"/>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heel(4)">
                                      <p:cBhvr>
                                        <p:cTn id="18" dur="1000"/>
                                        <p:tgtEl>
                                          <p:spTgt spid="36"/>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heel(4)">
                                      <p:cBhvr>
                                        <p:cTn id="21" dur="1000"/>
                                        <p:tgtEl>
                                          <p:spTgt spid="35"/>
                                        </p:tgtEl>
                                      </p:cBhvr>
                                    </p:animEffect>
                                  </p:childTnLst>
                                </p:cTn>
                              </p:par>
                              <p:par>
                                <p:cTn id="22" presetID="21" presetClass="entr" presetSubtype="4" fill="hold" grpId="0" nodeType="withEffect">
                                  <p:stCondLst>
                                    <p:cond delay="0"/>
                                  </p:stCondLst>
                                  <p:childTnLst>
                                    <p:set>
                                      <p:cBhvr>
                                        <p:cTn id="23" dur="1" fill="hold">
                                          <p:stCondLst>
                                            <p:cond delay="0"/>
                                          </p:stCondLst>
                                        </p:cTn>
                                        <p:tgtEl>
                                          <p:spTgt spid="8211"/>
                                        </p:tgtEl>
                                        <p:attrNameLst>
                                          <p:attrName>style.visibility</p:attrName>
                                        </p:attrNameLst>
                                      </p:cBhvr>
                                      <p:to>
                                        <p:strVal val="visible"/>
                                      </p:to>
                                    </p:set>
                                    <p:animEffect transition="in" filter="wheel(4)">
                                      <p:cBhvr>
                                        <p:cTn id="24" dur="1000"/>
                                        <p:tgtEl>
                                          <p:spTgt spid="8211"/>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checkerboard(across)">
                                      <p:cBhvr>
                                        <p:cTn id="29" dur="500"/>
                                        <p:tgtEl>
                                          <p:spTgt spid="39"/>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ox(in)">
                                      <p:cBhvr>
                                        <p:cTn id="32" dur="500"/>
                                        <p:tgtEl>
                                          <p:spTgt spid="38"/>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8212"/>
                                        </p:tgtEl>
                                        <p:attrNameLst>
                                          <p:attrName>style.visibility</p:attrName>
                                        </p:attrNameLst>
                                      </p:cBhvr>
                                      <p:to>
                                        <p:strVal val="visible"/>
                                      </p:to>
                                    </p:set>
                                    <p:animEffect transition="in" filter="diamond(in)">
                                      <p:cBhvr>
                                        <p:cTn id="35" dur="1000"/>
                                        <p:tgtEl>
                                          <p:spTgt spid="8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35" grpId="0" animBg="1"/>
      <p:bldP spid="36" grpId="0" animBg="1"/>
      <p:bldP spid="38" grpId="0" animBg="1"/>
      <p:bldP spid="39" grpId="0" animBg="1"/>
      <p:bldP spid="8210" grpId="0"/>
      <p:bldP spid="8211" grpId="0"/>
      <p:bldP spid="82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Hộp_Văn_Bản 7"/>
          <p:cNvSpPr txBox="1"/>
          <p:nvPr/>
        </p:nvSpPr>
        <p:spPr>
          <a:xfrm>
            <a:off x="3124200" y="105711"/>
            <a:ext cx="63246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defRPr/>
            </a:pPr>
            <a:r>
              <a:rPr lang="en-US" sz="2800" b="1">
                <a:solidFill>
                  <a:srgbClr val="FF0000"/>
                </a:solidFill>
                <a:effectLst>
                  <a:outerShdw blurRad="50800" dist="50800" algn="l" rotWithShape="0">
                    <a:prstClr val="black"/>
                  </a:outerShdw>
                </a:effectLst>
                <a:latin typeface="Arial" pitchFamily="34" charset="0"/>
              </a:rPr>
              <a:t>BÀI 4. NGUỒN GỐC LOÀI NGƯỜI</a:t>
            </a:r>
          </a:p>
        </p:txBody>
      </p:sp>
      <p:sp>
        <p:nvSpPr>
          <p:cNvPr id="23" name="Rectangle 22"/>
          <p:cNvSpPr/>
          <p:nvPr/>
        </p:nvSpPr>
        <p:spPr>
          <a:xfrm rot="20776293">
            <a:off x="1710247" y="1115265"/>
            <a:ext cx="3277429" cy="679775"/>
          </a:xfrm>
          <a:prstGeom prst="rect">
            <a:avLst/>
          </a:prstGeom>
          <a:noFill/>
        </p:spPr>
        <p:txBody>
          <a:bodyPr wrap="none" lIns="91440" tIns="45720" rIns="91440" bIns="45720" numCol="1">
            <a:prstTxWarp prst="textCurveDow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a:ln w="0"/>
                <a:solidFill>
                  <a:srgbClr val="C00000"/>
                </a:solidFill>
                <a:effectLst>
                  <a:reflection blurRad="12700" stA="50000" endPos="50000" dist="5000" dir="5400000" sy="-100000" rotWithShape="0"/>
                </a:effectLst>
              </a:rPr>
              <a:t>MỞ ĐẦU</a:t>
            </a:r>
          </a:p>
        </p:txBody>
      </p:sp>
      <p:pic>
        <p:nvPicPr>
          <p:cNvPr id="24"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9154583" y="1030531"/>
            <a:ext cx="1437612" cy="1058554"/>
          </a:xfrm>
          <a:prstGeom prst="rect">
            <a:avLst/>
          </a:prstGeom>
          <a:noFill/>
        </p:spPr>
      </p:pic>
      <p:sp>
        <p:nvSpPr>
          <p:cNvPr id="26" name="Cloud Callout 25"/>
          <p:cNvSpPr>
            <a:spLocks noChangeArrowheads="1"/>
          </p:cNvSpPr>
          <p:nvPr/>
        </p:nvSpPr>
        <p:spPr bwMode="auto">
          <a:xfrm>
            <a:off x="5715000" y="813376"/>
            <a:ext cx="3581400" cy="2169869"/>
          </a:xfrm>
          <a:prstGeom prst="cloudCallout">
            <a:avLst>
              <a:gd name="adj1" fmla="val -72241"/>
              <a:gd name="adj2" fmla="val 56679"/>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b="1">
                <a:solidFill>
                  <a:srgbClr val="0000CC"/>
                </a:solidFill>
              </a:rPr>
              <a:t>Quan sát tranh và cho biết em cảm nhận được điều gì về những bức tranh minh họa này? </a:t>
            </a:r>
            <a:endParaRPr lang="en-US">
              <a:solidFill>
                <a:srgbClr val="0000CC"/>
              </a:solidFill>
            </a:endParaRPr>
          </a:p>
        </p:txBody>
      </p:sp>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1676399" y="2743200"/>
            <a:ext cx="5257801" cy="3733800"/>
          </a:xfrm>
          <a:prstGeom prst="rect">
            <a:avLst/>
          </a:prstGeom>
          <a:noFill/>
          <a:ln>
            <a:noFill/>
          </a:ln>
        </p:spPr>
      </p:pic>
      <p:sp>
        <p:nvSpPr>
          <p:cNvPr id="10241" name="Rectangle 1"/>
          <p:cNvSpPr>
            <a:spLocks noChangeArrowheads="1"/>
          </p:cNvSpPr>
          <p:nvPr/>
        </p:nvSpPr>
        <p:spPr bwMode="auto">
          <a:xfrm>
            <a:off x="7086601" y="2983245"/>
            <a:ext cx="2961217" cy="258532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indent="457200" algn="just"/>
            <a:r>
              <a:rPr lang="sv-SE" b="1" smtClean="0">
                <a:solidFill>
                  <a:srgbClr val="C00000"/>
                </a:solidFill>
                <a:latin typeface="Times New Roman" pitchFamily="18" charset="0"/>
                <a:ea typeface="Calibri" pitchFamily="34" charset="0"/>
                <a:cs typeface="Times New Roman" pitchFamily="18" charset="0"/>
              </a:rPr>
              <a:t>Đây là các bức tranh mô tả </a:t>
            </a:r>
            <a:r>
              <a:rPr kumimoji="0" lang="sv-SE" b="1" i="0" u="none" strike="noStrike" cap="none" normalizeH="0" baseline="0" smtClean="0">
                <a:ln>
                  <a:noFill/>
                </a:ln>
                <a:solidFill>
                  <a:srgbClr val="C00000"/>
                </a:solidFill>
                <a:effectLst/>
                <a:latin typeface="Times New Roman" pitchFamily="18" charset="0"/>
                <a:ea typeface="Calibri" pitchFamily="34" charset="0"/>
                <a:cs typeface="Times New Roman" pitchFamily="18" charset="0"/>
              </a:rPr>
              <a:t>về cuộc</a:t>
            </a:r>
            <a:r>
              <a:rPr kumimoji="0" lang="sv-SE" b="1" i="0" u="none" strike="noStrike" cap="none" normalizeH="0" smtClean="0">
                <a:ln>
                  <a:noFill/>
                </a:ln>
                <a:solidFill>
                  <a:srgbClr val="C00000"/>
                </a:solidFill>
                <a:effectLst/>
                <a:latin typeface="Times New Roman" pitchFamily="18" charset="0"/>
                <a:ea typeface="Calibri" pitchFamily="34" charset="0"/>
                <a:cs typeface="Times New Roman" pitchFamily="18" charset="0"/>
              </a:rPr>
              <a:t> sống của bầy </a:t>
            </a:r>
            <a:r>
              <a:rPr kumimoji="0" lang="sv-SE" b="1" i="0" u="none" strike="noStrike" cap="none" normalizeH="0" baseline="0" smtClean="0">
                <a:ln>
                  <a:noFill/>
                </a:ln>
                <a:solidFill>
                  <a:srgbClr val="C00000"/>
                </a:solidFill>
                <a:effectLst/>
                <a:latin typeface="Times New Roman" pitchFamily="18" charset="0"/>
                <a:ea typeface="Calibri" pitchFamily="34" charset="0"/>
                <a:cs typeface="Times New Roman" pitchFamily="18" charset="0"/>
              </a:rPr>
              <a:t>người nguyên thủy. Họ</a:t>
            </a:r>
            <a:r>
              <a:rPr kumimoji="0" lang="sv-SE" b="1" i="0" u="none" strike="noStrike" cap="none" normalizeH="0" smtClean="0">
                <a:ln>
                  <a:noFill/>
                </a:ln>
                <a:solidFill>
                  <a:srgbClr val="C00000"/>
                </a:solidFill>
                <a:effectLst/>
                <a:latin typeface="Times New Roman" pitchFamily="18" charset="0"/>
                <a:ea typeface="Calibri" pitchFamily="34" charset="0"/>
                <a:cs typeface="Times New Roman" pitchFamily="18" charset="0"/>
              </a:rPr>
              <a:t> sống theo bầy đàn, đã biết cách tạo ra lửa, ghè đẽo công cụ và săn bắt. </a:t>
            </a:r>
          </a:p>
          <a:p>
            <a:pPr indent="457200" algn="just"/>
            <a:r>
              <a:rPr lang="sv-SE" b="1" smtClean="0">
                <a:solidFill>
                  <a:srgbClr val="C00000"/>
                </a:solidFill>
                <a:latin typeface="Times New Roman" pitchFamily="18" charset="0"/>
                <a:ea typeface="Calibri" pitchFamily="34" charset="0"/>
                <a:cs typeface="Times New Roman" pitchFamily="18" charset="0"/>
              </a:rPr>
              <a:t>Vậy cuộc sống của họ ra sao ta cùng tìm hiểu bài nhé!</a:t>
            </a:r>
            <a:endParaRPr kumimoji="0" lang="sv-SE" b="1" i="0" u="none" strike="noStrike" cap="none" normalizeH="0" smtClean="0">
              <a:ln>
                <a:noFill/>
              </a:ln>
              <a:solidFill>
                <a:srgbClr val="C00000"/>
              </a:solidFill>
              <a:effectLst/>
              <a:latin typeface="Times New Roman" pitchFamily="18" charset="0"/>
              <a:ea typeface="Calibri" pitchFamily="34" charset="0"/>
              <a:cs typeface="Times New Roman" pitchFamily="18" charset="0"/>
            </a:endParaRPr>
          </a:p>
        </p:txBody>
      </p:sp>
      <p:pic>
        <p:nvPicPr>
          <p:cNvPr id="8"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9525000" y="22860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4)">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2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ox(in)">
                                      <p:cBhvr>
                                        <p:cTn id="20" dur="500"/>
                                        <p:tgtEl>
                                          <p:spTgt spid="26"/>
                                        </p:tgtEl>
                                      </p:cBhvr>
                                    </p:animEffect>
                                  </p:childTnLst>
                                </p:cTn>
                              </p:par>
                              <p:par>
                                <p:cTn id="21" presetID="21"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4)">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10241"/>
                                        </p:tgtEl>
                                        <p:attrNameLst>
                                          <p:attrName>style.visibility</p:attrName>
                                        </p:attrNameLst>
                                      </p:cBhvr>
                                      <p:to>
                                        <p:strVal val="visible"/>
                                      </p:to>
                                    </p:set>
                                    <p:animEffect transition="in" filter="plus(in)">
                                      <p:cBhvr>
                                        <p:cTn id="28" dur="1000"/>
                                        <p:tgtEl>
                                          <p:spTgt spid="10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6" grpId="0" animBg="1"/>
      <p:bldP spid="102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0"/>
          <p:cNvGrpSpPr>
            <a:grpSpLocks/>
          </p:cNvGrpSpPr>
          <p:nvPr/>
        </p:nvGrpSpPr>
        <p:grpSpPr bwMode="auto">
          <a:xfrm>
            <a:off x="1691936" y="813376"/>
            <a:ext cx="6219870" cy="523035"/>
            <a:chOff x="912" y="2002"/>
            <a:chExt cx="4190" cy="656"/>
          </a:xfrm>
        </p:grpSpPr>
        <p:sp>
          <p:nvSpPr>
            <p:cNvPr id="10" name="AutoShape 11"/>
            <p:cNvSpPr>
              <a:spLocks noChangeArrowheads="1"/>
            </p:cNvSpPr>
            <p:nvPr/>
          </p:nvSpPr>
          <p:spPr bwMode="gray">
            <a:xfrm>
              <a:off x="912" y="2016"/>
              <a:ext cx="4190" cy="642"/>
            </a:xfrm>
            <a:prstGeom prst="roundRect">
              <a:avLst>
                <a:gd name="adj" fmla="val 10889"/>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grpSp>
          <p:nvGrpSpPr>
            <p:cNvPr id="11" name="Group 12"/>
            <p:cNvGrpSpPr>
              <a:grpSpLocks/>
            </p:cNvGrpSpPr>
            <p:nvPr/>
          </p:nvGrpSpPr>
          <p:grpSpPr bwMode="auto">
            <a:xfrm>
              <a:off x="1020" y="2002"/>
              <a:ext cx="811" cy="656"/>
              <a:chOff x="1020" y="2002"/>
              <a:chExt cx="811" cy="656"/>
            </a:xfrm>
          </p:grpSpPr>
          <p:sp>
            <p:nvSpPr>
              <p:cNvPr id="13" name="AutoShape 13"/>
              <p:cNvSpPr>
                <a:spLocks noChangeArrowheads="1"/>
              </p:cNvSpPr>
              <p:nvPr/>
            </p:nvSpPr>
            <p:spPr bwMode="gray">
              <a:xfrm>
                <a:off x="1020" y="2078"/>
                <a:ext cx="768" cy="580"/>
              </a:xfrm>
              <a:prstGeom prst="roundRect">
                <a:avLst>
                  <a:gd name="adj" fmla="val 11921"/>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sp>
            <p:nvSpPr>
              <p:cNvPr id="14" name="Freeform 13"/>
              <p:cNvSpPr>
                <a:spLocks/>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ln/>
              <a:extLst>
                <a:ext uri="{91240B29-F687-4F45-9708-019B960494DF}">
                  <a14:hiddenLine xmlns:a14="http://schemas.microsoft.com/office/drawing/2010/main" w="0">
                    <a:solidFill>
                      <a:srgbClr val="000000"/>
                    </a:solidFill>
                    <a:prstDash val="solid"/>
                    <a:round/>
                    <a:headEnd/>
                    <a:tailEnd/>
                  </a14:hiddenLine>
                </a:ext>
              </a:extLst>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15" name="Text Box 15"/>
              <p:cNvSpPr txBox="1">
                <a:spLocks noChangeArrowheads="1"/>
              </p:cNvSpPr>
              <p:nvPr/>
            </p:nvSpPr>
            <p:spPr bwMode="gray">
              <a:xfrm>
                <a:off x="1344" y="2002"/>
                <a:ext cx="487" cy="656"/>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0" hangingPunct="0"/>
                <a:r>
                  <a:rPr lang="en-US" sz="2800" b="1">
                    <a:solidFill>
                      <a:srgbClr val="0066CC"/>
                    </a:solidFill>
                    <a:effectLst>
                      <a:outerShdw blurRad="38100" dist="38100" dir="2700000" algn="tl">
                        <a:srgbClr val="C0C0C0"/>
                      </a:outerShdw>
                    </a:effectLst>
                  </a:rPr>
                  <a:t>1</a:t>
                </a:r>
              </a:p>
            </p:txBody>
          </p:sp>
        </p:grpSp>
        <p:sp>
          <p:nvSpPr>
            <p:cNvPr id="12" name="Text Box 16"/>
            <p:cNvSpPr txBox="1">
              <a:spLocks noChangeArrowheads="1"/>
            </p:cNvSpPr>
            <p:nvPr/>
          </p:nvSpPr>
          <p:spPr bwMode="gray">
            <a:xfrm>
              <a:off x="1831" y="2078"/>
              <a:ext cx="3271" cy="463"/>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wrap="square">
              <a:spAutoFit/>
            </a:bodyPr>
            <a:lstStyle/>
            <a:p>
              <a:r>
                <a:rPr lang="en-US" b="1" smtClean="0">
                  <a:solidFill>
                    <a:srgbClr val="0033CC"/>
                  </a:solidFill>
                </a:rPr>
                <a:t> </a:t>
              </a:r>
              <a:r>
                <a:rPr lang="en-US" b="1" smtClean="0"/>
                <a:t>Quá trình tiến hóa từ Vượn người thành người</a:t>
              </a:r>
              <a:endParaRPr lang="en-US">
                <a:solidFill>
                  <a:srgbClr val="0033CC"/>
                </a:solidFill>
              </a:endParaRPr>
            </a:p>
          </p:txBody>
        </p:sp>
      </p:grpSp>
      <p:pic>
        <p:nvPicPr>
          <p:cNvPr id="21"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7258" y="813375"/>
            <a:ext cx="1669773" cy="1325216"/>
          </a:xfrm>
          <a:prstGeom prst="rect">
            <a:avLst/>
          </a:prstGeom>
        </p:spPr>
      </p:pic>
      <p:pic>
        <p:nvPicPr>
          <p:cNvPr id="20"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9563100" y="15240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 name="Picture 1"/>
          <p:cNvPicPr>
            <a:picLocks noChangeAspect="1" noChangeArrowheads="1"/>
          </p:cNvPicPr>
          <p:nvPr/>
        </p:nvPicPr>
        <p:blipFill>
          <a:blip r:embed="rId4"/>
          <a:srcRect/>
          <a:stretch>
            <a:fillRect/>
          </a:stretch>
        </p:blipFill>
        <p:spPr bwMode="auto">
          <a:xfrm>
            <a:off x="1743398" y="1696430"/>
            <a:ext cx="5089863" cy="1863192"/>
          </a:xfrm>
          <a:prstGeom prst="rect">
            <a:avLst/>
          </a:prstGeom>
          <a:noFill/>
          <a:ln w="9525">
            <a:noFill/>
            <a:miter lim="800000"/>
            <a:headEnd/>
            <a:tailEnd/>
          </a:ln>
          <a:effectLst/>
        </p:spPr>
      </p:pic>
      <p:pic>
        <p:nvPicPr>
          <p:cNvPr id="8194" name="Picture 2"/>
          <p:cNvPicPr>
            <a:picLocks noChangeAspect="1" noChangeArrowheads="1"/>
          </p:cNvPicPr>
          <p:nvPr/>
        </p:nvPicPr>
        <p:blipFill>
          <a:blip r:embed="rId5"/>
          <a:srcRect/>
          <a:stretch>
            <a:fillRect/>
          </a:stretch>
        </p:blipFill>
        <p:spPr bwMode="auto">
          <a:xfrm>
            <a:off x="1743397" y="3610774"/>
            <a:ext cx="4581290" cy="2517646"/>
          </a:xfrm>
          <a:prstGeom prst="rect">
            <a:avLst/>
          </a:prstGeom>
          <a:noFill/>
          <a:ln w="9525">
            <a:noFill/>
            <a:miter lim="800000"/>
            <a:headEnd/>
            <a:tailEnd/>
          </a:ln>
          <a:effectLst/>
        </p:spPr>
      </p:pic>
      <p:sp>
        <p:nvSpPr>
          <p:cNvPr id="27" name="Cloud Callout 26"/>
          <p:cNvSpPr>
            <a:spLocks noChangeArrowheads="1"/>
          </p:cNvSpPr>
          <p:nvPr/>
        </p:nvSpPr>
        <p:spPr bwMode="auto">
          <a:xfrm>
            <a:off x="6675239" y="2282366"/>
            <a:ext cx="3886200" cy="3127835"/>
          </a:xfrm>
          <a:prstGeom prst="cloudCallout">
            <a:avLst>
              <a:gd name="adj1" fmla="val -80364"/>
              <a:gd name="adj2" fmla="val -8402"/>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en-US"/>
          </a:p>
          <a:p>
            <a:endParaRPr lang="en-US"/>
          </a:p>
          <a:p>
            <a:r>
              <a:rPr lang="en-US" b="1">
                <a:solidFill>
                  <a:srgbClr val="800000"/>
                </a:solidFill>
              </a:rPr>
              <a:t>Dựa vào trục thời gian và hình ảnh em hãy cho biết quá trình tiến hóa từ Vượn người thành người đã trải qua các giai đoạn nào? Cho biết niên đại tương ứng của các giai đoạn đó?</a:t>
            </a:r>
          </a:p>
          <a:p>
            <a:endParaRPr lang="en-US">
              <a:solidFill>
                <a:srgbClr val="0000CC"/>
              </a:solidFill>
            </a:endParaRPr>
          </a:p>
        </p:txBody>
      </p:sp>
      <p:sp>
        <p:nvSpPr>
          <p:cNvPr id="8195" name="Rectangle 3"/>
          <p:cNvSpPr>
            <a:spLocks noChangeArrowheads="1"/>
          </p:cNvSpPr>
          <p:nvPr/>
        </p:nvSpPr>
        <p:spPr bwMode="auto">
          <a:xfrm>
            <a:off x="7081284" y="2441139"/>
            <a:ext cx="3246239" cy="34778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indent="228600" algn="just">
              <a:buFontTx/>
              <a:buChar char="-"/>
            </a:pPr>
            <a:r>
              <a:rPr lang="en-US" sz="2000">
                <a:solidFill>
                  <a:srgbClr val="FF0000"/>
                </a:solidFill>
                <a:latin typeface="Arial" pitchFamily="34" charset="0"/>
                <a:ea typeface="Times New Roman" pitchFamily="18" charset="0"/>
                <a:cs typeface="Times New Roman" pitchFamily="18" charset="0"/>
              </a:rPr>
              <a:t>Khoảng 5 – 6 triệu năm, đã có một loài Vượn người sinh sống. Từ loài Vượn người, một nhánh đã phát triển lên thành Người tối cổ vào khoảng 4 triệu năm trước</a:t>
            </a:r>
          </a:p>
          <a:p>
            <a:pPr indent="228600" algn="just">
              <a:buFontTx/>
              <a:buChar char="-"/>
            </a:pPr>
            <a:r>
              <a:rPr lang="en-US" sz="2000">
                <a:solidFill>
                  <a:srgbClr val="FF0000"/>
                </a:solidFill>
                <a:latin typeface="Arial" pitchFamily="34" charset="0"/>
                <a:ea typeface="Times New Roman" pitchFamily="18" charset="0"/>
                <a:cs typeface="Times New Roman" pitchFamily="18" charset="0"/>
              </a:rPr>
              <a:t>Đến khoảng 15 vạn năm trước đây thì Người tối cổ biến đổi thành Người tinh khôn.</a:t>
            </a:r>
            <a:endParaRPr lang="en-US" sz="2000">
              <a:solidFill>
                <a:srgbClr val="FF0000"/>
              </a:solidFill>
              <a:latin typeface="Arial" pitchFamily="34" charset="0"/>
              <a:cs typeface="Arial" pitchFamily="34" charset="0"/>
            </a:endParaRPr>
          </a:p>
        </p:txBody>
      </p:sp>
      <p:sp>
        <p:nvSpPr>
          <p:cNvPr id="30" name="Hộp_Văn_Bản 7"/>
          <p:cNvSpPr txBox="1"/>
          <p:nvPr/>
        </p:nvSpPr>
        <p:spPr>
          <a:xfrm>
            <a:off x="3124200" y="105711"/>
            <a:ext cx="63246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defRPr/>
            </a:pPr>
            <a:r>
              <a:rPr lang="en-US" sz="2800" b="1">
                <a:solidFill>
                  <a:srgbClr val="FF0000"/>
                </a:solidFill>
                <a:effectLst>
                  <a:outerShdw blurRad="50800" dist="50800" algn="l" rotWithShape="0">
                    <a:prstClr val="black"/>
                  </a:outerShdw>
                </a:effectLst>
                <a:latin typeface="Arial" pitchFamily="34" charset="0"/>
              </a:rPr>
              <a:t>BÀI 4. NGUỒN GỐC LOÀI NGƯỜI</a:t>
            </a:r>
          </a:p>
        </p:txBody>
      </p:sp>
      <p:pic>
        <p:nvPicPr>
          <p:cNvPr id="33" name="Picture 1"/>
          <p:cNvPicPr>
            <a:picLocks noChangeAspect="1" noChangeArrowheads="1"/>
          </p:cNvPicPr>
          <p:nvPr/>
        </p:nvPicPr>
        <p:blipFill>
          <a:blip r:embed="rId4"/>
          <a:srcRect/>
          <a:stretch>
            <a:fillRect/>
          </a:stretch>
        </p:blipFill>
        <p:spPr bwMode="auto">
          <a:xfrm>
            <a:off x="1743398" y="1524000"/>
            <a:ext cx="5089863" cy="1863192"/>
          </a:xfrm>
          <a:prstGeom prst="rect">
            <a:avLst/>
          </a:prstGeom>
          <a:noFill/>
          <a:ln w="9525">
            <a:noFill/>
            <a:miter lim="800000"/>
            <a:headEnd/>
            <a:tailEnd/>
          </a:ln>
          <a:effectLst/>
        </p:spPr>
      </p:pic>
      <p:pic>
        <p:nvPicPr>
          <p:cNvPr id="18" name="Picture 2"/>
          <p:cNvPicPr>
            <a:picLocks noChangeAspect="1" noChangeArrowheads="1"/>
          </p:cNvPicPr>
          <p:nvPr/>
        </p:nvPicPr>
        <p:blipFill>
          <a:blip r:embed="rId6" cstate="print"/>
          <a:srcRect/>
          <a:stretch>
            <a:fillRect/>
          </a:stretch>
        </p:blipFill>
        <p:spPr bwMode="auto">
          <a:xfrm>
            <a:off x="7081284" y="1804286"/>
            <a:ext cx="830523" cy="668610"/>
          </a:xfrm>
          <a:prstGeom prst="rect">
            <a:avLst/>
          </a:prstGeom>
          <a:noFill/>
          <a:ln w="9525">
            <a:noFill/>
            <a:miter lim="800000"/>
            <a:headEnd/>
            <a:tailEnd/>
          </a:ln>
          <a:effectLst/>
        </p:spPr>
      </p:pic>
      <p:pic>
        <p:nvPicPr>
          <p:cNvPr id="19" name="Picture 1"/>
          <p:cNvPicPr>
            <a:picLocks noChangeAspect="1" noChangeArrowheads="1"/>
          </p:cNvPicPr>
          <p:nvPr/>
        </p:nvPicPr>
        <p:blipFill>
          <a:blip r:embed="rId4"/>
          <a:srcRect/>
          <a:stretch>
            <a:fillRect/>
          </a:stretch>
        </p:blipFill>
        <p:spPr bwMode="auto">
          <a:xfrm>
            <a:off x="1895798" y="1676400"/>
            <a:ext cx="5089863" cy="186319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4)">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plus(in)">
                                      <p:cBhvr>
                                        <p:cTn id="12" dur="10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ox(in)">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animEffect transition="in" filter="box(in)">
                                      <p:cBhvr>
                                        <p:cTn id="25" dur="500"/>
                                        <p:tgtEl>
                                          <p:spTgt spid="8194"/>
                                        </p:tgtEl>
                                      </p:cBhvr>
                                    </p:animEffect>
                                  </p:childTnLst>
                                </p:cTn>
                              </p:par>
                              <p:par>
                                <p:cTn id="26" presetID="4" presetClass="entr" presetSubtype="16" fill="hold" nodeType="withEffect">
                                  <p:stCondLst>
                                    <p:cond delay="0"/>
                                  </p:stCondLst>
                                  <p:childTnLst>
                                    <p:set>
                                      <p:cBhvr>
                                        <p:cTn id="27" dur="1" fill="hold">
                                          <p:stCondLst>
                                            <p:cond delay="0"/>
                                          </p:stCondLst>
                                        </p:cTn>
                                        <p:tgtEl>
                                          <p:spTgt spid="8193"/>
                                        </p:tgtEl>
                                        <p:attrNameLst>
                                          <p:attrName>style.visibility</p:attrName>
                                        </p:attrNameLst>
                                      </p:cBhvr>
                                      <p:to>
                                        <p:strVal val="visible"/>
                                      </p:to>
                                    </p:set>
                                    <p:animEffect transition="in" filter="box(in)">
                                      <p:cBhvr>
                                        <p:cTn id="28" dur="500"/>
                                        <p:tgtEl>
                                          <p:spTgt spid="8193"/>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ox(in)">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xit" presetSubtype="16" fill="hold" grpId="2" nodeType="clickEffect">
                                  <p:stCondLst>
                                    <p:cond delay="0"/>
                                  </p:stCondLst>
                                  <p:childTnLst>
                                    <p:animEffect transition="out" filter="box(in)">
                                      <p:cBhvr>
                                        <p:cTn id="35" dur="500"/>
                                        <p:tgtEl>
                                          <p:spTgt spid="27"/>
                                        </p:tgtEl>
                                      </p:cBhvr>
                                    </p:animEffect>
                                    <p:set>
                                      <p:cBhvr>
                                        <p:cTn id="36" dur="1" fill="hold">
                                          <p:stCondLst>
                                            <p:cond delay="499"/>
                                          </p:stCondLst>
                                        </p:cTn>
                                        <p:tgtEl>
                                          <p:spTgt spid="2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ox(in)">
                                      <p:cBhvr>
                                        <p:cTn id="41" dur="500"/>
                                        <p:tgtEl>
                                          <p:spTgt spid="18"/>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8195"/>
                                        </p:tgtEl>
                                        <p:attrNameLst>
                                          <p:attrName>style.visibility</p:attrName>
                                        </p:attrNameLst>
                                      </p:cBhvr>
                                      <p:to>
                                        <p:strVal val="visible"/>
                                      </p:to>
                                    </p:set>
                                    <p:animEffect transition="in" filter="blinds(horizontal)">
                                      <p:cBhvr>
                                        <p:cTn id="44" dur="500"/>
                                        <p:tgtEl>
                                          <p:spTgt spid="8195"/>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ox(in)">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2" animBg="1"/>
      <p:bldP spid="8195"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1691936" y="813376"/>
            <a:ext cx="6219870" cy="523035"/>
            <a:chOff x="912" y="2002"/>
            <a:chExt cx="4190" cy="656"/>
          </a:xfrm>
        </p:grpSpPr>
        <p:sp>
          <p:nvSpPr>
            <p:cNvPr id="10" name="AutoShape 11"/>
            <p:cNvSpPr>
              <a:spLocks noChangeArrowheads="1"/>
            </p:cNvSpPr>
            <p:nvPr/>
          </p:nvSpPr>
          <p:spPr bwMode="gray">
            <a:xfrm>
              <a:off x="912" y="2016"/>
              <a:ext cx="4190" cy="642"/>
            </a:xfrm>
            <a:prstGeom prst="roundRect">
              <a:avLst>
                <a:gd name="adj" fmla="val 10889"/>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grpSp>
          <p:nvGrpSpPr>
            <p:cNvPr id="3" name="Group 12"/>
            <p:cNvGrpSpPr>
              <a:grpSpLocks/>
            </p:cNvGrpSpPr>
            <p:nvPr/>
          </p:nvGrpSpPr>
          <p:grpSpPr bwMode="auto">
            <a:xfrm>
              <a:off x="1020" y="2002"/>
              <a:ext cx="811" cy="656"/>
              <a:chOff x="1020" y="2002"/>
              <a:chExt cx="811" cy="656"/>
            </a:xfrm>
          </p:grpSpPr>
          <p:sp>
            <p:nvSpPr>
              <p:cNvPr id="13" name="AutoShape 13"/>
              <p:cNvSpPr>
                <a:spLocks noChangeArrowheads="1"/>
              </p:cNvSpPr>
              <p:nvPr/>
            </p:nvSpPr>
            <p:spPr bwMode="gray">
              <a:xfrm>
                <a:off x="1020" y="2078"/>
                <a:ext cx="768" cy="580"/>
              </a:xfrm>
              <a:prstGeom prst="roundRect">
                <a:avLst>
                  <a:gd name="adj" fmla="val 11921"/>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sp>
            <p:nvSpPr>
              <p:cNvPr id="14" name="Freeform 13"/>
              <p:cNvSpPr>
                <a:spLocks/>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ln/>
              <a:extLst>
                <a:ext uri="{91240B29-F687-4F45-9708-019B960494DF}">
                  <a14:hiddenLine xmlns:a14="http://schemas.microsoft.com/office/drawing/2010/main" w="0">
                    <a:solidFill>
                      <a:srgbClr val="000000"/>
                    </a:solidFill>
                    <a:prstDash val="solid"/>
                    <a:round/>
                    <a:headEnd/>
                    <a:tailEnd/>
                  </a14:hiddenLine>
                </a:ext>
              </a:extLst>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15" name="Text Box 15"/>
              <p:cNvSpPr txBox="1">
                <a:spLocks noChangeArrowheads="1"/>
              </p:cNvSpPr>
              <p:nvPr/>
            </p:nvSpPr>
            <p:spPr bwMode="gray">
              <a:xfrm>
                <a:off x="1344" y="2002"/>
                <a:ext cx="487" cy="656"/>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0" hangingPunct="0"/>
                <a:r>
                  <a:rPr lang="en-US" sz="2800" b="1">
                    <a:solidFill>
                      <a:srgbClr val="0066CC"/>
                    </a:solidFill>
                    <a:effectLst>
                      <a:outerShdw blurRad="38100" dist="38100" dir="2700000" algn="tl">
                        <a:srgbClr val="C0C0C0"/>
                      </a:outerShdw>
                    </a:effectLst>
                  </a:rPr>
                  <a:t>1</a:t>
                </a:r>
              </a:p>
            </p:txBody>
          </p:sp>
        </p:grpSp>
        <p:sp>
          <p:nvSpPr>
            <p:cNvPr id="12" name="Text Box 16"/>
            <p:cNvSpPr txBox="1">
              <a:spLocks noChangeArrowheads="1"/>
            </p:cNvSpPr>
            <p:nvPr/>
          </p:nvSpPr>
          <p:spPr bwMode="gray">
            <a:xfrm>
              <a:off x="1831" y="2078"/>
              <a:ext cx="3271" cy="463"/>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wrap="square">
              <a:spAutoFit/>
            </a:bodyPr>
            <a:lstStyle/>
            <a:p>
              <a:r>
                <a:rPr lang="en-US" b="1" smtClean="0">
                  <a:solidFill>
                    <a:srgbClr val="0033CC"/>
                  </a:solidFill>
                </a:rPr>
                <a:t> </a:t>
              </a:r>
              <a:r>
                <a:rPr lang="en-US" b="1" smtClean="0"/>
                <a:t>Quá trình tiến hóa từ Vượn người thành người</a:t>
              </a:r>
              <a:endParaRPr lang="en-US">
                <a:solidFill>
                  <a:srgbClr val="0033CC"/>
                </a:solidFill>
              </a:endParaRPr>
            </a:p>
          </p:txBody>
        </p:sp>
      </p:grpSp>
      <p:pic>
        <p:nvPicPr>
          <p:cNvPr id="20"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1" descr="D:\BÁN TÀI LIỆU\GIÁO ÁN SỬ 6-  KẾT NỐI TRI THỨC\BÀI CHUẨN\KÌ 1 - LỊCH SỬ KẾT NỐI TRI THỨC\GIáo án kì 1 Sử 6 Kết nối\1609744734_448_Hinh-anh-dau-cham-hoi-dep.jpg"/>
          <p:cNvPicPr>
            <a:picLocks noChangeAspect="1" noChangeArrowheads="1"/>
          </p:cNvPicPr>
          <p:nvPr/>
        </p:nvPicPr>
        <p:blipFill>
          <a:blip r:embed="rId3" cstate="print"/>
          <a:srcRect/>
          <a:stretch>
            <a:fillRect/>
          </a:stretch>
        </p:blipFill>
        <p:spPr bwMode="auto">
          <a:xfrm>
            <a:off x="6060664" y="1676401"/>
            <a:ext cx="4486366" cy="3192135"/>
          </a:xfrm>
          <a:prstGeom prst="rect">
            <a:avLst/>
          </a:prstGeom>
          <a:noFill/>
        </p:spPr>
      </p:pic>
      <p:sp>
        <p:nvSpPr>
          <p:cNvPr id="29" name="Rectangle 28"/>
          <p:cNvSpPr/>
          <p:nvPr/>
        </p:nvSpPr>
        <p:spPr>
          <a:xfrm>
            <a:off x="6857998" y="1980678"/>
            <a:ext cx="2590802" cy="830997"/>
          </a:xfrm>
          <a:prstGeom prst="rect">
            <a:avLst/>
          </a:prstGeom>
        </p:spPr>
        <p:txBody>
          <a:bodyPr wrap="square">
            <a:spAutoFit/>
          </a:bodyPr>
          <a:lstStyle/>
          <a:p>
            <a:r>
              <a:rPr lang="en-US" sz="1600">
                <a:solidFill>
                  <a:srgbClr val="0000CC"/>
                </a:solidFill>
                <a:latin typeface="Arial" pitchFamily="34" charset="0"/>
                <a:cs typeface="Times New Roman" pitchFamily="18" charset="0"/>
              </a:rPr>
              <a:t>Hình dáng người tối cổ </a:t>
            </a:r>
          </a:p>
          <a:p>
            <a:r>
              <a:rPr lang="en-US" sz="1600">
                <a:solidFill>
                  <a:srgbClr val="0000CC"/>
                </a:solidFill>
                <a:latin typeface="Arial" pitchFamily="34" charset="0"/>
                <a:cs typeface="Times New Roman" pitchFamily="18" charset="0"/>
              </a:rPr>
              <a:t>và người tinh khôn có </a:t>
            </a:r>
          </a:p>
          <a:p>
            <a:r>
              <a:rPr lang="en-US" sz="1600">
                <a:solidFill>
                  <a:srgbClr val="0000CC"/>
                </a:solidFill>
                <a:latin typeface="Arial" pitchFamily="34" charset="0"/>
                <a:cs typeface="Times New Roman" pitchFamily="18" charset="0"/>
              </a:rPr>
              <a:t>        gì khác nhau nhỉ?</a:t>
            </a:r>
            <a:endParaRPr lang="en-US" sz="1600">
              <a:solidFill>
                <a:srgbClr val="0000CC"/>
              </a:solidFill>
            </a:endParaRPr>
          </a:p>
        </p:txBody>
      </p:sp>
      <p:sp>
        <p:nvSpPr>
          <p:cNvPr id="30" name="Hộp_Văn_Bản 7"/>
          <p:cNvSpPr txBox="1"/>
          <p:nvPr/>
        </p:nvSpPr>
        <p:spPr>
          <a:xfrm>
            <a:off x="3124200" y="105711"/>
            <a:ext cx="63246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defRPr/>
            </a:pPr>
            <a:r>
              <a:rPr lang="en-US" sz="2800" b="1">
                <a:solidFill>
                  <a:srgbClr val="FF0000"/>
                </a:solidFill>
                <a:effectLst>
                  <a:outerShdw blurRad="50800" dist="50800" algn="l" rotWithShape="0">
                    <a:prstClr val="black"/>
                  </a:outerShdw>
                </a:effectLst>
                <a:latin typeface="Arial" pitchFamily="34" charset="0"/>
              </a:rPr>
              <a:t>BÀI 4. NGUỒN GỐC LOÀI NGƯỜI</a:t>
            </a:r>
          </a:p>
        </p:txBody>
      </p:sp>
      <p:pic>
        <p:nvPicPr>
          <p:cNvPr id="23" name="Picture 5" descr="Top 10 cách giảng bài hay tạo hứng thú học tập cho học sinh - Hachim"/>
          <p:cNvPicPr>
            <a:picLocks noChangeAspect="1" noChangeArrowheads="1"/>
          </p:cNvPicPr>
          <p:nvPr/>
        </p:nvPicPr>
        <p:blipFill>
          <a:blip r:embed="rId4"/>
          <a:srcRect/>
          <a:stretch>
            <a:fillRect/>
          </a:stretch>
        </p:blipFill>
        <p:spPr bwMode="auto">
          <a:xfrm>
            <a:off x="8843456" y="813375"/>
            <a:ext cx="1703574" cy="1254390"/>
          </a:xfrm>
          <a:prstGeom prst="rect">
            <a:avLst/>
          </a:prstGeom>
          <a:noFill/>
        </p:spPr>
      </p:pic>
      <p:pic>
        <p:nvPicPr>
          <p:cNvPr id="25602" name="Picture 2" descr="Người tối cổ là gì? Khái niệm người tối cổ trên Facebook có gì đặc biệt"/>
          <p:cNvPicPr>
            <a:picLocks noChangeAspect="1" noChangeArrowheads="1"/>
          </p:cNvPicPr>
          <p:nvPr/>
        </p:nvPicPr>
        <p:blipFill>
          <a:blip r:embed="rId5"/>
          <a:srcRect/>
          <a:stretch>
            <a:fillRect/>
          </a:stretch>
        </p:blipFill>
        <p:spPr bwMode="auto">
          <a:xfrm>
            <a:off x="1892337" y="3581400"/>
            <a:ext cx="3348514" cy="1875168"/>
          </a:xfrm>
          <a:prstGeom prst="rect">
            <a:avLst/>
          </a:prstGeom>
          <a:noFill/>
        </p:spPr>
      </p:pic>
      <p:pic>
        <p:nvPicPr>
          <p:cNvPr id="24" name="Picture 2"/>
          <p:cNvPicPr>
            <a:picLocks noChangeAspect="1" noChangeArrowheads="1"/>
          </p:cNvPicPr>
          <p:nvPr/>
        </p:nvPicPr>
        <p:blipFill>
          <a:blip r:embed="rId6"/>
          <a:srcRect/>
          <a:stretch>
            <a:fillRect/>
          </a:stretch>
        </p:blipFill>
        <p:spPr bwMode="auto">
          <a:xfrm>
            <a:off x="1892337" y="1524000"/>
            <a:ext cx="3459004" cy="1900894"/>
          </a:xfrm>
          <a:prstGeom prst="rect">
            <a:avLst/>
          </a:prstGeom>
          <a:noFill/>
          <a:ln w="9525">
            <a:noFill/>
            <a:miter lim="800000"/>
            <a:headEnd/>
            <a:tailEnd/>
          </a:ln>
          <a:effectLst/>
        </p:spPr>
      </p:pic>
      <p:graphicFrame>
        <p:nvGraphicFramePr>
          <p:cNvPr id="25" name="Table 24"/>
          <p:cNvGraphicFramePr>
            <a:graphicFrameLocks noGrp="1"/>
          </p:cNvGraphicFramePr>
          <p:nvPr/>
        </p:nvGraphicFramePr>
        <p:xfrm>
          <a:off x="5867400" y="2269996"/>
          <a:ext cx="4481320" cy="3186572"/>
        </p:xfrm>
        <a:graphic>
          <a:graphicData uri="http://schemas.openxmlformats.org/drawingml/2006/table">
            <a:tbl>
              <a:tblPr>
                <a:tableStyleId>{16D9F66E-5EB9-4882-86FB-DCBF35E3C3E4}</a:tableStyleId>
              </a:tblPr>
              <a:tblGrid>
                <a:gridCol w="2240660">
                  <a:extLst>
                    <a:ext uri="{9D8B030D-6E8A-4147-A177-3AD203B41FA5}">
                      <a16:colId xmlns:a16="http://schemas.microsoft.com/office/drawing/2014/main" val="20000"/>
                    </a:ext>
                  </a:extLst>
                </a:gridCol>
                <a:gridCol w="2240660">
                  <a:extLst>
                    <a:ext uri="{9D8B030D-6E8A-4147-A177-3AD203B41FA5}">
                      <a16:colId xmlns:a16="http://schemas.microsoft.com/office/drawing/2014/main" val="20001"/>
                    </a:ext>
                  </a:extLst>
                </a:gridCol>
              </a:tblGrid>
              <a:tr h="273994">
                <a:tc>
                  <a:txBody>
                    <a:bodyPr/>
                    <a:lstStyle/>
                    <a:p>
                      <a:pPr algn="ctr" fontAlgn="t"/>
                      <a:r>
                        <a:rPr lang="vi-VN" sz="1800" b="1">
                          <a:solidFill>
                            <a:srgbClr val="FF0000"/>
                          </a:solidFill>
                        </a:rPr>
                        <a:t>Người tối cổ</a:t>
                      </a:r>
                    </a:p>
                  </a:txBody>
                  <a:tcPr marL="42263" marR="42263" marT="42263" marB="42263"/>
                </a:tc>
                <a:tc>
                  <a:txBody>
                    <a:bodyPr/>
                    <a:lstStyle/>
                    <a:p>
                      <a:pPr algn="ctr" fontAlgn="t"/>
                      <a:r>
                        <a:rPr lang="vi-VN" sz="1800" b="1">
                          <a:solidFill>
                            <a:srgbClr val="FF0000"/>
                          </a:solidFill>
                        </a:rPr>
                        <a:t>Người tinh khôn</a:t>
                      </a:r>
                    </a:p>
                  </a:txBody>
                  <a:tcPr marL="42263" marR="42263" marT="42263" marB="42263"/>
                </a:tc>
                <a:extLst>
                  <a:ext uri="{0D108BD9-81ED-4DB2-BD59-A6C34878D82A}">
                    <a16:rowId xmlns:a16="http://schemas.microsoft.com/office/drawing/2014/main" val="10000"/>
                  </a:ext>
                </a:extLst>
              </a:tr>
              <a:tr h="1881957">
                <a:tc>
                  <a:txBody>
                    <a:bodyPr/>
                    <a:lstStyle/>
                    <a:p>
                      <a:pPr algn="just" fontAlgn="t"/>
                      <a:r>
                        <a:rPr lang="vi-VN" sz="1800">
                          <a:solidFill>
                            <a:srgbClr val="0000CC"/>
                          </a:solidFill>
                        </a:rPr>
                        <a:t>- </a:t>
                      </a:r>
                      <a:r>
                        <a:rPr lang="en-US" sz="1800" smtClean="0">
                          <a:solidFill>
                            <a:srgbClr val="0000CC"/>
                          </a:solidFill>
                        </a:rPr>
                        <a:t>C</a:t>
                      </a:r>
                      <a:r>
                        <a:rPr lang="vi-VN" sz="1800" smtClean="0">
                          <a:solidFill>
                            <a:srgbClr val="0000CC"/>
                          </a:solidFill>
                        </a:rPr>
                        <a:t>ó </a:t>
                      </a:r>
                      <a:r>
                        <a:rPr lang="vi-VN" sz="1800">
                          <a:solidFill>
                            <a:srgbClr val="0000CC"/>
                          </a:solidFill>
                        </a:rPr>
                        <a:t>thể đi, đứng bằng hai chân.</a:t>
                      </a:r>
                    </a:p>
                    <a:p>
                      <a:pPr algn="just" fontAlgn="t"/>
                      <a:r>
                        <a:rPr lang="vi-VN" sz="1800">
                          <a:solidFill>
                            <a:srgbClr val="0000CC"/>
                          </a:solidFill>
                        </a:rPr>
                        <a:t>- Đầu nhỏ, trán thấp và bợt ra sau, hàm nhô về phía trước,…</a:t>
                      </a:r>
                    </a:p>
                    <a:p>
                      <a:pPr algn="just" fontAlgn="t"/>
                      <a:r>
                        <a:rPr lang="vi-VN" sz="1800">
                          <a:solidFill>
                            <a:srgbClr val="0000CC"/>
                          </a:solidFill>
                        </a:rPr>
                        <a:t>- Trên cơ thể còn bao phủ bởi một lớp lông mỏng</a:t>
                      </a:r>
                      <a:r>
                        <a:rPr lang="vi-VN" sz="1800" smtClean="0">
                          <a:solidFill>
                            <a:srgbClr val="0000CC"/>
                          </a:solidFill>
                        </a:rPr>
                        <a:t>.</a:t>
                      </a:r>
                      <a:endParaRPr lang="vi-VN" sz="1800" b="0">
                        <a:solidFill>
                          <a:srgbClr val="0000CC"/>
                        </a:solidFill>
                      </a:endParaRPr>
                    </a:p>
                  </a:txBody>
                  <a:tcPr marL="42263" marR="42263" marT="42263" marB="42263"/>
                </a:tc>
                <a:tc>
                  <a:txBody>
                    <a:bodyPr/>
                    <a:lstStyle/>
                    <a:p>
                      <a:pPr algn="just" fontAlgn="t"/>
                      <a:r>
                        <a:rPr lang="vi-VN" sz="1800">
                          <a:solidFill>
                            <a:srgbClr val="0000CC"/>
                          </a:solidFill>
                        </a:rPr>
                        <a:t>- Dáng đứng thẳng (như người ngày nay).</a:t>
                      </a:r>
                    </a:p>
                    <a:p>
                      <a:pPr algn="just" fontAlgn="t"/>
                      <a:r>
                        <a:rPr lang="vi-VN" sz="1800">
                          <a:solidFill>
                            <a:srgbClr val="0000CC"/>
                          </a:solidFill>
                        </a:rPr>
                        <a:t>- Thể tích hộp sọ lớn hơn, trán cao, hàm không nhô về phía trước như Người tối cổ.</a:t>
                      </a:r>
                    </a:p>
                    <a:p>
                      <a:pPr algn="just" fontAlgn="t"/>
                      <a:r>
                        <a:rPr lang="vi-VN" sz="1800">
                          <a:solidFill>
                            <a:srgbClr val="0000CC"/>
                          </a:solidFill>
                        </a:rPr>
                        <a:t>- Lớp lông mỏng không còn</a:t>
                      </a:r>
                      <a:r>
                        <a:rPr lang="vi-VN" sz="1800" smtClean="0">
                          <a:solidFill>
                            <a:srgbClr val="0000CC"/>
                          </a:solidFill>
                        </a:rPr>
                        <a:t>.</a:t>
                      </a:r>
                      <a:endParaRPr lang="vi-VN" sz="1800" b="0">
                        <a:solidFill>
                          <a:srgbClr val="0000CC"/>
                        </a:solidFill>
                      </a:endParaRPr>
                    </a:p>
                  </a:txBody>
                  <a:tcPr marL="42263" marR="42263" marT="42263" marB="42263"/>
                </a:tc>
                <a:extLst>
                  <a:ext uri="{0D108BD9-81ED-4DB2-BD59-A6C34878D82A}">
                    <a16:rowId xmlns:a16="http://schemas.microsoft.com/office/drawing/2014/main" val="10001"/>
                  </a:ext>
                </a:extLst>
              </a:tr>
            </a:tbl>
          </a:graphicData>
        </a:graphic>
      </p:graphicFrame>
      <p:pic>
        <p:nvPicPr>
          <p:cNvPr id="17" name="Picture 2"/>
          <p:cNvPicPr>
            <a:picLocks noChangeAspect="1" noChangeArrowheads="1"/>
          </p:cNvPicPr>
          <p:nvPr/>
        </p:nvPicPr>
        <p:blipFill>
          <a:blip r:embed="rId7" cstate="print"/>
          <a:srcRect/>
          <a:stretch>
            <a:fillRect/>
          </a:stretch>
        </p:blipFill>
        <p:spPr bwMode="auto">
          <a:xfrm>
            <a:off x="5729379" y="1676400"/>
            <a:ext cx="662571" cy="533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par>
                                <p:cTn id="8" presetID="4" presetClass="entr" presetSubtype="16" fill="hold" nodeType="withEffect">
                                  <p:stCondLst>
                                    <p:cond delay="0"/>
                                  </p:stCondLst>
                                  <p:childTnLst>
                                    <p:set>
                                      <p:cBhvr>
                                        <p:cTn id="9" dur="1" fill="hold">
                                          <p:stCondLst>
                                            <p:cond delay="0"/>
                                          </p:stCondLst>
                                        </p:cTn>
                                        <p:tgtEl>
                                          <p:spTgt spid="25602"/>
                                        </p:tgtEl>
                                        <p:attrNameLst>
                                          <p:attrName>style.visibility</p:attrName>
                                        </p:attrNameLst>
                                      </p:cBhvr>
                                      <p:to>
                                        <p:strVal val="visible"/>
                                      </p:to>
                                    </p:set>
                                    <p:animEffect transition="in" filter="box(in)">
                                      <p:cBhvr>
                                        <p:cTn id="10" dur="500"/>
                                        <p:tgtEl>
                                          <p:spTgt spid="2560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ox(in)">
                                      <p:cBhvr>
                                        <p:cTn id="15" dur="500"/>
                                        <p:tgtEl>
                                          <p:spTgt spid="2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linds(horizont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nodeType="clickEffect">
                                  <p:stCondLst>
                                    <p:cond delay="0"/>
                                  </p:stCondLst>
                                  <p:childTnLst>
                                    <p:animEffect transition="out" filter="box(in)">
                                      <p:cBhvr>
                                        <p:cTn id="22" dur="500"/>
                                        <p:tgtEl>
                                          <p:spTgt spid="28"/>
                                        </p:tgtEl>
                                      </p:cBhvr>
                                    </p:animEffect>
                                    <p:set>
                                      <p:cBhvr>
                                        <p:cTn id="23" dur="1" fill="hold">
                                          <p:stCondLst>
                                            <p:cond delay="499"/>
                                          </p:stCondLst>
                                        </p:cTn>
                                        <p:tgtEl>
                                          <p:spTgt spid="28"/>
                                        </p:tgtEl>
                                        <p:attrNameLst>
                                          <p:attrName>style.visibility</p:attrName>
                                        </p:attrNameLst>
                                      </p:cBhvr>
                                      <p:to>
                                        <p:strVal val="hidden"/>
                                      </p:to>
                                    </p:set>
                                  </p:childTnLst>
                                </p:cTn>
                              </p:par>
                              <p:par>
                                <p:cTn id="24" presetID="4" presetClass="exit" presetSubtype="16" fill="hold" grpId="1" nodeType="withEffect">
                                  <p:stCondLst>
                                    <p:cond delay="0"/>
                                  </p:stCondLst>
                                  <p:childTnLst>
                                    <p:animEffect transition="out" filter="box(in)">
                                      <p:cBhvr>
                                        <p:cTn id="25" dur="500"/>
                                        <p:tgtEl>
                                          <p:spTgt spid="29"/>
                                        </p:tgtEl>
                                      </p:cBhvr>
                                    </p:animEffect>
                                    <p:set>
                                      <p:cBhvr>
                                        <p:cTn id="26" dur="1" fill="hold">
                                          <p:stCondLst>
                                            <p:cond delay="499"/>
                                          </p:stCondLst>
                                        </p:cTn>
                                        <p:tgtEl>
                                          <p:spTgt spid="2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ox(in)">
                                      <p:cBhvr>
                                        <p:cTn id="31" dur="500"/>
                                        <p:tgtEl>
                                          <p:spTgt spid="17"/>
                                        </p:tgtEl>
                                      </p:cBhvr>
                                    </p:animEffect>
                                  </p:childTnLst>
                                </p:cTn>
                              </p:par>
                              <p:par>
                                <p:cTn id="32" presetID="4" presetClass="entr" presetSubtype="16"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ox(in)">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04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9" descr="POINSET2">
            <a:extLst>
              <a:ext uri="{FF2B5EF4-FFF2-40B4-BE49-F238E27FC236}">
                <a16:creationId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677989"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 descr="POINSET2">
            <a:extLst>
              <a:ext uri="{FF2B5EF4-FFF2-40B4-BE49-F238E27FC236}">
                <a16:creationId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9448800" y="5949554"/>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ộp_Văn_Bản 7"/>
          <p:cNvSpPr txBox="1"/>
          <p:nvPr/>
        </p:nvSpPr>
        <p:spPr>
          <a:xfrm>
            <a:off x="3124200" y="105711"/>
            <a:ext cx="63246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defRPr/>
            </a:pPr>
            <a:r>
              <a:rPr lang="en-US" sz="2800" b="1">
                <a:solidFill>
                  <a:srgbClr val="FF0000"/>
                </a:solidFill>
                <a:effectLst>
                  <a:outerShdw blurRad="50800" dist="50800" algn="l" rotWithShape="0">
                    <a:prstClr val="black"/>
                  </a:outerShdw>
                </a:effectLst>
                <a:latin typeface="Arial" pitchFamily="34" charset="0"/>
              </a:rPr>
              <a:t>BÀI 4. NGUỒN GỐC LOÀI NGƯỜI</a:t>
            </a:r>
          </a:p>
        </p:txBody>
      </p:sp>
      <p:sp>
        <p:nvSpPr>
          <p:cNvPr id="15" name="Rectangle 14"/>
          <p:cNvSpPr/>
          <p:nvPr/>
        </p:nvSpPr>
        <p:spPr>
          <a:xfrm>
            <a:off x="2174478" y="1991193"/>
            <a:ext cx="70091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vi-VN" b="1" smtClean="0">
                <a:solidFill>
                  <a:srgbClr val="0000CC"/>
                </a:solidFill>
              </a:rPr>
              <a:t>2</a:t>
            </a:r>
            <a:r>
              <a:rPr lang="en-US" b="1" smtClean="0">
                <a:solidFill>
                  <a:srgbClr val="0000CC"/>
                </a:solidFill>
              </a:rPr>
              <a:t>. Những dấu tích của quá trình chuyển biến từ Vượn người thành người ở Đông Nam Á và Việt Nam</a:t>
            </a:r>
            <a:endParaRPr lang="en-US">
              <a:solidFill>
                <a:srgbClr val="0000CC"/>
              </a:solidFill>
            </a:endParaRPr>
          </a:p>
        </p:txBody>
      </p:sp>
      <p:pic>
        <p:nvPicPr>
          <p:cNvPr id="16" name="Picture 5" descr="Top 10 cách giảng bài hay tạo hứng thú học tập cho học sinh - Hachim"/>
          <p:cNvPicPr>
            <a:picLocks noChangeAspect="1" noChangeArrowheads="1"/>
          </p:cNvPicPr>
          <p:nvPr/>
        </p:nvPicPr>
        <p:blipFill>
          <a:blip r:embed="rId3"/>
          <a:srcRect/>
          <a:stretch>
            <a:fillRect/>
          </a:stretch>
        </p:blipFill>
        <p:spPr bwMode="auto">
          <a:xfrm>
            <a:off x="8843456" y="628931"/>
            <a:ext cx="1703574" cy="1254390"/>
          </a:xfrm>
          <a:prstGeom prst="rect">
            <a:avLst/>
          </a:prstGeom>
          <a:noFill/>
        </p:spPr>
      </p:pic>
      <p:pic>
        <p:nvPicPr>
          <p:cNvPr id="26626" name="Picture 2"/>
          <p:cNvPicPr>
            <a:picLocks noChangeAspect="1" noChangeArrowheads="1"/>
          </p:cNvPicPr>
          <p:nvPr/>
        </p:nvPicPr>
        <p:blipFill>
          <a:blip r:embed="rId4"/>
          <a:srcRect/>
          <a:stretch>
            <a:fillRect/>
          </a:stretch>
        </p:blipFill>
        <p:spPr bwMode="auto">
          <a:xfrm>
            <a:off x="1524000" y="1459706"/>
            <a:ext cx="4877976" cy="2326482"/>
          </a:xfrm>
          <a:prstGeom prst="rect">
            <a:avLst/>
          </a:prstGeom>
          <a:noFill/>
          <a:ln w="9525">
            <a:noFill/>
            <a:miter lim="800000"/>
            <a:headEnd/>
            <a:tailEnd/>
          </a:ln>
          <a:effectLst/>
        </p:spPr>
      </p:pic>
      <p:sp>
        <p:nvSpPr>
          <p:cNvPr id="22" name="Rectangle 21"/>
          <p:cNvSpPr/>
          <p:nvPr/>
        </p:nvSpPr>
        <p:spPr>
          <a:xfrm>
            <a:off x="1986756" y="3200400"/>
            <a:ext cx="8560274" cy="304698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1600" b="1" dirty="0">
                <a:solidFill>
                  <a:srgbClr val="FF0000"/>
                </a:solidFill>
              </a:rPr>
              <a:t>- Những dấu tích của Người tối cổ tìm được thấy ở Đông Nam Á  </a:t>
            </a:r>
          </a:p>
          <a:p>
            <a:r>
              <a:rPr lang="vi-VN" sz="1600" dirty="0">
                <a:solidFill>
                  <a:schemeClr val="tx1"/>
                </a:solidFill>
              </a:rPr>
              <a:t>      + Di cốt của loài Vượn người sống cách ngày nay khoảng 5 triệu năm đã được tìm thấy ở Mi-an-ma và In-đô-nê-xi-a.</a:t>
            </a:r>
            <a:endParaRPr lang="vi-VN" sz="1600" b="1" dirty="0">
              <a:solidFill>
                <a:schemeClr val="tx1"/>
              </a:solidFill>
            </a:endParaRPr>
          </a:p>
          <a:p>
            <a:r>
              <a:rPr lang="vi-VN" sz="1600" dirty="0">
                <a:solidFill>
                  <a:schemeClr val="tx1"/>
                </a:solidFill>
              </a:rPr>
              <a:t>      + Hóa thạch phát hiện trên đảo Gia-va - In-đô-nê-xi-a có niên đại khoảng 2 triệu năm là dấu vết xưa nhất của Người tối cổ ở Đông Nam Á.</a:t>
            </a:r>
          </a:p>
          <a:p>
            <a:r>
              <a:rPr lang="vi-VN" sz="1600" dirty="0">
                <a:solidFill>
                  <a:schemeClr val="tx1"/>
                </a:solidFill>
              </a:rPr>
              <a:t>      + Di cốt, mảnh di cốt và những công cụ đá của Người tối cổ còn được tìm thấy ở Thái Lan, Phi-lip-pin, Ma-lai-xi-a.</a:t>
            </a:r>
          </a:p>
          <a:p>
            <a:r>
              <a:rPr lang="vi-VN" sz="1600" dirty="0">
                <a:solidFill>
                  <a:schemeClr val="tx1"/>
                </a:solidFill>
              </a:rPr>
              <a:t>        + Chiếc sọ Người tinh khôn tìm thấy ở hang Ni-a (Ma-lai-xi-a) có niên đại khoảng 4 vạn năm.</a:t>
            </a:r>
          </a:p>
          <a:p>
            <a:r>
              <a:rPr lang="vi-VN" sz="1600" b="1" dirty="0">
                <a:solidFill>
                  <a:srgbClr val="FF0000"/>
                </a:solidFill>
              </a:rPr>
              <a:t>-  Ở Việt Nam cũng tìm thấy dấu tích của người tối cổ</a:t>
            </a:r>
            <a:r>
              <a:rPr lang="vi-VN" sz="1600" dirty="0">
                <a:solidFill>
                  <a:srgbClr val="0000CC"/>
                </a:solidFill>
              </a:rPr>
              <a:t>: </a:t>
            </a:r>
            <a:r>
              <a:rPr lang="vi-VN" sz="1600" dirty="0">
                <a:solidFill>
                  <a:schemeClr val="tx1"/>
                </a:solidFill>
              </a:rPr>
              <a:t>di chỉ đồ đá được tìm thấy ở Thẩm Khuyên - Thẩm Hai (Lạng Sơn), Núi Đọ (Thanh Hóa), Sơn Vi (Phú Thọ),  An Khê (Gia Lai), Xuân Lộc (Đồng Nai), di cốt hóa thạch được tìm thấy ở Lạng Sơn.</a:t>
            </a:r>
          </a:p>
        </p:txBody>
      </p:sp>
      <p:sp>
        <p:nvSpPr>
          <p:cNvPr id="17" name="Flowchart: Punched Tape 16"/>
          <p:cNvSpPr/>
          <p:nvPr/>
        </p:nvSpPr>
        <p:spPr>
          <a:xfrm>
            <a:off x="6401976" y="1484532"/>
            <a:ext cx="3656424" cy="1944469"/>
          </a:xfrm>
          <a:prstGeom prst="flowChartPunched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t"/>
            <a:r>
              <a:rPr lang="vi-VN" b="1" smtClean="0">
                <a:solidFill>
                  <a:srgbClr val="FF0000"/>
                </a:solidFill>
              </a:rPr>
              <a:t>Quan sát thông tin và hãy cho biết  dấu tích người tối cổ được tìm thấy ở những đâu của Đông Nam Á?</a:t>
            </a:r>
            <a:endParaRPr lang="vi-VN" b="1">
              <a:solidFill>
                <a:srgbClr val="FF0000"/>
              </a:solidFill>
            </a:endParaRPr>
          </a:p>
        </p:txBody>
      </p:sp>
      <p:sp>
        <p:nvSpPr>
          <p:cNvPr id="13" name="Flowchart: Punched Tape 12"/>
          <p:cNvSpPr/>
          <p:nvPr/>
        </p:nvSpPr>
        <p:spPr>
          <a:xfrm>
            <a:off x="6401976" y="1713132"/>
            <a:ext cx="4145054" cy="1944469"/>
          </a:xfrm>
          <a:prstGeom prst="flowChartPunched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t"/>
            <a:r>
              <a:rPr lang="vi-VN" b="1" smtClean="0">
                <a:solidFill>
                  <a:srgbClr val="008000"/>
                </a:solidFill>
              </a:rPr>
              <a:t>Theo em các nhà khoa học đã dựa vào đâu để biết được ở những địa điểm đó có sự xuất hiện của người tối cổ</a:t>
            </a:r>
            <a:endParaRPr lang="vi-VN" b="1">
              <a:solidFill>
                <a:srgbClr val="008000"/>
              </a:solidFill>
            </a:endParaRPr>
          </a:p>
        </p:txBody>
      </p:sp>
      <p:sp>
        <p:nvSpPr>
          <p:cNvPr id="14" name="Flowchart: Punched Tape 13"/>
          <p:cNvSpPr/>
          <p:nvPr/>
        </p:nvSpPr>
        <p:spPr>
          <a:xfrm>
            <a:off x="6890606" y="1459707"/>
            <a:ext cx="3656424" cy="2326482"/>
          </a:xfrm>
          <a:prstGeom prst="flowChartPunched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t"/>
            <a:r>
              <a:rPr lang="vi-VN" b="1" dirty="0" smtClean="0">
                <a:solidFill>
                  <a:srgbClr val="0000CC"/>
                </a:solidFill>
              </a:rPr>
              <a:t>Đông Nam Á và Việt Nam có phải là chiếc nôi của loài người không? Dấu tích chứng minh sự xuất hiện của người tối cổ ở đâu của Đông Nam Á và Việt Nam?</a:t>
            </a:r>
            <a:endParaRPr lang="vi-VN" b="1" dirty="0">
              <a:solidFill>
                <a:srgbClr val="0000CC"/>
              </a:solidFill>
            </a:endParaRPr>
          </a:p>
        </p:txBody>
      </p:sp>
      <p:sp>
        <p:nvSpPr>
          <p:cNvPr id="19" name="Horizontal Scroll 18"/>
          <p:cNvSpPr/>
          <p:nvPr/>
        </p:nvSpPr>
        <p:spPr>
          <a:xfrm>
            <a:off x="1834356" y="1484532"/>
            <a:ext cx="8376444" cy="1317079"/>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b="1" smtClean="0">
                <a:solidFill>
                  <a:srgbClr val="008000"/>
                </a:solidFill>
              </a:rPr>
              <a:t>     Các dấu tích cho thấy quá trình tiến hóa từ Vượn người thành người ở Đông Nam Á là liên tục. Việt Nam cũng là quê hương của một dạng người cổ</a:t>
            </a:r>
            <a:endParaRPr lang="en-US" b="1">
              <a:solidFill>
                <a:srgbClr val="008000"/>
              </a:solidFill>
            </a:endParaRPr>
          </a:p>
        </p:txBody>
      </p:sp>
      <p:pic>
        <p:nvPicPr>
          <p:cNvPr id="18" name="Picture 2"/>
          <p:cNvPicPr>
            <a:picLocks noChangeAspect="1" noChangeArrowheads="1"/>
          </p:cNvPicPr>
          <p:nvPr/>
        </p:nvPicPr>
        <p:blipFill>
          <a:blip r:embed="rId5" cstate="print"/>
          <a:srcRect/>
          <a:stretch>
            <a:fillRect/>
          </a:stretch>
        </p:blipFill>
        <p:spPr bwMode="auto">
          <a:xfrm>
            <a:off x="1986756" y="1631871"/>
            <a:ext cx="375444" cy="302250"/>
          </a:xfrm>
          <a:prstGeom prst="rect">
            <a:avLst/>
          </a:prstGeom>
          <a:noFill/>
          <a:ln w="9525">
            <a:noFill/>
            <a:miter lim="800000"/>
            <a:headEnd/>
            <a:tailEnd/>
          </a:ln>
          <a:effectLst/>
        </p:spPr>
      </p:pic>
      <p:sp>
        <p:nvSpPr>
          <p:cNvPr id="20" name="Flowchart: Punched Tape 19"/>
          <p:cNvSpPr/>
          <p:nvPr/>
        </p:nvSpPr>
        <p:spPr>
          <a:xfrm>
            <a:off x="3124200" y="3557587"/>
            <a:ext cx="5334000" cy="2362200"/>
          </a:xfrm>
          <a:prstGeom prst="flowChartPunched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t"/>
            <a:r>
              <a:rPr lang="vi-VN" b="1" dirty="0" smtClean="0">
                <a:solidFill>
                  <a:srgbClr val="0000CC"/>
                </a:solidFill>
              </a:rPr>
              <a:t>Các nhà khảo cổ đã dựa vào những hiện vật tìm thấy như: công cụ bằng đá, răng hóa thạch, các di cốt của người tối cổ... Để biết được các địa điểm đó có sự xuất hiện của người tối cổ.</a:t>
            </a:r>
            <a:endParaRPr lang="vi-VN" b="1"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amond(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1"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amond(in)">
                                      <p:cBhvr>
                                        <p:cTn id="27" dur="2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1" nodeType="clickEffect">
                                  <p:stCondLst>
                                    <p:cond delay="0"/>
                                  </p:stCondLst>
                                  <p:childTnLst>
                                    <p:animEffect transition="out" filter="box(in)">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8" presetClass="exit" presetSubtype="16" fill="hold" grpId="0" nodeType="withEffect">
                                  <p:stCondLst>
                                    <p:cond delay="0"/>
                                  </p:stCondLst>
                                  <p:childTnLst>
                                    <p:animEffect transition="out" filter="diamond(in)">
                                      <p:cBhvr>
                                        <p:cTn id="34" dur="1000"/>
                                        <p:tgtEl>
                                          <p:spTgt spid="13"/>
                                        </p:tgtEl>
                                      </p:cBhvr>
                                    </p:animEffect>
                                    <p:set>
                                      <p:cBhvr>
                                        <p:cTn id="35" dur="1" fill="hold">
                                          <p:stCondLst>
                                            <p:cond delay="999"/>
                                          </p:stCondLst>
                                        </p:cTn>
                                        <p:tgtEl>
                                          <p:spTgt spid="1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diamond(in)">
                                      <p:cBhvr>
                                        <p:cTn id="40" dur="2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xit" presetSubtype="16" fill="hold" grpId="1" nodeType="clickEffect">
                                  <p:stCondLst>
                                    <p:cond delay="0"/>
                                  </p:stCondLst>
                                  <p:childTnLst>
                                    <p:animEffect transition="out" filter="box(in)">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par>
                                <p:cTn id="46" presetID="8" presetClass="exit" presetSubtype="16" fill="hold" nodeType="withEffect">
                                  <p:stCondLst>
                                    <p:cond delay="0"/>
                                  </p:stCondLst>
                                  <p:childTnLst>
                                    <p:animEffect transition="out" filter="diamond(in)">
                                      <p:cBhvr>
                                        <p:cTn id="47" dur="1000"/>
                                        <p:tgtEl>
                                          <p:spTgt spid="26626"/>
                                        </p:tgtEl>
                                      </p:cBhvr>
                                    </p:animEffect>
                                    <p:set>
                                      <p:cBhvr>
                                        <p:cTn id="48" dur="1" fill="hold">
                                          <p:stCondLst>
                                            <p:cond delay="999"/>
                                          </p:stCondLst>
                                        </p:cTn>
                                        <p:tgtEl>
                                          <p:spTgt spid="2662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checkerboard(across)">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box(in)">
                                      <p:cBhvr>
                                        <p:cTn id="58" dur="500"/>
                                        <p:tgtEl>
                                          <p:spTgt spid="18"/>
                                        </p:tgtEl>
                                      </p:cBhvr>
                                    </p:animEffect>
                                  </p:childTnLst>
                                </p:cTn>
                              </p:par>
                              <p:par>
                                <p:cTn id="59" presetID="8" presetClass="entr" presetSubtype="16"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diamond(in)">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7" grpId="0" animBg="1"/>
      <p:bldP spid="17" grpId="1" animBg="1"/>
      <p:bldP spid="13" grpId="0" animBg="1"/>
      <p:bldP spid="13" grpId="1" animBg="1"/>
      <p:bldP spid="14" grpId="0" animBg="1"/>
      <p:bldP spid="14" grpId="1" animBg="1"/>
      <p:bldP spid="19" grpId="0" animBg="1"/>
      <p:bldP spid="20" grpId="0" animBg="1"/>
      <p:bldP spid="2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04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9" descr="POINSET2">
            <a:extLst>
              <a:ext uri="{FF2B5EF4-FFF2-40B4-BE49-F238E27FC236}">
                <a16:creationId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677989"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 descr="POINSET2">
            <a:extLst>
              <a:ext uri="{FF2B5EF4-FFF2-40B4-BE49-F238E27FC236}">
                <a16:creationId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9448800" y="5949554"/>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ộp_Văn_Bản 7"/>
          <p:cNvSpPr txBox="1"/>
          <p:nvPr/>
        </p:nvSpPr>
        <p:spPr>
          <a:xfrm>
            <a:off x="3124200" y="105711"/>
            <a:ext cx="63246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defRPr/>
            </a:pPr>
            <a:r>
              <a:rPr lang="en-US" sz="2800" b="1">
                <a:solidFill>
                  <a:srgbClr val="FF0000"/>
                </a:solidFill>
                <a:effectLst>
                  <a:outerShdw blurRad="50800" dist="50800" algn="l" rotWithShape="0">
                    <a:prstClr val="black"/>
                  </a:outerShdw>
                </a:effectLst>
                <a:latin typeface="Arial" pitchFamily="34" charset="0"/>
              </a:rPr>
              <a:t>BÀI 4. NGUỒN GỐC LOÀI NGƯỜI</a:t>
            </a:r>
          </a:p>
        </p:txBody>
      </p:sp>
      <p:pic>
        <p:nvPicPr>
          <p:cNvPr id="26625" name="Picture 1"/>
          <p:cNvPicPr>
            <a:picLocks noChangeAspect="1" noChangeArrowheads="1"/>
          </p:cNvPicPr>
          <p:nvPr/>
        </p:nvPicPr>
        <p:blipFill>
          <a:blip r:embed="rId3" cstate="print"/>
          <a:srcRect/>
          <a:stretch>
            <a:fillRect/>
          </a:stretch>
        </p:blipFill>
        <p:spPr bwMode="auto">
          <a:xfrm>
            <a:off x="3124200" y="1500010"/>
            <a:ext cx="7315200" cy="5205591"/>
          </a:xfrm>
          <a:prstGeom prst="rect">
            <a:avLst/>
          </a:prstGeom>
          <a:noFill/>
          <a:ln w="9525">
            <a:noFill/>
            <a:miter lim="800000"/>
            <a:headEnd/>
            <a:tailEnd/>
          </a:ln>
          <a:effectLst/>
        </p:spPr>
      </p:pic>
      <p:sp>
        <p:nvSpPr>
          <p:cNvPr id="17" name="Rectangle 16"/>
          <p:cNvSpPr/>
          <p:nvPr/>
        </p:nvSpPr>
        <p:spPr>
          <a:xfrm>
            <a:off x="1795776" y="853679"/>
            <a:ext cx="7119624"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b="1" smtClean="0">
                <a:solidFill>
                  <a:schemeClr val="tx1"/>
                </a:solidFill>
              </a:rPr>
              <a:t>2.</a:t>
            </a:r>
            <a:r>
              <a:rPr lang="en-US" b="1" smtClean="0">
                <a:solidFill>
                  <a:schemeClr val="tx1"/>
                </a:solidFill>
              </a:rPr>
              <a:t> Những dấu tích của quá trình chuyển biến từ Vượn người thành người ở Đông Nam Á và Việt Nam</a:t>
            </a:r>
            <a:endParaRPr lang="en-US">
              <a:solidFill>
                <a:schemeClr val="tx1"/>
              </a:solidFill>
            </a:endParaRPr>
          </a:p>
        </p:txBody>
      </p:sp>
      <p:sp>
        <p:nvSpPr>
          <p:cNvPr id="18" name="Rectangle 17"/>
          <p:cNvSpPr/>
          <p:nvPr/>
        </p:nvSpPr>
        <p:spPr>
          <a:xfrm>
            <a:off x="1948656" y="2144286"/>
            <a:ext cx="1175545" cy="40934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fontAlgn="t"/>
            <a:r>
              <a:rPr lang="en-US" sz="2000" b="1">
                <a:solidFill>
                  <a:schemeClr val="tx1"/>
                </a:solidFill>
              </a:rPr>
              <a:t>Hãy xác định trên lược đồ dấu tích quá trình chuyển biến từ Vượn người thành người ở Đông Nam Á?</a:t>
            </a:r>
            <a:endParaRPr lang="vi-VN" sz="2000"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par>
                                <p:cTn id="8" presetID="4" presetClass="entr" presetSubtype="16" fill="hold" nodeType="withEffect">
                                  <p:stCondLst>
                                    <p:cond delay="0"/>
                                  </p:stCondLst>
                                  <p:childTnLst>
                                    <p:set>
                                      <p:cBhvr>
                                        <p:cTn id="9" dur="1" fill="hold">
                                          <p:stCondLst>
                                            <p:cond delay="0"/>
                                          </p:stCondLst>
                                        </p:cTn>
                                        <p:tgtEl>
                                          <p:spTgt spid="26625"/>
                                        </p:tgtEl>
                                        <p:attrNameLst>
                                          <p:attrName>style.visibility</p:attrName>
                                        </p:attrNameLst>
                                      </p:cBhvr>
                                      <p:to>
                                        <p:strVal val="visible"/>
                                      </p:to>
                                    </p:set>
                                    <p:animEffect transition="in" filter="box(in)">
                                      <p:cBhvr>
                                        <p:cTn id="10" dur="500"/>
                                        <p:tgtEl>
                                          <p:spTgt spid="2662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ox(in)">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04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602581" y="5793581"/>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9675019" y="5643562"/>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362200" y="56555"/>
            <a:ext cx="2667000" cy="533400"/>
          </a:xfrm>
          <a:prstGeom prst="rect">
            <a:avLst/>
          </a:prstGeom>
          <a:noFill/>
        </p:spPr>
        <p:txBody>
          <a:bodyPr wrap="none" lIns="91440" tIns="45720" rIns="91440" bIns="45720" numCol="1">
            <a:prstTxWarp prst="textChevronInverted">
              <a:avLst/>
            </a:prstTxWarp>
            <a:spAutoFit/>
          </a:bodyPr>
          <a:lstStyle/>
          <a:p>
            <a:pPr algn="ctr"/>
            <a:r>
              <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LUYỆN TẬP</a:t>
            </a:r>
          </a:p>
        </p:txBody>
      </p:sp>
      <p:graphicFrame>
        <p:nvGraphicFramePr>
          <p:cNvPr id="9" name="Table 8"/>
          <p:cNvGraphicFramePr>
            <a:graphicFrameLocks noGrp="1"/>
          </p:cNvGraphicFramePr>
          <p:nvPr/>
        </p:nvGraphicFramePr>
        <p:xfrm>
          <a:off x="2819401" y="5643562"/>
          <a:ext cx="6174581" cy="1121664"/>
        </p:xfrm>
        <a:graphic>
          <a:graphicData uri="http://schemas.openxmlformats.org/drawingml/2006/table">
            <a:tbl>
              <a:tblPr/>
              <a:tblGrid>
                <a:gridCol w="1557552">
                  <a:extLst>
                    <a:ext uri="{9D8B030D-6E8A-4147-A177-3AD203B41FA5}">
                      <a16:colId xmlns:a16="http://schemas.microsoft.com/office/drawing/2014/main" val="20000"/>
                    </a:ext>
                  </a:extLst>
                </a:gridCol>
                <a:gridCol w="2026229">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0">
                <a:tc>
                  <a:txBody>
                    <a:bodyPr/>
                    <a:lstStyle/>
                    <a:p>
                      <a:pPr algn="ctr">
                        <a:lnSpc>
                          <a:spcPct val="115000"/>
                        </a:lnSpc>
                        <a:spcAft>
                          <a:spcPts val="0"/>
                        </a:spcAft>
                        <a:tabLst>
                          <a:tab pos="5850890" algn="l"/>
                        </a:tabLst>
                      </a:pPr>
                      <a:r>
                        <a:rPr lang="en-US" sz="1600" b="1">
                          <a:solidFill>
                            <a:schemeClr val="tx1"/>
                          </a:solidFill>
                          <a:latin typeface="Times New Roman" pitchFamily="18" charset="0"/>
                          <a:ea typeface="Times New Roman"/>
                          <a:cs typeface="Times New Roman" pitchFamily="18" charset="0"/>
                        </a:rPr>
                        <a:t>Vượn người</a:t>
                      </a:r>
                      <a:endParaRPr lang="en-US" sz="1600">
                        <a:solidFill>
                          <a:schemeClr val="tx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tabLst>
                          <a:tab pos="5850890" algn="l"/>
                        </a:tabLst>
                      </a:pPr>
                      <a:r>
                        <a:rPr lang="en-US" sz="1600" b="1">
                          <a:solidFill>
                            <a:schemeClr val="tx1"/>
                          </a:solidFill>
                          <a:latin typeface="Times New Roman" pitchFamily="18" charset="0"/>
                          <a:ea typeface="Times New Roman"/>
                          <a:cs typeface="Times New Roman" pitchFamily="18" charset="0"/>
                        </a:rPr>
                        <a:t>Người tối cổ</a:t>
                      </a:r>
                      <a:endParaRPr lang="en-US" sz="1600">
                        <a:solidFill>
                          <a:schemeClr val="tx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tabLst>
                          <a:tab pos="5850890" algn="l"/>
                        </a:tabLst>
                      </a:pPr>
                      <a:r>
                        <a:rPr lang="en-US" sz="1600" b="1">
                          <a:solidFill>
                            <a:schemeClr val="tx1"/>
                          </a:solidFill>
                          <a:latin typeface="Times New Roman" pitchFamily="18" charset="0"/>
                          <a:ea typeface="Times New Roman"/>
                          <a:cs typeface="Times New Roman" pitchFamily="18" charset="0"/>
                        </a:rPr>
                        <a:t>Người tinh khôn</a:t>
                      </a:r>
                      <a:endParaRPr lang="en-US" sz="1600">
                        <a:solidFill>
                          <a:schemeClr val="tx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0"/>
                  </a:ext>
                </a:extLst>
              </a:tr>
              <a:tr h="0">
                <a:tc>
                  <a:txBody>
                    <a:bodyPr/>
                    <a:lstStyle/>
                    <a:p>
                      <a:pPr algn="just">
                        <a:lnSpc>
                          <a:spcPct val="115000"/>
                        </a:lnSpc>
                        <a:spcAft>
                          <a:spcPts val="0"/>
                        </a:spcAft>
                        <a:tabLst>
                          <a:tab pos="5850890" algn="l"/>
                        </a:tabLst>
                      </a:pPr>
                      <a:endParaRPr lang="en-US" sz="1600" smtClean="0">
                        <a:solidFill>
                          <a:srgbClr val="FF0000"/>
                        </a:solidFill>
                        <a:latin typeface="Times New Roman" pitchFamily="18" charset="0"/>
                        <a:ea typeface="Calibri"/>
                        <a:cs typeface="Times New Roman" pitchFamily="18" charset="0"/>
                      </a:endParaRPr>
                    </a:p>
                    <a:p>
                      <a:pPr algn="just">
                        <a:lnSpc>
                          <a:spcPct val="115000"/>
                        </a:lnSpc>
                        <a:spcAft>
                          <a:spcPts val="0"/>
                        </a:spcAft>
                        <a:tabLst>
                          <a:tab pos="5850890" algn="l"/>
                        </a:tabLst>
                      </a:pPr>
                      <a:endParaRPr lang="en-US" sz="1600" smtClean="0">
                        <a:solidFill>
                          <a:srgbClr val="FF0000"/>
                        </a:solidFill>
                        <a:latin typeface="Times New Roman" pitchFamily="18" charset="0"/>
                        <a:ea typeface="Calibri"/>
                        <a:cs typeface="Times New Roman" pitchFamily="18" charset="0"/>
                      </a:endParaRPr>
                    </a:p>
                    <a:p>
                      <a:pPr algn="just">
                        <a:lnSpc>
                          <a:spcPct val="115000"/>
                        </a:lnSpc>
                        <a:spcAft>
                          <a:spcPts val="0"/>
                        </a:spcAft>
                        <a:tabLst>
                          <a:tab pos="5850890" algn="l"/>
                        </a:tabLst>
                      </a:pPr>
                      <a:endParaRPr lang="en-US" sz="1600">
                        <a:solidFill>
                          <a:srgbClr val="FF0000"/>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5850890" algn="l"/>
                        </a:tabLst>
                      </a:pPr>
                      <a:endParaRPr lang="en-US" sz="1600">
                        <a:solidFill>
                          <a:schemeClr val="tx1">
                            <a:lumMod val="95000"/>
                            <a:lumOff val="5000"/>
                          </a:schemeClr>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5850890" algn="l"/>
                        </a:tabLst>
                      </a:pPr>
                      <a:endParaRPr lang="en-US" sz="1600">
                        <a:solidFill>
                          <a:schemeClr val="tx1">
                            <a:lumMod val="95000"/>
                            <a:lumOff val="5000"/>
                          </a:schemeClr>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8673" name="Rectangle 1"/>
          <p:cNvSpPr>
            <a:spLocks noChangeArrowheads="1"/>
          </p:cNvSpPr>
          <p:nvPr/>
        </p:nvSpPr>
        <p:spPr bwMode="auto">
          <a:xfrm>
            <a:off x="1444263" y="495687"/>
            <a:ext cx="7549719" cy="232371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indent="457200" algn="just">
              <a:spcBef>
                <a:spcPts val="600"/>
              </a:spcBef>
              <a:tabLst>
                <a:tab pos="5851525" algn="l"/>
              </a:tabLst>
            </a:pPr>
            <a:r>
              <a:rPr lang="en-US" sz="2000" b="1" dirty="0" err="1">
                <a:solidFill>
                  <a:srgbClr val="0000CC"/>
                </a:solidFill>
                <a:latin typeface="Arial" pitchFamily="34" charset="0"/>
                <a:ea typeface="Times New Roman" pitchFamily="18" charset="0"/>
                <a:cs typeface="Arial" pitchFamily="34" charset="0"/>
              </a:rPr>
              <a:t>Nhóm</a:t>
            </a:r>
            <a:r>
              <a:rPr lang="en-US" sz="2000" b="1" dirty="0">
                <a:solidFill>
                  <a:srgbClr val="0000CC"/>
                </a:solidFill>
                <a:latin typeface="Arial" pitchFamily="34" charset="0"/>
                <a:ea typeface="Times New Roman" pitchFamily="18" charset="0"/>
                <a:cs typeface="Arial" pitchFamily="34" charset="0"/>
              </a:rPr>
              <a:t> 1,2: </a:t>
            </a:r>
            <a:r>
              <a:rPr lang="en-US" sz="2000" dirty="0" err="1">
                <a:solidFill>
                  <a:srgbClr val="0000CC"/>
                </a:solidFill>
                <a:latin typeface="Arial" pitchFamily="34" charset="0"/>
                <a:ea typeface="Times New Roman" pitchFamily="18" charset="0"/>
                <a:cs typeface="Arial" pitchFamily="34" charset="0"/>
              </a:rPr>
              <a:t>Từ</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những</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thông</a:t>
            </a:r>
            <a:r>
              <a:rPr lang="en-US" sz="2000" dirty="0">
                <a:solidFill>
                  <a:srgbClr val="0000CC"/>
                </a:solidFill>
                <a:latin typeface="Arial" pitchFamily="34" charset="0"/>
                <a:ea typeface="Times New Roman" pitchFamily="18" charset="0"/>
                <a:cs typeface="Arial" pitchFamily="34" charset="0"/>
              </a:rPr>
              <a:t> tin </a:t>
            </a:r>
            <a:r>
              <a:rPr lang="en-US" sz="2000" dirty="0" err="1">
                <a:solidFill>
                  <a:srgbClr val="0000CC"/>
                </a:solidFill>
                <a:latin typeface="Arial" pitchFamily="34" charset="0"/>
                <a:ea typeface="Times New Roman" pitchFamily="18" charset="0"/>
                <a:cs typeface="Arial" pitchFamily="34" charset="0"/>
              </a:rPr>
              <a:t>và</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hình</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ảnh</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trong</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bài</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học</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hãy</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cho</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biết</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những</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bằng</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chứng</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nào</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chứng</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tỏ</a:t>
            </a:r>
            <a:r>
              <a:rPr lang="en-US" sz="2000" dirty="0">
                <a:solidFill>
                  <a:srgbClr val="0000CC"/>
                </a:solidFill>
                <a:latin typeface="Arial" pitchFamily="34" charset="0"/>
                <a:ea typeface="Times New Roman" pitchFamily="18" charset="0"/>
                <a:cs typeface="Arial" pitchFamily="34" charset="0"/>
              </a:rPr>
              <a:t> ở </a:t>
            </a:r>
            <a:r>
              <a:rPr lang="en-US" sz="2000" dirty="0" err="1">
                <a:solidFill>
                  <a:srgbClr val="0000CC"/>
                </a:solidFill>
                <a:latin typeface="Arial" pitchFamily="34" charset="0"/>
                <a:ea typeface="Times New Roman" pitchFamily="18" charset="0"/>
                <a:cs typeface="Arial" pitchFamily="34" charset="0"/>
              </a:rPr>
              <a:t>khu</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vực</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Đông</a:t>
            </a:r>
            <a:r>
              <a:rPr lang="en-US" sz="2000" dirty="0">
                <a:solidFill>
                  <a:srgbClr val="0000CC"/>
                </a:solidFill>
                <a:latin typeface="Arial" pitchFamily="34" charset="0"/>
                <a:ea typeface="Times New Roman" pitchFamily="18" charset="0"/>
                <a:cs typeface="Arial" pitchFamily="34" charset="0"/>
              </a:rPr>
              <a:t> Nam Á </a:t>
            </a:r>
            <a:r>
              <a:rPr lang="en-US" sz="2000" dirty="0" err="1">
                <a:solidFill>
                  <a:srgbClr val="0000CC"/>
                </a:solidFill>
                <a:latin typeface="Arial" pitchFamily="34" charset="0"/>
                <a:ea typeface="Times New Roman" pitchFamily="18" charset="0"/>
                <a:cs typeface="Arial" pitchFamily="34" charset="0"/>
              </a:rPr>
              <a:t>và</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Việt</a:t>
            </a:r>
            <a:r>
              <a:rPr lang="en-US" sz="2000" dirty="0">
                <a:solidFill>
                  <a:srgbClr val="0000CC"/>
                </a:solidFill>
                <a:latin typeface="Arial" pitchFamily="34" charset="0"/>
                <a:ea typeface="Times New Roman" pitchFamily="18" charset="0"/>
                <a:cs typeface="Arial" pitchFamily="34" charset="0"/>
              </a:rPr>
              <a:t> Nam </a:t>
            </a:r>
            <a:r>
              <a:rPr lang="en-US" sz="2000" dirty="0" err="1">
                <a:solidFill>
                  <a:srgbClr val="0000CC"/>
                </a:solidFill>
                <a:latin typeface="Arial" pitchFamily="34" charset="0"/>
                <a:ea typeface="Times New Roman" pitchFamily="18" charset="0"/>
                <a:cs typeface="Arial" pitchFamily="34" charset="0"/>
              </a:rPr>
              <a:t>diễn</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ra</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quá</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trình</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tiến</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hoá</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từ</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Vươn</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thành</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người</a:t>
            </a:r>
            <a:r>
              <a:rPr lang="en-US" sz="2000" dirty="0">
                <a:solidFill>
                  <a:srgbClr val="0000CC"/>
                </a:solidFill>
                <a:latin typeface="Arial" pitchFamily="34" charset="0"/>
                <a:ea typeface="Times New Roman" pitchFamily="18" charset="0"/>
                <a:cs typeface="Arial" pitchFamily="34" charset="0"/>
              </a:rPr>
              <a:t>?</a:t>
            </a:r>
          </a:p>
          <a:p>
            <a:pPr indent="457200" algn="just" eaLnBrk="0" hangingPunct="0">
              <a:spcBef>
                <a:spcPts val="600"/>
              </a:spcBef>
              <a:tabLst>
                <a:tab pos="5851525" algn="l"/>
              </a:tabLst>
            </a:pPr>
            <a:r>
              <a:rPr lang="en-US" sz="2000" b="1" dirty="0" err="1">
                <a:solidFill>
                  <a:srgbClr val="0000CC"/>
                </a:solidFill>
                <a:latin typeface="Arial" pitchFamily="34" charset="0"/>
                <a:ea typeface="Times New Roman" pitchFamily="18" charset="0"/>
                <a:cs typeface="Arial" pitchFamily="34" charset="0"/>
              </a:rPr>
              <a:t>Nhóm</a:t>
            </a:r>
            <a:r>
              <a:rPr lang="en-US" sz="2000" b="1" dirty="0">
                <a:solidFill>
                  <a:srgbClr val="0000CC"/>
                </a:solidFill>
                <a:latin typeface="Arial" pitchFamily="34" charset="0"/>
                <a:ea typeface="Times New Roman" pitchFamily="18" charset="0"/>
                <a:cs typeface="Arial" pitchFamily="34" charset="0"/>
              </a:rPr>
              <a:t> 3,4</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Quan</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sát</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lại</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hình</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ảnh</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sau</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và</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hoàn</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thành</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bảng</a:t>
            </a:r>
            <a:r>
              <a:rPr lang="en-US" sz="2000" dirty="0">
                <a:solidFill>
                  <a:srgbClr val="0000CC"/>
                </a:solidFill>
                <a:latin typeface="Arial" pitchFamily="34" charset="0"/>
                <a:ea typeface="Times New Roman" pitchFamily="18" charset="0"/>
                <a:cs typeface="Arial" pitchFamily="34" charset="0"/>
              </a:rPr>
              <a:t> so </a:t>
            </a:r>
            <a:r>
              <a:rPr lang="en-US" sz="2000" dirty="0" err="1">
                <a:solidFill>
                  <a:srgbClr val="0000CC"/>
                </a:solidFill>
                <a:latin typeface="Arial" pitchFamily="34" charset="0"/>
                <a:ea typeface="Times New Roman" pitchFamily="18" charset="0"/>
                <a:cs typeface="Arial" pitchFamily="34" charset="0"/>
              </a:rPr>
              <a:t>sánh</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điểm</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khác</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nhau</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của</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Vượn</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người</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Người</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tinh</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khôn</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và</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Người</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tối</a:t>
            </a:r>
            <a:r>
              <a:rPr lang="en-US" sz="2000" dirty="0">
                <a:solidFill>
                  <a:srgbClr val="0000CC"/>
                </a:solidFill>
                <a:latin typeface="Arial" pitchFamily="34" charset="0"/>
                <a:ea typeface="Times New Roman" pitchFamily="18" charset="0"/>
                <a:cs typeface="Arial" pitchFamily="34" charset="0"/>
              </a:rPr>
              <a:t> </a:t>
            </a:r>
            <a:r>
              <a:rPr lang="en-US" sz="2000" dirty="0" err="1">
                <a:solidFill>
                  <a:srgbClr val="0000CC"/>
                </a:solidFill>
                <a:latin typeface="Arial" pitchFamily="34" charset="0"/>
                <a:ea typeface="Times New Roman" pitchFamily="18" charset="0"/>
                <a:cs typeface="Arial" pitchFamily="34" charset="0"/>
              </a:rPr>
              <a:t>cổ</a:t>
            </a:r>
            <a:r>
              <a:rPr lang="en-US" sz="2000" dirty="0">
                <a:solidFill>
                  <a:srgbClr val="0000CC"/>
                </a:solidFill>
                <a:latin typeface="Arial" pitchFamily="34" charset="0"/>
                <a:ea typeface="Times New Roman" pitchFamily="18" charset="0"/>
                <a:cs typeface="Arial" pitchFamily="34" charset="0"/>
              </a:rPr>
              <a:t>?</a:t>
            </a:r>
            <a:endParaRPr lang="en-US" sz="2000" dirty="0">
              <a:solidFill>
                <a:srgbClr val="0000CC"/>
              </a:solidFill>
              <a:latin typeface="Arial" pitchFamily="34" charset="0"/>
              <a:cs typeface="Arial" pitchFamily="34" charset="0"/>
            </a:endParaRPr>
          </a:p>
        </p:txBody>
      </p:sp>
      <p:pic>
        <p:nvPicPr>
          <p:cNvPr id="11"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0133" y="457200"/>
            <a:ext cx="1669773" cy="1325216"/>
          </a:xfrm>
          <a:prstGeom prst="rect">
            <a:avLst/>
          </a:prstGeom>
        </p:spPr>
      </p:pic>
      <p:pic>
        <p:nvPicPr>
          <p:cNvPr id="1026" name="Picture 2" descr="D:\BÁN TÀI LIỆU\GIÁO ÁN SỬ 6-  KẾT NỐI TRI THỨC\evoluciohumana.jpeg"/>
          <p:cNvPicPr>
            <a:picLocks noChangeAspect="1" noChangeArrowheads="1"/>
          </p:cNvPicPr>
          <p:nvPr/>
        </p:nvPicPr>
        <p:blipFill>
          <a:blip r:embed="rId4"/>
          <a:srcRect/>
          <a:stretch>
            <a:fillRect/>
          </a:stretch>
        </p:blipFill>
        <p:spPr bwMode="auto">
          <a:xfrm>
            <a:off x="3318447" y="2819400"/>
            <a:ext cx="5218335" cy="2743200"/>
          </a:xfrm>
          <a:prstGeom prst="rect">
            <a:avLst/>
          </a:prstGeom>
          <a:noFill/>
        </p:spPr>
      </p:pic>
      <p:sp>
        <p:nvSpPr>
          <p:cNvPr id="13" name="Rectangle 1"/>
          <p:cNvSpPr>
            <a:spLocks noChangeArrowheads="1"/>
          </p:cNvSpPr>
          <p:nvPr/>
        </p:nvSpPr>
        <p:spPr bwMode="auto">
          <a:xfrm>
            <a:off x="1945525" y="3166408"/>
            <a:ext cx="7048457" cy="193899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indent="457200" algn="just">
              <a:spcBef>
                <a:spcPts val="600"/>
              </a:spcBef>
              <a:tabLst>
                <a:tab pos="5851525" algn="l"/>
              </a:tabLst>
            </a:pPr>
            <a:r>
              <a:rPr lang="en-US" sz="2400">
                <a:solidFill>
                  <a:schemeClr val="tx1"/>
                </a:solidFill>
                <a:latin typeface="Arial" pitchFamily="34" charset="0"/>
                <a:ea typeface="Times New Roman" pitchFamily="18" charset="0"/>
                <a:cs typeface="Arial" pitchFamily="34" charset="0"/>
              </a:rPr>
              <a:t>Bằng chứng chứng tỏ ở khu vực Đông Nam Á và Việt Nam diễn ra quá trình tiến hoá từ Vươn thành người</a:t>
            </a:r>
            <a:r>
              <a:rPr lang="vi-VN" sz="2400">
                <a:solidFill>
                  <a:schemeClr val="tx1"/>
                </a:solidFill>
                <a:latin typeface="Arial" pitchFamily="34" charset="0"/>
                <a:ea typeface="Times New Roman" pitchFamily="18" charset="0"/>
                <a:cs typeface="Arial" pitchFamily="34" charset="0"/>
              </a:rPr>
              <a:t> là</a:t>
            </a:r>
            <a:r>
              <a:rPr lang="en-US" sz="2400">
                <a:solidFill>
                  <a:schemeClr val="tx1"/>
                </a:solidFill>
                <a:latin typeface="Arial" pitchFamily="34" charset="0"/>
                <a:ea typeface="Times New Roman" pitchFamily="18" charset="0"/>
                <a:cs typeface="Arial" pitchFamily="34" charset="0"/>
              </a:rPr>
              <a:t>: Các hóa thạch cổ, các dấu tích như mảnh tước bằng đá, công cụ đá …… được tìm thấy nhiều nơi ở Đông Nam Á</a:t>
            </a:r>
          </a:p>
        </p:txBody>
      </p:sp>
      <p:pic>
        <p:nvPicPr>
          <p:cNvPr id="12" name="Picture 2"/>
          <p:cNvPicPr>
            <a:picLocks noChangeAspect="1" noChangeArrowheads="1"/>
          </p:cNvPicPr>
          <p:nvPr/>
        </p:nvPicPr>
        <p:blipFill>
          <a:blip r:embed="rId5" cstate="print"/>
          <a:srcRect/>
          <a:stretch>
            <a:fillRect/>
          </a:stretch>
        </p:blipFill>
        <p:spPr bwMode="auto">
          <a:xfrm>
            <a:off x="1986756" y="2895600"/>
            <a:ext cx="375444" cy="3022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673"/>
                                        </p:tgtEl>
                                        <p:attrNameLst>
                                          <p:attrName>style.visibility</p:attrName>
                                        </p:attrNameLst>
                                      </p:cBhvr>
                                      <p:to>
                                        <p:strVal val="visible"/>
                                      </p:to>
                                    </p:set>
                                    <p:animEffect transition="in" filter="box(in)">
                                      <p:cBhvr>
                                        <p:cTn id="12" dur="500"/>
                                        <p:tgtEl>
                                          <p:spTgt spid="2867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par>
                                <p:cTn id="18" presetID="4" presetClass="entr" presetSubtype="16"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box(in)">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nodeType="clickEffect">
                                  <p:stCondLst>
                                    <p:cond delay="0"/>
                                  </p:stCondLst>
                                  <p:childTnLst>
                                    <p:animEffect transition="out" filter="blinds(horizontal)">
                                      <p:cBhvr>
                                        <p:cTn id="24" dur="500"/>
                                        <p:tgtEl>
                                          <p:spTgt spid="1026"/>
                                        </p:tgtEl>
                                      </p:cBhvr>
                                    </p:animEffect>
                                    <p:set>
                                      <p:cBhvr>
                                        <p:cTn id="25" dur="1" fill="hold">
                                          <p:stCondLst>
                                            <p:cond delay="499"/>
                                          </p:stCondLst>
                                        </p:cTn>
                                        <p:tgtEl>
                                          <p:spTgt spid="1026"/>
                                        </p:tgtEl>
                                        <p:attrNameLst>
                                          <p:attrName>style.visibility</p:attrName>
                                        </p:attrNameLst>
                                      </p:cBhvr>
                                      <p:to>
                                        <p:strVal val="hidden"/>
                                      </p:to>
                                    </p:set>
                                  </p:childTnLst>
                                </p:cTn>
                              </p:par>
                              <p:par>
                                <p:cTn id="26" presetID="5" presetClass="exit" presetSubtype="10" fill="hold" nodeType="withEffect">
                                  <p:stCondLst>
                                    <p:cond delay="0"/>
                                  </p:stCondLst>
                                  <p:childTnLst>
                                    <p:animEffect transition="out" filter="checkerboard(across)">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ox(i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ox(in)">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673"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POINSET2">
            <a:extLst>
              <a:ext uri="{FF2B5EF4-FFF2-40B4-BE49-F238E27FC236}">
                <a16:creationId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POINSET2">
            <a:extLst>
              <a:ext uri="{FF2B5EF4-FFF2-40B4-BE49-F238E27FC236}">
                <a16:creationId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04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p:cNvGraphicFramePr>
            <a:graphicFrameLocks noGrp="1"/>
          </p:cNvGraphicFramePr>
          <p:nvPr>
            <p:extLst>
              <p:ext uri="{D42A27DB-BD31-4B8C-83A1-F6EECF244321}">
                <p14:modId xmlns:p14="http://schemas.microsoft.com/office/powerpoint/2010/main" val="3560945487"/>
              </p:ext>
            </p:extLst>
          </p:nvPr>
        </p:nvGraphicFramePr>
        <p:xfrm>
          <a:off x="1066800" y="2057400"/>
          <a:ext cx="10744201" cy="4556760"/>
        </p:xfrm>
        <a:graphic>
          <a:graphicData uri="http://schemas.openxmlformats.org/drawingml/2006/table">
            <a:tbl>
              <a:tblPr/>
              <a:tblGrid>
                <a:gridCol w="2710249">
                  <a:extLst>
                    <a:ext uri="{9D8B030D-6E8A-4147-A177-3AD203B41FA5}">
                      <a16:colId xmlns:a16="http://schemas.microsoft.com/office/drawing/2014/main" val="20000"/>
                    </a:ext>
                  </a:extLst>
                </a:gridCol>
                <a:gridCol w="4757351">
                  <a:extLst>
                    <a:ext uri="{9D8B030D-6E8A-4147-A177-3AD203B41FA5}">
                      <a16:colId xmlns:a16="http://schemas.microsoft.com/office/drawing/2014/main" val="20001"/>
                    </a:ext>
                  </a:extLst>
                </a:gridCol>
                <a:gridCol w="3276601">
                  <a:extLst>
                    <a:ext uri="{9D8B030D-6E8A-4147-A177-3AD203B41FA5}">
                      <a16:colId xmlns:a16="http://schemas.microsoft.com/office/drawing/2014/main" val="20002"/>
                    </a:ext>
                  </a:extLst>
                </a:gridCol>
              </a:tblGrid>
              <a:tr h="312182">
                <a:tc>
                  <a:txBody>
                    <a:bodyPr/>
                    <a:lstStyle/>
                    <a:p>
                      <a:pPr algn="ctr">
                        <a:lnSpc>
                          <a:spcPct val="115000"/>
                        </a:lnSpc>
                        <a:spcAft>
                          <a:spcPts val="0"/>
                        </a:spcAft>
                        <a:tabLst>
                          <a:tab pos="5850890" algn="l"/>
                        </a:tabLst>
                      </a:pPr>
                      <a:r>
                        <a:rPr lang="en-US" sz="2000" b="1">
                          <a:solidFill>
                            <a:schemeClr val="tx1"/>
                          </a:solidFill>
                          <a:latin typeface="Times New Roman" pitchFamily="18" charset="0"/>
                          <a:ea typeface="Times New Roman"/>
                          <a:cs typeface="Times New Roman" pitchFamily="18" charset="0"/>
                        </a:rPr>
                        <a:t>Vượn người</a:t>
                      </a:r>
                      <a:endParaRPr lang="en-US" sz="2000">
                        <a:solidFill>
                          <a:schemeClr val="tx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tabLst>
                          <a:tab pos="5850890" algn="l"/>
                        </a:tabLst>
                      </a:pPr>
                      <a:r>
                        <a:rPr lang="en-US" sz="2000" b="1" dirty="0" err="1">
                          <a:solidFill>
                            <a:schemeClr val="tx1"/>
                          </a:solidFill>
                          <a:latin typeface="Times New Roman" pitchFamily="18" charset="0"/>
                          <a:ea typeface="Times New Roman"/>
                          <a:cs typeface="Times New Roman" pitchFamily="18" charset="0"/>
                        </a:rPr>
                        <a:t>Người</a:t>
                      </a:r>
                      <a:r>
                        <a:rPr lang="en-US" sz="2000" b="1" dirty="0">
                          <a:solidFill>
                            <a:schemeClr val="tx1"/>
                          </a:solidFill>
                          <a:latin typeface="Times New Roman" pitchFamily="18" charset="0"/>
                          <a:ea typeface="Times New Roman"/>
                          <a:cs typeface="Times New Roman" pitchFamily="18" charset="0"/>
                        </a:rPr>
                        <a:t> </a:t>
                      </a:r>
                      <a:r>
                        <a:rPr lang="en-US" sz="2000" b="1" dirty="0" err="1">
                          <a:solidFill>
                            <a:schemeClr val="tx1"/>
                          </a:solidFill>
                          <a:latin typeface="Times New Roman" pitchFamily="18" charset="0"/>
                          <a:ea typeface="Times New Roman"/>
                          <a:cs typeface="Times New Roman" pitchFamily="18" charset="0"/>
                        </a:rPr>
                        <a:t>tối</a:t>
                      </a:r>
                      <a:r>
                        <a:rPr lang="en-US" sz="2000" b="1" dirty="0">
                          <a:solidFill>
                            <a:schemeClr val="tx1"/>
                          </a:solidFill>
                          <a:latin typeface="Times New Roman" pitchFamily="18" charset="0"/>
                          <a:ea typeface="Times New Roman"/>
                          <a:cs typeface="Times New Roman" pitchFamily="18" charset="0"/>
                        </a:rPr>
                        <a:t> </a:t>
                      </a:r>
                      <a:r>
                        <a:rPr lang="en-US" sz="2000" b="1" dirty="0" err="1">
                          <a:solidFill>
                            <a:schemeClr val="tx1"/>
                          </a:solidFill>
                          <a:latin typeface="Times New Roman" pitchFamily="18" charset="0"/>
                          <a:ea typeface="Times New Roman"/>
                          <a:cs typeface="Times New Roman" pitchFamily="18" charset="0"/>
                        </a:rPr>
                        <a:t>cổ</a:t>
                      </a:r>
                      <a:endParaRPr lang="en-US" sz="2000" dirty="0">
                        <a:solidFill>
                          <a:schemeClr val="tx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tabLst>
                          <a:tab pos="5850890" algn="l"/>
                        </a:tabLst>
                      </a:pPr>
                      <a:r>
                        <a:rPr lang="en-US" sz="2000" b="1">
                          <a:solidFill>
                            <a:schemeClr val="tx1"/>
                          </a:solidFill>
                          <a:latin typeface="Times New Roman" pitchFamily="18" charset="0"/>
                          <a:ea typeface="Times New Roman"/>
                          <a:cs typeface="Times New Roman" pitchFamily="18" charset="0"/>
                        </a:rPr>
                        <a:t>Người tinh khôn</a:t>
                      </a:r>
                      <a:endParaRPr lang="en-US" sz="2000">
                        <a:solidFill>
                          <a:schemeClr val="tx1"/>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0"/>
                  </a:ext>
                </a:extLst>
              </a:tr>
              <a:tr h="3433999">
                <a:tc>
                  <a:txBody>
                    <a:bodyPr/>
                    <a:lstStyle/>
                    <a:p>
                      <a:pPr algn="just">
                        <a:lnSpc>
                          <a:spcPct val="115000"/>
                        </a:lnSpc>
                        <a:spcAft>
                          <a:spcPts val="0"/>
                        </a:spcAft>
                        <a:tabLst>
                          <a:tab pos="5850890" algn="l"/>
                        </a:tabLst>
                      </a:pPr>
                      <a:r>
                        <a:rPr lang="en-US" sz="2000" dirty="0" smtClean="0">
                          <a:solidFill>
                            <a:srgbClr val="FF0000"/>
                          </a:solidFill>
                          <a:latin typeface="Times New Roman" pitchFamily="18" charset="0"/>
                          <a:ea typeface="Times New Roman"/>
                          <a:cs typeface="Times New Roman" pitchFamily="18" charset="0"/>
                        </a:rPr>
                        <a:t> </a:t>
                      </a:r>
                      <a:r>
                        <a:rPr lang="vi-VN" sz="2000" b="0" i="0" kern="1200" dirty="0" smtClean="0">
                          <a:solidFill>
                            <a:schemeClr val="tx1"/>
                          </a:solidFill>
                          <a:latin typeface="Times New Roman" pitchFamily="18" charset="0"/>
                          <a:ea typeface="+mn-ea"/>
                          <a:cs typeface="Times New Roman" pitchFamily="18" charset="0"/>
                        </a:rPr>
                        <a:t>Vượn người: đi đứng bằng </a:t>
                      </a:r>
                      <a:r>
                        <a:rPr lang="en-US" sz="2000" b="0" i="0" kern="1200" dirty="0" err="1" smtClean="0">
                          <a:solidFill>
                            <a:schemeClr val="tx1"/>
                          </a:solidFill>
                          <a:latin typeface="Times New Roman" pitchFamily="18" charset="0"/>
                          <a:ea typeface="+mn-ea"/>
                          <a:cs typeface="Times New Roman" pitchFamily="18" charset="0"/>
                        </a:rPr>
                        <a:t>hai</a:t>
                      </a:r>
                      <a:r>
                        <a:rPr lang="en-US" sz="2000" b="0" i="0" kern="1200" dirty="0" smtClean="0">
                          <a:solidFill>
                            <a:schemeClr val="tx1"/>
                          </a:solidFill>
                          <a:latin typeface="Times New Roman" pitchFamily="18" charset="0"/>
                          <a:ea typeface="+mn-ea"/>
                          <a:cs typeface="Times New Roman" pitchFamily="18" charset="0"/>
                        </a:rPr>
                        <a:t> chi </a:t>
                      </a:r>
                      <a:r>
                        <a:rPr lang="en-US" sz="2000" b="0" i="0" kern="1200" dirty="0" err="1" smtClean="0">
                          <a:solidFill>
                            <a:schemeClr val="tx1"/>
                          </a:solidFill>
                          <a:latin typeface="Times New Roman" pitchFamily="18" charset="0"/>
                          <a:ea typeface="+mn-ea"/>
                          <a:cs typeface="Times New Roman" pitchFamily="18" charset="0"/>
                        </a:rPr>
                        <a:t>sau</a:t>
                      </a:r>
                      <a:r>
                        <a:rPr lang="vi-VN" sz="2000" b="0" i="0" kern="1200" dirty="0" smtClean="0">
                          <a:solidFill>
                            <a:schemeClr val="tx1"/>
                          </a:solidFill>
                          <a:latin typeface="Times New Roman" pitchFamily="18" charset="0"/>
                          <a:ea typeface="+mn-ea"/>
                          <a:cs typeface="Times New Roman" pitchFamily="18" charset="0"/>
                        </a:rPr>
                        <a:t>, hai chi trước có thể cầm nắm</a:t>
                      </a:r>
                      <a:r>
                        <a:rPr lang="en-US" sz="2000" b="0" i="0" kern="1200" dirty="0" smtClean="0">
                          <a:solidFill>
                            <a:schemeClr val="tx1"/>
                          </a:solidFill>
                          <a:latin typeface="Times New Roman" pitchFamily="18" charset="0"/>
                          <a:ea typeface="+mn-ea"/>
                          <a:cs typeface="Times New Roman" pitchFamily="18" charset="0"/>
                        </a:rPr>
                        <a:t> </a:t>
                      </a:r>
                      <a:r>
                        <a:rPr lang="en-US" sz="2000" b="0" i="0" kern="1200" dirty="0" err="1" smtClean="0">
                          <a:solidFill>
                            <a:schemeClr val="tx1"/>
                          </a:solidFill>
                          <a:latin typeface="Times New Roman" pitchFamily="18" charset="0"/>
                          <a:ea typeface="+mn-ea"/>
                          <a:cs typeface="Times New Roman" pitchFamily="18" charset="0"/>
                        </a:rPr>
                        <a:t>nhưng</a:t>
                      </a:r>
                      <a:r>
                        <a:rPr lang="en-US" sz="2000" b="0" i="0" kern="1200" baseline="0" dirty="0" smtClean="0">
                          <a:solidFill>
                            <a:schemeClr val="tx1"/>
                          </a:solidFill>
                          <a:latin typeface="Times New Roman" pitchFamily="18" charset="0"/>
                          <a:ea typeface="+mn-ea"/>
                          <a:cs typeface="Times New Roman" pitchFamily="18" charset="0"/>
                        </a:rPr>
                        <a:t> </a:t>
                      </a:r>
                      <a:r>
                        <a:rPr lang="en-US" sz="2000" b="0" i="0" kern="1200" baseline="0" dirty="0" err="1" smtClean="0">
                          <a:solidFill>
                            <a:schemeClr val="tx1"/>
                          </a:solidFill>
                          <a:latin typeface="Times New Roman" pitchFamily="18" charset="0"/>
                          <a:ea typeface="+mn-ea"/>
                          <a:cs typeface="Times New Roman" pitchFamily="18" charset="0"/>
                        </a:rPr>
                        <a:t>còn</a:t>
                      </a:r>
                      <a:r>
                        <a:rPr lang="en-US" sz="2000" b="0" i="0" kern="1200" baseline="0" dirty="0" smtClean="0">
                          <a:solidFill>
                            <a:schemeClr val="tx1"/>
                          </a:solidFill>
                          <a:latin typeface="Times New Roman" pitchFamily="18" charset="0"/>
                          <a:ea typeface="+mn-ea"/>
                          <a:cs typeface="Times New Roman" pitchFamily="18" charset="0"/>
                        </a:rPr>
                        <a:t> </a:t>
                      </a:r>
                      <a:r>
                        <a:rPr lang="en-US" sz="2000" b="0" i="0" kern="1200" baseline="0" dirty="0" err="1" smtClean="0">
                          <a:solidFill>
                            <a:schemeClr val="tx1"/>
                          </a:solidFill>
                          <a:latin typeface="Times New Roman" pitchFamily="18" charset="0"/>
                          <a:ea typeface="+mn-ea"/>
                          <a:cs typeface="Times New Roman" pitchFamily="18" charset="0"/>
                        </a:rPr>
                        <a:t>vụng</a:t>
                      </a:r>
                      <a:r>
                        <a:rPr lang="en-US" sz="2000" b="0" i="0" kern="1200" baseline="0" dirty="0" smtClean="0">
                          <a:solidFill>
                            <a:schemeClr val="tx1"/>
                          </a:solidFill>
                          <a:latin typeface="Times New Roman" pitchFamily="18" charset="0"/>
                          <a:ea typeface="+mn-ea"/>
                          <a:cs typeface="Times New Roman" pitchFamily="18" charset="0"/>
                        </a:rPr>
                        <a:t> </a:t>
                      </a:r>
                      <a:r>
                        <a:rPr lang="en-US" sz="2000" b="0" i="0" kern="1200" baseline="0" dirty="0" err="1" smtClean="0">
                          <a:solidFill>
                            <a:schemeClr val="tx1"/>
                          </a:solidFill>
                          <a:latin typeface="Times New Roman" pitchFamily="18" charset="0"/>
                          <a:ea typeface="+mn-ea"/>
                          <a:cs typeface="Times New Roman" pitchFamily="18" charset="0"/>
                        </a:rPr>
                        <a:t>về</a:t>
                      </a:r>
                      <a:r>
                        <a:rPr lang="vi-VN" sz="2000" b="0" i="0" kern="1200" dirty="0" smtClean="0">
                          <a:solidFill>
                            <a:schemeClr val="tx1"/>
                          </a:solidFill>
                          <a:latin typeface="Times New Roman" pitchFamily="18" charset="0"/>
                          <a:ea typeface="+mn-ea"/>
                          <a:cs typeface="Times New Roman" pitchFamily="18" charset="0"/>
                        </a:rPr>
                        <a:t>,</a:t>
                      </a:r>
                      <a:r>
                        <a:rPr lang="en-US" sz="2000" b="0" i="0" kern="1200" dirty="0" smtClean="0">
                          <a:solidFill>
                            <a:schemeClr val="tx1"/>
                          </a:solidFill>
                          <a:latin typeface="Times New Roman" pitchFamily="18" charset="0"/>
                          <a:ea typeface="+mn-ea"/>
                          <a:cs typeface="Times New Roman" pitchFamily="18" charset="0"/>
                        </a:rPr>
                        <a:t> </a:t>
                      </a:r>
                      <a:r>
                        <a:rPr lang="vi-VN" sz="2000" b="0" i="0" kern="1200" dirty="0" smtClean="0">
                          <a:solidFill>
                            <a:schemeClr val="tx1"/>
                          </a:solidFill>
                          <a:latin typeface="Times New Roman" pitchFamily="18" charset="0"/>
                          <a:ea typeface="+mn-ea"/>
                          <a:cs typeface="Times New Roman" pitchFamily="18" charset="0"/>
                        </a:rPr>
                        <a:t>xương mặt lớn, xương hàm dưới thô và không có lồi cằm, dáng đi khom...</a:t>
                      </a:r>
                      <a:endParaRPr lang="en-US" sz="2000" b="0" i="0" kern="1200" dirty="0" smtClean="0">
                        <a:solidFill>
                          <a:schemeClr val="tx1"/>
                        </a:solidFill>
                        <a:latin typeface="Times New Roman" pitchFamily="18" charset="0"/>
                        <a:ea typeface="+mn-ea"/>
                        <a:cs typeface="Times New Roman" pitchFamily="18" charset="0"/>
                      </a:endParaRPr>
                    </a:p>
                    <a:p>
                      <a:pPr algn="just">
                        <a:lnSpc>
                          <a:spcPct val="115000"/>
                        </a:lnSpc>
                        <a:spcAft>
                          <a:spcPts val="0"/>
                        </a:spcAft>
                        <a:tabLst>
                          <a:tab pos="5850890" algn="l"/>
                        </a:tabLst>
                      </a:pPr>
                      <a:r>
                        <a:rPr lang="vi-VN" sz="2000" dirty="0" smtClean="0">
                          <a:latin typeface="Times New Roman" pitchFamily="18" charset="0"/>
                          <a:cs typeface="Times New Roman" pitchFamily="18" charset="0"/>
                        </a:rPr>
                        <a:t/>
                      </a:r>
                      <a:br>
                        <a:rPr lang="vi-VN" sz="2000" dirty="0" smtClean="0">
                          <a:latin typeface="Times New Roman" pitchFamily="18" charset="0"/>
                          <a:cs typeface="Times New Roman" pitchFamily="18" charset="0"/>
                        </a:rPr>
                      </a:br>
                      <a:r>
                        <a:rPr lang="vi-VN" sz="2000" dirty="0" smtClean="0">
                          <a:latin typeface="Times New Roman" pitchFamily="18" charset="0"/>
                          <a:cs typeface="Times New Roman" pitchFamily="18" charset="0"/>
                        </a:rPr>
                        <a:t/>
                      </a:r>
                      <a:br>
                        <a:rPr lang="vi-VN" sz="2000" dirty="0" smtClean="0">
                          <a:latin typeface="Times New Roman" pitchFamily="18" charset="0"/>
                          <a:cs typeface="Times New Roman" pitchFamily="18" charset="0"/>
                        </a:rPr>
                      </a:br>
                      <a:endParaRPr lang="en-US" sz="2000" dirty="0">
                        <a:solidFill>
                          <a:srgbClr val="FF0000"/>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tabLst>
                          <a:tab pos="5850890" algn="l"/>
                        </a:tabLst>
                      </a:pPr>
                      <a:r>
                        <a:rPr lang="vi-VN" sz="2000" b="0" i="0" kern="1200" dirty="0" smtClean="0">
                          <a:solidFill>
                            <a:schemeClr val="tx1">
                              <a:lumMod val="95000"/>
                              <a:lumOff val="5000"/>
                            </a:schemeClr>
                          </a:solidFill>
                          <a:latin typeface="Times New Roman" pitchFamily="18" charset="0"/>
                          <a:ea typeface="+mn-ea"/>
                          <a:cs typeface="Times New Roman" pitchFamily="18" charset="0"/>
                        </a:rPr>
                        <a:t>- Thời gian xuất hiện: khoảng 4 triệu năm trước. </a:t>
                      </a:r>
                      <a:r>
                        <a:rPr lang="vi-VN" sz="2000" dirty="0" smtClean="0">
                          <a:solidFill>
                            <a:schemeClr val="tx1">
                              <a:lumMod val="95000"/>
                              <a:lumOff val="5000"/>
                            </a:schemeClr>
                          </a:solidFill>
                          <a:latin typeface="Times New Roman" pitchFamily="18" charset="0"/>
                          <a:cs typeface="Times New Roman" pitchFamily="18" charset="0"/>
                        </a:rPr>
                        <a:t/>
                      </a:r>
                      <a:br>
                        <a:rPr lang="vi-VN" sz="2000" dirty="0" smtClean="0">
                          <a:solidFill>
                            <a:schemeClr val="tx1">
                              <a:lumMod val="95000"/>
                              <a:lumOff val="5000"/>
                            </a:schemeClr>
                          </a:solidFill>
                          <a:latin typeface="Times New Roman" pitchFamily="18" charset="0"/>
                          <a:cs typeface="Times New Roman" pitchFamily="18" charset="0"/>
                        </a:rPr>
                      </a:br>
                      <a:r>
                        <a:rPr lang="vi-VN" sz="2000" b="0" i="0" kern="1200" dirty="0" smtClean="0">
                          <a:solidFill>
                            <a:schemeClr val="tx1">
                              <a:lumMod val="95000"/>
                              <a:lumOff val="5000"/>
                            </a:schemeClr>
                          </a:solidFill>
                          <a:latin typeface="Times New Roman" pitchFamily="18" charset="0"/>
                          <a:ea typeface="+mn-ea"/>
                          <a:cs typeface="Times New Roman" pitchFamily="18" charset="0"/>
                        </a:rPr>
                        <a:t>- Đặc điểm: đi và đứng Bằng 2 chân, 2 tay có thể cầm nắm, trán thấp bợt ra sau, u mài cao, hộp sọ lớn,,hình thành trung tâm phát tiến nói trong não. </a:t>
                      </a:r>
                      <a:r>
                        <a:rPr lang="vi-VN" sz="2000" dirty="0" smtClean="0">
                          <a:solidFill>
                            <a:schemeClr val="tx1">
                              <a:lumMod val="95000"/>
                              <a:lumOff val="5000"/>
                            </a:schemeClr>
                          </a:solidFill>
                          <a:latin typeface="Times New Roman" pitchFamily="18" charset="0"/>
                          <a:cs typeface="Times New Roman" pitchFamily="18" charset="0"/>
                        </a:rPr>
                        <a:t/>
                      </a:r>
                      <a:br>
                        <a:rPr lang="vi-VN" sz="2000" dirty="0" smtClean="0">
                          <a:solidFill>
                            <a:schemeClr val="tx1">
                              <a:lumMod val="95000"/>
                              <a:lumOff val="5000"/>
                            </a:schemeClr>
                          </a:solidFill>
                          <a:latin typeface="Times New Roman" pitchFamily="18" charset="0"/>
                          <a:cs typeface="Times New Roman" pitchFamily="18" charset="0"/>
                        </a:rPr>
                      </a:br>
                      <a:r>
                        <a:rPr lang="vi-VN" sz="2000" b="0" i="0" kern="1200" dirty="0" smtClean="0">
                          <a:solidFill>
                            <a:schemeClr val="tx1">
                              <a:lumMod val="95000"/>
                              <a:lumOff val="5000"/>
                            </a:schemeClr>
                          </a:solidFill>
                          <a:latin typeface="Times New Roman" pitchFamily="18" charset="0"/>
                          <a:ea typeface="+mn-ea"/>
                          <a:cs typeface="Times New Roman" pitchFamily="18" charset="0"/>
                        </a:rPr>
                        <a:t>- Biết tạo ra lửa để nướng chín thức ăn </a:t>
                      </a:r>
                      <a:r>
                        <a:rPr lang="vi-VN" sz="2000" dirty="0" smtClean="0">
                          <a:solidFill>
                            <a:schemeClr val="tx1">
                              <a:lumMod val="95000"/>
                              <a:lumOff val="5000"/>
                            </a:schemeClr>
                          </a:solidFill>
                          <a:latin typeface="Times New Roman" pitchFamily="18" charset="0"/>
                          <a:cs typeface="Times New Roman" pitchFamily="18" charset="0"/>
                        </a:rPr>
                        <a:t/>
                      </a:r>
                      <a:br>
                        <a:rPr lang="vi-VN" sz="2000" dirty="0" smtClean="0">
                          <a:solidFill>
                            <a:schemeClr val="tx1">
                              <a:lumMod val="95000"/>
                              <a:lumOff val="5000"/>
                            </a:schemeClr>
                          </a:solidFill>
                          <a:latin typeface="Times New Roman" pitchFamily="18" charset="0"/>
                          <a:cs typeface="Times New Roman" pitchFamily="18" charset="0"/>
                        </a:rPr>
                      </a:br>
                      <a:r>
                        <a:rPr lang="vi-VN" sz="2000" b="0" i="0" kern="1200" dirty="0" smtClean="0">
                          <a:solidFill>
                            <a:schemeClr val="tx1">
                              <a:lumMod val="95000"/>
                              <a:lumOff val="5000"/>
                            </a:schemeClr>
                          </a:solidFill>
                          <a:latin typeface="Times New Roman" pitchFamily="18" charset="0"/>
                          <a:ea typeface="+mn-ea"/>
                          <a:cs typeface="Times New Roman" pitchFamily="18" charset="0"/>
                        </a:rPr>
                        <a:t>- Dụng cụ lao động: sử dụng công cụ đá ghè đẻo thô sơ (đá cũ). Sống thành bầy đàn chủ yếu nhờ săn bắt, hái lượm, ở trong các hang động, mái đá. </a:t>
                      </a:r>
                      <a:endParaRPr lang="en-US" sz="2000" dirty="0">
                        <a:solidFill>
                          <a:schemeClr val="tx1">
                            <a:lumMod val="95000"/>
                            <a:lumOff val="5000"/>
                          </a:schemeClr>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5850890" algn="l"/>
                        </a:tabLst>
                      </a:pPr>
                      <a:r>
                        <a:rPr lang="vi-VN" sz="2000" b="0" i="0" kern="1200" dirty="0" smtClean="0">
                          <a:solidFill>
                            <a:schemeClr val="tx1">
                              <a:lumMod val="95000"/>
                              <a:lumOff val="5000"/>
                            </a:schemeClr>
                          </a:solidFill>
                          <a:latin typeface="Times New Roman" pitchFamily="18" charset="0"/>
                          <a:ea typeface="+mn-ea"/>
                          <a:cs typeface="Times New Roman" pitchFamily="18" charset="0"/>
                        </a:rPr>
                        <a:t>- Thời gian" khoảng 4 vạn năm trước đây. </a:t>
                      </a:r>
                      <a:r>
                        <a:rPr lang="vi-VN" sz="2000" dirty="0" smtClean="0">
                          <a:solidFill>
                            <a:schemeClr val="tx1">
                              <a:lumMod val="95000"/>
                              <a:lumOff val="5000"/>
                            </a:schemeClr>
                          </a:solidFill>
                          <a:latin typeface="Times New Roman" pitchFamily="18" charset="0"/>
                          <a:cs typeface="Times New Roman" pitchFamily="18" charset="0"/>
                        </a:rPr>
                        <a:t/>
                      </a:r>
                      <a:br>
                        <a:rPr lang="vi-VN" sz="2000" dirty="0" smtClean="0">
                          <a:solidFill>
                            <a:schemeClr val="tx1">
                              <a:lumMod val="95000"/>
                              <a:lumOff val="5000"/>
                            </a:schemeClr>
                          </a:solidFill>
                          <a:latin typeface="Times New Roman" pitchFamily="18" charset="0"/>
                          <a:cs typeface="Times New Roman" pitchFamily="18" charset="0"/>
                        </a:rPr>
                      </a:br>
                      <a:r>
                        <a:rPr lang="vi-VN" sz="2000" b="0" i="0" kern="1200" dirty="0" smtClean="0">
                          <a:solidFill>
                            <a:schemeClr val="tx1">
                              <a:lumMod val="95000"/>
                              <a:lumOff val="5000"/>
                            </a:schemeClr>
                          </a:solidFill>
                          <a:latin typeface="Times New Roman" pitchFamily="18" charset="0"/>
                          <a:ea typeface="+mn-ea"/>
                          <a:cs typeface="Times New Roman" pitchFamily="18" charset="0"/>
                        </a:rPr>
                        <a:t>- Đặc điểm: có cấu tạo cơ thể như người ngày nay </a:t>
                      </a:r>
                      <a:r>
                        <a:rPr lang="vi-VN" sz="2000" dirty="0" smtClean="0">
                          <a:solidFill>
                            <a:schemeClr val="tx1">
                              <a:lumMod val="95000"/>
                              <a:lumOff val="5000"/>
                            </a:schemeClr>
                          </a:solidFill>
                          <a:latin typeface="Times New Roman" pitchFamily="18" charset="0"/>
                          <a:cs typeface="Times New Roman" pitchFamily="18" charset="0"/>
                        </a:rPr>
                        <a:t/>
                      </a:r>
                      <a:br>
                        <a:rPr lang="vi-VN" sz="2000" dirty="0" smtClean="0">
                          <a:solidFill>
                            <a:schemeClr val="tx1">
                              <a:lumMod val="95000"/>
                              <a:lumOff val="5000"/>
                            </a:schemeClr>
                          </a:solidFill>
                          <a:latin typeface="Times New Roman" pitchFamily="18" charset="0"/>
                          <a:cs typeface="Times New Roman" pitchFamily="18" charset="0"/>
                        </a:rPr>
                      </a:br>
                      <a:r>
                        <a:rPr lang="vi-VN" sz="2000" b="0" i="0" kern="1200" dirty="0" smtClean="0">
                          <a:solidFill>
                            <a:schemeClr val="tx1">
                              <a:lumMod val="95000"/>
                              <a:lumOff val="5000"/>
                            </a:schemeClr>
                          </a:solidFill>
                          <a:latin typeface="Times New Roman" pitchFamily="18" charset="0"/>
                          <a:ea typeface="+mn-ea"/>
                          <a:cs typeface="Times New Roman" pitchFamily="18" charset="0"/>
                        </a:rPr>
                        <a:t>- Dụng cụ lao động: ban đầu thì sử dụng đồ đá, về sau biết sử dụng kim loại. Sống chủ yếu nhờ săn bắt, hái lượm, dệt vải, làm gốm, đan lưới đánh cá....Sống thành từng nhóm từng đôi thành thị tộc bộ lạc.....</a:t>
                      </a:r>
                      <a:endParaRPr lang="en-US" sz="2000" dirty="0">
                        <a:solidFill>
                          <a:schemeClr val="tx1">
                            <a:lumMod val="95000"/>
                            <a:lumOff val="5000"/>
                          </a:schemeClr>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12" name="Picture 2" descr="D:\BÁN TÀI LIỆU\GIÁO ÁN SỬ 6-  KẾT NỐI TRI THỨC\evoluciohumana.jpeg"/>
          <p:cNvPicPr>
            <a:picLocks noChangeAspect="1" noChangeArrowheads="1"/>
          </p:cNvPicPr>
          <p:nvPr/>
        </p:nvPicPr>
        <p:blipFill>
          <a:blip r:embed="rId3"/>
          <a:srcRect/>
          <a:stretch>
            <a:fillRect/>
          </a:stretch>
        </p:blipFill>
        <p:spPr bwMode="auto">
          <a:xfrm>
            <a:off x="3352801" y="76200"/>
            <a:ext cx="5218335"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157256261</TotalTime>
  <Pages>0</Pages>
  <Words>1224</Words>
  <Characters>0</Characters>
  <Application>Microsoft Office PowerPoint</Application>
  <DocSecurity>0</DocSecurity>
  <PresentationFormat>Widescreen</PresentationFormat>
  <Lines>0</Lines>
  <Paragraphs>89</Paragraphs>
  <Slides>13</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宋体</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ở nhà</vt:lpstr>
      <vt:lpstr>PowerPoint Presentation</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trình bày của PowerPoint</dc:title>
  <dc:creator>Administrator</dc:creator>
  <cp:lastModifiedBy>Admin</cp:lastModifiedBy>
  <cp:revision>145</cp:revision>
  <cp:lastPrinted>1899-12-30T00:00:00Z</cp:lastPrinted>
  <dcterms:created xsi:type="dcterms:W3CDTF">2012-04-20T16:02:50Z</dcterms:created>
  <dcterms:modified xsi:type="dcterms:W3CDTF">2024-09-27T04:31:29Z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1033-8.1.0.3018</vt:lpwstr>
  </property>
</Properties>
</file>