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18"/>
  </p:notesMasterIdLst>
  <p:sldIdLst>
    <p:sldId id="268" r:id="rId2"/>
    <p:sldId id="265" r:id="rId3"/>
    <p:sldId id="261" r:id="rId4"/>
    <p:sldId id="272" r:id="rId5"/>
    <p:sldId id="273" r:id="rId6"/>
    <p:sldId id="275" r:id="rId7"/>
    <p:sldId id="282" r:id="rId8"/>
    <p:sldId id="283" r:id="rId9"/>
    <p:sldId id="284" r:id="rId10"/>
    <p:sldId id="285" r:id="rId11"/>
    <p:sldId id="281" r:id="rId12"/>
    <p:sldId id="287" r:id="rId13"/>
    <p:sldId id="288" r:id="rId14"/>
    <p:sldId id="286" r:id="rId15"/>
    <p:sldId id="276" r:id="rId16"/>
    <p:sldId id="277" r:id="rId1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000"/>
    <a:srgbClr val="009900"/>
    <a:srgbClr val="0066CC"/>
    <a:srgbClr val="8BBC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756" y="72"/>
      </p:cViewPr>
      <p:guideLst>
        <p:guide orient="horz" pos="2142"/>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9/20/2024</a:t>
            </a:fld>
            <a:endParaRPr lang="en-US"/>
          </a:p>
        </p:txBody>
      </p:sp>
      <p:sp>
        <p:nvSpPr>
          <p:cNvPr id="4" name="Chỗ dành sẵn cho Hình ảnh của Bả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2</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B9AA1-B4D6-4F38-A6CD-9B5760DECB41}" type="slidenum">
              <a:rPr lang="en-US" smtClean="0"/>
              <a:pPr>
                <a:defRPr/>
              </a:pPr>
              <a:t>3</a:t>
            </a:fld>
            <a:endParaRPr lang="en-US"/>
          </a:p>
        </p:txBody>
      </p:sp>
    </p:spTree>
    <p:extLst>
      <p:ext uri="{BB962C8B-B14F-4D97-AF65-F5344CB8AC3E}">
        <p14:creationId xmlns:p14="http://schemas.microsoft.com/office/powerpoint/2010/main" val="133754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CB9AA1-B4D6-4F38-A6CD-9B5760DECB41}"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AB0E7F-1D3F-4251-8E46-80FD55299D12}"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image" Target="../media/image22.png"/><Relationship Id="rId26" Type="http://schemas.openxmlformats.org/officeDocument/2006/relationships/image" Target="../media/image27.png"/><Relationship Id="rId3" Type="http://schemas.openxmlformats.org/officeDocument/2006/relationships/slideLayout" Target="../slideLayouts/slideLayout2.xml"/><Relationship Id="rId21" Type="http://schemas.openxmlformats.org/officeDocument/2006/relationships/slide" Target="slide9.xml"/><Relationship Id="rId7" Type="http://schemas.openxmlformats.org/officeDocument/2006/relationships/image" Target="../media/image12.png"/><Relationship Id="rId12" Type="http://schemas.openxmlformats.org/officeDocument/2006/relationships/image" Target="../media/image17.gif"/><Relationship Id="rId17" Type="http://schemas.openxmlformats.org/officeDocument/2006/relationships/slide" Target="slide8.xml"/><Relationship Id="rId25" Type="http://schemas.openxmlformats.org/officeDocument/2006/relationships/slide" Target="slide11.xml"/><Relationship Id="rId2" Type="http://schemas.openxmlformats.org/officeDocument/2006/relationships/audio" Target="../media/media1.wma"/><Relationship Id="rId16" Type="http://schemas.openxmlformats.org/officeDocument/2006/relationships/image" Target="../media/image21.gif"/><Relationship Id="rId20" Type="http://schemas.openxmlformats.org/officeDocument/2006/relationships/image" Target="../media/image24.png"/><Relationship Id="rId29" Type="http://schemas.openxmlformats.org/officeDocument/2006/relationships/slide" Target="slide13.xml"/><Relationship Id="rId1" Type="http://schemas.microsoft.com/office/2007/relationships/media" Target="../media/media1.wma"/><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slide" Target="slide10.xml"/><Relationship Id="rId28"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3.png"/><Relationship Id="rId31" Type="http://schemas.openxmlformats.org/officeDocument/2006/relationships/slide" Target="slide14.xml"/><Relationship Id="rId4" Type="http://schemas.openxmlformats.org/officeDocument/2006/relationships/audio" Target="../media/audio1.wav"/><Relationship Id="rId9" Type="http://schemas.openxmlformats.org/officeDocument/2006/relationships/image" Target="../media/image14.png"/><Relationship Id="rId14" Type="http://schemas.openxmlformats.org/officeDocument/2006/relationships/image" Target="../media/image19.gif"/><Relationship Id="rId22" Type="http://schemas.openxmlformats.org/officeDocument/2006/relationships/image" Target="../media/image25.png"/><Relationship Id="rId27" Type="http://schemas.openxmlformats.org/officeDocument/2006/relationships/slide" Target="slide12.xml"/><Relationship Id="rId30"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1524000" y="0"/>
            <a:ext cx="9144000" cy="6858000"/>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4495801" y="1524000"/>
            <a:ext cx="3507401"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1" y="5388207"/>
            <a:ext cx="1800225" cy="1468203"/>
          </a:xfrm>
          <a:prstGeom prst="rect">
            <a:avLst/>
          </a:prstGeom>
        </p:spPr>
      </p:pic>
      <p:sp>
        <p:nvSpPr>
          <p:cNvPr id="5" name="Snip Diagonal Corner Rectangle 4"/>
          <p:cNvSpPr/>
          <p:nvPr/>
        </p:nvSpPr>
        <p:spPr>
          <a:xfrm>
            <a:off x="2438401" y="891269"/>
            <a:ext cx="6689271" cy="1775731"/>
          </a:xfrm>
          <a:prstGeom prst="snip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a:ln w="10541" cmpd="sng">
                  <a:solidFill>
                    <a:schemeClr val="accent1">
                      <a:shade val="88000"/>
                      <a:satMod val="110000"/>
                    </a:schemeClr>
                  </a:solidFill>
                  <a:prstDash val="solid"/>
                </a:ln>
                <a:solidFill>
                  <a:srgbClr val="0000CC"/>
                </a:solidFill>
              </a:rPr>
              <a:t>Câu hỏi 3 </a:t>
            </a:r>
          </a:p>
          <a:p>
            <a:pPr algn="ctr"/>
            <a:r>
              <a:rPr lang="en-US" sz="2800" b="1">
                <a:solidFill>
                  <a:srgbClr val="0000CC"/>
                </a:solidFill>
              </a:rPr>
              <a:t>Nếu nói “Khoảng thiên niên kỉ III TCN người Ai Cập đã biết làm lịch” thì cách năm 2020 là bao nhiêu năm?</a:t>
            </a:r>
            <a:endParaRPr lang="en-US" sz="2800" b="1">
              <a:ln w="10541" cmpd="sng">
                <a:solidFill>
                  <a:schemeClr val="accent1">
                    <a:shade val="88000"/>
                    <a:satMod val="110000"/>
                  </a:schemeClr>
                </a:solidFill>
                <a:prstDash val="solid"/>
              </a:ln>
              <a:solidFill>
                <a:srgbClr val="0000CC"/>
              </a:solidFill>
            </a:endParaRPr>
          </a:p>
        </p:txBody>
      </p:sp>
      <p:sp>
        <p:nvSpPr>
          <p:cNvPr id="6" name="Snip Diagonal Corner Rectangle 5"/>
          <p:cNvSpPr/>
          <p:nvPr/>
        </p:nvSpPr>
        <p:spPr>
          <a:xfrm>
            <a:off x="2286001" y="3505200"/>
            <a:ext cx="6689271" cy="1883006"/>
          </a:xfrm>
          <a:prstGeom prst="snip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b="1">
              <a:solidFill>
                <a:schemeClr val="bg1"/>
              </a:solidFill>
            </a:endParaRPr>
          </a:p>
          <a:p>
            <a:pPr algn="ctr"/>
            <a:endParaRPr lang="en-US" sz="2000" b="1">
              <a:solidFill>
                <a:schemeClr val="bg1"/>
              </a:solidFill>
            </a:endParaRPr>
          </a:p>
          <a:p>
            <a:pPr algn="ctr"/>
            <a:r>
              <a:rPr lang="en-US" sz="2000" b="1">
                <a:solidFill>
                  <a:srgbClr val="FF0000"/>
                </a:solidFill>
              </a:rPr>
              <a:t>Đáp án</a:t>
            </a:r>
          </a:p>
          <a:p>
            <a:pPr algn="ctr"/>
            <a:r>
              <a:rPr lang="en-US" sz="2800">
                <a:solidFill>
                  <a:srgbClr val="0000CC"/>
                </a:solidFill>
              </a:rPr>
              <a:t>Khoảng thiên niên kỉ III TCN, người Ai Cập đã biết làm lịch: 3000 + 2021 = 5021 năm</a:t>
            </a:r>
            <a:endParaRPr lang="en-US" sz="2800" b="1">
              <a:solidFill>
                <a:srgbClr val="0000CC"/>
              </a:solidFill>
            </a:endParaRPr>
          </a:p>
          <a:p>
            <a:pPr algn="ctr"/>
            <a:r>
              <a:rPr lang="en-US" sz="2800" b="1">
                <a:solidFill>
                  <a:srgbClr val="0000CC"/>
                </a:solidFill>
              </a:rPr>
              <a:t> </a:t>
            </a:r>
          </a:p>
          <a:p>
            <a:pPr algn="ctr"/>
            <a:endParaRPr lang="en-US" sz="2000" b="1">
              <a:solidFill>
                <a:schemeClr val="bg1"/>
              </a:solidFill>
            </a:endParaRPr>
          </a:p>
          <a:p>
            <a:pPr algn="ctr"/>
            <a:endParaRPr lang="en-US" sz="2000" b="1">
              <a:solidFill>
                <a:schemeClr val="bg1"/>
              </a:solidFill>
            </a:endParaRPr>
          </a:p>
        </p:txBody>
      </p:sp>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2149930" y="410937"/>
            <a:ext cx="7222671" cy="1875063"/>
          </a:xfrm>
          <a:prstGeom prst="snip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a:ln w="10541" cmpd="sng">
                  <a:solidFill>
                    <a:schemeClr val="accent1">
                      <a:shade val="88000"/>
                      <a:satMod val="110000"/>
                    </a:schemeClr>
                  </a:solidFill>
                  <a:prstDash val="solid"/>
                </a:ln>
                <a:solidFill>
                  <a:srgbClr val="FF0000"/>
                </a:solidFill>
              </a:rPr>
              <a:t>Câu hỏi 4</a:t>
            </a:r>
          </a:p>
          <a:p>
            <a:pPr algn="ctr"/>
            <a:r>
              <a:rPr lang="en-US" sz="3200" b="1">
                <a:solidFill>
                  <a:srgbClr val="0000CC"/>
                </a:solidFill>
              </a:rPr>
              <a:t>Lịch treo tường của Việt Nam thường hiện những thông tin nào?</a:t>
            </a:r>
            <a:endParaRPr lang="en-US" sz="3200" b="1">
              <a:ln w="10541" cmpd="sng">
                <a:solidFill>
                  <a:schemeClr val="accent1">
                    <a:shade val="88000"/>
                    <a:satMod val="110000"/>
                  </a:schemeClr>
                </a:solidFill>
                <a:prstDash val="solid"/>
              </a:ln>
              <a:solidFill>
                <a:srgbClr val="0000CC"/>
              </a:solidFill>
            </a:endParaRPr>
          </a:p>
        </p:txBody>
      </p:sp>
      <p:sp>
        <p:nvSpPr>
          <p:cNvPr id="50" name="Snip Diagonal Corner Rectangle 49"/>
          <p:cNvSpPr/>
          <p:nvPr/>
        </p:nvSpPr>
        <p:spPr>
          <a:xfrm>
            <a:off x="2149930" y="2667000"/>
            <a:ext cx="7222671" cy="1447800"/>
          </a:xfrm>
          <a:prstGeom prst="snip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b="1">
              <a:solidFill>
                <a:schemeClr val="bg1"/>
              </a:solidFill>
            </a:endParaRPr>
          </a:p>
          <a:p>
            <a:pPr algn="ctr"/>
            <a:endParaRPr lang="en-US" sz="2000" b="1">
              <a:solidFill>
                <a:schemeClr val="bg1"/>
              </a:solidFill>
            </a:endParaRPr>
          </a:p>
          <a:p>
            <a:pPr algn="ctr"/>
            <a:r>
              <a:rPr lang="en-US" sz="3200" b="1">
                <a:solidFill>
                  <a:srgbClr val="FF0000"/>
                </a:solidFill>
              </a:rPr>
              <a:t>Đáp án</a:t>
            </a:r>
          </a:p>
          <a:p>
            <a:pPr algn="ctr"/>
            <a:r>
              <a:rPr lang="en-US" sz="2800" b="1">
                <a:solidFill>
                  <a:srgbClr val="FF0000"/>
                </a:solidFill>
              </a:rPr>
              <a:t>Lịch của Việt Nam hiện các thông tin về cả ngày âm lịch và ngày dương lịch</a:t>
            </a:r>
          </a:p>
          <a:p>
            <a:pPr algn="ctr"/>
            <a:endParaRPr lang="en-US" sz="2000" b="1">
              <a:solidFill>
                <a:schemeClr val="bg1"/>
              </a:solidFill>
            </a:endParaRPr>
          </a:p>
          <a:p>
            <a:pPr algn="ctr"/>
            <a:endParaRPr lang="en-US" sz="2000" b="1">
              <a:solidFill>
                <a:schemeClr val="bg1"/>
              </a:solidFill>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1" y="5388207"/>
            <a:ext cx="1800225" cy="1468203"/>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2149930" y="410937"/>
            <a:ext cx="7222671" cy="1875063"/>
          </a:xfrm>
          <a:prstGeom prst="snip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a:ln w="10541" cmpd="sng">
                  <a:solidFill>
                    <a:schemeClr val="accent1">
                      <a:shade val="88000"/>
                      <a:satMod val="110000"/>
                    </a:schemeClr>
                  </a:solidFill>
                  <a:prstDash val="solid"/>
                </a:ln>
                <a:solidFill>
                  <a:srgbClr val="FF0000"/>
                </a:solidFill>
              </a:rPr>
              <a:t>Câu hỏi 5</a:t>
            </a:r>
          </a:p>
          <a:p>
            <a:pPr algn="ctr"/>
            <a:r>
              <a:rPr lang="en-US" sz="3200" b="1">
                <a:solidFill>
                  <a:srgbClr val="FF0000"/>
                </a:solidFill>
              </a:rPr>
              <a:t>Hãy nêu những dụng cụ dùng để tính thời gian của người xưa?</a:t>
            </a:r>
            <a:endParaRPr lang="en-US" sz="3200" b="1">
              <a:ln w="10541" cmpd="sng">
                <a:solidFill>
                  <a:schemeClr val="accent1">
                    <a:shade val="88000"/>
                    <a:satMod val="110000"/>
                  </a:schemeClr>
                </a:solidFill>
                <a:prstDash val="solid"/>
              </a:ln>
              <a:solidFill>
                <a:srgbClr val="FF0000"/>
              </a:solidFill>
            </a:endParaRPr>
          </a:p>
        </p:txBody>
      </p:sp>
      <p:sp>
        <p:nvSpPr>
          <p:cNvPr id="50" name="Snip Diagonal Corner Rectangle 49"/>
          <p:cNvSpPr/>
          <p:nvPr/>
        </p:nvSpPr>
        <p:spPr>
          <a:xfrm>
            <a:off x="2149930" y="2667000"/>
            <a:ext cx="7222671" cy="2133600"/>
          </a:xfrm>
          <a:prstGeom prst="snip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b="1">
              <a:solidFill>
                <a:schemeClr val="bg1"/>
              </a:solidFill>
            </a:endParaRPr>
          </a:p>
          <a:p>
            <a:pPr algn="ctr"/>
            <a:endParaRPr lang="en-US" sz="2000" b="1">
              <a:solidFill>
                <a:schemeClr val="bg1"/>
              </a:solidFill>
            </a:endParaRPr>
          </a:p>
          <a:p>
            <a:pPr algn="ctr"/>
            <a:r>
              <a:rPr lang="en-US" sz="3200" b="1">
                <a:solidFill>
                  <a:srgbClr val="FF0000"/>
                </a:solidFill>
              </a:rPr>
              <a:t>Đáp án</a:t>
            </a:r>
          </a:p>
          <a:p>
            <a:pPr algn="ctr"/>
            <a:r>
              <a:rPr lang="en-US" sz="2800" b="1">
                <a:solidFill>
                  <a:srgbClr val="0000CC"/>
                </a:solidFill>
              </a:rPr>
              <a:t>Những dụng cụ dùng để tính thời gian của người xưa gồm: Đồng hồ cát, đồng hồ nước, đồng hồ mặt trời.</a:t>
            </a:r>
          </a:p>
          <a:p>
            <a:pPr algn="ctr"/>
            <a:endParaRPr lang="en-US" sz="2000" b="1">
              <a:solidFill>
                <a:schemeClr val="bg1"/>
              </a:solidFill>
            </a:endParaRPr>
          </a:p>
          <a:p>
            <a:pPr algn="ctr"/>
            <a:endParaRPr lang="en-US" sz="2000" b="1">
              <a:solidFill>
                <a:schemeClr val="bg1"/>
              </a:solidFill>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1" y="5388207"/>
            <a:ext cx="1800225" cy="1468203"/>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BÁN TÀI LIỆU\GIÁO ÁN SỬ 6-  KẾT NỐI TRI THỨC\BÀI CHUẨN\KÌ 1 - LỊCH SỬ KẾT NỐI TRI THỨC\GIáo án kì 1 Sử 6 Kết nối\LỊCH SỬ 6 - KẾT NỐI PP\20110718102319_1.jpg"/>
          <p:cNvPicPr>
            <a:picLocks noChangeAspect="1" noChangeArrowheads="1"/>
          </p:cNvPicPr>
          <p:nvPr/>
        </p:nvPicPr>
        <p:blipFill>
          <a:blip r:embed="rId3"/>
          <a:srcRect/>
          <a:stretch>
            <a:fillRect/>
          </a:stretch>
        </p:blipFill>
        <p:spPr bwMode="auto">
          <a:xfrm>
            <a:off x="2819400" y="1905001"/>
            <a:ext cx="6248400" cy="4087495"/>
          </a:xfrm>
          <a:prstGeom prst="rect">
            <a:avLst/>
          </a:prstGeom>
          <a:noFill/>
        </p:spPr>
      </p:pic>
      <p:sp>
        <p:nvSpPr>
          <p:cNvPr id="6" name="Snip Diagonal Corner Rectangle 5"/>
          <p:cNvSpPr/>
          <p:nvPr/>
        </p:nvSpPr>
        <p:spPr>
          <a:xfrm>
            <a:off x="2057400" y="228600"/>
            <a:ext cx="7924800" cy="1524000"/>
          </a:xfrm>
          <a:prstGeom prst="snip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a:ln w="10541" cmpd="sng">
                  <a:solidFill>
                    <a:schemeClr val="accent1">
                      <a:shade val="88000"/>
                      <a:satMod val="110000"/>
                    </a:schemeClr>
                  </a:solidFill>
                  <a:prstDash val="solid"/>
                </a:ln>
                <a:solidFill>
                  <a:srgbClr val="FF0000"/>
                </a:solidFill>
              </a:rPr>
              <a:t>Câu hỏi 6</a:t>
            </a:r>
          </a:p>
          <a:p>
            <a:pPr algn="ctr"/>
            <a:r>
              <a:rPr lang="en-US" sz="2800" b="1">
                <a:solidFill>
                  <a:srgbClr val="0000CC"/>
                </a:solidFill>
              </a:rPr>
              <a:t>Đây là một dụng cụ dùng để tính thời gian của người xưa dựa vào ánh nắng mặt trời?</a:t>
            </a:r>
            <a:endParaRPr lang="en-US" sz="2800" b="1">
              <a:ln w="10541" cmpd="sng">
                <a:solidFill>
                  <a:schemeClr val="accent1">
                    <a:shade val="88000"/>
                    <a:satMod val="110000"/>
                  </a:schemeClr>
                </a:solidFill>
                <a:prstDash val="solid"/>
              </a:ln>
              <a:solidFill>
                <a:srgbClr val="0000CC"/>
              </a:solidFill>
            </a:endParaRPr>
          </a:p>
        </p:txBody>
      </p:sp>
      <p:sp>
        <p:nvSpPr>
          <p:cNvPr id="8" name="Rectangle 7"/>
          <p:cNvSpPr/>
          <p:nvPr/>
        </p:nvSpPr>
        <p:spPr>
          <a:xfrm>
            <a:off x="4082136" y="6068698"/>
            <a:ext cx="37338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a:solidFill>
                  <a:srgbClr val="0000CC"/>
                </a:solidFill>
              </a:rPr>
              <a:t>Đồng hồ mặt trời</a:t>
            </a:r>
            <a:r>
              <a:rPr lang="en-US" b="1" smtClean="0">
                <a:solidFill>
                  <a:srgbClr val="0000CC"/>
                </a:solidFill>
              </a:rPr>
              <a:t>.</a:t>
            </a:r>
            <a:endParaRPr lang="en-US" b="1">
              <a:solidFill>
                <a:srgbClr val="0000CC"/>
              </a:solidFill>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8788" y="5552107"/>
            <a:ext cx="1266825" cy="1033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 presetClass="entr" presetSubtype="16"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box(in)">
                                      <p:cBhvr>
                                        <p:cTn id="13" dur="500"/>
                                        <p:tgtEl>
                                          <p:spTgt spid="2867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1"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39" y="986136"/>
            <a:ext cx="3124200" cy="461665"/>
          </a:xfrm>
          <a:prstGeom prst="rect">
            <a:avLst/>
          </a:prstGeom>
          <a:noFill/>
        </p:spPr>
        <p:txBody>
          <a:bodyPr wrap="none" lIns="91440" tIns="45720" rIns="91440" bIns="45720" numCol="1">
            <a:prstTxWarp prst="textChevronInverted">
              <a:avLst/>
            </a:prstTxWarp>
            <a:spAutoFit/>
            <a:scene3d>
              <a:camera prst="isometricOffAxis1Right"/>
              <a:lightRig rig="glow" dir="tl">
                <a:rot lat="0" lon="0" rev="5400000"/>
              </a:lightRig>
            </a:scene3d>
            <a:sp3d contourW="12700">
              <a:bevelT w="25400" h="25400"/>
              <a:contourClr>
                <a:schemeClr val="accent6">
                  <a:shade val="73000"/>
                </a:schemeClr>
              </a:contourClr>
            </a:sp3d>
          </a:bodyPr>
          <a:lstStyle/>
          <a:p>
            <a:pPr algn="ctr"/>
            <a:r>
              <a:rPr lang="en-US" sz="2800" b="1">
                <a:ln w="11430"/>
                <a:solidFill>
                  <a:srgbClr val="0000CC"/>
                </a:solidFill>
                <a:effectLst>
                  <a:outerShdw blurRad="80000" dist="40000" dir="5040000" algn="tl">
                    <a:srgbClr val="000000">
                      <a:alpha val="30000"/>
                    </a:srgbClr>
                  </a:outerShdw>
                </a:effectLst>
              </a:rPr>
              <a:t>VẬN DỤNG</a:t>
            </a:r>
          </a:p>
        </p:txBody>
      </p:sp>
      <p:sp>
        <p:nvSpPr>
          <p:cNvPr id="6" name="Hộp_Văn_Bản 7"/>
          <p:cNvSpPr txBox="1"/>
          <p:nvPr/>
        </p:nvSpPr>
        <p:spPr>
          <a:xfrm>
            <a:off x="2743201" y="228600"/>
            <a:ext cx="7097183"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800" b="1">
                <a:solidFill>
                  <a:srgbClr val="FF0000"/>
                </a:solidFill>
                <a:effectLst>
                  <a:outerShdw blurRad="50800" dist="50800" algn="l" rotWithShape="0">
                    <a:prstClr val="black"/>
                  </a:outerShdw>
                </a:effectLst>
                <a:latin typeface="Arial" pitchFamily="34" charset="0"/>
              </a:rPr>
              <a:t>BÀI 3. THỜI GIAN TRONG LỊCH SỬ</a:t>
            </a:r>
          </a:p>
        </p:txBody>
      </p:sp>
      <p:sp>
        <p:nvSpPr>
          <p:cNvPr id="7" name="Cloud Callout 6"/>
          <p:cNvSpPr>
            <a:spLocks noChangeArrowheads="1"/>
          </p:cNvSpPr>
          <p:nvPr/>
        </p:nvSpPr>
        <p:spPr bwMode="auto">
          <a:xfrm>
            <a:off x="4744240" y="751820"/>
            <a:ext cx="4114799" cy="1457980"/>
          </a:xfrm>
          <a:prstGeom prst="cloudCallout">
            <a:avLst>
              <a:gd name="adj1" fmla="val -72241"/>
              <a:gd name="adj2" fmla="val 56679"/>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a:solidFill>
                  <a:srgbClr val="0000CC"/>
                </a:solidFill>
              </a:rPr>
              <a:t>        </a:t>
            </a:r>
            <a:r>
              <a:rPr lang="en-US" b="1">
                <a:solidFill>
                  <a:srgbClr val="0000CC"/>
                </a:solidFill>
                <a:latin typeface="+mj-lt"/>
              </a:rPr>
              <a:t>Hãy kể tên các ngày lễ lớn theo âm lịch của dân tộc ta? </a:t>
            </a:r>
          </a:p>
        </p:txBody>
      </p:sp>
      <p:pic>
        <p:nvPicPr>
          <p:cNvPr id="8" name="Picture 5" descr="Top 10 cách giảng bài hay tạo hứng thú học tập cho học sinh - Hachim"/>
          <p:cNvPicPr>
            <a:picLocks noChangeAspect="1" noChangeArrowheads="1"/>
          </p:cNvPicPr>
          <p:nvPr/>
        </p:nvPicPr>
        <p:blipFill>
          <a:blip r:embed="rId2" cstate="print"/>
          <a:srcRect/>
          <a:stretch>
            <a:fillRect/>
          </a:stretch>
        </p:blipFill>
        <p:spPr bwMode="auto">
          <a:xfrm>
            <a:off x="8839200" y="986135"/>
            <a:ext cx="1437612" cy="1058554"/>
          </a:xfrm>
          <a:prstGeom prst="rect">
            <a:avLst/>
          </a:prstGeom>
          <a:noFill/>
        </p:spPr>
      </p:pic>
      <p:sp>
        <p:nvSpPr>
          <p:cNvPr id="31747" name="AutoShape 3" descr="Những Hình ảnh đẹp Và đáng Nhớ Về Ngày Giỗ Tổ Hùng Vương (10/3) - Đề án  2020 - Tổng Hợp Chia Sẻ Hình ảnh, Tranh Vẽ, Biểu Mẫu Trong Lĩnh Vực Giáo Dục"/>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8" name="Picture 4" descr="D:\BÁN TÀI LIỆU\GIÁO ÁN SỬ 6-  KẾT NỐI TRI THỨC\BÀI CHUẨN\KÌ 1 - LỊCH SỬ KẾT NỐI TRI THỨC\GIáo án kì 1 Sử 6 Kết nối\LỊCH SỬ 6 - KẾT NỐI PP\hinh-anh-gio-to-hung-vuong.jpg"/>
          <p:cNvPicPr>
            <a:picLocks noChangeAspect="1" noChangeArrowheads="1"/>
          </p:cNvPicPr>
          <p:nvPr/>
        </p:nvPicPr>
        <p:blipFill>
          <a:blip r:embed="rId3"/>
          <a:srcRect/>
          <a:stretch>
            <a:fillRect/>
          </a:stretch>
        </p:blipFill>
        <p:spPr bwMode="auto">
          <a:xfrm>
            <a:off x="1695577" y="3364468"/>
            <a:ext cx="3466846" cy="2590800"/>
          </a:xfrm>
          <a:prstGeom prst="rect">
            <a:avLst/>
          </a:prstGeom>
          <a:noFill/>
        </p:spPr>
      </p:pic>
      <p:sp>
        <p:nvSpPr>
          <p:cNvPr id="11" name="Rectangle 10"/>
          <p:cNvSpPr/>
          <p:nvPr/>
        </p:nvSpPr>
        <p:spPr>
          <a:xfrm>
            <a:off x="1695577" y="5955268"/>
            <a:ext cx="346684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b="1" smtClean="0">
                <a:solidFill>
                  <a:srgbClr val="0000CC"/>
                </a:solidFill>
              </a:rPr>
              <a:t>10/3 Âm lịch – Giỗ tổ Hùng Vương</a:t>
            </a:r>
            <a:endParaRPr lang="en-US" b="1">
              <a:solidFill>
                <a:srgbClr val="0000CC"/>
              </a:solidFill>
            </a:endParaRPr>
          </a:p>
        </p:txBody>
      </p:sp>
      <p:pic>
        <p:nvPicPr>
          <p:cNvPr id="31749" name="Picture 5" descr="D:\BÁN TÀI LIỆU\GIÁO ÁN SỬ 6-  KẾT NỐI TRI THỨC\BÀI CHUẨN\KÌ 1 - LỊCH SỬ KẾT NỐI TRI THỨC\GIáo án kì 1 Sử 6 Kết nối\LỊCH SỬ 6 - KẾT NỐI PP\pngtree-students-in-the-beginning-of-the-school-season-primary-and-middle-png-image_344566.jpg"/>
          <p:cNvPicPr>
            <a:picLocks noChangeAspect="1" noChangeArrowheads="1"/>
          </p:cNvPicPr>
          <p:nvPr/>
        </p:nvPicPr>
        <p:blipFill>
          <a:blip r:embed="rId4" cstate="print"/>
          <a:srcRect/>
          <a:stretch>
            <a:fillRect/>
          </a:stretch>
        </p:blipFill>
        <p:spPr bwMode="auto">
          <a:xfrm>
            <a:off x="2514600" y="1447800"/>
            <a:ext cx="1485900" cy="1485900"/>
          </a:xfrm>
          <a:prstGeom prst="rect">
            <a:avLst/>
          </a:prstGeom>
          <a:noFill/>
        </p:spPr>
      </p:pic>
      <p:sp>
        <p:nvSpPr>
          <p:cNvPr id="13" name="Rectangle 12"/>
          <p:cNvSpPr/>
          <p:nvPr/>
        </p:nvSpPr>
        <p:spPr>
          <a:xfrm>
            <a:off x="5638801" y="4876800"/>
            <a:ext cx="4485613"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1600" b="1">
                <a:solidFill>
                  <a:srgbClr val="0000CC"/>
                </a:solidFill>
              </a:rPr>
              <a:t>Tết Nguyên Đán là gì?</a:t>
            </a:r>
            <a:endParaRPr lang="vi-VN" sz="1600">
              <a:solidFill>
                <a:srgbClr val="0000CC"/>
              </a:solidFill>
            </a:endParaRPr>
          </a:p>
          <a:p>
            <a:pPr algn="just"/>
            <a:r>
              <a:rPr lang="vi-VN" sz="1600">
                <a:solidFill>
                  <a:srgbClr val="0000CC"/>
                </a:solidFill>
              </a:rPr>
              <a:t>Tết </a:t>
            </a:r>
            <a:r>
              <a:rPr lang="en-US" sz="1600">
                <a:solidFill>
                  <a:srgbClr val="0000CC"/>
                </a:solidFill>
              </a:rPr>
              <a:t>Â</a:t>
            </a:r>
            <a:r>
              <a:rPr lang="vi-VN" sz="1600">
                <a:solidFill>
                  <a:srgbClr val="0000CC"/>
                </a:solidFill>
              </a:rPr>
              <a:t>m lịch (còn gọi là Tết Nguyên Đán) là một trong những lễ hội quan trọng nhất của người Việt Nam. Hàng năm, Tết được tổ chức vào ngày 1 tháng 1 theo lịch âm tại Việt Nam và ở một số quốc gia khác </a:t>
            </a:r>
            <a:r>
              <a:rPr lang="en-US" sz="1600">
                <a:solidFill>
                  <a:srgbClr val="0000CC"/>
                </a:solidFill>
              </a:rPr>
              <a:t>và những </a:t>
            </a:r>
            <a:r>
              <a:rPr lang="vi-VN" sz="1600">
                <a:solidFill>
                  <a:srgbClr val="0000CC"/>
                </a:solidFill>
              </a:rPr>
              <a:t>nơi có cộng đồng người Việt sinh sống.</a:t>
            </a:r>
          </a:p>
        </p:txBody>
      </p:sp>
      <p:pic>
        <p:nvPicPr>
          <p:cNvPr id="31750" name="Picture 6" descr="https://azumi.vn/UploadFile/images/tet1.jpg"/>
          <p:cNvPicPr>
            <a:picLocks noChangeAspect="1" noChangeArrowheads="1"/>
          </p:cNvPicPr>
          <p:nvPr/>
        </p:nvPicPr>
        <p:blipFill>
          <a:blip r:embed="rId5"/>
          <a:srcRect/>
          <a:stretch>
            <a:fillRect/>
          </a:stretch>
        </p:blipFill>
        <p:spPr bwMode="auto">
          <a:xfrm>
            <a:off x="5867402" y="2044689"/>
            <a:ext cx="4257010" cy="2308844"/>
          </a:xfrm>
          <a:prstGeom prst="rect">
            <a:avLst/>
          </a:prstGeom>
          <a:noFill/>
        </p:spPr>
      </p:pic>
      <p:sp>
        <p:nvSpPr>
          <p:cNvPr id="31751" name="Rectangle 7"/>
          <p:cNvSpPr>
            <a:spLocks noChangeArrowheads="1"/>
          </p:cNvSpPr>
          <p:nvPr/>
        </p:nvSpPr>
        <p:spPr bwMode="auto">
          <a:xfrm>
            <a:off x="1524001"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a:latin typeface="Arial" pitchFamily="34" charset="0"/>
                <a:cs typeface="Arial" pitchFamily="34" charset="0"/>
              </a:rPr>
              <a:t/>
            </a:r>
            <a:br>
              <a:rPr lang="en-US">
                <a:latin typeface="Arial" pitchFamily="34" charset="0"/>
                <a:cs typeface="Arial" pitchFamily="34" charset="0"/>
              </a:rPr>
            </a:br>
            <a:endParaRPr lang="en-US">
              <a:latin typeface="Arial" pitchFamily="34" charset="0"/>
              <a:cs typeface="Arial" pitchFamily="34" charset="0"/>
            </a:endParaRPr>
          </a:p>
        </p:txBody>
      </p:sp>
      <p:sp>
        <p:nvSpPr>
          <p:cNvPr id="16" name="Rectangle 15"/>
          <p:cNvSpPr/>
          <p:nvPr/>
        </p:nvSpPr>
        <p:spPr>
          <a:xfrm>
            <a:off x="5867401" y="4353533"/>
            <a:ext cx="425701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sz="1600" b="1">
                <a:solidFill>
                  <a:srgbClr val="0000CC"/>
                </a:solidFill>
              </a:rPr>
              <a:t>Tết Nguyên Đán</a:t>
            </a:r>
            <a:r>
              <a:rPr lang="en-US" sz="1600" b="1">
                <a:solidFill>
                  <a:srgbClr val="0000CC"/>
                </a:solidFill>
              </a:rPr>
              <a:t> 01/01 Âm lịch hàng năm</a:t>
            </a:r>
            <a:r>
              <a:rPr lang="vi-VN" sz="1600" b="1">
                <a:solidFill>
                  <a:srgbClr val="0000CC"/>
                </a:solidFill>
              </a:rPr>
              <a:t> </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21" presetClass="entr" presetSubtype="4" fill="hold" nodeType="with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wheel(4)">
                                      <p:cBhvr>
                                        <p:cTn id="13" dur="1000"/>
                                        <p:tgtEl>
                                          <p:spTgt spid="3174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1748"/>
                                        </p:tgtEl>
                                        <p:attrNameLst>
                                          <p:attrName>style.visibility</p:attrName>
                                        </p:attrNameLst>
                                      </p:cBhvr>
                                      <p:to>
                                        <p:strVal val="visible"/>
                                      </p:to>
                                    </p:set>
                                    <p:animEffect transition="in" filter="wheel(4)">
                                      <p:cBhvr>
                                        <p:cTn id="18" dur="2000"/>
                                        <p:tgtEl>
                                          <p:spTgt spid="31748"/>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4)">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750"/>
                                        </p:tgtEl>
                                        <p:attrNameLst>
                                          <p:attrName>style.visibility</p:attrName>
                                        </p:attrNameLst>
                                      </p:cBhvr>
                                      <p:to>
                                        <p:strVal val="visible"/>
                                      </p:to>
                                    </p:set>
                                    <p:animEffect transition="in" filter="fade">
                                      <p:cBhvr>
                                        <p:cTn id="26" dur="2000"/>
                                        <p:tgtEl>
                                          <p:spTgt spid="317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3484511" y="279402"/>
            <a:ext cx="4542164" cy="4572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000" b="1">
                <a:solidFill>
                  <a:srgbClr val="0066CC"/>
                </a:solidFill>
              </a:rPr>
              <a:t>Hoạt động ở nhà</a:t>
            </a:r>
            <a:endParaRPr lang="en-US" sz="2400" b="1">
              <a:solidFill>
                <a:srgbClr val="0066CC"/>
              </a:solidFill>
            </a:endParaRPr>
          </a:p>
        </p:txBody>
      </p:sp>
      <p:sp>
        <p:nvSpPr>
          <p:cNvPr id="4" name="Freeform 3"/>
          <p:cNvSpPr>
            <a:spLocks/>
          </p:cNvSpPr>
          <p:nvPr/>
        </p:nvSpPr>
        <p:spPr bwMode="gray">
          <a:xfrm>
            <a:off x="6553201" y="2286001"/>
            <a:ext cx="1341133"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3657601" y="2895600"/>
            <a:ext cx="1748931"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2133601" y="3950880"/>
            <a:ext cx="2057400" cy="2669842"/>
            <a:chOff x="2118292" y="2756170"/>
            <a:chExt cx="2098787" cy="3052493"/>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470096" y="2756170"/>
              <a:ext cx="1450889" cy="5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a:solidFill>
                    <a:schemeClr val="bg1"/>
                  </a:solidFill>
                </a:rPr>
                <a:t>Em hãy ôn bài bài</a:t>
              </a:r>
            </a:p>
          </p:txBody>
        </p:sp>
        <p:sp>
          <p:nvSpPr>
            <p:cNvPr id="28" name="Text Box 21"/>
            <p:cNvSpPr txBox="1">
              <a:spLocks noChangeArrowheads="1"/>
            </p:cNvSpPr>
            <p:nvPr/>
          </p:nvSpPr>
          <p:spPr bwMode="auto">
            <a:xfrm>
              <a:off x="2310754" y="3261984"/>
              <a:ext cx="1906325" cy="235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1600" b="1">
                  <a:solidFill>
                    <a:srgbClr val="008000"/>
                  </a:solidFill>
                </a:rPr>
                <a:t>Hãy sắp xếp những sự kiện quan trọng của bản thân em trong khoảng 5 năm gần đây bằng một trục thời gian.</a:t>
              </a:r>
              <a:endParaRPr lang="en-US" sz="1600" b="1" i="1">
                <a:solidFill>
                  <a:srgbClr val="008000"/>
                </a:solidFill>
              </a:endParaRPr>
            </a:p>
          </p:txBody>
        </p:sp>
      </p:grpSp>
      <p:grpSp>
        <p:nvGrpSpPr>
          <p:cNvPr id="3" name="Nhóm 35"/>
          <p:cNvGrpSpPr/>
          <p:nvPr/>
        </p:nvGrpSpPr>
        <p:grpSpPr>
          <a:xfrm>
            <a:off x="5181601" y="3200401"/>
            <a:ext cx="2098787" cy="3114071"/>
            <a:chOff x="4413024" y="2301252"/>
            <a:chExt cx="2098787" cy="311407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a:solidFill>
                    <a:schemeClr val="bg1"/>
                  </a:solidFill>
                </a:rPr>
                <a:t>Đọc trước bài mới</a:t>
              </a:r>
            </a:p>
          </p:txBody>
        </p:sp>
        <p:sp>
          <p:nvSpPr>
            <p:cNvPr id="29" name="Text Box 21"/>
            <p:cNvSpPr txBox="1">
              <a:spLocks noChangeArrowheads="1"/>
            </p:cNvSpPr>
            <p:nvPr/>
          </p:nvSpPr>
          <p:spPr bwMode="auto">
            <a:xfrm>
              <a:off x="4506351" y="3063252"/>
              <a:ext cx="190632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smtClean="0">
                  <a:solidFill>
                    <a:srgbClr val="0066CC"/>
                  </a:solidFill>
                </a:rPr>
                <a:t>Bài 4. Nguồn gốc loài người:</a:t>
              </a:r>
            </a:p>
            <a:p>
              <a:r>
                <a:rPr lang="en-US" b="1" smtClean="0">
                  <a:solidFill>
                    <a:srgbClr val="0066CC"/>
                  </a:solidFill>
                </a:rPr>
                <a:t>Hãy đọc trước và tìm hiểu các thông tin về nguồn gốc loài người</a:t>
              </a:r>
              <a:endParaRPr lang="en-US" b="1">
                <a:solidFill>
                  <a:srgbClr val="0066CC"/>
                </a:solidFill>
              </a:endParaRPr>
            </a:p>
          </p:txBody>
        </p:sp>
      </p:grpSp>
      <p:grpSp>
        <p:nvGrpSpPr>
          <p:cNvPr id="16" name="Nhóm 36"/>
          <p:cNvGrpSpPr/>
          <p:nvPr/>
        </p:nvGrpSpPr>
        <p:grpSpPr>
          <a:xfrm>
            <a:off x="7543801" y="2743200"/>
            <a:ext cx="2098787" cy="3032066"/>
            <a:chOff x="6707755" y="1924601"/>
            <a:chExt cx="2098787"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6961259" y="1924601"/>
              <a:ext cx="15760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solidFill>
                    <a:srgbClr val="FFFFFF"/>
                  </a:solidFill>
                </a:rPr>
                <a:t>Tìm tòi quanh em</a:t>
              </a:r>
            </a:p>
          </p:txBody>
        </p:sp>
        <p:sp>
          <p:nvSpPr>
            <p:cNvPr id="32" name="Text Box 21"/>
            <p:cNvSpPr txBox="1">
              <a:spLocks noChangeArrowheads="1"/>
            </p:cNvSpPr>
            <p:nvPr/>
          </p:nvSpPr>
          <p:spPr bwMode="auto">
            <a:xfrm>
              <a:off x="6803985" y="2282026"/>
              <a:ext cx="190632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i="1" smtClean="0">
                  <a:solidFill>
                    <a:srgbClr val="FF0000"/>
                  </a:solidFill>
                </a:rPr>
                <a:t>Tìm ở quanh em các tư liệu giúp em biết được loài người xuất hiện từ đâu, và những nơi nào có dấu tích cho thấy loài người xuất hiện nhé!</a:t>
              </a:r>
              <a:endParaRPr lang="en-US" i="1">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1752601"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7772401"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4572000" y="1143000"/>
            <a:ext cx="2439902" cy="1524000"/>
          </a:xfrm>
          <a:prstGeom prst="rect">
            <a:avLst/>
          </a:prstGeom>
          <a:noFill/>
        </p:spPr>
      </p:pic>
    </p:spTree>
    <p:extLst>
      <p:ext uri="{BB962C8B-B14F-4D97-AF65-F5344CB8AC3E}">
        <p14:creationId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amond(in)">
                                      <p:cBhvr>
                                        <p:cTn id="23" dur="2000"/>
                                        <p:tgtEl>
                                          <p:spTgt spid="3379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3795"/>
                                        </p:tgtEl>
                                        <p:attrNameLst>
                                          <p:attrName>style.visibility</p:attrName>
                                        </p:attrNameLst>
                                      </p:cBhvr>
                                      <p:to>
                                        <p:strVal val="visible"/>
                                      </p:to>
                                    </p:set>
                                    <p:animEffect transition="in" filter="diamond(in)">
                                      <p:cBhvr>
                                        <p:cTn id="31" dur="2000"/>
                                        <p:tgtEl>
                                          <p:spTgt spid="3379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648201" y="228600"/>
            <a:ext cx="1422184"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VẬN DỤNG</a:t>
            </a:r>
            <a:endParaRPr lang="en-US">
              <a:solidFill>
                <a:srgbClr val="FF0000"/>
              </a:solidFill>
              <a:latin typeface="Times New Roman" pitchFamily="18" charset="0"/>
              <a:cs typeface="Times New Roman" pitchFamily="18" charset="0"/>
            </a:endParaRPr>
          </a:p>
        </p:txBody>
      </p:sp>
      <p:sp>
        <p:nvSpPr>
          <p:cNvPr id="33793" name="Rectangle 1"/>
          <p:cNvSpPr>
            <a:spLocks noChangeArrowheads="1"/>
          </p:cNvSpPr>
          <p:nvPr/>
        </p:nvSpPr>
        <p:spPr bwMode="auto">
          <a:xfrm>
            <a:off x="1752600" y="990601"/>
            <a:ext cx="8229600" cy="2678113"/>
          </a:xfrm>
          <a:prstGeom prst="rect">
            <a:avLst/>
          </a:prstGeom>
          <a:solidFill>
            <a:srgbClr val="FFFFFF"/>
          </a:solidFill>
          <a:ln w="9525">
            <a:noFill/>
            <a:miter lim="800000"/>
            <a:headEnd/>
            <a:tailEnd/>
          </a:ln>
        </p:spPr>
        <p:txBody>
          <a:bodyPr anchor="ctr">
            <a:spAutoFit/>
          </a:bodyPr>
          <a:lstStyle/>
          <a:p>
            <a:pPr indent="457200" algn="just"/>
            <a:r>
              <a:rPr lang="en-US" sz="2800" i="1">
                <a:solidFill>
                  <a:srgbClr val="FF0000"/>
                </a:solidFill>
                <a:latin typeface="Times New Roman" pitchFamily="18" charset="0"/>
                <a:ea typeface="Calibri" pitchFamily="34" charset="0"/>
                <a:cs typeface="Times New Roman" pitchFamily="18" charset="0"/>
              </a:rPr>
              <a:t>Hãy viết đoạn văn ngắn để trả lời các câu hỏi sau:</a:t>
            </a:r>
            <a:endParaRPr lang="en-US" sz="2800">
              <a:latin typeface="Times New Roman" pitchFamily="18" charset="0"/>
              <a:ea typeface="Calibri" pitchFamily="34" charset="0"/>
              <a:cs typeface="Times New Roman" pitchFamily="18" charset="0"/>
            </a:endParaRPr>
          </a:p>
          <a:p>
            <a:pPr indent="457200" algn="just"/>
            <a:r>
              <a:rPr lang="en-US" sz="2800">
                <a:latin typeface="Times New Roman" pitchFamily="18" charset="0"/>
                <a:ea typeface="Calibri" pitchFamily="34" charset="0"/>
                <a:cs typeface="Times New Roman" pitchFamily="18" charset="0"/>
              </a:rPr>
              <a:t>Qua các hình từ 4.3 đến 4.6 hãy nêu vai trò của lao động đối với quá trình phát triển của người nguyên thủy. Từ đó, phát biểu cảm nhận của em về vai trò của lao động đối với bản thân, gia đình và xã hội ngày nay.</a:t>
            </a:r>
          </a:p>
          <a:p>
            <a:pPr indent="457200" algn="ctr"/>
            <a:r>
              <a:rPr lang="en-US" sz="2800" i="1">
                <a:solidFill>
                  <a:srgbClr val="009900"/>
                </a:solidFill>
                <a:latin typeface="Times New Roman" pitchFamily="18" charset="0"/>
                <a:ea typeface="Calibri" pitchFamily="34" charset="0"/>
                <a:cs typeface="Times New Roman" pitchFamily="18" charset="0"/>
              </a:rPr>
              <a:t>Thời gian làm bài 6 phút</a:t>
            </a:r>
          </a:p>
        </p:txBody>
      </p:sp>
      <p:sp>
        <p:nvSpPr>
          <p:cNvPr id="33794" name="Rectangle 2"/>
          <p:cNvSpPr>
            <a:spLocks noChangeArrowheads="1"/>
          </p:cNvSpPr>
          <p:nvPr/>
        </p:nvSpPr>
        <p:spPr bwMode="auto">
          <a:xfrm>
            <a:off x="1981200" y="3581401"/>
            <a:ext cx="8153400" cy="3046413"/>
          </a:xfrm>
          <a:prstGeom prst="rect">
            <a:avLst/>
          </a:prstGeom>
          <a:noFill/>
          <a:ln w="9525">
            <a:noFill/>
            <a:miter lim="800000"/>
            <a:headEnd/>
            <a:tailEnd/>
          </a:ln>
        </p:spPr>
        <p:txBody>
          <a:bodyPr anchor="ctr">
            <a:spAutoFit/>
          </a:bodyPr>
          <a:lstStyle/>
          <a:p>
            <a:pPr indent="457200" algn="just"/>
            <a:r>
              <a:rPr lang="en-US" sz="2400">
                <a:solidFill>
                  <a:srgbClr val="0000FF"/>
                </a:solidFill>
                <a:latin typeface="Times New Roman" pitchFamily="18" charset="0"/>
                <a:cs typeface="Times New Roman" pitchFamily="18" charset="0"/>
              </a:rPr>
              <a:t>Lao động có vai trò rất quan trọng đối với sự phát triển của người nguyên thủy. Từ rìu đá, con người đã biết chế tác thành lưỡi cuốc và biết làm đồ gốm để phục vụ sản xuất và sinh hoạt dễ dàng hơn. Từ việc chỉ biết săn bắt, con người dần dần biết cách chăn nuôi và trồng trọt.</a:t>
            </a:r>
          </a:p>
          <a:p>
            <a:pPr indent="457200" algn="just"/>
            <a:r>
              <a:rPr lang="en-US" sz="2400">
                <a:solidFill>
                  <a:srgbClr val="0000FF"/>
                </a:solidFill>
                <a:latin typeface="Times New Roman" pitchFamily="18" charset="0"/>
                <a:cs typeface="Times New Roman" pitchFamily="18" charset="0"/>
              </a:rPr>
              <a:t>=&gt; Từ đó giúp con người tự tạo ra được lương thực, thức ăn cần thiết để đảm bảo hơn cuộc sống của mình, thoát khỏi cuộc sống phụ thuộc hoàn toàn vào thiên nhiên</a:t>
            </a:r>
          </a:p>
        </p:txBody>
      </p:sp>
      <p:pic>
        <p:nvPicPr>
          <p:cNvPr id="13317" name="Picture 4" descr="29"/>
          <p:cNvPicPr>
            <a:picLocks noChangeAspect="1" noChangeArrowheads="1"/>
          </p:cNvPicPr>
          <p:nvPr/>
        </p:nvPicPr>
        <p:blipFill>
          <a:blip r:embed="rId2"/>
          <a:srcRect/>
          <a:stretch>
            <a:fillRect/>
          </a:stretch>
        </p:blipFill>
        <p:spPr bwMode="auto">
          <a:xfrm>
            <a:off x="1524000" y="0"/>
            <a:ext cx="9144000" cy="6705600"/>
          </a:xfrm>
          <a:prstGeom prst="rect">
            <a:avLst/>
          </a:prstGeom>
          <a:solidFill>
            <a:srgbClr val="FFFFCC"/>
          </a:solidFill>
          <a:ln w="9525">
            <a:noFill/>
            <a:miter lim="800000"/>
            <a:headEnd/>
            <a:tailEnd/>
          </a:ln>
        </p:spPr>
      </p:pic>
      <p:sp>
        <p:nvSpPr>
          <p:cNvPr id="6" name="Rectangle 5"/>
          <p:cNvSpPr/>
          <p:nvPr/>
        </p:nvSpPr>
        <p:spPr>
          <a:xfrm>
            <a:off x="3429000" y="2895601"/>
            <a:ext cx="5562600" cy="1323439"/>
          </a:xfrm>
          <a:prstGeom prst="rect">
            <a:avLst/>
          </a:prstGeom>
        </p:spPr>
        <p:txBody>
          <a:bodyPr wrap="square">
            <a:spAutoFit/>
          </a:bodyPr>
          <a:lstStyle/>
          <a:p>
            <a:pPr algn="ctr">
              <a:defRPr/>
            </a:pPr>
            <a:r>
              <a:rPr lang="en-US" sz="4000" b="1" kern="1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TẠM BIỆT CÁC EM!</a:t>
            </a:r>
          </a:p>
          <a:p>
            <a:pPr algn="ctr">
              <a:defRPr/>
            </a:pPr>
            <a:r>
              <a:rPr lang="en-US" sz="4000" b="1" kern="1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Hẹn gặp lại!</a:t>
            </a:r>
            <a:endParaRPr lang="en-US" sz="4000" b="1" kern="10" dirty="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checkerboard(across)">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diamond(in)">
                                      <p:cBhvr>
                                        <p:cTn id="12"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nimBg="1"/>
      <p:bldP spid="337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ộp_Văn_Bản 7"/>
          <p:cNvSpPr txBox="1"/>
          <p:nvPr/>
        </p:nvSpPr>
        <p:spPr>
          <a:xfrm>
            <a:off x="2362201" y="228601"/>
            <a:ext cx="709718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3200" b="1">
                <a:solidFill>
                  <a:srgbClr val="FF0000"/>
                </a:solidFill>
                <a:effectLst>
                  <a:outerShdw blurRad="50800" dist="50800" algn="l" rotWithShape="0">
                    <a:prstClr val="black"/>
                  </a:outerShdw>
                </a:effectLst>
                <a:latin typeface="Arial" pitchFamily="34" charset="0"/>
              </a:rPr>
              <a:t>BÀI 3. THỜI GIAN TRONG LỊCH SỬ</a:t>
            </a:r>
          </a:p>
        </p:txBody>
      </p:sp>
      <p:sp>
        <p:nvSpPr>
          <p:cNvPr id="23" name="Rectangle 22"/>
          <p:cNvSpPr/>
          <p:nvPr/>
        </p:nvSpPr>
        <p:spPr>
          <a:xfrm rot="20776293">
            <a:off x="1710247" y="1115265"/>
            <a:ext cx="3277429" cy="679775"/>
          </a:xfrm>
          <a:prstGeom prst="rect">
            <a:avLst/>
          </a:prstGeom>
          <a:noFill/>
        </p:spPr>
        <p:txBody>
          <a:bodyPr wrap="none" lIns="91440" tIns="45720" rIns="91440" bIns="45720" numCol="1">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a:ln w="0"/>
                <a:solidFill>
                  <a:srgbClr val="C00000"/>
                </a:solidFill>
                <a:effectLst>
                  <a:reflection blurRad="12700" stA="50000" endPos="50000" dist="5000" dir="5400000" sy="-100000" rotWithShape="0"/>
                </a:effectLst>
              </a:rPr>
              <a:t>MỞ ĐẦU</a:t>
            </a:r>
          </a:p>
        </p:txBody>
      </p:sp>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9154583" y="1030531"/>
            <a:ext cx="1437612" cy="1058554"/>
          </a:xfrm>
          <a:prstGeom prst="rect">
            <a:avLst/>
          </a:prstGeom>
          <a:noFill/>
        </p:spPr>
      </p:pic>
      <p:sp>
        <p:nvSpPr>
          <p:cNvPr id="26" name="Cloud Callout 25"/>
          <p:cNvSpPr>
            <a:spLocks noChangeArrowheads="1"/>
          </p:cNvSpPr>
          <p:nvPr/>
        </p:nvSpPr>
        <p:spPr bwMode="auto">
          <a:xfrm>
            <a:off x="5021522" y="1030532"/>
            <a:ext cx="4133061" cy="1560269"/>
          </a:xfrm>
          <a:prstGeom prst="cloudCallout">
            <a:avLst>
              <a:gd name="adj1" fmla="val -72241"/>
              <a:gd name="adj2" fmla="val 56679"/>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000" b="1">
                <a:solidFill>
                  <a:srgbClr val="0066CC"/>
                </a:solidFill>
              </a:rPr>
              <a:t>Quan sát tờ lịch treo tường và Hoàn thành bảng KWL sau đây?</a:t>
            </a:r>
          </a:p>
        </p:txBody>
      </p:sp>
      <p:pic>
        <p:nvPicPr>
          <p:cNvPr id="27" name="Picture 26" descr="D:\BÁN TÀI LIỆU 2\Giao án sử  kết nối\tải xuống.png"/>
          <p:cNvPicPr/>
          <p:nvPr/>
        </p:nvPicPr>
        <p:blipFill>
          <a:blip r:embed="rId4"/>
          <a:srcRect/>
          <a:stretch>
            <a:fillRect/>
          </a:stretch>
        </p:blipFill>
        <p:spPr bwMode="auto">
          <a:xfrm>
            <a:off x="1676399" y="2590801"/>
            <a:ext cx="2819401" cy="3733800"/>
          </a:xfrm>
          <a:prstGeom prst="rect">
            <a:avLst/>
          </a:prstGeom>
          <a:noFill/>
          <a:ln w="9525">
            <a:noFill/>
            <a:miter lim="800000"/>
            <a:headEnd/>
            <a:tailEnd/>
          </a:ln>
        </p:spPr>
      </p:pic>
      <p:graphicFrame>
        <p:nvGraphicFramePr>
          <p:cNvPr id="28" name="Table 27"/>
          <p:cNvGraphicFramePr>
            <a:graphicFrameLocks noGrp="1"/>
          </p:cNvGraphicFramePr>
          <p:nvPr/>
        </p:nvGraphicFramePr>
        <p:xfrm>
          <a:off x="4681549" y="2824399"/>
          <a:ext cx="5529251" cy="1906810"/>
        </p:xfrm>
        <a:graphic>
          <a:graphicData uri="http://schemas.openxmlformats.org/drawingml/2006/table">
            <a:tbl>
              <a:tblPr>
                <a:tableStyleId>{69C7853C-536D-4A76-A0AE-DD22124D55A5}</a:tableStyleId>
              </a:tblPr>
              <a:tblGrid>
                <a:gridCol w="1818605">
                  <a:extLst>
                    <a:ext uri="{9D8B030D-6E8A-4147-A177-3AD203B41FA5}">
                      <a16:colId xmlns:a16="http://schemas.microsoft.com/office/drawing/2014/main" val="20000"/>
                    </a:ext>
                  </a:extLst>
                </a:gridCol>
                <a:gridCol w="1846992">
                  <a:extLst>
                    <a:ext uri="{9D8B030D-6E8A-4147-A177-3AD203B41FA5}">
                      <a16:colId xmlns:a16="http://schemas.microsoft.com/office/drawing/2014/main" val="20001"/>
                    </a:ext>
                  </a:extLst>
                </a:gridCol>
                <a:gridCol w="1863654">
                  <a:extLst>
                    <a:ext uri="{9D8B030D-6E8A-4147-A177-3AD203B41FA5}">
                      <a16:colId xmlns:a16="http://schemas.microsoft.com/office/drawing/2014/main" val="20002"/>
                    </a:ext>
                  </a:extLst>
                </a:gridCol>
              </a:tblGrid>
              <a:tr h="161745">
                <a:tc>
                  <a:txBody>
                    <a:bodyPr/>
                    <a:lstStyle/>
                    <a:p>
                      <a:pPr algn="ctr">
                        <a:lnSpc>
                          <a:spcPct val="115000"/>
                        </a:lnSpc>
                        <a:spcAft>
                          <a:spcPts val="0"/>
                        </a:spcAft>
                      </a:pPr>
                      <a:r>
                        <a:rPr lang="en-US" sz="1400" b="1">
                          <a:solidFill>
                            <a:srgbClr val="0000CC"/>
                          </a:solidFill>
                        </a:rPr>
                        <a:t>K</a:t>
                      </a:r>
                      <a:endParaRPr lang="en-US" sz="1100" b="1">
                        <a:solidFill>
                          <a:srgbClr val="0000CC"/>
                        </a:solidFill>
                        <a:latin typeface="Calibri"/>
                        <a:ea typeface="Calibri"/>
                        <a:cs typeface="Times New Roman"/>
                      </a:endParaRPr>
                    </a:p>
                  </a:txBody>
                  <a:tcPr marL="66647" marR="66647" marT="0" marB="0"/>
                </a:tc>
                <a:tc>
                  <a:txBody>
                    <a:bodyPr/>
                    <a:lstStyle/>
                    <a:p>
                      <a:pPr algn="ctr">
                        <a:lnSpc>
                          <a:spcPct val="115000"/>
                        </a:lnSpc>
                        <a:spcAft>
                          <a:spcPts val="0"/>
                        </a:spcAft>
                      </a:pPr>
                      <a:r>
                        <a:rPr lang="en-US" sz="1400" b="1">
                          <a:solidFill>
                            <a:srgbClr val="0000CC"/>
                          </a:solidFill>
                        </a:rPr>
                        <a:t>W</a:t>
                      </a:r>
                      <a:endParaRPr lang="en-US" sz="1100" b="1">
                        <a:solidFill>
                          <a:srgbClr val="0000CC"/>
                        </a:solidFill>
                        <a:latin typeface="Calibri"/>
                        <a:ea typeface="Calibri"/>
                        <a:cs typeface="Times New Roman"/>
                      </a:endParaRPr>
                    </a:p>
                  </a:txBody>
                  <a:tcPr marL="66647" marR="66647" marT="0" marB="0"/>
                </a:tc>
                <a:tc>
                  <a:txBody>
                    <a:bodyPr/>
                    <a:lstStyle/>
                    <a:p>
                      <a:pPr algn="ctr">
                        <a:lnSpc>
                          <a:spcPct val="115000"/>
                        </a:lnSpc>
                        <a:spcAft>
                          <a:spcPts val="0"/>
                        </a:spcAft>
                      </a:pPr>
                      <a:r>
                        <a:rPr lang="en-US" sz="1400" b="1">
                          <a:solidFill>
                            <a:srgbClr val="0000CC"/>
                          </a:solidFill>
                        </a:rPr>
                        <a:t>L</a:t>
                      </a:r>
                      <a:endParaRPr lang="en-US" sz="1100" b="1">
                        <a:solidFill>
                          <a:srgbClr val="0000CC"/>
                        </a:solidFill>
                        <a:latin typeface="Calibri"/>
                        <a:ea typeface="Calibri"/>
                        <a:cs typeface="Times New Roman"/>
                      </a:endParaRPr>
                    </a:p>
                  </a:txBody>
                  <a:tcPr marL="66647" marR="66647" marT="0" marB="0"/>
                </a:tc>
                <a:extLst>
                  <a:ext uri="{0D108BD9-81ED-4DB2-BD59-A6C34878D82A}">
                    <a16:rowId xmlns:a16="http://schemas.microsoft.com/office/drawing/2014/main" val="10000"/>
                  </a:ext>
                </a:extLst>
              </a:tr>
              <a:tr h="677265">
                <a:tc>
                  <a:txBody>
                    <a:bodyPr/>
                    <a:lstStyle/>
                    <a:p>
                      <a:pPr algn="ctr">
                        <a:lnSpc>
                          <a:spcPct val="115000"/>
                        </a:lnSpc>
                        <a:spcAft>
                          <a:spcPts val="0"/>
                        </a:spcAft>
                      </a:pPr>
                      <a:r>
                        <a:rPr lang="en-US" sz="1400" b="1">
                          <a:solidFill>
                            <a:srgbClr val="0066CC"/>
                          </a:solidFill>
                        </a:rPr>
                        <a:t>Điều em đã biết về cách tính thời gian trong lịch sử qua tờ lịch</a:t>
                      </a:r>
                      <a:endParaRPr lang="en-US" sz="1100" b="1">
                        <a:solidFill>
                          <a:srgbClr val="0066CC"/>
                        </a:solidFill>
                        <a:latin typeface="Calibri"/>
                        <a:ea typeface="Calibri"/>
                        <a:cs typeface="Times New Roman"/>
                      </a:endParaRPr>
                    </a:p>
                  </a:txBody>
                  <a:tcPr marL="66647" marR="66647" marT="0" marB="0"/>
                </a:tc>
                <a:tc>
                  <a:txBody>
                    <a:bodyPr/>
                    <a:lstStyle/>
                    <a:p>
                      <a:pPr algn="ctr">
                        <a:lnSpc>
                          <a:spcPct val="115000"/>
                        </a:lnSpc>
                        <a:spcAft>
                          <a:spcPts val="0"/>
                        </a:spcAft>
                      </a:pPr>
                      <a:r>
                        <a:rPr lang="en-US" sz="1400" b="1">
                          <a:solidFill>
                            <a:srgbClr val="0066CC"/>
                          </a:solidFill>
                        </a:rPr>
                        <a:t>Điều em muốn biết về cách tính thời gian trong lịch sử</a:t>
                      </a:r>
                      <a:endParaRPr lang="en-US" sz="1100" b="1">
                        <a:solidFill>
                          <a:srgbClr val="0066CC"/>
                        </a:solidFill>
                        <a:latin typeface="Calibri"/>
                        <a:ea typeface="Calibri"/>
                        <a:cs typeface="Times New Roman"/>
                      </a:endParaRPr>
                    </a:p>
                  </a:txBody>
                  <a:tcPr marL="66647" marR="66647" marT="0" marB="0"/>
                </a:tc>
                <a:tc>
                  <a:txBody>
                    <a:bodyPr/>
                    <a:lstStyle/>
                    <a:p>
                      <a:pPr algn="ctr">
                        <a:lnSpc>
                          <a:spcPct val="115000"/>
                        </a:lnSpc>
                        <a:spcAft>
                          <a:spcPts val="0"/>
                        </a:spcAft>
                      </a:pPr>
                      <a:r>
                        <a:rPr lang="en-US" sz="1400" b="1">
                          <a:solidFill>
                            <a:srgbClr val="0066CC"/>
                          </a:solidFill>
                        </a:rPr>
                        <a:t>Em sẽ làm gì để hiểu rõ về cách tính thời gian của người xưa</a:t>
                      </a:r>
                      <a:endParaRPr lang="en-US" sz="1100" b="1">
                        <a:solidFill>
                          <a:srgbClr val="0066CC"/>
                        </a:solidFill>
                        <a:latin typeface="Calibri"/>
                        <a:ea typeface="Calibri"/>
                        <a:cs typeface="Times New Roman"/>
                      </a:endParaRPr>
                    </a:p>
                  </a:txBody>
                  <a:tcPr marL="66647" marR="66647" marT="0" marB="0"/>
                </a:tc>
                <a:extLst>
                  <a:ext uri="{0D108BD9-81ED-4DB2-BD59-A6C34878D82A}">
                    <a16:rowId xmlns:a16="http://schemas.microsoft.com/office/drawing/2014/main" val="10001"/>
                  </a:ext>
                </a:extLst>
              </a:tr>
              <a:tr h="679990">
                <a:tc>
                  <a:txBody>
                    <a:bodyPr/>
                    <a:lstStyle/>
                    <a:p>
                      <a:pPr algn="just">
                        <a:lnSpc>
                          <a:spcPct val="150000"/>
                        </a:lnSpc>
                        <a:spcAft>
                          <a:spcPts val="0"/>
                        </a:spcAft>
                      </a:pPr>
                      <a:r>
                        <a:rPr lang="en-US" sz="1400"/>
                        <a:t> </a:t>
                      </a:r>
                      <a:endParaRPr lang="en-US" sz="1100">
                        <a:latin typeface="Calibri"/>
                        <a:ea typeface="Calibri"/>
                        <a:cs typeface="Times New Roman"/>
                      </a:endParaRPr>
                    </a:p>
                  </a:txBody>
                  <a:tcPr marL="66647" marR="66647" marT="0" marB="0"/>
                </a:tc>
                <a:tc>
                  <a:txBody>
                    <a:bodyPr/>
                    <a:lstStyle/>
                    <a:p>
                      <a:pPr algn="just">
                        <a:lnSpc>
                          <a:spcPct val="150000"/>
                        </a:lnSpc>
                        <a:spcAft>
                          <a:spcPts val="0"/>
                        </a:spcAft>
                      </a:pPr>
                      <a:endParaRPr lang="en-US" sz="1100">
                        <a:latin typeface="Calibri"/>
                        <a:ea typeface="Calibri"/>
                        <a:cs typeface="Times New Roman"/>
                      </a:endParaRPr>
                    </a:p>
                  </a:txBody>
                  <a:tcPr marL="66647" marR="66647" marT="0" marB="0"/>
                </a:tc>
                <a:tc>
                  <a:txBody>
                    <a:bodyPr/>
                    <a:lstStyle/>
                    <a:p>
                      <a:pPr algn="just">
                        <a:lnSpc>
                          <a:spcPct val="150000"/>
                        </a:lnSpc>
                        <a:spcAft>
                          <a:spcPts val="0"/>
                        </a:spcAft>
                      </a:pPr>
                      <a:endParaRPr lang="en-US" sz="1100" dirty="0">
                        <a:latin typeface="Calibri"/>
                        <a:ea typeface="Calibri"/>
                        <a:cs typeface="Times New Roman"/>
                      </a:endParaRPr>
                    </a:p>
                  </a:txBody>
                  <a:tcPr marL="66647" marR="66647" marT="0" marB="0"/>
                </a:tc>
                <a:extLst>
                  <a:ext uri="{0D108BD9-81ED-4DB2-BD59-A6C34878D82A}">
                    <a16:rowId xmlns:a16="http://schemas.microsoft.com/office/drawing/2014/main" val="10002"/>
                  </a:ext>
                </a:extLst>
              </a:tr>
            </a:tbl>
          </a:graphicData>
        </a:graphic>
      </p:graphicFrame>
      <p:sp>
        <p:nvSpPr>
          <p:cNvPr id="29" name="Freeform 28"/>
          <p:cNvSpPr/>
          <p:nvPr/>
        </p:nvSpPr>
        <p:spPr>
          <a:xfrm>
            <a:off x="4681549" y="4876801"/>
            <a:ext cx="5718839" cy="1447801"/>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smtClean="0"/>
          </a:p>
          <a:p>
            <a:pPr algn="ctr" fontAlgn="auto">
              <a:spcBef>
                <a:spcPts val="0"/>
              </a:spcBef>
              <a:spcAft>
                <a:spcPts val="0"/>
              </a:spcAft>
              <a:defRPr/>
            </a:pPr>
            <a:endParaRPr lang="en-US" smtClean="0"/>
          </a:p>
          <a:p>
            <a:pPr algn="ctr" fontAlgn="auto">
              <a:spcBef>
                <a:spcPts val="0"/>
              </a:spcBef>
              <a:spcAft>
                <a:spcPts val="0"/>
              </a:spcAft>
              <a:defRPr/>
            </a:pPr>
            <a:r>
              <a:rPr lang="en-US" smtClean="0"/>
              <a:t>         </a:t>
            </a:r>
            <a:r>
              <a:rPr lang="en-US" b="1" smtClean="0">
                <a:solidFill>
                  <a:srgbClr val="0066CC"/>
                </a:solidFill>
              </a:rPr>
              <a:t>Thông tin tờ lịch gồm: </a:t>
            </a:r>
          </a:p>
          <a:p>
            <a:pPr algn="ctr" fontAlgn="auto">
              <a:spcBef>
                <a:spcPts val="0"/>
              </a:spcBef>
              <a:spcAft>
                <a:spcPts val="0"/>
              </a:spcAft>
              <a:defRPr/>
            </a:pPr>
            <a:r>
              <a:rPr lang="en-US" b="1" smtClean="0">
                <a:solidFill>
                  <a:srgbClr val="0066CC"/>
                </a:solidFill>
              </a:rPr>
              <a:t>Ngày Âm lịch, ngày Dương lịch</a:t>
            </a:r>
          </a:p>
          <a:p>
            <a:pPr algn="ctr" fontAlgn="auto">
              <a:spcBef>
                <a:spcPts val="0"/>
              </a:spcBef>
              <a:spcAft>
                <a:spcPts val="0"/>
              </a:spcAft>
              <a:defRPr/>
            </a:pPr>
            <a:r>
              <a:rPr lang="en-US" b="1" smtClean="0">
                <a:solidFill>
                  <a:srgbClr val="0066CC"/>
                </a:solidFill>
              </a:rPr>
              <a:t>Các thông tin về ngày theo các con giáp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ox(in)">
                                      <p:cBhvr>
                                        <p:cTn id="20" dur="500"/>
                                        <p:tgtEl>
                                          <p:spTgt spid="26"/>
                                        </p:tgtEl>
                                      </p:cBhvr>
                                    </p:animEffect>
                                  </p:childTnLst>
                                </p:cTn>
                              </p:par>
                              <p:par>
                                <p:cTn id="21" presetID="24"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to="" calcmode="lin" valueType="num">
                                      <p:cBhvr>
                                        <p:cTn id="23" dur="1" fill="hold"/>
                                        <p:tgtEl>
                                          <p:spTgt spid="27"/>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to="" calcmode="lin" valueType="num">
                                      <p:cBhvr>
                                        <p:cTn id="28" dur="1" fill="hold"/>
                                        <p:tgtEl>
                                          <p:spTgt spid="28"/>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to="" calcmode="lin" valueType="num">
                                      <p:cBhvr>
                                        <p:cTn id="3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6"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_Văn_Bản 7"/>
          <p:cNvSpPr txBox="1"/>
          <p:nvPr/>
        </p:nvSpPr>
        <p:spPr>
          <a:xfrm>
            <a:off x="2323203" y="228601"/>
            <a:ext cx="709718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3200" b="1">
                <a:solidFill>
                  <a:srgbClr val="FF0000"/>
                </a:solidFill>
                <a:effectLst>
                  <a:outerShdw blurRad="50800" dist="50800" algn="l" rotWithShape="0">
                    <a:prstClr val="black"/>
                  </a:outerShdw>
                </a:effectLst>
                <a:latin typeface="Arial" pitchFamily="34" charset="0"/>
              </a:rPr>
              <a:t>BÀI 3. THỜI GIAN TRONG LỊCH SỬ</a:t>
            </a:r>
          </a:p>
        </p:txBody>
      </p:sp>
      <p:grpSp>
        <p:nvGrpSpPr>
          <p:cNvPr id="8" name="Group 10"/>
          <p:cNvGrpSpPr>
            <a:grpSpLocks/>
          </p:cNvGrpSpPr>
          <p:nvPr/>
        </p:nvGrpSpPr>
        <p:grpSpPr bwMode="auto">
          <a:xfrm>
            <a:off x="1714287" y="903236"/>
            <a:ext cx="5638113" cy="544562"/>
            <a:chOff x="912" y="2002"/>
            <a:chExt cx="4000" cy="683"/>
          </a:xfrm>
        </p:grpSpPr>
        <p:sp>
          <p:nvSpPr>
            <p:cNvPr id="10" name="AutoShape 11"/>
            <p:cNvSpPr>
              <a:spLocks noChangeArrowheads="1"/>
            </p:cNvSpPr>
            <p:nvPr/>
          </p:nvSpPr>
          <p:spPr bwMode="gray">
            <a:xfrm>
              <a:off x="912" y="2016"/>
              <a:ext cx="4000" cy="669"/>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grpSp>
          <p:nvGrpSpPr>
            <p:cNvPr id="11" name="Group 12"/>
            <p:cNvGrpSpPr>
              <a:grpSpLocks/>
            </p:cNvGrpSpPr>
            <p:nvPr/>
          </p:nvGrpSpPr>
          <p:grpSpPr bwMode="auto">
            <a:xfrm>
              <a:off x="1020" y="2002"/>
              <a:ext cx="811" cy="656"/>
              <a:chOff x="1020" y="2002"/>
              <a:chExt cx="811" cy="656"/>
            </a:xfrm>
          </p:grpSpPr>
          <p:sp>
            <p:nvSpPr>
              <p:cNvPr id="13" name="AutoShape 13"/>
              <p:cNvSpPr>
                <a:spLocks noChangeArrowheads="1"/>
              </p:cNvSpPr>
              <p:nvPr/>
            </p:nvSpPr>
            <p:spPr bwMode="gray">
              <a:xfrm>
                <a:off x="1020" y="2078"/>
                <a:ext cx="768" cy="580"/>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4" name="Freeform 13"/>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5" name="Text Box 15"/>
              <p:cNvSpPr txBox="1">
                <a:spLocks noChangeArrowheads="1"/>
              </p:cNvSpPr>
              <p:nvPr/>
            </p:nvSpPr>
            <p:spPr bwMode="gray">
              <a:xfrm>
                <a:off x="1344" y="2002"/>
                <a:ext cx="487" cy="65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r>
                  <a:rPr lang="en-US" sz="2800" b="1">
                    <a:solidFill>
                      <a:srgbClr val="0066CC"/>
                    </a:solidFill>
                    <a:effectLst>
                      <a:outerShdw blurRad="38100" dist="38100" dir="2700000" algn="tl">
                        <a:srgbClr val="C0C0C0"/>
                      </a:outerShdw>
                    </a:effectLst>
                  </a:rPr>
                  <a:t>1</a:t>
                </a:r>
              </a:p>
            </p:txBody>
          </p:sp>
        </p:grpSp>
        <p:sp>
          <p:nvSpPr>
            <p:cNvPr id="12" name="Text Box 16"/>
            <p:cNvSpPr txBox="1">
              <a:spLocks noChangeArrowheads="1"/>
            </p:cNvSpPr>
            <p:nvPr/>
          </p:nvSpPr>
          <p:spPr bwMode="gray">
            <a:xfrm>
              <a:off x="1831" y="2078"/>
              <a:ext cx="3081" cy="463"/>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p>
              <a:r>
                <a:rPr lang="en-US" b="1" smtClean="0">
                  <a:solidFill>
                    <a:srgbClr val="0033CC"/>
                  </a:solidFill>
                </a:rPr>
                <a:t> Vì sao phải xác định thời gian trong lịch sử</a:t>
              </a:r>
              <a:endParaRPr lang="en-US">
                <a:solidFill>
                  <a:srgbClr val="0033CC"/>
                </a:solidFill>
              </a:endParaRPr>
            </a:p>
          </p:txBody>
        </p:sp>
      </p:grpSp>
      <p:pic>
        <p:nvPicPr>
          <p:cNvPr id="17" name="Picture 16" descr="https://upload.wikimedia.org/wikipedia/commons/thumb/f/f6/Wooden_hourglass_2.jpg/180px-Wooden_hourglass_2.jpg"/>
          <p:cNvPicPr/>
          <p:nvPr/>
        </p:nvPicPr>
        <p:blipFill>
          <a:blip r:embed="rId3"/>
          <a:srcRect/>
          <a:stretch>
            <a:fillRect/>
          </a:stretch>
        </p:blipFill>
        <p:spPr bwMode="auto">
          <a:xfrm>
            <a:off x="1676230" y="1676400"/>
            <a:ext cx="1447971" cy="1761892"/>
          </a:xfrm>
          <a:prstGeom prst="rect">
            <a:avLst/>
          </a:prstGeom>
          <a:noFill/>
          <a:ln w="9525">
            <a:noFill/>
            <a:miter lim="800000"/>
            <a:headEnd/>
            <a:tailEnd/>
          </a:ln>
        </p:spPr>
      </p:pic>
      <p:pic>
        <p:nvPicPr>
          <p:cNvPr id="18" name="Picture 17" descr="D:\BÁN TÀI LIỆU 2\Giao án sử  kết nối\images (3).jpg"/>
          <p:cNvPicPr/>
          <p:nvPr/>
        </p:nvPicPr>
        <p:blipFill>
          <a:blip r:embed="rId4"/>
          <a:srcRect/>
          <a:stretch>
            <a:fillRect/>
          </a:stretch>
        </p:blipFill>
        <p:spPr bwMode="auto">
          <a:xfrm>
            <a:off x="3124200" y="2743200"/>
            <a:ext cx="1600200" cy="1981200"/>
          </a:xfrm>
          <a:prstGeom prst="rect">
            <a:avLst/>
          </a:prstGeom>
          <a:noFill/>
          <a:ln w="9525">
            <a:noFill/>
            <a:miter lim="800000"/>
            <a:headEnd/>
            <a:tailEnd/>
          </a:ln>
        </p:spPr>
      </p:pic>
      <p:pic>
        <p:nvPicPr>
          <p:cNvPr id="19" name="Picture 18" descr="https://encrypted-tbn0.gstatic.com/images?q=tbn:ANd9GcRdltm0VShi0MGC-iNiUP6RKzXWHSegiB-lbkT_dW__KPN2b9z-1p-Kl4xfNQ&amp;s"/>
          <p:cNvPicPr/>
          <p:nvPr/>
        </p:nvPicPr>
        <p:blipFill>
          <a:blip r:embed="rId5"/>
          <a:srcRect/>
          <a:stretch>
            <a:fillRect/>
          </a:stretch>
        </p:blipFill>
        <p:spPr bwMode="auto">
          <a:xfrm>
            <a:off x="1676229" y="4724401"/>
            <a:ext cx="1790914" cy="1929971"/>
          </a:xfrm>
          <a:prstGeom prst="rect">
            <a:avLst/>
          </a:prstGeom>
          <a:noFill/>
          <a:ln w="9525">
            <a:noFill/>
            <a:miter lim="800000"/>
            <a:headEnd/>
            <a:tailEnd/>
          </a:ln>
        </p:spPr>
      </p:pic>
      <p:pic>
        <p:nvPicPr>
          <p:cNvPr id="21" name="Content Placeholder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7258" y="813375"/>
            <a:ext cx="1669773" cy="1325216"/>
          </a:xfrm>
          <a:prstGeom prst="rect">
            <a:avLst/>
          </a:prstGeom>
        </p:spPr>
      </p:pic>
      <p:sp>
        <p:nvSpPr>
          <p:cNvPr id="23" name="Rectangle 22"/>
          <p:cNvSpPr/>
          <p:nvPr/>
        </p:nvSpPr>
        <p:spPr>
          <a:xfrm>
            <a:off x="4762457" y="1676400"/>
            <a:ext cx="4305344"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a:solidFill>
                  <a:srgbClr val="0066CC"/>
                </a:solidFill>
              </a:rPr>
              <a:t>THẢO LUẬN NHÓM (5’)</a:t>
            </a:r>
          </a:p>
          <a:p>
            <a:pPr algn="just"/>
            <a:r>
              <a:rPr lang="en-US" sz="2000">
                <a:solidFill>
                  <a:srgbClr val="0000CC"/>
                </a:solidFill>
              </a:rPr>
              <a:t>- Quan sát các hình ảnh trên máy chiếu và cho biết người xưa phát minh ra những công cụ này để làm gì? Em có biết cách vận hành của các dụng cụ này không? Theo em việc phát minh ra cách tính thời gian có tác dụng gì với cuộc sống? Tại sao phải xác định thời gian trong lịch sử?</a:t>
            </a:r>
          </a:p>
        </p:txBody>
      </p:sp>
      <p:sp>
        <p:nvSpPr>
          <p:cNvPr id="25" name="Pentagon 24"/>
          <p:cNvSpPr/>
          <p:nvPr/>
        </p:nvSpPr>
        <p:spPr>
          <a:xfrm flipH="1">
            <a:off x="3467144" y="1447799"/>
            <a:ext cx="4914943" cy="690793"/>
          </a:xfrm>
          <a:prstGeom prst="homePlate">
            <a:avLst>
              <a:gd name="adj" fmla="val 67106"/>
            </a:avLst>
          </a:prstGeom>
          <a:ln/>
        </p:spPr>
        <p:style>
          <a:lnRef idx="1">
            <a:schemeClr val="accent3"/>
          </a:lnRef>
          <a:fillRef idx="2">
            <a:schemeClr val="accent3"/>
          </a:fillRef>
          <a:effectRef idx="1">
            <a:schemeClr val="accent3"/>
          </a:effectRef>
          <a:fontRef idx="minor">
            <a:schemeClr val="dk1"/>
          </a:fontRef>
        </p:style>
        <p:txBody>
          <a:bodyPr anchor="ctr"/>
          <a:lstStyle/>
          <a:p>
            <a:pPr algn="ctr"/>
            <a:r>
              <a:rPr lang="en-US" b="1" smtClean="0">
                <a:solidFill>
                  <a:srgbClr val="0000CC"/>
                </a:solidFill>
              </a:rPr>
              <a:t>Một số cách xác định thời gian của người xưa: đồng hồ cát, đồng hồ nước, đồng hồ mặt trời</a:t>
            </a:r>
            <a:endParaRPr lang="en-US" b="1">
              <a:solidFill>
                <a:srgbClr val="0000CC"/>
              </a:solidFill>
            </a:endParaRPr>
          </a:p>
        </p:txBody>
      </p:sp>
      <p:sp>
        <p:nvSpPr>
          <p:cNvPr id="26" name="Pentagon 25"/>
          <p:cNvSpPr/>
          <p:nvPr/>
        </p:nvSpPr>
        <p:spPr>
          <a:xfrm flipH="1">
            <a:off x="4495797" y="2138591"/>
            <a:ext cx="7162713" cy="1442809"/>
          </a:xfrm>
          <a:prstGeom prst="homePlate">
            <a:avLst>
              <a:gd name="adj" fmla="val 67106"/>
            </a:avLst>
          </a:prstGeom>
          <a:ln/>
        </p:spPr>
        <p:style>
          <a:lnRef idx="1">
            <a:schemeClr val="accent6"/>
          </a:lnRef>
          <a:fillRef idx="2">
            <a:schemeClr val="accent6"/>
          </a:fillRef>
          <a:effectRef idx="1">
            <a:schemeClr val="accent6"/>
          </a:effectRef>
          <a:fontRef idx="minor">
            <a:schemeClr val="dk1"/>
          </a:fontRef>
        </p:style>
        <p:txBody>
          <a:bodyPr anchor="ctr"/>
          <a:lstStyle/>
          <a:p>
            <a:pPr lvl="0" algn="just">
              <a:defRPr/>
            </a:pPr>
            <a:r>
              <a:rPr lang="en-US" b="1" smtClean="0">
                <a:solidFill>
                  <a:srgbClr val="FF0000"/>
                </a:solidFill>
              </a:rPr>
              <a:t>        </a:t>
            </a:r>
            <a:endParaRPr lang="en-US" b="1">
              <a:solidFill>
                <a:srgbClr val="FF0000"/>
              </a:solidFill>
            </a:endParaRPr>
          </a:p>
        </p:txBody>
      </p:sp>
      <p:sp>
        <p:nvSpPr>
          <p:cNvPr id="6148" name="Rectangle 4"/>
          <p:cNvSpPr>
            <a:spLocks noChangeArrowheads="1"/>
          </p:cNvSpPr>
          <p:nvPr/>
        </p:nvSpPr>
        <p:spPr bwMode="auto">
          <a:xfrm>
            <a:off x="5620288" y="2104072"/>
            <a:ext cx="603822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600" algn="just"/>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khứ</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đếm</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Nhu</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b="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0066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to="" calcmode="lin" valueType="num">
                                      <p:cBhvr>
                                        <p:cTn id="17" dur="1" fill="hold"/>
                                        <p:tgtEl>
                                          <p:spTgt spid="17"/>
                                        </p:tgtEl>
                                        <p:attrNameLst>
                                          <p:attrName/>
                                        </p:attrNameLst>
                                      </p:cBhvr>
                                    </p:anim>
                                  </p:childTnLst>
                                </p:cTn>
                              </p:par>
                              <p:par>
                                <p:cTn id="18" presetID="21"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4)">
                                      <p:cBhvr>
                                        <p:cTn id="20" dur="2000"/>
                                        <p:tgtEl>
                                          <p:spTgt spid="18"/>
                                        </p:tgtEl>
                                      </p:cBhvr>
                                    </p:animEffect>
                                  </p:childTnLst>
                                </p:cTn>
                              </p:par>
                              <p:par>
                                <p:cTn id="21" presetID="21"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4)">
                                      <p:cBhvr>
                                        <p:cTn id="23" dur="2000"/>
                                        <p:tgtEl>
                                          <p:spTgt spid="19"/>
                                        </p:tgtEl>
                                      </p:cBhvr>
                                    </p:animEffect>
                                  </p:childTnLst>
                                </p:cTn>
                              </p:par>
                              <p:par>
                                <p:cTn id="24" presetID="24"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to="" calcmode="lin" valueType="num">
                                      <p:cBhvr>
                                        <p:cTn id="26" dur="1" fill="hold"/>
                                        <p:tgtEl>
                                          <p:spTgt spid="23"/>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grpId="1" nodeType="clickEffect">
                                  <p:stCondLst>
                                    <p:cond delay="0"/>
                                  </p:stCondLst>
                                  <p:childTnLst>
                                    <p:animEffect transition="out" filter="diamond(in)">
                                      <p:cBhvr>
                                        <p:cTn id="30" dur="2000"/>
                                        <p:tgtEl>
                                          <p:spTgt spid="23"/>
                                        </p:tgtEl>
                                      </p:cBhvr>
                                    </p:animEffect>
                                    <p:set>
                                      <p:cBhvr>
                                        <p:cTn id="31" dur="1" fill="hold">
                                          <p:stCondLst>
                                            <p:cond delay="1999"/>
                                          </p:stCondLst>
                                        </p:cTn>
                                        <p:tgtEl>
                                          <p:spTgt spid="2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heckerboard(across)">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heckerboard(across)">
                                      <p:cBhvr>
                                        <p:cTn id="41" dur="500"/>
                                        <p:tgtEl>
                                          <p:spTgt spid="2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6148"/>
                                        </p:tgtEl>
                                        <p:attrNameLst>
                                          <p:attrName>style.visibility</p:attrName>
                                        </p:attrNameLst>
                                      </p:cBhvr>
                                      <p:to>
                                        <p:strVal val="visible"/>
                                      </p:to>
                                    </p:set>
                                    <p:animEffect transition="in" filter="box(in)">
                                      <p:cBhvr>
                                        <p:cTn id="4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5" grpId="0" animBg="1"/>
      <p:bldP spid="2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_Văn_Bản 7"/>
          <p:cNvSpPr txBox="1"/>
          <p:nvPr/>
        </p:nvSpPr>
        <p:spPr>
          <a:xfrm>
            <a:off x="2362201" y="228601"/>
            <a:ext cx="709718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3200" b="1">
                <a:solidFill>
                  <a:srgbClr val="FF0000"/>
                </a:solidFill>
                <a:effectLst>
                  <a:outerShdw blurRad="50800" dist="50800" algn="l" rotWithShape="0">
                    <a:prstClr val="black"/>
                  </a:outerShdw>
                </a:effectLst>
                <a:latin typeface="Arial" pitchFamily="34" charset="0"/>
              </a:rPr>
              <a:t>BÀI 3. THỜI GIAN TRONG LỊCH SỬ</a:t>
            </a:r>
          </a:p>
        </p:txBody>
      </p:sp>
      <p:sp>
        <p:nvSpPr>
          <p:cNvPr id="27658" name="Rectangle 10"/>
          <p:cNvSpPr>
            <a:spLocks noChangeArrowheads="1"/>
          </p:cNvSpPr>
          <p:nvPr/>
        </p:nvSpPr>
        <p:spPr bwMode="auto">
          <a:xfrm>
            <a:off x="1828800" y="1066801"/>
            <a:ext cx="4318000" cy="30777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tabLst>
                <a:tab pos="76200" algn="l"/>
              </a:tabLst>
            </a:pPr>
            <a:r>
              <a:rPr lang="en-US" sz="1400" b="1">
                <a:solidFill>
                  <a:srgbClr val="0033CC"/>
                </a:solidFill>
                <a:latin typeface="Times New Roman" pitchFamily="18" charset="0"/>
                <a:ea typeface="Calibri" pitchFamily="34" charset="0"/>
                <a:cs typeface="Times New Roman" pitchFamily="18" charset="0"/>
              </a:rPr>
              <a:t>2. CÁC CÁCH TÌNH THỜI GIAN TRONG LỊCH SỬ</a:t>
            </a:r>
            <a:endParaRPr lang="en-US">
              <a:solidFill>
                <a:schemeClr val="tx1"/>
              </a:solidFill>
              <a:latin typeface="Arial" pitchFamily="34" charset="0"/>
              <a:cs typeface="Arial" pitchFamily="34" charset="0"/>
            </a:endParaRPr>
          </a:p>
        </p:txBody>
      </p:sp>
      <p:pic>
        <p:nvPicPr>
          <p:cNvPr id="15"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9949194" y="179146"/>
            <a:ext cx="1437612" cy="1058554"/>
          </a:xfrm>
          <a:prstGeom prst="rect">
            <a:avLst/>
          </a:prstGeom>
          <a:noFill/>
        </p:spPr>
      </p:pic>
      <p:pic>
        <p:nvPicPr>
          <p:cNvPr id="16" name="Picture 15" descr="D:\BÁN TÀI LIỆU 2\Giao án sử  kết nối\tải xuống.png"/>
          <p:cNvPicPr/>
          <p:nvPr/>
        </p:nvPicPr>
        <p:blipFill>
          <a:blip r:embed="rId4"/>
          <a:srcRect/>
          <a:stretch>
            <a:fillRect/>
          </a:stretch>
        </p:blipFill>
        <p:spPr bwMode="auto">
          <a:xfrm>
            <a:off x="8382000" y="2057399"/>
            <a:ext cx="2286000" cy="2819400"/>
          </a:xfrm>
          <a:prstGeom prst="rect">
            <a:avLst/>
          </a:prstGeom>
          <a:noFill/>
          <a:ln w="9525">
            <a:noFill/>
            <a:miter lim="800000"/>
            <a:headEnd/>
            <a:tailEnd/>
          </a:ln>
        </p:spPr>
      </p:pic>
      <p:sp>
        <p:nvSpPr>
          <p:cNvPr id="19" name="Cloud Callout 18"/>
          <p:cNvSpPr>
            <a:spLocks noChangeArrowheads="1"/>
          </p:cNvSpPr>
          <p:nvPr/>
        </p:nvSpPr>
        <p:spPr bwMode="auto">
          <a:xfrm>
            <a:off x="4485614" y="1480811"/>
            <a:ext cx="3896387" cy="3197423"/>
          </a:xfrm>
          <a:prstGeom prst="cloudCallout">
            <a:avLst>
              <a:gd name="adj1" fmla="val 69970"/>
              <a:gd name="adj2" fmla="val -58623"/>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2000" b="1">
              <a:solidFill>
                <a:srgbClr val="0066CC"/>
              </a:solidFill>
            </a:endParaRPr>
          </a:p>
          <a:p>
            <a:pPr algn="ctr"/>
            <a:r>
              <a:rPr lang="en-US" b="1">
                <a:solidFill>
                  <a:srgbClr val="0066CC"/>
                </a:solidFill>
              </a:rPr>
              <a:t>Quan sát tờ lịch ta thấy có ngày âm và ngày dương vậy </a:t>
            </a:r>
            <a:r>
              <a:rPr lang="en-US"/>
              <a:t>em có biết con người đã dựa vào những hiện tượng nào để tính lịch? Vai trò của lịch trong đời sống</a:t>
            </a:r>
            <a:r>
              <a:rPr lang="en-US" b="1">
                <a:solidFill>
                  <a:srgbClr val="0066CC"/>
                </a:solidFill>
                <a:latin typeface="Times New Roman" pitchFamily="18" charset="0"/>
                <a:ea typeface="Calibri" pitchFamily="34" charset="0"/>
                <a:cs typeface="Times New Roman" pitchFamily="18" charset="0"/>
              </a:rPr>
              <a:t>? </a:t>
            </a:r>
            <a:endParaRPr lang="en-US" b="1">
              <a:solidFill>
                <a:srgbClr val="0066CC"/>
              </a:solidFill>
            </a:endParaRPr>
          </a:p>
        </p:txBody>
      </p:sp>
      <p:sp>
        <p:nvSpPr>
          <p:cNvPr id="27660" name="Rectangle 12"/>
          <p:cNvSpPr>
            <a:spLocks noChangeArrowheads="1"/>
          </p:cNvSpPr>
          <p:nvPr/>
        </p:nvSpPr>
        <p:spPr bwMode="auto">
          <a:xfrm>
            <a:off x="381000" y="1954888"/>
            <a:ext cx="3581400" cy="440120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Lưỡng</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hangingPunct="0"/>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Trăng</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eaLnBrk="0" hangingPunct="0"/>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7663" name="Rectangle 15"/>
          <p:cNvSpPr>
            <a:spLocks noChangeArrowheads="1"/>
          </p:cNvSpPr>
          <p:nvPr/>
        </p:nvSpPr>
        <p:spPr bwMode="auto">
          <a:xfrm>
            <a:off x="4256618" y="1480810"/>
            <a:ext cx="5725582" cy="10772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Dương</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lịch</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đã</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được</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hoàn</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chỉnh</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và</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thống</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nhất</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để</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các</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dân</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tộc</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đều</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có</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thể</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sử</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dụng</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đó</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là</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Công</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lịch</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Công</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lịch</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là</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hệ</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lịch</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được</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tính</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theo</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chu</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kì</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chuyển</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động</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của</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Trái</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Đất</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quanh</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Mặt</a:t>
            </a:r>
            <a:r>
              <a:rPr lang="en-US" sz="1600" dirty="0">
                <a:solidFill>
                  <a:srgbClr val="0000CC"/>
                </a:solidFill>
                <a:latin typeface="Arial" pitchFamily="34" charset="0"/>
                <a:ea typeface="Times New Roman" pitchFamily="18" charset="0"/>
                <a:cs typeface="Arial" pitchFamily="34" charset="0"/>
              </a:rPr>
              <a:t> </a:t>
            </a:r>
            <a:r>
              <a:rPr lang="en-US" sz="1600" dirty="0" err="1">
                <a:solidFill>
                  <a:srgbClr val="0000CC"/>
                </a:solidFill>
                <a:latin typeface="Arial" pitchFamily="34" charset="0"/>
                <a:ea typeface="Times New Roman" pitchFamily="18" charset="0"/>
                <a:cs typeface="Arial" pitchFamily="34" charset="0"/>
              </a:rPr>
              <a:t>Trời</a:t>
            </a:r>
            <a:r>
              <a:rPr lang="en-US" sz="1600" dirty="0">
                <a:solidFill>
                  <a:srgbClr val="0000CC"/>
                </a:solidFill>
                <a:latin typeface="Arial" pitchFamily="34" charset="0"/>
                <a:ea typeface="Times New Roman" pitchFamily="18" charset="0"/>
                <a:cs typeface="Arial" pitchFamily="34" charset="0"/>
              </a:rPr>
              <a:t>.</a:t>
            </a:r>
            <a:endParaRPr lang="en-US" sz="1600" dirty="0">
              <a:solidFill>
                <a:srgbClr val="0000CC"/>
              </a:solidFill>
              <a:latin typeface="Arial" pitchFamily="34" charset="0"/>
              <a:cs typeface="Arial" pitchFamily="34" charset="0"/>
            </a:endParaRPr>
          </a:p>
        </p:txBody>
      </p:sp>
      <p:sp>
        <p:nvSpPr>
          <p:cNvPr id="27664" name="Rectangle 16"/>
          <p:cNvSpPr>
            <a:spLocks noChangeArrowheads="1"/>
          </p:cNvSpPr>
          <p:nvPr/>
        </p:nvSpPr>
        <p:spPr bwMode="auto">
          <a:xfrm>
            <a:off x="4343797" y="5715001"/>
            <a:ext cx="5790805"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kumimoji="0" lang="en-US" b="1" i="0" u="none" strike="noStrike" cap="none" normalizeH="0" baseline="0" smtClean="0">
                <a:ln>
                  <a:noFill/>
                </a:ln>
                <a:solidFill>
                  <a:srgbClr val="0000CC"/>
                </a:solidFill>
                <a:effectLst/>
                <a:latin typeface="Times New Roman" pitchFamily="18" charset="0"/>
                <a:ea typeface="Calibri" pitchFamily="34" charset="0"/>
                <a:cs typeface="Times New Roman" pitchFamily="18" charset="0"/>
              </a:rPr>
              <a:t>Người</a:t>
            </a:r>
            <a:r>
              <a:rPr kumimoji="0" lang="en-US" b="1" i="0" u="none" strike="noStrike" cap="none" normalizeH="0" smtClean="0">
                <a:ln>
                  <a:noFill/>
                </a:ln>
                <a:solidFill>
                  <a:srgbClr val="0000CC"/>
                </a:solidFill>
                <a:effectLst/>
                <a:latin typeface="Times New Roman" pitchFamily="18" charset="0"/>
                <a:ea typeface="Calibri" pitchFamily="34" charset="0"/>
                <a:cs typeface="Times New Roman" pitchFamily="18" charset="0"/>
              </a:rPr>
              <a:t> ta chia thời gian ra theo năm, thập kỉ, thế kỉ, thiên niên kỉ. Vậy t</a:t>
            </a:r>
            <a:r>
              <a:rPr kumimoji="0" lang="en-US" b="1" i="0" u="none" strike="noStrike" cap="none" normalizeH="0" baseline="0" smtClean="0">
                <a:ln>
                  <a:noFill/>
                </a:ln>
                <a:solidFill>
                  <a:srgbClr val="0000CC"/>
                </a:solidFill>
                <a:effectLst/>
                <a:latin typeface="Times New Roman" pitchFamily="18" charset="0"/>
                <a:ea typeface="Calibri" pitchFamily="34" charset="0"/>
                <a:cs typeface="Times New Roman" pitchFamily="18" charset="0"/>
              </a:rPr>
              <a:t>hế nào là thập kỉ? Thế kỉ? Thiên niên kỉ? </a:t>
            </a:r>
            <a:endParaRPr kumimoji="0" lang="en-US" b="1" i="0" u="none" strike="noStrike" cap="none" normalizeH="0" baseline="0" smtClean="0">
              <a:ln>
                <a:noFill/>
              </a:ln>
              <a:solidFill>
                <a:srgbClr val="0000CC"/>
              </a:solidFill>
              <a:effectLst/>
              <a:latin typeface="Arial" pitchFamily="34" charset="0"/>
              <a:cs typeface="Arial" pitchFamily="34" charset="0"/>
            </a:endParaRPr>
          </a:p>
        </p:txBody>
      </p:sp>
      <p:sp>
        <p:nvSpPr>
          <p:cNvPr id="28" name="Rectangle 14"/>
          <p:cNvSpPr>
            <a:spLocks noChangeArrowheads="1"/>
          </p:cNvSpPr>
          <p:nvPr/>
        </p:nvSpPr>
        <p:spPr bwMode="auto">
          <a:xfrm>
            <a:off x="4256618" y="4262735"/>
            <a:ext cx="6716182"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lang="en-US" sz="1600" b="1" dirty="0">
                <a:solidFill>
                  <a:srgbClr val="0000CC"/>
                </a:solidFill>
                <a:latin typeface="Times New Roman" pitchFamily="18" charset="0"/>
                <a:ea typeface="Calibri" pitchFamily="34" charset="0"/>
                <a:cs typeface="Times New Roman" pitchFamily="18" charset="0"/>
              </a:rPr>
              <a:t> ? </a:t>
            </a:r>
            <a:r>
              <a:rPr lang="en-US" sz="1600" b="1" dirty="0" err="1">
                <a:solidFill>
                  <a:srgbClr val="0000CC"/>
                </a:solidFill>
                <a:latin typeface="Times New Roman" pitchFamily="18" charset="0"/>
                <a:ea typeface="Calibri" pitchFamily="34" charset="0"/>
                <a:cs typeface="Times New Roman" pitchFamily="18" charset="0"/>
              </a:rPr>
              <a:t>Lịch</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được</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dùng</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thống</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nhất</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trên</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thế</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giới</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hiện</a:t>
            </a:r>
            <a:r>
              <a:rPr lang="en-US" sz="1600" b="1" dirty="0">
                <a:solidFill>
                  <a:srgbClr val="0000CC"/>
                </a:solidFill>
                <a:latin typeface="Times New Roman" pitchFamily="18" charset="0"/>
                <a:ea typeface="Calibri" pitchFamily="34" charset="0"/>
                <a:cs typeface="Times New Roman" pitchFamily="18" charset="0"/>
              </a:rPr>
              <a:t> nay </a:t>
            </a:r>
            <a:r>
              <a:rPr lang="en-US" sz="1600" b="1" dirty="0" err="1">
                <a:solidFill>
                  <a:srgbClr val="0000CC"/>
                </a:solidFill>
                <a:latin typeface="Times New Roman" pitchFamily="18" charset="0"/>
                <a:ea typeface="Calibri" pitchFamily="34" charset="0"/>
                <a:cs typeface="Times New Roman" pitchFamily="18" charset="0"/>
              </a:rPr>
              <a:t>là</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lịch</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gì</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Tại</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sao</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lại</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phải</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thống</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nhất</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một</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lịch</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chung</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cho</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toàn</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thế</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giới</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Cách</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tính</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công</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lịch</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như</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thế</a:t>
            </a:r>
            <a:r>
              <a:rPr lang="en-US" sz="1600" b="1" dirty="0">
                <a:solidFill>
                  <a:srgbClr val="0000CC"/>
                </a:solidFill>
                <a:latin typeface="Times New Roman" pitchFamily="18" charset="0"/>
                <a:ea typeface="Calibri" pitchFamily="34" charset="0"/>
                <a:cs typeface="Times New Roman" pitchFamily="18" charset="0"/>
              </a:rPr>
              <a:t> </a:t>
            </a:r>
            <a:r>
              <a:rPr lang="en-US" sz="1600" b="1" dirty="0" err="1">
                <a:solidFill>
                  <a:srgbClr val="0000CC"/>
                </a:solidFill>
                <a:latin typeface="Times New Roman" pitchFamily="18" charset="0"/>
                <a:ea typeface="Calibri" pitchFamily="34" charset="0"/>
                <a:cs typeface="Times New Roman" pitchFamily="18" charset="0"/>
              </a:rPr>
              <a:t>nào</a:t>
            </a:r>
            <a:r>
              <a:rPr lang="en-US" sz="1600" b="1" dirty="0">
                <a:solidFill>
                  <a:srgbClr val="0066CC"/>
                </a:solidFill>
                <a:latin typeface="Times New Roman" pitchFamily="18" charset="0"/>
                <a:ea typeface="Calibri" pitchFamily="34" charset="0"/>
                <a:cs typeface="Times New Roman" pitchFamily="18" charset="0"/>
              </a:rPr>
              <a:t>? </a:t>
            </a:r>
            <a:endParaRPr lang="en-US" sz="1600" b="1" dirty="0">
              <a:solidFill>
                <a:srgbClr val="0000CC"/>
              </a:solidFill>
              <a:latin typeface="Arial" pitchFamily="34" charset="0"/>
              <a:cs typeface="Arial" pitchFamily="34" charset="0"/>
            </a:endParaRPr>
          </a:p>
        </p:txBody>
      </p:sp>
      <p:sp>
        <p:nvSpPr>
          <p:cNvPr id="30" name="Rectangle 15"/>
          <p:cNvSpPr>
            <a:spLocks noChangeArrowheads="1"/>
          </p:cNvSpPr>
          <p:nvPr/>
        </p:nvSpPr>
        <p:spPr bwMode="auto">
          <a:xfrm>
            <a:off x="4114800" y="4045802"/>
            <a:ext cx="6858000"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n-US" sz="2000" dirty="0" err="1">
                <a:solidFill>
                  <a:srgbClr val="0000CC"/>
                </a:solidFill>
                <a:latin typeface="Arial" pitchFamily="34" charset="0"/>
                <a:ea typeface="Times New Roman" pitchFamily="18" charset="0"/>
                <a:cs typeface="Arial" pitchFamily="34" charset="0"/>
              </a:rPr>
              <a:t>Thập</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kỉ</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là</a:t>
            </a:r>
            <a:r>
              <a:rPr lang="en-US" sz="2000" dirty="0">
                <a:solidFill>
                  <a:srgbClr val="0000CC"/>
                </a:solidFill>
                <a:latin typeface="Arial" pitchFamily="34" charset="0"/>
                <a:ea typeface="Times New Roman" pitchFamily="18" charset="0"/>
                <a:cs typeface="Arial" pitchFamily="34" charset="0"/>
              </a:rPr>
              <a:t> 10 </a:t>
            </a:r>
            <a:r>
              <a:rPr lang="en-US" sz="2000" dirty="0" err="1">
                <a:solidFill>
                  <a:srgbClr val="0000CC"/>
                </a:solidFill>
                <a:latin typeface="Arial" pitchFamily="34" charset="0"/>
                <a:ea typeface="Times New Roman" pitchFamily="18" charset="0"/>
                <a:cs typeface="Arial" pitchFamily="34" charset="0"/>
              </a:rPr>
              <a:t>năm</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Thế</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kỉ</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là</a:t>
            </a:r>
            <a:r>
              <a:rPr lang="en-US" sz="2000" dirty="0">
                <a:solidFill>
                  <a:srgbClr val="0000CC"/>
                </a:solidFill>
                <a:latin typeface="Arial" pitchFamily="34" charset="0"/>
                <a:ea typeface="Times New Roman" pitchFamily="18" charset="0"/>
                <a:cs typeface="Arial" pitchFamily="34" charset="0"/>
              </a:rPr>
              <a:t> 100 </a:t>
            </a:r>
            <a:r>
              <a:rPr lang="en-US" sz="2000" dirty="0" err="1">
                <a:solidFill>
                  <a:srgbClr val="0000CC"/>
                </a:solidFill>
                <a:latin typeface="Arial" pitchFamily="34" charset="0"/>
                <a:ea typeface="Times New Roman" pitchFamily="18" charset="0"/>
                <a:cs typeface="Arial" pitchFamily="34" charset="0"/>
              </a:rPr>
              <a:t>năm</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thiên</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niên</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kỉ</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là</a:t>
            </a:r>
            <a:r>
              <a:rPr lang="en-US" sz="2000" dirty="0">
                <a:solidFill>
                  <a:srgbClr val="0000CC"/>
                </a:solidFill>
                <a:latin typeface="Arial" pitchFamily="34" charset="0"/>
                <a:ea typeface="Times New Roman" pitchFamily="18" charset="0"/>
                <a:cs typeface="Arial" pitchFamily="34" charset="0"/>
              </a:rPr>
              <a:t> 1000 </a:t>
            </a:r>
            <a:r>
              <a:rPr lang="en-US" sz="2000" dirty="0" err="1">
                <a:solidFill>
                  <a:srgbClr val="0000CC"/>
                </a:solidFill>
                <a:latin typeface="Arial" pitchFamily="34" charset="0"/>
                <a:ea typeface="Times New Roman" pitchFamily="18" charset="0"/>
                <a:cs typeface="Arial" pitchFamily="34" charset="0"/>
              </a:rPr>
              <a:t>năm</a:t>
            </a:r>
            <a:endParaRPr lang="en-US" sz="2000" dirty="0">
              <a:solidFill>
                <a:srgbClr val="0000CC"/>
              </a:solidFill>
              <a:latin typeface="Arial" pitchFamily="34" charset="0"/>
              <a:cs typeface="Arial" pitchFamily="34" charset="0"/>
            </a:endParaRPr>
          </a:p>
        </p:txBody>
      </p:sp>
      <p:sp>
        <p:nvSpPr>
          <p:cNvPr id="27665" name="Rectangle 17"/>
          <p:cNvSpPr>
            <a:spLocks noChangeArrowheads="1"/>
          </p:cNvSpPr>
          <p:nvPr/>
        </p:nvSpPr>
        <p:spPr bwMode="auto">
          <a:xfrm>
            <a:off x="4114800" y="5345669"/>
            <a:ext cx="6858000"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Ở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Việt</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Nam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hiện</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nay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đón</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tết</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Nguyên</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Đán</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là</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theo</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lang="en-US" b="1" dirty="0" err="1" smtClean="0">
                <a:solidFill>
                  <a:srgbClr val="0000CC"/>
                </a:solidFill>
                <a:latin typeface="Times New Roman" pitchFamily="18" charset="0"/>
                <a:ea typeface="Calibri" pitchFamily="34" charset="0"/>
                <a:cs typeface="Times New Roman" pitchFamily="18" charset="0"/>
              </a:rPr>
              <a:t>Âm</a:t>
            </a:r>
            <a:r>
              <a:rPr lang="en-US" b="1" dirty="0" smtClean="0">
                <a:solidFill>
                  <a:srgbClr val="0000CC"/>
                </a:solidFill>
                <a:latin typeface="Times New Roman" pitchFamily="18" charset="0"/>
                <a:ea typeface="Calibri" pitchFamily="34" charset="0"/>
                <a:cs typeface="Times New Roman" pitchFamily="18" charset="0"/>
              </a:rPr>
              <a:t> </a:t>
            </a:r>
            <a:r>
              <a:rPr lang="en-US" b="1" dirty="0" err="1" smtClean="0">
                <a:solidFill>
                  <a:srgbClr val="0000CC"/>
                </a:solidFill>
                <a:latin typeface="Times New Roman" pitchFamily="18" charset="0"/>
                <a:ea typeface="Calibri" pitchFamily="34" charset="0"/>
                <a:cs typeface="Times New Roman" pitchFamily="18" charset="0"/>
              </a:rPr>
              <a:t>lịch</a:t>
            </a:r>
            <a:r>
              <a:rPr lang="en-US" b="1" dirty="0" smtClean="0">
                <a:solidFill>
                  <a:srgbClr val="0000CC"/>
                </a:solidFill>
                <a:latin typeface="Times New Roman" pitchFamily="18" charset="0"/>
                <a:ea typeface="Calibri" pitchFamily="34" charset="0"/>
                <a:cs typeface="Times New Roman" pitchFamily="18" charset="0"/>
              </a:rPr>
              <a:t> hay </a:t>
            </a:r>
            <a:r>
              <a:rPr lang="en-US" b="1" dirty="0" err="1" smtClean="0">
                <a:solidFill>
                  <a:srgbClr val="0000CC"/>
                </a:solidFill>
                <a:latin typeface="Times New Roman" pitchFamily="18" charset="0"/>
                <a:ea typeface="Calibri" pitchFamily="34" charset="0"/>
                <a:cs typeface="Times New Roman" pitchFamily="18" charset="0"/>
              </a:rPr>
              <a:t>D</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ương</a:t>
            </a:r>
            <a:r>
              <a:rPr lang="en-US" b="1" dirty="0" smtClean="0">
                <a:solidFill>
                  <a:srgbClr val="0000CC"/>
                </a:solidFill>
                <a:latin typeface="Times New Roman" pitchFamily="18" charset="0"/>
                <a:ea typeface="Calibri" pitchFamily="34" charset="0"/>
                <a:cs typeface="Times New Roman" pitchFamily="18" charset="0"/>
              </a:rPr>
              <a:t> </a:t>
            </a:r>
            <a:r>
              <a:rPr lang="en-US" b="1" dirty="0" err="1" smtClean="0">
                <a:solidFill>
                  <a:srgbClr val="0000CC"/>
                </a:solidFill>
                <a:latin typeface="Times New Roman" pitchFamily="18" charset="0"/>
                <a:ea typeface="Calibri" pitchFamily="34" charset="0"/>
                <a:cs typeface="Times New Roman" pitchFamily="18" charset="0"/>
              </a:rPr>
              <a:t>lịch</a:t>
            </a:r>
            <a:r>
              <a:rPr lang="en-US" b="1" dirty="0" smtClean="0">
                <a:solidFill>
                  <a:srgbClr val="0000CC"/>
                </a:solidFill>
                <a:latin typeface="Times New Roman" pitchFamily="18" charset="0"/>
                <a:ea typeface="Calibri" pitchFamily="34" charset="0"/>
                <a:cs typeface="Times New Roman" pitchFamily="18" charset="0"/>
              </a:rPr>
              <a:t> ? </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E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biết</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có</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những</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quốc</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gia</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nào</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cũng</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đón</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tết</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Nguyên</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Đán</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theo</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lịch</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âm</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Tết</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của</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các</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nước</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phương</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Tây</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có</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gì</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khác</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với</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Việt</a:t>
            </a:r>
            <a:r>
              <a:rPr kumimoji="0" lang="en-US"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Nam?</a:t>
            </a:r>
            <a:endParaRPr kumimoji="0" lang="en-US" b="1" i="0" u="none" strike="noStrike" cap="none" normalizeH="0" baseline="0" dirty="0" smtClean="0">
              <a:ln>
                <a:noFill/>
              </a:ln>
              <a:solidFill>
                <a:srgbClr val="0000CC"/>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5"/>
          <a:srcRect/>
          <a:stretch>
            <a:fillRect/>
          </a:stretch>
        </p:blipFill>
        <p:spPr bwMode="auto">
          <a:xfrm>
            <a:off x="4256618" y="2743201"/>
            <a:ext cx="6172595" cy="1143000"/>
          </a:xfrm>
          <a:prstGeom prst="rect">
            <a:avLst/>
          </a:prstGeom>
          <a:noFill/>
          <a:ln w="9525">
            <a:noFill/>
            <a:miter lim="800000"/>
            <a:headEnd/>
            <a:tailEnd/>
          </a:ln>
          <a:effectLst/>
        </p:spPr>
      </p:pic>
      <p:sp>
        <p:nvSpPr>
          <p:cNvPr id="17" name="Rectangle 17"/>
          <p:cNvSpPr>
            <a:spLocks noChangeArrowheads="1"/>
          </p:cNvSpPr>
          <p:nvPr/>
        </p:nvSpPr>
        <p:spPr bwMode="auto">
          <a:xfrm>
            <a:off x="4114800" y="5030688"/>
            <a:ext cx="6858000" cy="10156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just">
              <a:buFontTx/>
              <a:buChar char="-"/>
            </a:pPr>
            <a:r>
              <a:rPr lang="en-US" sz="2000" dirty="0">
                <a:solidFill>
                  <a:srgbClr val="0000CC"/>
                </a:solidFill>
                <a:latin typeface="Times New Roman" pitchFamily="18" charset="0"/>
                <a:ea typeface="Calibri" pitchFamily="34" charset="0"/>
                <a:cs typeface="Times New Roman" pitchFamily="18" charset="0"/>
              </a:rPr>
              <a:t> Ở </a:t>
            </a:r>
            <a:r>
              <a:rPr lang="en-US" sz="2000" dirty="0" err="1">
                <a:solidFill>
                  <a:srgbClr val="0000CC"/>
                </a:solidFill>
                <a:latin typeface="Times New Roman" pitchFamily="18" charset="0"/>
                <a:ea typeface="Calibri" pitchFamily="34" charset="0"/>
                <a:cs typeface="Times New Roman" pitchFamily="18" charset="0"/>
              </a:rPr>
              <a:t>Việt</a:t>
            </a:r>
            <a:r>
              <a:rPr lang="en-US" sz="2000" dirty="0">
                <a:solidFill>
                  <a:srgbClr val="0000CC"/>
                </a:solidFill>
                <a:latin typeface="Times New Roman" pitchFamily="18" charset="0"/>
                <a:ea typeface="Calibri" pitchFamily="34" charset="0"/>
                <a:cs typeface="Times New Roman" pitchFamily="18" charset="0"/>
              </a:rPr>
              <a:t> Nam </a:t>
            </a:r>
            <a:r>
              <a:rPr lang="en-US" sz="2000" dirty="0" err="1">
                <a:solidFill>
                  <a:srgbClr val="0000CC"/>
                </a:solidFill>
                <a:latin typeface="Times New Roman" pitchFamily="18" charset="0"/>
                <a:ea typeface="Calibri" pitchFamily="34" charset="0"/>
                <a:cs typeface="Times New Roman" pitchFamily="18" charset="0"/>
              </a:rPr>
              <a:t>từ</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xưa</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đến</a:t>
            </a:r>
            <a:r>
              <a:rPr lang="en-US" sz="2000" dirty="0">
                <a:solidFill>
                  <a:srgbClr val="0000CC"/>
                </a:solidFill>
                <a:latin typeface="Times New Roman" pitchFamily="18" charset="0"/>
                <a:ea typeface="Calibri" pitchFamily="34" charset="0"/>
                <a:cs typeface="Times New Roman" pitchFamily="18" charset="0"/>
              </a:rPr>
              <a:t> nay </a:t>
            </a:r>
            <a:r>
              <a:rPr lang="en-US" sz="2000" dirty="0" err="1">
                <a:solidFill>
                  <a:srgbClr val="0000CC"/>
                </a:solidFill>
                <a:latin typeface="Times New Roman" pitchFamily="18" charset="0"/>
                <a:ea typeface="Calibri" pitchFamily="34" charset="0"/>
                <a:cs typeface="Times New Roman" pitchFamily="18" charset="0"/>
              </a:rPr>
              <a:t>đón</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tết</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Nguyên</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Đán</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vào</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mùng</a:t>
            </a:r>
            <a:r>
              <a:rPr lang="en-US" sz="2000" dirty="0">
                <a:solidFill>
                  <a:srgbClr val="0000CC"/>
                </a:solidFill>
                <a:latin typeface="Times New Roman" pitchFamily="18" charset="0"/>
                <a:ea typeface="Calibri" pitchFamily="34" charset="0"/>
                <a:cs typeface="Times New Roman" pitchFamily="18" charset="0"/>
              </a:rPr>
              <a:t> 1 </a:t>
            </a:r>
            <a:r>
              <a:rPr lang="en-US" sz="2000" dirty="0" err="1">
                <a:solidFill>
                  <a:srgbClr val="0000CC"/>
                </a:solidFill>
                <a:latin typeface="Times New Roman" pitchFamily="18" charset="0"/>
                <a:ea typeface="Calibri" pitchFamily="34" charset="0"/>
                <a:cs typeface="Times New Roman" pitchFamily="18" charset="0"/>
              </a:rPr>
              <a:t>tháng</a:t>
            </a:r>
            <a:r>
              <a:rPr lang="en-US" sz="2000" dirty="0">
                <a:solidFill>
                  <a:srgbClr val="0000CC"/>
                </a:solidFill>
                <a:latin typeface="Times New Roman" pitchFamily="18" charset="0"/>
                <a:ea typeface="Calibri" pitchFamily="34" charset="0"/>
                <a:cs typeface="Times New Roman" pitchFamily="18" charset="0"/>
              </a:rPr>
              <a:t> 1 </a:t>
            </a:r>
            <a:r>
              <a:rPr lang="en-US" sz="2000" dirty="0" err="1">
                <a:solidFill>
                  <a:srgbClr val="0000CC"/>
                </a:solidFill>
                <a:latin typeface="Times New Roman" pitchFamily="18" charset="0"/>
                <a:ea typeface="Calibri" pitchFamily="34" charset="0"/>
                <a:cs typeface="Times New Roman" pitchFamily="18" charset="0"/>
              </a:rPr>
              <a:t>Âm</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lịch</a:t>
            </a:r>
            <a:r>
              <a:rPr lang="en-US" sz="2000" dirty="0">
                <a:solidFill>
                  <a:srgbClr val="0000CC"/>
                </a:solidFill>
                <a:latin typeface="Times New Roman" pitchFamily="18" charset="0"/>
                <a:ea typeface="Calibri" pitchFamily="34" charset="0"/>
                <a:cs typeface="Times New Roman" pitchFamily="18" charset="0"/>
              </a:rPr>
              <a:t> </a:t>
            </a:r>
          </a:p>
          <a:p>
            <a:pPr algn="just">
              <a:buFontTx/>
              <a:buChar char="-"/>
            </a:pP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Các</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nước</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phương</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Tây</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đón</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tết</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vào</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mùng</a:t>
            </a:r>
            <a:r>
              <a:rPr lang="en-US" sz="2000" dirty="0">
                <a:solidFill>
                  <a:srgbClr val="0000CC"/>
                </a:solidFill>
                <a:latin typeface="Times New Roman" pitchFamily="18" charset="0"/>
                <a:ea typeface="Calibri" pitchFamily="34" charset="0"/>
                <a:cs typeface="Times New Roman" pitchFamily="18" charset="0"/>
              </a:rPr>
              <a:t> 1 </a:t>
            </a:r>
            <a:r>
              <a:rPr lang="en-US" sz="2000" dirty="0" err="1">
                <a:solidFill>
                  <a:srgbClr val="0000CC"/>
                </a:solidFill>
                <a:latin typeface="Times New Roman" pitchFamily="18" charset="0"/>
                <a:ea typeface="Calibri" pitchFamily="34" charset="0"/>
                <a:cs typeface="Times New Roman" pitchFamily="18" charset="0"/>
              </a:rPr>
              <a:t>tháng</a:t>
            </a:r>
            <a:r>
              <a:rPr lang="en-US" sz="2000" dirty="0">
                <a:solidFill>
                  <a:srgbClr val="0000CC"/>
                </a:solidFill>
                <a:latin typeface="Times New Roman" pitchFamily="18" charset="0"/>
                <a:ea typeface="Calibri" pitchFamily="34" charset="0"/>
                <a:cs typeface="Times New Roman" pitchFamily="18" charset="0"/>
              </a:rPr>
              <a:t> 1 </a:t>
            </a:r>
            <a:r>
              <a:rPr lang="en-US" sz="2000" dirty="0" err="1">
                <a:solidFill>
                  <a:srgbClr val="0000CC"/>
                </a:solidFill>
                <a:latin typeface="Times New Roman" pitchFamily="18" charset="0"/>
                <a:ea typeface="Calibri" pitchFamily="34" charset="0"/>
                <a:cs typeface="Times New Roman" pitchFamily="18" charset="0"/>
              </a:rPr>
              <a:t>Dương</a:t>
            </a:r>
            <a:r>
              <a:rPr lang="en-US" sz="2000" dirty="0">
                <a:solidFill>
                  <a:srgbClr val="0000CC"/>
                </a:solidFill>
                <a:latin typeface="Times New Roman" pitchFamily="18" charset="0"/>
                <a:ea typeface="Calibri" pitchFamily="34" charset="0"/>
                <a:cs typeface="Times New Roman" pitchFamily="18" charset="0"/>
              </a:rPr>
              <a:t> </a:t>
            </a:r>
            <a:r>
              <a:rPr lang="en-US" sz="2000" dirty="0" err="1">
                <a:solidFill>
                  <a:srgbClr val="0000CC"/>
                </a:solidFill>
                <a:latin typeface="Times New Roman" pitchFamily="18" charset="0"/>
                <a:ea typeface="Calibri" pitchFamily="34" charset="0"/>
                <a:cs typeface="Times New Roman" pitchFamily="18" charset="0"/>
              </a:rPr>
              <a:t>lịch</a:t>
            </a:r>
            <a:endParaRPr lang="en-US" sz="2000" dirty="0">
              <a:solidFill>
                <a:srgbClr val="0000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par>
                                <p:cTn id="13" presetID="21"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4)">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27660"/>
                                        </p:tgtEl>
                                        <p:attrNameLst>
                                          <p:attrName>style.visibility</p:attrName>
                                        </p:attrNameLst>
                                      </p:cBhvr>
                                      <p:to>
                                        <p:strVal val="visible"/>
                                      </p:to>
                                    </p:set>
                                    <p:animEffect transition="in" filter="wheel(4)">
                                      <p:cBhvr>
                                        <p:cTn id="20" dur="2000"/>
                                        <p:tgtEl>
                                          <p:spTgt spid="2766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xit" presetSubtype="4" fill="hold" grpId="1" nodeType="clickEffect">
                                  <p:stCondLst>
                                    <p:cond delay="0"/>
                                  </p:stCondLst>
                                  <p:childTnLst>
                                    <p:animEffect transition="out" filter="wheel(4)">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ox(i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7663"/>
                                        </p:tgtEl>
                                        <p:attrNameLst>
                                          <p:attrName>style.visibility</p:attrName>
                                        </p:attrNameLst>
                                      </p:cBhvr>
                                      <p:to>
                                        <p:strVal val="visible"/>
                                      </p:to>
                                    </p:set>
                                    <p:animEffect transition="in" filter="box(in)">
                                      <p:cBhvr>
                                        <p:cTn id="38" dur="500"/>
                                        <p:tgtEl>
                                          <p:spTgt spid="2766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heel(4)">
                                      <p:cBhvr>
                                        <p:cTn id="43" dur="10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xit" presetSubtype="16" fill="hold" grpId="1" nodeType="clickEffect">
                                  <p:stCondLst>
                                    <p:cond delay="0"/>
                                  </p:stCondLst>
                                  <p:childTnLst>
                                    <p:animEffect transition="out" filter="box(in)">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7664"/>
                                        </p:tgtEl>
                                        <p:attrNameLst>
                                          <p:attrName>style.visibility</p:attrName>
                                        </p:attrNameLst>
                                      </p:cBhvr>
                                      <p:to>
                                        <p:strVal val="visible"/>
                                      </p:to>
                                    </p:set>
                                    <p:animEffect transition="in" filter="blinds(horizontal)">
                                      <p:cBhvr>
                                        <p:cTn id="53" dur="500"/>
                                        <p:tgtEl>
                                          <p:spTgt spid="27664"/>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ox(in)">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27664"/>
                                        </p:tgtEl>
                                      </p:cBhvr>
                                    </p:animEffect>
                                    <p:set>
                                      <p:cBhvr>
                                        <p:cTn id="63" dur="1" fill="hold">
                                          <p:stCondLst>
                                            <p:cond delay="499"/>
                                          </p:stCondLst>
                                        </p:cTn>
                                        <p:tgtEl>
                                          <p:spTgt spid="2766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7665"/>
                                        </p:tgtEl>
                                        <p:attrNameLst>
                                          <p:attrName>style.visibility</p:attrName>
                                        </p:attrNameLst>
                                      </p:cBhvr>
                                      <p:to>
                                        <p:strVal val="visible"/>
                                      </p:to>
                                    </p:set>
                                    <p:animEffect transition="in" filter="box(in)">
                                      <p:cBhvr>
                                        <p:cTn id="68" dur="500"/>
                                        <p:tgtEl>
                                          <p:spTgt spid="27665"/>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27665"/>
                                        </p:tgtEl>
                                      </p:cBhvr>
                                    </p:animEffect>
                                    <p:set>
                                      <p:cBhvr>
                                        <p:cTn id="73" dur="1" fill="hold">
                                          <p:stCondLst>
                                            <p:cond delay="499"/>
                                          </p:stCondLst>
                                        </p:cTn>
                                        <p:tgtEl>
                                          <p:spTgt spid="2766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ox(in)">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660" grpId="0" animBg="1"/>
      <p:bldP spid="27663" grpId="0" animBg="1"/>
      <p:bldP spid="27664" grpId="0" animBg="1"/>
      <p:bldP spid="27664" grpId="1" animBg="1"/>
      <p:bldP spid="28" grpId="0" animBg="1"/>
      <p:bldP spid="28" grpId="1" animBg="1"/>
      <p:bldP spid="30" grpId="0" animBg="1"/>
      <p:bldP spid="27665" grpId="0" animBg="1"/>
      <p:bldP spid="27665" grpId="1"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_Văn_Bản 7"/>
          <p:cNvSpPr txBox="1"/>
          <p:nvPr/>
        </p:nvSpPr>
        <p:spPr>
          <a:xfrm>
            <a:off x="2362201" y="152400"/>
            <a:ext cx="709718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3200" b="1" dirty="0">
                <a:solidFill>
                  <a:srgbClr val="FF0000"/>
                </a:solidFill>
                <a:effectLst>
                  <a:outerShdw blurRad="50800" dist="50800" algn="l" rotWithShape="0">
                    <a:prstClr val="black"/>
                  </a:outerShdw>
                </a:effectLst>
                <a:latin typeface="Arial" pitchFamily="34" charset="0"/>
              </a:rPr>
              <a:t>BÀI 3. THỜI GIAN TRONG LỊCH SỬ</a:t>
            </a:r>
          </a:p>
        </p:txBody>
      </p:sp>
      <p:graphicFrame>
        <p:nvGraphicFramePr>
          <p:cNvPr id="5" name="Table 4"/>
          <p:cNvGraphicFramePr>
            <a:graphicFrameLocks noGrp="1"/>
          </p:cNvGraphicFramePr>
          <p:nvPr>
            <p:extLst>
              <p:ext uri="{D42A27DB-BD31-4B8C-83A1-F6EECF244321}">
                <p14:modId xmlns:p14="http://schemas.microsoft.com/office/powerpoint/2010/main" val="3985189226"/>
              </p:ext>
            </p:extLst>
          </p:nvPr>
        </p:nvGraphicFramePr>
        <p:xfrm>
          <a:off x="7728690" y="2854523"/>
          <a:ext cx="4158510" cy="3154680"/>
        </p:xfrm>
        <a:graphic>
          <a:graphicData uri="http://schemas.openxmlformats.org/drawingml/2006/table">
            <a:tbl>
              <a:tblPr/>
              <a:tblGrid>
                <a:gridCol w="3716116">
                  <a:extLst>
                    <a:ext uri="{9D8B030D-6E8A-4147-A177-3AD203B41FA5}">
                      <a16:colId xmlns:a16="http://schemas.microsoft.com/office/drawing/2014/main" val="20000"/>
                    </a:ext>
                  </a:extLst>
                </a:gridCol>
                <a:gridCol w="442394">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n-US" sz="1800" b="1">
                          <a:solidFill>
                            <a:srgbClr val="000000"/>
                          </a:solidFill>
                          <a:latin typeface="Times New Roman"/>
                          <a:ea typeface="Calibri"/>
                          <a:cs typeface="Times New Roman"/>
                        </a:rPr>
                        <a:t>Câu hỏi</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1800" b="1">
                          <a:solidFill>
                            <a:srgbClr val="000000"/>
                          </a:solidFill>
                          <a:latin typeface="Times New Roman"/>
                          <a:ea typeface="Calibri"/>
                          <a:cs typeface="Times New Roman"/>
                        </a:rPr>
                        <a:t>Trả lời</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0"/>
                  </a:ext>
                </a:extLst>
              </a:tr>
              <a:tr h="0">
                <a:tc>
                  <a:txBody>
                    <a:bodyPr/>
                    <a:lstStyle/>
                    <a:p>
                      <a:pPr algn="just">
                        <a:lnSpc>
                          <a:spcPct val="115000"/>
                        </a:lnSpc>
                        <a:spcAft>
                          <a:spcPts val="0"/>
                        </a:spcAft>
                      </a:pP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Muốn</a:t>
                      </a: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biết</a:t>
                      </a: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năm</a:t>
                      </a:r>
                      <a:r>
                        <a:rPr lang="en-US" sz="1800" dirty="0">
                          <a:solidFill>
                            <a:srgbClr val="0000CC"/>
                          </a:solidFill>
                          <a:latin typeface="Times New Roman"/>
                          <a:ea typeface="Calibri"/>
                          <a:cs typeface="Times New Roman"/>
                        </a:rPr>
                        <a:t> 2000 TCN </a:t>
                      </a:r>
                      <a:r>
                        <a:rPr lang="en-US" sz="1800" dirty="0" err="1">
                          <a:solidFill>
                            <a:srgbClr val="0000CC"/>
                          </a:solidFill>
                          <a:latin typeface="Times New Roman"/>
                          <a:ea typeface="Calibri"/>
                          <a:cs typeface="Times New Roman"/>
                        </a:rPr>
                        <a:t>cách</a:t>
                      </a: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năm</a:t>
                      </a:r>
                      <a:r>
                        <a:rPr lang="en-US" sz="1800" dirty="0">
                          <a:solidFill>
                            <a:srgbClr val="0000CC"/>
                          </a:solidFill>
                          <a:latin typeface="Times New Roman"/>
                          <a:ea typeface="Calibri"/>
                          <a:cs typeface="Times New Roman"/>
                        </a:rPr>
                        <a:t> 2021 </a:t>
                      </a:r>
                      <a:r>
                        <a:rPr lang="en-US" sz="1800" dirty="0" err="1">
                          <a:solidFill>
                            <a:srgbClr val="0000CC"/>
                          </a:solidFill>
                          <a:latin typeface="Times New Roman"/>
                          <a:ea typeface="Calibri"/>
                          <a:cs typeface="Times New Roman"/>
                        </a:rPr>
                        <a:t>bao</a:t>
                      </a: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nhiêu</a:t>
                      </a: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năm</a:t>
                      </a: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em</a:t>
                      </a: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tính</a:t>
                      </a: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thế</a:t>
                      </a:r>
                      <a:r>
                        <a:rPr lang="en-US" sz="1800" dirty="0">
                          <a:solidFill>
                            <a:srgbClr val="0000CC"/>
                          </a:solidFill>
                          <a:latin typeface="Times New Roman"/>
                          <a:ea typeface="Calibri"/>
                          <a:cs typeface="Times New Roman"/>
                        </a:rPr>
                        <a:t> </a:t>
                      </a:r>
                      <a:r>
                        <a:rPr lang="en-US" sz="1800" dirty="0" err="1">
                          <a:solidFill>
                            <a:srgbClr val="0000CC"/>
                          </a:solidFill>
                          <a:latin typeface="Times New Roman"/>
                          <a:ea typeface="Calibri"/>
                          <a:cs typeface="Times New Roman"/>
                        </a:rPr>
                        <a:t>nào</a:t>
                      </a:r>
                      <a:r>
                        <a:rPr lang="en-US" sz="1800" dirty="0">
                          <a:solidFill>
                            <a:srgbClr val="0000CC"/>
                          </a:solidFill>
                          <a:latin typeface="Times New Roman"/>
                          <a:ea typeface="Calibri"/>
                          <a:cs typeface="Times New Roman"/>
                        </a:rPr>
                        <a:t>?</a:t>
                      </a:r>
                      <a:endParaRPr lang="en-US" sz="18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8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en-US" sz="1800">
                          <a:solidFill>
                            <a:srgbClr val="0000CC"/>
                          </a:solidFill>
                          <a:latin typeface="Times New Roman"/>
                          <a:ea typeface="Calibri"/>
                          <a:cs typeface="Times New Roman"/>
                        </a:rPr>
                        <a:t>? Nếu nói “năm 40 Hai Bà Trưng phất cờ khởi nghĩa” thì cách nay bao nhiêu năm?</a:t>
                      </a:r>
                      <a:endParaRPr lang="en-US" sz="180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80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en-US" sz="1800">
                          <a:solidFill>
                            <a:srgbClr val="0000CC"/>
                          </a:solidFill>
                          <a:latin typeface="Times New Roman"/>
                          <a:ea typeface="Calibri"/>
                          <a:cs typeface="Times New Roman"/>
                        </a:rPr>
                        <a:t>? Hãy chỉ ra cách tính thời gian cách ngày nay TCN và CN?</a:t>
                      </a:r>
                      <a:endParaRPr lang="en-US" sz="180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8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6625" name="Rectangle 1"/>
          <p:cNvSpPr>
            <a:spLocks noChangeArrowheads="1"/>
          </p:cNvSpPr>
          <p:nvPr/>
        </p:nvSpPr>
        <p:spPr bwMode="auto">
          <a:xfrm>
            <a:off x="7728691" y="2436912"/>
            <a:ext cx="1730692" cy="30777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1400" b="1">
                <a:solidFill>
                  <a:srgbClr val="FF0000"/>
                </a:solidFill>
                <a:latin typeface="Times New Roman" pitchFamily="18" charset="0"/>
                <a:ea typeface="Calibri" pitchFamily="34" charset="0"/>
                <a:cs typeface="Times New Roman" pitchFamily="18" charset="0"/>
              </a:rPr>
              <a:t>Phiếu học tập</a:t>
            </a:r>
            <a:endParaRPr lang="en-US">
              <a:solidFill>
                <a:srgbClr val="FF0000"/>
              </a:solidFill>
              <a:latin typeface="Arial" pitchFamily="34" charset="0"/>
              <a:cs typeface="Arial" pitchFamily="34" charset="0"/>
            </a:endParaRPr>
          </a:p>
        </p:txBody>
      </p:sp>
      <p:sp>
        <p:nvSpPr>
          <p:cNvPr id="8" name="Rectangle 10"/>
          <p:cNvSpPr>
            <a:spLocks noChangeArrowheads="1"/>
          </p:cNvSpPr>
          <p:nvPr/>
        </p:nvSpPr>
        <p:spPr bwMode="auto">
          <a:xfrm>
            <a:off x="1828800" y="914400"/>
            <a:ext cx="4318000" cy="30777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tabLst>
                <a:tab pos="76200" algn="l"/>
              </a:tabLst>
            </a:pPr>
            <a:r>
              <a:rPr lang="en-US" sz="1400" b="1" dirty="0">
                <a:solidFill>
                  <a:srgbClr val="0033CC"/>
                </a:solidFill>
                <a:latin typeface="Times New Roman" pitchFamily="18" charset="0"/>
                <a:ea typeface="Calibri" pitchFamily="34" charset="0"/>
                <a:cs typeface="Times New Roman" pitchFamily="18" charset="0"/>
              </a:rPr>
              <a:t>2. CÁC CÁCH TÌNH THỜI GIAN TRONG LỊCH SỬ</a:t>
            </a:r>
            <a:endParaRPr lang="en-US" dirty="0">
              <a:solidFill>
                <a:schemeClr val="tx1"/>
              </a:solidFill>
              <a:latin typeface="Arial" pitchFamily="34" charset="0"/>
              <a:cs typeface="Arial" pitchFamily="34" charset="0"/>
            </a:endParaRPr>
          </a:p>
        </p:txBody>
      </p:sp>
      <p:sp>
        <p:nvSpPr>
          <p:cNvPr id="9" name="Rectangle 8"/>
          <p:cNvSpPr/>
          <p:nvPr/>
        </p:nvSpPr>
        <p:spPr>
          <a:xfrm>
            <a:off x="9296400" y="1853322"/>
            <a:ext cx="1963999"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dirty="0" err="1" smtClean="0"/>
              <a:t>Thảo</a:t>
            </a:r>
            <a:r>
              <a:rPr lang="en-US" b="1" dirty="0" smtClean="0"/>
              <a:t> </a:t>
            </a:r>
            <a:r>
              <a:rPr lang="en-US" b="1" dirty="0" err="1" smtClean="0"/>
              <a:t>luận</a:t>
            </a:r>
            <a:r>
              <a:rPr lang="en-US" b="1" dirty="0" smtClean="0"/>
              <a:t> </a:t>
            </a:r>
            <a:r>
              <a:rPr lang="en-US" b="1" dirty="0" err="1" smtClean="0"/>
              <a:t>nhóm</a:t>
            </a:r>
            <a:r>
              <a:rPr lang="en-US" b="1" dirty="0" smtClean="0"/>
              <a:t> 5’</a:t>
            </a:r>
            <a:endParaRPr lang="en-US" dirty="0"/>
          </a:p>
        </p:txBody>
      </p:sp>
      <p:pic>
        <p:nvPicPr>
          <p:cNvPr id="10"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308" y="895833"/>
            <a:ext cx="1206437" cy="957489"/>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258262675"/>
              </p:ext>
            </p:extLst>
          </p:nvPr>
        </p:nvGraphicFramePr>
        <p:xfrm>
          <a:off x="609600" y="1447800"/>
          <a:ext cx="6629400" cy="5277677"/>
        </p:xfrm>
        <a:graphic>
          <a:graphicData uri="http://schemas.openxmlformats.org/drawingml/2006/table">
            <a:tbl>
              <a:tblPr/>
              <a:tblGrid>
                <a:gridCol w="2825646">
                  <a:extLst>
                    <a:ext uri="{9D8B030D-6E8A-4147-A177-3AD203B41FA5}">
                      <a16:colId xmlns:a16="http://schemas.microsoft.com/office/drawing/2014/main" val="20000"/>
                    </a:ext>
                  </a:extLst>
                </a:gridCol>
                <a:gridCol w="3803754">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n-US" sz="1800" b="1">
                          <a:solidFill>
                            <a:srgbClr val="000000"/>
                          </a:solidFill>
                          <a:latin typeface="Times New Roman"/>
                          <a:ea typeface="Calibri"/>
                          <a:cs typeface="Times New Roman"/>
                        </a:rPr>
                        <a:t>Câu hỏi</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1800" b="1">
                          <a:solidFill>
                            <a:srgbClr val="000000"/>
                          </a:solidFill>
                          <a:latin typeface="Times New Roman"/>
                          <a:ea typeface="Calibri"/>
                          <a:cs typeface="Times New Roman"/>
                        </a:rPr>
                        <a:t>Trả lời</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0"/>
                  </a:ext>
                </a:extLst>
              </a:tr>
              <a:tr h="0">
                <a:tc>
                  <a:txBody>
                    <a:bodyPr/>
                    <a:lstStyle/>
                    <a:p>
                      <a:pPr algn="just">
                        <a:lnSpc>
                          <a:spcPct val="115000"/>
                        </a:lnSpc>
                        <a:spcAft>
                          <a:spcPts val="0"/>
                        </a:spcAft>
                      </a:pPr>
                      <a:r>
                        <a:rPr lang="en-US" sz="1800" b="1">
                          <a:solidFill>
                            <a:srgbClr val="0000CC"/>
                          </a:solidFill>
                          <a:latin typeface="Times New Roman"/>
                          <a:ea typeface="Calibri"/>
                          <a:cs typeface="Times New Roman"/>
                        </a:rPr>
                        <a:t>? Muốn biết năm 2000 TCN cách năm 2021 bao nhiêu năm em tính thế nào?</a:t>
                      </a:r>
                      <a:endParaRPr lang="en-US" sz="1800" b="1">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b="1" smtClean="0">
                          <a:solidFill>
                            <a:srgbClr val="008000"/>
                          </a:solidFill>
                          <a:latin typeface="Times New Roman"/>
                          <a:ea typeface="Calibri"/>
                          <a:cs typeface="Times New Roman"/>
                        </a:rPr>
                        <a:t>Cách</a:t>
                      </a:r>
                      <a:r>
                        <a:rPr lang="en-US" sz="1800" b="1" baseline="0" smtClean="0">
                          <a:solidFill>
                            <a:srgbClr val="008000"/>
                          </a:solidFill>
                          <a:latin typeface="Times New Roman"/>
                          <a:ea typeface="Calibri"/>
                          <a:cs typeface="Times New Roman"/>
                        </a:rPr>
                        <a:t> tính:</a:t>
                      </a:r>
                    </a:p>
                    <a:p>
                      <a:pPr algn="just">
                        <a:lnSpc>
                          <a:spcPct val="115000"/>
                        </a:lnSpc>
                        <a:spcAft>
                          <a:spcPts val="0"/>
                        </a:spcAft>
                      </a:pPr>
                      <a:r>
                        <a:rPr lang="en-US" sz="1800" b="1" baseline="0" smtClean="0">
                          <a:solidFill>
                            <a:srgbClr val="008000"/>
                          </a:solidFill>
                          <a:latin typeface="Times New Roman"/>
                          <a:ea typeface="Calibri"/>
                          <a:cs typeface="Times New Roman"/>
                        </a:rPr>
                        <a:t>2021 + 2000= 4021 năm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en-US" sz="1800" b="1">
                          <a:solidFill>
                            <a:srgbClr val="0000CC"/>
                          </a:solidFill>
                          <a:latin typeface="Times New Roman"/>
                          <a:ea typeface="Calibri"/>
                          <a:cs typeface="Times New Roman"/>
                        </a:rPr>
                        <a:t>? Nếu nói “năm 40 Hai Bà Trưng phất cờ khởi nghĩa” thì cách nay bao nhiêu năm?</a:t>
                      </a:r>
                      <a:endParaRPr lang="en-US" sz="1800" b="1">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b="1" dirty="0" err="1" smtClean="0">
                          <a:solidFill>
                            <a:srgbClr val="008000"/>
                          </a:solidFill>
                          <a:latin typeface="Times New Roman"/>
                          <a:ea typeface="Calibri"/>
                          <a:cs typeface="Times New Roman"/>
                        </a:rPr>
                        <a:t>Cách</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tính</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năm</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công</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nguyên</a:t>
                      </a:r>
                      <a:endParaRPr lang="en-US" sz="1800" b="1" baseline="0" dirty="0" smtClean="0">
                        <a:solidFill>
                          <a:srgbClr val="008000"/>
                        </a:solidFill>
                        <a:latin typeface="Times New Roman"/>
                        <a:ea typeface="Calibri"/>
                        <a:cs typeface="Times New Roman"/>
                      </a:endParaRPr>
                    </a:p>
                    <a:p>
                      <a:pPr algn="just">
                        <a:lnSpc>
                          <a:spcPct val="115000"/>
                        </a:lnSpc>
                        <a:spcAft>
                          <a:spcPts val="0"/>
                        </a:spcAft>
                      </a:pPr>
                      <a:r>
                        <a:rPr lang="en-US" sz="1800" b="1" dirty="0" smtClean="0">
                          <a:solidFill>
                            <a:srgbClr val="008000"/>
                          </a:solidFill>
                          <a:latin typeface="Times New Roman"/>
                          <a:ea typeface="Calibri"/>
                          <a:cs typeface="Times New Roman"/>
                        </a:rPr>
                        <a:t>2021 – 40 =1981 </a:t>
                      </a:r>
                      <a:r>
                        <a:rPr lang="en-US" sz="1800" b="1" dirty="0" err="1" smtClean="0">
                          <a:solidFill>
                            <a:srgbClr val="008000"/>
                          </a:solidFill>
                          <a:latin typeface="Times New Roman"/>
                          <a:ea typeface="Calibri"/>
                          <a:cs typeface="Times New Roman"/>
                        </a:rPr>
                        <a:t>năm</a:t>
                      </a:r>
                      <a:endParaRPr lang="en-US" sz="1800" b="1" dirty="0">
                        <a:solidFill>
                          <a:srgbClr val="008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en-US" sz="1800" b="1" dirty="0">
                          <a:solidFill>
                            <a:srgbClr val="0000CC"/>
                          </a:solidFill>
                          <a:latin typeface="Times New Roman"/>
                          <a:ea typeface="Calibri"/>
                          <a:cs typeface="Times New Roman"/>
                        </a:rPr>
                        <a:t>? </a:t>
                      </a:r>
                      <a:r>
                        <a:rPr lang="en-US" sz="1800" b="1" dirty="0" err="1">
                          <a:solidFill>
                            <a:srgbClr val="0000CC"/>
                          </a:solidFill>
                          <a:latin typeface="Times New Roman"/>
                          <a:ea typeface="Calibri"/>
                          <a:cs typeface="Times New Roman"/>
                        </a:rPr>
                        <a:t>Hãy</a:t>
                      </a:r>
                      <a:r>
                        <a:rPr lang="en-US" sz="1800" b="1" dirty="0">
                          <a:solidFill>
                            <a:srgbClr val="0000CC"/>
                          </a:solidFill>
                          <a:latin typeface="Times New Roman"/>
                          <a:ea typeface="Calibri"/>
                          <a:cs typeface="Times New Roman"/>
                        </a:rPr>
                        <a:t> </a:t>
                      </a:r>
                      <a:r>
                        <a:rPr lang="en-US" sz="1800" b="1" dirty="0" err="1">
                          <a:solidFill>
                            <a:srgbClr val="0000CC"/>
                          </a:solidFill>
                          <a:latin typeface="Times New Roman"/>
                          <a:ea typeface="Calibri"/>
                          <a:cs typeface="Times New Roman"/>
                        </a:rPr>
                        <a:t>chỉ</a:t>
                      </a:r>
                      <a:r>
                        <a:rPr lang="en-US" sz="1800" b="1" dirty="0">
                          <a:solidFill>
                            <a:srgbClr val="0000CC"/>
                          </a:solidFill>
                          <a:latin typeface="Times New Roman"/>
                          <a:ea typeface="Calibri"/>
                          <a:cs typeface="Times New Roman"/>
                        </a:rPr>
                        <a:t> </a:t>
                      </a:r>
                      <a:r>
                        <a:rPr lang="en-US" sz="1800" b="1" dirty="0" err="1">
                          <a:solidFill>
                            <a:srgbClr val="0000CC"/>
                          </a:solidFill>
                          <a:latin typeface="Times New Roman"/>
                          <a:ea typeface="Calibri"/>
                          <a:cs typeface="Times New Roman"/>
                        </a:rPr>
                        <a:t>ra</a:t>
                      </a:r>
                      <a:r>
                        <a:rPr lang="en-US" sz="1800" b="1" dirty="0">
                          <a:solidFill>
                            <a:srgbClr val="0000CC"/>
                          </a:solidFill>
                          <a:latin typeface="Times New Roman"/>
                          <a:ea typeface="Calibri"/>
                          <a:cs typeface="Times New Roman"/>
                        </a:rPr>
                        <a:t> </a:t>
                      </a:r>
                      <a:r>
                        <a:rPr lang="en-US" sz="1800" b="1" dirty="0" err="1">
                          <a:solidFill>
                            <a:srgbClr val="0000CC"/>
                          </a:solidFill>
                          <a:latin typeface="Times New Roman"/>
                          <a:ea typeface="Calibri"/>
                          <a:cs typeface="Times New Roman"/>
                        </a:rPr>
                        <a:t>cách</a:t>
                      </a:r>
                      <a:r>
                        <a:rPr lang="en-US" sz="1800" b="1" dirty="0">
                          <a:solidFill>
                            <a:srgbClr val="0000CC"/>
                          </a:solidFill>
                          <a:latin typeface="Times New Roman"/>
                          <a:ea typeface="Calibri"/>
                          <a:cs typeface="Times New Roman"/>
                        </a:rPr>
                        <a:t> </a:t>
                      </a:r>
                      <a:r>
                        <a:rPr lang="en-US" sz="1800" b="1" dirty="0" err="1">
                          <a:solidFill>
                            <a:srgbClr val="0000CC"/>
                          </a:solidFill>
                          <a:latin typeface="Times New Roman"/>
                          <a:ea typeface="Calibri"/>
                          <a:cs typeface="Times New Roman"/>
                        </a:rPr>
                        <a:t>tính</a:t>
                      </a:r>
                      <a:r>
                        <a:rPr lang="en-US" sz="1800" b="1" dirty="0">
                          <a:solidFill>
                            <a:srgbClr val="0000CC"/>
                          </a:solidFill>
                          <a:latin typeface="Times New Roman"/>
                          <a:ea typeface="Calibri"/>
                          <a:cs typeface="Times New Roman"/>
                        </a:rPr>
                        <a:t> </a:t>
                      </a:r>
                      <a:r>
                        <a:rPr lang="en-US" sz="1800" b="1" dirty="0" err="1">
                          <a:solidFill>
                            <a:srgbClr val="0000CC"/>
                          </a:solidFill>
                          <a:latin typeface="Times New Roman"/>
                          <a:ea typeface="Calibri"/>
                          <a:cs typeface="Times New Roman"/>
                        </a:rPr>
                        <a:t>thời</a:t>
                      </a:r>
                      <a:r>
                        <a:rPr lang="en-US" sz="1800" b="1" dirty="0">
                          <a:solidFill>
                            <a:srgbClr val="0000CC"/>
                          </a:solidFill>
                          <a:latin typeface="Times New Roman"/>
                          <a:ea typeface="Calibri"/>
                          <a:cs typeface="Times New Roman"/>
                        </a:rPr>
                        <a:t> </a:t>
                      </a:r>
                      <a:r>
                        <a:rPr lang="en-US" sz="1800" b="1" dirty="0" err="1">
                          <a:solidFill>
                            <a:srgbClr val="0000CC"/>
                          </a:solidFill>
                          <a:latin typeface="Times New Roman"/>
                          <a:ea typeface="Calibri"/>
                          <a:cs typeface="Times New Roman"/>
                        </a:rPr>
                        <a:t>gian</a:t>
                      </a:r>
                      <a:r>
                        <a:rPr lang="en-US" sz="1800" b="1" dirty="0">
                          <a:solidFill>
                            <a:srgbClr val="0000CC"/>
                          </a:solidFill>
                          <a:latin typeface="Times New Roman"/>
                          <a:ea typeface="Calibri"/>
                          <a:cs typeface="Times New Roman"/>
                        </a:rPr>
                        <a:t> </a:t>
                      </a:r>
                      <a:r>
                        <a:rPr lang="en-US" sz="1800" b="1" dirty="0" err="1">
                          <a:solidFill>
                            <a:srgbClr val="0000CC"/>
                          </a:solidFill>
                          <a:latin typeface="Times New Roman"/>
                          <a:ea typeface="Calibri"/>
                          <a:cs typeface="Times New Roman"/>
                        </a:rPr>
                        <a:t>cách</a:t>
                      </a:r>
                      <a:r>
                        <a:rPr lang="en-US" sz="1800" b="1" dirty="0">
                          <a:solidFill>
                            <a:srgbClr val="0000CC"/>
                          </a:solidFill>
                          <a:latin typeface="Times New Roman"/>
                          <a:ea typeface="Calibri"/>
                          <a:cs typeface="Times New Roman"/>
                        </a:rPr>
                        <a:t> </a:t>
                      </a:r>
                      <a:r>
                        <a:rPr lang="en-US" sz="1800" b="1" dirty="0" err="1">
                          <a:solidFill>
                            <a:srgbClr val="0000CC"/>
                          </a:solidFill>
                          <a:latin typeface="Times New Roman"/>
                          <a:ea typeface="Calibri"/>
                          <a:cs typeface="Times New Roman"/>
                        </a:rPr>
                        <a:t>ngày</a:t>
                      </a:r>
                      <a:r>
                        <a:rPr lang="en-US" sz="1800" b="1" dirty="0">
                          <a:solidFill>
                            <a:srgbClr val="0000CC"/>
                          </a:solidFill>
                          <a:latin typeface="Times New Roman"/>
                          <a:ea typeface="Calibri"/>
                          <a:cs typeface="Times New Roman"/>
                        </a:rPr>
                        <a:t> nay TCN </a:t>
                      </a:r>
                      <a:r>
                        <a:rPr lang="en-US" sz="1800" b="1" dirty="0" err="1">
                          <a:solidFill>
                            <a:srgbClr val="0000CC"/>
                          </a:solidFill>
                          <a:latin typeface="Times New Roman"/>
                          <a:ea typeface="Calibri"/>
                          <a:cs typeface="Times New Roman"/>
                        </a:rPr>
                        <a:t>và</a:t>
                      </a:r>
                      <a:r>
                        <a:rPr lang="en-US" sz="1800" b="1" dirty="0">
                          <a:solidFill>
                            <a:srgbClr val="0000CC"/>
                          </a:solidFill>
                          <a:latin typeface="Times New Roman"/>
                          <a:ea typeface="Calibri"/>
                          <a:cs typeface="Times New Roman"/>
                        </a:rPr>
                        <a:t> CN?</a:t>
                      </a:r>
                      <a:endParaRPr lang="en-US" sz="1800" b="1"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b="1" dirty="0" smtClean="0">
                          <a:solidFill>
                            <a:srgbClr val="008000"/>
                          </a:solidFill>
                          <a:latin typeface="Times New Roman"/>
                          <a:ea typeface="Calibri"/>
                          <a:cs typeface="Times New Roman"/>
                        </a:rPr>
                        <a:t> - </a:t>
                      </a:r>
                      <a:r>
                        <a:rPr lang="en-US" sz="1800" b="1" dirty="0" err="1" smtClean="0">
                          <a:solidFill>
                            <a:srgbClr val="008000"/>
                          </a:solidFill>
                          <a:latin typeface="Times New Roman"/>
                          <a:ea typeface="Calibri"/>
                          <a:cs typeface="Times New Roman"/>
                        </a:rPr>
                        <a:t>Cách</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tính</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thời</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gian</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cách</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ngày</a:t>
                      </a:r>
                      <a:r>
                        <a:rPr lang="en-US" sz="1800" b="1" dirty="0" smtClean="0">
                          <a:solidFill>
                            <a:srgbClr val="008000"/>
                          </a:solidFill>
                          <a:latin typeface="Times New Roman"/>
                          <a:ea typeface="Calibri"/>
                          <a:cs typeface="Times New Roman"/>
                        </a:rPr>
                        <a:t> nay TCN: </a:t>
                      </a:r>
                      <a:r>
                        <a:rPr lang="en-US" sz="1800" b="1" dirty="0" err="1" smtClean="0">
                          <a:solidFill>
                            <a:srgbClr val="008000"/>
                          </a:solidFill>
                          <a:latin typeface="Times New Roman"/>
                          <a:ea typeface="Calibri"/>
                          <a:cs typeface="Times New Roman"/>
                        </a:rPr>
                        <a:t>Lấy</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năm</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hiện</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tại</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cộng</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năm</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trước</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công</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nguyên</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sẽ</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ra</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năm</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cần</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tìm</a:t>
                      </a:r>
                      <a:r>
                        <a:rPr lang="en-US" sz="1800" b="1" baseline="0" dirty="0" smtClean="0">
                          <a:solidFill>
                            <a:srgbClr val="008000"/>
                          </a:solidFill>
                          <a:latin typeface="Times New Roman"/>
                          <a:ea typeface="Calibri"/>
                          <a:cs typeface="Times New Roman"/>
                        </a:rPr>
                        <a:t>.</a:t>
                      </a:r>
                    </a:p>
                    <a:p>
                      <a:pPr algn="just">
                        <a:lnSpc>
                          <a:spcPct val="115000"/>
                        </a:lnSpc>
                        <a:spcAft>
                          <a:spcPts val="0"/>
                        </a:spcAft>
                      </a:pPr>
                      <a:r>
                        <a:rPr lang="en-US" sz="1800" b="1" baseline="0"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Cách</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tính</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thời</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gian</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cách</a:t>
                      </a:r>
                      <a:r>
                        <a:rPr lang="en-US" sz="1800" b="1" dirty="0" smtClean="0">
                          <a:solidFill>
                            <a:srgbClr val="008000"/>
                          </a:solidFill>
                          <a:latin typeface="Times New Roman"/>
                          <a:ea typeface="Calibri"/>
                          <a:cs typeface="Times New Roman"/>
                        </a:rPr>
                        <a:t> </a:t>
                      </a:r>
                      <a:r>
                        <a:rPr lang="en-US" sz="1800" b="1" dirty="0" err="1" smtClean="0">
                          <a:solidFill>
                            <a:srgbClr val="008000"/>
                          </a:solidFill>
                          <a:latin typeface="Times New Roman"/>
                          <a:ea typeface="Calibri"/>
                          <a:cs typeface="Times New Roman"/>
                        </a:rPr>
                        <a:t>ngày</a:t>
                      </a:r>
                      <a:r>
                        <a:rPr lang="en-US" sz="1800" b="1" dirty="0" smtClean="0">
                          <a:solidFill>
                            <a:srgbClr val="008000"/>
                          </a:solidFill>
                          <a:latin typeface="Times New Roman"/>
                          <a:ea typeface="Calibri"/>
                          <a:cs typeface="Times New Roman"/>
                        </a:rPr>
                        <a:t> nay </a:t>
                      </a:r>
                      <a:r>
                        <a:rPr lang="en-US" sz="1800" b="1" dirty="0" err="1" smtClean="0">
                          <a:solidFill>
                            <a:srgbClr val="008000"/>
                          </a:solidFill>
                          <a:latin typeface="Times New Roman"/>
                          <a:ea typeface="Calibri"/>
                          <a:cs typeface="Times New Roman"/>
                        </a:rPr>
                        <a:t>từ</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sau</a:t>
                      </a:r>
                      <a:r>
                        <a:rPr lang="en-US" sz="1800" b="1" baseline="0" dirty="0" smtClean="0">
                          <a:solidFill>
                            <a:srgbClr val="008000"/>
                          </a:solidFill>
                          <a:latin typeface="Times New Roman"/>
                          <a:ea typeface="Calibri"/>
                          <a:cs typeface="Times New Roman"/>
                        </a:rPr>
                        <a:t> CN: </a:t>
                      </a:r>
                      <a:r>
                        <a:rPr lang="en-US" sz="1800" b="1" baseline="0" dirty="0" err="1" smtClean="0">
                          <a:solidFill>
                            <a:srgbClr val="008000"/>
                          </a:solidFill>
                          <a:latin typeface="Times New Roman"/>
                          <a:ea typeface="Calibri"/>
                          <a:cs typeface="Times New Roman"/>
                        </a:rPr>
                        <a:t>Lấy</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năm</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hiện</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tại</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trừ</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đi</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năm</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cách</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ngày</a:t>
                      </a:r>
                      <a:r>
                        <a:rPr lang="en-US" sz="1800" b="1" baseline="0" dirty="0" smtClean="0">
                          <a:solidFill>
                            <a:srgbClr val="008000"/>
                          </a:solidFill>
                          <a:latin typeface="Times New Roman"/>
                          <a:ea typeface="Calibri"/>
                          <a:cs typeface="Times New Roman"/>
                        </a:rPr>
                        <a:t> nay </a:t>
                      </a:r>
                      <a:r>
                        <a:rPr lang="en-US" sz="1800" b="1" baseline="0" dirty="0" err="1" smtClean="0">
                          <a:solidFill>
                            <a:srgbClr val="008000"/>
                          </a:solidFill>
                          <a:latin typeface="Times New Roman"/>
                          <a:ea typeface="Calibri"/>
                          <a:cs typeface="Times New Roman"/>
                        </a:rPr>
                        <a:t>sẽ</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được</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thời</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gian</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cách</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ngày</a:t>
                      </a:r>
                      <a:r>
                        <a:rPr lang="en-US" sz="1800" b="1" baseline="0" dirty="0" smtClean="0">
                          <a:solidFill>
                            <a:srgbClr val="008000"/>
                          </a:solidFill>
                          <a:latin typeface="Times New Roman"/>
                          <a:ea typeface="Calibri"/>
                          <a:cs typeface="Times New Roman"/>
                        </a:rPr>
                        <a:t> nay </a:t>
                      </a:r>
                      <a:r>
                        <a:rPr lang="en-US" sz="1800" b="1" baseline="0" dirty="0" err="1" smtClean="0">
                          <a:solidFill>
                            <a:srgbClr val="008000"/>
                          </a:solidFill>
                          <a:latin typeface="Times New Roman"/>
                          <a:ea typeface="Calibri"/>
                          <a:cs typeface="Times New Roman"/>
                        </a:rPr>
                        <a:t>là</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bao</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nhiêu</a:t>
                      </a:r>
                      <a:r>
                        <a:rPr lang="en-US" sz="1800" b="1" baseline="0" dirty="0" smtClean="0">
                          <a:solidFill>
                            <a:srgbClr val="008000"/>
                          </a:solidFill>
                          <a:latin typeface="Times New Roman"/>
                          <a:ea typeface="Calibri"/>
                          <a:cs typeface="Times New Roman"/>
                        </a:rPr>
                        <a:t> </a:t>
                      </a:r>
                      <a:r>
                        <a:rPr lang="en-US" sz="1800" b="1" baseline="0" dirty="0" err="1" smtClean="0">
                          <a:solidFill>
                            <a:srgbClr val="008000"/>
                          </a:solidFill>
                          <a:latin typeface="Times New Roman"/>
                          <a:ea typeface="Calibri"/>
                          <a:cs typeface="Times New Roman"/>
                        </a:rPr>
                        <a:t>năm</a:t>
                      </a:r>
                      <a:r>
                        <a:rPr lang="en-US" sz="1800" b="1" baseline="0" dirty="0" smtClean="0">
                          <a:solidFill>
                            <a:srgbClr val="008000"/>
                          </a:solidFill>
                          <a:latin typeface="Times New Roman"/>
                          <a:ea typeface="Calibri"/>
                          <a:cs typeface="Times New Roman"/>
                        </a:rPr>
                        <a:t>.</a:t>
                      </a:r>
                      <a:endParaRPr lang="en-US" sz="1800" b="1" dirty="0">
                        <a:solidFill>
                          <a:srgbClr val="008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625"/>
                                        </p:tgtEl>
                                        <p:attrNameLst>
                                          <p:attrName>style.visibility</p:attrName>
                                        </p:attrNameLst>
                                      </p:cBhvr>
                                      <p:to>
                                        <p:strVal val="visible"/>
                                      </p:to>
                                    </p:set>
                                    <p:animEffect transition="in" filter="box(in)">
                                      <p:cBhvr>
                                        <p:cTn id="18" dur="500"/>
                                        <p:tgtEl>
                                          <p:spTgt spid="2662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_Văn_Bản 7"/>
          <p:cNvSpPr txBox="1"/>
          <p:nvPr/>
        </p:nvSpPr>
        <p:spPr>
          <a:xfrm>
            <a:off x="2362201" y="228600"/>
            <a:ext cx="7097183"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800" b="1">
                <a:solidFill>
                  <a:srgbClr val="FF0000"/>
                </a:solidFill>
                <a:effectLst>
                  <a:outerShdw blurRad="50800" dist="50800" algn="l" rotWithShape="0">
                    <a:prstClr val="black"/>
                  </a:outerShdw>
                </a:effectLst>
                <a:latin typeface="Arial" pitchFamily="34" charset="0"/>
              </a:rPr>
              <a:t>BÀI 3. THỜI GIAN TRONG LỊCH SỬ</a:t>
            </a:r>
          </a:p>
        </p:txBody>
      </p:sp>
      <p:sp>
        <p:nvSpPr>
          <p:cNvPr id="4" name="Rectangle 3"/>
          <p:cNvSpPr/>
          <p:nvPr/>
        </p:nvSpPr>
        <p:spPr>
          <a:xfrm>
            <a:off x="2362200" y="990601"/>
            <a:ext cx="2895600" cy="533400"/>
          </a:xfrm>
          <a:prstGeom prst="rect">
            <a:avLst/>
          </a:prstGeom>
          <a:noFill/>
        </p:spPr>
        <p:txBody>
          <a:bodyPr wrap="none" lIns="91440" tIns="45720" rIns="91440" bIns="45720" numCol="1">
            <a:prstTxWarp prst="textChevronInverted">
              <a:avLst/>
            </a:prstTxWarp>
            <a:spAutoFit/>
          </a:bodyPr>
          <a:lstStyle/>
          <a:p>
            <a:pPr algn="ctr"/>
            <a:r>
              <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LUYỆN TẬP</a:t>
            </a:r>
          </a:p>
        </p:txBody>
      </p:sp>
      <p:pic>
        <p:nvPicPr>
          <p:cNvPr id="5" name="Picture 5" descr="Top 10 cách giảng bài hay tạo hứng thú học tập cho học sinh - Hachim"/>
          <p:cNvPicPr>
            <a:picLocks noChangeAspect="1" noChangeArrowheads="1"/>
          </p:cNvPicPr>
          <p:nvPr/>
        </p:nvPicPr>
        <p:blipFill>
          <a:blip r:embed="rId2" cstate="print"/>
          <a:srcRect/>
          <a:stretch>
            <a:fillRect/>
          </a:stretch>
        </p:blipFill>
        <p:spPr bwMode="auto">
          <a:xfrm>
            <a:off x="8915400" y="990600"/>
            <a:ext cx="1437612" cy="10585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549" y="949"/>
            <a:ext cx="9140452" cy="6858767"/>
          </a:xfrm>
          <a:prstGeom prst="rect">
            <a:avLst/>
          </a:prstGeom>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7650" y="739513"/>
            <a:ext cx="1988993" cy="2651990"/>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9744" y="1090663"/>
            <a:ext cx="1979858" cy="2639810"/>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6783" y="738004"/>
            <a:ext cx="1979858" cy="2645893"/>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3470" y="3020060"/>
            <a:ext cx="1988993" cy="2651990"/>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4744" y="3371485"/>
            <a:ext cx="1979858" cy="2639810"/>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0246" y="3018790"/>
            <a:ext cx="1988993" cy="2651990"/>
          </a:xfrm>
          <a:prstGeom prst="rect">
            <a:avLst/>
          </a:prstGeom>
        </p:spPr>
      </p:pic>
      <p:pic>
        <p:nvPicPr>
          <p:cNvPr id="146" name="Picture 1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17977" y="1101454"/>
            <a:ext cx="876446" cy="1168595"/>
          </a:xfrm>
          <a:prstGeom prst="rect">
            <a:avLst/>
          </a:prstGeom>
        </p:spPr>
      </p:pic>
      <p:pic>
        <p:nvPicPr>
          <p:cNvPr id="147" name="Picture 1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4473" y="883977"/>
            <a:ext cx="795830" cy="1061107"/>
          </a:xfrm>
          <a:prstGeom prst="rect">
            <a:avLst/>
          </a:prstGeom>
        </p:spPr>
      </p:pic>
      <p:pic>
        <p:nvPicPr>
          <p:cNvPr id="148" name="Picture 1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90188" y="1738170"/>
            <a:ext cx="845678" cy="1127571"/>
          </a:xfrm>
          <a:prstGeom prst="rect">
            <a:avLst/>
          </a:prstGeom>
        </p:spPr>
      </p:pic>
      <p:pic>
        <p:nvPicPr>
          <p:cNvPr id="149" name="Picture 1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77520" y="-974833"/>
            <a:ext cx="1321423" cy="6059949"/>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52455" y="5085118"/>
            <a:ext cx="485775" cy="904875"/>
          </a:xfrm>
          <a:prstGeom prst="rect">
            <a:avLst/>
          </a:prstGeom>
        </p:spPr>
      </p:pic>
      <p:pic>
        <p:nvPicPr>
          <p:cNvPr id="159" name="Picture 15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776565" y="5852160"/>
            <a:ext cx="885616"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1514473" y="-671549"/>
            <a:ext cx="457200" cy="609600"/>
          </a:xfrm>
          <a:prstGeom prst="rect">
            <a:avLst/>
          </a:prstGeom>
        </p:spPr>
      </p:pic>
      <p:pic>
        <p:nvPicPr>
          <p:cNvPr id="139" name="mau1">
            <a:hlinkClick r:id="rId17"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017650" y="739513"/>
            <a:ext cx="1988993" cy="2651990"/>
          </a:xfrm>
          <a:prstGeom prst="rect">
            <a:avLst/>
          </a:prstGeom>
        </p:spPr>
      </p:pic>
      <p:pic>
        <p:nvPicPr>
          <p:cNvPr id="140" name="mau2">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739745" y="1090663"/>
            <a:ext cx="1975306" cy="2639810"/>
          </a:xfrm>
          <a:prstGeom prst="rect">
            <a:avLst/>
          </a:prstGeom>
        </p:spPr>
      </p:pic>
      <p:pic>
        <p:nvPicPr>
          <p:cNvPr id="141" name="mau3">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446783" y="738002"/>
            <a:ext cx="1979858" cy="2639810"/>
          </a:xfrm>
          <a:prstGeom prst="rect">
            <a:avLst/>
          </a:prstGeom>
        </p:spPr>
      </p:pic>
      <p:pic>
        <p:nvPicPr>
          <p:cNvPr id="142" name="mau4">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753470" y="3020060"/>
            <a:ext cx="1988993" cy="2651990"/>
          </a:xfrm>
          <a:prstGeom prst="rect">
            <a:avLst/>
          </a:prstGeom>
        </p:spPr>
      </p:pic>
      <p:pic>
        <p:nvPicPr>
          <p:cNvPr id="143" name="mau5">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474744" y="3381011"/>
            <a:ext cx="1975306" cy="2639810"/>
          </a:xfrm>
          <a:prstGeom prst="rect">
            <a:avLst/>
          </a:prstGeom>
        </p:spPr>
      </p:pic>
      <p:pic>
        <p:nvPicPr>
          <p:cNvPr id="144" name="mau6">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80246" y="3018790"/>
            <a:ext cx="1988993" cy="2651990"/>
          </a:xfrm>
          <a:prstGeom prst="rect">
            <a:avLst/>
          </a:prstGeom>
        </p:spPr>
      </p:pic>
      <p:sp>
        <p:nvSpPr>
          <p:cNvPr id="23" name="Rectangle 22">
            <a:hlinkClick r:id="rId31" action="ppaction://hlinksldjump"/>
          </p:cNvPr>
          <p:cNvSpPr/>
          <p:nvPr/>
        </p:nvSpPr>
        <p:spPr>
          <a:xfrm>
            <a:off x="4267200" y="6388716"/>
            <a:ext cx="1299158" cy="461665"/>
          </a:xfrm>
          <a:prstGeom prst="rect">
            <a:avLst/>
          </a:prstGeom>
          <a:noFill/>
        </p:spPr>
        <p:txBody>
          <a:bodyPr wrap="none" lIns="91440" tIns="45720" rIns="91440" bIns="45720" numCol="1">
            <a:prstTxWarp prst="textChevronInverted">
              <a:avLst/>
            </a:prstTxWarp>
            <a:spAutoFit/>
            <a:scene3d>
              <a:camera prst="isometricOffAxis1Right"/>
              <a:lightRig rig="glow" dir="tl">
                <a:rot lat="0" lon="0" rev="5400000"/>
              </a:lightRig>
            </a:scene3d>
            <a:sp3d contourW="12700">
              <a:bevelT w="25400" h="25400"/>
              <a:contourClr>
                <a:schemeClr val="accent6">
                  <a:shade val="73000"/>
                </a:schemeClr>
              </a:contourClr>
            </a:sp3d>
          </a:bodyPr>
          <a:lstStyle/>
          <a:p>
            <a:pPr algn="ctr"/>
            <a:r>
              <a:rPr lang="en-US" sz="2800" b="1">
                <a:ln w="11430"/>
                <a:solidFill>
                  <a:srgbClr val="0000CC"/>
                </a:solidFill>
                <a:effectLst>
                  <a:outerShdw blurRad="80000" dist="40000" dir="5040000" algn="tl">
                    <a:srgbClr val="000000">
                      <a:alpha val="30000"/>
                    </a:srgbClr>
                  </a:outerShdw>
                </a:effectLst>
              </a:rPr>
              <a:t>VẬN DỤNG</a:t>
            </a:r>
          </a:p>
        </p:txBody>
      </p:sp>
      <p:sp>
        <p:nvSpPr>
          <p:cNvPr id="24" name="Rectangle 23"/>
          <p:cNvSpPr/>
          <p:nvPr/>
        </p:nvSpPr>
        <p:spPr>
          <a:xfrm>
            <a:off x="6474745" y="253850"/>
            <a:ext cx="2433127" cy="484152"/>
          </a:xfrm>
          <a:prstGeom prst="rect">
            <a:avLst/>
          </a:prstGeom>
          <a:noFill/>
        </p:spPr>
        <p:txBody>
          <a:bodyPr wrap="none" lIns="91440" tIns="45720" rIns="91440" bIns="45720" numCol="1">
            <a:prstTxWarp prst="textChevronInverted">
              <a:avLst/>
            </a:prstTxWarp>
            <a:spAutoFit/>
          </a:bodyPr>
          <a:lstStyle/>
          <a:p>
            <a:pPr algn="ctr"/>
            <a:r>
              <a:rPr lang="en-US" sz="2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LUYỆN TẬP</a:t>
            </a:r>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1" y="5388207"/>
            <a:ext cx="1800225" cy="1468203"/>
          </a:xfrm>
          <a:prstGeom prst="rect">
            <a:avLst/>
          </a:prstGeom>
        </p:spPr>
      </p:pic>
      <p:sp>
        <p:nvSpPr>
          <p:cNvPr id="5" name="Snip Diagonal Corner Rectangle 4"/>
          <p:cNvSpPr/>
          <p:nvPr/>
        </p:nvSpPr>
        <p:spPr>
          <a:xfrm>
            <a:off x="2438401" y="410937"/>
            <a:ext cx="6689271" cy="1417863"/>
          </a:xfrm>
          <a:prstGeom prst="snip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a:ln w="10541" cmpd="sng">
                  <a:solidFill>
                    <a:schemeClr val="accent1">
                      <a:shade val="88000"/>
                      <a:satMod val="110000"/>
                    </a:schemeClr>
                  </a:solidFill>
                  <a:prstDash val="solid"/>
                </a:ln>
                <a:solidFill>
                  <a:srgbClr val="FF0000"/>
                </a:solidFill>
              </a:rPr>
              <a:t>Câu hỏi 1 </a:t>
            </a:r>
          </a:p>
          <a:p>
            <a:pPr algn="ctr"/>
            <a:r>
              <a:rPr lang="en-US" sz="2000" b="1">
                <a:ln w="10541" cmpd="sng">
                  <a:solidFill>
                    <a:schemeClr val="accent1">
                      <a:shade val="88000"/>
                      <a:satMod val="110000"/>
                    </a:schemeClr>
                  </a:solidFill>
                  <a:prstDash val="solid"/>
                </a:ln>
                <a:solidFill>
                  <a:srgbClr val="0000CC"/>
                </a:solidFill>
              </a:rPr>
              <a:t>Trên thế giới có các loại lịch nào? Lịch nào là lịch dùng chung cho các dân tộc, các quốc gia trên thế giới?</a:t>
            </a:r>
          </a:p>
        </p:txBody>
      </p:sp>
      <p:sp>
        <p:nvSpPr>
          <p:cNvPr id="6" name="Snip Diagonal Corner Rectangle 5"/>
          <p:cNvSpPr/>
          <p:nvPr/>
        </p:nvSpPr>
        <p:spPr>
          <a:xfrm>
            <a:off x="2438401" y="2438400"/>
            <a:ext cx="6689271" cy="1219200"/>
          </a:xfrm>
          <a:prstGeom prst="snip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b="1">
              <a:solidFill>
                <a:schemeClr val="bg1"/>
              </a:solidFill>
            </a:endParaRPr>
          </a:p>
          <a:p>
            <a:pPr algn="ctr"/>
            <a:endParaRPr lang="en-US" sz="2000" b="1">
              <a:solidFill>
                <a:schemeClr val="bg1"/>
              </a:solidFill>
            </a:endParaRPr>
          </a:p>
          <a:p>
            <a:pPr algn="ctr"/>
            <a:r>
              <a:rPr lang="en-US" sz="2000" b="1">
                <a:solidFill>
                  <a:srgbClr val="FF0000"/>
                </a:solidFill>
              </a:rPr>
              <a:t>Đáp án</a:t>
            </a:r>
          </a:p>
          <a:p>
            <a:pPr algn="ctr"/>
            <a:r>
              <a:rPr lang="en-US" sz="2000" b="1">
                <a:solidFill>
                  <a:srgbClr val="0000CC"/>
                </a:solidFill>
              </a:rPr>
              <a:t>Có hai loại lịch là Dương lịch và Âm lịch. Hiện nay dương lịch là lịch chung còn gọi là công lịch</a:t>
            </a:r>
          </a:p>
          <a:p>
            <a:pPr algn="ctr"/>
            <a:endParaRPr lang="en-US" sz="2000" b="1">
              <a:solidFill>
                <a:schemeClr val="bg1"/>
              </a:solidFill>
            </a:endParaRPr>
          </a:p>
          <a:p>
            <a:pPr algn="ctr"/>
            <a:endParaRPr lang="en-US" sz="2000" b="1">
              <a:solidFill>
                <a:schemeClr val="bg1"/>
              </a:solidFill>
            </a:endParaRPr>
          </a:p>
        </p:txBody>
      </p:sp>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1" y="5388207"/>
            <a:ext cx="1800225" cy="1468203"/>
          </a:xfrm>
          <a:prstGeom prst="rect">
            <a:avLst/>
          </a:prstGeom>
        </p:spPr>
      </p:pic>
      <p:sp>
        <p:nvSpPr>
          <p:cNvPr id="5" name="Snip Diagonal Corner Rectangle 4"/>
          <p:cNvSpPr/>
          <p:nvPr/>
        </p:nvSpPr>
        <p:spPr>
          <a:xfrm>
            <a:off x="2438401" y="891269"/>
            <a:ext cx="6689271" cy="960664"/>
          </a:xfrm>
          <a:prstGeom prst="snip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a:ln w="10541" cmpd="sng">
                  <a:solidFill>
                    <a:schemeClr val="accent1">
                      <a:shade val="88000"/>
                      <a:satMod val="110000"/>
                    </a:schemeClr>
                  </a:solidFill>
                  <a:prstDash val="solid"/>
                </a:ln>
                <a:solidFill>
                  <a:srgbClr val="FF0000"/>
                </a:solidFill>
              </a:rPr>
              <a:t>Câu hỏi 2 </a:t>
            </a:r>
          </a:p>
          <a:p>
            <a:pPr algn="ctr"/>
            <a:r>
              <a:rPr lang="en-US" sz="2800" b="1">
                <a:solidFill>
                  <a:srgbClr val="FF0000"/>
                </a:solidFill>
              </a:rPr>
              <a:t>Có các cách gọi thời gian nào trong lịch sử?</a:t>
            </a:r>
            <a:endParaRPr lang="en-US" sz="2800" b="1">
              <a:ln w="10541" cmpd="sng">
                <a:solidFill>
                  <a:schemeClr val="accent1">
                    <a:shade val="88000"/>
                    <a:satMod val="110000"/>
                  </a:schemeClr>
                </a:solidFill>
                <a:prstDash val="solid"/>
              </a:ln>
              <a:solidFill>
                <a:srgbClr val="FF0000"/>
              </a:solidFill>
            </a:endParaRPr>
          </a:p>
        </p:txBody>
      </p:sp>
      <p:sp>
        <p:nvSpPr>
          <p:cNvPr id="6" name="Snip Diagonal Corner Rectangle 5"/>
          <p:cNvSpPr/>
          <p:nvPr/>
        </p:nvSpPr>
        <p:spPr>
          <a:xfrm>
            <a:off x="2438401" y="2286000"/>
            <a:ext cx="6689271" cy="1219200"/>
          </a:xfrm>
          <a:prstGeom prst="snip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b="1">
              <a:solidFill>
                <a:schemeClr val="bg1"/>
              </a:solidFill>
            </a:endParaRPr>
          </a:p>
          <a:p>
            <a:pPr algn="ctr"/>
            <a:endParaRPr lang="en-US" sz="2000" b="1">
              <a:solidFill>
                <a:schemeClr val="bg1"/>
              </a:solidFill>
            </a:endParaRPr>
          </a:p>
          <a:p>
            <a:pPr algn="ctr"/>
            <a:r>
              <a:rPr lang="en-US" sz="2000" b="1">
                <a:solidFill>
                  <a:srgbClr val="FF0000"/>
                </a:solidFill>
              </a:rPr>
              <a:t>Đáp án</a:t>
            </a:r>
          </a:p>
          <a:p>
            <a:pPr algn="ctr"/>
            <a:r>
              <a:rPr lang="en-US" sz="2800" b="1">
                <a:solidFill>
                  <a:srgbClr val="0000CC"/>
                </a:solidFill>
              </a:rPr>
              <a:t>10 năm gọi là thập kỉ; 100 năm là thế kỉ; 1000 năm là thiên niên kỉ.</a:t>
            </a:r>
          </a:p>
          <a:p>
            <a:pPr algn="ctr"/>
            <a:endParaRPr lang="en-US" sz="2000" b="1">
              <a:solidFill>
                <a:schemeClr val="bg1"/>
              </a:solidFill>
            </a:endParaRPr>
          </a:p>
          <a:p>
            <a:pPr algn="ctr"/>
            <a:endParaRPr lang="en-US" sz="2000" b="1">
              <a:solidFill>
                <a:schemeClr val="bg1"/>
              </a:solidFill>
            </a:endParaRPr>
          </a:p>
        </p:txBody>
      </p:sp>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157255951</TotalTime>
  <Pages>0</Pages>
  <Words>1416</Words>
  <Characters>0</Characters>
  <Application>Microsoft Office PowerPoint</Application>
  <DocSecurity>0</DocSecurity>
  <PresentationFormat>Widescreen</PresentationFormat>
  <Lines>0</Lines>
  <Paragraphs>122</Paragraphs>
  <Slides>16</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宋体</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ở nhà</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Admin</cp:lastModifiedBy>
  <cp:revision>98</cp:revision>
  <cp:lastPrinted>1899-12-30T00:00:00Z</cp:lastPrinted>
  <dcterms:created xsi:type="dcterms:W3CDTF">2012-04-20T16:02:50Z</dcterms:created>
  <dcterms:modified xsi:type="dcterms:W3CDTF">2024-09-20T06:27:54Z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