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76" r:id="rId3"/>
    <p:sldId id="277" r:id="rId4"/>
    <p:sldId id="257" r:id="rId5"/>
    <p:sldId id="264" r:id="rId6"/>
    <p:sldId id="278" r:id="rId7"/>
    <p:sldId id="281" r:id="rId8"/>
    <p:sldId id="282" r:id="rId9"/>
    <p:sldId id="283" r:id="rId10"/>
    <p:sldId id="284" r:id="rId11"/>
    <p:sldId id="267" r:id="rId12"/>
    <p:sldId id="271" r:id="rId13"/>
    <p:sldId id="285" r:id="rId14"/>
    <p:sldId id="286" r:id="rId15"/>
    <p:sldId id="275"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66CC"/>
    <a:srgbClr val="339933"/>
    <a:srgbClr val="339966"/>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9" autoAdjust="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93F5F-9A56-4A15-A0ED-C712B98D1654}" type="datetimeFigureOut">
              <a:rPr lang="en-US" smtClean="0"/>
              <a:pPr/>
              <a:t>9/8/2024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E7C11-3E29-4F83-AE32-61CF01DA6F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5E7C11-3E29-4F83-AE32-61CF01DA6F8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5E7C11-3E29-4F83-AE32-61CF01DA6F8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5E7C11-3E29-4F83-AE32-61CF01DA6F8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542E0-9324-4F95-AE22-0DC418C6F0C5}"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542E0-9324-4F95-AE22-0DC418C6F0C5}"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542E0-9324-4F95-AE22-0DC418C6F0C5}"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542E0-9324-4F95-AE22-0DC418C6F0C5}" type="datetimeFigureOut">
              <a:rPr lang="en-US" smtClean="0"/>
              <a:pPr/>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542E0-9324-4F95-AE22-0DC418C6F0C5}" type="datetimeFigureOut">
              <a:rPr lang="en-US" smtClean="0"/>
              <a:pPr/>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542E0-9324-4F95-AE22-0DC418C6F0C5}" type="datetimeFigureOut">
              <a:rPr lang="en-US" smtClean="0"/>
              <a:pPr/>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542E0-9324-4F95-AE22-0DC418C6F0C5}"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542E0-9324-4F95-AE22-0DC418C6F0C5}"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EA7F-AE30-445D-B6FA-0DFEEB84D2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542E0-9324-4F95-AE22-0DC418C6F0C5}" type="datetimeFigureOut">
              <a:rPr lang="en-US" smtClean="0"/>
              <a:pPr/>
              <a:t>9/8/2024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BEA7F-AE30-445D-B6FA-0DFEEB84D2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6.jpeg"/><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7.jpeg"/><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wm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nld.com.vn/co-do-hoa-lu.html" TargetMode="External"/><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wmf"/><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1524000" y="-51457"/>
            <a:ext cx="9144000" cy="6909457"/>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4495801"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smtClean="0">
                <a:solidFill>
                  <a:srgbClr val="FFFFFF"/>
                </a:solidFill>
                <a:latin typeface="Arial" charset="0"/>
              </a:rPr>
              <a:t>www.website.com</a:t>
            </a:r>
          </a:p>
        </p:txBody>
      </p:sp>
      <p:sp>
        <p:nvSpPr>
          <p:cNvPr id="65539" name="AutoShape 3"/>
          <p:cNvSpPr>
            <a:spLocks noChangeArrowheads="1"/>
          </p:cNvSpPr>
          <p:nvPr/>
        </p:nvSpPr>
        <p:spPr bwMode="gray">
          <a:xfrm>
            <a:off x="2362200" y="1752601"/>
            <a:ext cx="3429001"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endParaRPr>
          </a:p>
        </p:txBody>
      </p:sp>
      <p:sp>
        <p:nvSpPr>
          <p:cNvPr id="65540" name="Oval 4"/>
          <p:cNvSpPr>
            <a:spLocks noChangeArrowheads="1"/>
          </p:cNvSpPr>
          <p:nvPr/>
        </p:nvSpPr>
        <p:spPr bwMode="gray">
          <a:xfrm>
            <a:off x="2514600" y="20574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1600">
              <a:solidFill>
                <a:srgbClr val="FFFFFF"/>
              </a:solidFill>
              <a:latin typeface="Verdana" pitchFamily="34" charset="0"/>
            </a:endParaRPr>
          </a:p>
        </p:txBody>
      </p:sp>
      <p:sp>
        <p:nvSpPr>
          <p:cNvPr id="65542" name="AutoShape 6"/>
          <p:cNvSpPr>
            <a:spLocks noChangeArrowheads="1"/>
          </p:cNvSpPr>
          <p:nvPr/>
        </p:nvSpPr>
        <p:spPr bwMode="gray">
          <a:xfrm>
            <a:off x="5105401" y="1905001"/>
            <a:ext cx="3781425" cy="498475"/>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a:t>Tư liệu hiện vật</a:t>
            </a:r>
            <a:endParaRPr lang="en-US" b="1" i="1">
              <a:solidFill>
                <a:srgbClr val="0A2068"/>
              </a:solidFill>
            </a:endParaRPr>
          </a:p>
        </p:txBody>
      </p:sp>
      <p:sp>
        <p:nvSpPr>
          <p:cNvPr id="65543" name="AutoShape 7"/>
          <p:cNvSpPr>
            <a:spLocks noChangeArrowheads="1"/>
          </p:cNvSpPr>
          <p:nvPr/>
        </p:nvSpPr>
        <p:spPr bwMode="gray">
          <a:xfrm>
            <a:off x="5638801" y="2895600"/>
            <a:ext cx="3779837" cy="500062"/>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b="1"/>
              <a:t>Tư liệu chữ viết</a:t>
            </a:r>
            <a:endParaRPr lang="en-US" b="1" i="1">
              <a:solidFill>
                <a:srgbClr val="0A2068"/>
              </a:solidFill>
            </a:endParaRPr>
          </a:p>
        </p:txBody>
      </p:sp>
      <p:sp>
        <p:nvSpPr>
          <p:cNvPr id="65544" name="AutoShape 8"/>
          <p:cNvSpPr>
            <a:spLocks noChangeArrowheads="1"/>
          </p:cNvSpPr>
          <p:nvPr/>
        </p:nvSpPr>
        <p:spPr bwMode="gray">
          <a:xfrm>
            <a:off x="5562601" y="3886200"/>
            <a:ext cx="3781425" cy="500062"/>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US" b="1"/>
              <a:t>Tư liệu truyền miệng</a:t>
            </a:r>
            <a:endParaRPr lang="en-US" b="1" i="1">
              <a:solidFill>
                <a:srgbClr val="0A2068"/>
              </a:solidFill>
            </a:endParaRPr>
          </a:p>
        </p:txBody>
      </p:sp>
      <p:sp>
        <p:nvSpPr>
          <p:cNvPr id="65545" name="AutoShape 9"/>
          <p:cNvSpPr>
            <a:spLocks noChangeArrowheads="1"/>
          </p:cNvSpPr>
          <p:nvPr/>
        </p:nvSpPr>
        <p:spPr bwMode="gray">
          <a:xfrm>
            <a:off x="5029201" y="4724401"/>
            <a:ext cx="3781425" cy="500063"/>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r>
              <a:rPr lang="en-US" b="1"/>
              <a:t>Tư liệu gốc</a:t>
            </a:r>
            <a:endParaRPr lang="en-US" b="1" i="1">
              <a:solidFill>
                <a:srgbClr val="0A2068"/>
              </a:solidFill>
            </a:endParaRPr>
          </a:p>
        </p:txBody>
      </p:sp>
      <p:sp>
        <p:nvSpPr>
          <p:cNvPr id="65546" name="Text Box 10"/>
          <p:cNvSpPr txBox="1">
            <a:spLocks noChangeArrowheads="1"/>
          </p:cNvSpPr>
          <p:nvPr/>
        </p:nvSpPr>
        <p:spPr bwMode="gray">
          <a:xfrm>
            <a:off x="2514600" y="2819401"/>
            <a:ext cx="3048000" cy="13849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en-US" sz="2800" b="1"/>
              <a:t> </a:t>
            </a:r>
            <a:r>
              <a:rPr lang="en-US" sz="2800" b="1">
                <a:solidFill>
                  <a:srgbClr val="FFFF00"/>
                </a:solidFill>
              </a:rPr>
              <a:t>DỰA VÀO ĐÂU ĐỂ BIẾT VÀ PHỤC DỰNG LẠI LỊCH SỬ</a:t>
            </a:r>
            <a:endParaRPr lang="en-US" sz="2800">
              <a:solidFill>
                <a:srgbClr val="FFFF00"/>
              </a:solidFill>
            </a:endParaRPr>
          </a:p>
        </p:txBody>
      </p:sp>
      <p:sp>
        <p:nvSpPr>
          <p:cNvPr id="11" name="Title 23"/>
          <p:cNvSpPr>
            <a:spLocks noGrp="1"/>
          </p:cNvSpPr>
          <p:nvPr>
            <p:ph type="title"/>
          </p:nvPr>
        </p:nvSpPr>
        <p:spPr>
          <a:xfrm>
            <a:off x="2209800" y="228600"/>
            <a:ext cx="8001000" cy="762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DỰA VÀO ĐÂU ĐỂ BIẾT VÀ PHỤC DỰNG LẠI LỊCH SỬ</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1000" fill="hold"/>
                                        <p:tgtEl>
                                          <p:spTgt spid="65544"/>
                                        </p:tgtEl>
                                        <p:attrNameLst>
                                          <p:attrName>ppt_w</p:attrName>
                                        </p:attrNameLst>
                                      </p:cBhvr>
                                      <p:tavLst>
                                        <p:tav tm="0">
                                          <p:val>
                                            <p:strVal val="#ppt_w*0.70"/>
                                          </p:val>
                                        </p:tav>
                                        <p:tav tm="100000">
                                          <p:val>
                                            <p:strVal val="#ppt_w"/>
                                          </p:val>
                                        </p:tav>
                                      </p:tavLst>
                                    </p:anim>
                                    <p:anim calcmode="lin" valueType="num">
                                      <p:cBhvr>
                                        <p:cTn id="8" dur="1000" fill="hold"/>
                                        <p:tgtEl>
                                          <p:spTgt spid="65544"/>
                                        </p:tgtEl>
                                        <p:attrNameLst>
                                          <p:attrName>ppt_h</p:attrName>
                                        </p:attrNameLst>
                                      </p:cBhvr>
                                      <p:tavLst>
                                        <p:tav tm="0">
                                          <p:val>
                                            <p:strVal val="#ppt_h"/>
                                          </p:val>
                                        </p:tav>
                                        <p:tav tm="100000">
                                          <p:val>
                                            <p:strVal val="#ppt_h"/>
                                          </p:val>
                                        </p:tav>
                                      </p:tavLst>
                                    </p:anim>
                                    <p:animEffect transition="in" filter="fade">
                                      <p:cBhvr>
                                        <p:cTn id="9" dur="1000"/>
                                        <p:tgtEl>
                                          <p:spTgt spid="65544"/>
                                        </p:tgtEl>
                                      </p:cBhvr>
                                    </p:animEffect>
                                  </p:childTnLst>
                                </p:cTn>
                              </p:par>
                              <p:par>
                                <p:cTn id="10" presetID="13" presetClass="entr" presetSubtype="16" fill="hold" grpId="0" nodeType="withEffect">
                                  <p:stCondLst>
                                    <p:cond delay="0"/>
                                  </p:stCondLst>
                                  <p:childTnLst>
                                    <p:set>
                                      <p:cBhvr>
                                        <p:cTn id="11" dur="1" fill="hold">
                                          <p:stCondLst>
                                            <p:cond delay="0"/>
                                          </p:stCondLst>
                                        </p:cTn>
                                        <p:tgtEl>
                                          <p:spTgt spid="65545"/>
                                        </p:tgtEl>
                                        <p:attrNameLst>
                                          <p:attrName>style.visibility</p:attrName>
                                        </p:attrNameLst>
                                      </p:cBhvr>
                                      <p:to>
                                        <p:strVal val="visible"/>
                                      </p:to>
                                    </p:set>
                                    <p:animEffect transition="in" filter="plus(in)">
                                      <p:cBhvr>
                                        <p:cTn id="12" dur="1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P spid="655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7"/>
          <p:cNvGrpSpPr>
            <a:grpSpLocks/>
          </p:cNvGrpSpPr>
          <p:nvPr/>
        </p:nvGrpSpPr>
        <p:grpSpPr bwMode="auto">
          <a:xfrm>
            <a:off x="1752600" y="762001"/>
            <a:ext cx="3429000" cy="582529"/>
            <a:chOff x="912" y="3036"/>
            <a:chExt cx="3984" cy="996"/>
          </a:xfrm>
        </p:grpSpPr>
        <p:sp>
          <p:nvSpPr>
            <p:cNvPr id="13" name="AutoShape 18"/>
            <p:cNvSpPr>
              <a:spLocks noChangeArrowheads="1"/>
            </p:cNvSpPr>
            <p:nvPr/>
          </p:nvSpPr>
          <p:spPr bwMode="gray">
            <a:xfrm>
              <a:off x="912" y="303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14" name="Group 19"/>
            <p:cNvGrpSpPr>
              <a:grpSpLocks/>
            </p:cNvGrpSpPr>
            <p:nvPr/>
          </p:nvGrpSpPr>
          <p:grpSpPr bwMode="auto">
            <a:xfrm>
              <a:off x="999" y="3120"/>
              <a:ext cx="768" cy="912"/>
              <a:chOff x="999" y="3120"/>
              <a:chExt cx="768" cy="912"/>
            </a:xfrm>
          </p:grpSpPr>
          <p:sp>
            <p:nvSpPr>
              <p:cNvPr id="16" name="AutoShape 20"/>
              <p:cNvSpPr>
                <a:spLocks noChangeArrowheads="1"/>
              </p:cNvSpPr>
              <p:nvPr/>
            </p:nvSpPr>
            <p:spPr bwMode="gray">
              <a:xfrm>
                <a:off x="999" y="3120"/>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18" name="Text Box 22"/>
              <p:cNvSpPr txBox="1">
                <a:spLocks noChangeArrowheads="1"/>
              </p:cNvSpPr>
              <p:nvPr/>
            </p:nvSpPr>
            <p:spPr bwMode="gray">
              <a:xfrm>
                <a:off x="1237" y="3137"/>
                <a:ext cx="362" cy="89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3</a:t>
                </a:r>
                <a:endParaRPr lang="en-US" sz="2800" b="1">
                  <a:solidFill>
                    <a:srgbClr val="0066CC"/>
                  </a:solidFill>
                  <a:effectLst>
                    <a:outerShdw blurRad="38100" dist="38100" dir="2700000" algn="tl">
                      <a:srgbClr val="C0C0C0"/>
                    </a:outerShdw>
                  </a:effectLst>
                </a:endParaRPr>
              </a:p>
            </p:txBody>
          </p:sp>
        </p:grpSp>
        <p:sp>
          <p:nvSpPr>
            <p:cNvPr id="15" name="Text Box 23"/>
            <p:cNvSpPr txBox="1">
              <a:spLocks noChangeArrowheads="1"/>
            </p:cNvSpPr>
            <p:nvPr/>
          </p:nvSpPr>
          <p:spPr bwMode="gray">
            <a:xfrm>
              <a:off x="1777" y="3239"/>
              <a:ext cx="2928" cy="63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vi-VN">
                  <a:solidFill>
                    <a:srgbClr val="0033CC"/>
                  </a:solidFill>
                </a:rPr>
                <a:t> </a:t>
              </a:r>
              <a:r>
                <a:rPr lang="vi-VN" b="1">
                  <a:solidFill>
                    <a:srgbClr val="0033CC"/>
                  </a:solidFill>
                </a:rPr>
                <a:t>Tư</a:t>
              </a:r>
              <a:r>
                <a:rPr lang="en-US" b="1">
                  <a:solidFill>
                    <a:srgbClr val="0033CC"/>
                  </a:solidFill>
                </a:rPr>
                <a:t> liệu truyền miệng</a:t>
              </a:r>
              <a:endParaRPr lang="en-US">
                <a:solidFill>
                  <a:srgbClr val="0033CC"/>
                </a:solidFill>
              </a:endParaRPr>
            </a:p>
          </p:txBody>
        </p:sp>
      </p:grpSp>
      <p:pic>
        <p:nvPicPr>
          <p:cNvPr id="2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609600"/>
            <a:ext cx="1752600" cy="1390952"/>
          </a:xfrm>
          <a:prstGeom prst="rect">
            <a:avLst/>
          </a:prstGeom>
        </p:spPr>
      </p:pic>
      <p:graphicFrame>
        <p:nvGraphicFramePr>
          <p:cNvPr id="25" name="Table 24"/>
          <p:cNvGraphicFramePr>
            <a:graphicFrameLocks noGrp="1"/>
          </p:cNvGraphicFramePr>
          <p:nvPr/>
        </p:nvGraphicFramePr>
        <p:xfrm>
          <a:off x="6781800" y="2133600"/>
          <a:ext cx="3429000" cy="3610356"/>
        </p:xfrm>
        <a:graphic>
          <a:graphicData uri="http://schemas.openxmlformats.org/drawingml/2006/table">
            <a:tbl>
              <a:tblPr>
                <a:tableStyleId>{69C7853C-536D-4A76-A0AE-DD22124D55A5}</a:tableStyleId>
              </a:tblPr>
              <a:tblGrid>
                <a:gridCol w="3429000">
                  <a:extLst>
                    <a:ext uri="{9D8B030D-6E8A-4147-A177-3AD203B41FA5}">
                      <a16:colId xmlns:a16="http://schemas.microsoft.com/office/drawing/2014/main" val="20000"/>
                    </a:ext>
                  </a:extLst>
                </a:gridCol>
              </a:tblGrid>
              <a:tr h="3581400">
                <a:tc>
                  <a:txBody>
                    <a:bodyPr/>
                    <a:lstStyle/>
                    <a:p>
                      <a:pPr algn="just">
                        <a:lnSpc>
                          <a:spcPct val="115000"/>
                        </a:lnSpc>
                        <a:spcAft>
                          <a:spcPts val="0"/>
                        </a:spcAft>
                      </a:pPr>
                      <a:r>
                        <a:rPr lang="en-US" sz="1800" b="1">
                          <a:solidFill>
                            <a:srgbClr val="FF0000"/>
                          </a:solidFill>
                        </a:rPr>
                        <a:t>                  </a:t>
                      </a:r>
                      <a:r>
                        <a:rPr lang="en-US" sz="1800" b="1" smtClean="0">
                          <a:solidFill>
                            <a:srgbClr val="FF0000"/>
                          </a:solidFill>
                        </a:rPr>
                        <a:t>PHIẾU</a:t>
                      </a:r>
                      <a:r>
                        <a:rPr lang="en-US" sz="1800" b="1" baseline="0" smtClean="0">
                          <a:solidFill>
                            <a:srgbClr val="FF0000"/>
                          </a:solidFill>
                        </a:rPr>
                        <a:t> HỌC TẬP</a:t>
                      </a:r>
                      <a:endParaRPr lang="en-US" sz="1800" b="1">
                        <a:solidFill>
                          <a:srgbClr val="FF0000"/>
                        </a:solidFill>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b="1" smtClean="0">
                          <a:solidFill>
                            <a:srgbClr val="0033CC"/>
                          </a:solidFill>
                        </a:rPr>
                        <a:t>Quan sát các hình ảnh và cho biết em liên tưởng đến những truyền thuyết nào trong dân gian? Em biết được điều gì từ các tư liệu đó? Tư liệu này tồn tại dưới hình thức nào?</a:t>
                      </a:r>
                    </a:p>
                    <a:p>
                      <a:pPr algn="just">
                        <a:lnSpc>
                          <a:spcPct val="115000"/>
                        </a:lnSpc>
                        <a:spcAft>
                          <a:spcPts val="0"/>
                        </a:spcAft>
                      </a:pPr>
                      <a:r>
                        <a:rPr lang="en-US" sz="1000" smtClean="0"/>
                        <a:t> …………………………………………………………………………………………………………………………………………………………………………………………………………………………………………………………………………………………………………………………………………………………………………………………………………………………………………………………………………………………………………………………………………………………………………………………………………………………………………………………………………………………………………………</a:t>
                      </a:r>
                    </a:p>
                  </a:txBody>
                  <a:tcPr marL="63873" marR="63873" marT="0" marB="0"/>
                </a:tc>
                <a:extLst>
                  <a:ext uri="{0D108BD9-81ED-4DB2-BD59-A6C34878D82A}">
                    <a16:rowId xmlns:a16="http://schemas.microsoft.com/office/drawing/2014/main" val="10000"/>
                  </a:ext>
                </a:extLst>
              </a:tr>
            </a:tbl>
          </a:graphicData>
        </a:graphic>
      </p:graphicFrame>
      <p:pic>
        <p:nvPicPr>
          <p:cNvPr id="5124" name="Picture 37" descr="https://encrypted-tbn0.gstatic.com/images?q=tbn:ANd9GcTQwkNDdRU7-KIpdTuGgqhdWECGCedsNLsfZmrYP5YS-wlhzrfwTbV-mepNfQ&amp;s"/>
          <p:cNvPicPr>
            <a:picLocks noChangeAspect="1" noChangeArrowheads="1"/>
          </p:cNvPicPr>
          <p:nvPr/>
        </p:nvPicPr>
        <p:blipFill>
          <a:blip r:embed="rId4"/>
          <a:srcRect/>
          <a:stretch>
            <a:fillRect/>
          </a:stretch>
        </p:blipFill>
        <p:spPr bwMode="auto">
          <a:xfrm>
            <a:off x="1752600" y="1676400"/>
            <a:ext cx="2286000" cy="1828800"/>
          </a:xfrm>
          <a:prstGeom prst="rect">
            <a:avLst/>
          </a:prstGeom>
          <a:noFill/>
        </p:spPr>
      </p:pic>
      <p:pic>
        <p:nvPicPr>
          <p:cNvPr id="5123" name="Picture 17" descr="https://encrypted-tbn0.gstatic.com/images?q=tbn:ANd9GcSrjtdSim1EdLR-EkRvYKxsml2wtjqpu784809TSDk6BxIG5VTd7a88vMAiwDk&amp;s"/>
          <p:cNvPicPr>
            <a:picLocks noChangeAspect="1" noChangeArrowheads="1"/>
          </p:cNvPicPr>
          <p:nvPr/>
        </p:nvPicPr>
        <p:blipFill>
          <a:blip r:embed="rId5"/>
          <a:srcRect/>
          <a:stretch>
            <a:fillRect/>
          </a:stretch>
        </p:blipFill>
        <p:spPr bwMode="auto">
          <a:xfrm>
            <a:off x="4343400" y="1752601"/>
            <a:ext cx="2286000" cy="1813034"/>
          </a:xfrm>
          <a:prstGeom prst="rect">
            <a:avLst/>
          </a:prstGeom>
          <a:noFill/>
        </p:spPr>
      </p:pic>
      <p:pic>
        <p:nvPicPr>
          <p:cNvPr id="5122" name="Picture 35" descr="ap_20090712024045595-660x440"/>
          <p:cNvPicPr>
            <a:picLocks noChangeAspect="1" noChangeArrowheads="1"/>
          </p:cNvPicPr>
          <p:nvPr/>
        </p:nvPicPr>
        <p:blipFill>
          <a:blip r:embed="rId6"/>
          <a:srcRect/>
          <a:stretch>
            <a:fillRect/>
          </a:stretch>
        </p:blipFill>
        <p:spPr bwMode="auto">
          <a:xfrm>
            <a:off x="4267200" y="4267201"/>
            <a:ext cx="2438400" cy="1781175"/>
          </a:xfrm>
          <a:prstGeom prst="rect">
            <a:avLst/>
          </a:prstGeom>
          <a:noFill/>
        </p:spPr>
      </p:pic>
      <p:pic>
        <p:nvPicPr>
          <p:cNvPr id="5121" name="Picture 26" descr="http://hoctotnguvan.net/uploads/images/su%20tich%20ho%20guom(1).jpg"/>
          <p:cNvPicPr>
            <a:picLocks noChangeAspect="1" noChangeArrowheads="1"/>
          </p:cNvPicPr>
          <p:nvPr/>
        </p:nvPicPr>
        <p:blipFill>
          <a:blip r:embed="rId7"/>
          <a:srcRect/>
          <a:stretch>
            <a:fillRect/>
          </a:stretch>
        </p:blipFill>
        <p:spPr bwMode="auto">
          <a:xfrm>
            <a:off x="1676400" y="4267201"/>
            <a:ext cx="2457450" cy="1819275"/>
          </a:xfrm>
          <a:prstGeom prst="rect">
            <a:avLst/>
          </a:prstGeom>
          <a:noFill/>
        </p:spPr>
      </p:pic>
      <p:sp>
        <p:nvSpPr>
          <p:cNvPr id="29" name="Cloud Callout 28"/>
          <p:cNvSpPr>
            <a:spLocks noChangeArrowheads="1"/>
          </p:cNvSpPr>
          <p:nvPr/>
        </p:nvSpPr>
        <p:spPr bwMode="auto">
          <a:xfrm>
            <a:off x="5257800" y="685800"/>
            <a:ext cx="3505200" cy="1066800"/>
          </a:xfrm>
          <a:prstGeom prst="cloudCallout">
            <a:avLst>
              <a:gd name="adj1" fmla="val -44900"/>
              <a:gd name="adj2" fmla="val 72183"/>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just" fontAlgn="base">
              <a:spcBef>
                <a:spcPct val="0"/>
              </a:spcBef>
              <a:spcAft>
                <a:spcPct val="0"/>
              </a:spcAft>
            </a:pPr>
            <a:r>
              <a:rPr lang="en-US" sz="1400" b="1" i="1">
                <a:solidFill>
                  <a:schemeClr val="tx1"/>
                </a:solidFill>
                <a:latin typeface="Calibri" pitchFamily="34" charset="0"/>
                <a:ea typeface="Calibri" pitchFamily="34" charset="0"/>
                <a:cs typeface="Times New Roman" pitchFamily="18" charset="0"/>
              </a:rPr>
              <a:t>Các truyện này được coi là tư liệu truyền miệng. Vậy em hiểu thế nào là tư liệu truyền miệng?</a:t>
            </a:r>
            <a:endParaRPr lang="en-US" b="1" i="1">
              <a:solidFill>
                <a:schemeClr val="tx1"/>
              </a:solidFill>
              <a:latin typeface="Arial" pitchFamily="34" charset="0"/>
              <a:cs typeface="Arial" pitchFamily="34" charset="0"/>
            </a:endParaRPr>
          </a:p>
        </p:txBody>
      </p:sp>
      <p:graphicFrame>
        <p:nvGraphicFramePr>
          <p:cNvPr id="30" name="Table 29"/>
          <p:cNvGraphicFramePr>
            <a:graphicFrameLocks noGrp="1"/>
          </p:cNvGraphicFramePr>
          <p:nvPr/>
        </p:nvGraphicFramePr>
        <p:xfrm>
          <a:off x="6781800" y="2133600"/>
          <a:ext cx="3429000" cy="3581400"/>
        </p:xfrm>
        <a:graphic>
          <a:graphicData uri="http://schemas.openxmlformats.org/drawingml/2006/table">
            <a:tbl>
              <a:tblPr>
                <a:tableStyleId>{69C7853C-536D-4A76-A0AE-DD22124D55A5}</a:tableStyleId>
              </a:tblPr>
              <a:tblGrid>
                <a:gridCol w="3429000">
                  <a:extLst>
                    <a:ext uri="{9D8B030D-6E8A-4147-A177-3AD203B41FA5}">
                      <a16:colId xmlns:a16="http://schemas.microsoft.com/office/drawing/2014/main" val="20000"/>
                    </a:ext>
                  </a:extLst>
                </a:gridCol>
              </a:tblGrid>
              <a:tr h="3581400">
                <a:tc>
                  <a:txBody>
                    <a:bodyPr/>
                    <a:lstStyle/>
                    <a:p>
                      <a:pPr algn="just">
                        <a:lnSpc>
                          <a:spcPct val="115000"/>
                        </a:lnSpc>
                        <a:spcAft>
                          <a:spcPts val="0"/>
                        </a:spcAft>
                      </a:pPr>
                      <a:r>
                        <a:rPr lang="en-US" sz="1800" b="1">
                          <a:solidFill>
                            <a:srgbClr val="0033CC"/>
                          </a:solidFill>
                        </a:rPr>
                        <a:t>        </a:t>
                      </a:r>
                      <a:r>
                        <a:rPr lang="en-US" sz="1800" b="1" kern="1200" smtClean="0">
                          <a:solidFill>
                            <a:srgbClr val="0033CC"/>
                          </a:solidFill>
                          <a:latin typeface="+mn-lt"/>
                          <a:ea typeface="+mn-ea"/>
                          <a:cs typeface="+mn-cs"/>
                        </a:rPr>
                        <a:t> Tư liệu truyền miệng là những câu chuyện dân gian, truyền thuyết được kể truyền miệng từ đời này qua đời khác gọi là tư liệu truyền miệng. Loại tư liệu này thường không cho biết chính xác về thời gian và địa điểm, nhưng phần nào phản ánh hiện thực lịch sử.</a:t>
                      </a:r>
                      <a:r>
                        <a:rPr lang="en-US" sz="1800" b="1" smtClean="0">
                          <a:solidFill>
                            <a:srgbClr val="0033CC"/>
                          </a:solidFill>
                        </a:rPr>
                        <a:t>          </a:t>
                      </a:r>
                      <a:endParaRPr lang="en-US" sz="1800" b="1">
                        <a:solidFill>
                          <a:srgbClr val="0033CC"/>
                        </a:solidFill>
                      </a:endParaRPr>
                    </a:p>
                  </a:txBody>
                  <a:tcPr marL="63873" marR="63873" marT="0" marB="0"/>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nvGraphicFramePr>
        <p:xfrm>
          <a:off x="4267200" y="6019800"/>
          <a:ext cx="2362200" cy="609600"/>
        </p:xfrm>
        <a:graphic>
          <a:graphicData uri="http://schemas.openxmlformats.org/drawingml/2006/table">
            <a:tbl>
              <a:tblPr>
                <a:tableStyleId>{69C7853C-536D-4A76-A0AE-DD22124D55A5}</a:tableStyleId>
              </a:tblPr>
              <a:tblGrid>
                <a:gridCol w="2362200">
                  <a:extLst>
                    <a:ext uri="{9D8B030D-6E8A-4147-A177-3AD203B41FA5}">
                      <a16:colId xmlns:a16="http://schemas.microsoft.com/office/drawing/2014/main" val="20000"/>
                    </a:ext>
                  </a:extLst>
                </a:gridCol>
              </a:tblGrid>
              <a:tr h="609600">
                <a:tc>
                  <a:txBody>
                    <a:bodyPr/>
                    <a:lstStyle/>
                    <a:p>
                      <a:pPr algn="just">
                        <a:lnSpc>
                          <a:spcPct val="115000"/>
                        </a:lnSpc>
                        <a:spcAft>
                          <a:spcPts val="0"/>
                        </a:spcAft>
                      </a:pPr>
                      <a:r>
                        <a:rPr lang="en-US" sz="1400" b="1" smtClean="0">
                          <a:solidFill>
                            <a:srgbClr val="FF0000"/>
                          </a:solidFill>
                        </a:rPr>
                        <a:t>Truyền</a:t>
                      </a:r>
                      <a:r>
                        <a:rPr lang="en-US" sz="1400" b="1" baseline="0" smtClean="0">
                          <a:solidFill>
                            <a:srgbClr val="FF0000"/>
                          </a:solidFill>
                        </a:rPr>
                        <a:t> thuyết: Sơn Tinh, Thủy Tinh</a:t>
                      </a:r>
                      <a:endParaRPr lang="en-US" sz="1400" b="1">
                        <a:solidFill>
                          <a:srgbClr val="FF0000"/>
                        </a:solidFill>
                      </a:endParaRPr>
                    </a:p>
                  </a:txBody>
                  <a:tcPr marL="63873" marR="63873" marT="0" marB="0"/>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nvGraphicFramePr>
        <p:xfrm>
          <a:off x="4267200" y="3581400"/>
          <a:ext cx="2362200" cy="533400"/>
        </p:xfrm>
        <a:graphic>
          <a:graphicData uri="http://schemas.openxmlformats.org/drawingml/2006/table">
            <a:tbl>
              <a:tblPr>
                <a:tableStyleId>{69C7853C-536D-4A76-A0AE-DD22124D55A5}</a:tableStyleId>
              </a:tblPr>
              <a:tblGrid>
                <a:gridCol w="2362200">
                  <a:extLst>
                    <a:ext uri="{9D8B030D-6E8A-4147-A177-3AD203B41FA5}">
                      <a16:colId xmlns:a16="http://schemas.microsoft.com/office/drawing/2014/main" val="20000"/>
                    </a:ext>
                  </a:extLst>
                </a:gridCol>
              </a:tblGrid>
              <a:tr h="533400">
                <a:tc>
                  <a:txBody>
                    <a:bodyPr/>
                    <a:lstStyle/>
                    <a:p>
                      <a:pPr algn="just">
                        <a:lnSpc>
                          <a:spcPct val="115000"/>
                        </a:lnSpc>
                        <a:spcAft>
                          <a:spcPts val="0"/>
                        </a:spcAft>
                      </a:pPr>
                      <a:r>
                        <a:rPr lang="en-US" sz="1400" b="1" smtClean="0">
                          <a:solidFill>
                            <a:srgbClr val="FF0000"/>
                          </a:solidFill>
                        </a:rPr>
                        <a:t>Truyền</a:t>
                      </a:r>
                      <a:r>
                        <a:rPr lang="en-US" sz="1400" b="1" baseline="0" smtClean="0">
                          <a:solidFill>
                            <a:srgbClr val="FF0000"/>
                          </a:solidFill>
                        </a:rPr>
                        <a:t> thuyết: Thánh Gióng</a:t>
                      </a:r>
                      <a:endParaRPr lang="en-US" sz="1400" b="1">
                        <a:solidFill>
                          <a:srgbClr val="FF0000"/>
                        </a:solidFill>
                      </a:endParaRPr>
                    </a:p>
                  </a:txBody>
                  <a:tcPr marL="63873" marR="63873" marT="0" marB="0"/>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nvGraphicFramePr>
        <p:xfrm>
          <a:off x="1676400" y="6096000"/>
          <a:ext cx="2438400" cy="533400"/>
        </p:xfrm>
        <a:graphic>
          <a:graphicData uri="http://schemas.openxmlformats.org/drawingml/2006/table">
            <a:tbl>
              <a:tblPr>
                <a:tableStyleId>{69C7853C-536D-4A76-A0AE-DD22124D55A5}</a:tableStyleId>
              </a:tblPr>
              <a:tblGrid>
                <a:gridCol w="2438400">
                  <a:extLst>
                    <a:ext uri="{9D8B030D-6E8A-4147-A177-3AD203B41FA5}">
                      <a16:colId xmlns:a16="http://schemas.microsoft.com/office/drawing/2014/main" val="20000"/>
                    </a:ext>
                  </a:extLst>
                </a:gridCol>
              </a:tblGrid>
              <a:tr h="533400">
                <a:tc>
                  <a:txBody>
                    <a:bodyPr/>
                    <a:lstStyle/>
                    <a:p>
                      <a:pPr algn="just">
                        <a:lnSpc>
                          <a:spcPct val="115000"/>
                        </a:lnSpc>
                        <a:spcAft>
                          <a:spcPts val="0"/>
                        </a:spcAft>
                      </a:pPr>
                      <a:r>
                        <a:rPr lang="en-US" sz="1400" b="1" smtClean="0">
                          <a:solidFill>
                            <a:srgbClr val="FF0000"/>
                          </a:solidFill>
                        </a:rPr>
                        <a:t>Truyền</a:t>
                      </a:r>
                      <a:r>
                        <a:rPr lang="en-US" sz="1400" b="1" baseline="0" smtClean="0">
                          <a:solidFill>
                            <a:srgbClr val="FF0000"/>
                          </a:solidFill>
                        </a:rPr>
                        <a:t> thuyết: Sự tích Hồ Hoàn Kiếm</a:t>
                      </a:r>
                      <a:endParaRPr lang="en-US" sz="1400" b="1">
                        <a:solidFill>
                          <a:srgbClr val="FF0000"/>
                        </a:solidFill>
                      </a:endParaRPr>
                    </a:p>
                  </a:txBody>
                  <a:tcPr marL="63873" marR="63873" marT="0" marB="0"/>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nvGraphicFramePr>
        <p:xfrm>
          <a:off x="1752600" y="3581400"/>
          <a:ext cx="2286000" cy="490728"/>
        </p:xfrm>
        <a:graphic>
          <a:graphicData uri="http://schemas.openxmlformats.org/drawingml/2006/table">
            <a:tbl>
              <a:tblPr>
                <a:tableStyleId>{69C7853C-536D-4A76-A0AE-DD22124D55A5}</a:tableStyleId>
              </a:tblPr>
              <a:tblGrid>
                <a:gridCol w="2286000">
                  <a:extLst>
                    <a:ext uri="{9D8B030D-6E8A-4147-A177-3AD203B41FA5}">
                      <a16:colId xmlns:a16="http://schemas.microsoft.com/office/drawing/2014/main" val="20000"/>
                    </a:ext>
                  </a:extLst>
                </a:gridCol>
              </a:tblGrid>
              <a:tr h="381000">
                <a:tc>
                  <a:txBody>
                    <a:bodyPr/>
                    <a:lstStyle/>
                    <a:p>
                      <a:pPr algn="just">
                        <a:lnSpc>
                          <a:spcPct val="115000"/>
                        </a:lnSpc>
                        <a:spcAft>
                          <a:spcPts val="0"/>
                        </a:spcAft>
                      </a:pPr>
                      <a:r>
                        <a:rPr lang="en-US" sz="1400" b="1" smtClean="0">
                          <a:solidFill>
                            <a:srgbClr val="FF0000"/>
                          </a:solidFill>
                        </a:rPr>
                        <a:t>Truyền</a:t>
                      </a:r>
                      <a:r>
                        <a:rPr lang="en-US" sz="1400" b="1" baseline="0" smtClean="0">
                          <a:solidFill>
                            <a:srgbClr val="FF0000"/>
                          </a:solidFill>
                        </a:rPr>
                        <a:t> thuyết: Con Rồng cháu Tiên</a:t>
                      </a:r>
                      <a:endParaRPr lang="en-US" sz="1400" b="1">
                        <a:solidFill>
                          <a:srgbClr val="FF0000"/>
                        </a:solidFill>
                      </a:endParaRPr>
                    </a:p>
                  </a:txBody>
                  <a:tcPr marL="63873" marR="63873" marT="0" marB="0"/>
                </a:tc>
                <a:extLst>
                  <a:ext uri="{0D108BD9-81ED-4DB2-BD59-A6C34878D82A}">
                    <a16:rowId xmlns:a16="http://schemas.microsoft.com/office/drawing/2014/main" val="10000"/>
                  </a:ext>
                </a:extLst>
              </a:tr>
            </a:tbl>
          </a:graphicData>
        </a:graphic>
      </p:graphicFrame>
      <p:sp>
        <p:nvSpPr>
          <p:cNvPr id="35" name="Title 23"/>
          <p:cNvSpPr>
            <a:spLocks noGrp="1"/>
          </p:cNvSpPr>
          <p:nvPr>
            <p:ph type="title"/>
          </p:nvPr>
        </p:nvSpPr>
        <p:spPr>
          <a:xfrm>
            <a:off x="2057400" y="15240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sp>
        <p:nvSpPr>
          <p:cNvPr id="36" name="Rectangle 35"/>
          <p:cNvSpPr/>
          <p:nvPr/>
        </p:nvSpPr>
        <p:spPr>
          <a:xfrm>
            <a:off x="9372600" y="1447801"/>
            <a:ext cx="36099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b="1">
                <a:solidFill>
                  <a:srgbClr val="0033CC"/>
                </a:solidFill>
              </a:rPr>
              <a:t>5’</a:t>
            </a:r>
            <a:endParaRPr lang="en-US" sz="1400" b="1">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4)">
                                      <p:cBhvr>
                                        <p:cTn id="12" dur="20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heckerboard(across)">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dissolve">
                                      <p:cBhvr>
                                        <p:cTn id="23" dur="500"/>
                                        <p:tgtEl>
                                          <p:spTgt spid="5124"/>
                                        </p:tgtEl>
                                      </p:cBhvr>
                                    </p:animEffect>
                                  </p:childTnLst>
                                </p:cTn>
                              </p:par>
                              <p:par>
                                <p:cTn id="24" presetID="3" presetClass="entr" presetSubtype="1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blinds(horizontal)">
                                      <p:cBhvr>
                                        <p:cTn id="26" dur="500"/>
                                        <p:tgtEl>
                                          <p:spTgt spid="5122"/>
                                        </p:tgtEl>
                                      </p:cBhvr>
                                    </p:animEffect>
                                  </p:childTnLst>
                                </p:cTn>
                              </p:par>
                              <p:par>
                                <p:cTn id="27" presetID="3" presetClass="entr" presetSubtype="10"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blinds(horizontal)">
                                      <p:cBhvr>
                                        <p:cTn id="29" dur="500"/>
                                        <p:tgtEl>
                                          <p:spTgt spid="5123"/>
                                        </p:tgtEl>
                                      </p:cBhvr>
                                    </p:animEffect>
                                  </p:childTnLst>
                                </p:cTn>
                              </p:par>
                              <p:par>
                                <p:cTn id="30" presetID="24" presetClass="entr" presetSubtype="0" fill="hold" nodeType="withEffect">
                                  <p:stCondLst>
                                    <p:cond delay="0"/>
                                  </p:stCondLst>
                                  <p:childTnLst>
                                    <p:set>
                                      <p:cBhvr>
                                        <p:cTn id="31" dur="1" fill="hold">
                                          <p:stCondLst>
                                            <p:cond delay="0"/>
                                          </p:stCondLst>
                                        </p:cTn>
                                        <p:tgtEl>
                                          <p:spTgt spid="5121"/>
                                        </p:tgtEl>
                                        <p:attrNameLst>
                                          <p:attrName>style.visibility</p:attrName>
                                        </p:attrNameLst>
                                      </p:cBhvr>
                                      <p:to>
                                        <p:strVal val="visible"/>
                                      </p:to>
                                    </p:set>
                                    <p:anim to="" calcmode="lin" valueType="num">
                                      <p:cBhvr>
                                        <p:cTn id="32" dur="1" fill="hold"/>
                                        <p:tgtEl>
                                          <p:spTgt spid="512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heckerboard(across)">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heckerboard(across)">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heckerboard(across)">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nodeType="clickEffect">
                                  <p:stCondLst>
                                    <p:cond delay="0"/>
                                  </p:stCondLst>
                                  <p:childTnLst>
                                    <p:animEffect transition="out" filter="diamond(in)">
                                      <p:cBhvr>
                                        <p:cTn id="56" dur="2000"/>
                                        <p:tgtEl>
                                          <p:spTgt spid="25"/>
                                        </p:tgtEl>
                                      </p:cBhvr>
                                    </p:animEffect>
                                    <p:set>
                                      <p:cBhvr>
                                        <p:cTn id="57" dur="1" fill="hold">
                                          <p:stCondLst>
                                            <p:cond delay="1999"/>
                                          </p:stCondLst>
                                        </p:cTn>
                                        <p:tgtEl>
                                          <p:spTgt spid="2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ox(i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heckerboard(across)">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
          <p:cNvGrpSpPr>
            <a:grpSpLocks/>
          </p:cNvGrpSpPr>
          <p:nvPr/>
        </p:nvGrpSpPr>
        <p:grpSpPr bwMode="auto">
          <a:xfrm>
            <a:off x="1752600" y="838201"/>
            <a:ext cx="2895600" cy="457199"/>
            <a:chOff x="750" y="1008"/>
            <a:chExt cx="3984" cy="912"/>
          </a:xfrm>
        </p:grpSpPr>
        <p:sp>
          <p:nvSpPr>
            <p:cNvPr id="11" name="AutoShape 4"/>
            <p:cNvSpPr>
              <a:spLocks noChangeArrowheads="1"/>
            </p:cNvSpPr>
            <p:nvPr/>
          </p:nvSpPr>
          <p:spPr bwMode="gray">
            <a:xfrm>
              <a:off x="750" y="1008"/>
              <a:ext cx="3984" cy="91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grpSp>
          <p:nvGrpSpPr>
            <p:cNvPr id="12" name="Group 5"/>
            <p:cNvGrpSpPr>
              <a:grpSpLocks/>
            </p:cNvGrpSpPr>
            <p:nvPr/>
          </p:nvGrpSpPr>
          <p:grpSpPr bwMode="auto">
            <a:xfrm>
              <a:off x="999" y="1008"/>
              <a:ext cx="808" cy="881"/>
              <a:chOff x="999" y="1008"/>
              <a:chExt cx="808" cy="881"/>
            </a:xfrm>
          </p:grpSpPr>
          <p:sp>
            <p:nvSpPr>
              <p:cNvPr id="14"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sp>
            <p:nvSpPr>
              <p:cNvPr id="15" name="Freeform 7"/>
              <p:cNvSpPr>
                <a:spLocks/>
              </p:cNvSpPr>
              <p:nvPr/>
            </p:nvSpPr>
            <p:spPr bwMode="gray">
              <a:xfrm>
                <a:off x="1047" y="1140"/>
                <a:ext cx="760" cy="74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solidFill>
                    <a:srgbClr val="0066CC"/>
                  </a:solidFill>
                </a:endParaRPr>
              </a:p>
            </p:txBody>
          </p:sp>
          <p:sp>
            <p:nvSpPr>
              <p:cNvPr id="16" name="Text Box 8"/>
              <p:cNvSpPr txBox="1">
                <a:spLocks noChangeArrowheads="1"/>
              </p:cNvSpPr>
              <p:nvPr/>
            </p:nvSpPr>
            <p:spPr bwMode="gray">
              <a:xfrm>
                <a:off x="1190" y="1008"/>
                <a:ext cx="363" cy="79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0" hangingPunct="0"/>
                <a:r>
                  <a:rPr lang="en-US" sz="2000">
                    <a:solidFill>
                      <a:srgbClr val="0066CC"/>
                    </a:solidFill>
                    <a:effectLst>
                      <a:outerShdw blurRad="38100" dist="38100" dir="2700000" algn="tl">
                        <a:srgbClr val="C0C0C0"/>
                      </a:outerShdw>
                    </a:effectLst>
                  </a:rPr>
                  <a:t>4</a:t>
                </a:r>
                <a:endParaRPr lang="en-US" sz="2000">
                  <a:solidFill>
                    <a:srgbClr val="0066CC"/>
                  </a:solidFill>
                  <a:effectLst>
                    <a:outerShdw blurRad="38100" dist="38100" dir="2700000" algn="tl">
                      <a:srgbClr val="C0C0C0"/>
                    </a:outerShdw>
                  </a:effectLst>
                </a:endParaRPr>
              </a:p>
            </p:txBody>
          </p:sp>
        </p:grpSp>
        <p:sp>
          <p:nvSpPr>
            <p:cNvPr id="13" name="Text Box 9"/>
            <p:cNvSpPr txBox="1">
              <a:spLocks noChangeArrowheads="1"/>
            </p:cNvSpPr>
            <p:nvPr/>
          </p:nvSpPr>
          <p:spPr bwMode="gray">
            <a:xfrm>
              <a:off x="1983" y="1073"/>
              <a:ext cx="2312" cy="798"/>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r>
                <a:rPr lang="en-US" sz="2000" b="1">
                  <a:solidFill>
                    <a:srgbClr val="FF0000"/>
                  </a:solidFill>
                </a:rPr>
                <a:t>Tư liệu gốc</a:t>
              </a:r>
              <a:endParaRPr lang="en-US" sz="2000" b="1">
                <a:solidFill>
                  <a:srgbClr val="FF0000"/>
                </a:solidFill>
              </a:endParaRPr>
            </a:p>
          </p:txBody>
        </p:sp>
      </p:grpSp>
      <p:sp>
        <p:nvSpPr>
          <p:cNvPr id="20" name="Title 23"/>
          <p:cNvSpPr>
            <a:spLocks noGrp="1"/>
          </p:cNvSpPr>
          <p:nvPr>
            <p:ph type="title"/>
          </p:nvPr>
        </p:nvSpPr>
        <p:spPr>
          <a:xfrm>
            <a:off x="2133600" y="152400"/>
            <a:ext cx="7620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pic>
        <p:nvPicPr>
          <p:cNvPr id="21" name="Picture 20" descr="https://encrypted-tbn0.gstatic.com/images?q=tbn:ANd9GcTcjLXO4DoHHvk5l6huOmT1nLNKLzb7Mjn7cHMazGt69xzbKP-XCauw382r1wE&amp;s"/>
          <p:cNvPicPr/>
          <p:nvPr/>
        </p:nvPicPr>
        <p:blipFill>
          <a:blip r:embed="rId3"/>
          <a:srcRect/>
          <a:stretch>
            <a:fillRect/>
          </a:stretch>
        </p:blipFill>
        <p:spPr bwMode="auto">
          <a:xfrm>
            <a:off x="1905000" y="1752600"/>
            <a:ext cx="1447800" cy="1524000"/>
          </a:xfrm>
          <a:prstGeom prst="rect">
            <a:avLst/>
          </a:prstGeom>
          <a:noFill/>
          <a:ln w="9525">
            <a:noFill/>
            <a:miter lim="800000"/>
            <a:headEnd/>
            <a:tailEnd/>
          </a:ln>
        </p:spPr>
      </p:pic>
      <p:pic>
        <p:nvPicPr>
          <p:cNvPr id="22" name="Picture 21" descr="https://encrypted-tbn0.gstatic.com/images?q=tbn:ANd9GcT_uZ9DBWmaqtSfbu-f3ljqdmHNFLNb7CxKb7sQykgvk0TBmuTuR6bBykh_2kg&amp;s"/>
          <p:cNvPicPr/>
          <p:nvPr/>
        </p:nvPicPr>
        <p:blipFill>
          <a:blip r:embed="rId4"/>
          <a:srcRect/>
          <a:stretch>
            <a:fillRect/>
          </a:stretch>
        </p:blipFill>
        <p:spPr bwMode="auto">
          <a:xfrm>
            <a:off x="1752600" y="4038600"/>
            <a:ext cx="1600200" cy="1427356"/>
          </a:xfrm>
          <a:prstGeom prst="rect">
            <a:avLst/>
          </a:prstGeom>
          <a:noFill/>
          <a:ln w="9525">
            <a:noFill/>
            <a:miter lim="800000"/>
            <a:headEnd/>
            <a:tailEnd/>
          </a:ln>
        </p:spPr>
      </p:pic>
      <p:sp>
        <p:nvSpPr>
          <p:cNvPr id="23" name="Rectangle 22"/>
          <p:cNvSpPr/>
          <p:nvPr/>
        </p:nvSpPr>
        <p:spPr>
          <a:xfrm>
            <a:off x="1828800" y="5486401"/>
            <a:ext cx="1524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a:solidFill>
                  <a:srgbClr val="0033CC"/>
                </a:solidFill>
              </a:rPr>
              <a:t>Kinh thành Huế </a:t>
            </a:r>
            <a:endParaRPr lang="en-US" b="1">
              <a:solidFill>
                <a:srgbClr val="0033CC"/>
              </a:solidFill>
            </a:endParaRPr>
          </a:p>
        </p:txBody>
      </p:sp>
      <p:pic>
        <p:nvPicPr>
          <p:cNvPr id="24" name="Picture 23" descr="https://encrypted-tbn0.gstatic.com/images?q=tbn:ANd9GcQ62T-jsZ-Mj9IaJF8p6Wyvaa7H8bxdVc_Gma9V_TAFvnuFlrrWzEP-UNNd5w&amp;s"/>
          <p:cNvPicPr/>
          <p:nvPr/>
        </p:nvPicPr>
        <p:blipFill>
          <a:blip r:embed="rId5"/>
          <a:srcRect/>
          <a:stretch>
            <a:fillRect/>
          </a:stretch>
        </p:blipFill>
        <p:spPr bwMode="auto">
          <a:xfrm>
            <a:off x="3581400" y="1828800"/>
            <a:ext cx="1828800" cy="1371600"/>
          </a:xfrm>
          <a:prstGeom prst="rect">
            <a:avLst/>
          </a:prstGeom>
          <a:noFill/>
          <a:ln w="9525">
            <a:noFill/>
            <a:miter lim="800000"/>
            <a:headEnd/>
            <a:tailEnd/>
          </a:ln>
        </p:spPr>
      </p:pic>
      <p:pic>
        <p:nvPicPr>
          <p:cNvPr id="25" name="Picture 24" descr="http://baotanglichsu.vn/DataFiles/Uploaded/image/data%20Hung/thang%207%20nam%202014/trong%20dong%20dong%20son/1.jpg"/>
          <p:cNvPicPr/>
          <p:nvPr/>
        </p:nvPicPr>
        <p:blipFill>
          <a:blip r:embed="rId6"/>
          <a:srcRect/>
          <a:stretch>
            <a:fillRect/>
          </a:stretch>
        </p:blipFill>
        <p:spPr bwMode="auto">
          <a:xfrm>
            <a:off x="3733800" y="4191000"/>
            <a:ext cx="1752600" cy="1600200"/>
          </a:xfrm>
          <a:prstGeom prst="rect">
            <a:avLst/>
          </a:prstGeom>
          <a:noFill/>
          <a:ln w="9525">
            <a:noFill/>
            <a:miter lim="800000"/>
            <a:headEnd/>
            <a:tailEnd/>
          </a:ln>
        </p:spPr>
      </p:pic>
      <p:sp>
        <p:nvSpPr>
          <p:cNvPr id="26" name="Rectangle 25"/>
          <p:cNvSpPr/>
          <p:nvPr/>
        </p:nvSpPr>
        <p:spPr>
          <a:xfrm>
            <a:off x="3581400" y="3200401"/>
            <a:ext cx="1828800" cy="8002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400" b="1">
                <a:solidFill>
                  <a:srgbClr val="0033CC"/>
                </a:solidFill>
              </a:rPr>
              <a:t>Đền thờ vua Đinh Tiên Hoàng (Hoa Lư – Ninh Bình</a:t>
            </a:r>
            <a:r>
              <a:rPr lang="en-US" b="1">
                <a:solidFill>
                  <a:srgbClr val="0033CC"/>
                </a:solidFill>
              </a:rPr>
              <a:t>)</a:t>
            </a:r>
            <a:endParaRPr lang="en-US" b="1">
              <a:solidFill>
                <a:srgbClr val="0033CC"/>
              </a:solidFill>
            </a:endParaRPr>
          </a:p>
        </p:txBody>
      </p:sp>
      <p:sp>
        <p:nvSpPr>
          <p:cNvPr id="27" name="Rectangle 26"/>
          <p:cNvSpPr/>
          <p:nvPr/>
        </p:nvSpPr>
        <p:spPr>
          <a:xfrm>
            <a:off x="3733800" y="5791201"/>
            <a:ext cx="1752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a:solidFill>
                  <a:srgbClr val="0033CC"/>
                </a:solidFill>
              </a:rPr>
              <a:t>Trống đồng Ngọc Lũ</a:t>
            </a:r>
            <a:endParaRPr lang="en-US" b="1">
              <a:solidFill>
                <a:srgbClr val="0033CC"/>
              </a:solidFill>
            </a:endParaRPr>
          </a:p>
        </p:txBody>
      </p:sp>
      <p:sp>
        <p:nvSpPr>
          <p:cNvPr id="28" name="Rectangle 27"/>
          <p:cNvSpPr/>
          <p:nvPr/>
        </p:nvSpPr>
        <p:spPr>
          <a:xfrm>
            <a:off x="1905000" y="3276601"/>
            <a:ext cx="14478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a:solidFill>
                  <a:srgbClr val="0033CC"/>
                </a:solidFill>
              </a:rPr>
              <a:t>Đại Việt sử kí toàn thư</a:t>
            </a:r>
            <a:endParaRPr lang="en-US" b="1">
              <a:solidFill>
                <a:srgbClr val="0033CC"/>
              </a:solidFill>
            </a:endParaRPr>
          </a:p>
        </p:txBody>
      </p:sp>
      <p:pic>
        <p:nvPicPr>
          <p:cNvPr id="29"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6800" y="762000"/>
            <a:ext cx="1752600" cy="1390952"/>
          </a:xfrm>
          <a:prstGeom prst="rect">
            <a:avLst/>
          </a:prstGeom>
        </p:spPr>
      </p:pic>
      <p:sp>
        <p:nvSpPr>
          <p:cNvPr id="30" name="Rectangle 29"/>
          <p:cNvSpPr/>
          <p:nvPr/>
        </p:nvSpPr>
        <p:spPr>
          <a:xfrm>
            <a:off x="9394372" y="1578429"/>
            <a:ext cx="36099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b="1">
                <a:solidFill>
                  <a:srgbClr val="0033CC"/>
                </a:solidFill>
              </a:rPr>
              <a:t>5’</a:t>
            </a:r>
            <a:endParaRPr lang="en-US" sz="1400" b="1">
              <a:solidFill>
                <a:srgbClr val="0033CC"/>
              </a:solidFill>
            </a:endParaRPr>
          </a:p>
        </p:txBody>
      </p:sp>
      <p:graphicFrame>
        <p:nvGraphicFramePr>
          <p:cNvPr id="32" name="Table 31"/>
          <p:cNvGraphicFramePr>
            <a:graphicFrameLocks noGrp="1"/>
          </p:cNvGraphicFramePr>
          <p:nvPr/>
        </p:nvGraphicFramePr>
        <p:xfrm>
          <a:off x="5638800" y="2133600"/>
          <a:ext cx="3429000" cy="4206240"/>
        </p:xfrm>
        <a:graphic>
          <a:graphicData uri="http://schemas.openxmlformats.org/drawingml/2006/table">
            <a:tbl>
              <a:tblPr>
                <a:tableStyleId>{69C7853C-536D-4A76-A0AE-DD22124D55A5}</a:tableStyleId>
              </a:tblPr>
              <a:tblGrid>
                <a:gridCol w="3429000">
                  <a:extLst>
                    <a:ext uri="{9D8B030D-6E8A-4147-A177-3AD203B41FA5}">
                      <a16:colId xmlns:a16="http://schemas.microsoft.com/office/drawing/2014/main" val="20000"/>
                    </a:ext>
                  </a:extLst>
                </a:gridCol>
              </a:tblGrid>
              <a:tr h="0">
                <a:tc>
                  <a:txBody>
                    <a:bodyPr/>
                    <a:lstStyle/>
                    <a:p>
                      <a:pPr marL="228600" algn="ctr">
                        <a:spcBef>
                          <a:spcPts val="600"/>
                        </a:spcBef>
                        <a:spcAft>
                          <a:spcPts val="0"/>
                        </a:spcAft>
                      </a:pPr>
                      <a:r>
                        <a:rPr lang="en-US" sz="1600" b="1" smtClean="0">
                          <a:solidFill>
                            <a:srgbClr val="FF0000"/>
                          </a:solidFill>
                        </a:rPr>
                        <a:t>PHIẾU</a:t>
                      </a:r>
                      <a:r>
                        <a:rPr lang="en-US" sz="1600" b="1" baseline="0" smtClean="0">
                          <a:solidFill>
                            <a:srgbClr val="FF0000"/>
                          </a:solidFill>
                        </a:rPr>
                        <a:t> HỌC TẬP</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33CC"/>
                          </a:solidFill>
                          <a:effectLst/>
                          <a:latin typeface="Calibri" pitchFamily="34" charset="0"/>
                          <a:ea typeface="Calibri" pitchFamily="34" charset="0"/>
                          <a:cs typeface="Times New Roman" pitchFamily="18" charset="0"/>
                        </a:rPr>
                        <a:t>-  Quan sát các hình ảnh và cho biết em biết gì về các hình ảnh này?  Tư liệu này có từ xa xưa hay được phục dựng ở thời hiện đại?</a:t>
                      </a:r>
                    </a:p>
                    <a:p>
                      <a:pPr marL="0" marR="0" lvl="0" indent="0" algn="just" defTabSz="914400" rtl="0" eaLnBrk="1" fontAlgn="base" latinLnBrk="0" hangingPunct="1">
                        <a:lnSpc>
                          <a:spcPct val="100000"/>
                        </a:lnSpc>
                        <a:spcBef>
                          <a:spcPct val="0"/>
                        </a:spcBef>
                        <a:spcAft>
                          <a:spcPct val="0"/>
                        </a:spcAft>
                        <a:buClrTx/>
                        <a:buSzTx/>
                        <a:tabLst/>
                      </a:pPr>
                      <a:r>
                        <a:rPr lang="en-US" sz="1600" b="1" smtClean="0">
                          <a:solidFill>
                            <a:srgbClr val="0033CC"/>
                          </a:solidFill>
                          <a:latin typeface="Calibri" pitchFamily="34" charset="0"/>
                          <a:cs typeface="Times New Roman" pitchFamily="18" charset="0"/>
                        </a:rPr>
                        <a:t>- Nếu coi các tư liệu này là tư liệu gốc thì em hiểu thế nào là tư liệu gốc?</a:t>
                      </a:r>
                    </a:p>
                    <a:p>
                      <a:pPr algn="just">
                        <a:spcBef>
                          <a:spcPts val="600"/>
                        </a:spcBef>
                        <a:spcAft>
                          <a:spcPts val="0"/>
                        </a:spcAft>
                        <a:tabLst>
                          <a:tab pos="1336675" algn="l"/>
                        </a:tabLst>
                      </a:pPr>
                      <a:r>
                        <a:rPr lang="en-US" sz="1400" smtClean="0"/>
                        <a:t>……………………………………………………………………………………………………………………………………………………………………………………………………………………………………………………………………………………………………………………………………………………………………………………………………………………………………………………………………………………………………</a:t>
                      </a:r>
                    </a:p>
                    <a:p>
                      <a:pPr algn="just">
                        <a:spcBef>
                          <a:spcPts val="600"/>
                        </a:spcBef>
                        <a:spcAft>
                          <a:spcPts val="0"/>
                        </a:spcAft>
                        <a:tabLst>
                          <a:tab pos="1336675" algn="l"/>
                        </a:tabLst>
                      </a:pPr>
                      <a:r>
                        <a:rPr lang="en-US" sz="1400" smtClean="0"/>
                        <a:t>……………………………………………………………………………………………………………………………………………………………………………………………………………………………………………………………………………….</a:t>
                      </a:r>
                      <a:endParaRPr lang="en-US" sz="1400" smtClean="0">
                        <a:solidFill>
                          <a:srgbClr val="000000"/>
                        </a:solidFill>
                        <a:latin typeface="Times New Roman"/>
                        <a:ea typeface="Calibri"/>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nvGraphicFramePr>
        <p:xfrm>
          <a:off x="5715000" y="2286000"/>
          <a:ext cx="3429000" cy="1905000"/>
        </p:xfrm>
        <a:graphic>
          <a:graphicData uri="http://schemas.openxmlformats.org/drawingml/2006/table">
            <a:tbl>
              <a:tblPr>
                <a:tableStyleId>{0505E3EF-67EA-436B-97B2-0124C06EBD24}</a:tableStyleId>
              </a:tblPr>
              <a:tblGrid>
                <a:gridCol w="3429000">
                  <a:extLst>
                    <a:ext uri="{9D8B030D-6E8A-4147-A177-3AD203B41FA5}">
                      <a16:colId xmlns:a16="http://schemas.microsoft.com/office/drawing/2014/main" val="20000"/>
                    </a:ext>
                  </a:extLst>
                </a:gridCol>
              </a:tblGrid>
              <a:tr h="0">
                <a:tc>
                  <a:txBody>
                    <a:bodyPr/>
                    <a:lstStyle/>
                    <a:p>
                      <a:pPr marL="228600" algn="ctr">
                        <a:spcBef>
                          <a:spcPts val="600"/>
                        </a:spcBef>
                        <a:spcAft>
                          <a:spcPts val="0"/>
                        </a:spcAft>
                      </a:pPr>
                      <a:endParaRPr lang="en-US" sz="1600" b="1" smtClean="0">
                        <a:solidFill>
                          <a:srgbClr val="FF0000"/>
                        </a:solidFill>
                      </a:endParaRPr>
                    </a:p>
                    <a:p>
                      <a:pPr algn="just"/>
                      <a:r>
                        <a:rPr lang="en-US" sz="1800" b="1" kern="1200" smtClean="0">
                          <a:solidFill>
                            <a:srgbClr val="0033CC"/>
                          </a:solidFill>
                        </a:rPr>
                        <a:t>Tư liệu gốc là tư liệu cung cấp những thông tin đầu tiên và trực tiếp về sự kiện lịch sử. Đây là nguồn tài liệu đáng tin cậy nhất khi tìm hiểu lịch sử.</a:t>
                      </a:r>
                    </a:p>
                    <a:p>
                      <a:pPr algn="just">
                        <a:spcBef>
                          <a:spcPts val="600"/>
                        </a:spcBef>
                        <a:spcAft>
                          <a:spcPts val="0"/>
                        </a:spcAft>
                        <a:tabLst>
                          <a:tab pos="1336675" algn="l"/>
                        </a:tabLst>
                      </a:pPr>
                      <a:endParaRPr lang="en-US" sz="1400" smtClean="0">
                        <a:solidFill>
                          <a:srgbClr val="000000"/>
                        </a:solidFill>
                        <a:latin typeface="Times New Roman"/>
                        <a:ea typeface="Calibri"/>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4)">
                                      <p:cBhvr>
                                        <p:cTn id="12" dur="2000"/>
                                        <p:tgtEl>
                                          <p:spTgt spid="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par>
                                <p:cTn id="24" presetID="24"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to="" calcmode="lin" valueType="num">
                                      <p:cBhvr>
                                        <p:cTn id="26" dur="1" fill="hold"/>
                                        <p:tgtEl>
                                          <p:spTgt spid="22"/>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to="" calcmode="lin" valueType="num">
                                      <p:cBhvr>
                                        <p:cTn id="29" dur="1" fill="hold"/>
                                        <p:tgtEl>
                                          <p:spTgt spid="23"/>
                                        </p:tgtEl>
                                        <p:attrNameLst>
                                          <p:attrName/>
                                        </p:attrNameLst>
                                      </p:cBhvr>
                                    </p:anim>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par>
                                <p:cTn id="33" presetID="24"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to="" calcmode="lin" valueType="num">
                                      <p:cBhvr>
                                        <p:cTn id="35" dur="1" fill="hold"/>
                                        <p:tgtEl>
                                          <p:spTgt spid="26"/>
                                        </p:tgtEl>
                                        <p:attrNameLst>
                                          <p:attrName/>
                                        </p:attrNameLst>
                                      </p:cBhvr>
                                    </p:anim>
                                  </p:childTnLst>
                                </p:cTn>
                              </p:par>
                              <p:par>
                                <p:cTn id="36" presetID="21"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4)">
                                      <p:cBhvr>
                                        <p:cTn id="38" dur="2000"/>
                                        <p:tgtEl>
                                          <p:spTgt spid="25"/>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4)">
                                      <p:cBhvr>
                                        <p:cTn id="41" dur="20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20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752600" y="762001"/>
            <a:ext cx="3733800" cy="582529"/>
            <a:chOff x="912" y="3036"/>
            <a:chExt cx="3984" cy="996"/>
          </a:xfrm>
        </p:grpSpPr>
        <p:sp>
          <p:nvSpPr>
            <p:cNvPr id="13" name="AutoShape 18"/>
            <p:cNvSpPr>
              <a:spLocks noChangeArrowheads="1"/>
            </p:cNvSpPr>
            <p:nvPr/>
          </p:nvSpPr>
          <p:spPr bwMode="gray">
            <a:xfrm>
              <a:off x="912" y="303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grpSp>
          <p:nvGrpSpPr>
            <p:cNvPr id="3" name="Group 19"/>
            <p:cNvGrpSpPr>
              <a:grpSpLocks/>
            </p:cNvGrpSpPr>
            <p:nvPr/>
          </p:nvGrpSpPr>
          <p:grpSpPr bwMode="auto">
            <a:xfrm>
              <a:off x="999" y="3120"/>
              <a:ext cx="768" cy="912"/>
              <a:chOff x="999" y="3120"/>
              <a:chExt cx="768" cy="912"/>
            </a:xfrm>
          </p:grpSpPr>
          <p:sp>
            <p:nvSpPr>
              <p:cNvPr id="16" name="AutoShape 20"/>
              <p:cNvSpPr>
                <a:spLocks noChangeArrowheads="1"/>
              </p:cNvSpPr>
              <p:nvPr/>
            </p:nvSpPr>
            <p:spPr bwMode="gray">
              <a:xfrm>
                <a:off x="999" y="3120"/>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7"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18" name="Text Box 22"/>
              <p:cNvSpPr txBox="1">
                <a:spLocks noChangeArrowheads="1"/>
              </p:cNvSpPr>
              <p:nvPr/>
            </p:nvSpPr>
            <p:spPr bwMode="gray">
              <a:xfrm>
                <a:off x="1237" y="3137"/>
                <a:ext cx="362" cy="89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3</a:t>
                </a:r>
                <a:endParaRPr lang="en-US" sz="2800" b="1">
                  <a:solidFill>
                    <a:srgbClr val="0066CC"/>
                  </a:solidFill>
                  <a:effectLst>
                    <a:outerShdw blurRad="38100" dist="38100" dir="2700000" algn="tl">
                      <a:srgbClr val="C0C0C0"/>
                    </a:outerShdw>
                  </a:effectLst>
                </a:endParaRPr>
              </a:p>
            </p:txBody>
          </p:sp>
        </p:grpSp>
        <p:sp>
          <p:nvSpPr>
            <p:cNvPr id="15" name="Text Box 23"/>
            <p:cNvSpPr txBox="1">
              <a:spLocks noChangeArrowheads="1"/>
            </p:cNvSpPr>
            <p:nvPr/>
          </p:nvSpPr>
          <p:spPr bwMode="gray">
            <a:xfrm>
              <a:off x="1777" y="3239"/>
              <a:ext cx="2928" cy="63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vi-VN">
                  <a:solidFill>
                    <a:srgbClr val="0033CC"/>
                  </a:solidFill>
                </a:rPr>
                <a:t> </a:t>
              </a:r>
              <a:r>
                <a:rPr lang="en-US" b="1">
                  <a:solidFill>
                    <a:srgbClr val="0033CC"/>
                  </a:solidFill>
                </a:rPr>
                <a:t>Hoạt </a:t>
              </a:r>
              <a:r>
                <a:rPr lang="en-US" b="1">
                  <a:solidFill>
                    <a:srgbClr val="0033CC"/>
                  </a:solidFill>
                </a:rPr>
                <a:t>động </a:t>
              </a:r>
              <a:r>
                <a:rPr lang="en-US" b="1">
                  <a:solidFill>
                    <a:srgbClr val="0033CC"/>
                  </a:solidFill>
                </a:rPr>
                <a:t>3. Luyện tập</a:t>
              </a:r>
              <a:endParaRPr lang="en-US">
                <a:solidFill>
                  <a:srgbClr val="0033CC"/>
                </a:solidFill>
              </a:endParaRPr>
            </a:p>
          </p:txBody>
        </p:sp>
      </p:grpSp>
      <p:pic>
        <p:nvPicPr>
          <p:cNvPr id="24"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533400"/>
            <a:ext cx="1752600" cy="1390952"/>
          </a:xfrm>
          <a:prstGeom prst="rect">
            <a:avLst/>
          </a:prstGeom>
        </p:spPr>
      </p:pic>
      <p:sp>
        <p:nvSpPr>
          <p:cNvPr id="23" name="Title 23"/>
          <p:cNvSpPr>
            <a:spLocks noGrp="1"/>
          </p:cNvSpPr>
          <p:nvPr>
            <p:ph type="title"/>
          </p:nvPr>
        </p:nvSpPr>
        <p:spPr>
          <a:xfrm>
            <a:off x="2362200" y="152400"/>
            <a:ext cx="7543800" cy="3048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graphicFrame>
        <p:nvGraphicFramePr>
          <p:cNvPr id="25" name="Table 24"/>
          <p:cNvGraphicFramePr>
            <a:graphicFrameLocks noGrp="1"/>
          </p:cNvGraphicFramePr>
          <p:nvPr/>
        </p:nvGraphicFramePr>
        <p:xfrm>
          <a:off x="1752600" y="1676400"/>
          <a:ext cx="2057400" cy="2514600"/>
        </p:xfrm>
        <a:graphic>
          <a:graphicData uri="http://schemas.openxmlformats.org/drawingml/2006/table">
            <a:tbl>
              <a:tblPr>
                <a:tableStyleId>{35758FB7-9AC5-4552-8A53-C91805E547FA}</a:tableStyleId>
              </a:tblPr>
              <a:tblGrid>
                <a:gridCol w="2057400">
                  <a:extLst>
                    <a:ext uri="{9D8B030D-6E8A-4147-A177-3AD203B41FA5}">
                      <a16:colId xmlns:a16="http://schemas.microsoft.com/office/drawing/2014/main" val="20000"/>
                    </a:ext>
                  </a:extLst>
                </a:gridCol>
              </a:tblGrid>
              <a:tr h="0">
                <a:tc>
                  <a:txBody>
                    <a:bodyPr/>
                    <a:lstStyle/>
                    <a:p>
                      <a:pPr indent="457200" algn="just">
                        <a:spcBef>
                          <a:spcPts val="600"/>
                        </a:spcBef>
                        <a:spcAft>
                          <a:spcPts val="0"/>
                        </a:spcAft>
                      </a:pPr>
                      <a:r>
                        <a:rPr lang="en-US" sz="2000">
                          <a:solidFill>
                            <a:srgbClr val="0033CC"/>
                          </a:solidFill>
                        </a:rPr>
                        <a:t>Nhóm 1. Theo em, tư liệu hiện vật, tư liệu chữ viết, tư liệu truyền miệng và tư liệu gốc có ý nghĩa và giá trị gì?</a:t>
                      </a:r>
                    </a:p>
                    <a:p>
                      <a:pPr indent="457200" algn="just">
                        <a:spcBef>
                          <a:spcPts val="600"/>
                        </a:spcBef>
                        <a:spcAft>
                          <a:spcPts val="0"/>
                        </a:spcAft>
                      </a:pPr>
                      <a:endParaRPr lang="en-US" sz="2000" b="1">
                        <a:solidFill>
                          <a:srgbClr val="0033CC"/>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4114800" y="1676400"/>
          <a:ext cx="1981200" cy="2514600"/>
        </p:xfrm>
        <a:graphic>
          <a:graphicData uri="http://schemas.openxmlformats.org/drawingml/2006/table">
            <a:tbl>
              <a:tblPr>
                <a:tableStyleId>{69C7853C-536D-4A76-A0AE-DD22124D55A5}</a:tableStyleId>
              </a:tblPr>
              <a:tblGrid>
                <a:gridCol w="1981200">
                  <a:extLst>
                    <a:ext uri="{9D8B030D-6E8A-4147-A177-3AD203B41FA5}">
                      <a16:colId xmlns:a16="http://schemas.microsoft.com/office/drawing/2014/main" val="20000"/>
                    </a:ext>
                  </a:extLst>
                </a:gridCol>
              </a:tblGrid>
              <a:tr h="2514600">
                <a:tc>
                  <a:txBody>
                    <a:bodyPr/>
                    <a:lstStyle/>
                    <a:p>
                      <a:pPr indent="457200" algn="just">
                        <a:spcBef>
                          <a:spcPts val="600"/>
                        </a:spcBef>
                        <a:spcAft>
                          <a:spcPts val="0"/>
                        </a:spcAft>
                      </a:pPr>
                      <a:r>
                        <a:rPr lang="en-US" sz="2000"/>
                        <a:t>Nhóm 2. Khai thác hình 2, 3, 4 và 5 trong bài học, hãy cho biết hình ảnh nào thuộc tư liệu gốc</a:t>
                      </a:r>
                      <a:r>
                        <a:rPr lang="en-US" sz="2000" smtClean="0"/>
                        <a:t>?</a:t>
                      </a:r>
                      <a:endParaRPr lang="en-US" sz="2000" b="1" i="1">
                        <a:solidFill>
                          <a:srgbClr val="0033CC"/>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nvGraphicFramePr>
        <p:xfrm>
          <a:off x="1981200" y="4343400"/>
          <a:ext cx="3352800" cy="1828800"/>
        </p:xfrm>
        <a:graphic>
          <a:graphicData uri="http://schemas.openxmlformats.org/drawingml/2006/table">
            <a:tbl>
              <a:tblPr>
                <a:tableStyleId>{35758FB7-9AC5-4552-8A53-C91805E547FA}</a:tableStyleId>
              </a:tblPr>
              <a:tblGrid>
                <a:gridCol w="3352800">
                  <a:extLst>
                    <a:ext uri="{9D8B030D-6E8A-4147-A177-3AD203B41FA5}">
                      <a16:colId xmlns:a16="http://schemas.microsoft.com/office/drawing/2014/main" val="20000"/>
                    </a:ext>
                  </a:extLst>
                </a:gridCol>
              </a:tblGrid>
              <a:tr h="567690">
                <a:tc>
                  <a:txBody>
                    <a:bodyPr/>
                    <a:lstStyle/>
                    <a:p>
                      <a:pPr algn="ctr">
                        <a:spcBef>
                          <a:spcPts val="600"/>
                        </a:spcBef>
                        <a:spcAft>
                          <a:spcPts val="0"/>
                        </a:spcAft>
                      </a:pPr>
                      <a:r>
                        <a:rPr lang="en-US" sz="2400" smtClean="0">
                          <a:solidFill>
                            <a:srgbClr val="FF0000"/>
                          </a:solidFill>
                        </a:rPr>
                        <a:t>Nhóm </a:t>
                      </a:r>
                      <a:r>
                        <a:rPr lang="en-US" sz="2400">
                          <a:solidFill>
                            <a:srgbClr val="FF0000"/>
                          </a:solidFill>
                        </a:rPr>
                        <a:t>3, 4. Hãy kể tên một số truyền thuyết có liên quan đến lịch sử mà em </a:t>
                      </a:r>
                      <a:r>
                        <a:rPr lang="en-US" sz="2400" smtClean="0">
                          <a:solidFill>
                            <a:srgbClr val="FF0000"/>
                          </a:solidFill>
                        </a:rPr>
                        <a:t>biết? Và</a:t>
                      </a:r>
                      <a:r>
                        <a:rPr lang="en-US" sz="2400" baseline="0" smtClean="0">
                          <a:solidFill>
                            <a:srgbClr val="FF0000"/>
                          </a:solidFill>
                        </a:rPr>
                        <a:t> cho biết đó là sự kiện lịch sử gì</a:t>
                      </a:r>
                      <a:r>
                        <a:rPr lang="en-US" sz="2400" smtClean="0">
                          <a:solidFill>
                            <a:srgbClr val="FF0000"/>
                          </a:solidFill>
                        </a:rPr>
                        <a:t>.</a:t>
                      </a:r>
                      <a:endParaRPr lang="en-US" sz="2400">
                        <a:solidFill>
                          <a:srgbClr val="FF0000"/>
                        </a:solidFill>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nvGraphicFramePr>
        <p:xfrm>
          <a:off x="6400800" y="1981200"/>
          <a:ext cx="3962400" cy="4267200"/>
        </p:xfrm>
        <a:graphic>
          <a:graphicData uri="http://schemas.openxmlformats.org/drawingml/2006/table">
            <a:tbl>
              <a:tblPr>
                <a:tableStyleId>{16D9F66E-5EB9-4882-86FB-DCBF35E3C3E4}</a:tableStyleId>
              </a:tblPr>
              <a:tblGrid>
                <a:gridCol w="3962400">
                  <a:extLst>
                    <a:ext uri="{9D8B030D-6E8A-4147-A177-3AD203B41FA5}">
                      <a16:colId xmlns:a16="http://schemas.microsoft.com/office/drawing/2014/main" val="20000"/>
                    </a:ext>
                  </a:extLst>
                </a:gridCol>
              </a:tblGrid>
              <a:tr h="4267200">
                <a:tc>
                  <a:txBody>
                    <a:bodyPr/>
                    <a:lstStyle/>
                    <a:p>
                      <a:pPr indent="457200" algn="just">
                        <a:spcBef>
                          <a:spcPts val="600"/>
                        </a:spcBef>
                        <a:spcAft>
                          <a:spcPts val="0"/>
                        </a:spcAft>
                        <a:buFontTx/>
                        <a:buChar char="-"/>
                      </a:pPr>
                      <a:r>
                        <a:rPr lang="en-US" sz="2000" b="1" i="1" smtClean="0">
                          <a:solidFill>
                            <a:srgbClr val="0033CC"/>
                          </a:solidFill>
                        </a:rPr>
                        <a:t>Các</a:t>
                      </a:r>
                      <a:r>
                        <a:rPr lang="en-US" sz="2000" b="1" i="1" baseline="0" smtClean="0">
                          <a:solidFill>
                            <a:srgbClr val="0033CC"/>
                          </a:solidFill>
                        </a:rPr>
                        <a:t> tư liệu lịch sử góp phần tái hiện lại lịch sử đã qua để cho chúng ta có thể khai thác để tìm hiểu về lịch sử.</a:t>
                      </a:r>
                    </a:p>
                    <a:p>
                      <a:pPr indent="457200" algn="just">
                        <a:spcBef>
                          <a:spcPts val="600"/>
                        </a:spcBef>
                        <a:spcAft>
                          <a:spcPts val="0"/>
                        </a:spcAft>
                        <a:buFontTx/>
                        <a:buChar char="-"/>
                      </a:pPr>
                      <a:r>
                        <a:rPr lang="en-US" sz="2000" b="1" i="1" baseline="0" smtClean="0">
                          <a:solidFill>
                            <a:srgbClr val="0033CC"/>
                          </a:solidFill>
                          <a:latin typeface="Calibri"/>
                          <a:ea typeface="Times New Roman"/>
                          <a:cs typeface="Times New Roman"/>
                        </a:rPr>
                        <a:t>Tư liệu gốc là: Di chúc Bác Hồ, Trống Đồng, Bia Văn Miếu, Các hiện vật tại khu di chỉ  </a:t>
                      </a:r>
                    </a:p>
                    <a:p>
                      <a:pPr indent="457200" algn="just">
                        <a:spcBef>
                          <a:spcPts val="600"/>
                        </a:spcBef>
                        <a:spcAft>
                          <a:spcPts val="0"/>
                        </a:spcAft>
                        <a:buFontTx/>
                        <a:buChar char="-"/>
                      </a:pPr>
                      <a:r>
                        <a:rPr lang="en-US" sz="2000" b="1" i="1" baseline="0" smtClean="0">
                          <a:solidFill>
                            <a:srgbClr val="0033CC"/>
                          </a:solidFill>
                          <a:latin typeface="Calibri"/>
                          <a:ea typeface="Times New Roman"/>
                          <a:cs typeface="Times New Roman"/>
                        </a:rPr>
                        <a:t>Ví dụ: “Sự tích Hồ Gươm” nói về cuộc kháng chiến chống quân Minh xâm lược …</a:t>
                      </a:r>
                      <a:endParaRPr lang="en-US" sz="2000" b="1" i="1">
                        <a:solidFill>
                          <a:srgbClr val="0033CC"/>
                        </a:solidFill>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par>
                                <p:cTn id="18" presetID="24"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to="" calcmode="lin" valueType="num">
                                      <p:cBhvr>
                                        <p:cTn id="20" dur="1" fill="hold"/>
                                        <p:tgtEl>
                                          <p:spTgt spid="26"/>
                                        </p:tgtEl>
                                        <p:attrNameLst>
                                          <p:attrName/>
                                        </p:attrNameLst>
                                      </p:cBhvr>
                                    </p:anim>
                                  </p:childTnLst>
                                </p:cTn>
                              </p:par>
                              <p:par>
                                <p:cTn id="21" presetID="55"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strVal val="#ppt_w*0.70"/>
                                          </p:val>
                                        </p:tav>
                                        <p:tav tm="100000">
                                          <p:val>
                                            <p:strVal val="#ppt_w"/>
                                          </p:val>
                                        </p:tav>
                                      </p:tavLst>
                                    </p:anim>
                                    <p:anim calcmode="lin" valueType="num">
                                      <p:cBhvr>
                                        <p:cTn id="24" dur="1000" fill="hold"/>
                                        <p:tgtEl>
                                          <p:spTgt spid="27"/>
                                        </p:tgtEl>
                                        <p:attrNameLst>
                                          <p:attrName>ppt_h</p:attrName>
                                        </p:attrNameLst>
                                      </p:cBhvr>
                                      <p:tavLst>
                                        <p:tav tm="0">
                                          <p:val>
                                            <p:strVal val="#ppt_h"/>
                                          </p:val>
                                        </p:tav>
                                        <p:tav tm="100000">
                                          <p:val>
                                            <p:strVal val="#ppt_h"/>
                                          </p:val>
                                        </p:tav>
                                      </p:tavLst>
                                    </p:anim>
                                    <p:animEffect transition="in" filter="fade">
                                      <p:cBhvr>
                                        <p:cTn id="25" dur="1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to="" calcmode="lin" valueType="num">
                                      <p:cBhvr>
                                        <p:cTn id="30"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3962400" y="990601"/>
            <a:ext cx="3447826" cy="788677"/>
            <a:chOff x="750" y="1008"/>
            <a:chExt cx="3984" cy="912"/>
          </a:xfrm>
        </p:grpSpPr>
        <p:sp>
          <p:nvSpPr>
            <p:cNvPr id="11" name="AutoShape 4"/>
            <p:cNvSpPr>
              <a:spLocks noChangeArrowheads="1"/>
            </p:cNvSpPr>
            <p:nvPr/>
          </p:nvSpPr>
          <p:spPr bwMode="gray">
            <a:xfrm>
              <a:off x="750" y="1008"/>
              <a:ext cx="3984" cy="91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grpSp>
          <p:nvGrpSpPr>
            <p:cNvPr id="3" name="Group 5"/>
            <p:cNvGrpSpPr>
              <a:grpSpLocks/>
            </p:cNvGrpSpPr>
            <p:nvPr/>
          </p:nvGrpSpPr>
          <p:grpSpPr bwMode="auto">
            <a:xfrm>
              <a:off x="999" y="1092"/>
              <a:ext cx="808" cy="797"/>
              <a:chOff x="999" y="1092"/>
              <a:chExt cx="808" cy="797"/>
            </a:xfrm>
          </p:grpSpPr>
          <p:sp>
            <p:nvSpPr>
              <p:cNvPr id="14" name="AutoShape 6"/>
              <p:cNvSpPr>
                <a:spLocks noChangeArrowheads="1"/>
              </p:cNvSpPr>
              <p:nvPr/>
            </p:nvSpPr>
            <p:spPr bwMode="gray">
              <a:xfrm>
                <a:off x="999" y="1092"/>
                <a:ext cx="768" cy="746"/>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solidFill>
                    <a:srgbClr val="0066CC"/>
                  </a:solidFill>
                </a:endParaRPr>
              </a:p>
            </p:txBody>
          </p:sp>
          <p:sp>
            <p:nvSpPr>
              <p:cNvPr id="15" name="Freeform 7"/>
              <p:cNvSpPr>
                <a:spLocks/>
              </p:cNvSpPr>
              <p:nvPr/>
            </p:nvSpPr>
            <p:spPr bwMode="gray">
              <a:xfrm>
                <a:off x="1047" y="1140"/>
                <a:ext cx="760" cy="749"/>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solidFill>
                    <a:srgbClr val="0066CC"/>
                  </a:solidFill>
                </a:endParaRPr>
              </a:p>
            </p:txBody>
          </p:sp>
          <p:sp>
            <p:nvSpPr>
              <p:cNvPr id="16" name="Text Box 8"/>
              <p:cNvSpPr txBox="1">
                <a:spLocks noChangeArrowheads="1"/>
              </p:cNvSpPr>
              <p:nvPr/>
            </p:nvSpPr>
            <p:spPr bwMode="gray">
              <a:xfrm>
                <a:off x="1190" y="1184"/>
                <a:ext cx="425" cy="60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spAutoFit/>
              </a:bodyPr>
              <a:lstStyle/>
              <a:p>
                <a:pPr algn="ctr" eaLnBrk="0" hangingPunct="0"/>
                <a:r>
                  <a:rPr lang="en-US" sz="2800" b="1">
                    <a:solidFill>
                      <a:srgbClr val="0066CC"/>
                    </a:solidFill>
                    <a:effectLst>
                      <a:outerShdw blurRad="38100" dist="38100" dir="2700000" algn="tl">
                        <a:srgbClr val="C0C0C0"/>
                      </a:outerShdw>
                    </a:effectLst>
                  </a:rPr>
                  <a:t>4</a:t>
                </a:r>
                <a:endParaRPr lang="en-US" sz="2800" b="1">
                  <a:solidFill>
                    <a:srgbClr val="0066CC"/>
                  </a:solidFill>
                  <a:effectLst>
                    <a:outerShdw blurRad="38100" dist="38100" dir="2700000" algn="tl">
                      <a:srgbClr val="C0C0C0"/>
                    </a:outerShdw>
                  </a:effectLst>
                </a:endParaRPr>
              </a:p>
            </p:txBody>
          </p:sp>
        </p:grpSp>
        <p:sp>
          <p:nvSpPr>
            <p:cNvPr id="13" name="Text Box 9"/>
            <p:cNvSpPr txBox="1">
              <a:spLocks noChangeArrowheads="1"/>
            </p:cNvSpPr>
            <p:nvPr/>
          </p:nvSpPr>
          <p:spPr bwMode="gray">
            <a:xfrm>
              <a:off x="1895" y="1272"/>
              <a:ext cx="2312" cy="53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r>
                <a:rPr lang="en-US" sz="2400" b="1">
                  <a:solidFill>
                    <a:srgbClr val="FF0000"/>
                  </a:solidFill>
                </a:rPr>
                <a:t>Vận dụng</a:t>
              </a:r>
              <a:endParaRPr lang="en-US" sz="2400" b="1">
                <a:solidFill>
                  <a:srgbClr val="FF0000"/>
                </a:solidFill>
              </a:endParaRPr>
            </a:p>
          </p:txBody>
        </p:sp>
      </p:grpSp>
      <p:sp>
        <p:nvSpPr>
          <p:cNvPr id="32769" name="Rectangle 1"/>
          <p:cNvSpPr>
            <a:spLocks noChangeArrowheads="1"/>
          </p:cNvSpPr>
          <p:nvPr/>
        </p:nvSpPr>
        <p:spPr bwMode="auto">
          <a:xfrm>
            <a:off x="2438400" y="2286001"/>
            <a:ext cx="7239000"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400" b="1">
                <a:solidFill>
                  <a:srgbClr val="000000"/>
                </a:solidFill>
                <a:latin typeface="Times New Roman" pitchFamily="18" charset="0"/>
                <a:ea typeface="Calibri" pitchFamily="34" charset="0"/>
                <a:cs typeface="Times New Roman" pitchFamily="18" charset="0"/>
              </a:rPr>
              <a:t>Hãy kể tên các tư liệu lịch sử mà em biết có ở địa phương em. Theo em tư liệu lịch sử đó cho em biết được điều gì về lịch sử?</a:t>
            </a:r>
            <a:endParaRPr lang="en-US" sz="2400" b="1">
              <a:solidFill>
                <a:schemeClr val="tx1"/>
              </a:solidFill>
              <a:latin typeface="Arial" pitchFamily="34" charset="0"/>
              <a:cs typeface="Arial" pitchFamily="34" charset="0"/>
            </a:endParaRPr>
          </a:p>
        </p:txBody>
      </p:sp>
      <p:sp>
        <p:nvSpPr>
          <p:cNvPr id="17" name="Title 23"/>
          <p:cNvSpPr>
            <a:spLocks noGrp="1"/>
          </p:cNvSpPr>
          <p:nvPr>
            <p:ph type="title"/>
          </p:nvPr>
        </p:nvSpPr>
        <p:spPr>
          <a:xfrm>
            <a:off x="2286000" y="304800"/>
            <a:ext cx="7543800" cy="3048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69"/>
                                        </p:tgtEl>
                                        <p:attrNameLst>
                                          <p:attrName>style.visibility</p:attrName>
                                        </p:attrNameLst>
                                      </p:cBhvr>
                                      <p:to>
                                        <p:strVal val="visible"/>
                                      </p:to>
                                    </p:set>
                                    <p:animEffect transition="in" filter="diamond(in)">
                                      <p:cBhvr>
                                        <p:cTn id="12" dur="2000"/>
                                        <p:tgtEl>
                                          <p:spTgt spid="327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2769"/>
                                        </p:tgtEl>
                                      </p:cBhvr>
                                    </p:animEffect>
                                    <p:set>
                                      <p:cBhvr>
                                        <p:cTn id="17" dur="1" fill="hold">
                                          <p:stCondLst>
                                            <p:cond delay="499"/>
                                          </p:stCondLst>
                                        </p:cTn>
                                        <p:tgtEl>
                                          <p:spTgt spid="3276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27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3484511" y="279402"/>
            <a:ext cx="4542164" cy="457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000" b="1">
                <a:solidFill>
                  <a:srgbClr val="0066CC"/>
                </a:solidFill>
              </a:rPr>
              <a:t>Hoạt động ở nhà</a:t>
            </a:r>
            <a:endParaRPr lang="en-US" sz="2400" b="1">
              <a:solidFill>
                <a:srgbClr val="0066CC"/>
              </a:solidFill>
            </a:endParaRPr>
          </a:p>
        </p:txBody>
      </p:sp>
      <p:sp>
        <p:nvSpPr>
          <p:cNvPr id="4" name="Freeform 3"/>
          <p:cNvSpPr>
            <a:spLocks/>
          </p:cNvSpPr>
          <p:nvPr/>
        </p:nvSpPr>
        <p:spPr bwMode="gray">
          <a:xfrm>
            <a:off x="6553201" y="2286001"/>
            <a:ext cx="1341133"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657601" y="2895600"/>
            <a:ext cx="1748931"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2133601" y="3962400"/>
            <a:ext cx="2057401" cy="2658322"/>
            <a:chOff x="2118291" y="2769341"/>
            <a:chExt cx="2098788"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568793" y="2769341"/>
              <a:ext cx="1337354" cy="35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a:solidFill>
                    <a:schemeClr val="bg1"/>
                  </a:solidFill>
                </a:rPr>
                <a:t>Em hãy ôn bài</a:t>
              </a:r>
              <a:endParaRPr lang="en-US" sz="1400" b="1">
                <a:solidFill>
                  <a:schemeClr val="bg1"/>
                </a:solidFill>
              </a:endParaRPr>
            </a:p>
          </p:txBody>
        </p:sp>
        <p:sp>
          <p:nvSpPr>
            <p:cNvPr id="22" name="Text Box 21"/>
            <p:cNvSpPr txBox="1">
              <a:spLocks noChangeArrowheads="1"/>
            </p:cNvSpPr>
            <p:nvPr/>
          </p:nvSpPr>
          <p:spPr bwMode="auto">
            <a:xfrm>
              <a:off x="2118291" y="4337524"/>
              <a:ext cx="1906325" cy="8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a:solidFill>
                    <a:srgbClr val="5D8223"/>
                  </a:solidFill>
                </a:rPr>
                <a:t>Có mấy loại tư liệu lịch sử?</a:t>
              </a:r>
              <a:endParaRPr lang="en-US" sz="2000" b="1" i="1">
                <a:solidFill>
                  <a:srgbClr val="5D8223"/>
                </a:solidFill>
              </a:endParaRPr>
            </a:p>
          </p:txBody>
        </p:sp>
        <p:sp>
          <p:nvSpPr>
            <p:cNvPr id="28" name="Text Box 21"/>
            <p:cNvSpPr txBox="1">
              <a:spLocks noChangeArrowheads="1"/>
            </p:cNvSpPr>
            <p:nvPr/>
          </p:nvSpPr>
          <p:spPr bwMode="auto">
            <a:xfrm>
              <a:off x="2196024" y="3379190"/>
              <a:ext cx="1906325" cy="8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i="1">
                  <a:solidFill>
                    <a:srgbClr val="5D8223"/>
                  </a:solidFill>
                </a:rPr>
                <a:t>Thế  nào là tư liệu lịch sử?</a:t>
              </a:r>
              <a:endParaRPr lang="en-US" sz="2000" b="1" i="1">
                <a:solidFill>
                  <a:srgbClr val="5D8223"/>
                </a:solidFill>
              </a:endParaRPr>
            </a:p>
          </p:txBody>
        </p:sp>
      </p:grpSp>
      <p:grpSp>
        <p:nvGrpSpPr>
          <p:cNvPr id="3" name="Nhóm 35"/>
          <p:cNvGrpSpPr/>
          <p:nvPr/>
        </p:nvGrpSpPr>
        <p:grpSpPr>
          <a:xfrm>
            <a:off x="5181601" y="3200401"/>
            <a:ext cx="2098787" cy="3114071"/>
            <a:chOff x="4413024" y="2301252"/>
            <a:chExt cx="2098787" cy="31140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a:solidFill>
                    <a:schemeClr val="bg1"/>
                  </a:solidFill>
                </a:rPr>
                <a:t>Đọc trước bài mới</a:t>
              </a:r>
              <a:endParaRPr lang="en-US" sz="1400">
                <a:solidFill>
                  <a:schemeClr val="bg1"/>
                </a:solidFill>
              </a:endParaRPr>
            </a:p>
          </p:txBody>
        </p:sp>
        <p:sp>
          <p:nvSpPr>
            <p:cNvPr id="29" name="Text Box 21"/>
            <p:cNvSpPr txBox="1">
              <a:spLocks noChangeArrowheads="1"/>
            </p:cNvSpPr>
            <p:nvPr/>
          </p:nvSpPr>
          <p:spPr bwMode="auto">
            <a:xfrm>
              <a:off x="4489224" y="2758452"/>
              <a:ext cx="190632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0066CC"/>
                  </a:solidFill>
                </a:rPr>
                <a:t>Đọc trước bài 3. Thời gian trong Lịch sử</a:t>
              </a:r>
            </a:p>
            <a:p>
              <a:r>
                <a:rPr lang="en-US" b="1">
                  <a:solidFill>
                    <a:srgbClr val="0066CC"/>
                  </a:solidFill>
                </a:rPr>
                <a:t>Các con hãy tìm hiểu trước ở nhà gia đình mình tính thời gian bằng cách nào nhé</a:t>
              </a:r>
              <a:endParaRPr lang="en-US" b="1">
                <a:solidFill>
                  <a:srgbClr val="0066CC"/>
                </a:solidFill>
              </a:endParaRPr>
            </a:p>
          </p:txBody>
        </p:sp>
      </p:grpSp>
      <p:grpSp>
        <p:nvGrpSpPr>
          <p:cNvPr id="16" name="Nhóm 36"/>
          <p:cNvGrpSpPr/>
          <p:nvPr/>
        </p:nvGrpSpPr>
        <p:grpSpPr>
          <a:xfrm>
            <a:off x="7543801" y="2743200"/>
            <a:ext cx="2098787" cy="3032066"/>
            <a:chOff x="6707755" y="1924601"/>
            <a:chExt cx="209878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4734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solidFill>
                    <a:srgbClr val="FFFFFF"/>
                  </a:solidFill>
                </a:rPr>
                <a:t>Tìm tòi quanh em</a:t>
              </a:r>
              <a:endParaRPr lang="en-US" sz="1400">
                <a:solidFill>
                  <a:srgbClr val="FFFFFF"/>
                </a:solidFill>
              </a:endParaRPr>
            </a:p>
          </p:txBody>
        </p:sp>
        <p:sp>
          <p:nvSpPr>
            <p:cNvPr id="32" name="Text Box 21"/>
            <p:cNvSpPr txBox="1">
              <a:spLocks noChangeArrowheads="1"/>
            </p:cNvSpPr>
            <p:nvPr/>
          </p:nvSpPr>
          <p:spPr bwMode="auto">
            <a:xfrm>
              <a:off x="6803985" y="2786742"/>
              <a:ext cx="19063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a:solidFill>
                    <a:srgbClr val="FF0000"/>
                  </a:solidFill>
                </a:rPr>
                <a:t>Tìm các tư liệu lịch sử quanh em và cho biết nó thuộc loại tư liệu lịch sử nào mà em đã học</a:t>
              </a:r>
              <a:endParaRPr lang="en-US"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1752601"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7772401"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4572000" y="1143000"/>
            <a:ext cx="2439902" cy="1524000"/>
          </a:xfrm>
          <a:prstGeom prst="rect">
            <a:avLst/>
          </a:prstGeom>
          <a:noFill/>
        </p:spPr>
      </p:pic>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3795"/>
                                        </p:tgtEl>
                                        <p:attrNameLst>
                                          <p:attrName>style.visibility</p:attrName>
                                        </p:attrNameLst>
                                      </p:cBhvr>
                                      <p:to>
                                        <p:strVal val="visible"/>
                                      </p:to>
                                    </p:set>
                                    <p:animEffect transition="in" filter="diamond(in)">
                                      <p:cBhvr>
                                        <p:cTn id="31" dur="2000"/>
                                        <p:tgtEl>
                                          <p:spTgt spid="3379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48200" y="228600"/>
            <a:ext cx="142218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1752600" y="990601"/>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1981200" y="3581401"/>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1524000" y="0"/>
            <a:ext cx="9144000" cy="6705600"/>
          </a:xfrm>
          <a:prstGeom prst="rect">
            <a:avLst/>
          </a:prstGeom>
          <a:solidFill>
            <a:srgbClr val="FFFFCC"/>
          </a:solidFill>
          <a:ln w="9525">
            <a:noFill/>
            <a:miter lim="800000"/>
            <a:headEnd/>
            <a:tailEnd/>
          </a:ln>
        </p:spPr>
      </p:pic>
      <p:sp>
        <p:nvSpPr>
          <p:cNvPr id="6" name="Rectangle 5"/>
          <p:cNvSpPr/>
          <p:nvPr/>
        </p:nvSpPr>
        <p:spPr>
          <a:xfrm>
            <a:off x="3429000" y="2895600"/>
            <a:ext cx="5562600" cy="707886"/>
          </a:xfrm>
          <a:prstGeom prst="rect">
            <a:avLst/>
          </a:prstGeom>
        </p:spPr>
        <p:txBody>
          <a:bodyPr wrap="square">
            <a:spAutoFit/>
          </a:bodyPr>
          <a:lstStyle/>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a:t>
            </a:r>
            <a:r>
              <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3"/>
          <p:cNvSpPr>
            <a:spLocks noGrp="1"/>
          </p:cNvSpPr>
          <p:nvPr>
            <p:ph type="title"/>
          </p:nvPr>
        </p:nvSpPr>
        <p:spPr>
          <a:xfrm>
            <a:off x="2362200" y="304800"/>
            <a:ext cx="7543800" cy="3048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smtClean="0">
                <a:solidFill>
                  <a:srgbClr val="FFFFFF"/>
                </a:solidFill>
                <a:latin typeface="Arial" charset="0"/>
              </a:rPr>
              <a:t>www.website.com</a:t>
            </a:r>
          </a:p>
        </p:txBody>
      </p:sp>
      <p:sp>
        <p:nvSpPr>
          <p:cNvPr id="65539" name="AutoShape 3"/>
          <p:cNvSpPr>
            <a:spLocks noChangeArrowheads="1"/>
          </p:cNvSpPr>
          <p:nvPr/>
        </p:nvSpPr>
        <p:spPr bwMode="gray">
          <a:xfrm>
            <a:off x="2362200" y="1752601"/>
            <a:ext cx="3429001"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endParaRPr>
          </a:p>
        </p:txBody>
      </p:sp>
      <p:sp>
        <p:nvSpPr>
          <p:cNvPr id="65540" name="Oval 4"/>
          <p:cNvSpPr>
            <a:spLocks noChangeArrowheads="1"/>
          </p:cNvSpPr>
          <p:nvPr/>
        </p:nvSpPr>
        <p:spPr bwMode="gray">
          <a:xfrm>
            <a:off x="2514600" y="20574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sz="1600">
              <a:solidFill>
                <a:srgbClr val="FFFFFF"/>
              </a:solidFill>
              <a:latin typeface="Verdana" pitchFamily="34" charset="0"/>
            </a:endParaRPr>
          </a:p>
        </p:txBody>
      </p:sp>
      <p:sp>
        <p:nvSpPr>
          <p:cNvPr id="65542" name="AutoShape 6"/>
          <p:cNvSpPr>
            <a:spLocks noChangeArrowheads="1"/>
          </p:cNvSpPr>
          <p:nvPr/>
        </p:nvSpPr>
        <p:spPr bwMode="gray">
          <a:xfrm>
            <a:off x="5105401" y="1905001"/>
            <a:ext cx="3781425" cy="498475"/>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a:t>Tư liệu hiện vật</a:t>
            </a:r>
            <a:endParaRPr lang="en-US" b="1" i="1">
              <a:solidFill>
                <a:srgbClr val="0A2068"/>
              </a:solidFill>
            </a:endParaRPr>
          </a:p>
        </p:txBody>
      </p:sp>
      <p:sp>
        <p:nvSpPr>
          <p:cNvPr id="65543" name="AutoShape 7"/>
          <p:cNvSpPr>
            <a:spLocks noChangeArrowheads="1"/>
          </p:cNvSpPr>
          <p:nvPr/>
        </p:nvSpPr>
        <p:spPr bwMode="gray">
          <a:xfrm>
            <a:off x="5638801" y="2895600"/>
            <a:ext cx="3779837" cy="500062"/>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b="1"/>
              <a:t>Tư liệu chữ viết</a:t>
            </a:r>
            <a:endParaRPr lang="en-US" b="1" i="1">
              <a:solidFill>
                <a:srgbClr val="0A2068"/>
              </a:solidFill>
            </a:endParaRPr>
          </a:p>
        </p:txBody>
      </p:sp>
      <p:sp>
        <p:nvSpPr>
          <p:cNvPr id="65544" name="AutoShape 8"/>
          <p:cNvSpPr>
            <a:spLocks noChangeArrowheads="1"/>
          </p:cNvSpPr>
          <p:nvPr/>
        </p:nvSpPr>
        <p:spPr bwMode="gray">
          <a:xfrm>
            <a:off x="5562601" y="3886200"/>
            <a:ext cx="3781425" cy="500062"/>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US" b="1"/>
              <a:t>Tư liệu truyền miệng</a:t>
            </a:r>
            <a:endParaRPr lang="en-US" b="1" i="1">
              <a:solidFill>
                <a:srgbClr val="0A2068"/>
              </a:solidFill>
            </a:endParaRPr>
          </a:p>
        </p:txBody>
      </p:sp>
      <p:sp>
        <p:nvSpPr>
          <p:cNvPr id="65545" name="AutoShape 9"/>
          <p:cNvSpPr>
            <a:spLocks noChangeArrowheads="1"/>
          </p:cNvSpPr>
          <p:nvPr/>
        </p:nvSpPr>
        <p:spPr bwMode="gray">
          <a:xfrm>
            <a:off x="5029201" y="4724401"/>
            <a:ext cx="3781425" cy="500063"/>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r>
              <a:rPr lang="en-US" b="1"/>
              <a:t>Tư liệu gốc</a:t>
            </a:r>
            <a:endParaRPr lang="en-US" b="1" i="1">
              <a:solidFill>
                <a:srgbClr val="0A2068"/>
              </a:solidFill>
            </a:endParaRPr>
          </a:p>
        </p:txBody>
      </p:sp>
      <p:sp>
        <p:nvSpPr>
          <p:cNvPr id="65546" name="Text Box 10"/>
          <p:cNvSpPr txBox="1">
            <a:spLocks noChangeArrowheads="1"/>
          </p:cNvSpPr>
          <p:nvPr/>
        </p:nvSpPr>
        <p:spPr bwMode="gray">
          <a:xfrm>
            <a:off x="2514600" y="2819401"/>
            <a:ext cx="3048000" cy="138499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en-US" sz="2800" b="1"/>
              <a:t> </a:t>
            </a:r>
            <a:r>
              <a:rPr lang="en-US" sz="2800" b="1">
                <a:solidFill>
                  <a:srgbClr val="FFFF00"/>
                </a:solidFill>
              </a:rPr>
              <a:t>DỰA VÀO ĐÂU ĐỂ BIẾT VÀ PHỤC DỰNG LẠI LỊCH SỬ</a:t>
            </a:r>
            <a:endParaRPr lang="en-US" sz="2800">
              <a:solidFill>
                <a:srgbClr val="FFFF00"/>
              </a:solidFill>
            </a:endParaRPr>
          </a:p>
        </p:txBody>
      </p:sp>
      <p:sp>
        <p:nvSpPr>
          <p:cNvPr id="11" name="Title 23"/>
          <p:cNvSpPr>
            <a:spLocks noGrp="1"/>
          </p:cNvSpPr>
          <p:nvPr>
            <p:ph type="title"/>
          </p:nvPr>
        </p:nvSpPr>
        <p:spPr>
          <a:xfrm>
            <a:off x="2209800" y="228600"/>
            <a:ext cx="8001000" cy="762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DỰA VÀO ĐÂU ĐỂ BIẾT VÀ PHỤC DỰNG LẠI LỊCH SỬ</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box(in)">
                                      <p:cBhvr>
                                        <p:cTn id="12" dur="500"/>
                                        <p:tgtEl>
                                          <p:spTgt spid="6553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box(in)">
                                      <p:cBhvr>
                                        <p:cTn id="15" dur="500"/>
                                        <p:tgtEl>
                                          <p:spTgt spid="6554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5546"/>
                                        </p:tgtEl>
                                        <p:attrNameLst>
                                          <p:attrName>style.visibility</p:attrName>
                                        </p:attrNameLst>
                                      </p:cBhvr>
                                      <p:to>
                                        <p:strVal val="visible"/>
                                      </p:to>
                                    </p:set>
                                    <p:animEffect transition="in" filter="box(in)">
                                      <p:cBhvr>
                                        <p:cTn id="18" dur="500"/>
                                        <p:tgtEl>
                                          <p:spTgt spid="6554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5542"/>
                                        </p:tgtEl>
                                        <p:attrNameLst>
                                          <p:attrName>style.visibility</p:attrName>
                                        </p:attrNameLst>
                                      </p:cBhvr>
                                      <p:to>
                                        <p:strVal val="visible"/>
                                      </p:to>
                                    </p:set>
                                    <p:animEffect transition="in" filter="diamond(in)">
                                      <p:cBhvr>
                                        <p:cTn id="23" dur="1000"/>
                                        <p:tgtEl>
                                          <p:spTgt spid="655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5543"/>
                                        </p:tgtEl>
                                        <p:attrNameLst>
                                          <p:attrName>style.visibility</p:attrName>
                                        </p:attrNameLst>
                                      </p:cBhvr>
                                      <p:to>
                                        <p:strVal val="visible"/>
                                      </p:to>
                                    </p:set>
                                    <p:animEffect transition="in" filter="fade">
                                      <p:cBhvr>
                                        <p:cTn id="28" dur="1000"/>
                                        <p:tgtEl>
                                          <p:spTgt spid="6554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5544"/>
                                        </p:tgtEl>
                                        <p:attrNameLst>
                                          <p:attrName>style.visibility</p:attrName>
                                        </p:attrNameLst>
                                      </p:cBhvr>
                                      <p:to>
                                        <p:strVal val="visible"/>
                                      </p:to>
                                    </p:set>
                                    <p:anim calcmode="lin" valueType="num">
                                      <p:cBhvr>
                                        <p:cTn id="33" dur="1000" fill="hold"/>
                                        <p:tgtEl>
                                          <p:spTgt spid="65544"/>
                                        </p:tgtEl>
                                        <p:attrNameLst>
                                          <p:attrName>ppt_w</p:attrName>
                                        </p:attrNameLst>
                                      </p:cBhvr>
                                      <p:tavLst>
                                        <p:tav tm="0">
                                          <p:val>
                                            <p:strVal val="#ppt_w*0.70"/>
                                          </p:val>
                                        </p:tav>
                                        <p:tav tm="100000">
                                          <p:val>
                                            <p:strVal val="#ppt_w"/>
                                          </p:val>
                                        </p:tav>
                                      </p:tavLst>
                                    </p:anim>
                                    <p:anim calcmode="lin" valueType="num">
                                      <p:cBhvr>
                                        <p:cTn id="34" dur="1000" fill="hold"/>
                                        <p:tgtEl>
                                          <p:spTgt spid="65544"/>
                                        </p:tgtEl>
                                        <p:attrNameLst>
                                          <p:attrName>ppt_h</p:attrName>
                                        </p:attrNameLst>
                                      </p:cBhvr>
                                      <p:tavLst>
                                        <p:tav tm="0">
                                          <p:val>
                                            <p:strVal val="#ppt_h"/>
                                          </p:val>
                                        </p:tav>
                                        <p:tav tm="100000">
                                          <p:val>
                                            <p:strVal val="#ppt_h"/>
                                          </p:val>
                                        </p:tav>
                                      </p:tavLst>
                                    </p:anim>
                                    <p:animEffect transition="in" filter="fade">
                                      <p:cBhvr>
                                        <p:cTn id="35" dur="1000"/>
                                        <p:tgtEl>
                                          <p:spTgt spid="65544"/>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65545"/>
                                        </p:tgtEl>
                                        <p:attrNameLst>
                                          <p:attrName>style.visibility</p:attrName>
                                        </p:attrNameLst>
                                      </p:cBhvr>
                                      <p:to>
                                        <p:strVal val="visible"/>
                                      </p:to>
                                    </p:set>
                                    <p:animEffect transition="in" filter="plus(in)">
                                      <p:cBhvr>
                                        <p:cTn id="40" dur="1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2" grpId="0" animBg="1"/>
      <p:bldP spid="65543" grpId="0" animBg="1"/>
      <p:bldP spid="65544" grpId="0" animBg="1"/>
      <p:bldP spid="65545" grpId="0" animBg="1"/>
      <p:bldP spid="65546"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2514600" y="1981200"/>
          <a:ext cx="7391400" cy="3124200"/>
        </p:xfrm>
        <a:graphic>
          <a:graphicData uri="http://schemas.openxmlformats.org/drawingml/2006/table">
            <a:tbl>
              <a:tblPr/>
              <a:tblGrid>
                <a:gridCol w="3810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124200">
                <a:tc>
                  <a:txBody>
                    <a:bodyPr/>
                    <a:lstStyle/>
                    <a:p>
                      <a:pPr>
                        <a:lnSpc>
                          <a:spcPct val="100000"/>
                        </a:lnSpc>
                        <a:spcAft>
                          <a:spcPts val="0"/>
                        </a:spcAft>
                      </a:pPr>
                      <a:endParaRPr lang="en-US" sz="1100">
                        <a:latin typeface="Calibri"/>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800" b="1" i="1" smtClean="0">
                        <a:solidFill>
                          <a:srgbClr val="0066CC"/>
                        </a:solidFill>
                        <a:latin typeface="Arial"/>
                        <a:ea typeface="Calibri"/>
                        <a:cs typeface="Times New Roman"/>
                      </a:endParaRPr>
                    </a:p>
                    <a:p>
                      <a:pPr algn="ctr">
                        <a:lnSpc>
                          <a:spcPct val="100000"/>
                        </a:lnSpc>
                        <a:spcAft>
                          <a:spcPts val="0"/>
                        </a:spcAft>
                      </a:pPr>
                      <a:endParaRPr lang="en-US" sz="1600" b="1" i="1" smtClean="0">
                        <a:solidFill>
                          <a:srgbClr val="0066CC"/>
                        </a:solidFill>
                        <a:latin typeface="Arial"/>
                        <a:ea typeface="Calibri"/>
                        <a:cs typeface="Times New Roman"/>
                      </a:endParaRPr>
                    </a:p>
                    <a:p>
                      <a:pPr algn="ctr">
                        <a:lnSpc>
                          <a:spcPct val="100000"/>
                        </a:lnSpc>
                        <a:spcAft>
                          <a:spcPts val="0"/>
                        </a:spcAft>
                      </a:pPr>
                      <a:endParaRPr lang="en-US" sz="1600" b="1" i="1" smtClean="0">
                        <a:solidFill>
                          <a:srgbClr val="0066CC"/>
                        </a:solidFill>
                        <a:latin typeface="Arial"/>
                        <a:ea typeface="Calibri"/>
                        <a:cs typeface="Times New Roman"/>
                      </a:endParaRPr>
                    </a:p>
                    <a:p>
                      <a:pPr algn="ctr">
                        <a:lnSpc>
                          <a:spcPct val="100000"/>
                        </a:lnSpc>
                        <a:spcAft>
                          <a:spcPts val="0"/>
                        </a:spcAft>
                      </a:pPr>
                      <a:r>
                        <a:rPr lang="en-US" sz="1600" b="1" i="1" smtClean="0">
                          <a:solidFill>
                            <a:srgbClr val="0066CC"/>
                          </a:solidFill>
                          <a:latin typeface="Arial"/>
                          <a:ea typeface="Calibri"/>
                          <a:cs typeface="Times New Roman"/>
                        </a:rPr>
                        <a:t>Khai </a:t>
                      </a:r>
                      <a:r>
                        <a:rPr lang="en-US" sz="1600" b="1" i="1">
                          <a:solidFill>
                            <a:srgbClr val="0066CC"/>
                          </a:solidFill>
                          <a:latin typeface="Arial"/>
                          <a:ea typeface="Calibri"/>
                          <a:cs typeface="Times New Roman"/>
                        </a:rPr>
                        <a:t>quật khu di tích Hoàng thành Thăng Long (Hà Nội)</a:t>
                      </a:r>
                      <a:endParaRPr lang="en-US" sz="1600" b="1">
                        <a:solidFill>
                          <a:srgbClr val="0066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100">
                        <a:latin typeface="Calibri"/>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000" i="1" smtClean="0">
                        <a:solidFill>
                          <a:srgbClr val="111111"/>
                        </a:solidFill>
                        <a:latin typeface="Arial"/>
                        <a:ea typeface="Calibri"/>
                        <a:cs typeface="Times New Roman"/>
                      </a:endParaRPr>
                    </a:p>
                    <a:p>
                      <a:pPr algn="ctr">
                        <a:lnSpc>
                          <a:spcPct val="100000"/>
                        </a:lnSpc>
                        <a:spcAft>
                          <a:spcPts val="0"/>
                        </a:spcAft>
                      </a:pPr>
                      <a:endParaRPr lang="en-US" sz="1600" b="1" i="1" smtClean="0">
                        <a:solidFill>
                          <a:srgbClr val="0066CC"/>
                        </a:solidFill>
                        <a:latin typeface="Arial"/>
                        <a:ea typeface="Calibri"/>
                        <a:cs typeface="Times New Roman"/>
                      </a:endParaRPr>
                    </a:p>
                    <a:p>
                      <a:pPr algn="ctr">
                        <a:lnSpc>
                          <a:spcPct val="100000"/>
                        </a:lnSpc>
                        <a:spcAft>
                          <a:spcPts val="0"/>
                        </a:spcAft>
                      </a:pPr>
                      <a:endParaRPr lang="en-US" sz="1600" b="1" i="1" smtClean="0">
                        <a:solidFill>
                          <a:srgbClr val="0066CC"/>
                        </a:solidFill>
                        <a:latin typeface="Arial"/>
                        <a:ea typeface="Calibri"/>
                        <a:cs typeface="Times New Roman"/>
                      </a:endParaRPr>
                    </a:p>
                    <a:p>
                      <a:pPr algn="ctr">
                        <a:lnSpc>
                          <a:spcPct val="100000"/>
                        </a:lnSpc>
                        <a:spcAft>
                          <a:spcPts val="0"/>
                        </a:spcAft>
                      </a:pPr>
                      <a:r>
                        <a:rPr lang="en-US" sz="1600" b="1" i="1" smtClean="0">
                          <a:solidFill>
                            <a:srgbClr val="0066CC"/>
                          </a:solidFill>
                          <a:latin typeface="Arial"/>
                          <a:ea typeface="Calibri"/>
                          <a:cs typeface="Times New Roman"/>
                        </a:rPr>
                        <a:t>Khai </a:t>
                      </a:r>
                      <a:r>
                        <a:rPr lang="en-US" sz="1600" b="1" i="1">
                          <a:solidFill>
                            <a:srgbClr val="0066CC"/>
                          </a:solidFill>
                          <a:latin typeface="Arial"/>
                          <a:ea typeface="Calibri"/>
                          <a:cs typeface="Times New Roman"/>
                        </a:rPr>
                        <a:t>quật di tích Hữu Vu (Lam Kinh, Thanh Hóa)</a:t>
                      </a:r>
                      <a:endParaRPr lang="en-US" sz="1600" b="1">
                        <a:solidFill>
                          <a:srgbClr val="0066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7653" name="Picture 1" descr="3"/>
          <p:cNvPicPr>
            <a:picLocks noChangeAspect="1" noChangeArrowheads="1"/>
          </p:cNvPicPr>
          <p:nvPr/>
        </p:nvPicPr>
        <p:blipFill>
          <a:blip r:embed="rId4"/>
          <a:srcRect/>
          <a:stretch>
            <a:fillRect/>
          </a:stretch>
        </p:blipFill>
        <p:spPr bwMode="auto">
          <a:xfrm>
            <a:off x="2590800" y="2057400"/>
            <a:ext cx="3581400" cy="2388272"/>
          </a:xfrm>
          <a:prstGeom prst="rect">
            <a:avLst/>
          </a:prstGeom>
          <a:noFill/>
        </p:spPr>
      </p:pic>
      <p:pic>
        <p:nvPicPr>
          <p:cNvPr id="27652" name="Picture 2" descr="2"/>
          <p:cNvPicPr>
            <a:picLocks noChangeAspect="1" noChangeArrowheads="1"/>
          </p:cNvPicPr>
          <p:nvPr/>
        </p:nvPicPr>
        <p:blipFill>
          <a:blip r:embed="rId5"/>
          <a:srcRect/>
          <a:stretch>
            <a:fillRect/>
          </a:stretch>
        </p:blipFill>
        <p:spPr bwMode="auto">
          <a:xfrm>
            <a:off x="6324600" y="2133600"/>
            <a:ext cx="3505200" cy="2438400"/>
          </a:xfrm>
          <a:prstGeom prst="rect">
            <a:avLst/>
          </a:prstGeom>
          <a:noFill/>
        </p:spPr>
      </p:pic>
      <p:sp>
        <p:nvSpPr>
          <p:cNvPr id="27655" name="Rectangle 7"/>
          <p:cNvSpPr>
            <a:spLocks noChangeArrowheads="1"/>
          </p:cNvSpPr>
          <p:nvPr/>
        </p:nvSpPr>
        <p:spPr bwMode="auto">
          <a:xfrm>
            <a:off x="2438400" y="1143000"/>
            <a:ext cx="7543800" cy="707886"/>
          </a:xfrm>
          <a:prstGeom prst="rect">
            <a:avLst/>
          </a:prstGeom>
          <a:no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sv-SE" sz="2000">
                <a:solidFill>
                  <a:srgbClr val="0066CC"/>
                </a:solidFill>
                <a:latin typeface="Times New Roman" pitchFamily="18" charset="0"/>
                <a:ea typeface="Calibri" pitchFamily="34" charset="0"/>
                <a:cs typeface="Times New Roman" pitchFamily="18" charset="0"/>
              </a:rPr>
              <a:t>Quan sát các hình ảnh và cho biết đây là những hoạt động gì và theo em các hoạt động này được thực hiện nhằm mục đích gì?</a:t>
            </a:r>
            <a:endParaRPr lang="sv-SE" sz="2000">
              <a:solidFill>
                <a:srgbClr val="0066CC"/>
              </a:solidFill>
              <a:latin typeface="Arial" pitchFamily="34" charset="0"/>
              <a:cs typeface="Arial" pitchFamily="34" charset="0"/>
            </a:endParaRPr>
          </a:p>
        </p:txBody>
      </p:sp>
      <p:sp>
        <p:nvSpPr>
          <p:cNvPr id="17" name="Cloud Callout 6"/>
          <p:cNvSpPr>
            <a:spLocks noChangeArrowheads="1"/>
          </p:cNvSpPr>
          <p:nvPr/>
        </p:nvSpPr>
        <p:spPr bwMode="auto">
          <a:xfrm>
            <a:off x="2209800" y="5181600"/>
            <a:ext cx="8229600" cy="1676400"/>
          </a:xfrm>
          <a:prstGeom prst="cloudCallout">
            <a:avLst>
              <a:gd name="adj1" fmla="val 746"/>
              <a:gd name="adj2" fmla="val -49400"/>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indent="228600" fontAlgn="base">
              <a:spcBef>
                <a:spcPct val="0"/>
              </a:spcBef>
              <a:spcAft>
                <a:spcPct val="0"/>
              </a:spcAft>
            </a:pPr>
            <a:endParaRPr lang="sv-SE" sz="2000">
              <a:solidFill>
                <a:srgbClr val="0066CC"/>
              </a:solidFill>
              <a:latin typeface="Arial" pitchFamily="34" charset="0"/>
              <a:cs typeface="Arial" pitchFamily="34" charset="0"/>
            </a:endParaRPr>
          </a:p>
        </p:txBody>
      </p:sp>
      <p:sp>
        <p:nvSpPr>
          <p:cNvPr id="27656" name="Rectangle 8"/>
          <p:cNvSpPr>
            <a:spLocks noChangeArrowheads="1"/>
          </p:cNvSpPr>
          <p:nvPr/>
        </p:nvSpPr>
        <p:spPr bwMode="auto">
          <a:xfrm>
            <a:off x="2590800" y="5410200"/>
            <a:ext cx="7467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sv-SE" b="1">
                <a:latin typeface="Times New Roman" pitchFamily="18" charset="0"/>
                <a:ea typeface="Calibri" pitchFamily="34" charset="0"/>
                <a:cs typeface="Times New Roman" pitchFamily="18" charset="0"/>
              </a:rPr>
              <a:t>Những ảnh chụp là hình ảnh các nhà khảo cổ khai quật các di tích, di chỉ để tìm tư liệu lịch sử. Đây là những hoạt động khoa học góp phần giúp cho con người hiểu rõ về lịch sử dân tộc, </a:t>
            </a:r>
          </a:p>
          <a:p>
            <a:pPr indent="457200" algn="ctr" fontAlgn="base">
              <a:spcBef>
                <a:spcPct val="0"/>
              </a:spcBef>
              <a:spcAft>
                <a:spcPct val="0"/>
              </a:spcAft>
            </a:pPr>
            <a:r>
              <a:rPr lang="sv-SE" b="1">
                <a:latin typeface="Times New Roman" pitchFamily="18" charset="0"/>
                <a:ea typeface="Calibri" pitchFamily="34" charset="0"/>
                <a:cs typeface="Times New Roman" pitchFamily="18" charset="0"/>
              </a:rPr>
              <a:t>về những gì đã trải qua trong quá khứ.</a:t>
            </a:r>
            <a:endParaRPr lang="sv-SE" b="1">
              <a:latin typeface="Arial" pitchFamily="34" charset="0"/>
              <a:cs typeface="Arial" pitchFamily="34" charset="0"/>
            </a:endParaRPr>
          </a:p>
        </p:txBody>
      </p:sp>
      <p:sp>
        <p:nvSpPr>
          <p:cNvPr id="27658" name="AutoShape 10" descr="Hình ảnh dấu chấm hỏi đẹ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rot="21091663">
            <a:off x="1785484" y="243193"/>
            <a:ext cx="3352800" cy="694730"/>
          </a:xfrm>
          <a:prstGeom prst="rect">
            <a:avLst/>
          </a:prstGeom>
          <a:noFill/>
        </p:spPr>
        <p:txBody>
          <a:bodyPr wrap="none" lIns="91440" tIns="45720" rIns="91440" bIns="45720" numCol="1">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a:ln w="0"/>
                <a:solidFill>
                  <a:srgbClr val="C00000"/>
                </a:solidFill>
                <a:effectLst>
                  <a:reflection blurRad="12700" stA="50000" endPos="50000" dist="5000" dir="5400000" sy="-100000" rotWithShape="0"/>
                </a:effectLst>
              </a:rPr>
              <a:t>MỞ ĐẦU</a:t>
            </a:r>
            <a:endParaRPr lang="en-US" sz="5400" b="1" cap="all">
              <a:ln w="0"/>
              <a:solidFill>
                <a:srgbClr val="C0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Effect transition="in" filter="box(in)">
                                      <p:cBhvr>
                                        <p:cTn id="10" dur="500"/>
                                        <p:tgtEl>
                                          <p:spTgt spid="27655"/>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box(in)">
                                      <p:cBhvr>
                                        <p:cTn id="16" dur="500"/>
                                        <p:tgtEl>
                                          <p:spTgt spid="27653"/>
                                        </p:tgtEl>
                                      </p:cBhvr>
                                    </p:animEffect>
                                  </p:childTnLst>
                                </p:cTn>
                              </p:par>
                              <p:par>
                                <p:cTn id="17" presetID="4" presetClass="entr" presetSubtype="16" fill="hold" nodeType="with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box(in)">
                                      <p:cBhvr>
                                        <p:cTn id="19" dur="500"/>
                                        <p:tgtEl>
                                          <p:spTgt spid="2765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blinds(horizontal)">
                                      <p:cBhvr>
                                        <p:cTn id="2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17" grpId="0" animBg="1"/>
      <p:bldP spid="2765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23"/>
          <p:cNvSpPr>
            <a:spLocks noGrp="1"/>
          </p:cNvSpPr>
          <p:nvPr>
            <p:ph type="title"/>
          </p:nvPr>
        </p:nvSpPr>
        <p:spPr>
          <a:xfrm>
            <a:off x="2133600" y="22860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pic>
        <p:nvPicPr>
          <p:cNvPr id="43" name="Picture 11" descr="D:\BÁN TÀI LIỆU\GIÁO ÁN SỬ 6-  KẾT NỐI TRI THỨC\BÀI CHUẨN\KÌ 1 - LỊCH SỬ KẾT NỐI TRI THỨC\GIáo án kì 1 Sử 6 Kết nối\1609744734_448_Hinh-anh-dau-cham-hoi-dep.jpg"/>
          <p:cNvPicPr>
            <a:picLocks noChangeAspect="1" noChangeArrowheads="1"/>
          </p:cNvPicPr>
          <p:nvPr/>
        </p:nvPicPr>
        <p:blipFill>
          <a:blip r:embed="rId3"/>
          <a:srcRect/>
          <a:stretch>
            <a:fillRect/>
          </a:stretch>
        </p:blipFill>
        <p:spPr bwMode="auto">
          <a:xfrm>
            <a:off x="1828800" y="838201"/>
            <a:ext cx="8382000" cy="5754961"/>
          </a:xfrm>
          <a:prstGeom prst="rect">
            <a:avLst/>
          </a:prstGeom>
          <a:noFill/>
        </p:spPr>
      </p:pic>
      <p:sp>
        <p:nvSpPr>
          <p:cNvPr id="12289" name="Rectangle 1"/>
          <p:cNvSpPr>
            <a:spLocks noChangeArrowheads="1"/>
          </p:cNvSpPr>
          <p:nvPr/>
        </p:nvSpPr>
        <p:spPr bwMode="auto">
          <a:xfrm>
            <a:off x="3810000" y="1524001"/>
            <a:ext cx="3657600" cy="132343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600" b="1" dirty="0" err="1">
                <a:solidFill>
                  <a:srgbClr val="0066CC"/>
                </a:solidFill>
                <a:latin typeface="Times New Roman" pitchFamily="18" charset="0"/>
                <a:ea typeface="Calibri" pitchFamily="34" charset="0"/>
                <a:cs typeface="Times New Roman" pitchFamily="18" charset="0"/>
              </a:rPr>
              <a:t>Các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nhà</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sử</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học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làm</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công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việc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tương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tự</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như</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những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thám</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tử</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Họ</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phải</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đi</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tìm</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các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bằng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chứng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tức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là</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các</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tư</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liệu</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lịch</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sử</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Vậy</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có</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những</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tư</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liệu</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lịch</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sử</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nào</a:t>
            </a:r>
            <a:r>
              <a:rPr lang="en-US" sz="1600" b="1" dirty="0">
                <a:solidFill>
                  <a:srgbClr val="C00000"/>
                </a:solidFill>
                <a:latin typeface="Times New Roman" pitchFamily="18" charset="0"/>
                <a:ea typeface="Calibri" pitchFamily="34" charset="0"/>
                <a:cs typeface="Times New Roman" pitchFamily="18" charset="0"/>
              </a:rPr>
              <a:t> </a:t>
            </a:r>
            <a:r>
              <a:rPr lang="en-US" sz="1600" b="1" dirty="0" err="1">
                <a:solidFill>
                  <a:srgbClr val="C00000"/>
                </a:solidFill>
                <a:latin typeface="Times New Roman" pitchFamily="18" charset="0"/>
                <a:ea typeface="Calibri" pitchFamily="34" charset="0"/>
                <a:cs typeface="Times New Roman" pitchFamily="18" charset="0"/>
              </a:rPr>
              <a:t>nhỉ</a:t>
            </a:r>
            <a:r>
              <a:rPr lang="en-US" sz="1600" b="1" dirty="0">
                <a:solidFill>
                  <a:srgbClr val="C00000"/>
                </a:solidFill>
                <a:latin typeface="Times New Roman" pitchFamily="18" charset="0"/>
                <a:ea typeface="Calibri" pitchFamily="34" charset="0"/>
                <a:cs typeface="Times New Roman" pitchFamily="18" charset="0"/>
              </a:rPr>
              <a:t> ????????</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Hãy</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cùng</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khám</a:t>
            </a:r>
            <a:r>
              <a:rPr lang="en-US" sz="1600" b="1" dirty="0">
                <a:solidFill>
                  <a:srgbClr val="0066CC"/>
                </a:solidFill>
                <a:latin typeface="Times New Roman" pitchFamily="18" charset="0"/>
                <a:ea typeface="Calibri" pitchFamily="34" charset="0"/>
                <a:cs typeface="Times New Roman" pitchFamily="18" charset="0"/>
              </a:rPr>
              <a:t> </a:t>
            </a:r>
            <a:r>
              <a:rPr lang="en-US" sz="1600" b="1" dirty="0" err="1">
                <a:solidFill>
                  <a:srgbClr val="0066CC"/>
                </a:solidFill>
                <a:latin typeface="Times New Roman" pitchFamily="18" charset="0"/>
                <a:ea typeface="Calibri" pitchFamily="34" charset="0"/>
                <a:cs typeface="Times New Roman" pitchFamily="18" charset="0"/>
              </a:rPr>
              <a:t>phá</a:t>
            </a:r>
            <a:endParaRPr lang="en-US" sz="1600" b="1" dirty="0">
              <a:solidFill>
                <a:srgbClr val="0066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2000"/>
                                        <p:tgtEl>
                                          <p:spTgt spid="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289"/>
                                        </p:tgtEl>
                                        <p:attrNameLst>
                                          <p:attrName>style.visibility</p:attrName>
                                        </p:attrNameLst>
                                      </p:cBhvr>
                                      <p:to>
                                        <p:strVal val="visible"/>
                                      </p:to>
                                    </p:set>
                                    <p:animEffect transition="in" filter="box(in)">
                                      <p:cBhvr>
                                        <p:cTn id="10"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p:cNvSpPr/>
          <p:nvPr/>
        </p:nvSpPr>
        <p:spPr>
          <a:xfrm>
            <a:off x="4953000" y="1066800"/>
            <a:ext cx="2514600" cy="4648200"/>
          </a:xfrm>
          <a:prstGeom prst="cloudCallout">
            <a:avLst>
              <a:gd name="adj1" fmla="val -21658"/>
              <a:gd name="adj2" fmla="val 71048"/>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a:latin typeface="+mj-lt"/>
                <a:cs typeface="Times New Roman" pitchFamily="18" charset="0"/>
              </a:rPr>
              <a:t>               </a:t>
            </a:r>
            <a:endParaRPr lang="en-US" sz="2000">
              <a:solidFill>
                <a:schemeClr val="tx1"/>
              </a:solidFill>
              <a:latin typeface="+mj-lt"/>
              <a:cs typeface="Times New Roman" pitchFamily="18" charset="0"/>
            </a:endParaRPr>
          </a:p>
        </p:txBody>
      </p:sp>
      <p:sp>
        <p:nvSpPr>
          <p:cNvPr id="22" name="Rectangle 21"/>
          <p:cNvSpPr/>
          <p:nvPr/>
        </p:nvSpPr>
        <p:spPr>
          <a:xfrm>
            <a:off x="8077200" y="2971800"/>
            <a:ext cx="228600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i="1"/>
              <a:t>Mặt trống đồng Ngọc Lũ</a:t>
            </a:r>
            <a:endParaRPr lang="en-US" sz="1600" i="1"/>
          </a:p>
        </p:txBody>
      </p:sp>
      <p:sp>
        <p:nvSpPr>
          <p:cNvPr id="23" name="Rectangle 22"/>
          <p:cNvSpPr/>
          <p:nvPr/>
        </p:nvSpPr>
        <p:spPr>
          <a:xfrm>
            <a:off x="1752600" y="6019801"/>
            <a:ext cx="24384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i="1"/>
              <a:t>Một góc di tích Hoàng thành Thăng Long</a:t>
            </a:r>
            <a:endParaRPr lang="en-US" b="1" i="1"/>
          </a:p>
        </p:txBody>
      </p:sp>
      <p:sp>
        <p:nvSpPr>
          <p:cNvPr id="26" name="Rectangle 25"/>
          <p:cNvSpPr/>
          <p:nvPr/>
        </p:nvSpPr>
        <p:spPr>
          <a:xfrm>
            <a:off x="1752600" y="3124201"/>
            <a:ext cx="2667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i="1"/>
              <a:t>Hoa văn trang trí trên mặt trống đồng Ngọc Lũ</a:t>
            </a:r>
            <a:endParaRPr lang="en-US" b="1" i="1"/>
          </a:p>
        </p:txBody>
      </p:sp>
      <p:pic>
        <p:nvPicPr>
          <p:cNvPr id="24" name="Picture 23" descr="D:\BÁN TÀI LIỆU 2\Giao án sử  kết nối\images (1).jpg"/>
          <p:cNvPicPr/>
          <p:nvPr/>
        </p:nvPicPr>
        <p:blipFill>
          <a:blip r:embed="rId4"/>
          <a:srcRect/>
          <a:stretch>
            <a:fillRect/>
          </a:stretch>
        </p:blipFill>
        <p:spPr bwMode="auto">
          <a:xfrm>
            <a:off x="1676402" y="1752600"/>
            <a:ext cx="2971799" cy="1282390"/>
          </a:xfrm>
          <a:prstGeom prst="rect">
            <a:avLst/>
          </a:prstGeom>
          <a:noFill/>
          <a:ln w="9525">
            <a:noFill/>
            <a:miter lim="800000"/>
            <a:headEnd/>
            <a:tailEnd/>
          </a:ln>
        </p:spPr>
      </p:pic>
      <p:pic>
        <p:nvPicPr>
          <p:cNvPr id="29" name="Picture 28" descr="D:\BÁN TÀI LIỆU 2\Giao án sử  kết nối\images.jpg"/>
          <p:cNvPicPr/>
          <p:nvPr/>
        </p:nvPicPr>
        <p:blipFill>
          <a:blip r:embed="rId5"/>
          <a:srcRect/>
          <a:stretch>
            <a:fillRect/>
          </a:stretch>
        </p:blipFill>
        <p:spPr bwMode="auto">
          <a:xfrm>
            <a:off x="8077200" y="533400"/>
            <a:ext cx="2133600" cy="2438400"/>
          </a:xfrm>
          <a:prstGeom prst="rect">
            <a:avLst/>
          </a:prstGeom>
          <a:noFill/>
          <a:ln w="9525">
            <a:noFill/>
            <a:miter lim="800000"/>
            <a:headEnd/>
            <a:tailEnd/>
          </a:ln>
        </p:spPr>
      </p:pic>
      <p:sp>
        <p:nvSpPr>
          <p:cNvPr id="31" name="Title 23"/>
          <p:cNvSpPr>
            <a:spLocks noGrp="1"/>
          </p:cNvSpPr>
          <p:nvPr>
            <p:ph type="title"/>
          </p:nvPr>
        </p:nvSpPr>
        <p:spPr>
          <a:xfrm>
            <a:off x="1981200" y="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pic>
        <p:nvPicPr>
          <p:cNvPr id="32" name="Picture 31" descr="D:\BÁN TÀI LIỆU 2\Giao án sử  kết nối\18hd1.jpg"/>
          <p:cNvPicPr/>
          <p:nvPr/>
        </p:nvPicPr>
        <p:blipFill>
          <a:blip r:embed="rId6"/>
          <a:srcRect/>
          <a:stretch>
            <a:fillRect/>
          </a:stretch>
        </p:blipFill>
        <p:spPr bwMode="auto">
          <a:xfrm>
            <a:off x="1676401" y="3886200"/>
            <a:ext cx="2724745" cy="2044390"/>
          </a:xfrm>
          <a:prstGeom prst="rect">
            <a:avLst/>
          </a:prstGeom>
          <a:noFill/>
          <a:ln w="9525">
            <a:noFill/>
            <a:miter lim="800000"/>
            <a:headEnd/>
            <a:tailEnd/>
          </a:ln>
        </p:spPr>
      </p:pic>
      <p:pic>
        <p:nvPicPr>
          <p:cNvPr id="33" name="Picture 32" descr="D:\BÁN TÀI LIỆU 2\Giao án sử  kết nối\5.jpg"/>
          <p:cNvPicPr/>
          <p:nvPr/>
        </p:nvPicPr>
        <p:blipFill>
          <a:blip r:embed="rId7"/>
          <a:srcRect/>
          <a:stretch>
            <a:fillRect/>
          </a:stretch>
        </p:blipFill>
        <p:spPr bwMode="auto">
          <a:xfrm>
            <a:off x="8077200" y="3505200"/>
            <a:ext cx="2286000" cy="1981200"/>
          </a:xfrm>
          <a:prstGeom prst="rect">
            <a:avLst/>
          </a:prstGeom>
          <a:noFill/>
          <a:ln w="9525">
            <a:noFill/>
            <a:miter lim="800000"/>
            <a:headEnd/>
            <a:tailEnd/>
          </a:ln>
        </p:spPr>
      </p:pic>
      <p:sp>
        <p:nvSpPr>
          <p:cNvPr id="34" name="Rectangle 33"/>
          <p:cNvSpPr/>
          <p:nvPr/>
        </p:nvSpPr>
        <p:spPr>
          <a:xfrm>
            <a:off x="8001000" y="5638800"/>
            <a:ext cx="23622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i="1" dirty="0" err="1"/>
              <a:t>Ngói</a:t>
            </a:r>
            <a:r>
              <a:rPr lang="en-US" sz="1600" i="1" dirty="0"/>
              <a:t> </a:t>
            </a:r>
            <a:r>
              <a:rPr lang="en-US" sz="1600" i="1" dirty="0" err="1"/>
              <a:t>úp</a:t>
            </a:r>
            <a:r>
              <a:rPr lang="en-US" sz="1600" i="1" dirty="0"/>
              <a:t> </a:t>
            </a:r>
            <a:r>
              <a:rPr lang="en-US" sz="1600" i="1" dirty="0" err="1"/>
              <a:t>trang</a:t>
            </a:r>
            <a:r>
              <a:rPr lang="en-US" sz="1600" i="1" dirty="0"/>
              <a:t> </a:t>
            </a:r>
            <a:r>
              <a:rPr lang="en-US" sz="1600" i="1" dirty="0" err="1"/>
              <a:t>trí</a:t>
            </a:r>
            <a:r>
              <a:rPr lang="en-US" sz="1600" i="1" dirty="0"/>
              <a:t> </a:t>
            </a:r>
            <a:r>
              <a:rPr lang="en-US" sz="1600" i="1" dirty="0" err="1"/>
              <a:t>đôi</a:t>
            </a:r>
            <a:r>
              <a:rPr lang="en-US" sz="1600" i="1" dirty="0"/>
              <a:t> </a:t>
            </a:r>
            <a:r>
              <a:rPr lang="en-US" sz="1600" i="1" dirty="0" err="1"/>
              <a:t>chim</a:t>
            </a:r>
            <a:r>
              <a:rPr lang="en-US" sz="1600" i="1" dirty="0"/>
              <a:t> </a:t>
            </a:r>
            <a:r>
              <a:rPr lang="en-US" sz="1600" i="1" dirty="0" err="1"/>
              <a:t>phượng</a:t>
            </a:r>
            <a:r>
              <a:rPr lang="en-US" sz="1600" i="1" dirty="0"/>
              <a:t> </a:t>
            </a:r>
            <a:r>
              <a:rPr lang="en-US" sz="1600" i="1" dirty="0" err="1"/>
              <a:t>hoàng</a:t>
            </a:r>
            <a:r>
              <a:rPr lang="en-US" sz="1600" i="1" dirty="0"/>
              <a:t> </a:t>
            </a:r>
            <a:r>
              <a:rPr lang="en-US" sz="1600" i="1" dirty="0" err="1"/>
              <a:t>bằng</a:t>
            </a:r>
            <a:r>
              <a:rPr lang="en-US" sz="1600" i="1" dirty="0"/>
              <a:t> </a:t>
            </a:r>
            <a:r>
              <a:rPr lang="en-US" sz="1600" i="1" dirty="0" err="1"/>
              <a:t>đất</a:t>
            </a:r>
            <a:r>
              <a:rPr lang="en-US" sz="1600" i="1" dirty="0"/>
              <a:t> </a:t>
            </a:r>
            <a:r>
              <a:rPr lang="en-US" sz="1600" i="1" dirty="0" err="1"/>
              <a:t>nung</a:t>
            </a:r>
            <a:r>
              <a:rPr lang="en-US" sz="1600" i="1" dirty="0"/>
              <a:t> </a:t>
            </a:r>
            <a:r>
              <a:rPr lang="en-US" sz="1600" i="1" dirty="0" err="1"/>
              <a:t>tìm</a:t>
            </a:r>
            <a:r>
              <a:rPr lang="en-US" sz="1600" i="1" dirty="0"/>
              <a:t> </a:t>
            </a:r>
            <a:r>
              <a:rPr lang="en-US" sz="1600" i="1" dirty="0" err="1"/>
              <a:t>thấy</a:t>
            </a:r>
            <a:r>
              <a:rPr lang="en-US" sz="1600" i="1" dirty="0"/>
              <a:t> ở di </a:t>
            </a:r>
            <a:r>
              <a:rPr lang="en-US" sz="1600" i="1" dirty="0" err="1"/>
              <a:t>chỉ</a:t>
            </a:r>
            <a:r>
              <a:rPr lang="en-US" sz="1600" i="1" dirty="0"/>
              <a:t> </a:t>
            </a:r>
            <a:r>
              <a:rPr lang="en-US" sz="1600" i="1" dirty="0" err="1"/>
              <a:t>Hoàng</a:t>
            </a:r>
            <a:r>
              <a:rPr lang="en-US" sz="1600" i="1" dirty="0"/>
              <a:t> </a:t>
            </a:r>
            <a:r>
              <a:rPr lang="en-US" sz="1600" i="1" dirty="0" err="1"/>
              <a:t>thành</a:t>
            </a:r>
            <a:r>
              <a:rPr lang="en-US" sz="1600" i="1" dirty="0"/>
              <a:t> </a:t>
            </a:r>
            <a:r>
              <a:rPr lang="en-US" sz="1600" i="1" dirty="0" err="1"/>
              <a:t>Thăng</a:t>
            </a:r>
            <a:r>
              <a:rPr lang="en-US" sz="1600" i="1" dirty="0"/>
              <a:t> Long</a:t>
            </a:r>
            <a:endParaRPr lang="en-US" sz="1600" i="1" dirty="0"/>
          </a:p>
        </p:txBody>
      </p:sp>
      <p:sp>
        <p:nvSpPr>
          <p:cNvPr id="35" name="AutoShape 6"/>
          <p:cNvSpPr>
            <a:spLocks noChangeArrowheads="1"/>
          </p:cNvSpPr>
          <p:nvPr/>
        </p:nvSpPr>
        <p:spPr bwMode="gray">
          <a:xfrm>
            <a:off x="1524001" y="762001"/>
            <a:ext cx="2438400" cy="498475"/>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a:t>1. Tư liệu hiện vật</a:t>
            </a:r>
            <a:endParaRPr lang="en-US" b="1" i="1">
              <a:solidFill>
                <a:srgbClr val="0A2068"/>
              </a:solidFill>
            </a:endParaRPr>
          </a:p>
        </p:txBody>
      </p:sp>
      <p:sp>
        <p:nvSpPr>
          <p:cNvPr id="10241" name="Rectangle 1"/>
          <p:cNvSpPr>
            <a:spLocks noChangeArrowheads="1"/>
          </p:cNvSpPr>
          <p:nvPr/>
        </p:nvSpPr>
        <p:spPr bwMode="auto">
          <a:xfrm>
            <a:off x="5410200" y="1676400"/>
            <a:ext cx="1676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76200" algn="l"/>
              </a:tabLst>
            </a:pPr>
            <a:r>
              <a:rPr lang="en-US" sz="2000">
                <a:solidFill>
                  <a:srgbClr val="0033CC"/>
                </a:solidFill>
                <a:latin typeface="Times New Roman" pitchFamily="18" charset="0"/>
                <a:ea typeface="Calibri" pitchFamily="34" charset="0"/>
                <a:cs typeface="Times New Roman" pitchFamily="18" charset="0"/>
              </a:rPr>
              <a:t>Quan sát các hình ảnh và em hãy mô tả các bức hình? Theo em những hình này cho ta biết điều gì về lịch sử không?</a:t>
            </a:r>
            <a:endParaRPr lang="en-US" sz="2000">
              <a:solidFill>
                <a:srgbClr val="0033CC"/>
              </a:solidFill>
              <a:latin typeface="Arial" pitchFamily="34" charset="0"/>
              <a:cs typeface="Arial" pitchFamily="34" charset="0"/>
            </a:endParaRPr>
          </a:p>
        </p:txBody>
      </p:sp>
      <p:sp>
        <p:nvSpPr>
          <p:cNvPr id="36" name="Rectangle 1"/>
          <p:cNvSpPr>
            <a:spLocks noChangeArrowheads="1"/>
          </p:cNvSpPr>
          <p:nvPr/>
        </p:nvSpPr>
        <p:spPr bwMode="auto">
          <a:xfrm>
            <a:off x="5410200" y="1981200"/>
            <a:ext cx="1676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76200" algn="l"/>
              </a:tabLst>
            </a:pPr>
            <a:r>
              <a:rPr lang="en-US" sz="2000" b="1">
                <a:solidFill>
                  <a:srgbClr val="0033CC"/>
                </a:solidFill>
                <a:latin typeface="Times New Roman" pitchFamily="18" charset="0"/>
                <a:cs typeface="Times New Roman" pitchFamily="18" charset="0"/>
              </a:rPr>
              <a:t>Đây được gọi là các tư liệu hiện vật. Vậy theo em tư liệu hiện vật là gì?</a:t>
            </a:r>
            <a:endParaRPr lang="en-US" sz="2000" b="1">
              <a:solidFill>
                <a:srgbClr val="0033CC"/>
              </a:solidFill>
              <a:latin typeface="Arial" pitchFamily="34" charset="0"/>
              <a:cs typeface="Arial" pitchFamily="34" charset="0"/>
            </a:endParaRPr>
          </a:p>
        </p:txBody>
      </p:sp>
      <p:pic>
        <p:nvPicPr>
          <p:cNvPr id="37" name="Picture 2" descr="D:\BÁN TÀI LIỆU\GIÁO ÁN SỬ 6-  KẾT NỐI TRI THỨC\BÀI CHUẨN\KÌ 1 - LỊCH SỬ KẾT NỐI TRI THỨC\zing_dapan.png"/>
          <p:cNvPicPr>
            <a:picLocks noChangeAspect="1" noChangeArrowheads="1"/>
          </p:cNvPicPr>
          <p:nvPr/>
        </p:nvPicPr>
        <p:blipFill>
          <a:blip r:embed="rId8"/>
          <a:srcRect/>
          <a:stretch>
            <a:fillRect/>
          </a:stretch>
        </p:blipFill>
        <p:spPr bwMode="auto">
          <a:xfrm>
            <a:off x="5029200" y="4191000"/>
            <a:ext cx="2306992" cy="2514600"/>
          </a:xfrm>
          <a:prstGeom prst="rect">
            <a:avLst/>
          </a:prstGeom>
          <a:noFill/>
        </p:spPr>
      </p:pic>
      <p:sp>
        <p:nvSpPr>
          <p:cNvPr id="38" name="Rectangle 1"/>
          <p:cNvSpPr>
            <a:spLocks noChangeArrowheads="1"/>
          </p:cNvSpPr>
          <p:nvPr/>
        </p:nvSpPr>
        <p:spPr bwMode="auto">
          <a:xfrm>
            <a:off x="4800600" y="762001"/>
            <a:ext cx="2971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b="1" dirty="0" err="1">
                <a:solidFill>
                  <a:srgbClr val="006600"/>
                </a:solidFill>
                <a:latin typeface="Arial" pitchFamily="34" charset="0"/>
                <a:ea typeface="Times New Roman" pitchFamily="18" charset="0"/>
                <a:cs typeface="Times New Roman" pitchFamily="18" charset="0"/>
              </a:rPr>
              <a:t>Tư</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liệu</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hiện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vật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là</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những</a:t>
            </a:r>
            <a:r>
              <a:rPr lang="en-US" b="1" dirty="0">
                <a:solidFill>
                  <a:srgbClr val="006600"/>
                </a:solidFill>
                <a:latin typeface="Arial" pitchFamily="34" charset="0"/>
                <a:ea typeface="Times New Roman" pitchFamily="18" charset="0"/>
                <a:cs typeface="Times New Roman" pitchFamily="18" charset="0"/>
              </a:rPr>
              <a:t> di </a:t>
            </a:r>
            <a:r>
              <a:rPr lang="en-US" b="1" dirty="0" err="1">
                <a:solidFill>
                  <a:srgbClr val="006600"/>
                </a:solidFill>
                <a:latin typeface="Arial" pitchFamily="34" charset="0"/>
                <a:ea typeface="Times New Roman" pitchFamily="18" charset="0"/>
                <a:cs typeface="Times New Roman" pitchFamily="18" charset="0"/>
              </a:rPr>
              <a:t>tích</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đồ</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vật</a:t>
            </a:r>
            <a:r>
              <a:rPr lang="en-US" b="1" dirty="0">
                <a:solidFill>
                  <a:srgbClr val="006600"/>
                </a:solidFill>
                <a:latin typeface="Arial" pitchFamily="34" charset="0"/>
                <a:ea typeface="Times New Roman" pitchFamily="18" charset="0"/>
                <a:cs typeface="Times New Roman" pitchFamily="18" charset="0"/>
              </a:rPr>
              <a:t>, ... </a:t>
            </a:r>
            <a:r>
              <a:rPr lang="en-US" b="1" dirty="0" err="1">
                <a:solidFill>
                  <a:srgbClr val="006600"/>
                </a:solidFill>
                <a:latin typeface="Arial" pitchFamily="34" charset="0"/>
                <a:ea typeface="Times New Roman" pitchFamily="18" charset="0"/>
                <a:cs typeface="Times New Roman" pitchFamily="18" charset="0"/>
              </a:rPr>
              <a:t>của</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người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xưa</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còn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lưu</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giữ</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lại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trong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lòng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đất</a:t>
            </a:r>
            <a:r>
              <a:rPr lang="en-US" b="1" dirty="0">
                <a:solidFill>
                  <a:srgbClr val="006600"/>
                </a:solidFill>
                <a:latin typeface="Arial" pitchFamily="34" charset="0"/>
                <a:ea typeface="Times New Roman" pitchFamily="18" charset="0"/>
                <a:cs typeface="Times New Roman" pitchFamily="18" charset="0"/>
              </a:rPr>
              <a:t> hay </a:t>
            </a:r>
            <a:r>
              <a:rPr lang="en-US" b="1" dirty="0" err="1">
                <a:solidFill>
                  <a:srgbClr val="006600"/>
                </a:solidFill>
                <a:latin typeface="Arial" pitchFamily="34" charset="0"/>
                <a:ea typeface="Times New Roman" pitchFamily="18" charset="0"/>
                <a:cs typeface="Times New Roman" pitchFamily="18" charset="0"/>
              </a:rPr>
              <a:t>trên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mặt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đất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Tuy</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đây</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chỉ</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là</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những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hiện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vật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nhưng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nếu</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biết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khai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thác</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chúng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có</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thể</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nói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cho</a:t>
            </a:r>
            <a:r>
              <a:rPr lang="en-US" b="1" dirty="0">
                <a:solidFill>
                  <a:srgbClr val="006600"/>
                </a:solidFill>
                <a:latin typeface="Arial" pitchFamily="34" charset="0"/>
                <a:ea typeface="Times New Roman" pitchFamily="18" charset="0"/>
                <a:cs typeface="Times New Roman" pitchFamily="18" charset="0"/>
              </a:rPr>
              <a:t> ta </a:t>
            </a:r>
            <a:r>
              <a:rPr lang="en-US" b="1" dirty="0" err="1">
                <a:solidFill>
                  <a:srgbClr val="006600"/>
                </a:solidFill>
                <a:latin typeface="Arial" pitchFamily="34" charset="0"/>
                <a:ea typeface="Times New Roman" pitchFamily="18" charset="0"/>
                <a:cs typeface="Times New Roman" pitchFamily="18" charset="0"/>
              </a:rPr>
              <a:t>biết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khá</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cụ</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thể</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và</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trung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thực</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về</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đời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sống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vật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chất</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và</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phần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nào</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đời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sống</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tinh</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thần</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của</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người</a:t>
            </a:r>
            <a:r>
              <a:rPr lang="en-US" b="1" dirty="0">
                <a:solidFill>
                  <a:srgbClr val="006600"/>
                </a:solidFill>
                <a:latin typeface="Arial" pitchFamily="34" charset="0"/>
                <a:ea typeface="Times New Roman" pitchFamily="18" charset="0"/>
                <a:cs typeface="Times New Roman" pitchFamily="18" charset="0"/>
              </a:rPr>
              <a:t> </a:t>
            </a:r>
            <a:r>
              <a:rPr lang="en-US" b="1" dirty="0" err="1">
                <a:solidFill>
                  <a:srgbClr val="006600"/>
                </a:solidFill>
                <a:latin typeface="Arial" pitchFamily="34" charset="0"/>
                <a:ea typeface="Times New Roman" pitchFamily="18" charset="0"/>
                <a:cs typeface="Times New Roman" pitchFamily="18" charset="0"/>
              </a:rPr>
              <a:t>xưa</a:t>
            </a:r>
            <a:r>
              <a:rPr lang="en-US" b="1" dirty="0">
                <a:solidFill>
                  <a:srgbClr val="006600"/>
                </a:solidFill>
                <a:latin typeface="Arial" pitchFamily="34" charset="0"/>
                <a:ea typeface="Times New Roman" pitchFamily="18" charset="0"/>
                <a:cs typeface="Times New Roman" pitchFamily="18" charset="0"/>
              </a:rPr>
              <a:t>.</a:t>
            </a:r>
            <a:endParaRPr lang="en-US" b="1" dirty="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amond(in)">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5"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heckerboard(across)">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4" presetClass="entr" presetSubtype="16"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ox(in)">
                                      <p:cBhvr>
                                        <p:cTn id="24" dur="500"/>
                                        <p:tgtEl>
                                          <p:spTgt spid="2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par>
                                <p:cTn id="28" presetID="4"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ox(in)">
                                      <p:cBhvr>
                                        <p:cTn id="30" dur="500"/>
                                        <p:tgtEl>
                                          <p:spTgt spid="3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ox(i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0241"/>
                                        </p:tgtEl>
                                        <p:attrNameLst>
                                          <p:attrName>style.visibility</p:attrName>
                                        </p:attrNameLst>
                                      </p:cBhvr>
                                      <p:to>
                                        <p:strVal val="visible"/>
                                      </p:to>
                                    </p:set>
                                    <p:animEffect transition="in" filter="checkerboard(across)">
                                      <p:cBhvr>
                                        <p:cTn id="41" dur="500"/>
                                        <p:tgtEl>
                                          <p:spTgt spid="1024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0241"/>
                                        </p:tgtEl>
                                      </p:cBhvr>
                                    </p:animEffect>
                                    <p:set>
                                      <p:cBhvr>
                                        <p:cTn id="46" dur="1" fill="hold">
                                          <p:stCondLst>
                                            <p:cond delay="499"/>
                                          </p:stCondLst>
                                        </p:cTn>
                                        <p:tgtEl>
                                          <p:spTgt spid="1024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heckerboard(across)">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36"/>
                                        </p:tgtEl>
                                      </p:cBhvr>
                                    </p:animEffect>
                                    <p:set>
                                      <p:cBhvr>
                                        <p:cTn id="56" dur="1" fill="hold">
                                          <p:stCondLst>
                                            <p:cond delay="499"/>
                                          </p:stCondLst>
                                        </p:cTn>
                                        <p:tgtEl>
                                          <p:spTgt spid="36"/>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ox(in)">
                                      <p:cBhvr>
                                        <p:cTn id="64" dur="500"/>
                                        <p:tgtEl>
                                          <p:spTgt spid="3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ox(i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P spid="23" grpId="0" animBg="1"/>
      <p:bldP spid="26" grpId="0" animBg="1"/>
      <p:bldP spid="34" grpId="0" animBg="1"/>
      <p:bldP spid="35" grpId="0" animBg="1"/>
      <p:bldP spid="10241" grpId="0"/>
      <p:bldP spid="10241" grpId="1"/>
      <p:bldP spid="36" grpId="0"/>
      <p:bldP spid="36"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23"/>
          <p:cNvSpPr>
            <a:spLocks noGrp="1"/>
          </p:cNvSpPr>
          <p:nvPr>
            <p:ph type="title"/>
          </p:nvPr>
        </p:nvSpPr>
        <p:spPr>
          <a:xfrm>
            <a:off x="2133600" y="22860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sp>
        <p:nvSpPr>
          <p:cNvPr id="10" name="AutoShape 6"/>
          <p:cNvSpPr>
            <a:spLocks noChangeArrowheads="1"/>
          </p:cNvSpPr>
          <p:nvPr/>
        </p:nvSpPr>
        <p:spPr bwMode="gray">
          <a:xfrm>
            <a:off x="1676400" y="914400"/>
            <a:ext cx="2133600" cy="228600"/>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a:t>1. Tư liệu hiện vật</a:t>
            </a:r>
            <a:endParaRPr lang="en-US" b="1" i="1">
              <a:solidFill>
                <a:srgbClr val="0A2068"/>
              </a:solidFill>
            </a:endParaRPr>
          </a:p>
        </p:txBody>
      </p:sp>
      <p:sp>
        <p:nvSpPr>
          <p:cNvPr id="29699" name="Rectangle 3"/>
          <p:cNvSpPr>
            <a:spLocks noChangeArrowheads="1"/>
          </p:cNvSpPr>
          <p:nvPr/>
        </p:nvSpPr>
        <p:spPr bwMode="auto">
          <a:xfrm>
            <a:off x="4114800" y="838201"/>
            <a:ext cx="3048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en-US" sz="1400" b="1" i="1">
                <a:solidFill>
                  <a:srgbClr val="000000"/>
                </a:solidFill>
                <a:latin typeface="Arial" pitchFamily="34" charset="0"/>
                <a:ea typeface="Times New Roman" pitchFamily="18" charset="0"/>
                <a:cs typeface="Times New Roman" pitchFamily="18" charset="0"/>
              </a:rPr>
              <a:t>Một số tư liệu hiện vật khác: </a:t>
            </a:r>
            <a:endParaRPr lang="en-US" sz="900">
              <a:solidFill>
                <a:schemeClr val="tx1"/>
              </a:solidFill>
              <a:latin typeface="Arial" pitchFamily="34" charset="0"/>
              <a:cs typeface="Arial" pitchFamily="34" charset="0"/>
            </a:endParaRPr>
          </a:p>
          <a:p>
            <a:pPr indent="228600" eaLnBrk="0" fontAlgn="base" hangingPunct="0">
              <a:spcBef>
                <a:spcPct val="0"/>
              </a:spcBef>
              <a:spcAft>
                <a:spcPct val="0"/>
              </a:spcAft>
            </a:pPr>
            <a:r>
              <a:rPr lang="en-US" sz="1400" b="1">
                <a:solidFill>
                  <a:srgbClr val="0033CC"/>
                </a:solidFill>
                <a:latin typeface="Arial" pitchFamily="34" charset="0"/>
                <a:ea typeface="Times New Roman" pitchFamily="18" charset="0"/>
                <a:cs typeface="Times New Roman" pitchFamily="18" charset="0"/>
              </a:rPr>
              <a:t>- Các đền chùa</a:t>
            </a:r>
            <a:endParaRPr lang="en-US" sz="900" b="1">
              <a:solidFill>
                <a:srgbClr val="0033CC"/>
              </a:solidFill>
              <a:latin typeface="Arial" pitchFamily="34" charset="0"/>
              <a:cs typeface="Arial" pitchFamily="34" charset="0"/>
            </a:endParaRPr>
          </a:p>
          <a:p>
            <a:pPr indent="228600" algn="just" eaLnBrk="0" fontAlgn="base" hangingPunct="0">
              <a:spcBef>
                <a:spcPct val="0"/>
              </a:spcBef>
              <a:spcAft>
                <a:spcPct val="0"/>
              </a:spcAft>
            </a:pPr>
            <a:r>
              <a:rPr lang="en-US" sz="1400" b="1">
                <a:solidFill>
                  <a:srgbClr val="0033CC"/>
                </a:solidFill>
                <a:latin typeface="Arial" pitchFamily="34" charset="0"/>
                <a:ea typeface="Times New Roman" pitchFamily="18" charset="0"/>
                <a:cs typeface="Times New Roman" pitchFamily="18" charset="0"/>
              </a:rPr>
              <a:t>- Các hiện vật như: công cụ bằng đá,  trống đồng, các tranh ảnh dân gian còn được giữ lại, các bia đá …</a:t>
            </a:r>
            <a:endParaRPr lang="en-US" sz="900" b="1">
              <a:solidFill>
                <a:srgbClr val="0033CC"/>
              </a:solidFill>
              <a:latin typeface="Arial" pitchFamily="34" charset="0"/>
              <a:cs typeface="Arial" pitchFamily="34" charset="0"/>
            </a:endParaRPr>
          </a:p>
          <a:p>
            <a:pPr indent="228600" eaLnBrk="0" fontAlgn="base" hangingPunct="0">
              <a:spcBef>
                <a:spcPct val="0"/>
              </a:spcBef>
              <a:spcAft>
                <a:spcPct val="0"/>
              </a:spcAft>
            </a:pPr>
            <a:r>
              <a:rPr lang="en-US" sz="1400" b="1">
                <a:solidFill>
                  <a:srgbClr val="0033CC"/>
                </a:solidFill>
                <a:latin typeface="Arial" pitchFamily="34" charset="0"/>
                <a:ea typeface="Times New Roman" pitchFamily="18" charset="0"/>
                <a:cs typeface="Times New Roman" pitchFamily="18" charset="0"/>
              </a:rPr>
              <a:t>- Xe tăng, máy bay, khẩu pháo và một số súng thần công còn được lưu giữ tại bảo tàng lịch sử  </a:t>
            </a:r>
            <a:endParaRPr lang="en-US" sz="900" b="1">
              <a:solidFill>
                <a:srgbClr val="0033CC"/>
              </a:solidFill>
              <a:latin typeface="Arial" pitchFamily="34" charset="0"/>
              <a:cs typeface="Arial" pitchFamily="34" charset="0"/>
            </a:endParaRPr>
          </a:p>
          <a:p>
            <a:pPr indent="228600" eaLnBrk="0" fontAlgn="base" hangingPunct="0">
              <a:spcBef>
                <a:spcPct val="0"/>
              </a:spcBef>
              <a:spcAft>
                <a:spcPct val="0"/>
              </a:spcAft>
            </a:pPr>
            <a:r>
              <a:rPr lang="en-US" sz="1400" b="1">
                <a:solidFill>
                  <a:srgbClr val="0033CC"/>
                </a:solidFill>
                <a:latin typeface="Arial" pitchFamily="34" charset="0"/>
                <a:ea typeface="Times New Roman" pitchFamily="18" charset="0"/>
                <a:cs typeface="Times New Roman" pitchFamily="18" charset="0"/>
              </a:rPr>
              <a:t>- Các di chỉ khảo cổ</a:t>
            </a:r>
            <a:endParaRPr lang="en-US" b="1">
              <a:solidFill>
                <a:srgbClr val="0033CC"/>
              </a:solidFill>
              <a:latin typeface="Arial" pitchFamily="34" charset="0"/>
              <a:cs typeface="Arial" pitchFamily="34" charset="0"/>
            </a:endParaRPr>
          </a:p>
        </p:txBody>
      </p:sp>
      <p:pic>
        <p:nvPicPr>
          <p:cNvPr id="29701" name="Picture 5" descr="Top 10 cách giảng bài hay tạo hứng thú học tập cho học sinh - Hachim"/>
          <p:cNvPicPr>
            <a:picLocks noChangeAspect="1" noChangeArrowheads="1"/>
          </p:cNvPicPr>
          <p:nvPr/>
        </p:nvPicPr>
        <p:blipFill>
          <a:blip r:embed="rId3"/>
          <a:srcRect/>
          <a:stretch>
            <a:fillRect/>
          </a:stretch>
        </p:blipFill>
        <p:spPr bwMode="auto">
          <a:xfrm>
            <a:off x="8184326" y="762000"/>
            <a:ext cx="2483674" cy="1828800"/>
          </a:xfrm>
          <a:prstGeom prst="rect">
            <a:avLst/>
          </a:prstGeom>
          <a:noFill/>
        </p:spPr>
      </p:pic>
      <p:sp>
        <p:nvSpPr>
          <p:cNvPr id="13" name="Rectangle 12"/>
          <p:cNvSpPr/>
          <p:nvPr/>
        </p:nvSpPr>
        <p:spPr>
          <a:xfrm>
            <a:off x="7391400" y="838200"/>
            <a:ext cx="1676400" cy="533400"/>
          </a:xfrm>
          <a:prstGeom prst="rect">
            <a:avLst/>
          </a:prstGeom>
          <a:noFill/>
        </p:spPr>
        <p:txBody>
          <a:bodyPr wrap="none" lIns="91440" tIns="45720" rIns="91440" bIns="45720" numCol="1">
            <a:prstTxWarp prst="textWave2">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 có biết</a:t>
            </a:r>
            <a:endParaRPr lang="en-US" sz="54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304800" y="4724400"/>
            <a:ext cx="36576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b="1" dirty="0">
                <a:solidFill>
                  <a:srgbClr val="339966"/>
                </a:solidFill>
                <a:latin typeface="Times New Roman" panose="02020603050405020304" pitchFamily="18" charset="0"/>
                <a:cs typeface="Times New Roman" panose="02020603050405020304" pitchFamily="18" charset="0"/>
              </a:rPr>
              <a:t>CHÙA MỘT CỘT</a:t>
            </a:r>
          </a:p>
          <a:p>
            <a:pPr algn="just"/>
            <a:r>
              <a:rPr lang="vi-VN" sz="1600" b="1" dirty="0">
                <a:solidFill>
                  <a:srgbClr val="339966"/>
                </a:solidFill>
                <a:latin typeface="Times New Roman" panose="02020603050405020304" pitchFamily="18" charset="0"/>
                <a:cs typeface="Times New Roman" panose="02020603050405020304" pitchFamily="18" charset="0"/>
              </a:rPr>
              <a:t>Ngày xưa được vua Lý xây dựng trên đất thôn Thanh Bảo, huyện Quảng Đức, phía Tây hoàng thành Thǎng Long xưa.</a:t>
            </a:r>
          </a:p>
          <a:p>
            <a:pPr algn="just"/>
            <a:r>
              <a:rPr lang="vi-VN" sz="1600" b="1" dirty="0">
                <a:solidFill>
                  <a:srgbClr val="339966"/>
                </a:solidFill>
                <a:latin typeface="Times New Roman" panose="02020603050405020304" pitchFamily="18" charset="0"/>
                <a:cs typeface="Times New Roman" panose="02020603050405020304" pitchFamily="18" charset="0"/>
              </a:rPr>
              <a:t>Ngày nay chùa nằm ở phố Chùa Một Cột, ngay cạnh quần thể di tích Quảng trường Ba Đình - Lăng Chủ Tịch ở trung tâm quận Ba Đình, Hà Nội.</a:t>
            </a:r>
            <a:endParaRPr lang="vi-VN" sz="1600" b="1" dirty="0">
              <a:solidFill>
                <a:srgbClr val="339966"/>
              </a:solidFill>
              <a:latin typeface="Times New Roman" panose="02020603050405020304" pitchFamily="18" charset="0"/>
              <a:cs typeface="Times New Roman" panose="02020603050405020304" pitchFamily="18" charset="0"/>
            </a:endParaRPr>
          </a:p>
        </p:txBody>
      </p:sp>
      <p:pic>
        <p:nvPicPr>
          <p:cNvPr id="1026" name="Picture 2" descr="D:\BÁN TÀI LIỆU\GIÁO ÁN SỬ 6-  KẾT NỐI TRI THỨC\BÀI CHUẨN\KÌ 1 - LỊCH SỬ KẾT NỐI TRI THỨC\GIáo án kì 1 Sử 6 Kết nối\LỊCH SỬ 6 - KẾT NỐI PP\tải xuống.jpg"/>
          <p:cNvPicPr>
            <a:picLocks noChangeAspect="1" noChangeArrowheads="1"/>
          </p:cNvPicPr>
          <p:nvPr/>
        </p:nvPicPr>
        <p:blipFill>
          <a:blip r:embed="rId4"/>
          <a:srcRect/>
          <a:stretch>
            <a:fillRect/>
          </a:stretch>
        </p:blipFill>
        <p:spPr bwMode="auto">
          <a:xfrm>
            <a:off x="457200" y="2819400"/>
            <a:ext cx="3533775" cy="1847850"/>
          </a:xfrm>
          <a:prstGeom prst="rect">
            <a:avLst/>
          </a:prstGeom>
          <a:noFill/>
        </p:spPr>
      </p:pic>
      <p:pic>
        <p:nvPicPr>
          <p:cNvPr id="1027" name="Picture 3" descr="D:\BÁN TÀI LIỆU\GIÁO ÁN SỬ 6-  KẾT NỐI TRI THỨC\BÀI CHUẨN\KÌ 1 - LỊCH SỬ KẾT NỐI TRI THỨC\GIáo án kì 1 Sử 6 Kết nối\LỊCH SỬ 6 - KẾT NỐI PP\images111318_sungthancong.jpg"/>
          <p:cNvPicPr>
            <a:picLocks noChangeAspect="1" noChangeArrowheads="1"/>
          </p:cNvPicPr>
          <p:nvPr/>
        </p:nvPicPr>
        <p:blipFill>
          <a:blip r:embed="rId5"/>
          <a:srcRect/>
          <a:stretch>
            <a:fillRect/>
          </a:stretch>
        </p:blipFill>
        <p:spPr bwMode="auto">
          <a:xfrm>
            <a:off x="7315201" y="2785546"/>
            <a:ext cx="3962399" cy="1938854"/>
          </a:xfrm>
          <a:prstGeom prst="rect">
            <a:avLst/>
          </a:prstGeom>
          <a:noFill/>
        </p:spPr>
      </p:pic>
      <p:sp>
        <p:nvSpPr>
          <p:cNvPr id="17" name="Rectangle 16"/>
          <p:cNvSpPr/>
          <p:nvPr/>
        </p:nvSpPr>
        <p:spPr>
          <a:xfrm>
            <a:off x="7239000" y="5105400"/>
            <a:ext cx="40386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1600" b="1" dirty="0">
                <a:solidFill>
                  <a:srgbClr val="339966"/>
                </a:solidFill>
                <a:latin typeface="+mj-lt"/>
              </a:rPr>
              <a:t>Súng Thần công là binh khí sử dụng trong quân đội ra đời khá sớm. Từ cuối thời Trần cho đến thời Nguyễn trải qua hơn 500 năm, súng thần công đã giữ vị trí quan trọng trong các cuộc chiến tranh chống xâm lược.</a:t>
            </a:r>
            <a:endParaRPr lang="en-US" sz="1600" b="1" dirty="0">
              <a:solidFill>
                <a:srgbClr val="339966"/>
              </a:solidFill>
              <a:latin typeface="+mj-lt"/>
            </a:endParaRPr>
          </a:p>
        </p:txBody>
      </p:sp>
      <p:pic>
        <p:nvPicPr>
          <p:cNvPr id="1028" name="Picture 4" descr="(Xuân online, 15.2. T30) Long sàng – Bảo vật quốc gia ở cố đô Hoa Lư - Ảnh 1."/>
          <p:cNvPicPr>
            <a:picLocks noChangeAspect="1" noChangeArrowheads="1"/>
          </p:cNvPicPr>
          <p:nvPr/>
        </p:nvPicPr>
        <p:blipFill>
          <a:blip r:embed="rId6"/>
          <a:srcRect/>
          <a:stretch>
            <a:fillRect/>
          </a:stretch>
        </p:blipFill>
        <p:spPr bwMode="auto">
          <a:xfrm>
            <a:off x="3962401" y="838200"/>
            <a:ext cx="3384139" cy="2209800"/>
          </a:xfrm>
          <a:prstGeom prst="rect">
            <a:avLst/>
          </a:prstGeom>
          <a:noFill/>
        </p:spPr>
      </p:pic>
      <p:sp>
        <p:nvSpPr>
          <p:cNvPr id="1029" name="Rectangle 5"/>
          <p:cNvSpPr>
            <a:spLocks noChangeArrowheads="1"/>
          </p:cNvSpPr>
          <p:nvPr/>
        </p:nvSpPr>
        <p:spPr bwMode="auto">
          <a:xfrm>
            <a:off x="3990975" y="3247310"/>
            <a:ext cx="3171825" cy="295465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US" sz="1600" b="1" i="1" dirty="0">
                <a:solidFill>
                  <a:srgbClr val="0066CC"/>
                </a:solidFill>
                <a:latin typeface="Arial" pitchFamily="34" charset="0"/>
                <a:cs typeface="Arial" pitchFamily="34" charset="0"/>
              </a:rPr>
              <a:t>Long </a:t>
            </a:r>
            <a:r>
              <a:rPr lang="en-US" sz="1600" b="1" i="1" dirty="0" err="1">
                <a:solidFill>
                  <a:srgbClr val="0066CC"/>
                </a:solidFill>
                <a:latin typeface="Arial" pitchFamily="34" charset="0"/>
                <a:cs typeface="Arial" pitchFamily="34" charset="0"/>
              </a:rPr>
              <a:t>sàng</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trước</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Nghi</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môn</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ngoại</a:t>
            </a:r>
            <a:r>
              <a:rPr lang="en-US" sz="1600" b="1" i="1" dirty="0">
                <a:solidFill>
                  <a:srgbClr val="0066CC"/>
                </a:solidFill>
                <a:latin typeface="Arial" pitchFamily="34" charset="0"/>
                <a:cs typeface="Arial" pitchFamily="34" charset="0"/>
              </a:rPr>
              <a:t> - </a:t>
            </a:r>
            <a:r>
              <a:rPr lang="en-US" sz="1600" b="1" i="1" dirty="0" err="1">
                <a:solidFill>
                  <a:srgbClr val="0066CC"/>
                </a:solidFill>
                <a:latin typeface="Arial" pitchFamily="34" charset="0"/>
                <a:cs typeface="Arial" pitchFamily="34" charset="0"/>
              </a:rPr>
              <a:t>bảo</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vật</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Quốc</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gia</a:t>
            </a:r>
            <a:r>
              <a:rPr lang="en-US" sz="1600" b="1" i="1" dirty="0">
                <a:solidFill>
                  <a:srgbClr val="0066CC"/>
                </a:solidFill>
                <a:latin typeface="Arial" pitchFamily="34" charset="0"/>
                <a:cs typeface="Arial" pitchFamily="34" charset="0"/>
              </a:rPr>
              <a:t> ở </a:t>
            </a:r>
            <a:r>
              <a:rPr lang="en-US" sz="1600" b="1" i="1" dirty="0" err="1">
                <a:solidFill>
                  <a:srgbClr val="0066CC"/>
                </a:solidFill>
                <a:latin typeface="Arial" pitchFamily="34" charset="0"/>
                <a:cs typeface="Arial" pitchFamily="34" charset="0"/>
              </a:rPr>
              <a:t>đất</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cố</a:t>
            </a:r>
            <a:r>
              <a:rPr lang="en-US" sz="1600" b="1" i="1" dirty="0">
                <a:solidFill>
                  <a:srgbClr val="0066CC"/>
                </a:solidFill>
                <a:latin typeface="Arial" pitchFamily="34" charset="0"/>
                <a:cs typeface="Arial" pitchFamily="34" charset="0"/>
              </a:rPr>
              <a:t> </a:t>
            </a:r>
            <a:r>
              <a:rPr lang="en-US" sz="1600" b="1" i="1" dirty="0" err="1">
                <a:solidFill>
                  <a:srgbClr val="0066CC"/>
                </a:solidFill>
                <a:latin typeface="Arial" pitchFamily="34" charset="0"/>
                <a:cs typeface="Arial" pitchFamily="34" charset="0"/>
              </a:rPr>
              <a:t>đô</a:t>
            </a:r>
            <a:r>
              <a:rPr lang="en-US" sz="1600" b="1" i="1" dirty="0">
                <a:solidFill>
                  <a:srgbClr val="0066CC"/>
                </a:solidFill>
                <a:latin typeface="Arial" pitchFamily="34" charset="0"/>
                <a:cs typeface="Arial" pitchFamily="34" charset="0"/>
              </a:rPr>
              <a:t> </a:t>
            </a:r>
            <a:r>
              <a:rPr lang="en-US" sz="1600" b="1" i="1" dirty="0" err="1">
                <a:latin typeface="Arial" pitchFamily="34" charset="0"/>
                <a:cs typeface="Arial" pitchFamily="34" charset="0"/>
              </a:rPr>
              <a:t>Hoa</a:t>
            </a:r>
            <a:r>
              <a:rPr lang="en-US" sz="1600" b="1" i="1" dirty="0">
                <a:latin typeface="Arial" pitchFamily="34" charset="0"/>
                <a:cs typeface="Arial" pitchFamily="34" charset="0"/>
              </a:rPr>
              <a:t> </a:t>
            </a:r>
            <a:r>
              <a:rPr lang="en-US" sz="1600" b="1" i="1" dirty="0" err="1">
                <a:latin typeface="Arial" pitchFamily="34" charset="0"/>
                <a:cs typeface="Arial" pitchFamily="34" charset="0"/>
              </a:rPr>
              <a:t>Lư</a:t>
            </a:r>
            <a:endParaRPr lang="en-US" sz="1600" b="1" i="1" dirty="0">
              <a:latin typeface="Arial" pitchFamily="34" charset="0"/>
              <a:cs typeface="Arial" pitchFamily="34" charset="0"/>
            </a:endParaRPr>
          </a:p>
          <a:p>
            <a:pPr lvl="0" algn="just" fontAlgn="base">
              <a:spcBef>
                <a:spcPct val="0"/>
              </a:spcBef>
              <a:spcAft>
                <a:spcPct val="0"/>
              </a:spcAft>
            </a:pPr>
            <a:r>
              <a:rPr lang="vi-VN" sz="1600" b="1" dirty="0">
                <a:hlinkClick r:id="rId7" tooltip="Cố đô Hoa Lư"/>
              </a:rPr>
              <a:t>Cố đô Hoa Lư</a:t>
            </a:r>
            <a:r>
              <a:rPr lang="vi-VN" sz="1600" dirty="0"/>
              <a:t>, thuộc xã Trường Yên, huyện Hoa Lư, tỉnh Ninh Bình, là một quần thể di tích lịch sử, văn hóa Quốc gia đặc biệt. Đây một thời là kinh đô của nước ta dưới thời phong kiến khi năm 968 Đinh Bộ Lĩnh dẹp loạn 12 sứ quân và lên ngôi lấy tên nước là Đại Cồ Việt.</a:t>
            </a:r>
            <a:endParaRPr lang="en-US" sz="1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2000"/>
                                        <p:tgtEl>
                                          <p:spTgt spid="2970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box(in)">
                                      <p:cBhvr>
                                        <p:cTn id="15" dur="500"/>
                                        <p:tgtEl>
                                          <p:spTgt spid="2969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29699"/>
                                        </p:tgtEl>
                                      </p:cBhvr>
                                    </p:animEffect>
                                    <p:set>
                                      <p:cBhvr>
                                        <p:cTn id="20" dur="1" fill="hold">
                                          <p:stCondLst>
                                            <p:cond delay="499"/>
                                          </p:stCondLst>
                                        </p:cTn>
                                        <p:tgtEl>
                                          <p:spTgt spid="2969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ox(in)">
                                      <p:cBhvr>
                                        <p:cTn id="25" dur="500"/>
                                        <p:tgtEl>
                                          <p:spTgt spid="102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box(in)">
                                      <p:cBhvr>
                                        <p:cTn id="28" dur="10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ox(in)">
                                      <p:cBhvr>
                                        <p:cTn id="33" dur="500"/>
                                        <p:tgtEl>
                                          <p:spTgt spid="102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checkerboard(across)">
                                      <p:cBhvr>
                                        <p:cTn id="41" dur="500"/>
                                        <p:tgtEl>
                                          <p:spTgt spid="102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699" grpId="1" animBg="1"/>
      <p:bldP spid="13" grpId="0"/>
      <p:bldP spid="15" grpId="0" animBg="1"/>
      <p:bldP spid="17" grpId="0" animBg="1"/>
      <p:bldP spid="10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23"/>
          <p:cNvSpPr>
            <a:spLocks noGrp="1"/>
          </p:cNvSpPr>
          <p:nvPr>
            <p:ph type="title"/>
          </p:nvPr>
        </p:nvSpPr>
        <p:spPr>
          <a:xfrm>
            <a:off x="2133600" y="22860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pic>
        <p:nvPicPr>
          <p:cNvPr id="29701" name="Picture 5" descr="Top 10 cách giảng bài hay tạo hứng thú học tập cho học sinh - Hachim"/>
          <p:cNvPicPr>
            <a:picLocks noChangeAspect="1" noChangeArrowheads="1"/>
          </p:cNvPicPr>
          <p:nvPr/>
        </p:nvPicPr>
        <p:blipFill>
          <a:blip r:embed="rId3"/>
          <a:srcRect/>
          <a:stretch>
            <a:fillRect/>
          </a:stretch>
        </p:blipFill>
        <p:spPr bwMode="auto">
          <a:xfrm>
            <a:off x="8610600" y="838200"/>
            <a:ext cx="1862756" cy="1371600"/>
          </a:xfrm>
          <a:prstGeom prst="rect">
            <a:avLst/>
          </a:prstGeom>
          <a:noFill/>
        </p:spPr>
      </p:pic>
      <p:pic>
        <p:nvPicPr>
          <p:cNvPr id="2049" name="Picture 1"/>
          <p:cNvPicPr>
            <a:picLocks noChangeAspect="1" noChangeArrowheads="1"/>
          </p:cNvPicPr>
          <p:nvPr/>
        </p:nvPicPr>
        <p:blipFill>
          <a:blip r:embed="rId4"/>
          <a:srcRect/>
          <a:stretch>
            <a:fillRect/>
          </a:stretch>
        </p:blipFill>
        <p:spPr bwMode="auto">
          <a:xfrm>
            <a:off x="1752600" y="2057400"/>
            <a:ext cx="5562600" cy="3886200"/>
          </a:xfrm>
          <a:prstGeom prst="rect">
            <a:avLst/>
          </a:prstGeom>
          <a:noFill/>
          <a:ln w="9525">
            <a:noFill/>
            <a:miter lim="800000"/>
            <a:headEnd/>
            <a:tailEnd/>
          </a:ln>
          <a:effectLst/>
        </p:spPr>
      </p:pic>
      <p:sp>
        <p:nvSpPr>
          <p:cNvPr id="13" name="Cloud Callout 12"/>
          <p:cNvSpPr>
            <a:spLocks noChangeArrowheads="1"/>
          </p:cNvSpPr>
          <p:nvPr/>
        </p:nvSpPr>
        <p:spPr bwMode="auto">
          <a:xfrm>
            <a:off x="4724400" y="762000"/>
            <a:ext cx="4191000" cy="1295400"/>
          </a:xfrm>
          <a:prstGeom prst="cloudCallout">
            <a:avLst>
              <a:gd name="adj1" fmla="val -15343"/>
              <a:gd name="adj2" fmla="val 84088"/>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fontAlgn="base">
              <a:spcBef>
                <a:spcPct val="0"/>
              </a:spcBef>
              <a:spcAft>
                <a:spcPct val="0"/>
              </a:spcAft>
            </a:pPr>
            <a:r>
              <a:rPr lang="en-US" sz="1400" b="1">
                <a:solidFill>
                  <a:schemeClr val="tx1"/>
                </a:solidFill>
                <a:latin typeface="Times New Roman" pitchFamily="18" charset="0"/>
                <a:ea typeface="Calibri" pitchFamily="34" charset="0"/>
                <a:cs typeface="Times New Roman" pitchFamily="18" charset="0"/>
              </a:rPr>
              <a:t>? Hãy đọc đoạn di chúc của Bác Hồ và cho biết em biết được những thông tin gì? Thông tin này biết được bằng cách nào?</a:t>
            </a:r>
            <a:endParaRPr lang="en-US" sz="1400" b="1">
              <a:solidFill>
                <a:schemeClr val="tx1"/>
              </a:solidFill>
              <a:latin typeface="Arial" pitchFamily="34" charset="0"/>
              <a:cs typeface="Arial" pitchFamily="34" charset="0"/>
            </a:endParaRPr>
          </a:p>
        </p:txBody>
      </p:sp>
      <p:sp>
        <p:nvSpPr>
          <p:cNvPr id="12289" name="Rectangle 1"/>
          <p:cNvSpPr>
            <a:spLocks noChangeArrowheads="1"/>
          </p:cNvSpPr>
          <p:nvPr/>
        </p:nvSpPr>
        <p:spPr bwMode="auto">
          <a:xfrm>
            <a:off x="7543800" y="2209801"/>
            <a:ext cx="2743200" cy="440120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228600" algn="just" fontAlgn="base">
              <a:spcBef>
                <a:spcPct val="0"/>
              </a:spcBef>
              <a:spcAft>
                <a:spcPct val="0"/>
              </a:spcAft>
            </a:pPr>
            <a:r>
              <a:rPr lang="en-US" sz="2000">
                <a:solidFill>
                  <a:srgbClr val="000000"/>
                </a:solidFill>
                <a:latin typeface="+mj-lt"/>
                <a:ea typeface="Calibri" pitchFamily="34" charset="0"/>
                <a:cs typeface="Times New Roman" pitchFamily="18" charset="0"/>
              </a:rPr>
              <a:t>- Qua câu nói của Bác ta biết được: Di chúc được viết ngày 10/5/1969, lúc đó cuộc kháng chiến chống Mỹ vẫn đang ác liệt. Nhân dân ta có quyết tâm sắt đá trong cuộc kháng chiến chống Mỹ cứu nước. Bác mong muốn đất nước thống nhất.</a:t>
            </a:r>
            <a:endParaRPr lang="en-US" sz="2000">
              <a:solidFill>
                <a:schemeClr val="tx1"/>
              </a:solidFill>
              <a:latin typeface="+mj-lt"/>
              <a:ea typeface="Calibri" pitchFamily="34" charset="0"/>
              <a:cs typeface="Times New Roman" pitchFamily="18" charset="0"/>
            </a:endParaRPr>
          </a:p>
          <a:p>
            <a:pPr indent="228600" algn="just" eaLnBrk="0" fontAlgn="base" hangingPunct="0">
              <a:spcBef>
                <a:spcPct val="0"/>
              </a:spcBef>
              <a:spcAft>
                <a:spcPct val="0"/>
              </a:spcAft>
            </a:pPr>
            <a:r>
              <a:rPr lang="en-US" sz="2000">
                <a:solidFill>
                  <a:schemeClr val="tx1"/>
                </a:solidFill>
                <a:latin typeface="+mj-lt"/>
                <a:ea typeface="Calibri" pitchFamily="34" charset="0"/>
                <a:cs typeface="Times New Roman" pitchFamily="18" charset="0"/>
              </a:rPr>
              <a:t>- Thông tin biết được qua di chúc bằng chữ viết của Bác</a:t>
            </a:r>
            <a:r>
              <a:rPr lang="en-US" sz="2000">
                <a:solidFill>
                  <a:schemeClr val="tx1"/>
                </a:solidFill>
                <a:latin typeface="+mj-lt"/>
                <a:cs typeface="Arial" pitchFamily="34" charset="0"/>
              </a:rPr>
              <a:t> </a:t>
            </a:r>
          </a:p>
        </p:txBody>
      </p:sp>
      <p:sp>
        <p:nvSpPr>
          <p:cNvPr id="14" name="AutoShape 7"/>
          <p:cNvSpPr>
            <a:spLocks noChangeArrowheads="1"/>
          </p:cNvSpPr>
          <p:nvPr/>
        </p:nvSpPr>
        <p:spPr bwMode="gray">
          <a:xfrm>
            <a:off x="1752601" y="914400"/>
            <a:ext cx="1904999" cy="304800"/>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b="1"/>
              <a:t>2. Tư liệu chữ viết</a:t>
            </a:r>
            <a:endParaRPr lang="en-US" b="1" i="1">
              <a:solidFill>
                <a:srgbClr val="0A20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Effect transition="in" filter="box(in)">
                                      <p:cBhvr>
                                        <p:cTn id="17" dur="500"/>
                                        <p:tgtEl>
                                          <p:spTgt spid="204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289"/>
                                        </p:tgtEl>
                                        <p:attrNameLst>
                                          <p:attrName>style.visibility</p:attrName>
                                        </p:attrNameLst>
                                      </p:cBhvr>
                                      <p:to>
                                        <p:strVal val="visible"/>
                                      </p:to>
                                    </p:set>
                                    <p:animEffect transition="in" filter="wheel(4)">
                                      <p:cBhvr>
                                        <p:cTn id="22"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28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23"/>
          <p:cNvSpPr>
            <a:spLocks noGrp="1"/>
          </p:cNvSpPr>
          <p:nvPr>
            <p:ph type="title"/>
          </p:nvPr>
        </p:nvSpPr>
        <p:spPr>
          <a:xfrm>
            <a:off x="2133600" y="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sp>
        <p:nvSpPr>
          <p:cNvPr id="10" name="AutoShape 6"/>
          <p:cNvSpPr>
            <a:spLocks noChangeArrowheads="1"/>
          </p:cNvSpPr>
          <p:nvPr/>
        </p:nvSpPr>
        <p:spPr bwMode="gray">
          <a:xfrm>
            <a:off x="1676400" y="685800"/>
            <a:ext cx="2133600" cy="228600"/>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dirty="0"/>
              <a:t>1. </a:t>
            </a:r>
            <a:r>
              <a:rPr lang="en-US" b="1" dirty="0" err="1"/>
              <a:t>Tư</a:t>
            </a:r>
            <a:r>
              <a:rPr lang="en-US" b="1" dirty="0"/>
              <a:t> </a:t>
            </a:r>
            <a:r>
              <a:rPr lang="en-US" b="1" dirty="0" err="1"/>
              <a:t>liệu</a:t>
            </a:r>
            <a:r>
              <a:rPr lang="en-US" b="1" dirty="0"/>
              <a:t> </a:t>
            </a:r>
            <a:r>
              <a:rPr lang="en-US" b="1" dirty="0" err="1"/>
              <a:t>hiện</a:t>
            </a:r>
            <a:r>
              <a:rPr lang="en-US" b="1" dirty="0"/>
              <a:t> </a:t>
            </a:r>
            <a:r>
              <a:rPr lang="en-US" b="1" dirty="0" err="1"/>
              <a:t>vật</a:t>
            </a:r>
            <a:endParaRPr lang="en-US" b="1" i="1" dirty="0">
              <a:solidFill>
                <a:srgbClr val="0A2068"/>
              </a:solidFill>
            </a:endParaRPr>
          </a:p>
        </p:txBody>
      </p:sp>
      <p:sp>
        <p:nvSpPr>
          <p:cNvPr id="12" name="AutoShape 7"/>
          <p:cNvSpPr>
            <a:spLocks noChangeArrowheads="1"/>
          </p:cNvSpPr>
          <p:nvPr/>
        </p:nvSpPr>
        <p:spPr bwMode="gray">
          <a:xfrm>
            <a:off x="1752601" y="1066800"/>
            <a:ext cx="1904999" cy="304800"/>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b="1" dirty="0"/>
              <a:t>2. </a:t>
            </a:r>
            <a:r>
              <a:rPr lang="en-US" b="1" dirty="0" err="1"/>
              <a:t>Tư</a:t>
            </a:r>
            <a:r>
              <a:rPr lang="en-US" b="1" dirty="0"/>
              <a:t> </a:t>
            </a:r>
            <a:r>
              <a:rPr lang="en-US" b="1" dirty="0" err="1"/>
              <a:t>liệu</a:t>
            </a:r>
            <a:r>
              <a:rPr lang="en-US" b="1" dirty="0"/>
              <a:t> </a:t>
            </a:r>
            <a:r>
              <a:rPr lang="en-US" b="1" dirty="0" err="1"/>
              <a:t>chữ</a:t>
            </a:r>
            <a:r>
              <a:rPr lang="en-US" b="1" dirty="0"/>
              <a:t> </a:t>
            </a:r>
            <a:r>
              <a:rPr lang="en-US" b="1" dirty="0" err="1"/>
              <a:t>viết</a:t>
            </a:r>
            <a:endParaRPr lang="en-US" b="1" i="1" dirty="0">
              <a:solidFill>
                <a:srgbClr val="0A2068"/>
              </a:solidFill>
            </a:endParaRPr>
          </a:p>
        </p:txBody>
      </p:sp>
      <p:pic>
        <p:nvPicPr>
          <p:cNvPr id="14"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509" y="228600"/>
            <a:ext cx="1752600" cy="1390952"/>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094308484"/>
              </p:ext>
            </p:extLst>
          </p:nvPr>
        </p:nvGraphicFramePr>
        <p:xfrm>
          <a:off x="1752601" y="1524000"/>
          <a:ext cx="5029200" cy="3505200"/>
        </p:xfrm>
        <a:graphic>
          <a:graphicData uri="http://schemas.openxmlformats.org/drawingml/2006/table">
            <a:tbl>
              <a:tblPr/>
              <a:tblGrid>
                <a:gridCol w="5029200">
                  <a:extLst>
                    <a:ext uri="{9D8B030D-6E8A-4147-A177-3AD203B41FA5}">
                      <a16:colId xmlns:a16="http://schemas.microsoft.com/office/drawing/2014/main" val="20000"/>
                    </a:ext>
                  </a:extLst>
                </a:gridCol>
              </a:tblGrid>
              <a:tr h="2743200">
                <a:tc>
                  <a:txBody>
                    <a:bodyPr/>
                    <a:lstStyle/>
                    <a:p>
                      <a:pPr marL="342900" lvl="0" indent="-342900" algn="just">
                        <a:spcAft>
                          <a:spcPts val="0"/>
                        </a:spcAft>
                        <a:buFont typeface="Times New Roman"/>
                        <a:buChar char="-"/>
                      </a:pPr>
                      <a:r>
                        <a:rPr lang="en-US" sz="2000" dirty="0" err="1">
                          <a:latin typeface="Times New Roman"/>
                          <a:ea typeface="Calibri"/>
                          <a:cs typeface="Times New Roman"/>
                        </a:rPr>
                        <a:t>Quan</a:t>
                      </a:r>
                      <a:r>
                        <a:rPr lang="en-US" sz="2000" dirty="0">
                          <a:latin typeface="Times New Roman"/>
                          <a:ea typeface="Calibri"/>
                          <a:cs typeface="Times New Roman"/>
                        </a:rPr>
                        <a:t> </a:t>
                      </a:r>
                      <a:r>
                        <a:rPr lang="en-US" sz="2000" dirty="0" err="1">
                          <a:latin typeface="Times New Roman"/>
                          <a:ea typeface="Calibri"/>
                          <a:cs typeface="Times New Roman"/>
                        </a:rPr>
                        <a:t>sát</a:t>
                      </a:r>
                      <a:r>
                        <a:rPr lang="en-US" sz="2000" dirty="0">
                          <a:latin typeface="Times New Roman"/>
                          <a:ea typeface="Calibri"/>
                          <a:cs typeface="Times New Roman"/>
                        </a:rPr>
                        <a:t> </a:t>
                      </a:r>
                      <a:r>
                        <a:rPr lang="en-US" sz="2000" dirty="0" err="1" smtClean="0">
                          <a:latin typeface="Times New Roman"/>
                          <a:ea typeface="Calibri"/>
                          <a:cs typeface="Times New Roman"/>
                        </a:rPr>
                        <a:t>hình</a:t>
                      </a:r>
                      <a:r>
                        <a:rPr lang="en-US" sz="2000" dirty="0" smtClean="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smtClean="0">
                          <a:latin typeface="Times New Roman"/>
                          <a:ea typeface="Calibri"/>
                          <a:cs typeface="Times New Roman"/>
                        </a:rPr>
                        <a:t>và</a:t>
                      </a:r>
                      <a:r>
                        <a:rPr lang="en-US" sz="2000" dirty="0" smtClean="0">
                          <a:latin typeface="Times New Roman"/>
                          <a:ea typeface="Calibri"/>
                          <a:cs typeface="Times New Roman"/>
                        </a:rPr>
                        <a:t> </a:t>
                      </a:r>
                      <a:r>
                        <a:rPr lang="en-US" sz="2000" dirty="0" err="1" smtClean="0">
                          <a:latin typeface="Times New Roman"/>
                          <a:ea typeface="Calibri"/>
                          <a:cs typeface="Times New Roman"/>
                        </a:rPr>
                        <a:t>hoàn</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thành</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phiếu</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học</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tập</a:t>
                      </a:r>
                      <a:endParaRPr lang="en-US" sz="2000" dirty="0">
                        <a:latin typeface="Calibri"/>
                        <a:ea typeface="Calibri"/>
                        <a:cs typeface="Times New Roman"/>
                      </a:endParaRPr>
                    </a:p>
                  </a:txBody>
                  <a:tcPr marL="39771" marR="3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2000">
                <a:tc>
                  <a:txBody>
                    <a:bodyPr/>
                    <a:lstStyle/>
                    <a:p>
                      <a:pPr algn="ctr">
                        <a:lnSpc>
                          <a:spcPct val="100000"/>
                        </a:lnSpc>
                        <a:spcAft>
                          <a:spcPts val="0"/>
                        </a:spcAft>
                      </a:pPr>
                      <a:r>
                        <a:rPr lang="en-US" sz="2000" b="1" i="1" dirty="0" err="1" smtClean="0">
                          <a:solidFill>
                            <a:srgbClr val="0066CC"/>
                          </a:solidFill>
                          <a:latin typeface="Times New Roman"/>
                          <a:ea typeface="Calibri"/>
                          <a:cs typeface="Times New Roman"/>
                        </a:rPr>
                        <a:t>Hình</a:t>
                      </a:r>
                      <a:r>
                        <a:rPr lang="en-US" sz="2000" b="1" i="1" dirty="0" smtClean="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ảnh</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bia</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đá</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tại</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Văn</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Miếu</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ghi</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chép</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tên</a:t>
                      </a:r>
                      <a:r>
                        <a:rPr lang="en-US" sz="2000" b="1" i="1" dirty="0">
                          <a:solidFill>
                            <a:srgbClr val="0066CC"/>
                          </a:solidFill>
                          <a:latin typeface="Times New Roman"/>
                          <a:ea typeface="Calibri"/>
                          <a:cs typeface="Times New Roman"/>
                        </a:rPr>
                        <a:t>               </a:t>
                      </a:r>
                      <a:endParaRPr lang="en-US" sz="2000" b="1" dirty="0">
                        <a:solidFill>
                          <a:srgbClr val="0066CC"/>
                        </a:solidFill>
                        <a:latin typeface="Calibri"/>
                        <a:ea typeface="Calibri"/>
                        <a:cs typeface="Times New Roman"/>
                      </a:endParaRPr>
                    </a:p>
                    <a:p>
                      <a:pPr algn="ctr">
                        <a:lnSpc>
                          <a:spcPct val="100000"/>
                        </a:lnSpc>
                        <a:spcAft>
                          <a:spcPts val="0"/>
                        </a:spcAft>
                      </a:pPr>
                      <a:r>
                        <a:rPr lang="en-US" sz="2000" b="1" i="1" dirty="0" err="1">
                          <a:solidFill>
                            <a:srgbClr val="0066CC"/>
                          </a:solidFill>
                          <a:latin typeface="Times New Roman"/>
                          <a:ea typeface="Calibri"/>
                          <a:cs typeface="Times New Roman"/>
                        </a:rPr>
                        <a:t>người</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đỗ</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tiến</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sĩ</a:t>
                      </a:r>
                      <a:r>
                        <a:rPr lang="en-US" sz="2000" b="1" i="1" dirty="0">
                          <a:solidFill>
                            <a:srgbClr val="0066CC"/>
                          </a:solidFill>
                          <a:latin typeface="Times New Roman"/>
                          <a:ea typeface="Calibri"/>
                          <a:cs typeface="Times New Roman"/>
                        </a:rPr>
                        <a:t> </a:t>
                      </a:r>
                      <a:r>
                        <a:rPr lang="en-US" sz="2000" b="1" i="1" dirty="0" err="1">
                          <a:solidFill>
                            <a:srgbClr val="0066CC"/>
                          </a:solidFill>
                          <a:latin typeface="Times New Roman"/>
                          <a:ea typeface="Calibri"/>
                          <a:cs typeface="Times New Roman"/>
                        </a:rPr>
                        <a:t>thời</a:t>
                      </a:r>
                      <a:r>
                        <a:rPr lang="en-US" sz="2000" b="1" i="1" dirty="0">
                          <a:solidFill>
                            <a:srgbClr val="0066CC"/>
                          </a:solidFill>
                          <a:latin typeface="Times New Roman"/>
                          <a:ea typeface="Calibri"/>
                          <a:cs typeface="Times New Roman"/>
                        </a:rPr>
                        <a:t> </a:t>
                      </a:r>
                      <a:r>
                        <a:rPr lang="en-US" sz="2000" b="1" i="1" dirty="0" err="1" smtClean="0">
                          <a:solidFill>
                            <a:srgbClr val="0066CC"/>
                          </a:solidFill>
                          <a:latin typeface="Times New Roman"/>
                          <a:ea typeface="Calibri"/>
                          <a:cs typeface="Times New Roman"/>
                        </a:rPr>
                        <a:t>xưa</a:t>
                      </a:r>
                      <a:endParaRPr lang="en-US" sz="2000" b="1" dirty="0">
                        <a:solidFill>
                          <a:srgbClr val="0066CC"/>
                        </a:solidFill>
                        <a:latin typeface="Calibri"/>
                        <a:ea typeface="Calibri"/>
                        <a:cs typeface="Times New Roman"/>
                      </a:endParaRPr>
                    </a:p>
                  </a:txBody>
                  <a:tcPr marL="39771" marR="39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4819" name="Picture 3"/>
          <p:cNvPicPr>
            <a:picLocks noChangeAspect="1" noChangeArrowheads="1"/>
          </p:cNvPicPr>
          <p:nvPr/>
        </p:nvPicPr>
        <p:blipFill>
          <a:blip r:embed="rId5" cstate="print"/>
          <a:srcRect/>
          <a:stretch>
            <a:fillRect/>
          </a:stretch>
        </p:blipFill>
        <p:spPr bwMode="auto">
          <a:xfrm>
            <a:off x="4343401" y="2209800"/>
            <a:ext cx="2436293" cy="1981200"/>
          </a:xfrm>
          <a:prstGeom prst="rect">
            <a:avLst/>
          </a:prstGeom>
          <a:noFill/>
          <a:ln w="9525">
            <a:noFill/>
            <a:miter lim="800000"/>
            <a:headEnd/>
            <a:tailEnd/>
          </a:ln>
          <a:effectLst/>
        </p:spPr>
      </p:pic>
      <p:graphicFrame>
        <p:nvGraphicFramePr>
          <p:cNvPr id="19" name="Table 18"/>
          <p:cNvGraphicFramePr>
            <a:graphicFrameLocks noGrp="1"/>
          </p:cNvGraphicFramePr>
          <p:nvPr>
            <p:extLst>
              <p:ext uri="{D42A27DB-BD31-4B8C-83A1-F6EECF244321}">
                <p14:modId xmlns:p14="http://schemas.microsoft.com/office/powerpoint/2010/main" val="64930394"/>
              </p:ext>
            </p:extLst>
          </p:nvPr>
        </p:nvGraphicFramePr>
        <p:xfrm>
          <a:off x="6781800" y="1524000"/>
          <a:ext cx="3429000" cy="3520440"/>
        </p:xfrm>
        <a:graphic>
          <a:graphicData uri="http://schemas.openxmlformats.org/drawingml/2006/table">
            <a:tbl>
              <a:tblPr>
                <a:tableStyleId>{69C7853C-536D-4A76-A0AE-DD22124D55A5}</a:tableStyleId>
              </a:tblPr>
              <a:tblGrid>
                <a:gridCol w="3429000">
                  <a:extLst>
                    <a:ext uri="{9D8B030D-6E8A-4147-A177-3AD203B41FA5}">
                      <a16:colId xmlns:a16="http://schemas.microsoft.com/office/drawing/2014/main" val="20000"/>
                    </a:ext>
                  </a:extLst>
                </a:gridCol>
              </a:tblGrid>
              <a:tr h="0">
                <a:tc>
                  <a:txBody>
                    <a:bodyPr/>
                    <a:lstStyle/>
                    <a:p>
                      <a:pPr marL="228600" algn="ctr">
                        <a:spcBef>
                          <a:spcPts val="600"/>
                        </a:spcBef>
                        <a:spcAft>
                          <a:spcPts val="0"/>
                        </a:spcAft>
                      </a:pPr>
                      <a:r>
                        <a:rPr lang="en-US" sz="1600" b="1" dirty="0" smtClean="0">
                          <a:solidFill>
                            <a:srgbClr val="FF0000"/>
                          </a:solidFill>
                        </a:rPr>
                        <a:t>PHIẾU</a:t>
                      </a:r>
                      <a:r>
                        <a:rPr lang="en-US" sz="1600" b="1" baseline="0" dirty="0" smtClean="0">
                          <a:solidFill>
                            <a:srgbClr val="FF0000"/>
                          </a:solidFill>
                        </a:rPr>
                        <a:t> HỌC TẬP</a:t>
                      </a:r>
                    </a:p>
                    <a:p>
                      <a:pPr marL="228600" algn="ctr">
                        <a:spcBef>
                          <a:spcPts val="600"/>
                        </a:spcBef>
                        <a:spcAft>
                          <a:spcPts val="0"/>
                        </a:spcAft>
                      </a:pPr>
                      <a:endParaRPr lang="en-US" sz="1600" b="1" dirty="0" smtClean="0">
                        <a:solidFill>
                          <a:schemeClr val="tx1"/>
                        </a:solidFill>
                      </a:endParaRPr>
                    </a:p>
                    <a:p>
                      <a:pPr marL="228600" algn="ctr">
                        <a:spcBef>
                          <a:spcPts val="600"/>
                        </a:spcBef>
                        <a:spcAft>
                          <a:spcPts val="0"/>
                        </a:spcAft>
                      </a:pPr>
                      <a:r>
                        <a:rPr lang="en-US" sz="1600" b="1" dirty="0" smtClean="0">
                          <a:solidFill>
                            <a:schemeClr val="tx1"/>
                          </a:solidFill>
                        </a:rPr>
                        <a:t> </a:t>
                      </a:r>
                      <a:r>
                        <a:rPr lang="en-US" sz="1600" b="1" dirty="0">
                          <a:solidFill>
                            <a:schemeClr val="tx1"/>
                          </a:solidFill>
                        </a:rPr>
                        <a:t>Cho </a:t>
                      </a:r>
                      <a:r>
                        <a:rPr lang="en-US" sz="1600" b="1" dirty="0" err="1">
                          <a:solidFill>
                            <a:schemeClr val="tx1"/>
                          </a:solidFill>
                        </a:rPr>
                        <a:t>biết</a:t>
                      </a:r>
                      <a:r>
                        <a:rPr lang="en-US" sz="1600" b="1" dirty="0">
                          <a:solidFill>
                            <a:schemeClr val="tx1"/>
                          </a:solidFill>
                        </a:rPr>
                        <a:t> </a:t>
                      </a:r>
                      <a:r>
                        <a:rPr lang="en-US" sz="1600" b="1" dirty="0" err="1">
                          <a:solidFill>
                            <a:schemeClr val="tx1"/>
                          </a:solidFill>
                        </a:rPr>
                        <a:t>tư</a:t>
                      </a:r>
                      <a:r>
                        <a:rPr lang="en-US" sz="1600" b="1" dirty="0">
                          <a:solidFill>
                            <a:schemeClr val="tx1"/>
                          </a:solidFill>
                        </a:rPr>
                        <a:t> </a:t>
                      </a:r>
                      <a:r>
                        <a:rPr lang="en-US" sz="1600" b="1" dirty="0" err="1">
                          <a:solidFill>
                            <a:schemeClr val="tx1"/>
                          </a:solidFill>
                        </a:rPr>
                        <a:t>liệu</a:t>
                      </a:r>
                      <a:r>
                        <a:rPr lang="en-US" sz="1600" b="1" dirty="0">
                          <a:solidFill>
                            <a:schemeClr val="tx1"/>
                          </a:solidFill>
                        </a:rPr>
                        <a:t> </a:t>
                      </a:r>
                      <a:r>
                        <a:rPr lang="en-US" sz="1600" b="1" dirty="0" err="1">
                          <a:solidFill>
                            <a:schemeClr val="tx1"/>
                          </a:solidFill>
                        </a:rPr>
                        <a:t>này</a:t>
                      </a:r>
                      <a:r>
                        <a:rPr lang="en-US" sz="1600" b="1" dirty="0">
                          <a:solidFill>
                            <a:schemeClr val="tx1"/>
                          </a:solidFill>
                        </a:rPr>
                        <a:t> </a:t>
                      </a:r>
                      <a:r>
                        <a:rPr lang="en-US" sz="1600" b="1" dirty="0" err="1">
                          <a:solidFill>
                            <a:schemeClr val="tx1"/>
                          </a:solidFill>
                        </a:rPr>
                        <a:t>thuộc</a:t>
                      </a:r>
                      <a:r>
                        <a:rPr lang="en-US" sz="1600" b="1" dirty="0">
                          <a:solidFill>
                            <a:schemeClr val="tx1"/>
                          </a:solidFill>
                        </a:rPr>
                        <a:t> </a:t>
                      </a:r>
                      <a:r>
                        <a:rPr lang="en-US" sz="1600" b="1" dirty="0" err="1">
                          <a:solidFill>
                            <a:schemeClr val="tx1"/>
                          </a:solidFill>
                        </a:rPr>
                        <a:t>loại</a:t>
                      </a:r>
                      <a:r>
                        <a:rPr lang="en-US" sz="1600" b="1" dirty="0">
                          <a:solidFill>
                            <a:schemeClr val="tx1"/>
                          </a:solidFill>
                        </a:rPr>
                        <a:t> </a:t>
                      </a:r>
                      <a:r>
                        <a:rPr lang="en-US" sz="1600" b="1" dirty="0" err="1">
                          <a:solidFill>
                            <a:schemeClr val="tx1"/>
                          </a:solidFill>
                        </a:rPr>
                        <a:t>tư</a:t>
                      </a:r>
                      <a:r>
                        <a:rPr lang="en-US" sz="1600" b="1" dirty="0">
                          <a:solidFill>
                            <a:schemeClr val="tx1"/>
                          </a:solidFill>
                        </a:rPr>
                        <a:t> </a:t>
                      </a:r>
                      <a:r>
                        <a:rPr lang="en-US" sz="1600" b="1" dirty="0" err="1">
                          <a:solidFill>
                            <a:schemeClr val="tx1"/>
                          </a:solidFill>
                        </a:rPr>
                        <a:t>liệu</a:t>
                      </a:r>
                      <a:r>
                        <a:rPr lang="en-US" sz="1600" b="1" dirty="0">
                          <a:solidFill>
                            <a:schemeClr val="tx1"/>
                          </a:solidFill>
                        </a:rPr>
                        <a:t> </a:t>
                      </a:r>
                      <a:r>
                        <a:rPr lang="en-US" sz="1600" b="1" dirty="0" err="1">
                          <a:solidFill>
                            <a:schemeClr val="tx1"/>
                          </a:solidFill>
                        </a:rPr>
                        <a:t>lịch</a:t>
                      </a:r>
                      <a:r>
                        <a:rPr lang="en-US" sz="1600" b="1" dirty="0">
                          <a:solidFill>
                            <a:schemeClr val="tx1"/>
                          </a:solidFill>
                        </a:rPr>
                        <a:t> </a:t>
                      </a:r>
                      <a:r>
                        <a:rPr lang="en-US" sz="1600" b="1" dirty="0" err="1">
                          <a:solidFill>
                            <a:schemeClr val="tx1"/>
                          </a:solidFill>
                        </a:rPr>
                        <a:t>sử</a:t>
                      </a:r>
                      <a:r>
                        <a:rPr lang="en-US" sz="1600" b="1" dirty="0">
                          <a:solidFill>
                            <a:schemeClr val="tx1"/>
                          </a:solidFill>
                        </a:rPr>
                        <a:t> </a:t>
                      </a:r>
                      <a:r>
                        <a:rPr lang="en-US" sz="1600" b="1" dirty="0" err="1">
                          <a:solidFill>
                            <a:schemeClr val="tx1"/>
                          </a:solidFill>
                        </a:rPr>
                        <a:t>nào</a:t>
                      </a:r>
                      <a:r>
                        <a:rPr lang="en-US" sz="1600" b="1" dirty="0">
                          <a:solidFill>
                            <a:schemeClr val="tx1"/>
                          </a:solidFill>
                        </a:rPr>
                        <a:t>? Qua </a:t>
                      </a:r>
                      <a:r>
                        <a:rPr lang="en-US" sz="1600" b="1" dirty="0" err="1">
                          <a:solidFill>
                            <a:schemeClr val="tx1"/>
                          </a:solidFill>
                        </a:rPr>
                        <a:t>đó</a:t>
                      </a:r>
                      <a:r>
                        <a:rPr lang="en-US" sz="1600" b="1" dirty="0">
                          <a:solidFill>
                            <a:schemeClr val="tx1"/>
                          </a:solidFill>
                        </a:rPr>
                        <a:t> </a:t>
                      </a:r>
                      <a:r>
                        <a:rPr lang="en-US" sz="1600" b="1" dirty="0" err="1">
                          <a:solidFill>
                            <a:schemeClr val="tx1"/>
                          </a:solidFill>
                        </a:rPr>
                        <a:t>hãy</a:t>
                      </a:r>
                      <a:r>
                        <a:rPr lang="en-US" sz="1600" b="1" dirty="0">
                          <a:solidFill>
                            <a:schemeClr val="tx1"/>
                          </a:solidFill>
                        </a:rPr>
                        <a:t> </a:t>
                      </a:r>
                      <a:r>
                        <a:rPr lang="en-US" sz="1600" b="1" dirty="0" err="1">
                          <a:solidFill>
                            <a:schemeClr val="tx1"/>
                          </a:solidFill>
                        </a:rPr>
                        <a:t>cho</a:t>
                      </a:r>
                      <a:r>
                        <a:rPr lang="en-US" sz="1600" b="1" dirty="0">
                          <a:solidFill>
                            <a:schemeClr val="tx1"/>
                          </a:solidFill>
                        </a:rPr>
                        <a:t> </a:t>
                      </a:r>
                      <a:r>
                        <a:rPr lang="en-US" sz="1600" b="1" dirty="0" err="1">
                          <a:solidFill>
                            <a:schemeClr val="tx1"/>
                          </a:solidFill>
                        </a:rPr>
                        <a:t>biết</a:t>
                      </a:r>
                      <a:r>
                        <a:rPr lang="en-US" sz="1600" b="1" dirty="0">
                          <a:solidFill>
                            <a:schemeClr val="tx1"/>
                          </a:solidFill>
                        </a:rPr>
                        <a:t> </a:t>
                      </a:r>
                      <a:r>
                        <a:rPr lang="en-US" sz="1600" b="1" dirty="0" err="1">
                          <a:solidFill>
                            <a:schemeClr val="tx1"/>
                          </a:solidFill>
                        </a:rPr>
                        <a:t>thế</a:t>
                      </a:r>
                      <a:r>
                        <a:rPr lang="en-US" sz="1600" b="1" dirty="0">
                          <a:solidFill>
                            <a:schemeClr val="tx1"/>
                          </a:solidFill>
                        </a:rPr>
                        <a:t> </a:t>
                      </a:r>
                      <a:r>
                        <a:rPr lang="en-US" sz="1600" b="1" dirty="0" err="1">
                          <a:solidFill>
                            <a:schemeClr val="tx1"/>
                          </a:solidFill>
                        </a:rPr>
                        <a:t>nào</a:t>
                      </a:r>
                      <a:r>
                        <a:rPr lang="en-US" sz="1600" b="1" dirty="0">
                          <a:solidFill>
                            <a:schemeClr val="tx1"/>
                          </a:solidFill>
                        </a:rPr>
                        <a:t> </a:t>
                      </a:r>
                      <a:r>
                        <a:rPr lang="en-US" sz="1600" b="1" dirty="0" err="1">
                          <a:solidFill>
                            <a:schemeClr val="tx1"/>
                          </a:solidFill>
                        </a:rPr>
                        <a:t>là</a:t>
                      </a:r>
                      <a:r>
                        <a:rPr lang="en-US" sz="1600" b="1" dirty="0">
                          <a:solidFill>
                            <a:schemeClr val="tx1"/>
                          </a:solidFill>
                        </a:rPr>
                        <a:t> </a:t>
                      </a:r>
                      <a:r>
                        <a:rPr lang="en-US" sz="1600" b="1" dirty="0" err="1">
                          <a:solidFill>
                            <a:schemeClr val="tx1"/>
                          </a:solidFill>
                        </a:rPr>
                        <a:t>tư</a:t>
                      </a:r>
                      <a:r>
                        <a:rPr lang="en-US" sz="1600" b="1" dirty="0">
                          <a:solidFill>
                            <a:schemeClr val="tx1"/>
                          </a:solidFill>
                        </a:rPr>
                        <a:t> </a:t>
                      </a:r>
                      <a:r>
                        <a:rPr lang="en-US" sz="1600" b="1" dirty="0" err="1">
                          <a:solidFill>
                            <a:schemeClr val="tx1"/>
                          </a:solidFill>
                        </a:rPr>
                        <a:t>liệu</a:t>
                      </a:r>
                      <a:r>
                        <a:rPr lang="en-US" sz="1600" b="1" dirty="0">
                          <a:solidFill>
                            <a:schemeClr val="tx1"/>
                          </a:solidFill>
                        </a:rPr>
                        <a:t> </a:t>
                      </a:r>
                      <a:r>
                        <a:rPr lang="en-US" sz="1600" b="1" dirty="0" err="1">
                          <a:solidFill>
                            <a:schemeClr val="tx1"/>
                          </a:solidFill>
                        </a:rPr>
                        <a:t>chữ</a:t>
                      </a:r>
                      <a:r>
                        <a:rPr lang="en-US" sz="1600" b="1" dirty="0">
                          <a:solidFill>
                            <a:schemeClr val="tx1"/>
                          </a:solidFill>
                        </a:rPr>
                        <a:t> </a:t>
                      </a:r>
                      <a:r>
                        <a:rPr lang="en-US" sz="1600" b="1" dirty="0" err="1">
                          <a:solidFill>
                            <a:schemeClr val="tx1"/>
                          </a:solidFill>
                        </a:rPr>
                        <a:t>viết</a:t>
                      </a:r>
                      <a:r>
                        <a:rPr lang="en-US" sz="1600" b="1" dirty="0">
                          <a:solidFill>
                            <a:schemeClr val="tx1"/>
                          </a:solidFill>
                        </a:rPr>
                        <a:t>?</a:t>
                      </a:r>
                    </a:p>
                    <a:p>
                      <a:pPr algn="just">
                        <a:spcBef>
                          <a:spcPts val="600"/>
                        </a:spcBef>
                        <a:spcAft>
                          <a:spcPts val="0"/>
                        </a:spcAft>
                        <a:tabLst>
                          <a:tab pos="1336675" algn="l"/>
                        </a:tabLst>
                      </a:pPr>
                      <a:r>
                        <a:rPr lang="en-US" sz="1400" dirty="0" smtClean="0"/>
                        <a:t>……………………………………………………………………………………………………………………………………………………………………………………………………………………………………………………………………………………………………………………………………………………………………………………………………………………………………………………………………………………………….</a:t>
                      </a:r>
                    </a:p>
                    <a:p>
                      <a:pPr algn="just">
                        <a:spcBef>
                          <a:spcPts val="600"/>
                        </a:spcBef>
                        <a:spcAft>
                          <a:spcPts val="0"/>
                        </a:spcAft>
                        <a:tabLst>
                          <a:tab pos="1336675" algn="l"/>
                        </a:tabLst>
                      </a:pPr>
                      <a:endParaRPr lang="en-US" sz="1400" dirty="0" smtClean="0">
                        <a:solidFill>
                          <a:srgbClr val="000000"/>
                        </a:solidFill>
                        <a:latin typeface="Times New Roman"/>
                        <a:ea typeface="Calibri"/>
                      </a:endParaRPr>
                    </a:p>
                    <a:p>
                      <a:pPr algn="just">
                        <a:spcBef>
                          <a:spcPts val="600"/>
                        </a:spcBef>
                        <a:spcAft>
                          <a:spcPts val="0"/>
                        </a:spcAft>
                        <a:tabLst>
                          <a:tab pos="1336675" algn="l"/>
                        </a:tabLst>
                      </a:pPr>
                      <a:endParaRPr lang="en-US" sz="1400" dirty="0">
                        <a:solidFill>
                          <a:srgbClr val="000000"/>
                        </a:solidFill>
                        <a:latin typeface="Times New Roman"/>
                        <a:ea typeface="Calibri"/>
                      </a:endParaRPr>
                    </a:p>
                  </a:txBody>
                  <a:tcPr marL="68580" marR="68580" marT="0" marB="0"/>
                </a:tc>
                <a:extLst>
                  <a:ext uri="{0D108BD9-81ED-4DB2-BD59-A6C34878D82A}">
                    <a16:rowId xmlns:a16="http://schemas.microsoft.com/office/drawing/2014/main" val="10000"/>
                  </a:ext>
                </a:extLst>
              </a:tr>
            </a:tbl>
          </a:graphicData>
        </a:graphic>
      </p:graphicFrame>
      <p:pic>
        <p:nvPicPr>
          <p:cNvPr id="20" name="Picture 1"/>
          <p:cNvPicPr>
            <a:picLocks noChangeAspect="1" noChangeArrowheads="1"/>
          </p:cNvPicPr>
          <p:nvPr/>
        </p:nvPicPr>
        <p:blipFill>
          <a:blip r:embed="rId6"/>
          <a:srcRect/>
          <a:stretch>
            <a:fillRect/>
          </a:stretch>
        </p:blipFill>
        <p:spPr bwMode="auto">
          <a:xfrm>
            <a:off x="1905000" y="2438400"/>
            <a:ext cx="2286000" cy="1714500"/>
          </a:xfrm>
          <a:prstGeom prst="rect">
            <a:avLst/>
          </a:prstGeom>
          <a:noFill/>
          <a:ln w="9525">
            <a:noFill/>
            <a:miter lim="800000"/>
            <a:headEnd/>
            <a:tailEnd/>
          </a:ln>
          <a:effectLst/>
        </p:spPr>
      </p:pic>
      <p:sp>
        <p:nvSpPr>
          <p:cNvPr id="21" name="Rectangle 20"/>
          <p:cNvSpPr/>
          <p:nvPr/>
        </p:nvSpPr>
        <p:spPr>
          <a:xfrm>
            <a:off x="914400" y="5181600"/>
            <a:ext cx="98298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chép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tay</a:t>
            </a:r>
            <a:r>
              <a:rPr lang="en-US" sz="2400" b="1" dirty="0">
                <a:solidFill>
                  <a:srgbClr val="FF0000"/>
                </a:solidFill>
                <a:latin typeface="Times New Roman" panose="020206030504050203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cs typeface="Times New Roman" panose="02020603050405020304" pitchFamily="18" charset="0"/>
              </a:rPr>
              <a:t>sách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in, </a:t>
            </a:r>
            <a:r>
              <a:rPr lang="en-US" sz="2400" b="1" dirty="0" err="1">
                <a:solidFill>
                  <a:srgbClr val="FF0000"/>
                </a:solidFill>
                <a:latin typeface="Times New Roman" panose="02020603050405020304" pitchFamily="18" charset="0"/>
                <a:cs typeface="Times New Roman" panose="02020603050405020304" pitchFamily="18" charset="0"/>
              </a:rPr>
              <a:t>khắc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mang</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0934311" y="1091532"/>
            <a:ext cx="36099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b="1">
                <a:solidFill>
                  <a:srgbClr val="0033CC"/>
                </a:solidFill>
              </a:rPr>
              <a:t>5’</a:t>
            </a:r>
            <a:endParaRPr lang="en-US" sz="1400" b="1">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par>
                                <p:cTn id="16" presetID="4" presetClass="entr" presetSubtype="16" fill="hold" nodeType="withEffect">
                                  <p:stCondLst>
                                    <p:cond delay="0"/>
                                  </p:stCondLst>
                                  <p:childTnLst>
                                    <p:set>
                                      <p:cBhvr>
                                        <p:cTn id="17" dur="1" fill="hold">
                                          <p:stCondLst>
                                            <p:cond delay="0"/>
                                          </p:stCondLst>
                                        </p:cTn>
                                        <p:tgtEl>
                                          <p:spTgt spid="34819"/>
                                        </p:tgtEl>
                                        <p:attrNameLst>
                                          <p:attrName>style.visibility</p:attrName>
                                        </p:attrNameLst>
                                      </p:cBhvr>
                                      <p:to>
                                        <p:strVal val="visible"/>
                                      </p:to>
                                    </p:set>
                                    <p:animEffect transition="in" filter="box(in)">
                                      <p:cBhvr>
                                        <p:cTn id="18" dur="1000"/>
                                        <p:tgtEl>
                                          <p:spTgt spid="34819"/>
                                        </p:tgtEl>
                                      </p:cBhvr>
                                    </p:animEffect>
                                  </p:childTnLst>
                                </p:cTn>
                              </p:par>
                              <p:par>
                                <p:cTn id="19" presetID="4"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in)">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23"/>
          <p:cNvSpPr>
            <a:spLocks noGrp="1"/>
          </p:cNvSpPr>
          <p:nvPr>
            <p:ph type="title"/>
          </p:nvPr>
        </p:nvSpPr>
        <p:spPr>
          <a:xfrm>
            <a:off x="2133600" y="228600"/>
            <a:ext cx="8001000"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a:solidFill>
                  <a:srgbClr val="0066CC"/>
                </a:solidFill>
                <a:latin typeface="Times New Roman" pitchFamily="18" charset="0"/>
                <a:cs typeface="Times New Roman" pitchFamily="18" charset="0"/>
              </a:rPr>
              <a:t>BÀI </a:t>
            </a:r>
            <a:r>
              <a:rPr lang="en-US" sz="2000" b="1">
                <a:solidFill>
                  <a:srgbClr val="0066CC"/>
                </a:solidFill>
                <a:latin typeface="Times New Roman" pitchFamily="18" charset="0"/>
                <a:cs typeface="Times New Roman" pitchFamily="18" charset="0"/>
              </a:rPr>
              <a:t>2. DỰA VÀO ĐÂU ĐỂ BIẾT VÀ PHỤC DỰNG LẠI LỊCH SỬ</a:t>
            </a:r>
            <a:endParaRPr lang="en-US" sz="2000">
              <a:solidFill>
                <a:srgbClr val="0066CC"/>
              </a:solidFill>
              <a:latin typeface="Times New Roman" pitchFamily="18" charset="0"/>
              <a:cs typeface="Times New Roman" pitchFamily="18" charset="0"/>
            </a:endParaRPr>
          </a:p>
        </p:txBody>
      </p:sp>
      <p:pic>
        <p:nvPicPr>
          <p:cNvPr id="36866" name="Picture 2"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2209800" y="3429000"/>
            <a:ext cx="5105400" cy="3124200"/>
          </a:xfrm>
          <a:prstGeom prst="rect">
            <a:avLst/>
          </a:prstGeom>
          <a:noFill/>
        </p:spPr>
      </p:pic>
      <p:pic>
        <p:nvPicPr>
          <p:cNvPr id="36868" name="Picture 4" descr="D:\BÁN TÀI LIỆU\GIÁO ÁN SỬ 6-  KẾT NỐI TRI THỨC\BÀI CHUẨN\KÌ 1 - LỊCH SỬ KẾT NỐI TRI THỨC\GIáo án kì 1 Sử 6 Kết nối\LỊCH SỬ 6 - KẾT NỐI PP\pngtree-think-bubble-dialog-material-png-image-image_1442517.jpg"/>
          <p:cNvPicPr>
            <a:picLocks noChangeAspect="1" noChangeArrowheads="1"/>
          </p:cNvPicPr>
          <p:nvPr/>
        </p:nvPicPr>
        <p:blipFill>
          <a:blip r:embed="rId4"/>
          <a:srcRect/>
          <a:stretch>
            <a:fillRect/>
          </a:stretch>
        </p:blipFill>
        <p:spPr bwMode="auto">
          <a:xfrm>
            <a:off x="6096001" y="990600"/>
            <a:ext cx="3132169" cy="3033712"/>
          </a:xfrm>
          <a:prstGeom prst="rect">
            <a:avLst/>
          </a:prstGeom>
          <a:noFill/>
        </p:spPr>
      </p:pic>
      <p:sp>
        <p:nvSpPr>
          <p:cNvPr id="13" name="Rectangle 12"/>
          <p:cNvSpPr/>
          <p:nvPr/>
        </p:nvSpPr>
        <p:spPr>
          <a:xfrm>
            <a:off x="6781800" y="1752600"/>
            <a:ext cx="2209800" cy="923330"/>
          </a:xfrm>
          <a:prstGeom prst="rect">
            <a:avLst/>
          </a:prstGeom>
        </p:spPr>
        <p:txBody>
          <a:bodyPr wrap="square">
            <a:spAutoFit/>
          </a:bodyPr>
          <a:lstStyle/>
          <a:p>
            <a:r>
              <a:rPr lang="en-US" b="1">
                <a:solidFill>
                  <a:srgbClr val="0033CC"/>
                </a:solidFill>
                <a:ea typeface="Calibri" pitchFamily="34" charset="0"/>
                <a:cs typeface="Times New Roman" pitchFamily="18" charset="0"/>
              </a:rPr>
              <a:t>Hãy đến thư viện để tìm đọc để giờ sau tiếp tục học nhé </a:t>
            </a:r>
            <a:endParaRPr lang="en-US" b="1">
              <a:solidFill>
                <a:srgbClr val="0033CC"/>
              </a:solidFill>
            </a:endParaRPr>
          </a:p>
        </p:txBody>
      </p:sp>
      <p:sp>
        <p:nvSpPr>
          <p:cNvPr id="14" name="Cloud Callout 13"/>
          <p:cNvSpPr>
            <a:spLocks noChangeArrowheads="1"/>
          </p:cNvSpPr>
          <p:nvPr/>
        </p:nvSpPr>
        <p:spPr bwMode="auto">
          <a:xfrm>
            <a:off x="2286000" y="762000"/>
            <a:ext cx="4267200" cy="1295400"/>
          </a:xfrm>
          <a:prstGeom prst="cloudCallout">
            <a:avLst>
              <a:gd name="adj1" fmla="val 13893"/>
              <a:gd name="adj2" fmla="val 83248"/>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fontAlgn="base">
              <a:spcBef>
                <a:spcPct val="0"/>
              </a:spcBef>
              <a:spcAft>
                <a:spcPct val="0"/>
              </a:spcAft>
            </a:pPr>
            <a:r>
              <a:rPr lang="en-US" sz="1400" b="1">
                <a:solidFill>
                  <a:schemeClr val="tx1"/>
                </a:solidFill>
                <a:latin typeface="Times New Roman" pitchFamily="18" charset="0"/>
                <a:ea typeface="Calibri" pitchFamily="34" charset="0"/>
                <a:cs typeface="Times New Roman" pitchFamily="18" charset="0"/>
              </a:rPr>
              <a:t>Bài học hôm nay giúp ta biết được những tư liệu lịch sử nào vậy các em?</a:t>
            </a:r>
            <a:endParaRPr lang="en-US" sz="1400" b="1">
              <a:solidFill>
                <a:schemeClr val="tx1"/>
              </a:solidFill>
              <a:latin typeface="Arial" pitchFamily="34" charset="0"/>
              <a:cs typeface="Arial" pitchFamily="34" charset="0"/>
            </a:endParaRPr>
          </a:p>
        </p:txBody>
      </p:sp>
      <p:sp>
        <p:nvSpPr>
          <p:cNvPr id="17" name="AutoShape 6"/>
          <p:cNvSpPr>
            <a:spLocks noChangeArrowheads="1"/>
          </p:cNvSpPr>
          <p:nvPr/>
        </p:nvSpPr>
        <p:spPr bwMode="gray">
          <a:xfrm>
            <a:off x="2819401" y="2590801"/>
            <a:ext cx="3781425" cy="498475"/>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lang="en-US" b="1"/>
              <a:t>Tư liệu hiện vật</a:t>
            </a:r>
            <a:endParaRPr lang="en-US" b="1" i="1">
              <a:solidFill>
                <a:srgbClr val="0A2068"/>
              </a:solidFill>
            </a:endParaRPr>
          </a:p>
        </p:txBody>
      </p:sp>
      <p:sp>
        <p:nvSpPr>
          <p:cNvPr id="18" name="AutoShape 7"/>
          <p:cNvSpPr>
            <a:spLocks noChangeArrowheads="1"/>
          </p:cNvSpPr>
          <p:nvPr/>
        </p:nvSpPr>
        <p:spPr bwMode="gray">
          <a:xfrm>
            <a:off x="4038601" y="3276600"/>
            <a:ext cx="3779837" cy="500062"/>
          </a:xfrm>
          <a:prstGeom prst="roundRect">
            <a:avLst>
              <a:gd name="adj" fmla="val 50000"/>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b="1"/>
              <a:t>Tư liệu chữ viết</a:t>
            </a:r>
            <a:endParaRPr lang="en-US" b="1" i="1">
              <a:solidFill>
                <a:srgbClr val="0A2068"/>
              </a:solidFill>
            </a:endParaRPr>
          </a:p>
        </p:txBody>
      </p:sp>
      <p:pic>
        <p:nvPicPr>
          <p:cNvPr id="19" name="Picture 5" descr="Top 10 cách giảng bài hay tạo hứng thú học tập cho học sinh - Hachim"/>
          <p:cNvPicPr>
            <a:picLocks noChangeAspect="1" noChangeArrowheads="1"/>
          </p:cNvPicPr>
          <p:nvPr/>
        </p:nvPicPr>
        <p:blipFill>
          <a:blip r:embed="rId5" cstate="print"/>
          <a:srcRect/>
          <a:stretch>
            <a:fillRect/>
          </a:stretch>
        </p:blipFill>
        <p:spPr bwMode="auto">
          <a:xfrm>
            <a:off x="9219190" y="762000"/>
            <a:ext cx="1448810" cy="1066800"/>
          </a:xfrm>
          <a:prstGeom prst="rect">
            <a:avLst/>
          </a:prstGeom>
          <a:noFill/>
        </p:spPr>
      </p:pic>
      <p:pic>
        <p:nvPicPr>
          <p:cNvPr id="36870" name="Picture 6" descr="D:\BÁN TÀI LIỆU\GIÁO ÁN SỬ 6-  KẾT NỐI TRI THỨC\BÀI CHUẨN\KÌ 1 - LỊCH SỬ KẾT NỐI TRI THỨC\GIáo án kì 1 Sử 6 Kết nối\LỊCH SỬ 6 - KẾT NỐI PP\111.jpg"/>
          <p:cNvPicPr>
            <a:picLocks noChangeAspect="1" noChangeArrowheads="1"/>
          </p:cNvPicPr>
          <p:nvPr/>
        </p:nvPicPr>
        <p:blipFill>
          <a:blip r:embed="rId6"/>
          <a:srcRect/>
          <a:stretch>
            <a:fillRect/>
          </a:stretch>
        </p:blipFill>
        <p:spPr bwMode="auto">
          <a:xfrm>
            <a:off x="2438401" y="838200"/>
            <a:ext cx="7426357"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in)">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4" presetClass="exit" presetSubtype="16" fill="hold" grpId="2" nodeType="withEffect">
                                  <p:stCondLst>
                                    <p:cond delay="0"/>
                                  </p:stCondLst>
                                  <p:childTnLst>
                                    <p:animEffect transition="out" filter="box(in)">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6868"/>
                                        </p:tgtEl>
                                        <p:attrNameLst>
                                          <p:attrName>style.visibility</p:attrName>
                                        </p:attrNameLst>
                                      </p:cBhvr>
                                      <p:to>
                                        <p:strVal val="visible"/>
                                      </p:to>
                                    </p:set>
                                    <p:animEffect transition="in" filter="blinds(horizontal)">
                                      <p:cBhvr>
                                        <p:cTn id="31" dur="500"/>
                                        <p:tgtEl>
                                          <p:spTgt spid="3686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par>
                                <p:cTn id="35" presetID="8" presetClass="entr" presetSubtype="16" fill="hold" nodeType="withEffect">
                                  <p:stCondLst>
                                    <p:cond delay="0"/>
                                  </p:stCondLst>
                                  <p:childTnLst>
                                    <p:set>
                                      <p:cBhvr>
                                        <p:cTn id="36" dur="1" fill="hold">
                                          <p:stCondLst>
                                            <p:cond delay="0"/>
                                          </p:stCondLst>
                                        </p:cTn>
                                        <p:tgtEl>
                                          <p:spTgt spid="36866"/>
                                        </p:tgtEl>
                                        <p:attrNameLst>
                                          <p:attrName>style.visibility</p:attrName>
                                        </p:attrNameLst>
                                      </p:cBhvr>
                                      <p:to>
                                        <p:strVal val="visible"/>
                                      </p:to>
                                    </p:set>
                                    <p:animEffect transition="in" filter="diamond(in)">
                                      <p:cBhvr>
                                        <p:cTn id="37" dur="2000"/>
                                        <p:tgtEl>
                                          <p:spTgt spid="368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36868"/>
                                        </p:tgtEl>
                                      </p:cBhvr>
                                    </p:animEffect>
                                    <p:set>
                                      <p:cBhvr>
                                        <p:cTn id="42" dur="1" fill="hold">
                                          <p:stCondLst>
                                            <p:cond delay="499"/>
                                          </p:stCondLst>
                                        </p:cTn>
                                        <p:tgtEl>
                                          <p:spTgt spid="3686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36866"/>
                                        </p:tgtEl>
                                      </p:cBhvr>
                                    </p:animEffect>
                                    <p:set>
                                      <p:cBhvr>
                                        <p:cTn id="48" dur="1" fill="hold">
                                          <p:stCondLst>
                                            <p:cond delay="499"/>
                                          </p:stCondLst>
                                        </p:cTn>
                                        <p:tgtEl>
                                          <p:spTgt spid="36866"/>
                                        </p:tgtEl>
                                        <p:attrNameLst>
                                          <p:attrName>style.visibility</p:attrName>
                                        </p:attrNameLst>
                                      </p:cBhvr>
                                      <p:to>
                                        <p:strVal val="hidden"/>
                                      </p:to>
                                    </p:set>
                                  </p:childTnLst>
                                </p:cTn>
                              </p:par>
                              <p:par>
                                <p:cTn id="49" presetID="24" presetClass="entr" presetSubtype="0" fill="hold" nodeType="withEffect">
                                  <p:stCondLst>
                                    <p:cond delay="0"/>
                                  </p:stCondLst>
                                  <p:childTnLst>
                                    <p:set>
                                      <p:cBhvr>
                                        <p:cTn id="50" dur="1" fill="hold">
                                          <p:stCondLst>
                                            <p:cond delay="0"/>
                                          </p:stCondLst>
                                        </p:cTn>
                                        <p:tgtEl>
                                          <p:spTgt spid="36870"/>
                                        </p:tgtEl>
                                        <p:attrNameLst>
                                          <p:attrName>style.visibility</p:attrName>
                                        </p:attrNameLst>
                                      </p:cBhvr>
                                      <p:to>
                                        <p:strVal val="visible"/>
                                      </p:to>
                                    </p:set>
                                    <p:anim to="" calcmode="lin" valueType="num">
                                      <p:cBhvr>
                                        <p:cTn id="51" dur="1" fill="hold"/>
                                        <p:tgtEl>
                                          <p:spTgt spid="36870"/>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nodeType="clickEffect">
                                  <p:stCondLst>
                                    <p:cond delay="0"/>
                                  </p:stCondLst>
                                  <p:childTnLst>
                                    <p:set>
                                      <p:cBhvr>
                                        <p:cTn id="55" dur="1" fill="hold">
                                          <p:stCondLst>
                                            <p:cond delay="0"/>
                                          </p:stCondLst>
                                        </p:cTn>
                                        <p:tgtEl>
                                          <p:spTgt spid="36870"/>
                                        </p:tgtEl>
                                        <p:attrNameLst>
                                          <p:attrName>style.visibility</p:attrName>
                                        </p:attrNameLst>
                                      </p:cBhvr>
                                      <p:to>
                                        <p:strVal val="visible"/>
                                      </p:to>
                                    </p:set>
                                    <p:animEffect transition="in" filter="wheel(4)">
                                      <p:cBhvr>
                                        <p:cTn id="56" dur="20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1" animBg="1"/>
      <p:bldP spid="14" grpId="2" animBg="1"/>
      <p:bldP spid="17" grpId="0" animBg="1"/>
      <p:bldP spid="17" grpId="1" animBg="1"/>
      <p:bldP spid="18" grpId="0" animBg="1"/>
      <p:bldP spid="1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1704</Words>
  <Application>Microsoft Office PowerPoint</Application>
  <PresentationFormat>Widescreen</PresentationFormat>
  <Paragraphs>160</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Verdana</vt:lpstr>
      <vt:lpstr>Office Theme</vt:lpstr>
      <vt:lpstr>PowerPoint Presentation</vt:lpstr>
      <vt:lpstr>BÀI 2. DỰA VÀO ĐÂU ĐỂ BIẾT VÀ PHỤC DỰNG LẠI LỊCH SỬ</vt:lpstr>
      <vt:lpstr>PowerPoint Presentation</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BÀI 2. DỰA VÀO ĐÂU ĐỂ BIẾT VÀ PHỤC DỰNG LẠI LỊCH SỬ</vt:lpstr>
      <vt:lpstr>Hoạt động ở nhà</vt:lpstr>
      <vt:lpstr>PowerPoint Presentation</vt:lpstr>
      <vt:lpstr>BÀI 2. DỰA VÀO ĐÂU ĐỂ BIẾT VÀ PHỤC DỰNG LẠI LỊCH SỬ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Hunter</dc:creator>
  <cp:lastModifiedBy>Admin</cp:lastModifiedBy>
  <cp:revision>136</cp:revision>
  <dcterms:created xsi:type="dcterms:W3CDTF">2021-09-03T08:27:22Z</dcterms:created>
  <dcterms:modified xsi:type="dcterms:W3CDTF">2024-09-08T11:43:54Z</dcterms:modified>
</cp:coreProperties>
</file>