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8"/>
  </p:notesMasterIdLst>
  <p:sldIdLst>
    <p:sldId id="6314" r:id="rId5"/>
    <p:sldId id="447" r:id="rId6"/>
    <p:sldId id="446" r:id="rId7"/>
    <p:sldId id="297" r:id="rId8"/>
    <p:sldId id="258" r:id="rId9"/>
    <p:sldId id="259" r:id="rId10"/>
    <p:sldId id="445" r:id="rId11"/>
    <p:sldId id="288" r:id="rId12"/>
    <p:sldId id="6316" r:id="rId13"/>
    <p:sldId id="266" r:id="rId14"/>
    <p:sldId id="289" r:id="rId15"/>
    <p:sldId id="290" r:id="rId16"/>
    <p:sldId id="350" r:id="rId17"/>
    <p:sldId id="6315" r:id="rId18"/>
    <p:sldId id="6317" r:id="rId19"/>
    <p:sldId id="264" r:id="rId20"/>
    <p:sldId id="6319" r:id="rId21"/>
    <p:sldId id="6320" r:id="rId22"/>
    <p:sldId id="6321" r:id="rId23"/>
    <p:sldId id="449" r:id="rId24"/>
    <p:sldId id="296" r:id="rId25"/>
    <p:sldId id="307" r:id="rId26"/>
    <p:sldId id="629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C1D57-9572-42CB-9B97-FE7BFA55E204}"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AEB2A-2AE0-4A59-90EF-4448A742658E}" type="slidenum">
              <a:rPr lang="en-US" smtClean="0"/>
              <a:t>‹#›</a:t>
            </a:fld>
            <a:endParaRPr lang="en-US"/>
          </a:p>
        </p:txBody>
      </p:sp>
    </p:spTree>
    <p:extLst>
      <p:ext uri="{BB962C8B-B14F-4D97-AF65-F5344CB8AC3E}">
        <p14:creationId xmlns:p14="http://schemas.microsoft.com/office/powerpoint/2010/main" val="241358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D9EDB-DE4C-46D0-A9F6-5B945868E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89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Mức thu nhập khác nhau dẫn đến chất lượng cuộc sống có sự chênh lệch giữa các vùng, miền; giữa thành thị và nông thôn, giữa các tầng lớp dân cư trong xã hội</a:t>
            </a:r>
          </a:p>
        </p:txBody>
      </p:sp>
      <p:sp>
        <p:nvSpPr>
          <p:cNvPr id="4" name="Slide Number Placeholder 3"/>
          <p:cNvSpPr>
            <a:spLocks noGrp="1"/>
          </p:cNvSpPr>
          <p:nvPr>
            <p:ph type="sldNum" sz="quarter" idx="5"/>
          </p:nvPr>
        </p:nvSpPr>
        <p:spPr/>
        <p:txBody>
          <a:bodyPr/>
          <a:lstStyle/>
          <a:p>
            <a:fld id="{E70AEB2A-2AE0-4A59-90EF-4448A742658E}" type="slidenum">
              <a:rPr lang="en-US" smtClean="0"/>
              <a:t>4</a:t>
            </a:fld>
            <a:endParaRPr lang="en-US"/>
          </a:p>
        </p:txBody>
      </p:sp>
    </p:spTree>
    <p:extLst>
      <p:ext uri="{BB962C8B-B14F-4D97-AF65-F5344CB8AC3E}">
        <p14:creationId xmlns:p14="http://schemas.microsoft.com/office/powerpoint/2010/main" val="4030685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8523850-0966-460C-A577-FBBCFC8D9CC1}" type="slidenum">
              <a:rPr lang="vi-VN" smtClean="0"/>
              <a:t>5</a:t>
            </a:fld>
            <a:endParaRPr lang="vi-VN"/>
          </a:p>
        </p:txBody>
      </p:sp>
    </p:spTree>
    <p:extLst>
      <p:ext uri="{BB962C8B-B14F-4D97-AF65-F5344CB8AC3E}">
        <p14:creationId xmlns:p14="http://schemas.microsoft.com/office/powerpoint/2010/main" val="36744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6</a:t>
            </a:fld>
            <a:endParaRPr lang="en-US"/>
          </a:p>
        </p:txBody>
      </p:sp>
    </p:spTree>
    <p:extLst>
      <p:ext uri="{BB962C8B-B14F-4D97-AF65-F5344CB8AC3E}">
        <p14:creationId xmlns:p14="http://schemas.microsoft.com/office/powerpoint/2010/main" val="3816474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8523850-0966-460C-A577-FBBCFC8D9CC1}" type="slidenum">
              <a:rPr lang="vi-VN" smtClean="0"/>
              <a:t>10</a:t>
            </a:fld>
            <a:endParaRPr lang="vi-VN"/>
          </a:p>
        </p:txBody>
      </p:sp>
    </p:spTree>
    <p:extLst>
      <p:ext uri="{BB962C8B-B14F-4D97-AF65-F5344CB8AC3E}">
        <p14:creationId xmlns:p14="http://schemas.microsoft.com/office/powerpoint/2010/main" val="2196761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AEB2A-2AE0-4A59-90EF-4448A74265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9266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D9EDB-DE4C-46D0-A9F6-5B945868E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664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983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DDE7-942F-4248-9D4D-B472B8E3D7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A3D0E2-A5AC-4BCB-A820-65E9CFBE6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F1D7F7-29C6-4092-BA0E-99B61B9D456F}"/>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5" name="Footer Placeholder 4">
            <a:extLst>
              <a:ext uri="{FF2B5EF4-FFF2-40B4-BE49-F238E27FC236}">
                <a16:creationId xmlns:a16="http://schemas.microsoft.com/office/drawing/2014/main" id="{106150D6-029E-44C5-8281-8F75A663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0D74E-D3BD-4F51-9454-7DAAA03FC5F1}"/>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2704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1908-00C1-4FF7-8046-1F171F5328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3817E6-9589-47B6-9CCA-9513720F3A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1FC23-6F5E-4ACA-96C3-71949A2EA867}"/>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5" name="Footer Placeholder 4">
            <a:extLst>
              <a:ext uri="{FF2B5EF4-FFF2-40B4-BE49-F238E27FC236}">
                <a16:creationId xmlns:a16="http://schemas.microsoft.com/office/drawing/2014/main" id="{3D7625E6-E6B2-46BA-A2A2-F12BCEF2D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4AE88-0D4E-4C57-A047-92C51B7C4197}"/>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7287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ED97-6BD8-4C91-85E7-206F2EBDED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AAA42B-AB89-4995-BAD8-B842DAE836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8519B-7369-413B-80B3-EEAB9D231BB8}"/>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5" name="Footer Placeholder 4">
            <a:extLst>
              <a:ext uri="{FF2B5EF4-FFF2-40B4-BE49-F238E27FC236}">
                <a16:creationId xmlns:a16="http://schemas.microsoft.com/office/drawing/2014/main" id="{518DD71A-4E6C-4F84-A07C-9843E0CAC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2C9E9-428F-44A5-80E2-CACF9A043352}"/>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934755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05C7F62-55FF-4377-A739-EF5B109B39E0}"/>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5" name="Chỗ dành sẵn cho Chân trang 4">
            <a:extLst>
              <a:ext uri="{FF2B5EF4-FFF2-40B4-BE49-F238E27FC236}">
                <a16:creationId xmlns:a16="http://schemas.microsoft.com/office/drawing/2014/main"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508293727"/>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759E5C-2FA5-44C4-9AE1-51D90471538F}"/>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5" name="Chỗ dành sẵn cho Chân trang 4">
            <a:extLst>
              <a:ext uri="{FF2B5EF4-FFF2-40B4-BE49-F238E27FC236}">
                <a16:creationId xmlns:a16="http://schemas.microsoft.com/office/drawing/2014/main"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833287743"/>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4D3042-8AFC-47D0-AB2F-39AF7C8B9312}"/>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5" name="Chỗ dành sẵn cho Chân trang 4">
            <a:extLst>
              <a:ext uri="{FF2B5EF4-FFF2-40B4-BE49-F238E27FC236}">
                <a16:creationId xmlns:a16="http://schemas.microsoft.com/office/drawing/2014/main"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35977232"/>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602B358-97EE-46D9-8960-B274C7F9B142}"/>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6" name="Chỗ dành sẵn cho Chân trang 5">
            <a:extLst>
              <a:ext uri="{FF2B5EF4-FFF2-40B4-BE49-F238E27FC236}">
                <a16:creationId xmlns:a16="http://schemas.microsoft.com/office/drawing/2014/main"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082242604"/>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B67FE6-89B5-499F-969C-DBCB52FAE390}"/>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8" name="Chỗ dành sẵn cho Chân trang 7">
            <a:extLst>
              <a:ext uri="{FF2B5EF4-FFF2-40B4-BE49-F238E27FC236}">
                <a16:creationId xmlns:a16="http://schemas.microsoft.com/office/drawing/2014/main"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177564591"/>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B3D9BEE-451D-47FB-9526-18B36EF7188B}"/>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4" name="Chỗ dành sẵn cho Chân trang 3">
            <a:extLst>
              <a:ext uri="{FF2B5EF4-FFF2-40B4-BE49-F238E27FC236}">
                <a16:creationId xmlns:a16="http://schemas.microsoft.com/office/drawing/2014/main"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197691608"/>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8C0F0C-3322-4B2F-BA92-03A5C2D01AF3}"/>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3" name="Chỗ dành sẵn cho Chân trang 2">
            <a:extLst>
              <a:ext uri="{FF2B5EF4-FFF2-40B4-BE49-F238E27FC236}">
                <a16:creationId xmlns:a16="http://schemas.microsoft.com/office/drawing/2014/main"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614149141"/>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24B9F1-E3D2-4381-A370-A393FE85AD4E}"/>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6" name="Chỗ dành sẵn cho Chân trang 5">
            <a:extLst>
              <a:ext uri="{FF2B5EF4-FFF2-40B4-BE49-F238E27FC236}">
                <a16:creationId xmlns:a16="http://schemas.microsoft.com/office/drawing/2014/main"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98567640"/>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473E-4BC5-46A4-926D-F2D7C5FB7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0BF4A-32EF-4876-8D91-41E728ED13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550D1-2C11-49D2-BBC4-4BD9F1AEEE64}"/>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5" name="Footer Placeholder 4">
            <a:extLst>
              <a:ext uri="{FF2B5EF4-FFF2-40B4-BE49-F238E27FC236}">
                <a16:creationId xmlns:a16="http://schemas.microsoft.com/office/drawing/2014/main" id="{00312965-4EE3-43DD-98FB-E42361F46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F9FF3-3CDF-431A-9DCD-4627E95DE9A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361531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0C1A3-298A-4C40-A202-194917C23208}"/>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6" name="Chỗ dành sẵn cho Chân trang 5">
            <a:extLst>
              <a:ext uri="{FF2B5EF4-FFF2-40B4-BE49-F238E27FC236}">
                <a16:creationId xmlns:a16="http://schemas.microsoft.com/office/drawing/2014/main"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80275351"/>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D8885DA-ECE2-41ED-9112-ADF2EA84CADD}"/>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5" name="Chỗ dành sẵn cho Chân trang 4">
            <a:extLst>
              <a:ext uri="{FF2B5EF4-FFF2-40B4-BE49-F238E27FC236}">
                <a16:creationId xmlns:a16="http://schemas.microsoft.com/office/drawing/2014/main"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762068878"/>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782CF-E237-4015-B2ED-7BAF8869D565}"/>
              </a:ext>
            </a:extLst>
          </p:cNvPr>
          <p:cNvSpPr>
            <a:spLocks noGrp="1"/>
          </p:cNvSpPr>
          <p:nvPr>
            <p:ph type="dt" sz="half" idx="10"/>
          </p:nvPr>
        </p:nvSpPr>
        <p:spPr/>
        <p:txBody>
          <a:bodyPr/>
          <a:lstStyle/>
          <a:p>
            <a:fld id="{B90112B4-8C5A-431C-8B3F-CA82F2716BCF}" type="datetimeFigureOut">
              <a:rPr lang="en-US" smtClean="0"/>
              <a:t>10/1/2024</a:t>
            </a:fld>
            <a:endParaRPr lang="en-US"/>
          </a:p>
        </p:txBody>
      </p:sp>
      <p:sp>
        <p:nvSpPr>
          <p:cNvPr id="5" name="Chỗ dành sẵn cho Chân trang 4">
            <a:extLst>
              <a:ext uri="{FF2B5EF4-FFF2-40B4-BE49-F238E27FC236}">
                <a16:creationId xmlns:a16="http://schemas.microsoft.com/office/drawing/2014/main"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356059579"/>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DC3814-23C9-4EC5-93A6-7FF93AB5A690}"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951540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C3814-23C9-4EC5-93A6-7FF93AB5A690}"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3736181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DC3814-23C9-4EC5-93A6-7FF93AB5A690}"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122601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DC3814-23C9-4EC5-93A6-7FF93AB5A690}"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2391415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DC3814-23C9-4EC5-93A6-7FF93AB5A690}"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2368265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DC3814-23C9-4EC5-93A6-7FF93AB5A690}"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2977660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C3814-23C9-4EC5-93A6-7FF93AB5A690}"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27510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21E4-090C-4CDC-A3A1-EB6CC5510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4E7756-C7A7-4171-9523-448FB4667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AEADB6-A1D9-414D-B89F-7E55D6F4E971}"/>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5" name="Footer Placeholder 4">
            <a:extLst>
              <a:ext uri="{FF2B5EF4-FFF2-40B4-BE49-F238E27FC236}">
                <a16:creationId xmlns:a16="http://schemas.microsoft.com/office/drawing/2014/main" id="{B9506FFE-6B72-44DA-84AF-AFD9DD401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B0FCD-CA75-437D-86EC-03C425CCFB4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4025625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DC3814-23C9-4EC5-93A6-7FF93AB5A690}"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655712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DC3814-23C9-4EC5-93A6-7FF93AB5A690}"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673139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C3814-23C9-4EC5-93A6-7FF93AB5A690}"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2292194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C3814-23C9-4EC5-93A6-7FF93AB5A690}"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573F4-AD3C-4D80-973A-0186C8D0E263}" type="slidenum">
              <a:rPr lang="en-US" smtClean="0"/>
              <a:t>‹#›</a:t>
            </a:fld>
            <a:endParaRPr lang="en-US"/>
          </a:p>
        </p:txBody>
      </p:sp>
    </p:spTree>
    <p:extLst>
      <p:ext uri="{BB962C8B-B14F-4D97-AF65-F5344CB8AC3E}">
        <p14:creationId xmlns:p14="http://schemas.microsoft.com/office/powerpoint/2010/main" val="374506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309869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359567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926719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302217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222932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508532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01E9-5254-41BE-803F-725CB10AA7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EF070-6DDE-47DE-9296-90F6EC59B5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651785-1909-4DFE-B6B4-B15EDE4F78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857C5-7B0C-4CCD-9E62-83C395066CCC}"/>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6" name="Footer Placeholder 5">
            <a:extLst>
              <a:ext uri="{FF2B5EF4-FFF2-40B4-BE49-F238E27FC236}">
                <a16:creationId xmlns:a16="http://schemas.microsoft.com/office/drawing/2014/main" id="{FBE32911-1682-447B-8A55-9132EA83C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E105C-8248-47E4-AE33-9DED5BA11B5D}"/>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666656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35746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3687819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394700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1861475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01/10/2024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1654771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C771A-A852-49B0-8765-C006F468F2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F9607F-A888-4BA3-8C7B-36F7FAA32F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3E6778-6948-41B0-91C7-210BC1AB1B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853A77-1073-4DF6-BABE-E440D9D48E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55B00-4634-4F69-9B14-7097C5CB17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A3D55-8CAF-4610-BAA0-E0C92AA83260}"/>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8" name="Footer Placeholder 7">
            <a:extLst>
              <a:ext uri="{FF2B5EF4-FFF2-40B4-BE49-F238E27FC236}">
                <a16:creationId xmlns:a16="http://schemas.microsoft.com/office/drawing/2014/main" id="{B004A1B3-48DF-46E9-9B32-8A0E2A995C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A2229-F833-448B-B647-BB6E383BE6B3}"/>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178616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A918-A725-4870-BDC1-B858C1C32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5D545A-4EC7-46B7-99B1-8EED17F81A3A}"/>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4" name="Footer Placeholder 3">
            <a:extLst>
              <a:ext uri="{FF2B5EF4-FFF2-40B4-BE49-F238E27FC236}">
                <a16:creationId xmlns:a16="http://schemas.microsoft.com/office/drawing/2014/main" id="{9C3D0011-37E2-43CE-A7D3-FC3259B8CA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AA2DB4-B5D0-49A9-82C7-BE216F98062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26119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957594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3CEF-858D-4E07-A1CA-9B98EE6D2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3196E1-0D1C-4385-B903-9008D38D4E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053977-E959-4E9D-A12B-0250500F4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106C0-638B-46FE-8FC0-EEED191AE9E3}"/>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6" name="Footer Placeholder 5">
            <a:extLst>
              <a:ext uri="{FF2B5EF4-FFF2-40B4-BE49-F238E27FC236}">
                <a16:creationId xmlns:a16="http://schemas.microsoft.com/office/drawing/2014/main" id="{C34E09CF-76E1-4180-B853-B821F0AB1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A4573-00BF-4C14-9748-685AE37F7128}"/>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67955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32A2-432C-49CA-8B90-A99FAB630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B30958-270B-4741-90B7-A6EC1EB987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11863B-3F4D-428A-8D48-C47DD6EC1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1ED56-3836-49CC-9ABD-6F5508CCC3BD}"/>
              </a:ext>
            </a:extLst>
          </p:cNvPr>
          <p:cNvSpPr>
            <a:spLocks noGrp="1"/>
          </p:cNvSpPr>
          <p:nvPr>
            <p:ph type="dt" sz="half" idx="10"/>
          </p:nvPr>
        </p:nvSpPr>
        <p:spPr/>
        <p:txBody>
          <a:bodyPr/>
          <a:lstStyle/>
          <a:p>
            <a:fld id="{2F005F51-6B11-443A-B3B1-39C6F5AE1CB7}" type="datetimeFigureOut">
              <a:rPr lang="en-US" smtClean="0"/>
              <a:t>10/1/2024</a:t>
            </a:fld>
            <a:endParaRPr lang="en-US"/>
          </a:p>
        </p:txBody>
      </p:sp>
      <p:sp>
        <p:nvSpPr>
          <p:cNvPr id="6" name="Footer Placeholder 5">
            <a:extLst>
              <a:ext uri="{FF2B5EF4-FFF2-40B4-BE49-F238E27FC236}">
                <a16:creationId xmlns:a16="http://schemas.microsoft.com/office/drawing/2014/main" id="{CCEA45B3-17E2-431A-8678-0C65C095B5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7FED0-F1F4-4C01-9144-429C9999CBFB}"/>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536496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D405A-9535-4B77-AC6F-1916BE44D4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07543A-9166-4BCE-A21C-475A536592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5796D-DF58-4C38-87C9-23DDE141F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05F51-6B11-443A-B3B1-39C6F5AE1CB7}" type="datetimeFigureOut">
              <a:rPr lang="en-US" smtClean="0"/>
              <a:t>10/1/2024</a:t>
            </a:fld>
            <a:endParaRPr lang="en-US"/>
          </a:p>
        </p:txBody>
      </p:sp>
      <p:sp>
        <p:nvSpPr>
          <p:cNvPr id="5" name="Footer Placeholder 4">
            <a:extLst>
              <a:ext uri="{FF2B5EF4-FFF2-40B4-BE49-F238E27FC236}">
                <a16:creationId xmlns:a16="http://schemas.microsoft.com/office/drawing/2014/main" id="{605EC32E-B79F-4827-B906-68063DA379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486AAB-2B0C-48C2-B002-99915B28B6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D3AE9-D0A6-4937-8C6A-CB3A3223F5D9}" type="slidenum">
              <a:rPr lang="en-US" smtClean="0"/>
              <a:t>‹#›</a:t>
            </a:fld>
            <a:endParaRPr lang="en-US"/>
          </a:p>
        </p:txBody>
      </p:sp>
    </p:spTree>
    <p:extLst>
      <p:ext uri="{BB962C8B-B14F-4D97-AF65-F5344CB8AC3E}">
        <p14:creationId xmlns:p14="http://schemas.microsoft.com/office/powerpoint/2010/main" val="2502001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10/1/2024</a:t>
            </a:fld>
            <a:endParaRPr lang="en-US"/>
          </a:p>
        </p:txBody>
      </p:sp>
      <p:sp>
        <p:nvSpPr>
          <p:cNvPr id="5" name="Chỗ dành sẵn cho Chân trang 4">
            <a:extLst>
              <a:ext uri="{FF2B5EF4-FFF2-40B4-BE49-F238E27FC236}">
                <a16:creationId xmlns:a16="http://schemas.microsoft.com/office/drawing/2014/main"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12055074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C3814-23C9-4EC5-93A6-7FF93AB5A690}" type="datetimeFigureOut">
              <a:rPr lang="en-US" smtClean="0"/>
              <a:t>10/1/2024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573F4-AD3C-4D80-973A-0186C8D0E263}" type="slidenum">
              <a:rPr lang="en-US" smtClean="0"/>
              <a:t>‹#›</a:t>
            </a:fld>
            <a:endParaRPr lang="en-US"/>
          </a:p>
        </p:txBody>
      </p:sp>
    </p:spTree>
    <p:extLst>
      <p:ext uri="{BB962C8B-B14F-4D97-AF65-F5344CB8AC3E}">
        <p14:creationId xmlns:p14="http://schemas.microsoft.com/office/powerpoint/2010/main" val="31862845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46702D-D368-4EA4-AB1F-4D38D596FFA1}"/>
              </a:ext>
            </a:extLst>
          </p:cNvPr>
          <p:cNvSpPr txBox="1"/>
          <p:nvPr userDrawn="1"/>
        </p:nvSpPr>
        <p:spPr>
          <a:xfrm>
            <a:off x="160963" y="184935"/>
            <a:ext cx="11870075" cy="6503541"/>
          </a:xfrm>
          <a:prstGeom prst="rect">
            <a:avLst/>
          </a:prstGeom>
          <a:solidFill>
            <a:schemeClr val="bg1"/>
          </a:solidFill>
        </p:spPr>
        <p:txBody>
          <a:bodyPr wrap="square" rtlCol="0">
            <a:spAutoFit/>
          </a:bodyPr>
          <a:lstStyle/>
          <a:p>
            <a:endParaRPr lang="en-US"/>
          </a:p>
        </p:txBody>
      </p:sp>
      <p:pic>
        <p:nvPicPr>
          <p:cNvPr id="9" name="Picture 8">
            <a:extLst>
              <a:ext uri="{FF2B5EF4-FFF2-40B4-BE49-F238E27FC236}">
                <a16:creationId xmlns:a16="http://schemas.microsoft.com/office/drawing/2014/main" id="{0A642985-68B8-4173-AD62-7A89ABDAC720}"/>
              </a:ext>
            </a:extLst>
          </p:cNvPr>
          <p:cNvPicPr>
            <a:picLocks noChangeAspect="1"/>
          </p:cNvPicPr>
          <p:nvPr userDrawn="1"/>
        </p:nvPicPr>
        <p:blipFill>
          <a:blip r:embed="rId13"/>
          <a:stretch>
            <a:fillRect/>
          </a:stretch>
        </p:blipFill>
        <p:spPr>
          <a:xfrm>
            <a:off x="10984786" y="5642225"/>
            <a:ext cx="1046251" cy="1046251"/>
          </a:xfrm>
          <a:prstGeom prst="rect">
            <a:avLst/>
          </a:prstGeom>
        </p:spPr>
      </p:pic>
      <p:pic>
        <p:nvPicPr>
          <p:cNvPr id="2" name="Picture 1">
            <a:extLst>
              <a:ext uri="{FF2B5EF4-FFF2-40B4-BE49-F238E27FC236}">
                <a16:creationId xmlns:a16="http://schemas.microsoft.com/office/drawing/2014/main" id="{97368660-3D65-417C-8433-FD601916FB95}"/>
              </a:ext>
            </a:extLst>
          </p:cNvPr>
          <p:cNvPicPr>
            <a:picLocks noChangeAspect="1"/>
          </p:cNvPicPr>
          <p:nvPr userDrawn="1"/>
        </p:nvPicPr>
        <p:blipFill>
          <a:blip r:embed="rId14"/>
          <a:stretch>
            <a:fillRect/>
          </a:stretch>
        </p:blipFill>
        <p:spPr>
          <a:xfrm>
            <a:off x="12404038" y="5309937"/>
            <a:ext cx="1548063" cy="1548063"/>
          </a:xfrm>
          <a:prstGeom prst="ellipse">
            <a:avLst/>
          </a:prstGeom>
        </p:spPr>
      </p:pic>
    </p:spTree>
    <p:extLst>
      <p:ext uri="{BB962C8B-B14F-4D97-AF65-F5344CB8AC3E}">
        <p14:creationId xmlns:p14="http://schemas.microsoft.com/office/powerpoint/2010/main" val="41003386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4F66"/>
        </a:solidFill>
        <a:effectLst/>
      </p:bgPr>
    </p:bg>
    <p:spTree>
      <p:nvGrpSpPr>
        <p:cNvPr id="1" name=""/>
        <p:cNvGrpSpPr/>
        <p:nvPr/>
      </p:nvGrpSpPr>
      <p:grpSpPr>
        <a:xfrm>
          <a:off x="0" y="0"/>
          <a:ext cx="0" cy="0"/>
          <a:chOff x="0" y="0"/>
          <a:chExt cx="0" cy="0"/>
        </a:xfrm>
      </p:grpSpPr>
      <p:pic>
        <p:nvPicPr>
          <p:cNvPr id="1026" name="Picture 2" descr="Anh Phuong (phuonganh211003) - Hồ sơ | Pinterest">
            <a:extLst>
              <a:ext uri="{FF2B5EF4-FFF2-40B4-BE49-F238E27FC236}">
                <a16:creationId xmlns:a16="http://schemas.microsoft.com/office/drawing/2014/main" id="{6E19B136-4251-422F-B813-386F30F6F4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5227" y="-609600"/>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05BEB5D-546A-4958-B1A8-177A5D56F2B4}"/>
              </a:ext>
            </a:extLst>
          </p:cNvPr>
          <p:cNvSpPr txBox="1"/>
          <p:nvPr/>
        </p:nvSpPr>
        <p:spPr>
          <a:xfrm>
            <a:off x="4267200" y="4648200"/>
            <a:ext cx="6096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rPr>
              <a:t>KHỞI ĐỘNG</a:t>
            </a:r>
          </a:p>
        </p:txBody>
      </p:sp>
    </p:spTree>
    <p:extLst>
      <p:ext uri="{BB962C8B-B14F-4D97-AF65-F5344CB8AC3E}">
        <p14:creationId xmlns:p14="http://schemas.microsoft.com/office/powerpoint/2010/main" val="4044855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872F3D-1F76-4D1A-B49C-1F77FE10C065}"/>
              </a:ext>
            </a:extLst>
          </p:cNvPr>
          <p:cNvSpPr/>
          <p:nvPr/>
        </p:nvSpPr>
        <p:spPr>
          <a:xfrm>
            <a:off x="2279785" y="460633"/>
            <a:ext cx="8028552" cy="707886"/>
          </a:xfrm>
          <a:prstGeom prst="rect">
            <a:avLst/>
          </a:prstGeom>
          <a:noFill/>
          <a:ln>
            <a:noFill/>
          </a:ln>
        </p:spPr>
        <p:txBody>
          <a:bodyPr wrap="square">
            <a:spAutoFit/>
          </a:bodyPr>
          <a:lstStyle/>
          <a:p>
            <a:pPr algn="just"/>
            <a:r>
              <a:rPr lang="en-US" sz="4000">
                <a:solidFill>
                  <a:srgbClr val="CC00CC"/>
                </a:solidFill>
                <a:latin typeface="#9Slide07 IcielBaliho Script" pitchFamily="2" charset="0"/>
              </a:rPr>
              <a:t>EM CÓ BIẾT!</a:t>
            </a:r>
            <a:endParaRPr lang="en-US" sz="4000" dirty="0">
              <a:solidFill>
                <a:srgbClr val="CC00CC"/>
              </a:solidFill>
              <a:latin typeface="#9Slide07 IcielBaliho Script" pitchFamily="2" charset="0"/>
            </a:endParaRPr>
          </a:p>
        </p:txBody>
      </p:sp>
      <p:pic>
        <p:nvPicPr>
          <p:cNvPr id="5" name="Picture 4">
            <a:extLst>
              <a:ext uri="{FF2B5EF4-FFF2-40B4-BE49-F238E27FC236}">
                <a16:creationId xmlns:a16="http://schemas.microsoft.com/office/drawing/2014/main" id="{7B008D6D-4518-4C85-9D9F-E88B6D85B25B}"/>
              </a:ext>
            </a:extLst>
          </p:cNvPr>
          <p:cNvPicPr>
            <a:picLocks noChangeAspect="1"/>
          </p:cNvPicPr>
          <p:nvPr/>
        </p:nvPicPr>
        <p:blipFill rotWithShape="1">
          <a:blip r:embed="rId4">
            <a:extLst>
              <a:ext uri="{28A0092B-C50C-407E-A947-70E740481C1C}">
                <a14:useLocalDpi xmlns:a14="http://schemas.microsoft.com/office/drawing/2010/main" val="0"/>
              </a:ext>
            </a:extLst>
          </a:blip>
          <a:srcRect t="35623" b="9929"/>
          <a:stretch/>
        </p:blipFill>
        <p:spPr>
          <a:xfrm>
            <a:off x="210698" y="404173"/>
            <a:ext cx="1859839" cy="1166897"/>
          </a:xfrm>
          <a:prstGeom prst="rect">
            <a:avLst/>
          </a:prstGeom>
        </p:spPr>
      </p:pic>
      <p:sp>
        <p:nvSpPr>
          <p:cNvPr id="12" name="Rectangle 11">
            <a:extLst>
              <a:ext uri="{FF2B5EF4-FFF2-40B4-BE49-F238E27FC236}">
                <a16:creationId xmlns:a16="http://schemas.microsoft.com/office/drawing/2014/main" id="{2925130A-A21C-4FD6-8846-0F3AF145D4D5}"/>
              </a:ext>
            </a:extLst>
          </p:cNvPr>
          <p:cNvSpPr/>
          <p:nvPr/>
        </p:nvSpPr>
        <p:spPr>
          <a:xfrm>
            <a:off x="546538" y="4593107"/>
            <a:ext cx="4897821" cy="1938992"/>
          </a:xfrm>
          <a:prstGeom prst="rect">
            <a:avLst/>
          </a:prstGeom>
        </p:spPr>
        <p:txBody>
          <a:bodyPr wrap="square">
            <a:spAutoFit/>
          </a:bodyPr>
          <a:lstStyle/>
          <a:p>
            <a:pPr algn="just"/>
            <a:r>
              <a:rPr lang="vi-VN" sz="2000" b="1" dirty="0">
                <a:solidFill>
                  <a:schemeClr val="tx1">
                    <a:lumMod val="75000"/>
                    <a:lumOff val="25000"/>
                  </a:schemeClr>
                </a:solidFill>
                <a:latin typeface="Times New Roman" panose="02020603050405020304" pitchFamily="18" charset="0"/>
                <a:ea typeface="#9Slide02 Noi dung rat dai" panose="02000000000000000000" pitchFamily="2" charset="0"/>
                <a:cs typeface="Times New Roman" panose="02020603050405020304" pitchFamily="18" charset="0"/>
              </a:rPr>
              <a:t>Tỉ lệ thất nghiệp của khu vực thành thị cao do tập trung dân cư đông đúc, mật độ dân số cao nên nguồn lao động dồi dào, dân cư nông thôn di chuyển ra thành thị tìm kiếm việc làm ngày càng lớn gây áp lực thêm về vấn đề giải quyết việc làm ở thành thị.</a:t>
            </a:r>
            <a:endParaRPr lang="en-US" sz="2000" b="1" dirty="0">
              <a:solidFill>
                <a:schemeClr val="tx1">
                  <a:lumMod val="75000"/>
                  <a:lumOff val="25000"/>
                </a:schemeClr>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8" name="Picture 7">
            <a:extLst>
              <a:ext uri="{FF2B5EF4-FFF2-40B4-BE49-F238E27FC236}">
                <a16:creationId xmlns:a16="http://schemas.microsoft.com/office/drawing/2014/main" id="{B48B0BB6-B9F5-405B-B328-76A688980CA2}"/>
              </a:ext>
            </a:extLst>
          </p:cNvPr>
          <p:cNvPicPr>
            <a:picLocks noChangeAspect="1"/>
          </p:cNvPicPr>
          <p:nvPr/>
        </p:nvPicPr>
        <p:blipFill rotWithShape="1">
          <a:blip r:embed="rId5"/>
          <a:srcRect b="14234"/>
          <a:stretch/>
        </p:blipFill>
        <p:spPr>
          <a:xfrm>
            <a:off x="662151" y="1882256"/>
            <a:ext cx="4614040" cy="2604455"/>
          </a:xfrm>
          <a:prstGeom prst="rect">
            <a:avLst/>
          </a:prstGeom>
        </p:spPr>
      </p:pic>
      <p:sp>
        <p:nvSpPr>
          <p:cNvPr id="9" name="Rectangle 8">
            <a:extLst>
              <a:ext uri="{FF2B5EF4-FFF2-40B4-BE49-F238E27FC236}">
                <a16:creationId xmlns:a16="http://schemas.microsoft.com/office/drawing/2014/main" id="{A4C27B62-F736-4EF0-A918-906D8B838898}"/>
              </a:ext>
            </a:extLst>
          </p:cNvPr>
          <p:cNvSpPr/>
          <p:nvPr/>
        </p:nvSpPr>
        <p:spPr>
          <a:xfrm>
            <a:off x="6668815" y="4750762"/>
            <a:ext cx="4771696" cy="1323439"/>
          </a:xfrm>
          <a:prstGeom prst="rect">
            <a:avLst/>
          </a:prstGeom>
          <a:solidFill>
            <a:schemeClr val="bg1"/>
          </a:solidFill>
        </p:spPr>
        <p:txBody>
          <a:bodyPr wrap="square">
            <a:spAutoFit/>
          </a:bodyPr>
          <a:lstStyle/>
          <a:p>
            <a:pPr algn="just"/>
            <a:r>
              <a:rPr lang="vi-VN" sz="2000" b="1" dirty="0">
                <a:solidFill>
                  <a:schemeClr val="tx1">
                    <a:lumMod val="75000"/>
                    <a:lumOff val="25000"/>
                  </a:schemeClr>
                </a:solidFill>
                <a:latin typeface="Times New Roman" panose="02020603050405020304" pitchFamily="18" charset="0"/>
                <a:ea typeface="#9Slide02 Noi dung rat dai" panose="02000000000000000000" pitchFamily="2" charset="0"/>
                <a:cs typeface="Times New Roman" panose="02020603050405020304" pitchFamily="18" charset="0"/>
              </a:rPr>
              <a:t>Ở nông thôn, lực lượng lao động nhiều. Tính chất mùa vụ trong sản xuất nông nghiệp làm cho tình trạng thiếu việc làm diễn ra thường xuyên.</a:t>
            </a:r>
            <a:endParaRPr lang="en-US" sz="2000" b="1" dirty="0">
              <a:solidFill>
                <a:schemeClr val="tx1">
                  <a:lumMod val="75000"/>
                  <a:lumOff val="25000"/>
                </a:schemeClr>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10" name="Picture 9">
            <a:extLst>
              <a:ext uri="{FF2B5EF4-FFF2-40B4-BE49-F238E27FC236}">
                <a16:creationId xmlns:a16="http://schemas.microsoft.com/office/drawing/2014/main" id="{16086646-1515-4C44-8757-3A4DD3A3F7CA}"/>
              </a:ext>
            </a:extLst>
          </p:cNvPr>
          <p:cNvPicPr>
            <a:picLocks noChangeAspect="1"/>
          </p:cNvPicPr>
          <p:nvPr/>
        </p:nvPicPr>
        <p:blipFill>
          <a:blip r:embed="rId6"/>
          <a:stretch>
            <a:fillRect/>
          </a:stretch>
        </p:blipFill>
        <p:spPr>
          <a:xfrm>
            <a:off x="6747643" y="1882256"/>
            <a:ext cx="4614040" cy="2604454"/>
          </a:xfrm>
          <a:prstGeom prst="rect">
            <a:avLst/>
          </a:prstGeom>
        </p:spPr>
      </p:pic>
    </p:spTree>
    <p:custDataLst>
      <p:tags r:id="rId1"/>
    </p:custDataLst>
    <p:extLst>
      <p:ext uri="{BB962C8B-B14F-4D97-AF65-F5344CB8AC3E}">
        <p14:creationId xmlns:p14="http://schemas.microsoft.com/office/powerpoint/2010/main" val="2343897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C4F2CE-C973-427E-8688-F98F2DF71CF5}"/>
              </a:ext>
            </a:extLst>
          </p:cNvPr>
          <p:cNvSpPr/>
          <p:nvPr/>
        </p:nvSpPr>
        <p:spPr>
          <a:xfrm>
            <a:off x="4474978" y="384832"/>
            <a:ext cx="3985850" cy="923330"/>
          </a:xfrm>
          <a:prstGeom prst="rect">
            <a:avLst/>
          </a:prstGeom>
          <a:noFill/>
          <a:ln>
            <a:noFill/>
          </a:ln>
        </p:spPr>
        <p:txBody>
          <a:bodyPr wrap="square">
            <a:spAutoFit/>
          </a:bodyPr>
          <a:lstStyle/>
          <a:p>
            <a:pPr algn="just"/>
            <a:r>
              <a:rPr lang="en-US" sz="5400" b="1" dirty="0">
                <a:solidFill>
                  <a:srgbClr val="C00000"/>
                </a:solidFill>
                <a:latin typeface="Times New Roman" panose="02020603050405020304" pitchFamily="18" charset="0"/>
                <a:cs typeface="Times New Roman" panose="02020603050405020304" pitchFamily="18" charset="0"/>
              </a:rPr>
              <a:t>GIẢI PHÁP</a:t>
            </a:r>
          </a:p>
        </p:txBody>
      </p:sp>
      <p:sp>
        <p:nvSpPr>
          <p:cNvPr id="9" name="Rectangle 8">
            <a:extLst>
              <a:ext uri="{FF2B5EF4-FFF2-40B4-BE49-F238E27FC236}">
                <a16:creationId xmlns:a16="http://schemas.microsoft.com/office/drawing/2014/main" id="{8D3116F8-B626-42C9-977A-95C99EB6081C}"/>
              </a:ext>
            </a:extLst>
          </p:cNvPr>
          <p:cNvSpPr/>
          <p:nvPr/>
        </p:nvSpPr>
        <p:spPr>
          <a:xfrm>
            <a:off x="1079292" y="1308163"/>
            <a:ext cx="10613035" cy="5272746"/>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endParaRPr>
          </a:p>
          <a:p>
            <a:pPr algn="just"/>
            <a:r>
              <a:rPr lang="vi-VN" sz="32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Hoàn thiện chính sách, pháp luật về lao động nhằm khuyến khích, hỗ trợ, huy động mọi nguồn lực đầu tư tạo việc làm.</a:t>
            </a:r>
          </a:p>
          <a:p>
            <a:pPr algn="just"/>
            <a:r>
              <a:rPr lang="vi-VN" sz="32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Đẩy mạnh đào tạo, dạy nghề nâng cao chất lượng lao động.</a:t>
            </a:r>
          </a:p>
          <a:p>
            <a:pPr algn="just"/>
            <a:r>
              <a:rPr lang="vi-VN" sz="32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Phát triển hệ thống tư vấn, thông tin về thị trường lao động, việc làm.</a:t>
            </a:r>
          </a:p>
          <a:p>
            <a:pPr algn="just"/>
            <a:r>
              <a:rPr lang="vi-VN" sz="32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Xây dựng và thực hiện tốt hệ thống bảo hiểm xã hội, bảo hiểm thất nghiệp, hỗ trợ tích cực để người mất việc sớm trở lại làm việc.</a:t>
            </a:r>
          </a:p>
          <a:p>
            <a:pPr algn="just"/>
            <a:r>
              <a:rPr lang="vi-VN" sz="3200" dirty="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 Đẩy mạnh hợp tác quốc tế về lao động.</a:t>
            </a:r>
          </a:p>
          <a:p>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7423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B8C14-508A-4B97-A527-CBFEBC5129C8}"/>
              </a:ext>
            </a:extLst>
          </p:cNvPr>
          <p:cNvPicPr>
            <a:picLocks noChangeAspect="1"/>
          </p:cNvPicPr>
          <p:nvPr/>
        </p:nvPicPr>
        <p:blipFill>
          <a:blip r:embed="rId2"/>
          <a:stretch>
            <a:fillRect/>
          </a:stretch>
        </p:blipFill>
        <p:spPr>
          <a:xfrm>
            <a:off x="202244" y="273269"/>
            <a:ext cx="6516991" cy="6311462"/>
          </a:xfrm>
          <a:prstGeom prst="rect">
            <a:avLst/>
          </a:prstGeom>
        </p:spPr>
      </p:pic>
      <p:pic>
        <p:nvPicPr>
          <p:cNvPr id="4" name="Picture 3">
            <a:extLst>
              <a:ext uri="{FF2B5EF4-FFF2-40B4-BE49-F238E27FC236}">
                <a16:creationId xmlns:a16="http://schemas.microsoft.com/office/drawing/2014/main" id="{72F0444D-43E3-4773-9F58-78B206981DAE}"/>
              </a:ext>
            </a:extLst>
          </p:cNvPr>
          <p:cNvPicPr>
            <a:picLocks noChangeAspect="1"/>
          </p:cNvPicPr>
          <p:nvPr/>
        </p:nvPicPr>
        <p:blipFill>
          <a:blip r:embed="rId3"/>
          <a:stretch>
            <a:fillRect/>
          </a:stretch>
        </p:blipFill>
        <p:spPr>
          <a:xfrm>
            <a:off x="6931636" y="3775514"/>
            <a:ext cx="4841104" cy="2809217"/>
          </a:xfrm>
          <a:prstGeom prst="rect">
            <a:avLst/>
          </a:prstGeom>
        </p:spPr>
      </p:pic>
      <p:pic>
        <p:nvPicPr>
          <p:cNvPr id="5" name="Picture 4">
            <a:extLst>
              <a:ext uri="{FF2B5EF4-FFF2-40B4-BE49-F238E27FC236}">
                <a16:creationId xmlns:a16="http://schemas.microsoft.com/office/drawing/2014/main" id="{AF063DC6-6D35-40C5-B382-13EDD8259C05}"/>
              </a:ext>
            </a:extLst>
          </p:cNvPr>
          <p:cNvPicPr>
            <a:picLocks noChangeAspect="1"/>
          </p:cNvPicPr>
          <p:nvPr/>
        </p:nvPicPr>
        <p:blipFill>
          <a:blip r:embed="rId4"/>
          <a:stretch>
            <a:fillRect/>
          </a:stretch>
        </p:blipFill>
        <p:spPr>
          <a:xfrm>
            <a:off x="6719235" y="301846"/>
            <a:ext cx="5178475" cy="3473668"/>
          </a:xfrm>
          <a:prstGeom prst="rect">
            <a:avLst/>
          </a:prstGeom>
        </p:spPr>
      </p:pic>
    </p:spTree>
    <p:extLst>
      <p:ext uri="{BB962C8B-B14F-4D97-AF65-F5344CB8AC3E}">
        <p14:creationId xmlns:p14="http://schemas.microsoft.com/office/powerpoint/2010/main" val="2440598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Condensed Bold"/>
              <a:ea typeface="+mn-ea"/>
              <a:cs typeface="+mn-cs"/>
            </a:endParaRPr>
          </a:p>
        </p:txBody>
      </p:sp>
      <p:sp>
        <p:nvSpPr>
          <p:cNvPr id="2" name="Title 1"/>
          <p:cNvSpPr>
            <a:spLocks noGrp="1"/>
          </p:cNvSpPr>
          <p:nvPr>
            <p:ph type="ctrTitle"/>
          </p:nvPr>
        </p:nvSpPr>
        <p:spPr>
          <a:xfrm>
            <a:off x="354712" y="133262"/>
            <a:ext cx="11482576" cy="552745"/>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BÁO CÁO VẤN ĐỀ VIỆC LÀM TẠI ĐỊA PHƯƠNG</a:t>
            </a:r>
            <a:endParaRPr kumimoji="0" lang="en-BZ" sz="32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7" name="TextBox 6"/>
          <p:cNvSpPr txBox="1"/>
          <p:nvPr/>
        </p:nvSpPr>
        <p:spPr>
          <a:xfrm>
            <a:off x="220593" y="1214440"/>
            <a:ext cx="2364828" cy="954107"/>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3 Cabin Condensed Bold"/>
                <a:ea typeface="+mn-ea"/>
                <a:cs typeface="+mn-cs"/>
              </a:rPr>
              <a:t>Hoạt</a:t>
            </a:r>
            <a:r>
              <a:rPr kumimoji="0" lang="en-US" sz="2800" b="0" i="0" u="none" strike="noStrike" kern="1200" cap="none" spc="0" normalizeH="0" baseline="0" noProof="0" dirty="0">
                <a:ln>
                  <a:noFill/>
                </a:ln>
                <a:solidFill>
                  <a:prstClr val="white"/>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Cabin Condensed Bold"/>
                <a:ea typeface="+mn-ea"/>
                <a:cs typeface="+mn-cs"/>
              </a:rPr>
              <a:t>động</a:t>
            </a:r>
            <a:endParaRPr kumimoji="0" lang="en-US" sz="2800" b="0" i="0" u="none" strike="noStrike" kern="1200" cap="none" spc="0" normalizeH="0" baseline="0" noProof="0" dirty="0">
              <a:ln>
                <a:noFill/>
              </a:ln>
              <a:solidFill>
                <a:prstClr val="white"/>
              </a:solidFill>
              <a:effectLst/>
              <a:uLnTx/>
              <a:uFillTx/>
              <a:latin typeface="#9Slide03 Cabin Condensed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Cabin Condensed Bold"/>
                <a:ea typeface="+mn-ea"/>
                <a:cs typeface="+mn-cs"/>
              </a:rPr>
              <a:t>NHÓM</a:t>
            </a:r>
            <a:endParaRPr kumimoji="0" lang="en-US" sz="2800" b="0" i="0" u="none" strike="noStrike" kern="1200" cap="none" spc="0" normalizeH="0" baseline="0" noProof="0" dirty="0">
              <a:ln>
                <a:noFill/>
              </a:ln>
              <a:solidFill>
                <a:prstClr val="white"/>
              </a:solidFill>
              <a:effectLst/>
              <a:uLnTx/>
              <a:uFillTx/>
              <a:latin typeface="#9Slide03 Cabin Condensed Bold"/>
              <a:ea typeface="+mn-ea"/>
              <a:cs typeface="+mn-cs"/>
            </a:endParaRPr>
          </a:p>
        </p:txBody>
      </p:sp>
      <p:sp>
        <p:nvSpPr>
          <p:cNvPr id="84" name="TextBox 83"/>
          <p:cNvSpPr txBox="1"/>
          <p:nvPr/>
        </p:nvSpPr>
        <p:spPr>
          <a:xfrm>
            <a:off x="220594" y="3266109"/>
            <a:ext cx="2364828" cy="5232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Cabin Condensed Bold"/>
                <a:ea typeface="+mn-ea"/>
                <a:cs typeface="+mn-cs"/>
              </a:rPr>
              <a:t>Viết báo cáo</a:t>
            </a:r>
            <a:endParaRPr kumimoji="0" lang="en-US" sz="2800" b="0" i="0" u="none" strike="noStrike" kern="1200" cap="none" spc="0" normalizeH="0" baseline="0" noProof="0" dirty="0">
              <a:ln>
                <a:noFill/>
              </a:ln>
              <a:solidFill>
                <a:prstClr val="white"/>
              </a:solidFill>
              <a:effectLst/>
              <a:uLnTx/>
              <a:uFillTx/>
              <a:latin typeface="#9Slide03 Cabin Condensed Bold"/>
              <a:ea typeface="+mn-ea"/>
              <a:cs typeface="+mn-cs"/>
            </a:endParaRPr>
          </a:p>
        </p:txBody>
      </p:sp>
      <p:sp>
        <p:nvSpPr>
          <p:cNvPr id="86" name="TextBox 85"/>
          <p:cNvSpPr txBox="1"/>
          <p:nvPr/>
        </p:nvSpPr>
        <p:spPr>
          <a:xfrm>
            <a:off x="302040" y="4913638"/>
            <a:ext cx="2364828" cy="954107"/>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Cabin Condensed Bold"/>
                <a:ea typeface="+mn-ea"/>
                <a:cs typeface="+mn-cs"/>
              </a:rPr>
              <a:t>Tìm hiểu tại địa phương</a:t>
            </a:r>
            <a:endParaRPr kumimoji="0" lang="en-US" sz="2800" b="0" i="0" u="none" strike="noStrike" kern="1200" cap="none" spc="0" normalizeH="0" baseline="0" noProof="0" dirty="0">
              <a:ln>
                <a:noFill/>
              </a:ln>
              <a:solidFill>
                <a:prstClr val="white"/>
              </a:solidFill>
              <a:effectLst/>
              <a:uLnTx/>
              <a:uFillTx/>
              <a:latin typeface="#9Slide03 Cabin Condensed Bold"/>
              <a:ea typeface="+mn-ea"/>
              <a:cs typeface="+mn-cs"/>
            </a:endParaRPr>
          </a:p>
        </p:txBody>
      </p:sp>
      <p:sp>
        <p:nvSpPr>
          <p:cNvPr id="6" name="Rectangle 5"/>
          <p:cNvSpPr/>
          <p:nvPr/>
        </p:nvSpPr>
        <p:spPr>
          <a:xfrm>
            <a:off x="5219339" y="1094545"/>
            <a:ext cx="45719" cy="564356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Condensed Bold"/>
              <a:ea typeface="+mn-ea"/>
              <a:cs typeface="+mn-cs"/>
            </a:endParaRPr>
          </a:p>
        </p:txBody>
      </p:sp>
      <p:sp>
        <p:nvSpPr>
          <p:cNvPr id="9" name="Rectangle 8"/>
          <p:cNvSpPr/>
          <p:nvPr/>
        </p:nvSpPr>
        <p:spPr>
          <a:xfrm>
            <a:off x="5398339" y="1077347"/>
            <a:ext cx="6655669" cy="4832092"/>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solidFill>
                  <a:srgbClr val="FF0000"/>
                </a:solidFill>
                <a:effectLst/>
                <a:uLnTx/>
                <a:uFillTx/>
                <a:latin typeface="#9Slide03 Cabin Condensed Bold"/>
                <a:ea typeface="+mn-ea"/>
                <a:cs typeface="+mn-cs"/>
              </a:rPr>
              <a:t>- Nhiệm vụ</a:t>
            </a:r>
            <a:r>
              <a:rPr kumimoji="0" lang="vi-VN" sz="2800" b="0" i="0" u="none" strike="noStrike" kern="1200" cap="none" spc="0" normalizeH="0" baseline="0" noProof="0">
                <a:ln>
                  <a:noFill/>
                </a:ln>
                <a:solidFill>
                  <a:srgbClr val="FF0000"/>
                </a:solidFill>
                <a:effectLst/>
                <a:uLnTx/>
                <a:uFillTx/>
                <a:latin typeface="#9Slide03 Cabin Condensed Bold"/>
                <a:ea typeface="+mn-ea"/>
                <a:cs typeface="+mn-cs"/>
              </a:rPr>
              <a:t>: </a:t>
            </a:r>
            <a:r>
              <a:rPr kumimoji="0" lang="en-US" sz="2800" b="0" i="0" u="none" strike="noStrike" kern="1200" cap="none" spc="0" normalizeH="0" baseline="0" noProof="0">
                <a:ln>
                  <a:noFill/>
                </a:ln>
                <a:solidFill>
                  <a:prstClr val="black"/>
                </a:solidFill>
                <a:effectLst/>
                <a:uLnTx/>
                <a:uFillTx/>
                <a:latin typeface="#9Slide03 Cabin Condensed Bold"/>
                <a:ea typeface="+mn-ea"/>
                <a:cs typeface="+mn-cs"/>
              </a:rPr>
              <a:t>Q</a:t>
            </a:r>
            <a:r>
              <a:rPr kumimoji="0" lang="vi-VN" sz="2800" b="0" i="0" u="none" strike="noStrike" kern="1200" cap="none" spc="0" normalizeH="0" baseline="0" noProof="0">
                <a:ln>
                  <a:noFill/>
                </a:ln>
                <a:solidFill>
                  <a:prstClr val="black"/>
                </a:solidFill>
                <a:effectLst/>
                <a:uLnTx/>
                <a:uFillTx/>
                <a:latin typeface="#9Slide03 Cabin Condensed Bold"/>
                <a:ea typeface="+mn-ea"/>
                <a:cs typeface="+mn-cs"/>
              </a:rPr>
              <a:t>uan sát thực tế, phỏng vấn người dân, tìm kiếm số liệu, chụp ảnh… về vấn đề lao động, việc làm ở địa phương</a:t>
            </a:r>
            <a:r>
              <a:rPr kumimoji="0" lang="en-US" sz="2800" b="0" i="0" u="none" strike="noStrike" kern="1200" cap="none" spc="0" normalizeH="0" baseline="0" noProof="0">
                <a:ln>
                  <a:noFill/>
                </a:ln>
                <a:solidFill>
                  <a:prstClr val="black"/>
                </a:solidFill>
                <a:effectLst/>
                <a:uLnTx/>
                <a:uFillTx/>
                <a:latin typeface="#9Slide03 Cabin Condensed Bold"/>
                <a:ea typeface="+mn-ea"/>
                <a:cs typeface="+mn-cs"/>
              </a:rPr>
              <a:t> theo cấu trúc</a:t>
            </a:r>
          </a:p>
          <a:p>
            <a:pPr marR="0" lvl="0" algn="just" defTabSz="914400" rtl="0" eaLnBrk="1" fontAlgn="auto" latinLnBrk="0" hangingPunct="1">
              <a:lnSpc>
                <a:spcPct val="100000"/>
              </a:lnSpc>
              <a:spcBef>
                <a:spcPts val="0"/>
              </a:spcBef>
              <a:spcAft>
                <a:spcPts val="0"/>
              </a:spcAft>
              <a:buClrTx/>
              <a:buSzTx/>
              <a:tabLst/>
              <a:defRPr/>
            </a:pPr>
            <a:r>
              <a:rPr lang="en-US" sz="2800">
                <a:solidFill>
                  <a:prstClr val="black"/>
                </a:solidFill>
                <a:latin typeface="#9Slide03 Cabin Condensed Bold"/>
              </a:rPr>
              <a:t>+</a:t>
            </a:r>
            <a:r>
              <a:rPr kumimoji="0" lang="vi-VN" sz="2800" b="0" i="0" u="none" strike="noStrike" kern="1200" cap="none" spc="0" normalizeH="0" baseline="0" noProof="0">
                <a:ln>
                  <a:noFill/>
                </a:ln>
                <a:solidFill>
                  <a:prstClr val="black"/>
                </a:solidFill>
                <a:effectLst/>
                <a:uLnTx/>
                <a:uFillTx/>
                <a:latin typeface="#9Slide03 Cabin Condensed Bold"/>
                <a:ea typeface="+mn-ea"/>
                <a:cs typeface="+mn-cs"/>
              </a:rPr>
              <a:t> Thực trạng thất nghiệp, thiếu việc làm tại địa phương</a:t>
            </a:r>
          </a:p>
          <a:p>
            <a:pPr marR="0" lvl="0" algn="just" defTabSz="914400" rtl="0" eaLnBrk="1" fontAlgn="auto" latinLnBrk="0" hangingPunct="1">
              <a:lnSpc>
                <a:spcPct val="100000"/>
              </a:lnSpc>
              <a:spcBef>
                <a:spcPts val="0"/>
              </a:spcBef>
              <a:spcAft>
                <a:spcPts val="0"/>
              </a:spcAft>
              <a:buClrTx/>
              <a:buSzTx/>
              <a:tabLst/>
              <a:defRPr/>
            </a:pPr>
            <a:r>
              <a:rPr lang="en-US" sz="2800">
                <a:solidFill>
                  <a:prstClr val="black"/>
                </a:solidFill>
                <a:latin typeface="#9Slide03 Cabin Condensed Bold"/>
              </a:rPr>
              <a:t>+</a:t>
            </a:r>
            <a:r>
              <a:rPr kumimoji="0" lang="vi-VN" sz="2800" b="0" i="0" u="none" strike="noStrike" kern="1200" cap="none" spc="0" normalizeH="0" baseline="0" noProof="0">
                <a:ln>
                  <a:noFill/>
                </a:ln>
                <a:solidFill>
                  <a:prstClr val="black"/>
                </a:solidFill>
                <a:effectLst/>
                <a:uLnTx/>
                <a:uFillTx/>
                <a:latin typeface="#9Slide03 Cabin Condensed Bold"/>
                <a:ea typeface="+mn-ea"/>
                <a:cs typeface="+mn-cs"/>
              </a:rPr>
              <a:t> Một số giải pháp giải quyết vấn đề việc làm ở địa phương.</a:t>
            </a:r>
          </a:p>
          <a:p>
            <a:pPr marR="0" lvl="0" algn="just" defTabSz="914400" rtl="0" eaLnBrk="1" fontAlgn="auto" latinLnBrk="0" hangingPunct="1">
              <a:lnSpc>
                <a:spcPct val="100000"/>
              </a:lnSpc>
              <a:spcBef>
                <a:spcPts val="0"/>
              </a:spcBef>
              <a:spcAft>
                <a:spcPts val="0"/>
              </a:spcAft>
              <a:buClrTx/>
              <a:buSzTx/>
              <a:tabLst/>
              <a:defRPr/>
            </a:pPr>
            <a:r>
              <a:rPr lang="en-US" sz="2800">
                <a:solidFill>
                  <a:prstClr val="black"/>
                </a:solidFill>
                <a:latin typeface="#9Slide03 Cabin Condensed Bold"/>
              </a:rPr>
              <a:t>+</a:t>
            </a:r>
            <a:r>
              <a:rPr kumimoji="0" lang="vi-VN" sz="2800" b="0" i="0" u="none" strike="noStrike" kern="1200" cap="none" spc="0" normalizeH="0" baseline="0" noProof="0">
                <a:ln>
                  <a:noFill/>
                </a:ln>
                <a:solidFill>
                  <a:prstClr val="black"/>
                </a:solidFill>
                <a:effectLst/>
                <a:uLnTx/>
                <a:uFillTx/>
                <a:latin typeface="#9Slide03 Cabin Condensed Bold"/>
                <a:ea typeface="+mn-ea"/>
                <a:cs typeface="+mn-cs"/>
              </a:rPr>
              <a:t> Ý nghĩa của việc giải quyết vấn đề việc làm ở địa phương.</a:t>
            </a:r>
            <a:endParaRPr kumimoji="0" lang="en-US" sz="2800" b="0" i="0" u="none" strike="noStrike" kern="1200" cap="none" spc="0" normalizeH="0" baseline="0" noProof="0">
              <a:ln>
                <a:noFill/>
              </a:ln>
              <a:solidFill>
                <a:prstClr val="black"/>
              </a:solidFill>
              <a:effectLst/>
              <a:uLnTx/>
              <a:uFillTx/>
              <a:latin typeface="#9Slide03 Cabin Condensed Bold"/>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3 Cabin Condensed Bold"/>
                <a:ea typeface="+mn-ea"/>
                <a:cs typeface="+mn-cs"/>
              </a:rPr>
              <a:t>- </a:t>
            </a:r>
            <a:r>
              <a:rPr kumimoji="0" lang="en-US" sz="2800" b="0" i="0" u="none" strike="noStrike" kern="1200" cap="none" spc="0" normalizeH="0" baseline="0" noProof="0">
                <a:ln>
                  <a:noFill/>
                </a:ln>
                <a:solidFill>
                  <a:srgbClr val="FF0000"/>
                </a:solidFill>
                <a:effectLst/>
                <a:uLnTx/>
                <a:uFillTx/>
                <a:latin typeface="#9Slide03 Cabin Condensed Bold"/>
                <a:ea typeface="+mn-ea"/>
                <a:cs typeface="+mn-cs"/>
              </a:rPr>
              <a:t>Hình thức báo cáo</a:t>
            </a:r>
            <a:r>
              <a:rPr kumimoji="0" lang="en-US" sz="2800" b="0" i="0" u="none" strike="noStrike" kern="1200" cap="none" spc="0" normalizeH="0" baseline="0" noProof="0">
                <a:ln>
                  <a:noFill/>
                </a:ln>
                <a:solidFill>
                  <a:prstClr val="black"/>
                </a:solidFill>
                <a:effectLst/>
                <a:uLnTx/>
                <a:uFillTx/>
                <a:latin typeface="#9Slide03 Cabin Condensed Bold"/>
                <a:ea typeface="+mn-ea"/>
                <a:cs typeface="+mn-cs"/>
              </a:rPr>
              <a:t>: </a:t>
            </a:r>
            <a:r>
              <a:rPr kumimoji="0" lang="vi-VN" sz="2800" b="0" i="0" u="none" strike="noStrike" kern="1200" cap="none" spc="0" normalizeH="0" baseline="0" noProof="0">
                <a:ln>
                  <a:noFill/>
                </a:ln>
                <a:solidFill>
                  <a:prstClr val="black"/>
                </a:solidFill>
                <a:effectLst/>
                <a:uLnTx/>
                <a:uFillTx/>
                <a:latin typeface="#9Slide03 Cabin Condensed Bold"/>
                <a:ea typeface="+mn-ea"/>
                <a:cs typeface="+mn-cs"/>
              </a:rPr>
              <a:t>HS tự chọn hình thức trình bày: bài viết, bài trình chiếu, sách vở, tờ báo…</a:t>
            </a:r>
          </a:p>
        </p:txBody>
      </p:sp>
      <p:pic>
        <p:nvPicPr>
          <p:cNvPr id="3" name="Picture 2">
            <a:extLst>
              <a:ext uri="{FF2B5EF4-FFF2-40B4-BE49-F238E27FC236}">
                <a16:creationId xmlns:a16="http://schemas.microsoft.com/office/drawing/2014/main" id="{89FB9F01-B75D-4B32-7674-1531A889B07E}"/>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15488" y="1110285"/>
            <a:ext cx="1552784" cy="1552784"/>
          </a:xfrm>
          <a:prstGeom prst="rect">
            <a:avLst/>
          </a:prstGeom>
        </p:spPr>
      </p:pic>
      <p:pic>
        <p:nvPicPr>
          <p:cNvPr id="8" name="Picture 7">
            <a:extLst>
              <a:ext uri="{FF2B5EF4-FFF2-40B4-BE49-F238E27FC236}">
                <a16:creationId xmlns:a16="http://schemas.microsoft.com/office/drawing/2014/main" id="{52EAC657-9F5F-DF3F-9FA4-5EB17226D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105" y="2861071"/>
            <a:ext cx="1234365" cy="1234365"/>
          </a:xfrm>
          <a:prstGeom prst="rect">
            <a:avLst/>
          </a:prstGeom>
        </p:spPr>
      </p:pic>
      <p:pic>
        <p:nvPicPr>
          <p:cNvPr id="10" name="Picture 9">
            <a:extLst>
              <a:ext uri="{FF2B5EF4-FFF2-40B4-BE49-F238E27FC236}">
                <a16:creationId xmlns:a16="http://schemas.microsoft.com/office/drawing/2014/main" id="{ECAF754A-C209-423C-33AF-18B625D5C95B}"/>
              </a:ext>
            </a:extLst>
          </p:cNvPr>
          <p:cNvPicPr>
            <a:picLocks noChangeAspect="1"/>
          </p:cNvPicPr>
          <p:nvPr/>
        </p:nvPicPr>
        <p:blipFill>
          <a:blip r:embed="rId4"/>
          <a:stretch>
            <a:fillRect/>
          </a:stretch>
        </p:blipFill>
        <p:spPr>
          <a:xfrm>
            <a:off x="3557786" y="4755271"/>
            <a:ext cx="1219200" cy="1219200"/>
          </a:xfrm>
          <a:prstGeom prst="rect">
            <a:avLst/>
          </a:prstGeom>
        </p:spPr>
      </p:pic>
    </p:spTree>
    <p:extLst>
      <p:ext uri="{BB962C8B-B14F-4D97-AF65-F5344CB8AC3E}">
        <p14:creationId xmlns:p14="http://schemas.microsoft.com/office/powerpoint/2010/main" val="21848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ight Triangle 1034">
            <a:extLst>
              <a:ext uri="{FF2B5EF4-FFF2-40B4-BE49-F238E27FC236}">
                <a16:creationId xmlns:a16="http://schemas.microsoft.com/office/drawing/2014/main"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8F451A30-466B-4996-9BA5-CD6ABCC6D5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F13A7-225B-E32F-1294-6B932D541F8F}"/>
              </a:ext>
            </a:extLst>
          </p:cNvPr>
          <p:cNvSpPr>
            <a:spLocks noGrp="1"/>
          </p:cNvSpPr>
          <p:nvPr>
            <p:ph type="title"/>
          </p:nvPr>
        </p:nvSpPr>
        <p:spPr>
          <a:xfrm>
            <a:off x="1123356" y="1188637"/>
            <a:ext cx="9984615" cy="1597228"/>
          </a:xfrm>
        </p:spPr>
        <p:txBody>
          <a:bodyPr>
            <a:normAutofit/>
          </a:bodyPr>
          <a:lstStyle/>
          <a:p>
            <a:r>
              <a:rPr lang="en-US" sz="6000"/>
              <a:t>BÁO CÁO SẢN PHẨM</a:t>
            </a:r>
          </a:p>
        </p:txBody>
      </p:sp>
      <p:pic>
        <p:nvPicPr>
          <p:cNvPr id="1026" name="Picture 2" descr="Presenter ">
            <a:extLst>
              <a:ext uri="{FF2B5EF4-FFF2-40B4-BE49-F238E27FC236}">
                <a16:creationId xmlns:a16="http://schemas.microsoft.com/office/drawing/2014/main" id="{6206FC08-DC3E-AA7E-0012-7EF3BF7862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6250" y="3018327"/>
            <a:ext cx="2728198" cy="2728198"/>
          </a:xfrm>
          <a:prstGeom prst="rect">
            <a:avLst/>
          </a:pr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64E4AFD5-39D3-540D-C9E0-1ADD0D22E853}"/>
              </a:ext>
            </a:extLst>
          </p:cNvPr>
          <p:cNvSpPr>
            <a:spLocks noGrp="1"/>
          </p:cNvSpPr>
          <p:nvPr>
            <p:ph idx="1"/>
          </p:nvPr>
        </p:nvSpPr>
        <p:spPr>
          <a:xfrm>
            <a:off x="5255260" y="2998278"/>
            <a:ext cx="4238257" cy="2728198"/>
          </a:xfrm>
        </p:spPr>
        <p:txBody>
          <a:bodyPr anchor="t">
            <a:normAutofit/>
          </a:bodyPr>
          <a:lstStyle/>
          <a:p>
            <a:endParaRPr lang="en-US" sz="2000"/>
          </a:p>
        </p:txBody>
      </p:sp>
    </p:spTree>
    <p:extLst>
      <p:ext uri="{BB962C8B-B14F-4D97-AF65-F5344CB8AC3E}">
        <p14:creationId xmlns:p14="http://schemas.microsoft.com/office/powerpoint/2010/main" val="61977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C8F3B9-404A-4785-8898-94682FF4949F}"/>
              </a:ext>
            </a:extLst>
          </p:cNvPr>
          <p:cNvGrpSpPr/>
          <p:nvPr/>
        </p:nvGrpSpPr>
        <p:grpSpPr>
          <a:xfrm>
            <a:off x="1169982" y="225643"/>
            <a:ext cx="9852035" cy="646331"/>
            <a:chOff x="1399312" y="337722"/>
            <a:chExt cx="9393381" cy="646331"/>
          </a:xfrm>
        </p:grpSpPr>
        <p:sp>
          <p:nvSpPr>
            <p:cNvPr id="5" name="Rectangle: Rounded Corners 4">
              <a:extLst>
                <a:ext uri="{FF2B5EF4-FFF2-40B4-BE49-F238E27FC236}">
                  <a16:creationId xmlns:a16="http://schemas.microsoft.com/office/drawing/2014/main" id="{402B4B2E-0251-40C1-A194-2409C1126B37}"/>
                </a:ext>
              </a:extLst>
            </p:cNvPr>
            <p:cNvSpPr/>
            <p:nvPr/>
          </p:nvSpPr>
          <p:spPr>
            <a:xfrm>
              <a:off x="1399312" y="346607"/>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6" name="TextBox 5">
              <a:extLst>
                <a:ext uri="{FF2B5EF4-FFF2-40B4-BE49-F238E27FC236}">
                  <a16:creationId xmlns:a16="http://schemas.microsoft.com/office/drawing/2014/main" id="{D2338F7C-ACE2-4800-937C-CE245822318C}"/>
                </a:ext>
              </a:extLst>
            </p:cNvPr>
            <p:cNvSpPr txBox="1"/>
            <p:nvPr/>
          </p:nvSpPr>
          <p:spPr>
            <a:xfrm>
              <a:off x="2204193" y="337722"/>
              <a:ext cx="77836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Nhận xét sự phân hóa thu nhập theo vùng</a:t>
              </a:r>
              <a:endParaRPr kumimoji="0" lang="en-US"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endParaRPr>
            </a:p>
          </p:txBody>
        </p:sp>
      </p:grpSp>
      <p:sp>
        <p:nvSpPr>
          <p:cNvPr id="9" name="Frame 8">
            <a:extLst>
              <a:ext uri="{FF2B5EF4-FFF2-40B4-BE49-F238E27FC236}">
                <a16:creationId xmlns:a16="http://schemas.microsoft.com/office/drawing/2014/main" id="{93307872-A4FA-4B70-B6F0-69C6FE5067BE}"/>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graphicFrame>
        <p:nvGraphicFramePr>
          <p:cNvPr id="10" name="Table 9">
            <a:extLst>
              <a:ext uri="{FF2B5EF4-FFF2-40B4-BE49-F238E27FC236}">
                <a16:creationId xmlns:a16="http://schemas.microsoft.com/office/drawing/2014/main" id="{6DFEFA08-B655-373D-B5C1-D4A0D77FDCC7}"/>
              </a:ext>
            </a:extLst>
          </p:cNvPr>
          <p:cNvGraphicFramePr>
            <a:graphicFrameLocks noGrp="1"/>
          </p:cNvGraphicFramePr>
          <p:nvPr/>
        </p:nvGraphicFramePr>
        <p:xfrm>
          <a:off x="507365" y="2424526"/>
          <a:ext cx="5851525" cy="3925824"/>
        </p:xfrm>
        <a:graphic>
          <a:graphicData uri="http://schemas.openxmlformats.org/drawingml/2006/table">
            <a:tbl>
              <a:tblPr firstRow="1" firstCol="1" bandRow="1"/>
              <a:tblGrid>
                <a:gridCol w="1437005">
                  <a:extLst>
                    <a:ext uri="{9D8B030D-6E8A-4147-A177-3AD203B41FA5}">
                      <a16:colId xmlns:a16="http://schemas.microsoft.com/office/drawing/2014/main" val="2869986345"/>
                    </a:ext>
                  </a:extLst>
                </a:gridCol>
                <a:gridCol w="900430">
                  <a:extLst>
                    <a:ext uri="{9D8B030D-6E8A-4147-A177-3AD203B41FA5}">
                      <a16:colId xmlns:a16="http://schemas.microsoft.com/office/drawing/2014/main" val="2857995978"/>
                    </a:ext>
                  </a:extLst>
                </a:gridCol>
                <a:gridCol w="989965">
                  <a:extLst>
                    <a:ext uri="{9D8B030D-6E8A-4147-A177-3AD203B41FA5}">
                      <a16:colId xmlns:a16="http://schemas.microsoft.com/office/drawing/2014/main" val="2020176050"/>
                    </a:ext>
                  </a:extLst>
                </a:gridCol>
                <a:gridCol w="2524125">
                  <a:extLst>
                    <a:ext uri="{9D8B030D-6E8A-4147-A177-3AD203B41FA5}">
                      <a16:colId xmlns:a16="http://schemas.microsoft.com/office/drawing/2014/main" val="3187220131"/>
                    </a:ext>
                  </a:extLst>
                </a:gridCol>
              </a:tblGrid>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2010</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thu nhập bình quân đầu người sau 11 năm theo vùng</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807713"/>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905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2838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9725052"/>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340208"/>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3493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6035508"/>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1088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2856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1808349"/>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4963412"/>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682330"/>
                  </a:ext>
                </a:extLst>
              </a:tr>
              <a:tr h="0">
                <a:tc>
                  <a:txBody>
                    <a:bodyPr/>
                    <a:lstStyle/>
                    <a:p>
                      <a:pPr algn="just">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giữa vùng có thu nhập cao nhất và thấp nhất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5900373"/>
                  </a:ext>
                </a:extLst>
              </a:tr>
            </a:tbl>
          </a:graphicData>
        </a:graphic>
      </p:graphicFrame>
      <p:sp>
        <p:nvSpPr>
          <p:cNvPr id="11" name="Rectangle 10">
            <a:extLst>
              <a:ext uri="{FF2B5EF4-FFF2-40B4-BE49-F238E27FC236}">
                <a16:creationId xmlns:a16="http://schemas.microsoft.com/office/drawing/2014/main" id="{5C5EA0DB-AFE1-3F71-5B19-735C200EFE4A}"/>
              </a:ext>
            </a:extLst>
          </p:cNvPr>
          <p:cNvSpPr/>
          <p:nvPr/>
        </p:nvSpPr>
        <p:spPr>
          <a:xfrm flipH="1">
            <a:off x="6445863" y="1175920"/>
            <a:ext cx="45719" cy="5378134"/>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Cabin Condensed Bold"/>
              <a:ea typeface="+mn-ea"/>
              <a:cs typeface="+mn-cs"/>
            </a:endParaRPr>
          </a:p>
        </p:txBody>
      </p:sp>
      <p:graphicFrame>
        <p:nvGraphicFramePr>
          <p:cNvPr id="12" name="Table 11">
            <a:extLst>
              <a:ext uri="{FF2B5EF4-FFF2-40B4-BE49-F238E27FC236}">
                <a16:creationId xmlns:a16="http://schemas.microsoft.com/office/drawing/2014/main" id="{D352BA07-CBC6-D207-72A5-36689552D06A}"/>
              </a:ext>
            </a:extLst>
          </p:cNvPr>
          <p:cNvGraphicFramePr>
            <a:graphicFrameLocks noGrp="1"/>
          </p:cNvGraphicFramePr>
          <p:nvPr/>
        </p:nvGraphicFramePr>
        <p:xfrm>
          <a:off x="6664851" y="2555504"/>
          <a:ext cx="5311052" cy="2650744"/>
        </p:xfrm>
        <a:graphic>
          <a:graphicData uri="http://schemas.openxmlformats.org/drawingml/2006/table">
            <a:tbl>
              <a:tblPr firstRow="1" firstCol="1" bandRow="1"/>
              <a:tblGrid>
                <a:gridCol w="1308012">
                  <a:extLst>
                    <a:ext uri="{9D8B030D-6E8A-4147-A177-3AD203B41FA5}">
                      <a16:colId xmlns:a16="http://schemas.microsoft.com/office/drawing/2014/main" val="1399365604"/>
                    </a:ext>
                  </a:extLst>
                </a:gridCol>
                <a:gridCol w="906224">
                  <a:extLst>
                    <a:ext uri="{9D8B030D-6E8A-4147-A177-3AD203B41FA5}">
                      <a16:colId xmlns:a16="http://schemas.microsoft.com/office/drawing/2014/main" val="4274814755"/>
                    </a:ext>
                  </a:extLst>
                </a:gridCol>
                <a:gridCol w="1059392">
                  <a:extLst>
                    <a:ext uri="{9D8B030D-6E8A-4147-A177-3AD203B41FA5}">
                      <a16:colId xmlns:a16="http://schemas.microsoft.com/office/drawing/2014/main" val="1160391875"/>
                    </a:ext>
                  </a:extLst>
                </a:gridCol>
                <a:gridCol w="689547">
                  <a:extLst>
                    <a:ext uri="{9D8B030D-6E8A-4147-A177-3AD203B41FA5}">
                      <a16:colId xmlns:a16="http://schemas.microsoft.com/office/drawing/2014/main" val="2360378763"/>
                    </a:ext>
                  </a:extLst>
                </a:gridCol>
                <a:gridCol w="1347877">
                  <a:extLst>
                    <a:ext uri="{9D8B030D-6E8A-4147-A177-3AD203B41FA5}">
                      <a16:colId xmlns:a16="http://schemas.microsoft.com/office/drawing/2014/main" val="522728432"/>
                    </a:ext>
                  </a:extLst>
                </a:gridCol>
              </a:tblGrid>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Năm</a:t>
                      </a: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Vùng                       </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noFill/>
                  </a:tcPr>
                </a:tc>
                <a:tc>
                  <a:txBody>
                    <a:bodyPr/>
                    <a:lstStyle/>
                    <a:p>
                      <a:pPr algn="ctr">
                        <a:lnSpc>
                          <a:spcPct val="115000"/>
                        </a:lnSpc>
                        <a:spcAft>
                          <a:spcPts val="1000"/>
                        </a:spcAft>
                      </a:pPr>
                      <a:r>
                        <a:rPr lang="vi-VN" sz="1600" b="1" kern="100">
                          <a:effectLst/>
                          <a:latin typeface="Times New Roman" panose="02020603050405020304" pitchFamily="18" charset="0"/>
                          <a:ea typeface="Calibri" panose="020F0502020204030204" pitchFamily="34" charset="0"/>
                          <a:cs typeface="Times New Roman" panose="02020603050405020304" pitchFamily="18" charset="0"/>
                        </a:rPr>
                        <a:t>201</a:t>
                      </a: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16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9957842"/>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905</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2838</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6742662"/>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3905979"/>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1018</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3493</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3288234"/>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1088</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600" kern="100">
                          <a:effectLst/>
                          <a:latin typeface="Times New Roman" panose="02020603050405020304" pitchFamily="18" charset="0"/>
                          <a:ea typeface="Calibri" panose="020F0502020204030204" pitchFamily="34" charset="0"/>
                          <a:cs typeface="Times New Roman" panose="02020603050405020304" pitchFamily="18" charset="0"/>
                        </a:rPr>
                        <a:t>2856</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2914714"/>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3865894"/>
                  </a:ext>
                </a:extLst>
              </a:tr>
              <a:tr h="0">
                <a:tc>
                  <a:txBody>
                    <a:bodyPr/>
                    <a:lstStyle/>
                    <a:p>
                      <a:pPr algn="just">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1852132"/>
                  </a:ext>
                </a:extLst>
              </a:tr>
            </a:tbl>
          </a:graphicData>
        </a:graphic>
      </p:graphicFrame>
      <p:sp>
        <p:nvSpPr>
          <p:cNvPr id="14" name="TextBox 13">
            <a:extLst>
              <a:ext uri="{FF2B5EF4-FFF2-40B4-BE49-F238E27FC236}">
                <a16:creationId xmlns:a16="http://schemas.microsoft.com/office/drawing/2014/main" id="{E02AED79-DF76-9EB8-91CE-C20CEDBEDB72}"/>
              </a:ext>
            </a:extLst>
          </p:cNvPr>
          <p:cNvSpPr txBox="1"/>
          <p:nvPr/>
        </p:nvSpPr>
        <p:spPr>
          <a:xfrm>
            <a:off x="6474744" y="1224197"/>
            <a:ext cx="5501159" cy="1200329"/>
          </a:xfrm>
          <a:prstGeom prst="rect">
            <a:avLst/>
          </a:prstGeom>
          <a:noFill/>
        </p:spPr>
        <p:txBody>
          <a:bodyPr wrap="square">
            <a:spAutoFit/>
          </a:bodyPr>
          <a:lstStyle/>
          <a:p>
            <a:pPr algn="ctr"/>
            <a:r>
              <a:rPr lang="en-US" b="1" kern="0">
                <a:effectLst/>
                <a:latin typeface="Times New Roman" panose="02020603050405020304" pitchFamily="18" charset="0"/>
                <a:ea typeface="Arial" panose="020B0604020202020204" pitchFamily="34" charset="0"/>
                <a:cs typeface="Times New Roman" panose="02020603050405020304" pitchFamily="18" charset="0"/>
              </a:rPr>
              <a:t>XẾP HẠNG </a:t>
            </a:r>
            <a:r>
              <a:rPr lang="vi-VN" b="1" kern="0">
                <a:effectLst/>
                <a:latin typeface="Times New Roman" panose="02020603050405020304" pitchFamily="18" charset="0"/>
                <a:ea typeface="Arial" panose="020B0604020202020204" pitchFamily="34" charset="0"/>
                <a:cs typeface="Times New Roman" panose="02020603050405020304" pitchFamily="18" charset="0"/>
              </a:rPr>
              <a:t>THU NHẬP BÌNH QU</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lang="en-US" b="1" kern="0">
                <a:effectLst/>
                <a:latin typeface="Times New Roman" panose="02020603050405020304" pitchFamily="18" charset="0"/>
                <a:ea typeface="Arial" panose="020B0604020202020204" pitchFamily="34" charset="0"/>
                <a:cs typeface="Times New Roman" panose="02020603050405020304" pitchFamily="18" charset="0"/>
              </a:rPr>
              <a:t>Á</a:t>
            </a:r>
            <a:r>
              <a:rPr lang="vi-VN" b="1" kern="0">
                <a:effectLst/>
                <a:latin typeface="Times New Roman" panose="02020603050405020304" pitchFamily="18" charset="0"/>
                <a:ea typeface="Arial" panose="020B0604020202020204" pitchFamily="34" charset="0"/>
                <a:cs typeface="Times New Roman" panose="02020603050405020304" pitchFamily="18" charset="0"/>
              </a:rPr>
              <a:t> HIỆN HÀNH) PH</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a:p>
            <a:pPr algn="r"/>
            <a:r>
              <a:rPr lang="en-US" i="1" kern="100">
                <a:effectLst/>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DDDE3D2-5E6F-6444-8C34-7C78A97BAB3C}"/>
              </a:ext>
            </a:extLst>
          </p:cNvPr>
          <p:cNvSpPr txBox="1"/>
          <p:nvPr/>
        </p:nvSpPr>
        <p:spPr>
          <a:xfrm>
            <a:off x="319792" y="1224197"/>
            <a:ext cx="6100996" cy="1200329"/>
          </a:xfrm>
          <a:prstGeom prst="rect">
            <a:avLst/>
          </a:prstGeom>
          <a:noFill/>
        </p:spPr>
        <p:txBody>
          <a:bodyPr wrap="square">
            <a:spAutoFit/>
          </a:bodyPr>
          <a:lstStyle/>
          <a:p>
            <a:pPr algn="ctr"/>
            <a:r>
              <a:rPr lang="en-US" b="1" kern="0">
                <a:effectLst/>
                <a:latin typeface="Times New Roman" panose="02020603050405020304" pitchFamily="18" charset="0"/>
                <a:ea typeface="Arial" panose="020B0604020202020204" pitchFamily="34" charset="0"/>
                <a:cs typeface="Times New Roman" panose="02020603050405020304" pitchFamily="18" charset="0"/>
              </a:rPr>
              <a:t>MỨC CHÊNH LỆCH </a:t>
            </a:r>
            <a:r>
              <a:rPr lang="vi-VN" b="1" kern="0">
                <a:effectLst/>
                <a:latin typeface="Times New Roman" panose="02020603050405020304" pitchFamily="18" charset="0"/>
                <a:ea typeface="Arial" panose="020B0604020202020204" pitchFamily="34" charset="0"/>
                <a:cs typeface="Times New Roman" panose="02020603050405020304" pitchFamily="18" charset="0"/>
              </a:rPr>
              <a:t>THU NHẬP BÌNH QU</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lang="en-US" b="1" kern="0">
                <a:effectLst/>
                <a:latin typeface="Times New Roman" panose="02020603050405020304" pitchFamily="18" charset="0"/>
                <a:ea typeface="Arial" panose="020B0604020202020204" pitchFamily="34" charset="0"/>
                <a:cs typeface="Times New Roman" panose="02020603050405020304" pitchFamily="18" charset="0"/>
              </a:rPr>
              <a:t>Á</a:t>
            </a:r>
            <a:r>
              <a:rPr lang="vi-VN" b="1" kern="0">
                <a:effectLst/>
                <a:latin typeface="Times New Roman" panose="02020603050405020304" pitchFamily="18" charset="0"/>
                <a:ea typeface="Arial" panose="020B0604020202020204" pitchFamily="34" charset="0"/>
                <a:cs typeface="Times New Roman" panose="02020603050405020304" pitchFamily="18" charset="0"/>
              </a:rPr>
              <a:t> HIỆN HÀNH) PH</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a:p>
            <a:pPr algn="r"/>
            <a:r>
              <a:rPr lang="en-US" i="1" kern="100">
                <a:effectLst/>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12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C8F3B9-404A-4785-8898-94682FF4949F}"/>
              </a:ext>
            </a:extLst>
          </p:cNvPr>
          <p:cNvGrpSpPr/>
          <p:nvPr/>
        </p:nvGrpSpPr>
        <p:grpSpPr>
          <a:xfrm>
            <a:off x="1169982" y="225643"/>
            <a:ext cx="9852035" cy="646331"/>
            <a:chOff x="1399312" y="337722"/>
            <a:chExt cx="9393381" cy="646331"/>
          </a:xfrm>
        </p:grpSpPr>
        <p:sp>
          <p:nvSpPr>
            <p:cNvPr id="5" name="Rectangle: Rounded Corners 4">
              <a:extLst>
                <a:ext uri="{FF2B5EF4-FFF2-40B4-BE49-F238E27FC236}">
                  <a16:creationId xmlns:a16="http://schemas.microsoft.com/office/drawing/2014/main" id="{402B4B2E-0251-40C1-A194-2409C1126B37}"/>
                </a:ext>
              </a:extLst>
            </p:cNvPr>
            <p:cNvSpPr/>
            <p:nvPr/>
          </p:nvSpPr>
          <p:spPr>
            <a:xfrm>
              <a:off x="1399312" y="346607"/>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6" name="TextBox 5">
              <a:extLst>
                <a:ext uri="{FF2B5EF4-FFF2-40B4-BE49-F238E27FC236}">
                  <a16:creationId xmlns:a16="http://schemas.microsoft.com/office/drawing/2014/main" id="{D2338F7C-ACE2-4800-937C-CE245822318C}"/>
                </a:ext>
              </a:extLst>
            </p:cNvPr>
            <p:cNvSpPr txBox="1"/>
            <p:nvPr/>
          </p:nvSpPr>
          <p:spPr>
            <a:xfrm>
              <a:off x="2204193" y="337722"/>
              <a:ext cx="77836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Nhận xét sự phân hóa thu nhập theo vùng</a:t>
              </a:r>
              <a:endParaRPr kumimoji="0" lang="en-US"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endParaRPr>
            </a:p>
          </p:txBody>
        </p:sp>
      </p:grpSp>
      <p:sp>
        <p:nvSpPr>
          <p:cNvPr id="9" name="Frame 8">
            <a:extLst>
              <a:ext uri="{FF2B5EF4-FFF2-40B4-BE49-F238E27FC236}">
                <a16:creationId xmlns:a16="http://schemas.microsoft.com/office/drawing/2014/main" id="{93307872-A4FA-4B70-B6F0-69C6FE5067BE}"/>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graphicFrame>
        <p:nvGraphicFramePr>
          <p:cNvPr id="10" name="Table 9">
            <a:extLst>
              <a:ext uri="{FF2B5EF4-FFF2-40B4-BE49-F238E27FC236}">
                <a16:creationId xmlns:a16="http://schemas.microsoft.com/office/drawing/2014/main" id="{6DFEFA08-B655-373D-B5C1-D4A0D77FDCC7}"/>
              </a:ext>
            </a:extLst>
          </p:cNvPr>
          <p:cNvGraphicFramePr>
            <a:graphicFrameLocks noGrp="1"/>
          </p:cNvGraphicFramePr>
          <p:nvPr>
            <p:extLst>
              <p:ext uri="{D42A27DB-BD31-4B8C-83A1-F6EECF244321}">
                <p14:modId xmlns:p14="http://schemas.microsoft.com/office/powerpoint/2010/main" val="2840724471"/>
              </p:ext>
            </p:extLst>
          </p:nvPr>
        </p:nvGraphicFramePr>
        <p:xfrm>
          <a:off x="507365" y="2424526"/>
          <a:ext cx="5851525" cy="4416552"/>
        </p:xfrm>
        <a:graphic>
          <a:graphicData uri="http://schemas.openxmlformats.org/drawingml/2006/table">
            <a:tbl>
              <a:tblPr firstRow="1" firstCol="1" bandRow="1"/>
              <a:tblGrid>
                <a:gridCol w="1966012">
                  <a:extLst>
                    <a:ext uri="{9D8B030D-6E8A-4147-A177-3AD203B41FA5}">
                      <a16:colId xmlns:a16="http://schemas.microsoft.com/office/drawing/2014/main" val="2869986345"/>
                    </a:ext>
                  </a:extLst>
                </a:gridCol>
                <a:gridCol w="704538">
                  <a:extLst>
                    <a:ext uri="{9D8B030D-6E8A-4147-A177-3AD203B41FA5}">
                      <a16:colId xmlns:a16="http://schemas.microsoft.com/office/drawing/2014/main" val="2857995978"/>
                    </a:ext>
                  </a:extLst>
                </a:gridCol>
                <a:gridCol w="974360">
                  <a:extLst>
                    <a:ext uri="{9D8B030D-6E8A-4147-A177-3AD203B41FA5}">
                      <a16:colId xmlns:a16="http://schemas.microsoft.com/office/drawing/2014/main" val="2020176050"/>
                    </a:ext>
                  </a:extLst>
                </a:gridCol>
                <a:gridCol w="2206615">
                  <a:extLst>
                    <a:ext uri="{9D8B030D-6E8A-4147-A177-3AD203B41FA5}">
                      <a16:colId xmlns:a16="http://schemas.microsoft.com/office/drawing/2014/main" val="3187220131"/>
                    </a:ext>
                  </a:extLst>
                </a:gridCol>
              </a:tblGrid>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2010</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thu nhập bình quân đầu người sau 11 năm theo vùng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807713"/>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905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2838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972505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340208"/>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3493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6035508"/>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1088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2856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1808349"/>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496341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682330"/>
                  </a:ext>
                </a:extLst>
              </a:tr>
              <a:tr h="0">
                <a:tc>
                  <a:txBody>
                    <a:bodyPr/>
                    <a:lstStyle/>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giữa vùng có thu nhập cao nhất và thấp nhất</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5900373"/>
                  </a:ext>
                </a:extLst>
              </a:tr>
            </a:tbl>
          </a:graphicData>
        </a:graphic>
      </p:graphicFrame>
      <p:sp>
        <p:nvSpPr>
          <p:cNvPr id="11" name="Rectangle 10">
            <a:extLst>
              <a:ext uri="{FF2B5EF4-FFF2-40B4-BE49-F238E27FC236}">
                <a16:creationId xmlns:a16="http://schemas.microsoft.com/office/drawing/2014/main" id="{5C5EA0DB-AFE1-3F71-5B19-735C200EFE4A}"/>
              </a:ext>
            </a:extLst>
          </p:cNvPr>
          <p:cNvSpPr/>
          <p:nvPr/>
        </p:nvSpPr>
        <p:spPr>
          <a:xfrm flipH="1">
            <a:off x="6445863" y="1175920"/>
            <a:ext cx="45719" cy="5378134"/>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Cabin Condensed Bold"/>
              <a:ea typeface="+mn-ea"/>
              <a:cs typeface="+mn-cs"/>
            </a:endParaRPr>
          </a:p>
        </p:txBody>
      </p:sp>
      <p:graphicFrame>
        <p:nvGraphicFramePr>
          <p:cNvPr id="12" name="Table 11">
            <a:extLst>
              <a:ext uri="{FF2B5EF4-FFF2-40B4-BE49-F238E27FC236}">
                <a16:creationId xmlns:a16="http://schemas.microsoft.com/office/drawing/2014/main" id="{D352BA07-CBC6-D207-72A5-36689552D06A}"/>
              </a:ext>
            </a:extLst>
          </p:cNvPr>
          <p:cNvGraphicFramePr>
            <a:graphicFrameLocks noGrp="1"/>
          </p:cNvGraphicFramePr>
          <p:nvPr>
            <p:extLst>
              <p:ext uri="{D42A27DB-BD31-4B8C-83A1-F6EECF244321}">
                <p14:modId xmlns:p14="http://schemas.microsoft.com/office/powerpoint/2010/main" val="4179919167"/>
              </p:ext>
            </p:extLst>
          </p:nvPr>
        </p:nvGraphicFramePr>
        <p:xfrm>
          <a:off x="6664851" y="2555504"/>
          <a:ext cx="5311052" cy="2966212"/>
        </p:xfrm>
        <a:graphic>
          <a:graphicData uri="http://schemas.openxmlformats.org/drawingml/2006/table">
            <a:tbl>
              <a:tblPr firstRow="1" firstCol="1" bandRow="1"/>
              <a:tblGrid>
                <a:gridCol w="1308012">
                  <a:extLst>
                    <a:ext uri="{9D8B030D-6E8A-4147-A177-3AD203B41FA5}">
                      <a16:colId xmlns:a16="http://schemas.microsoft.com/office/drawing/2014/main" val="1399365604"/>
                    </a:ext>
                  </a:extLst>
                </a:gridCol>
                <a:gridCol w="781393">
                  <a:extLst>
                    <a:ext uri="{9D8B030D-6E8A-4147-A177-3AD203B41FA5}">
                      <a16:colId xmlns:a16="http://schemas.microsoft.com/office/drawing/2014/main" val="4274814755"/>
                    </a:ext>
                  </a:extLst>
                </a:gridCol>
                <a:gridCol w="1184223">
                  <a:extLst>
                    <a:ext uri="{9D8B030D-6E8A-4147-A177-3AD203B41FA5}">
                      <a16:colId xmlns:a16="http://schemas.microsoft.com/office/drawing/2014/main" val="1160391875"/>
                    </a:ext>
                  </a:extLst>
                </a:gridCol>
                <a:gridCol w="689547">
                  <a:extLst>
                    <a:ext uri="{9D8B030D-6E8A-4147-A177-3AD203B41FA5}">
                      <a16:colId xmlns:a16="http://schemas.microsoft.com/office/drawing/2014/main" val="2360378763"/>
                    </a:ext>
                  </a:extLst>
                </a:gridCol>
                <a:gridCol w="1347877">
                  <a:extLst>
                    <a:ext uri="{9D8B030D-6E8A-4147-A177-3AD203B41FA5}">
                      <a16:colId xmlns:a16="http://schemas.microsoft.com/office/drawing/2014/main" val="522728432"/>
                    </a:ext>
                  </a:extLst>
                </a:gridCol>
              </a:tblGrid>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Vùng                       </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noFill/>
                  </a:tcPr>
                </a:tc>
                <a:tc>
                  <a:txBody>
                    <a:bodyPr/>
                    <a:lstStyle/>
                    <a:p>
                      <a:pPr algn="ctr">
                        <a:lnSpc>
                          <a:spcPct val="115000"/>
                        </a:lnSpc>
                        <a:spcAft>
                          <a:spcPts val="1000"/>
                        </a:spcAft>
                      </a:pPr>
                      <a:r>
                        <a:rPr lang="vi-VN" sz="1800" b="1" kern="100">
                          <a:effectLst/>
                          <a:latin typeface="Times New Roman" panose="02020603050405020304" pitchFamily="18" charset="0"/>
                          <a:ea typeface="Calibri" panose="020F0502020204030204" pitchFamily="34" charset="0"/>
                          <a:cs typeface="Times New Roman" panose="02020603050405020304" pitchFamily="18" charset="0"/>
                        </a:rPr>
                        <a:t>201</a:t>
                      </a: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995784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905</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2838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674266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3905979"/>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1018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3493</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328823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1088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2856</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291471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386589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1852132"/>
                  </a:ext>
                </a:extLst>
              </a:tr>
            </a:tbl>
          </a:graphicData>
        </a:graphic>
      </p:graphicFrame>
      <p:sp>
        <p:nvSpPr>
          <p:cNvPr id="14" name="TextBox 13">
            <a:extLst>
              <a:ext uri="{FF2B5EF4-FFF2-40B4-BE49-F238E27FC236}">
                <a16:creationId xmlns:a16="http://schemas.microsoft.com/office/drawing/2014/main" id="{E02AED79-DF76-9EB8-91CE-C20CEDBEDB72}"/>
              </a:ext>
            </a:extLst>
          </p:cNvPr>
          <p:cNvSpPr txBox="1"/>
          <p:nvPr/>
        </p:nvSpPr>
        <p:spPr>
          <a:xfrm>
            <a:off x="6474744" y="1224197"/>
            <a:ext cx="5501159" cy="1200329"/>
          </a:xfrm>
          <a:prstGeom prst="rect">
            <a:avLst/>
          </a:prstGeom>
          <a:noFill/>
        </p:spPr>
        <p:txBody>
          <a:bodyPr wrap="square">
            <a:spAutoFit/>
          </a:bodyPr>
          <a:lstStyle/>
          <a:p>
            <a:pPr algn="ctr"/>
            <a:r>
              <a:rPr lang="en-US" b="1" kern="0">
                <a:effectLst/>
                <a:latin typeface="Times New Roman" panose="02020603050405020304" pitchFamily="18" charset="0"/>
                <a:ea typeface="Arial" panose="020B0604020202020204" pitchFamily="34" charset="0"/>
                <a:cs typeface="Times New Roman" panose="02020603050405020304" pitchFamily="18" charset="0"/>
              </a:rPr>
              <a:t>XẾP HẠNG </a:t>
            </a:r>
            <a:r>
              <a:rPr lang="vi-VN" b="1" kern="0">
                <a:effectLst/>
                <a:latin typeface="Times New Roman" panose="02020603050405020304" pitchFamily="18" charset="0"/>
                <a:ea typeface="Arial" panose="020B0604020202020204" pitchFamily="34" charset="0"/>
                <a:cs typeface="Times New Roman" panose="02020603050405020304" pitchFamily="18" charset="0"/>
              </a:rPr>
              <a:t>THU NHẬP BÌNH QU</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lang="en-US" b="1" kern="0">
                <a:effectLst/>
                <a:latin typeface="Times New Roman" panose="02020603050405020304" pitchFamily="18" charset="0"/>
                <a:ea typeface="Arial" panose="020B0604020202020204" pitchFamily="34" charset="0"/>
                <a:cs typeface="Times New Roman" panose="02020603050405020304" pitchFamily="18" charset="0"/>
              </a:rPr>
              <a:t>Á</a:t>
            </a:r>
            <a:r>
              <a:rPr lang="vi-VN" b="1" kern="0">
                <a:effectLst/>
                <a:latin typeface="Times New Roman" panose="02020603050405020304" pitchFamily="18" charset="0"/>
                <a:ea typeface="Arial" panose="020B0604020202020204" pitchFamily="34" charset="0"/>
                <a:cs typeface="Times New Roman" panose="02020603050405020304" pitchFamily="18" charset="0"/>
              </a:rPr>
              <a:t> HIỆN HÀNH) PH</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a:p>
            <a:pPr algn="r"/>
            <a:r>
              <a:rPr lang="en-US" i="1" kern="100">
                <a:effectLst/>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DDDE3D2-5E6F-6444-8C34-7C78A97BAB3C}"/>
              </a:ext>
            </a:extLst>
          </p:cNvPr>
          <p:cNvSpPr txBox="1"/>
          <p:nvPr/>
        </p:nvSpPr>
        <p:spPr>
          <a:xfrm>
            <a:off x="319792" y="1224197"/>
            <a:ext cx="6100996" cy="1200329"/>
          </a:xfrm>
          <a:prstGeom prst="rect">
            <a:avLst/>
          </a:prstGeom>
          <a:noFill/>
        </p:spPr>
        <p:txBody>
          <a:bodyPr wrap="square">
            <a:spAutoFit/>
          </a:bodyPr>
          <a:lstStyle/>
          <a:p>
            <a:pPr algn="ctr"/>
            <a:r>
              <a:rPr lang="en-US" b="1" kern="0">
                <a:effectLst/>
                <a:latin typeface="Times New Roman" panose="02020603050405020304" pitchFamily="18" charset="0"/>
                <a:ea typeface="Arial" panose="020B0604020202020204" pitchFamily="34" charset="0"/>
                <a:cs typeface="Times New Roman" panose="02020603050405020304" pitchFamily="18" charset="0"/>
              </a:rPr>
              <a:t>MỨC CHÊNH LỆCH </a:t>
            </a:r>
            <a:r>
              <a:rPr lang="vi-VN" b="1" kern="0">
                <a:effectLst/>
                <a:latin typeface="Times New Roman" panose="02020603050405020304" pitchFamily="18" charset="0"/>
                <a:ea typeface="Arial" panose="020B0604020202020204" pitchFamily="34" charset="0"/>
                <a:cs typeface="Times New Roman" panose="02020603050405020304" pitchFamily="18" charset="0"/>
              </a:rPr>
              <a:t>THU NHẬP BÌNH QU</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lang="en-US" b="1" kern="0">
                <a:effectLst/>
                <a:latin typeface="Times New Roman" panose="02020603050405020304" pitchFamily="18" charset="0"/>
                <a:ea typeface="Arial" panose="020B0604020202020204" pitchFamily="34" charset="0"/>
                <a:cs typeface="Times New Roman" panose="02020603050405020304" pitchFamily="18" charset="0"/>
              </a:rPr>
              <a:t>Á</a:t>
            </a:r>
            <a:r>
              <a:rPr lang="vi-VN" b="1" kern="0">
                <a:effectLst/>
                <a:latin typeface="Times New Roman" panose="02020603050405020304" pitchFamily="18" charset="0"/>
                <a:ea typeface="Arial" panose="020B0604020202020204" pitchFamily="34" charset="0"/>
                <a:cs typeface="Times New Roman" panose="02020603050405020304" pitchFamily="18" charset="0"/>
              </a:rPr>
              <a:t> HIỆN HÀNH) PH</a:t>
            </a:r>
            <a:r>
              <a:rPr lang="en-US" b="1" kern="0">
                <a:effectLst/>
                <a:latin typeface="Times New Roman" panose="02020603050405020304" pitchFamily="18" charset="0"/>
                <a:ea typeface="Arial" panose="020B0604020202020204" pitchFamily="34" charset="0"/>
                <a:cs typeface="Times New Roman" panose="02020603050405020304" pitchFamily="18" charset="0"/>
              </a:rPr>
              <a:t>Â</a:t>
            </a:r>
            <a:r>
              <a:rPr lang="vi-VN" b="1" kern="0">
                <a:effectLst/>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a:p>
            <a:pPr algn="r"/>
            <a:r>
              <a:rPr lang="en-US" i="1" kern="100">
                <a:effectLst/>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lang="en-US"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791D381-6980-7C5C-533B-9DF60F8603F8}"/>
              </a:ext>
            </a:extLst>
          </p:cNvPr>
          <p:cNvSpPr txBox="1"/>
          <p:nvPr/>
        </p:nvSpPr>
        <p:spPr>
          <a:xfrm>
            <a:off x="4823301" y="3617533"/>
            <a:ext cx="562975" cy="369332"/>
          </a:xfrm>
          <a:prstGeom prst="rect">
            <a:avLst/>
          </a:prstGeom>
          <a:noFill/>
        </p:spPr>
        <p:txBody>
          <a:bodyPr wrap="none" rtlCol="0">
            <a:spAutoFit/>
          </a:bodyPr>
          <a:lstStyle/>
          <a:p>
            <a:r>
              <a:rPr lang="en-US">
                <a:solidFill>
                  <a:srgbClr val="FF0000"/>
                </a:solidFill>
              </a:rPr>
              <a:t>1933</a:t>
            </a:r>
          </a:p>
        </p:txBody>
      </p:sp>
      <p:sp>
        <p:nvSpPr>
          <p:cNvPr id="21" name="TextBox 20">
            <a:extLst>
              <a:ext uri="{FF2B5EF4-FFF2-40B4-BE49-F238E27FC236}">
                <a16:creationId xmlns:a16="http://schemas.microsoft.com/office/drawing/2014/main" id="{8A145FE1-20B4-85EF-B656-5389A63BA826}"/>
              </a:ext>
            </a:extLst>
          </p:cNvPr>
          <p:cNvSpPr txBox="1"/>
          <p:nvPr/>
        </p:nvSpPr>
        <p:spPr>
          <a:xfrm>
            <a:off x="4796852" y="3923408"/>
            <a:ext cx="615874" cy="369332"/>
          </a:xfrm>
          <a:prstGeom prst="rect">
            <a:avLst/>
          </a:prstGeom>
          <a:noFill/>
        </p:spPr>
        <p:txBody>
          <a:bodyPr wrap="none" rtlCol="0">
            <a:spAutoFit/>
          </a:bodyPr>
          <a:lstStyle/>
          <a:p>
            <a:r>
              <a:rPr lang="en-US">
                <a:solidFill>
                  <a:srgbClr val="FF0000"/>
                </a:solidFill>
              </a:rPr>
              <a:t>3446</a:t>
            </a:r>
          </a:p>
        </p:txBody>
      </p:sp>
      <p:sp>
        <p:nvSpPr>
          <p:cNvPr id="22" name="TextBox 21">
            <a:extLst>
              <a:ext uri="{FF2B5EF4-FFF2-40B4-BE49-F238E27FC236}">
                <a16:creationId xmlns:a16="http://schemas.microsoft.com/office/drawing/2014/main" id="{052E15CB-6D45-AAD5-9B79-2464A1A1BEBB}"/>
              </a:ext>
            </a:extLst>
          </p:cNvPr>
          <p:cNvSpPr txBox="1"/>
          <p:nvPr/>
        </p:nvSpPr>
        <p:spPr>
          <a:xfrm>
            <a:off x="4819294" y="4217627"/>
            <a:ext cx="593432" cy="369332"/>
          </a:xfrm>
          <a:prstGeom prst="rect">
            <a:avLst/>
          </a:prstGeom>
          <a:noFill/>
        </p:spPr>
        <p:txBody>
          <a:bodyPr wrap="none" rtlCol="0">
            <a:spAutoFit/>
          </a:bodyPr>
          <a:lstStyle/>
          <a:p>
            <a:r>
              <a:rPr lang="en-US">
                <a:solidFill>
                  <a:srgbClr val="FF0000"/>
                </a:solidFill>
              </a:rPr>
              <a:t>2475</a:t>
            </a:r>
          </a:p>
        </p:txBody>
      </p:sp>
      <p:sp>
        <p:nvSpPr>
          <p:cNvPr id="23" name="TextBox 22">
            <a:extLst>
              <a:ext uri="{FF2B5EF4-FFF2-40B4-BE49-F238E27FC236}">
                <a16:creationId xmlns:a16="http://schemas.microsoft.com/office/drawing/2014/main" id="{6FA22091-133E-EDA1-D145-03A1067CFD29}"/>
              </a:ext>
            </a:extLst>
          </p:cNvPr>
          <p:cNvSpPr txBox="1"/>
          <p:nvPr/>
        </p:nvSpPr>
        <p:spPr>
          <a:xfrm>
            <a:off x="4793176" y="4549907"/>
            <a:ext cx="564578" cy="369332"/>
          </a:xfrm>
          <a:prstGeom prst="rect">
            <a:avLst/>
          </a:prstGeom>
          <a:noFill/>
        </p:spPr>
        <p:txBody>
          <a:bodyPr wrap="none" rtlCol="0">
            <a:spAutoFit/>
          </a:bodyPr>
          <a:lstStyle/>
          <a:p>
            <a:r>
              <a:rPr lang="en-US" dirty="0">
                <a:solidFill>
                  <a:srgbClr val="FF0000"/>
                </a:solidFill>
              </a:rPr>
              <a:t>1768</a:t>
            </a:r>
          </a:p>
        </p:txBody>
      </p:sp>
      <p:sp>
        <p:nvSpPr>
          <p:cNvPr id="24" name="TextBox 23">
            <a:extLst>
              <a:ext uri="{FF2B5EF4-FFF2-40B4-BE49-F238E27FC236}">
                <a16:creationId xmlns:a16="http://schemas.microsoft.com/office/drawing/2014/main" id="{0A1709AB-DD83-1975-2BA2-F4ED702F8955}"/>
              </a:ext>
            </a:extLst>
          </p:cNvPr>
          <p:cNvSpPr txBox="1"/>
          <p:nvPr/>
        </p:nvSpPr>
        <p:spPr>
          <a:xfrm>
            <a:off x="4798129" y="4896622"/>
            <a:ext cx="622286" cy="369332"/>
          </a:xfrm>
          <a:prstGeom prst="rect">
            <a:avLst/>
          </a:prstGeom>
          <a:noFill/>
        </p:spPr>
        <p:txBody>
          <a:bodyPr wrap="none" rtlCol="0">
            <a:spAutoFit/>
          </a:bodyPr>
          <a:lstStyle/>
          <a:p>
            <a:r>
              <a:rPr lang="en-US" dirty="0">
                <a:solidFill>
                  <a:srgbClr val="FF0000"/>
                </a:solidFill>
              </a:rPr>
              <a:t>3490</a:t>
            </a:r>
          </a:p>
        </p:txBody>
      </p:sp>
      <p:sp>
        <p:nvSpPr>
          <p:cNvPr id="25" name="TextBox 24">
            <a:extLst>
              <a:ext uri="{FF2B5EF4-FFF2-40B4-BE49-F238E27FC236}">
                <a16:creationId xmlns:a16="http://schemas.microsoft.com/office/drawing/2014/main" id="{7BA8B227-38F9-9224-08E3-B7DF847643DB}"/>
              </a:ext>
            </a:extLst>
          </p:cNvPr>
          <p:cNvSpPr txBox="1"/>
          <p:nvPr/>
        </p:nvSpPr>
        <p:spPr>
          <a:xfrm>
            <a:off x="4796851" y="5226270"/>
            <a:ext cx="606256" cy="369332"/>
          </a:xfrm>
          <a:prstGeom prst="rect">
            <a:avLst/>
          </a:prstGeom>
          <a:noFill/>
        </p:spPr>
        <p:txBody>
          <a:bodyPr wrap="none" rtlCol="0">
            <a:spAutoFit/>
          </a:bodyPr>
          <a:lstStyle/>
          <a:p>
            <a:r>
              <a:rPr lang="en-US" dirty="0">
                <a:solidFill>
                  <a:srgbClr val="FF0000"/>
                </a:solidFill>
              </a:rPr>
              <a:t>2466</a:t>
            </a:r>
          </a:p>
        </p:txBody>
      </p:sp>
      <p:sp>
        <p:nvSpPr>
          <p:cNvPr id="26" name="TextBox 25">
            <a:extLst>
              <a:ext uri="{FF2B5EF4-FFF2-40B4-BE49-F238E27FC236}">
                <a16:creationId xmlns:a16="http://schemas.microsoft.com/office/drawing/2014/main" id="{65522BD0-335A-9A05-92F2-94A47B58EA00}"/>
              </a:ext>
            </a:extLst>
          </p:cNvPr>
          <p:cNvSpPr txBox="1"/>
          <p:nvPr/>
        </p:nvSpPr>
        <p:spPr>
          <a:xfrm>
            <a:off x="2490865" y="5620914"/>
            <a:ext cx="567784" cy="369332"/>
          </a:xfrm>
          <a:prstGeom prst="rect">
            <a:avLst/>
          </a:prstGeom>
          <a:noFill/>
        </p:spPr>
        <p:txBody>
          <a:bodyPr wrap="none" rtlCol="0">
            <a:spAutoFit/>
          </a:bodyPr>
          <a:lstStyle/>
          <a:p>
            <a:r>
              <a:rPr lang="en-US">
                <a:solidFill>
                  <a:srgbClr val="FF0000"/>
                </a:solidFill>
              </a:rPr>
              <a:t>1399</a:t>
            </a:r>
          </a:p>
        </p:txBody>
      </p:sp>
      <p:sp>
        <p:nvSpPr>
          <p:cNvPr id="27" name="TextBox 26">
            <a:extLst>
              <a:ext uri="{FF2B5EF4-FFF2-40B4-BE49-F238E27FC236}">
                <a16:creationId xmlns:a16="http://schemas.microsoft.com/office/drawing/2014/main" id="{376A3D57-C5CB-4A75-4093-9924E265A217}"/>
              </a:ext>
            </a:extLst>
          </p:cNvPr>
          <p:cNvSpPr txBox="1"/>
          <p:nvPr/>
        </p:nvSpPr>
        <p:spPr>
          <a:xfrm>
            <a:off x="3258077" y="5620914"/>
            <a:ext cx="593432" cy="369332"/>
          </a:xfrm>
          <a:prstGeom prst="rect">
            <a:avLst/>
          </a:prstGeom>
          <a:noFill/>
        </p:spPr>
        <p:txBody>
          <a:bodyPr wrap="none" rtlCol="0">
            <a:spAutoFit/>
          </a:bodyPr>
          <a:lstStyle/>
          <a:p>
            <a:r>
              <a:rPr lang="en-US">
                <a:solidFill>
                  <a:srgbClr val="FF0000"/>
                </a:solidFill>
              </a:rPr>
              <a:t>2956</a:t>
            </a:r>
          </a:p>
        </p:txBody>
      </p:sp>
    </p:spTree>
    <p:extLst>
      <p:ext uri="{BB962C8B-B14F-4D97-AF65-F5344CB8AC3E}">
        <p14:creationId xmlns:p14="http://schemas.microsoft.com/office/powerpoint/2010/main" val="38715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0" grpId="0"/>
      <p:bldP spid="21" grpId="0"/>
      <p:bldP spid="22" grpId="0"/>
      <p:bldP spid="23" grpId="0"/>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C8F3B9-404A-4785-8898-94682FF4949F}"/>
              </a:ext>
            </a:extLst>
          </p:cNvPr>
          <p:cNvGrpSpPr/>
          <p:nvPr/>
        </p:nvGrpSpPr>
        <p:grpSpPr>
          <a:xfrm>
            <a:off x="1169982" y="225643"/>
            <a:ext cx="9852035" cy="646331"/>
            <a:chOff x="1399312" y="337722"/>
            <a:chExt cx="9393381" cy="646331"/>
          </a:xfrm>
        </p:grpSpPr>
        <p:sp>
          <p:nvSpPr>
            <p:cNvPr id="5" name="Rectangle: Rounded Corners 4">
              <a:extLst>
                <a:ext uri="{FF2B5EF4-FFF2-40B4-BE49-F238E27FC236}">
                  <a16:creationId xmlns:a16="http://schemas.microsoft.com/office/drawing/2014/main" id="{402B4B2E-0251-40C1-A194-2409C1126B37}"/>
                </a:ext>
              </a:extLst>
            </p:cNvPr>
            <p:cNvSpPr/>
            <p:nvPr/>
          </p:nvSpPr>
          <p:spPr>
            <a:xfrm>
              <a:off x="1399312" y="346607"/>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6" name="TextBox 5">
              <a:extLst>
                <a:ext uri="{FF2B5EF4-FFF2-40B4-BE49-F238E27FC236}">
                  <a16:creationId xmlns:a16="http://schemas.microsoft.com/office/drawing/2014/main" id="{D2338F7C-ACE2-4800-937C-CE245822318C}"/>
                </a:ext>
              </a:extLst>
            </p:cNvPr>
            <p:cNvSpPr txBox="1"/>
            <p:nvPr/>
          </p:nvSpPr>
          <p:spPr>
            <a:xfrm>
              <a:off x="2204193" y="337722"/>
              <a:ext cx="77836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Nhận xét sự phân hóa thu nhập theo vùng</a:t>
              </a:r>
              <a:endParaRPr kumimoji="0" lang="en-US"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endParaRPr>
            </a:p>
          </p:txBody>
        </p:sp>
      </p:grpSp>
      <p:sp>
        <p:nvSpPr>
          <p:cNvPr id="9" name="Frame 8">
            <a:extLst>
              <a:ext uri="{FF2B5EF4-FFF2-40B4-BE49-F238E27FC236}">
                <a16:creationId xmlns:a16="http://schemas.microsoft.com/office/drawing/2014/main" id="{93307872-A4FA-4B70-B6F0-69C6FE5067BE}"/>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graphicFrame>
        <p:nvGraphicFramePr>
          <p:cNvPr id="10" name="Table 9">
            <a:extLst>
              <a:ext uri="{FF2B5EF4-FFF2-40B4-BE49-F238E27FC236}">
                <a16:creationId xmlns:a16="http://schemas.microsoft.com/office/drawing/2014/main" id="{6DFEFA08-B655-373D-B5C1-D4A0D77FDCC7}"/>
              </a:ext>
            </a:extLst>
          </p:cNvPr>
          <p:cNvGraphicFramePr>
            <a:graphicFrameLocks noGrp="1"/>
          </p:cNvGraphicFramePr>
          <p:nvPr/>
        </p:nvGraphicFramePr>
        <p:xfrm>
          <a:off x="507365" y="2424526"/>
          <a:ext cx="5851525" cy="4416552"/>
        </p:xfrm>
        <a:graphic>
          <a:graphicData uri="http://schemas.openxmlformats.org/drawingml/2006/table">
            <a:tbl>
              <a:tblPr firstRow="1" firstCol="1" bandRow="1"/>
              <a:tblGrid>
                <a:gridCol w="1966012">
                  <a:extLst>
                    <a:ext uri="{9D8B030D-6E8A-4147-A177-3AD203B41FA5}">
                      <a16:colId xmlns:a16="http://schemas.microsoft.com/office/drawing/2014/main" val="2869986345"/>
                    </a:ext>
                  </a:extLst>
                </a:gridCol>
                <a:gridCol w="704538">
                  <a:extLst>
                    <a:ext uri="{9D8B030D-6E8A-4147-A177-3AD203B41FA5}">
                      <a16:colId xmlns:a16="http://schemas.microsoft.com/office/drawing/2014/main" val="2857995978"/>
                    </a:ext>
                  </a:extLst>
                </a:gridCol>
                <a:gridCol w="974360">
                  <a:extLst>
                    <a:ext uri="{9D8B030D-6E8A-4147-A177-3AD203B41FA5}">
                      <a16:colId xmlns:a16="http://schemas.microsoft.com/office/drawing/2014/main" val="2020176050"/>
                    </a:ext>
                  </a:extLst>
                </a:gridCol>
                <a:gridCol w="2206615">
                  <a:extLst>
                    <a:ext uri="{9D8B030D-6E8A-4147-A177-3AD203B41FA5}">
                      <a16:colId xmlns:a16="http://schemas.microsoft.com/office/drawing/2014/main" val="3187220131"/>
                    </a:ext>
                  </a:extLst>
                </a:gridCol>
              </a:tblGrid>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2010</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thu nhập bình quân đầu người sau 11 năm theo vùng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807713"/>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905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2838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972505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8340208"/>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3493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6035508"/>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1088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2856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1808349"/>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496341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682330"/>
                  </a:ext>
                </a:extLst>
              </a:tr>
              <a:tr h="0">
                <a:tc>
                  <a:txBody>
                    <a:bodyPr/>
                    <a:lstStyle/>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Mức chênh lệch giữa vùng có thu nhập cao nhất và thấp nhất</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5900373"/>
                  </a:ext>
                </a:extLst>
              </a:tr>
            </a:tbl>
          </a:graphicData>
        </a:graphic>
      </p:graphicFrame>
      <p:sp>
        <p:nvSpPr>
          <p:cNvPr id="11" name="Rectangle 10">
            <a:extLst>
              <a:ext uri="{FF2B5EF4-FFF2-40B4-BE49-F238E27FC236}">
                <a16:creationId xmlns:a16="http://schemas.microsoft.com/office/drawing/2014/main" id="{5C5EA0DB-AFE1-3F71-5B19-735C200EFE4A}"/>
              </a:ext>
            </a:extLst>
          </p:cNvPr>
          <p:cNvSpPr/>
          <p:nvPr/>
        </p:nvSpPr>
        <p:spPr>
          <a:xfrm flipH="1">
            <a:off x="6445863" y="1175920"/>
            <a:ext cx="45719" cy="5378134"/>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Cabin Condensed Bold"/>
              <a:ea typeface="+mn-ea"/>
              <a:cs typeface="+mn-cs"/>
            </a:endParaRPr>
          </a:p>
        </p:txBody>
      </p:sp>
      <p:sp>
        <p:nvSpPr>
          <p:cNvPr id="14" name="TextBox 13">
            <a:extLst>
              <a:ext uri="{FF2B5EF4-FFF2-40B4-BE49-F238E27FC236}">
                <a16:creationId xmlns:a16="http://schemas.microsoft.com/office/drawing/2014/main" id="{E02AED79-DF76-9EB8-91CE-C20CEDBEDB72}"/>
              </a:ext>
            </a:extLst>
          </p:cNvPr>
          <p:cNvSpPr txBox="1"/>
          <p:nvPr/>
        </p:nvSpPr>
        <p:spPr>
          <a:xfrm>
            <a:off x="6371049" y="1510665"/>
            <a:ext cx="550115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KẾT</a:t>
            </a:r>
            <a:r>
              <a:rPr kumimoji="0" lang="en-US" sz="2200" b="1" i="0" u="none" strike="noStrike" kern="0" cap="none" spc="0" normalizeH="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LUẬN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DDDE3D2-5E6F-6444-8C34-7C78A97BAB3C}"/>
              </a:ext>
            </a:extLst>
          </p:cNvPr>
          <p:cNvSpPr txBox="1"/>
          <p:nvPr/>
        </p:nvSpPr>
        <p:spPr>
          <a:xfrm>
            <a:off x="319792" y="1224197"/>
            <a:ext cx="610099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MỨC CHÊNH LỆCH </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THU NHẬP BÌNH QU</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Â</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Á</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HIỆN HÀNH) PH</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Â</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791D381-6980-7C5C-533B-9DF60F8603F8}"/>
              </a:ext>
            </a:extLst>
          </p:cNvPr>
          <p:cNvSpPr txBox="1"/>
          <p:nvPr/>
        </p:nvSpPr>
        <p:spPr>
          <a:xfrm>
            <a:off x="4823301" y="3617533"/>
            <a:ext cx="5629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1933</a:t>
            </a:r>
          </a:p>
        </p:txBody>
      </p:sp>
      <p:sp>
        <p:nvSpPr>
          <p:cNvPr id="21" name="TextBox 20">
            <a:extLst>
              <a:ext uri="{FF2B5EF4-FFF2-40B4-BE49-F238E27FC236}">
                <a16:creationId xmlns:a16="http://schemas.microsoft.com/office/drawing/2014/main" id="{8A145FE1-20B4-85EF-B656-5389A63BA826}"/>
              </a:ext>
            </a:extLst>
          </p:cNvPr>
          <p:cNvSpPr txBox="1"/>
          <p:nvPr/>
        </p:nvSpPr>
        <p:spPr>
          <a:xfrm>
            <a:off x="4796852" y="3964973"/>
            <a:ext cx="6158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9Slide07 IcielBaliho Script"/>
                <a:ea typeface="+mn-ea"/>
                <a:cs typeface="+mn-cs"/>
              </a:rPr>
              <a:t>3446</a:t>
            </a:r>
          </a:p>
        </p:txBody>
      </p:sp>
      <p:sp>
        <p:nvSpPr>
          <p:cNvPr id="22" name="TextBox 21">
            <a:extLst>
              <a:ext uri="{FF2B5EF4-FFF2-40B4-BE49-F238E27FC236}">
                <a16:creationId xmlns:a16="http://schemas.microsoft.com/office/drawing/2014/main" id="{052E15CB-6D45-AAD5-9B79-2464A1A1BEBB}"/>
              </a:ext>
            </a:extLst>
          </p:cNvPr>
          <p:cNvSpPr txBox="1"/>
          <p:nvPr/>
        </p:nvSpPr>
        <p:spPr>
          <a:xfrm>
            <a:off x="4819294" y="4286902"/>
            <a:ext cx="593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9Slide07 IcielBaliho Script"/>
                <a:ea typeface="+mn-ea"/>
                <a:cs typeface="+mn-cs"/>
              </a:rPr>
              <a:t>2475</a:t>
            </a:r>
          </a:p>
        </p:txBody>
      </p:sp>
      <p:sp>
        <p:nvSpPr>
          <p:cNvPr id="23" name="TextBox 22">
            <a:extLst>
              <a:ext uri="{FF2B5EF4-FFF2-40B4-BE49-F238E27FC236}">
                <a16:creationId xmlns:a16="http://schemas.microsoft.com/office/drawing/2014/main" id="{6FA22091-133E-EDA1-D145-03A1067CFD29}"/>
              </a:ext>
            </a:extLst>
          </p:cNvPr>
          <p:cNvSpPr txBox="1"/>
          <p:nvPr/>
        </p:nvSpPr>
        <p:spPr>
          <a:xfrm>
            <a:off x="4793176" y="4605326"/>
            <a:ext cx="564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9Slide07 IcielBaliho Script"/>
                <a:ea typeface="+mn-ea"/>
                <a:cs typeface="+mn-cs"/>
              </a:rPr>
              <a:t>1768</a:t>
            </a:r>
          </a:p>
        </p:txBody>
      </p:sp>
      <p:sp>
        <p:nvSpPr>
          <p:cNvPr id="24" name="TextBox 23">
            <a:extLst>
              <a:ext uri="{FF2B5EF4-FFF2-40B4-BE49-F238E27FC236}">
                <a16:creationId xmlns:a16="http://schemas.microsoft.com/office/drawing/2014/main" id="{0A1709AB-DD83-1975-2BA2-F4ED702F8955}"/>
              </a:ext>
            </a:extLst>
          </p:cNvPr>
          <p:cNvSpPr txBox="1"/>
          <p:nvPr/>
        </p:nvSpPr>
        <p:spPr>
          <a:xfrm>
            <a:off x="4798129" y="493818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9Slide07 IcielBaliho Script"/>
                <a:ea typeface="+mn-ea"/>
                <a:cs typeface="+mn-cs"/>
              </a:rPr>
              <a:t>3490</a:t>
            </a:r>
          </a:p>
        </p:txBody>
      </p:sp>
      <p:sp>
        <p:nvSpPr>
          <p:cNvPr id="25" name="TextBox 24">
            <a:extLst>
              <a:ext uri="{FF2B5EF4-FFF2-40B4-BE49-F238E27FC236}">
                <a16:creationId xmlns:a16="http://schemas.microsoft.com/office/drawing/2014/main" id="{7BA8B227-38F9-9224-08E3-B7DF847643DB}"/>
              </a:ext>
            </a:extLst>
          </p:cNvPr>
          <p:cNvSpPr txBox="1"/>
          <p:nvPr/>
        </p:nvSpPr>
        <p:spPr>
          <a:xfrm>
            <a:off x="4796851" y="5226273"/>
            <a:ext cx="6062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9Slide07 IcielBaliho Script"/>
                <a:ea typeface="+mn-ea"/>
                <a:cs typeface="+mn-cs"/>
              </a:rPr>
              <a:t>2466</a:t>
            </a:r>
          </a:p>
        </p:txBody>
      </p:sp>
      <p:sp>
        <p:nvSpPr>
          <p:cNvPr id="26" name="TextBox 25">
            <a:extLst>
              <a:ext uri="{FF2B5EF4-FFF2-40B4-BE49-F238E27FC236}">
                <a16:creationId xmlns:a16="http://schemas.microsoft.com/office/drawing/2014/main" id="{65522BD0-335A-9A05-92F2-94A47B58EA00}"/>
              </a:ext>
            </a:extLst>
          </p:cNvPr>
          <p:cNvSpPr txBox="1"/>
          <p:nvPr/>
        </p:nvSpPr>
        <p:spPr>
          <a:xfrm>
            <a:off x="2490865" y="5620914"/>
            <a:ext cx="5677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1399</a:t>
            </a:r>
          </a:p>
        </p:txBody>
      </p:sp>
      <p:sp>
        <p:nvSpPr>
          <p:cNvPr id="27" name="TextBox 26">
            <a:extLst>
              <a:ext uri="{FF2B5EF4-FFF2-40B4-BE49-F238E27FC236}">
                <a16:creationId xmlns:a16="http://schemas.microsoft.com/office/drawing/2014/main" id="{376A3D57-C5CB-4A75-4093-9924E265A217}"/>
              </a:ext>
            </a:extLst>
          </p:cNvPr>
          <p:cNvSpPr txBox="1"/>
          <p:nvPr/>
        </p:nvSpPr>
        <p:spPr>
          <a:xfrm>
            <a:off x="3258077" y="5620914"/>
            <a:ext cx="593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9Slide07 IcielBaliho Script"/>
                <a:ea typeface="+mn-ea"/>
                <a:cs typeface="+mn-cs"/>
              </a:rPr>
              <a:t>2956</a:t>
            </a:r>
          </a:p>
        </p:txBody>
      </p:sp>
      <p:sp>
        <p:nvSpPr>
          <p:cNvPr id="3" name="TextBox 2">
            <a:extLst>
              <a:ext uri="{FF2B5EF4-FFF2-40B4-BE49-F238E27FC236}">
                <a16:creationId xmlns:a16="http://schemas.microsoft.com/office/drawing/2014/main" id="{76C1273D-94BD-485D-4476-157524B4832C}"/>
              </a:ext>
            </a:extLst>
          </p:cNvPr>
          <p:cNvSpPr txBox="1"/>
          <p:nvPr/>
        </p:nvSpPr>
        <p:spPr>
          <a:xfrm>
            <a:off x="6546463" y="2106157"/>
            <a:ext cx="5285676" cy="3816429"/>
          </a:xfrm>
          <a:prstGeom prst="rect">
            <a:avLst/>
          </a:prstGeom>
          <a:noFill/>
        </p:spPr>
        <p:txBody>
          <a:bodyPr wrap="square">
            <a:spAutoFit/>
          </a:bodyPr>
          <a:lstStyle/>
          <a:p>
            <a:pPr algn="just"/>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Thu nhập bình quân đầu người 1 tháng ở nước ta ở mức (cao/thấp)………...</a:t>
            </a:r>
          </a:p>
          <a:p>
            <a:pPr algn="just"/>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Thu nhập bình quân đầu người 1 tháng ở nước ta (đồng đều, chênh lệch)………..</a:t>
            </a:r>
          </a:p>
          <a:p>
            <a:pPr algn="just"/>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Mức trung bình thu nhập bình quân đầu người 1 tháng ở nước ta (tăng/giảm)…….</a:t>
            </a:r>
          </a:p>
          <a:p>
            <a:pPr algn="just"/>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Mức độ chênh lệch thu nhập bình quân đầu người 1 tháng giữa các địa phương (tăng lên/giảm xuống)………….</a:t>
            </a:r>
          </a:p>
          <a:p>
            <a:pPr algn="just"/>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Vùng………………... Có mức thu nhập bình quân đầu người 1 tháng tăng nhanh nhất</a:t>
            </a:r>
          </a:p>
        </p:txBody>
      </p:sp>
      <p:sp>
        <p:nvSpPr>
          <p:cNvPr id="8" name="TextBox 7">
            <a:extLst>
              <a:ext uri="{FF2B5EF4-FFF2-40B4-BE49-F238E27FC236}">
                <a16:creationId xmlns:a16="http://schemas.microsoft.com/office/drawing/2014/main" id="{E4D8D6CD-27F5-488A-E49C-7C51CF837210}"/>
              </a:ext>
            </a:extLst>
          </p:cNvPr>
          <p:cNvSpPr txBox="1"/>
          <p:nvPr/>
        </p:nvSpPr>
        <p:spPr>
          <a:xfrm>
            <a:off x="9507457" y="2436984"/>
            <a:ext cx="670376"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thấp</a:t>
            </a:r>
          </a:p>
        </p:txBody>
      </p:sp>
      <p:sp>
        <p:nvSpPr>
          <p:cNvPr id="13" name="TextBox 12">
            <a:extLst>
              <a:ext uri="{FF2B5EF4-FFF2-40B4-BE49-F238E27FC236}">
                <a16:creationId xmlns:a16="http://schemas.microsoft.com/office/drawing/2014/main" id="{07D68C34-53CF-B50E-1F39-A06DF3D7E345}"/>
              </a:ext>
            </a:extLst>
          </p:cNvPr>
          <p:cNvSpPr txBox="1"/>
          <p:nvPr/>
        </p:nvSpPr>
        <p:spPr>
          <a:xfrm>
            <a:off x="10147454" y="3084070"/>
            <a:ext cx="1684685" cy="43088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chênh lệch</a:t>
            </a:r>
          </a:p>
        </p:txBody>
      </p:sp>
      <p:sp>
        <p:nvSpPr>
          <p:cNvPr id="15" name="TextBox 14">
            <a:extLst>
              <a:ext uri="{FF2B5EF4-FFF2-40B4-BE49-F238E27FC236}">
                <a16:creationId xmlns:a16="http://schemas.microsoft.com/office/drawing/2014/main" id="{BBE11077-AE72-92CA-CDB8-A3453F80D20E}"/>
              </a:ext>
            </a:extLst>
          </p:cNvPr>
          <p:cNvSpPr txBox="1"/>
          <p:nvPr/>
        </p:nvSpPr>
        <p:spPr>
          <a:xfrm>
            <a:off x="10655428" y="3704627"/>
            <a:ext cx="1684685" cy="43088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tăng</a:t>
            </a:r>
          </a:p>
        </p:txBody>
      </p:sp>
      <p:sp>
        <p:nvSpPr>
          <p:cNvPr id="17" name="TextBox 16">
            <a:extLst>
              <a:ext uri="{FF2B5EF4-FFF2-40B4-BE49-F238E27FC236}">
                <a16:creationId xmlns:a16="http://schemas.microsoft.com/office/drawing/2014/main" id="{25E30FC5-CD6B-0A1C-564F-BEED38010104}"/>
              </a:ext>
            </a:extLst>
          </p:cNvPr>
          <p:cNvSpPr txBox="1"/>
          <p:nvPr/>
        </p:nvSpPr>
        <p:spPr>
          <a:xfrm>
            <a:off x="8514769" y="4713917"/>
            <a:ext cx="1684685" cy="43088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tăng lên</a:t>
            </a:r>
          </a:p>
        </p:txBody>
      </p:sp>
      <p:sp>
        <p:nvSpPr>
          <p:cNvPr id="18" name="TextBox 17">
            <a:extLst>
              <a:ext uri="{FF2B5EF4-FFF2-40B4-BE49-F238E27FC236}">
                <a16:creationId xmlns:a16="http://schemas.microsoft.com/office/drawing/2014/main" id="{852B21F4-2DFD-2B0E-E768-31EB2684B979}"/>
              </a:ext>
            </a:extLst>
          </p:cNvPr>
          <p:cNvSpPr txBox="1"/>
          <p:nvPr/>
        </p:nvSpPr>
        <p:spPr>
          <a:xfrm>
            <a:off x="7396996" y="5114180"/>
            <a:ext cx="1988259" cy="43088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Đông Nam Bộ</a:t>
            </a:r>
          </a:p>
        </p:txBody>
      </p:sp>
    </p:spTree>
    <p:extLst>
      <p:ext uri="{BB962C8B-B14F-4D97-AF65-F5344CB8AC3E}">
        <p14:creationId xmlns:p14="http://schemas.microsoft.com/office/powerpoint/2010/main" val="426703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0" grpId="0"/>
      <p:bldP spid="21" grpId="0"/>
      <p:bldP spid="22" grpId="0"/>
      <p:bldP spid="23" grpId="0"/>
      <p:bldP spid="24" grpId="0"/>
      <p:bldP spid="25" grpId="0"/>
      <p:bldP spid="26" grpId="0"/>
      <p:bldP spid="27" grpId="0"/>
      <p:bldP spid="8" grpId="0"/>
      <p:bldP spid="13" grpId="0"/>
      <p:bldP spid="15"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C8F3B9-404A-4785-8898-94682FF4949F}"/>
              </a:ext>
            </a:extLst>
          </p:cNvPr>
          <p:cNvGrpSpPr/>
          <p:nvPr/>
        </p:nvGrpSpPr>
        <p:grpSpPr>
          <a:xfrm>
            <a:off x="1169982" y="225643"/>
            <a:ext cx="9852035" cy="646331"/>
            <a:chOff x="1399312" y="337722"/>
            <a:chExt cx="9393381" cy="646331"/>
          </a:xfrm>
        </p:grpSpPr>
        <p:sp>
          <p:nvSpPr>
            <p:cNvPr id="5" name="Rectangle: Rounded Corners 4">
              <a:extLst>
                <a:ext uri="{FF2B5EF4-FFF2-40B4-BE49-F238E27FC236}">
                  <a16:creationId xmlns:a16="http://schemas.microsoft.com/office/drawing/2014/main" id="{402B4B2E-0251-40C1-A194-2409C1126B37}"/>
                </a:ext>
              </a:extLst>
            </p:cNvPr>
            <p:cNvSpPr/>
            <p:nvPr/>
          </p:nvSpPr>
          <p:spPr>
            <a:xfrm>
              <a:off x="1399312" y="346607"/>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6" name="TextBox 5">
              <a:extLst>
                <a:ext uri="{FF2B5EF4-FFF2-40B4-BE49-F238E27FC236}">
                  <a16:creationId xmlns:a16="http://schemas.microsoft.com/office/drawing/2014/main" id="{D2338F7C-ACE2-4800-937C-CE245822318C}"/>
                </a:ext>
              </a:extLst>
            </p:cNvPr>
            <p:cNvSpPr txBox="1"/>
            <p:nvPr/>
          </p:nvSpPr>
          <p:spPr>
            <a:xfrm>
              <a:off x="2204193" y="337722"/>
              <a:ext cx="77836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Nhận xét sự phân hóa thu nhập theo vùng</a:t>
              </a:r>
              <a:endParaRPr kumimoji="0" lang="en-US"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endParaRPr>
            </a:p>
          </p:txBody>
        </p:sp>
      </p:grpSp>
      <p:sp>
        <p:nvSpPr>
          <p:cNvPr id="9" name="Frame 8">
            <a:extLst>
              <a:ext uri="{FF2B5EF4-FFF2-40B4-BE49-F238E27FC236}">
                <a16:creationId xmlns:a16="http://schemas.microsoft.com/office/drawing/2014/main" id="{93307872-A4FA-4B70-B6F0-69C6FE5067BE}"/>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sp>
        <p:nvSpPr>
          <p:cNvPr id="11" name="Rectangle 10">
            <a:extLst>
              <a:ext uri="{FF2B5EF4-FFF2-40B4-BE49-F238E27FC236}">
                <a16:creationId xmlns:a16="http://schemas.microsoft.com/office/drawing/2014/main" id="{5C5EA0DB-AFE1-3F71-5B19-735C200EFE4A}"/>
              </a:ext>
            </a:extLst>
          </p:cNvPr>
          <p:cNvSpPr/>
          <p:nvPr/>
        </p:nvSpPr>
        <p:spPr>
          <a:xfrm flipH="1">
            <a:off x="6445863" y="1175920"/>
            <a:ext cx="45719" cy="5378134"/>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Cabin Condensed Bold"/>
              <a:ea typeface="+mn-ea"/>
              <a:cs typeface="+mn-cs"/>
            </a:endParaRPr>
          </a:p>
        </p:txBody>
      </p:sp>
      <p:graphicFrame>
        <p:nvGraphicFramePr>
          <p:cNvPr id="12" name="Table 11">
            <a:extLst>
              <a:ext uri="{FF2B5EF4-FFF2-40B4-BE49-F238E27FC236}">
                <a16:creationId xmlns:a16="http://schemas.microsoft.com/office/drawing/2014/main" id="{D352BA07-CBC6-D207-72A5-36689552D06A}"/>
              </a:ext>
            </a:extLst>
          </p:cNvPr>
          <p:cNvGraphicFramePr>
            <a:graphicFrameLocks noGrp="1"/>
          </p:cNvGraphicFramePr>
          <p:nvPr/>
        </p:nvGraphicFramePr>
        <p:xfrm>
          <a:off x="6664851" y="2555504"/>
          <a:ext cx="5311052" cy="2966212"/>
        </p:xfrm>
        <a:graphic>
          <a:graphicData uri="http://schemas.openxmlformats.org/drawingml/2006/table">
            <a:tbl>
              <a:tblPr firstRow="1" firstCol="1" bandRow="1"/>
              <a:tblGrid>
                <a:gridCol w="1308012">
                  <a:extLst>
                    <a:ext uri="{9D8B030D-6E8A-4147-A177-3AD203B41FA5}">
                      <a16:colId xmlns:a16="http://schemas.microsoft.com/office/drawing/2014/main" val="1399365604"/>
                    </a:ext>
                  </a:extLst>
                </a:gridCol>
                <a:gridCol w="781393">
                  <a:extLst>
                    <a:ext uri="{9D8B030D-6E8A-4147-A177-3AD203B41FA5}">
                      <a16:colId xmlns:a16="http://schemas.microsoft.com/office/drawing/2014/main" val="4274814755"/>
                    </a:ext>
                  </a:extLst>
                </a:gridCol>
                <a:gridCol w="1184223">
                  <a:extLst>
                    <a:ext uri="{9D8B030D-6E8A-4147-A177-3AD203B41FA5}">
                      <a16:colId xmlns:a16="http://schemas.microsoft.com/office/drawing/2014/main" val="1160391875"/>
                    </a:ext>
                  </a:extLst>
                </a:gridCol>
                <a:gridCol w="689547">
                  <a:extLst>
                    <a:ext uri="{9D8B030D-6E8A-4147-A177-3AD203B41FA5}">
                      <a16:colId xmlns:a16="http://schemas.microsoft.com/office/drawing/2014/main" val="2360378763"/>
                    </a:ext>
                  </a:extLst>
                </a:gridCol>
                <a:gridCol w="1347877">
                  <a:extLst>
                    <a:ext uri="{9D8B030D-6E8A-4147-A177-3AD203B41FA5}">
                      <a16:colId xmlns:a16="http://schemas.microsoft.com/office/drawing/2014/main" val="522728432"/>
                    </a:ext>
                  </a:extLst>
                </a:gridCol>
              </a:tblGrid>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Vùng                       </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noFill/>
                  </a:tcPr>
                </a:tc>
                <a:tc>
                  <a:txBody>
                    <a:bodyPr/>
                    <a:lstStyle/>
                    <a:p>
                      <a:pPr algn="ctr">
                        <a:lnSpc>
                          <a:spcPct val="115000"/>
                        </a:lnSpc>
                        <a:spcAft>
                          <a:spcPts val="1000"/>
                        </a:spcAft>
                      </a:pPr>
                      <a:r>
                        <a:rPr lang="vi-VN" sz="1800" b="1" kern="100">
                          <a:effectLst/>
                          <a:latin typeface="Times New Roman" panose="02020603050405020304" pitchFamily="18" charset="0"/>
                          <a:ea typeface="Calibri" panose="020F0502020204030204" pitchFamily="34" charset="0"/>
                          <a:cs typeface="Times New Roman" panose="02020603050405020304" pitchFamily="18" charset="0"/>
                        </a:rPr>
                        <a:t>201</a:t>
                      </a: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b="1" kern="100">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1800" b="1" kern="100">
                          <a:effectLst/>
                          <a:latin typeface="Times New Roman" panose="02020603050405020304" pitchFamily="18" charset="0"/>
                          <a:ea typeface="Calibri" panose="020F0502020204030204" pitchFamily="34" charset="0"/>
                          <a:cs typeface="Times New Roman" panose="02020603050405020304" pitchFamily="18" charset="0"/>
                        </a:rPr>
                        <a:t>Thứ hạng</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995784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TDMNBB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905</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2838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6742662"/>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1580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5026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3905979"/>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BTB và DHMT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1018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3493</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328823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Tây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1088</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vi-VN" sz="1800" kern="100">
                          <a:effectLst/>
                          <a:latin typeface="Times New Roman" panose="02020603050405020304" pitchFamily="18" charset="0"/>
                          <a:ea typeface="Calibri" panose="020F0502020204030204" pitchFamily="34" charset="0"/>
                          <a:cs typeface="Times New Roman" panose="02020603050405020304" pitchFamily="18" charset="0"/>
                        </a:rPr>
                        <a:t>2856</a:t>
                      </a: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291471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2304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5794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3865894"/>
                  </a:ext>
                </a:extLst>
              </a:tr>
              <a:tr h="0">
                <a:tc>
                  <a:txBody>
                    <a:bodyPr/>
                    <a:lstStyle/>
                    <a:p>
                      <a:pPr algn="just">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ĐBSCL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1247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1852132"/>
                  </a:ext>
                </a:extLst>
              </a:tr>
            </a:tbl>
          </a:graphicData>
        </a:graphic>
      </p:graphicFrame>
      <p:sp>
        <p:nvSpPr>
          <p:cNvPr id="14" name="TextBox 13">
            <a:extLst>
              <a:ext uri="{FF2B5EF4-FFF2-40B4-BE49-F238E27FC236}">
                <a16:creationId xmlns:a16="http://schemas.microsoft.com/office/drawing/2014/main" id="{E02AED79-DF76-9EB8-91CE-C20CEDBEDB72}"/>
              </a:ext>
            </a:extLst>
          </p:cNvPr>
          <p:cNvSpPr txBox="1"/>
          <p:nvPr/>
        </p:nvSpPr>
        <p:spPr>
          <a:xfrm>
            <a:off x="6474744" y="1224197"/>
            <a:ext cx="550115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XẾP HẠNG </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THU NHẬP BÌNH QU</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Â</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 ĐẦU NGƯỜI MỘT THÁNG (GI</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Á</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HIỆN HÀNH) PH</a:t>
            </a:r>
            <a:r>
              <a:rPr kumimoji="0" lang="en-US"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Â</a:t>
            </a:r>
            <a:r>
              <a:rPr kumimoji="0" lang="vi-VN" sz="18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 THEO VÙNG Ở NƯỚC TA NĂM 2010 VÀ NĂM 2021</a:t>
            </a: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 vị: nghìn đồng)</a:t>
            </a: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89816A-14D1-41C1-351E-651971CD9A9F}"/>
              </a:ext>
            </a:extLst>
          </p:cNvPr>
          <p:cNvSpPr txBox="1"/>
          <p:nvPr/>
        </p:nvSpPr>
        <p:spPr>
          <a:xfrm>
            <a:off x="344867" y="2694376"/>
            <a:ext cx="6100996" cy="2310184"/>
          </a:xfrm>
          <a:prstGeom prst="rect">
            <a:avLst/>
          </a:prstGeom>
          <a:noFill/>
        </p:spPr>
        <p:txBody>
          <a:bodyPr wrap="square">
            <a:spAutoFit/>
          </a:bodyPr>
          <a:lstStyle/>
          <a:p>
            <a:pPr algn="just">
              <a:lnSpc>
                <a:spcPct val="115000"/>
              </a:lnSpc>
              <a:spcAft>
                <a:spcPts val="1000"/>
              </a:spcAf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Vùng………………..có mức thu nhập bình quân đầu người một tháng cao nhất nước ta.</a:t>
            </a:r>
          </a:p>
          <a:p>
            <a:pPr algn="just">
              <a:lnSpc>
                <a:spcPct val="115000"/>
              </a:lnSpc>
              <a:spcAft>
                <a:spcPts val="1000"/>
              </a:spcAf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Vùng……………………………. có thu nhập bình quân đầu người một tháng thấp nhất nước ta</a:t>
            </a:r>
          </a:p>
        </p:txBody>
      </p:sp>
      <p:sp>
        <p:nvSpPr>
          <p:cNvPr id="7" name="TextBox 6">
            <a:extLst>
              <a:ext uri="{FF2B5EF4-FFF2-40B4-BE49-F238E27FC236}">
                <a16:creationId xmlns:a16="http://schemas.microsoft.com/office/drawing/2014/main" id="{F26B43CB-D53E-C679-5B4E-BE507DEC9998}"/>
              </a:ext>
            </a:extLst>
          </p:cNvPr>
          <p:cNvSpPr txBox="1"/>
          <p:nvPr/>
        </p:nvSpPr>
        <p:spPr>
          <a:xfrm>
            <a:off x="344867" y="1613936"/>
            <a:ext cx="550115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KẾT</a:t>
            </a:r>
            <a:r>
              <a:rPr kumimoji="0" lang="en-US" sz="2200" b="1" i="0" u="none" strike="noStrike" kern="0" cap="none" spc="0" normalizeH="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LUẬN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060E41C-620D-C6C2-1EE0-470D5D16652D}"/>
              </a:ext>
            </a:extLst>
          </p:cNvPr>
          <p:cNvSpPr txBox="1"/>
          <p:nvPr/>
        </p:nvSpPr>
        <p:spPr>
          <a:xfrm>
            <a:off x="1415440" y="2694376"/>
            <a:ext cx="2137229" cy="430887"/>
          </a:xfrm>
          <a:prstGeom prst="rect">
            <a:avLst/>
          </a:prstGeom>
          <a:noFill/>
        </p:spPr>
        <p:txBody>
          <a:bodyPr wrap="square" rtlCol="0">
            <a:spAutoFit/>
          </a:bodyPr>
          <a:lstStyle/>
          <a:p>
            <a:r>
              <a:rPr lang="en-US" sz="2200">
                <a:solidFill>
                  <a:srgbClr val="FF0000"/>
                </a:solidFill>
                <a:latin typeface="Times New Roman" panose="02020603050405020304" pitchFamily="18" charset="0"/>
                <a:cs typeface="Times New Roman" panose="02020603050405020304" pitchFamily="18" charset="0"/>
              </a:rPr>
              <a:t>Đông Nam Bộ</a:t>
            </a:r>
          </a:p>
        </p:txBody>
      </p:sp>
      <p:sp>
        <p:nvSpPr>
          <p:cNvPr id="13" name="TextBox 12">
            <a:extLst>
              <a:ext uri="{FF2B5EF4-FFF2-40B4-BE49-F238E27FC236}">
                <a16:creationId xmlns:a16="http://schemas.microsoft.com/office/drawing/2014/main" id="{FD52B3A2-E8BB-8062-ADFC-E3A7DDE76D24}"/>
              </a:ext>
            </a:extLst>
          </p:cNvPr>
          <p:cNvSpPr txBox="1"/>
          <p:nvPr/>
        </p:nvSpPr>
        <p:spPr>
          <a:xfrm>
            <a:off x="1331341" y="3621095"/>
            <a:ext cx="3528210"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Trung du và miền núi Bắc Bộ</a:t>
            </a:r>
          </a:p>
        </p:txBody>
      </p:sp>
    </p:spTree>
    <p:extLst>
      <p:ext uri="{BB962C8B-B14F-4D97-AF65-F5344CB8AC3E}">
        <p14:creationId xmlns:p14="http://schemas.microsoft.com/office/powerpoint/2010/main" val="35774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8"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3A7BF-1F90-45B8-9D80-6AD3CD12C9D0}"/>
              </a:ext>
            </a:extLst>
          </p:cNvPr>
          <p:cNvPicPr>
            <a:picLocks noChangeAspect="1"/>
          </p:cNvPicPr>
          <p:nvPr/>
        </p:nvPicPr>
        <p:blipFill rotWithShape="1">
          <a:blip r:embed="rId3"/>
          <a:srcRect l="5682"/>
          <a:stretch/>
        </p:blipFill>
        <p:spPr>
          <a:xfrm>
            <a:off x="3890886" y="983228"/>
            <a:ext cx="8301112" cy="5874772"/>
          </a:xfrm>
          <a:custGeom>
            <a:avLst/>
            <a:gdLst/>
            <a:ahLst/>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p:spPr>
      </p:pic>
      <p:pic>
        <p:nvPicPr>
          <p:cNvPr id="2" name="Picture 1">
            <a:extLst>
              <a:ext uri="{FF2B5EF4-FFF2-40B4-BE49-F238E27FC236}">
                <a16:creationId xmlns:a16="http://schemas.microsoft.com/office/drawing/2014/main" id="{0F56CFEA-DC3D-4BE5-AB39-19716E0FC8CF}"/>
              </a:ext>
            </a:extLst>
          </p:cNvPr>
          <p:cNvPicPr>
            <a:picLocks noChangeAspect="1"/>
          </p:cNvPicPr>
          <p:nvPr/>
        </p:nvPicPr>
        <p:blipFill rotWithShape="1">
          <a:blip r:embed="rId4"/>
          <a:srcRect l="9994" r="9924" b="3"/>
          <a:stretch/>
        </p:blipFill>
        <p:spPr>
          <a:xfrm>
            <a:off x="446582" y="0"/>
            <a:ext cx="5342805" cy="4453168"/>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
        <p:nvSpPr>
          <p:cNvPr id="5" name="TextBox 4">
            <a:extLst>
              <a:ext uri="{FF2B5EF4-FFF2-40B4-BE49-F238E27FC236}">
                <a16:creationId xmlns:a16="http://schemas.microsoft.com/office/drawing/2014/main" id="{7806BD1B-DE88-92E3-236A-FC0F7119AA42}"/>
              </a:ext>
            </a:extLst>
          </p:cNvPr>
          <p:cNvSpPr txBox="1"/>
          <p:nvPr/>
        </p:nvSpPr>
        <p:spPr>
          <a:xfrm>
            <a:off x="266700" y="4651566"/>
            <a:ext cx="4050467" cy="1569660"/>
          </a:xfrm>
          <a:prstGeom prst="rect">
            <a:avLst/>
          </a:prstGeom>
          <a:noFill/>
        </p:spPr>
        <p:txBody>
          <a:bodyPr wrap="square">
            <a:spAutoFit/>
          </a:bodyPr>
          <a:lstStyle/>
          <a:p>
            <a:r>
              <a:rPr lang="vi-VN" sz="2400">
                <a:solidFill>
                  <a:srgbClr val="FF0000"/>
                </a:solidFill>
              </a:rPr>
              <a:t>=&gt; Các vùng có sự chênh lệch về thu nhập do điều kiện tự nhiên, kinh tế – xã hội, tình hình kinh tế, thu hút đầu tư, vị trí địa lí,...</a:t>
            </a:r>
            <a:endParaRPr lang="en-US" sz="2400">
              <a:solidFill>
                <a:srgbClr val="FF0000"/>
              </a:solidFill>
            </a:endParaRPr>
          </a:p>
        </p:txBody>
      </p:sp>
    </p:spTree>
    <p:extLst>
      <p:ext uri="{BB962C8B-B14F-4D97-AF65-F5344CB8AC3E}">
        <p14:creationId xmlns:p14="http://schemas.microsoft.com/office/powerpoint/2010/main" val="1989880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6E8F6-A688-4193-B41E-381B699D09F9}"/>
              </a:ext>
            </a:extLst>
          </p:cNvPr>
          <p:cNvPicPr>
            <a:picLocks noChangeAspect="1"/>
          </p:cNvPicPr>
          <p:nvPr/>
        </p:nvPicPr>
        <p:blipFill>
          <a:blip r:embed="rId2"/>
          <a:stretch>
            <a:fillRect/>
          </a:stretch>
        </p:blipFill>
        <p:spPr>
          <a:xfrm>
            <a:off x="395739" y="386607"/>
            <a:ext cx="5371398" cy="375676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1A11E2C-168D-4121-8290-6D49BA4A71B0}"/>
              </a:ext>
            </a:extLst>
          </p:cNvPr>
          <p:cNvSpPr txBox="1"/>
          <p:nvPr/>
        </p:nvSpPr>
        <p:spPr>
          <a:xfrm>
            <a:off x="149946" y="4532401"/>
            <a:ext cx="11234381" cy="1938992"/>
          </a:xfrm>
          <a:prstGeom prst="rect">
            <a:avLst/>
          </a:prstGeom>
          <a:noFill/>
        </p:spPr>
        <p:txBody>
          <a:bodyPr wrap="square" rtlCol="0">
            <a:spAutoFit/>
          </a:bodyPr>
          <a:lstStyle/>
          <a:p>
            <a:pPr lvl="0" algn="ctr"/>
            <a:r>
              <a:rPr lang="en-US" sz="4000">
                <a:solidFill>
                  <a:srgbClr val="0000FF"/>
                </a:solidFill>
                <a:latin typeface="#9Slide07 IcielBaliho Script" pitchFamily="2" charset="0"/>
                <a:cs typeface="Arial" panose="020B0604020202020204" pitchFamily="34" charset="0"/>
              </a:rPr>
              <a:t>Em hãy nêu suy nghĩ của mình qua những bức ảnh này? </a:t>
            </a:r>
            <a:endParaRPr lang="vi-VN" sz="2800">
              <a:solidFill>
                <a:srgbClr val="FF3399"/>
              </a:solidFill>
              <a:latin typeface="#9Slide02 Noi dung rat dai" panose="02000000000000000000" pitchFamily="2" charset="0"/>
              <a:ea typeface="#9Slide02 Noi dung rat dai" panose="02000000000000000000" pitchFamily="2" charset="0"/>
              <a:cs typeface="Arial" panose="020B0604020202020204" pitchFamily="34" charset="0"/>
            </a:endParaRPr>
          </a:p>
          <a:p>
            <a:endParaRPr lang="en-US" sz="4000">
              <a:solidFill>
                <a:srgbClr val="0000FF"/>
              </a:solidFill>
              <a:latin typeface="#9Slide07 IcielBaliho Script" pitchFamily="2" charset="0"/>
              <a:cs typeface="Arial" panose="020B0604020202020204" pitchFamily="34" charset="0"/>
            </a:endParaRPr>
          </a:p>
          <a:p>
            <a:endParaRPr lang="vi-VN" sz="4000" dirty="0">
              <a:solidFill>
                <a:srgbClr val="0000FF"/>
              </a:solidFill>
              <a:latin typeface="#9Slide07 IcielBaliho Script" pitchFamily="2" charset="0"/>
              <a:cs typeface="Arial" panose="020B0604020202020204" pitchFamily="34" charset="0"/>
            </a:endParaRPr>
          </a:p>
        </p:txBody>
      </p:sp>
      <p:pic>
        <p:nvPicPr>
          <p:cNvPr id="5" name="Picture 4">
            <a:extLst>
              <a:ext uri="{FF2B5EF4-FFF2-40B4-BE49-F238E27FC236}">
                <a16:creationId xmlns:a16="http://schemas.microsoft.com/office/drawing/2014/main" id="{62FF0756-3EA3-458F-8E87-37A7DA37A07D}"/>
              </a:ext>
            </a:extLst>
          </p:cNvPr>
          <p:cNvPicPr>
            <a:picLocks noChangeAspect="1"/>
          </p:cNvPicPr>
          <p:nvPr/>
        </p:nvPicPr>
        <p:blipFill>
          <a:blip r:embed="rId3"/>
          <a:stretch>
            <a:fillRect/>
          </a:stretch>
        </p:blipFill>
        <p:spPr>
          <a:xfrm>
            <a:off x="6096000" y="386607"/>
            <a:ext cx="5638674" cy="3756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6192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E7B1-0796-42B9-B10C-60C1F9C92DCD}"/>
              </a:ext>
            </a:extLst>
          </p:cNvPr>
          <p:cNvSpPr>
            <a:spLocks noGrp="1"/>
          </p:cNvSpPr>
          <p:nvPr>
            <p:ph type="title"/>
          </p:nvPr>
        </p:nvSpPr>
        <p:spPr>
          <a:xfrm>
            <a:off x="1842137" y="788251"/>
            <a:ext cx="8507329" cy="936512"/>
          </a:xfrm>
          <a:noFill/>
        </p:spPr>
        <p:txBody>
          <a:bodyPr/>
          <a:lstStyle/>
          <a:p>
            <a:pPr algn="ctr"/>
            <a:r>
              <a:rPr lang="en-US" b="1">
                <a:solidFill>
                  <a:srgbClr val="FF0000"/>
                </a:solidFill>
                <a:latin typeface="#9Slide03 FS Neusa Bold" panose="00000800000000000000" pitchFamily="2" charset="0"/>
              </a:rPr>
              <a:t>PHIẾU ĐÁNH GIÁ</a:t>
            </a:r>
            <a:endParaRPr lang="en-US" b="1" dirty="0">
              <a:solidFill>
                <a:srgbClr val="FF0000"/>
              </a:solidFill>
              <a:latin typeface="#9Slide03 FS Neusa Bold" panose="00000800000000000000" pitchFamily="2" charset="0"/>
            </a:endParaRPr>
          </a:p>
        </p:txBody>
      </p:sp>
      <p:pic>
        <p:nvPicPr>
          <p:cNvPr id="5" name="1 Minute Timer- Nho">
            <a:hlinkClick r:id="" action="ppaction://media"/>
            <a:extLst>
              <a:ext uri="{FF2B5EF4-FFF2-40B4-BE49-F238E27FC236}">
                <a16:creationId xmlns:a16="http://schemas.microsoft.com/office/drawing/2014/main" id="{586873FF-1451-49AD-9633-8E4ADE1282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19863" y="414074"/>
            <a:ext cx="2147085" cy="1206792"/>
          </a:xfrm>
          <a:prstGeom prst="rect">
            <a:avLst/>
          </a:prstGeom>
        </p:spPr>
      </p:pic>
      <p:sp>
        <p:nvSpPr>
          <p:cNvPr id="8" name="Frame 7">
            <a:extLst>
              <a:ext uri="{FF2B5EF4-FFF2-40B4-BE49-F238E27FC236}">
                <a16:creationId xmlns:a16="http://schemas.microsoft.com/office/drawing/2014/main" id="{DD1544A6-9C5A-49F1-B610-D41C23665580}"/>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graphicFrame>
        <p:nvGraphicFramePr>
          <p:cNvPr id="9" name="Table 8">
            <a:extLst>
              <a:ext uri="{FF2B5EF4-FFF2-40B4-BE49-F238E27FC236}">
                <a16:creationId xmlns:a16="http://schemas.microsoft.com/office/drawing/2014/main" id="{2037A169-0429-75B4-D3B4-EAA8C5C828DC}"/>
              </a:ext>
            </a:extLst>
          </p:cNvPr>
          <p:cNvGraphicFramePr>
            <a:graphicFrameLocks noGrp="1"/>
          </p:cNvGraphicFramePr>
          <p:nvPr>
            <p:extLst>
              <p:ext uri="{D42A27DB-BD31-4B8C-83A1-F6EECF244321}">
                <p14:modId xmlns:p14="http://schemas.microsoft.com/office/powerpoint/2010/main" val="1482777928"/>
              </p:ext>
            </p:extLst>
          </p:nvPr>
        </p:nvGraphicFramePr>
        <p:xfrm>
          <a:off x="524656" y="2248118"/>
          <a:ext cx="11142292" cy="3038805"/>
        </p:xfrm>
        <a:graphic>
          <a:graphicData uri="http://schemas.openxmlformats.org/drawingml/2006/table">
            <a:tbl>
              <a:tblPr firstRow="1" firstCol="1" bandRow="1">
                <a:tableStyleId>{5C22544A-7EE6-4342-B048-85BDC9FD1C3A}</a:tableStyleId>
              </a:tblPr>
              <a:tblGrid>
                <a:gridCol w="7270229">
                  <a:extLst>
                    <a:ext uri="{9D8B030D-6E8A-4147-A177-3AD203B41FA5}">
                      <a16:colId xmlns:a16="http://schemas.microsoft.com/office/drawing/2014/main" val="62522972"/>
                    </a:ext>
                  </a:extLst>
                </a:gridCol>
                <a:gridCol w="1888761">
                  <a:extLst>
                    <a:ext uri="{9D8B030D-6E8A-4147-A177-3AD203B41FA5}">
                      <a16:colId xmlns:a16="http://schemas.microsoft.com/office/drawing/2014/main" val="2496230022"/>
                    </a:ext>
                  </a:extLst>
                </a:gridCol>
                <a:gridCol w="1983302">
                  <a:extLst>
                    <a:ext uri="{9D8B030D-6E8A-4147-A177-3AD203B41FA5}">
                      <a16:colId xmlns:a16="http://schemas.microsoft.com/office/drawing/2014/main" val="1517628082"/>
                    </a:ext>
                  </a:extLst>
                </a:gridCol>
              </a:tblGrid>
              <a:tr h="895130">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Nội dung đánh giá</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Điểm tối đa</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Điểm đạt được</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5678550"/>
                  </a:ext>
                </a:extLst>
              </a:tr>
              <a:tr h="428735">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Xác định được chính xác vấn đề việc làm tại địa phương</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2</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 </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1934206"/>
                  </a:ext>
                </a:extLst>
              </a:tr>
              <a:tr h="428735">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Nêu đúng thực trạng, có số liệu chứng minh rõ ràng</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5</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 </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099994"/>
                  </a:ext>
                </a:extLst>
              </a:tr>
              <a:tr h="428735">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Đề xuất biện pháp hợp lí, có lí giải tại sao</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2</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 </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4464902"/>
                  </a:ext>
                </a:extLst>
              </a:tr>
              <a:tr h="428735">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Nêu được ý nghĩa cả việc giải quyết việc làm</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1</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 </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1569141"/>
                  </a:ext>
                </a:extLst>
              </a:tr>
              <a:tr h="428735">
                <a:tc>
                  <a:txBody>
                    <a:bodyPr/>
                    <a:lstStyle/>
                    <a:p>
                      <a:pPr algn="just">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Đánh giá chung</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kern="100">
                          <a:solidFill>
                            <a:schemeClr val="bg2">
                              <a:lumMod val="10000"/>
                            </a:schemeClr>
                          </a:solidFill>
                          <a:effectLst/>
                          <a:latin typeface="Times New Roman" panose="02020603050405020304" pitchFamily="18" charset="0"/>
                          <a:cs typeface="Times New Roman" panose="02020603050405020304" pitchFamily="18" charset="0"/>
                        </a:rPr>
                        <a:t>10</a:t>
                      </a:r>
                      <a:endParaRPr lang="en-US" sz="2200" b="1"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chemeClr val="bg2">
                              <a:lumMod val="10000"/>
                            </a:schemeClr>
                          </a:solidFill>
                          <a:effectLst/>
                          <a:latin typeface="Times New Roman" panose="02020603050405020304" pitchFamily="18" charset="0"/>
                          <a:cs typeface="Times New Roman" panose="02020603050405020304" pitchFamily="18" charset="0"/>
                        </a:rPr>
                        <a:t>Tổng:</a:t>
                      </a:r>
                      <a:endParaRPr lang="en-US" sz="220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3970154"/>
                  </a:ext>
                </a:extLst>
              </a:tr>
            </a:tbl>
          </a:graphicData>
        </a:graphic>
      </p:graphicFrame>
    </p:spTree>
    <p:extLst>
      <p:ext uri="{BB962C8B-B14F-4D97-AF65-F5344CB8AC3E}">
        <p14:creationId xmlns:p14="http://schemas.microsoft.com/office/powerpoint/2010/main" val="394910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818756-90E6-437E-8164-92C49E0A2897}"/>
              </a:ext>
            </a:extLst>
          </p:cNvPr>
          <p:cNvPicPr>
            <a:picLocks noChangeAspect="1"/>
          </p:cNvPicPr>
          <p:nvPr/>
        </p:nvPicPr>
        <p:blipFill>
          <a:blip r:embed="rId2"/>
          <a:stretch>
            <a:fillRect/>
          </a:stretch>
        </p:blipFill>
        <p:spPr>
          <a:xfrm>
            <a:off x="528637" y="529389"/>
            <a:ext cx="2671207" cy="2230325"/>
          </a:xfrm>
          <a:prstGeom prst="rect">
            <a:avLst/>
          </a:prstGeom>
        </p:spPr>
      </p:pic>
      <p:pic>
        <p:nvPicPr>
          <p:cNvPr id="3" name="Picture 2">
            <a:extLst>
              <a:ext uri="{FF2B5EF4-FFF2-40B4-BE49-F238E27FC236}">
                <a16:creationId xmlns:a16="http://schemas.microsoft.com/office/drawing/2014/main" id="{D901BDD3-B9B4-42F5-A1EF-DE27A57FC543}"/>
              </a:ext>
            </a:extLst>
          </p:cNvPr>
          <p:cNvPicPr>
            <a:picLocks noChangeAspect="1"/>
          </p:cNvPicPr>
          <p:nvPr/>
        </p:nvPicPr>
        <p:blipFill>
          <a:blip r:embed="rId3"/>
          <a:stretch>
            <a:fillRect/>
          </a:stretch>
        </p:blipFill>
        <p:spPr>
          <a:xfrm>
            <a:off x="528636" y="3096584"/>
            <a:ext cx="5567362" cy="3429000"/>
          </a:xfrm>
          <a:prstGeom prst="rect">
            <a:avLst/>
          </a:prstGeom>
        </p:spPr>
      </p:pic>
      <p:pic>
        <p:nvPicPr>
          <p:cNvPr id="5" name="Picture 4">
            <a:extLst>
              <a:ext uri="{FF2B5EF4-FFF2-40B4-BE49-F238E27FC236}">
                <a16:creationId xmlns:a16="http://schemas.microsoft.com/office/drawing/2014/main" id="{E5CCBD6F-BCE1-404F-A3D2-AB4F3C650AE0}"/>
              </a:ext>
            </a:extLst>
          </p:cNvPr>
          <p:cNvPicPr>
            <a:picLocks noChangeAspect="1"/>
          </p:cNvPicPr>
          <p:nvPr/>
        </p:nvPicPr>
        <p:blipFill>
          <a:blip r:embed="rId4"/>
          <a:stretch>
            <a:fillRect/>
          </a:stretch>
        </p:blipFill>
        <p:spPr>
          <a:xfrm>
            <a:off x="3424793" y="529388"/>
            <a:ext cx="2671207" cy="2230325"/>
          </a:xfrm>
          <a:prstGeom prst="rect">
            <a:avLst/>
          </a:prstGeom>
        </p:spPr>
      </p:pic>
      <p:sp>
        <p:nvSpPr>
          <p:cNvPr id="2" name="Rectangle 1">
            <a:extLst>
              <a:ext uri="{FF2B5EF4-FFF2-40B4-BE49-F238E27FC236}">
                <a16:creationId xmlns:a16="http://schemas.microsoft.com/office/drawing/2014/main" id="{7B054D95-257B-4FAE-85FD-A9F6FAD4C6F0}"/>
              </a:ext>
            </a:extLst>
          </p:cNvPr>
          <p:cNvSpPr/>
          <p:nvPr/>
        </p:nvSpPr>
        <p:spPr>
          <a:xfrm>
            <a:off x="6847779" y="2435352"/>
            <a:ext cx="5069288" cy="3429000"/>
          </a:xfrm>
          <a:prstGeom prst="rect">
            <a:avLst/>
          </a:prstGeom>
        </p:spPr>
        <p:txBody>
          <a:bodyPr vert="horz" lIns="91440" tIns="45720" rIns="91440" bIns="45720" rtlCol="0">
            <a:normAutofit/>
          </a:bodyPr>
          <a:lstStyle/>
          <a:p>
            <a:pPr algn="just">
              <a:lnSpc>
                <a:spcPct val="90000"/>
              </a:lnSpc>
              <a:spcAft>
                <a:spcPts val="600"/>
              </a:spcAft>
            </a:pPr>
            <a:r>
              <a:rPr lang="vi-VN" sz="3600">
                <a:latin typeface="Times New Roman" panose="02020603050405020304" pitchFamily="18" charset="0"/>
                <a:ea typeface="#9Slide02 Noi dung rat dai" panose="02000000000000000000" pitchFamily="2" charset="0"/>
                <a:cs typeface="Times New Roman" panose="02020603050405020304" pitchFamily="18" charset="0"/>
              </a:rPr>
              <a:t>Em hãy nêu các biện pháp để giải quyết vấn đề việc làm ở nước ta</a:t>
            </a:r>
          </a:p>
        </p:txBody>
      </p:sp>
      <p:sp>
        <p:nvSpPr>
          <p:cNvPr id="6" name="Rectangle: Rounded Corners 5">
            <a:extLst>
              <a:ext uri="{FF2B5EF4-FFF2-40B4-BE49-F238E27FC236}">
                <a16:creationId xmlns:a16="http://schemas.microsoft.com/office/drawing/2014/main" id="{4679FB9E-4A01-4589-ADD1-EBB5614AF9D9}"/>
              </a:ext>
            </a:extLst>
          </p:cNvPr>
          <p:cNvSpPr/>
          <p:nvPr/>
        </p:nvSpPr>
        <p:spPr>
          <a:xfrm>
            <a:off x="6847779" y="544468"/>
            <a:ext cx="5069288" cy="125128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FF3399"/>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760685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EF3A9-437C-4C80-8A1D-5E400A1FCCCF}"/>
              </a:ext>
            </a:extLst>
          </p:cNvPr>
          <p:cNvPicPr>
            <a:picLocks noChangeAspect="1"/>
          </p:cNvPicPr>
          <p:nvPr/>
        </p:nvPicPr>
        <p:blipFill>
          <a:blip r:embed="rId3"/>
          <a:stretch>
            <a:fillRect/>
          </a:stretch>
        </p:blipFill>
        <p:spPr>
          <a:xfrm>
            <a:off x="7675695" y="2640272"/>
            <a:ext cx="4013330" cy="401333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2" y="533400"/>
            <a:ext cx="8118944" cy="4893999"/>
          </a:xfrm>
          <a:prstGeom prst="rect">
            <a:avLst/>
          </a:prstGeom>
        </p:spPr>
      </p:pic>
      <p:sp>
        <p:nvSpPr>
          <p:cNvPr id="4" name="Text Box 26"/>
          <p:cNvSpPr txBox="1">
            <a:spLocks noChangeArrowheads="1"/>
          </p:cNvSpPr>
          <p:nvPr/>
        </p:nvSpPr>
        <p:spPr bwMode="auto">
          <a:xfrm>
            <a:off x="770277" y="1884544"/>
            <a:ext cx="6697177" cy="203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auto" latinLnBrk="0" hangingPunct="0">
              <a:lnSpc>
                <a:spcPct val="115000"/>
              </a:lnSpc>
              <a:spcBef>
                <a:spcPts val="0"/>
              </a:spcBef>
              <a:spcAft>
                <a:spcPts val="1000"/>
              </a:spcAft>
              <a:buClrTx/>
              <a:buSzTx/>
              <a:buFontTx/>
              <a:buNone/>
              <a:tabLst/>
              <a:defRPr/>
            </a:pPr>
            <a:r>
              <a:rPr kumimoji="0" lang="en-US" sz="2800" b="0" i="0" u="none" strike="noStrike" kern="1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hiểu mức thu nhập bình quân đầu người 1 tháng của gia đình mình. So sánh với mức thu nhập trung bình của cả nước và của vùng nơi em sinh sống.</a:t>
            </a:r>
          </a:p>
        </p:txBody>
      </p:sp>
      <p:sp>
        <p:nvSpPr>
          <p:cNvPr id="6" name="Rectangle 16"/>
          <p:cNvSpPr>
            <a:spLocks noChangeArrowheads="1"/>
          </p:cNvSpPr>
          <p:nvPr/>
        </p:nvSpPr>
        <p:spPr bwMode="auto">
          <a:xfrm>
            <a:off x="2012430" y="1168821"/>
            <a:ext cx="3777444" cy="715723"/>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VẬN DỤNG</a:t>
            </a:r>
            <a:endParaRPr kumimoji="0" lang="en-US" alt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76819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from="(-#ppt_w/2)" to="(#ppt_x)" calcmode="lin" valueType="num">
                                      <p:cBhvr>
                                        <p:cTn id="15" dur="600" fill="hold">
                                          <p:stCondLst>
                                            <p:cond delay="0"/>
                                          </p:stCondLst>
                                        </p:cTn>
                                        <p:tgtEl>
                                          <p:spTgt spid="4"/>
                                        </p:tgtEl>
                                        <p:attrNameLst>
                                          <p:attrName>ppt_x</p:attrName>
                                        </p:attrNameLst>
                                      </p:cBhvr>
                                    </p:anim>
                                    <p:anim from="0" to="-1.0" calcmode="lin" valueType="num">
                                      <p:cBhvr>
                                        <p:cTn id="16" dur="200" decel="50000" autoRev="1" fill="hold">
                                          <p:stCondLst>
                                            <p:cond delay="600"/>
                                          </p:stCondLst>
                                        </p:cTn>
                                        <p:tgtEl>
                                          <p:spTgt spid="4"/>
                                        </p:tgtEl>
                                        <p:attrNameLst>
                                          <p:attrName>xshear</p:attrName>
                                        </p:attrNameLst>
                                      </p:cBhvr>
                                    </p:anim>
                                    <p:animScale>
                                      <p:cBhvr>
                                        <p:cTn id="17" dur="200" decel="100000" autoRev="1" fill="hold">
                                          <p:stCondLst>
                                            <p:cond delay="600"/>
                                          </p:stCondLst>
                                        </p:cTn>
                                        <p:tgtEl>
                                          <p:spTgt spid="4"/>
                                        </p:tgtEl>
                                      </p:cBhvr>
                                      <p:from x="100000" y="100000"/>
                                      <p:to x="80000" y="100000"/>
                                    </p:animScale>
                                    <p:anim by="(#ppt_h/3+#ppt_w*0.1)" calcmode="lin" valueType="num">
                                      <p:cBhvr additive="sum">
                                        <p:cTn id="18" dur="200" decel="100000" autoRev="1" fill="hold">
                                          <p:stCondLst>
                                            <p:cond delay="600"/>
                                          </p:stCondLst>
                                        </p:cTn>
                                        <p:tgtEl>
                                          <p:spTgt spid="4"/>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7EBA9A-9F6C-4DFA-9969-E1A943E58A35}"/>
              </a:ext>
            </a:extLst>
          </p:cNvPr>
          <p:cNvPicPr>
            <a:picLocks noChangeAspect="1"/>
          </p:cNvPicPr>
          <p:nvPr/>
        </p:nvPicPr>
        <p:blipFill>
          <a:blip r:embed="rId2"/>
          <a:stretch>
            <a:fillRect/>
          </a:stretch>
        </p:blipFill>
        <p:spPr>
          <a:xfrm>
            <a:off x="1822032" y="208547"/>
            <a:ext cx="8541294" cy="6304548"/>
          </a:xfrm>
          <a:prstGeom prst="rect">
            <a:avLst/>
          </a:prstGeom>
        </p:spPr>
      </p:pic>
    </p:spTree>
    <p:extLst>
      <p:ext uri="{BB962C8B-B14F-4D97-AF65-F5344CB8AC3E}">
        <p14:creationId xmlns:p14="http://schemas.microsoft.com/office/powerpoint/2010/main" val="818275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a:extLst>
              <a:ext uri="{FF2B5EF4-FFF2-40B4-BE49-F238E27FC236}">
                <a16:creationId xmlns:a16="http://schemas.microsoft.com/office/drawing/2014/main" id="{12DF5FDF-0AB7-4886-9EB6-E141A43282FE}"/>
              </a:ext>
            </a:extLst>
          </p:cNvPr>
          <p:cNvGrpSpPr/>
          <p:nvPr>
            <p:custDataLst>
              <p:tags r:id="rId1"/>
            </p:custDataLst>
          </p:nvPr>
        </p:nvGrpSpPr>
        <p:grpSpPr>
          <a:xfrm flipH="1">
            <a:off x="-34290" y="-95534"/>
            <a:ext cx="2290686" cy="2074441"/>
            <a:chOff x="844913" y="1518973"/>
            <a:chExt cx="3997341" cy="4260635"/>
          </a:xfrm>
        </p:grpSpPr>
        <p:grpSp>
          <p:nvGrpSpPr>
            <p:cNvPr id="70" name="Group 4">
              <a:extLst>
                <a:ext uri="{FF2B5EF4-FFF2-40B4-BE49-F238E27FC236}">
                  <a16:creationId xmlns:a16="http://schemas.microsoft.com/office/drawing/2014/main" id="{CC02EC90-AB0C-4917-AD70-F470B8FF683E}"/>
                </a:ext>
              </a:extLst>
            </p:cNvPr>
            <p:cNvGrpSpPr/>
            <p:nvPr/>
          </p:nvGrpSpPr>
          <p:grpSpPr>
            <a:xfrm>
              <a:off x="1079546" y="1518973"/>
              <a:ext cx="3520285" cy="3965391"/>
              <a:chOff x="4746173" y="2343734"/>
              <a:chExt cx="2592396" cy="2920169"/>
            </a:xfrm>
          </p:grpSpPr>
          <p:sp>
            <p:nvSpPr>
              <p:cNvPr id="79" name="Rectangle 13">
                <a:extLst>
                  <a:ext uri="{FF2B5EF4-FFF2-40B4-BE49-F238E27FC236}">
                    <a16:creationId xmlns:a16="http://schemas.microsoft.com/office/drawing/2014/main" id="{C3122031-726E-452F-8860-C3A9AAE3EFDF}"/>
                  </a:ext>
                </a:extLst>
              </p:cNvPr>
              <p:cNvSpPr>
                <a:spLocks/>
              </p:cNvSpPr>
              <p:nvPr/>
            </p:nvSpPr>
            <p:spPr bwMode="auto">
              <a:xfrm>
                <a:off x="5461316" y="3136352"/>
                <a:ext cx="131110" cy="566155"/>
              </a:xfrm>
              <a:prstGeom prst="rect">
                <a:avLst/>
              </a:prstGeom>
              <a:solidFill>
                <a:srgbClr val="1F497D">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0" name="Rectangle 14">
                <a:extLst>
                  <a:ext uri="{FF2B5EF4-FFF2-40B4-BE49-F238E27FC236}">
                    <a16:creationId xmlns:a16="http://schemas.microsoft.com/office/drawing/2014/main" id="{72278C8B-15E1-4FC3-A322-DC04673C3C7B}"/>
                  </a:ext>
                </a:extLst>
              </p:cNvPr>
              <p:cNvSpPr>
                <a:spLocks/>
              </p:cNvSpPr>
              <p:nvPr/>
            </p:nvSpPr>
            <p:spPr bwMode="auto">
              <a:xfrm>
                <a:off x="5461316" y="3136352"/>
                <a:ext cx="131110" cy="56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1" name="Rectangle 15">
                <a:extLst>
                  <a:ext uri="{FF2B5EF4-FFF2-40B4-BE49-F238E27FC236}">
                    <a16:creationId xmlns:a16="http://schemas.microsoft.com/office/drawing/2014/main" id="{674C28BF-CDD0-4B55-8A14-0D20EC4C8400}"/>
                  </a:ext>
                </a:extLst>
              </p:cNvPr>
              <p:cNvSpPr>
                <a:spLocks/>
              </p:cNvSpPr>
              <p:nvPr/>
            </p:nvSpPr>
            <p:spPr bwMode="auto">
              <a:xfrm>
                <a:off x="5336167" y="3136352"/>
                <a:ext cx="125149" cy="566155"/>
              </a:xfrm>
              <a:prstGeom prst="rect">
                <a:avLst/>
              </a:prstGeom>
              <a:solidFill>
                <a:srgbClr val="1F497D">
                  <a:lumMod val="20000"/>
                  <a:lumOff val="8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2" name="Rectangle 16">
                <a:extLst>
                  <a:ext uri="{FF2B5EF4-FFF2-40B4-BE49-F238E27FC236}">
                    <a16:creationId xmlns:a16="http://schemas.microsoft.com/office/drawing/2014/main" id="{81A1B8E6-8B87-4C35-A69A-60AAF10A9EE3}"/>
                  </a:ext>
                </a:extLst>
              </p:cNvPr>
              <p:cNvSpPr>
                <a:spLocks/>
              </p:cNvSpPr>
              <p:nvPr/>
            </p:nvSpPr>
            <p:spPr bwMode="auto">
              <a:xfrm>
                <a:off x="5336167" y="3136352"/>
                <a:ext cx="125149" cy="56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3" name="Freeform: Shape 17">
                <a:extLst>
                  <a:ext uri="{FF2B5EF4-FFF2-40B4-BE49-F238E27FC236}">
                    <a16:creationId xmlns:a16="http://schemas.microsoft.com/office/drawing/2014/main" id="{79AB8710-E4F0-4627-B749-7177266BE4A3}"/>
                  </a:ext>
                </a:extLst>
              </p:cNvPr>
              <p:cNvSpPr>
                <a:spLocks/>
              </p:cNvSpPr>
              <p:nvPr/>
            </p:nvSpPr>
            <p:spPr bwMode="auto">
              <a:xfrm>
                <a:off x="5127583" y="2969484"/>
                <a:ext cx="1847454" cy="2294419"/>
              </a:xfrm>
              <a:custGeom>
                <a:avLst/>
                <a:gdLst>
                  <a:gd name="T0" fmla="*/ 310 w 310"/>
                  <a:gd name="T1" fmla="*/ 385 h 385"/>
                  <a:gd name="T2" fmla="*/ 0 w 310"/>
                  <a:gd name="T3" fmla="*/ 385 h 385"/>
                  <a:gd name="T4" fmla="*/ 0 w 310"/>
                  <a:gd name="T5" fmla="*/ 119 h 385"/>
                  <a:gd name="T6" fmla="*/ 156 w 310"/>
                  <a:gd name="T7" fmla="*/ 0 h 385"/>
                  <a:gd name="T8" fmla="*/ 310 w 310"/>
                  <a:gd name="T9" fmla="*/ 119 h 385"/>
                  <a:gd name="T10" fmla="*/ 310 w 310"/>
                  <a:gd name="T11" fmla="*/ 385 h 385"/>
                </a:gdLst>
                <a:ahLst/>
                <a:cxnLst>
                  <a:cxn ang="0">
                    <a:pos x="T0" y="T1"/>
                  </a:cxn>
                  <a:cxn ang="0">
                    <a:pos x="T2" y="T3"/>
                  </a:cxn>
                  <a:cxn ang="0">
                    <a:pos x="T4" y="T5"/>
                  </a:cxn>
                  <a:cxn ang="0">
                    <a:pos x="T6" y="T7"/>
                  </a:cxn>
                  <a:cxn ang="0">
                    <a:pos x="T8" y="T9"/>
                  </a:cxn>
                  <a:cxn ang="0">
                    <a:pos x="T10" y="T11"/>
                  </a:cxn>
                </a:cxnLst>
                <a:rect l="0" t="0" r="r" b="b"/>
                <a:pathLst>
                  <a:path w="310" h="385">
                    <a:moveTo>
                      <a:pt x="310" y="385"/>
                    </a:moveTo>
                    <a:lnTo>
                      <a:pt x="0" y="385"/>
                    </a:lnTo>
                    <a:lnTo>
                      <a:pt x="0" y="119"/>
                    </a:lnTo>
                    <a:lnTo>
                      <a:pt x="156" y="0"/>
                    </a:lnTo>
                    <a:lnTo>
                      <a:pt x="310" y="119"/>
                    </a:lnTo>
                    <a:lnTo>
                      <a:pt x="310" y="385"/>
                    </a:lnTo>
                    <a:close/>
                  </a:path>
                </a:pathLst>
              </a:custGeom>
              <a:solidFill>
                <a:srgbClr val="1F497D">
                  <a:lumMod val="60000"/>
                  <a:lumOff val="4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4" name="Freeform: Shape 18">
                <a:extLst>
                  <a:ext uri="{FF2B5EF4-FFF2-40B4-BE49-F238E27FC236}">
                    <a16:creationId xmlns:a16="http://schemas.microsoft.com/office/drawing/2014/main" id="{C92C50BF-DF36-4B15-A973-D93A1BBB78FB}"/>
                  </a:ext>
                </a:extLst>
              </p:cNvPr>
              <p:cNvSpPr>
                <a:spLocks/>
              </p:cNvSpPr>
              <p:nvPr/>
            </p:nvSpPr>
            <p:spPr bwMode="auto">
              <a:xfrm>
                <a:off x="5127583" y="2969484"/>
                <a:ext cx="1847454" cy="2294419"/>
              </a:xfrm>
              <a:custGeom>
                <a:avLst/>
                <a:gdLst>
                  <a:gd name="T0" fmla="*/ 310 w 310"/>
                  <a:gd name="T1" fmla="*/ 385 h 385"/>
                  <a:gd name="T2" fmla="*/ 0 w 310"/>
                  <a:gd name="T3" fmla="*/ 385 h 385"/>
                  <a:gd name="T4" fmla="*/ 0 w 310"/>
                  <a:gd name="T5" fmla="*/ 119 h 385"/>
                  <a:gd name="T6" fmla="*/ 156 w 310"/>
                  <a:gd name="T7" fmla="*/ 0 h 385"/>
                  <a:gd name="T8" fmla="*/ 310 w 310"/>
                  <a:gd name="T9" fmla="*/ 119 h 385"/>
                  <a:gd name="T10" fmla="*/ 310 w 310"/>
                  <a:gd name="T11" fmla="*/ 385 h 385"/>
                </a:gdLst>
                <a:ahLst/>
                <a:cxnLst>
                  <a:cxn ang="0">
                    <a:pos x="T0" y="T1"/>
                  </a:cxn>
                  <a:cxn ang="0">
                    <a:pos x="T2" y="T3"/>
                  </a:cxn>
                  <a:cxn ang="0">
                    <a:pos x="T4" y="T5"/>
                  </a:cxn>
                  <a:cxn ang="0">
                    <a:pos x="T6" y="T7"/>
                  </a:cxn>
                  <a:cxn ang="0">
                    <a:pos x="T8" y="T9"/>
                  </a:cxn>
                  <a:cxn ang="0">
                    <a:pos x="T10" y="T11"/>
                  </a:cxn>
                </a:cxnLst>
                <a:rect l="0" t="0" r="r" b="b"/>
                <a:pathLst>
                  <a:path w="310" h="385">
                    <a:moveTo>
                      <a:pt x="310" y="385"/>
                    </a:moveTo>
                    <a:lnTo>
                      <a:pt x="0" y="385"/>
                    </a:lnTo>
                    <a:lnTo>
                      <a:pt x="0" y="119"/>
                    </a:lnTo>
                    <a:lnTo>
                      <a:pt x="156" y="0"/>
                    </a:lnTo>
                    <a:lnTo>
                      <a:pt x="310" y="119"/>
                    </a:lnTo>
                    <a:lnTo>
                      <a:pt x="310" y="3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5" name="Rectangle 20">
                <a:extLst>
                  <a:ext uri="{FF2B5EF4-FFF2-40B4-BE49-F238E27FC236}">
                    <a16:creationId xmlns:a16="http://schemas.microsoft.com/office/drawing/2014/main" id="{6F2BCCC7-7E1A-409A-B0F5-9E264895ED6A}"/>
                  </a:ext>
                </a:extLst>
              </p:cNvPr>
              <p:cNvSpPr>
                <a:spLocks/>
              </p:cNvSpPr>
              <p:nvPr/>
            </p:nvSpPr>
            <p:spPr bwMode="auto">
              <a:xfrm>
                <a:off x="5282531" y="4071998"/>
                <a:ext cx="405248" cy="41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6" name="Rectangle 21">
                <a:extLst>
                  <a:ext uri="{FF2B5EF4-FFF2-40B4-BE49-F238E27FC236}">
                    <a16:creationId xmlns:a16="http://schemas.microsoft.com/office/drawing/2014/main" id="{F2179074-38C9-4DDF-BEA4-FB4FA9F7971A}"/>
                  </a:ext>
                </a:extLst>
              </p:cNvPr>
              <p:cNvSpPr>
                <a:spLocks/>
              </p:cNvSpPr>
              <p:nvPr/>
            </p:nvSpPr>
            <p:spPr bwMode="auto">
              <a:xfrm>
                <a:off x="5306368" y="4101796"/>
                <a:ext cx="172826" cy="154948"/>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7" name="Rectangle 22">
                <a:extLst>
                  <a:ext uri="{FF2B5EF4-FFF2-40B4-BE49-F238E27FC236}">
                    <a16:creationId xmlns:a16="http://schemas.microsoft.com/office/drawing/2014/main" id="{544BC173-8538-4833-8BF7-6A0DFBED6488}"/>
                  </a:ext>
                </a:extLst>
              </p:cNvPr>
              <p:cNvSpPr>
                <a:spLocks/>
              </p:cNvSpPr>
              <p:nvPr/>
            </p:nvSpPr>
            <p:spPr bwMode="auto">
              <a:xfrm>
                <a:off x="5306368"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8" name="Rectangle 23">
                <a:extLst>
                  <a:ext uri="{FF2B5EF4-FFF2-40B4-BE49-F238E27FC236}">
                    <a16:creationId xmlns:a16="http://schemas.microsoft.com/office/drawing/2014/main" id="{D2B9F489-AFAA-426A-AE59-6BCBC9D62285}"/>
                  </a:ext>
                </a:extLst>
              </p:cNvPr>
              <p:cNvSpPr>
                <a:spLocks/>
              </p:cNvSpPr>
              <p:nvPr/>
            </p:nvSpPr>
            <p:spPr bwMode="auto">
              <a:xfrm>
                <a:off x="5491114" y="4101796"/>
                <a:ext cx="172826" cy="154948"/>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89" name="Rectangle 24">
                <a:extLst>
                  <a:ext uri="{FF2B5EF4-FFF2-40B4-BE49-F238E27FC236}">
                    <a16:creationId xmlns:a16="http://schemas.microsoft.com/office/drawing/2014/main" id="{B8C2F352-63B3-4AE0-AADA-DB292EEE5AF7}"/>
                  </a:ext>
                </a:extLst>
              </p:cNvPr>
              <p:cNvSpPr>
                <a:spLocks/>
              </p:cNvSpPr>
              <p:nvPr/>
            </p:nvSpPr>
            <p:spPr bwMode="auto">
              <a:xfrm>
                <a:off x="5491114"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0" name="Rectangle 25">
                <a:extLst>
                  <a:ext uri="{FF2B5EF4-FFF2-40B4-BE49-F238E27FC236}">
                    <a16:creationId xmlns:a16="http://schemas.microsoft.com/office/drawing/2014/main" id="{9B777D1C-F888-4905-A8FB-37BC2B185BC0}"/>
                  </a:ext>
                </a:extLst>
              </p:cNvPr>
              <p:cNvSpPr>
                <a:spLocks/>
              </p:cNvSpPr>
              <p:nvPr/>
            </p:nvSpPr>
            <p:spPr bwMode="auto">
              <a:xfrm>
                <a:off x="5306368" y="4286541"/>
                <a:ext cx="172826" cy="166866"/>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1" name="Rectangle 26">
                <a:extLst>
                  <a:ext uri="{FF2B5EF4-FFF2-40B4-BE49-F238E27FC236}">
                    <a16:creationId xmlns:a16="http://schemas.microsoft.com/office/drawing/2014/main" id="{DAFB2D4A-E7CA-42B6-B75D-CC3F424FA816}"/>
                  </a:ext>
                </a:extLst>
              </p:cNvPr>
              <p:cNvSpPr>
                <a:spLocks/>
              </p:cNvSpPr>
              <p:nvPr/>
            </p:nvSpPr>
            <p:spPr bwMode="auto">
              <a:xfrm>
                <a:off x="5306368"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2" name="Rectangle 27">
                <a:extLst>
                  <a:ext uri="{FF2B5EF4-FFF2-40B4-BE49-F238E27FC236}">
                    <a16:creationId xmlns:a16="http://schemas.microsoft.com/office/drawing/2014/main" id="{7F6406FC-8A22-431C-8527-50BA6A98755E}"/>
                  </a:ext>
                </a:extLst>
              </p:cNvPr>
              <p:cNvSpPr>
                <a:spLocks/>
              </p:cNvSpPr>
              <p:nvPr/>
            </p:nvSpPr>
            <p:spPr bwMode="auto">
              <a:xfrm>
                <a:off x="5491114" y="4286541"/>
                <a:ext cx="172826" cy="166866"/>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3" name="Rectangle 28">
                <a:extLst>
                  <a:ext uri="{FF2B5EF4-FFF2-40B4-BE49-F238E27FC236}">
                    <a16:creationId xmlns:a16="http://schemas.microsoft.com/office/drawing/2014/main" id="{41D01F99-6E27-4918-A1A8-C8A61364FA0B}"/>
                  </a:ext>
                </a:extLst>
              </p:cNvPr>
              <p:cNvSpPr>
                <a:spLocks/>
              </p:cNvSpPr>
              <p:nvPr/>
            </p:nvSpPr>
            <p:spPr bwMode="auto">
              <a:xfrm>
                <a:off x="5491114"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4" name="Rectangle 29">
                <a:extLst>
                  <a:ext uri="{FF2B5EF4-FFF2-40B4-BE49-F238E27FC236}">
                    <a16:creationId xmlns:a16="http://schemas.microsoft.com/office/drawing/2014/main" id="{3B806D09-618E-48DA-9BF7-E5C36B059408}"/>
                  </a:ext>
                </a:extLst>
              </p:cNvPr>
              <p:cNvSpPr>
                <a:spLocks/>
              </p:cNvSpPr>
              <p:nvPr/>
            </p:nvSpPr>
            <p:spPr bwMode="auto">
              <a:xfrm>
                <a:off x="6355246" y="4071998"/>
                <a:ext cx="423126" cy="411208"/>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5" name="Rectangle 30">
                <a:extLst>
                  <a:ext uri="{FF2B5EF4-FFF2-40B4-BE49-F238E27FC236}">
                    <a16:creationId xmlns:a16="http://schemas.microsoft.com/office/drawing/2014/main" id="{C9A4D723-0279-42D4-B3C0-BDD2BD4F10EA}"/>
                  </a:ext>
                </a:extLst>
              </p:cNvPr>
              <p:cNvSpPr>
                <a:spLocks/>
              </p:cNvSpPr>
              <p:nvPr/>
            </p:nvSpPr>
            <p:spPr bwMode="auto">
              <a:xfrm>
                <a:off x="6379083" y="4101796"/>
                <a:ext cx="172826" cy="154948"/>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6" name="Rectangle 31">
                <a:extLst>
                  <a:ext uri="{FF2B5EF4-FFF2-40B4-BE49-F238E27FC236}">
                    <a16:creationId xmlns:a16="http://schemas.microsoft.com/office/drawing/2014/main" id="{539FF4EF-A367-4C81-8F34-80D049056854}"/>
                  </a:ext>
                </a:extLst>
              </p:cNvPr>
              <p:cNvSpPr>
                <a:spLocks/>
              </p:cNvSpPr>
              <p:nvPr/>
            </p:nvSpPr>
            <p:spPr bwMode="auto">
              <a:xfrm>
                <a:off x="6575748" y="4101796"/>
                <a:ext cx="172826" cy="154948"/>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7" name="Rectangle 32">
                <a:extLst>
                  <a:ext uri="{FF2B5EF4-FFF2-40B4-BE49-F238E27FC236}">
                    <a16:creationId xmlns:a16="http://schemas.microsoft.com/office/drawing/2014/main" id="{7C3854D5-2227-4827-96BB-06E202FA8786}"/>
                  </a:ext>
                </a:extLst>
              </p:cNvPr>
              <p:cNvSpPr>
                <a:spLocks/>
              </p:cNvSpPr>
              <p:nvPr/>
            </p:nvSpPr>
            <p:spPr bwMode="auto">
              <a:xfrm>
                <a:off x="6379083" y="4286541"/>
                <a:ext cx="172826" cy="166866"/>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8" name="Rectangle 33">
                <a:extLst>
                  <a:ext uri="{FF2B5EF4-FFF2-40B4-BE49-F238E27FC236}">
                    <a16:creationId xmlns:a16="http://schemas.microsoft.com/office/drawing/2014/main" id="{4EE0525C-3749-490C-BC0F-7805AEE95544}"/>
                  </a:ext>
                </a:extLst>
              </p:cNvPr>
              <p:cNvSpPr>
                <a:spLocks/>
              </p:cNvSpPr>
              <p:nvPr/>
            </p:nvSpPr>
            <p:spPr bwMode="auto">
              <a:xfrm>
                <a:off x="6575748" y="4286541"/>
                <a:ext cx="172826" cy="166866"/>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99" name="Rectangle 34">
                <a:extLst>
                  <a:ext uri="{FF2B5EF4-FFF2-40B4-BE49-F238E27FC236}">
                    <a16:creationId xmlns:a16="http://schemas.microsoft.com/office/drawing/2014/main" id="{5CAF0BDB-6AC8-4469-99DE-9E77C00C63CD}"/>
                  </a:ext>
                </a:extLst>
              </p:cNvPr>
              <p:cNvSpPr>
                <a:spLocks/>
              </p:cNvSpPr>
              <p:nvPr/>
            </p:nvSpPr>
            <p:spPr bwMode="auto">
              <a:xfrm>
                <a:off x="5687779" y="5204308"/>
                <a:ext cx="721103" cy="59595"/>
              </a:xfrm>
              <a:prstGeom prst="rect">
                <a:avLst/>
              </a:prstGeom>
              <a:solidFill>
                <a:srgbClr val="1F497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0" name="Rectangle 35">
                <a:extLst>
                  <a:ext uri="{FF2B5EF4-FFF2-40B4-BE49-F238E27FC236}">
                    <a16:creationId xmlns:a16="http://schemas.microsoft.com/office/drawing/2014/main" id="{0A9B01EF-7D38-411A-B7AA-D8E9DF7F0629}"/>
                  </a:ext>
                </a:extLst>
              </p:cNvPr>
              <p:cNvSpPr>
                <a:spLocks/>
              </p:cNvSpPr>
              <p:nvPr/>
            </p:nvSpPr>
            <p:spPr bwMode="auto">
              <a:xfrm>
                <a:off x="5687779" y="5204308"/>
                <a:ext cx="721103" cy="5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1" name="Freeform: Shape 36">
                <a:extLst>
                  <a:ext uri="{FF2B5EF4-FFF2-40B4-BE49-F238E27FC236}">
                    <a16:creationId xmlns:a16="http://schemas.microsoft.com/office/drawing/2014/main" id="{5733CCDA-FEC8-4C6E-8F34-E8130502BE0D}"/>
                  </a:ext>
                </a:extLst>
              </p:cNvPr>
              <p:cNvSpPr>
                <a:spLocks/>
              </p:cNvSpPr>
              <p:nvPr/>
            </p:nvSpPr>
            <p:spPr bwMode="auto">
              <a:xfrm>
                <a:off x="5789091" y="4429570"/>
                <a:ext cx="506561" cy="774739"/>
              </a:xfrm>
              <a:custGeom>
                <a:avLst/>
                <a:gdLst>
                  <a:gd name="T0" fmla="*/ 36 w 36"/>
                  <a:gd name="T1" fmla="*/ 55 h 55"/>
                  <a:gd name="T2" fmla="*/ 36 w 36"/>
                  <a:gd name="T3" fmla="*/ 22 h 55"/>
                  <a:gd name="T4" fmla="*/ 18 w 36"/>
                  <a:gd name="T5" fmla="*/ 0 h 55"/>
                  <a:gd name="T6" fmla="*/ 0 w 36"/>
                  <a:gd name="T7" fmla="*/ 22 h 55"/>
                  <a:gd name="T8" fmla="*/ 0 w 36"/>
                  <a:gd name="T9" fmla="*/ 55 h 55"/>
                  <a:gd name="T10" fmla="*/ 36 w 36"/>
                  <a:gd name="T11" fmla="*/ 55 h 55"/>
                </a:gdLst>
                <a:ahLst/>
                <a:cxnLst>
                  <a:cxn ang="0">
                    <a:pos x="T0" y="T1"/>
                  </a:cxn>
                  <a:cxn ang="0">
                    <a:pos x="T2" y="T3"/>
                  </a:cxn>
                  <a:cxn ang="0">
                    <a:pos x="T4" y="T5"/>
                  </a:cxn>
                  <a:cxn ang="0">
                    <a:pos x="T6" y="T7"/>
                  </a:cxn>
                  <a:cxn ang="0">
                    <a:pos x="T8" y="T9"/>
                  </a:cxn>
                  <a:cxn ang="0">
                    <a:pos x="T10" y="T11"/>
                  </a:cxn>
                </a:cxnLst>
                <a:rect l="0" t="0" r="r" b="b"/>
                <a:pathLst>
                  <a:path w="36" h="55">
                    <a:moveTo>
                      <a:pt x="36" y="55"/>
                    </a:moveTo>
                    <a:cubicBezTo>
                      <a:pt x="36" y="22"/>
                      <a:pt x="36" y="22"/>
                      <a:pt x="36" y="22"/>
                    </a:cubicBezTo>
                    <a:cubicBezTo>
                      <a:pt x="36" y="9"/>
                      <a:pt x="28" y="0"/>
                      <a:pt x="18" y="0"/>
                    </a:cubicBezTo>
                    <a:cubicBezTo>
                      <a:pt x="8" y="0"/>
                      <a:pt x="0" y="9"/>
                      <a:pt x="0" y="22"/>
                    </a:cubicBezTo>
                    <a:cubicBezTo>
                      <a:pt x="0" y="55"/>
                      <a:pt x="0" y="55"/>
                      <a:pt x="0" y="55"/>
                    </a:cubicBezTo>
                    <a:cubicBezTo>
                      <a:pt x="36" y="55"/>
                      <a:pt x="36" y="55"/>
                      <a:pt x="36"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2" name="Freeform: Shape 37">
                <a:extLst>
                  <a:ext uri="{FF2B5EF4-FFF2-40B4-BE49-F238E27FC236}">
                    <a16:creationId xmlns:a16="http://schemas.microsoft.com/office/drawing/2014/main" id="{9E08C274-9E91-4207-AC85-E24E8BEFFE2C}"/>
                  </a:ext>
                </a:extLst>
              </p:cNvPr>
              <p:cNvSpPr>
                <a:spLocks/>
              </p:cNvSpPr>
              <p:nvPr/>
            </p:nvSpPr>
            <p:spPr bwMode="auto">
              <a:xfrm>
                <a:off x="5801009" y="4441488"/>
                <a:ext cx="482723" cy="762820"/>
              </a:xfrm>
              <a:custGeom>
                <a:avLst/>
                <a:gdLst>
                  <a:gd name="T0" fmla="*/ 0 w 34"/>
                  <a:gd name="T1" fmla="*/ 54 h 54"/>
                  <a:gd name="T2" fmla="*/ 0 w 34"/>
                  <a:gd name="T3" fmla="*/ 21 h 54"/>
                  <a:gd name="T4" fmla="*/ 17 w 34"/>
                  <a:gd name="T5" fmla="*/ 0 h 54"/>
                  <a:gd name="T6" fmla="*/ 34 w 34"/>
                  <a:gd name="T7" fmla="*/ 21 h 54"/>
                  <a:gd name="T8" fmla="*/ 34 w 34"/>
                  <a:gd name="T9" fmla="*/ 54 h 54"/>
                  <a:gd name="T10" fmla="*/ 0 w 34"/>
                  <a:gd name="T11" fmla="*/ 54 h 54"/>
                </a:gdLst>
                <a:ahLst/>
                <a:cxnLst>
                  <a:cxn ang="0">
                    <a:pos x="T0" y="T1"/>
                  </a:cxn>
                  <a:cxn ang="0">
                    <a:pos x="T2" y="T3"/>
                  </a:cxn>
                  <a:cxn ang="0">
                    <a:pos x="T4" y="T5"/>
                  </a:cxn>
                  <a:cxn ang="0">
                    <a:pos x="T6" y="T7"/>
                  </a:cxn>
                  <a:cxn ang="0">
                    <a:pos x="T8" y="T9"/>
                  </a:cxn>
                  <a:cxn ang="0">
                    <a:pos x="T10" y="T11"/>
                  </a:cxn>
                </a:cxnLst>
                <a:rect l="0" t="0" r="r" b="b"/>
                <a:pathLst>
                  <a:path w="34" h="54">
                    <a:moveTo>
                      <a:pt x="0" y="54"/>
                    </a:moveTo>
                    <a:cubicBezTo>
                      <a:pt x="0" y="21"/>
                      <a:pt x="0" y="21"/>
                      <a:pt x="0" y="21"/>
                    </a:cubicBezTo>
                    <a:cubicBezTo>
                      <a:pt x="0" y="9"/>
                      <a:pt x="8" y="0"/>
                      <a:pt x="17" y="0"/>
                    </a:cubicBezTo>
                    <a:cubicBezTo>
                      <a:pt x="26" y="0"/>
                      <a:pt x="34" y="9"/>
                      <a:pt x="34" y="21"/>
                    </a:cubicBezTo>
                    <a:cubicBezTo>
                      <a:pt x="34" y="54"/>
                      <a:pt x="34" y="54"/>
                      <a:pt x="34" y="54"/>
                    </a:cubicBezTo>
                    <a:cubicBezTo>
                      <a:pt x="0" y="54"/>
                      <a:pt x="0" y="54"/>
                      <a:pt x="0" y="54"/>
                    </a:cubicBezTo>
                  </a:path>
                </a:pathLst>
              </a:custGeom>
              <a:solidFill>
                <a:srgbClr val="1F497D">
                  <a:lumMod val="20000"/>
                  <a:lumOff val="8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3" name="Oval 38">
                <a:extLst>
                  <a:ext uri="{FF2B5EF4-FFF2-40B4-BE49-F238E27FC236}">
                    <a16:creationId xmlns:a16="http://schemas.microsoft.com/office/drawing/2014/main" id="{C01AFF8B-4F9B-4D6E-8523-3BCC3235120F}"/>
                  </a:ext>
                </a:extLst>
              </p:cNvPr>
              <p:cNvSpPr>
                <a:spLocks/>
              </p:cNvSpPr>
              <p:nvPr/>
            </p:nvSpPr>
            <p:spPr bwMode="auto">
              <a:xfrm>
                <a:off x="5830806" y="4822899"/>
                <a:ext cx="41717" cy="41717"/>
              </a:xfrm>
              <a:prstGeom prst="ellipse">
                <a:avLst/>
              </a:prstGeom>
              <a:solidFill>
                <a:srgbClr val="FFF7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4" name="Freeform: Shape 39">
                <a:extLst>
                  <a:ext uri="{FF2B5EF4-FFF2-40B4-BE49-F238E27FC236}">
                    <a16:creationId xmlns:a16="http://schemas.microsoft.com/office/drawing/2014/main" id="{205B5A9D-8E4C-46A9-8C98-4C6533FBB5E0}"/>
                  </a:ext>
                </a:extLst>
              </p:cNvPr>
              <p:cNvSpPr>
                <a:spLocks/>
              </p:cNvSpPr>
              <p:nvPr/>
            </p:nvSpPr>
            <p:spPr bwMode="auto">
              <a:xfrm>
                <a:off x="4746173" y="2927769"/>
                <a:ext cx="2592396" cy="959485"/>
              </a:xfrm>
              <a:custGeom>
                <a:avLst/>
                <a:gdLst>
                  <a:gd name="T0" fmla="*/ 0 w 435"/>
                  <a:gd name="T1" fmla="*/ 161 h 161"/>
                  <a:gd name="T2" fmla="*/ 52 w 435"/>
                  <a:gd name="T3" fmla="*/ 161 h 161"/>
                  <a:gd name="T4" fmla="*/ 217 w 435"/>
                  <a:gd name="T5" fmla="*/ 40 h 161"/>
                  <a:gd name="T6" fmla="*/ 388 w 435"/>
                  <a:gd name="T7" fmla="*/ 161 h 161"/>
                  <a:gd name="T8" fmla="*/ 435 w 435"/>
                  <a:gd name="T9" fmla="*/ 161 h 161"/>
                  <a:gd name="T10" fmla="*/ 217 w 435"/>
                  <a:gd name="T11" fmla="*/ 0 h 161"/>
                  <a:gd name="T12" fmla="*/ 0 w 435"/>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435" h="161">
                    <a:moveTo>
                      <a:pt x="0" y="161"/>
                    </a:moveTo>
                    <a:lnTo>
                      <a:pt x="52" y="161"/>
                    </a:lnTo>
                    <a:lnTo>
                      <a:pt x="217" y="40"/>
                    </a:lnTo>
                    <a:lnTo>
                      <a:pt x="388" y="161"/>
                    </a:lnTo>
                    <a:lnTo>
                      <a:pt x="435" y="161"/>
                    </a:lnTo>
                    <a:lnTo>
                      <a:pt x="217" y="0"/>
                    </a:lnTo>
                    <a:lnTo>
                      <a:pt x="0" y="161"/>
                    </a:lnTo>
                    <a:close/>
                  </a:path>
                </a:pathLst>
              </a:custGeom>
              <a:solidFill>
                <a:srgbClr val="1F497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5" name="Freeform: Shape 40">
                <a:extLst>
                  <a:ext uri="{FF2B5EF4-FFF2-40B4-BE49-F238E27FC236}">
                    <a16:creationId xmlns:a16="http://schemas.microsoft.com/office/drawing/2014/main" id="{70461DC3-66AF-43E8-9280-90302071B8C2}"/>
                  </a:ext>
                </a:extLst>
              </p:cNvPr>
              <p:cNvSpPr>
                <a:spLocks/>
              </p:cNvSpPr>
              <p:nvPr/>
            </p:nvSpPr>
            <p:spPr bwMode="auto">
              <a:xfrm>
                <a:off x="4746173" y="2927769"/>
                <a:ext cx="2592396" cy="959485"/>
              </a:xfrm>
              <a:custGeom>
                <a:avLst/>
                <a:gdLst>
                  <a:gd name="T0" fmla="*/ 0 w 435"/>
                  <a:gd name="T1" fmla="*/ 161 h 161"/>
                  <a:gd name="T2" fmla="*/ 52 w 435"/>
                  <a:gd name="T3" fmla="*/ 161 h 161"/>
                  <a:gd name="T4" fmla="*/ 217 w 435"/>
                  <a:gd name="T5" fmla="*/ 40 h 161"/>
                  <a:gd name="T6" fmla="*/ 388 w 435"/>
                  <a:gd name="T7" fmla="*/ 161 h 161"/>
                  <a:gd name="T8" fmla="*/ 435 w 435"/>
                  <a:gd name="T9" fmla="*/ 161 h 161"/>
                  <a:gd name="T10" fmla="*/ 217 w 435"/>
                  <a:gd name="T11" fmla="*/ 0 h 161"/>
                  <a:gd name="T12" fmla="*/ 0 w 435"/>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435" h="161">
                    <a:moveTo>
                      <a:pt x="0" y="161"/>
                    </a:moveTo>
                    <a:lnTo>
                      <a:pt x="52" y="161"/>
                    </a:lnTo>
                    <a:lnTo>
                      <a:pt x="217" y="40"/>
                    </a:lnTo>
                    <a:lnTo>
                      <a:pt x="388" y="161"/>
                    </a:lnTo>
                    <a:lnTo>
                      <a:pt x="435" y="161"/>
                    </a:lnTo>
                    <a:lnTo>
                      <a:pt x="217" y="0"/>
                    </a:lnTo>
                    <a:lnTo>
                      <a:pt x="0" y="1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6" name="Rectangle 41">
                <a:extLst>
                  <a:ext uri="{FF2B5EF4-FFF2-40B4-BE49-F238E27FC236}">
                    <a16:creationId xmlns:a16="http://schemas.microsoft.com/office/drawing/2014/main" id="{EDB989F3-DB77-4249-A129-77FE73FBAA47}"/>
                  </a:ext>
                </a:extLst>
              </p:cNvPr>
              <p:cNvSpPr>
                <a:spLocks/>
              </p:cNvSpPr>
              <p:nvPr/>
            </p:nvSpPr>
            <p:spPr bwMode="auto">
              <a:xfrm>
                <a:off x="5282531" y="3082717"/>
                <a:ext cx="351612" cy="53636"/>
              </a:xfrm>
              <a:prstGeom prst="rect">
                <a:avLst/>
              </a:prstGeom>
              <a:solidFill>
                <a:srgbClr val="1F497D">
                  <a:lumMod val="20000"/>
                  <a:lumOff val="8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7" name="Oval 42">
                <a:extLst>
                  <a:ext uri="{FF2B5EF4-FFF2-40B4-BE49-F238E27FC236}">
                    <a16:creationId xmlns:a16="http://schemas.microsoft.com/office/drawing/2014/main" id="{2A5AC53B-958B-4115-A758-9873C463F54C}"/>
                  </a:ext>
                </a:extLst>
              </p:cNvPr>
              <p:cNvSpPr>
                <a:spLocks/>
              </p:cNvSpPr>
              <p:nvPr/>
            </p:nvSpPr>
            <p:spPr bwMode="auto">
              <a:xfrm>
                <a:off x="5842726" y="3464126"/>
                <a:ext cx="399288" cy="393330"/>
              </a:xfrm>
              <a:prstGeom prst="ellipse">
                <a:avLst/>
              </a:prstGeom>
              <a:solidFill>
                <a:srgbClr val="000099">
                  <a:lumMod val="65000"/>
                  <a:lumOff val="35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8" name="Oval 43">
                <a:extLst>
                  <a:ext uri="{FF2B5EF4-FFF2-40B4-BE49-F238E27FC236}">
                    <a16:creationId xmlns:a16="http://schemas.microsoft.com/office/drawing/2014/main" id="{7B710DA7-E86A-44ED-AA64-AEA01C20C114}"/>
                  </a:ext>
                </a:extLst>
              </p:cNvPr>
              <p:cNvSpPr>
                <a:spLocks/>
              </p:cNvSpPr>
              <p:nvPr/>
            </p:nvSpPr>
            <p:spPr bwMode="auto">
              <a:xfrm>
                <a:off x="5914240" y="3535639"/>
                <a:ext cx="256260" cy="2562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09" name="Freeform: Shape 44">
                <a:extLst>
                  <a:ext uri="{FF2B5EF4-FFF2-40B4-BE49-F238E27FC236}">
                    <a16:creationId xmlns:a16="http://schemas.microsoft.com/office/drawing/2014/main" id="{815567FB-5466-438A-9415-23819F9F83AF}"/>
                  </a:ext>
                </a:extLst>
              </p:cNvPr>
              <p:cNvSpPr>
                <a:spLocks/>
              </p:cNvSpPr>
              <p:nvPr/>
            </p:nvSpPr>
            <p:spPr bwMode="auto">
              <a:xfrm>
                <a:off x="5056068" y="3845537"/>
                <a:ext cx="71514" cy="41717"/>
              </a:xfrm>
              <a:custGeom>
                <a:avLst/>
                <a:gdLst>
                  <a:gd name="T0" fmla="*/ 12 w 12"/>
                  <a:gd name="T1" fmla="*/ 0 h 7"/>
                  <a:gd name="T2" fmla="*/ 0 w 12"/>
                  <a:gd name="T3" fmla="*/ 7 h 7"/>
                  <a:gd name="T4" fmla="*/ 12 w 12"/>
                  <a:gd name="T5" fmla="*/ 0 h 7"/>
                  <a:gd name="T6" fmla="*/ 12 w 12"/>
                  <a:gd name="T7" fmla="*/ 0 h 7"/>
                </a:gdLst>
                <a:ahLst/>
                <a:cxnLst>
                  <a:cxn ang="0">
                    <a:pos x="T0" y="T1"/>
                  </a:cxn>
                  <a:cxn ang="0">
                    <a:pos x="T2" y="T3"/>
                  </a:cxn>
                  <a:cxn ang="0">
                    <a:pos x="T4" y="T5"/>
                  </a:cxn>
                  <a:cxn ang="0">
                    <a:pos x="T6" y="T7"/>
                  </a:cxn>
                </a:cxnLst>
                <a:rect l="0" t="0" r="r" b="b"/>
                <a:pathLst>
                  <a:path w="12" h="7">
                    <a:moveTo>
                      <a:pt x="12" y="0"/>
                    </a:moveTo>
                    <a:lnTo>
                      <a:pt x="0" y="7"/>
                    </a:lnTo>
                    <a:lnTo>
                      <a:pt x="12" y="0"/>
                    </a:lnTo>
                    <a:lnTo>
                      <a:pt x="12" y="0"/>
                    </a:lnTo>
                    <a:close/>
                  </a:path>
                </a:pathLst>
              </a:custGeom>
              <a:solidFill>
                <a:srgbClr val="6C98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0" name="Freeform: Shape 45">
                <a:extLst>
                  <a:ext uri="{FF2B5EF4-FFF2-40B4-BE49-F238E27FC236}">
                    <a16:creationId xmlns:a16="http://schemas.microsoft.com/office/drawing/2014/main" id="{B06A4420-2122-4D36-982A-74B9EDEBEFBE}"/>
                  </a:ext>
                </a:extLst>
              </p:cNvPr>
              <p:cNvSpPr>
                <a:spLocks/>
              </p:cNvSpPr>
              <p:nvPr/>
            </p:nvSpPr>
            <p:spPr bwMode="auto">
              <a:xfrm>
                <a:off x="5056068" y="3845537"/>
                <a:ext cx="71514" cy="41717"/>
              </a:xfrm>
              <a:custGeom>
                <a:avLst/>
                <a:gdLst>
                  <a:gd name="T0" fmla="*/ 12 w 12"/>
                  <a:gd name="T1" fmla="*/ 0 h 7"/>
                  <a:gd name="T2" fmla="*/ 0 w 12"/>
                  <a:gd name="T3" fmla="*/ 7 h 7"/>
                  <a:gd name="T4" fmla="*/ 12 w 12"/>
                  <a:gd name="T5" fmla="*/ 0 h 7"/>
                  <a:gd name="T6" fmla="*/ 12 w 12"/>
                  <a:gd name="T7" fmla="*/ 0 h 7"/>
                </a:gdLst>
                <a:ahLst/>
                <a:cxnLst>
                  <a:cxn ang="0">
                    <a:pos x="T0" y="T1"/>
                  </a:cxn>
                  <a:cxn ang="0">
                    <a:pos x="T2" y="T3"/>
                  </a:cxn>
                  <a:cxn ang="0">
                    <a:pos x="T4" y="T5"/>
                  </a:cxn>
                  <a:cxn ang="0">
                    <a:pos x="T6" y="T7"/>
                  </a:cxn>
                </a:cxnLst>
                <a:rect l="0" t="0" r="r" b="b"/>
                <a:pathLst>
                  <a:path w="12" h="7">
                    <a:moveTo>
                      <a:pt x="12" y="0"/>
                    </a:moveTo>
                    <a:lnTo>
                      <a:pt x="0" y="7"/>
                    </a:lnTo>
                    <a:lnTo>
                      <a:pt x="12"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1" name="Freeform: Shape 46">
                <a:extLst>
                  <a:ext uri="{FF2B5EF4-FFF2-40B4-BE49-F238E27FC236}">
                    <a16:creationId xmlns:a16="http://schemas.microsoft.com/office/drawing/2014/main" id="{34446AC3-5590-408B-AB5A-2F6B77FDCFAA}"/>
                  </a:ext>
                </a:extLst>
              </p:cNvPr>
              <p:cNvSpPr>
                <a:spLocks/>
              </p:cNvSpPr>
              <p:nvPr/>
            </p:nvSpPr>
            <p:spPr bwMode="auto">
              <a:xfrm>
                <a:off x="5127583" y="3166149"/>
                <a:ext cx="911809" cy="2097754"/>
              </a:xfrm>
              <a:custGeom>
                <a:avLst/>
                <a:gdLst>
                  <a:gd name="T0" fmla="*/ 11 w 65"/>
                  <a:gd name="T1" fmla="*/ 93 h 148"/>
                  <a:gd name="T2" fmla="*/ 11 w 65"/>
                  <a:gd name="T3" fmla="*/ 64 h 148"/>
                  <a:gd name="T4" fmla="*/ 40 w 65"/>
                  <a:gd name="T5" fmla="*/ 64 h 148"/>
                  <a:gd name="T6" fmla="*/ 40 w 65"/>
                  <a:gd name="T7" fmla="*/ 93 h 148"/>
                  <a:gd name="T8" fmla="*/ 11 w 65"/>
                  <a:gd name="T9" fmla="*/ 93 h 148"/>
                  <a:gd name="T10" fmla="*/ 65 w 65"/>
                  <a:gd name="T11" fmla="*/ 0 h 148"/>
                  <a:gd name="T12" fmla="*/ 0 w 65"/>
                  <a:gd name="T13" fmla="*/ 48 h 148"/>
                  <a:gd name="T14" fmla="*/ 0 w 65"/>
                  <a:gd name="T15" fmla="*/ 48 h 148"/>
                  <a:gd name="T16" fmla="*/ 0 w 65"/>
                  <a:gd name="T17" fmla="*/ 148 h 148"/>
                  <a:gd name="T18" fmla="*/ 40 w 65"/>
                  <a:gd name="T19" fmla="*/ 148 h 148"/>
                  <a:gd name="T20" fmla="*/ 40 w 65"/>
                  <a:gd name="T21" fmla="*/ 144 h 148"/>
                  <a:gd name="T22" fmla="*/ 65 w 65"/>
                  <a:gd name="T23" fmla="*/ 144 h 148"/>
                  <a:gd name="T24" fmla="*/ 47 w 65"/>
                  <a:gd name="T25" fmla="*/ 144 h 148"/>
                  <a:gd name="T26" fmla="*/ 47 w 65"/>
                  <a:gd name="T27" fmla="*/ 111 h 148"/>
                  <a:gd name="T28" fmla="*/ 65 w 65"/>
                  <a:gd name="T29" fmla="*/ 89 h 148"/>
                  <a:gd name="T30" fmla="*/ 65 w 65"/>
                  <a:gd name="T31" fmla="*/ 89 h 148"/>
                  <a:gd name="T32" fmla="*/ 65 w 65"/>
                  <a:gd name="T33" fmla="*/ 49 h 148"/>
                  <a:gd name="T34" fmla="*/ 65 w 65"/>
                  <a:gd name="T35" fmla="*/ 49 h 148"/>
                  <a:gd name="T36" fmla="*/ 51 w 65"/>
                  <a:gd name="T37" fmla="*/ 35 h 148"/>
                  <a:gd name="T38" fmla="*/ 65 w 65"/>
                  <a:gd name="T39" fmla="*/ 21 h 148"/>
                  <a:gd name="T40" fmla="*/ 65 w 65"/>
                  <a:gd name="T41" fmla="*/ 21 h 148"/>
                  <a:gd name="T42" fmla="*/ 65 w 65"/>
                  <a:gd name="T4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48">
                    <a:moveTo>
                      <a:pt x="11" y="93"/>
                    </a:moveTo>
                    <a:cubicBezTo>
                      <a:pt x="11" y="64"/>
                      <a:pt x="11" y="64"/>
                      <a:pt x="11" y="64"/>
                    </a:cubicBezTo>
                    <a:cubicBezTo>
                      <a:pt x="40" y="64"/>
                      <a:pt x="40" y="64"/>
                      <a:pt x="40" y="64"/>
                    </a:cubicBezTo>
                    <a:cubicBezTo>
                      <a:pt x="40" y="93"/>
                      <a:pt x="40" y="93"/>
                      <a:pt x="40" y="93"/>
                    </a:cubicBezTo>
                    <a:cubicBezTo>
                      <a:pt x="11" y="93"/>
                      <a:pt x="11" y="93"/>
                      <a:pt x="11" y="93"/>
                    </a:cubicBezTo>
                    <a:moveTo>
                      <a:pt x="65" y="0"/>
                    </a:moveTo>
                    <a:cubicBezTo>
                      <a:pt x="0" y="48"/>
                      <a:pt x="0" y="48"/>
                      <a:pt x="0" y="48"/>
                    </a:cubicBezTo>
                    <a:cubicBezTo>
                      <a:pt x="0" y="48"/>
                      <a:pt x="0" y="48"/>
                      <a:pt x="0" y="48"/>
                    </a:cubicBezTo>
                    <a:cubicBezTo>
                      <a:pt x="0" y="148"/>
                      <a:pt x="0" y="148"/>
                      <a:pt x="0" y="148"/>
                    </a:cubicBezTo>
                    <a:cubicBezTo>
                      <a:pt x="40" y="148"/>
                      <a:pt x="40" y="148"/>
                      <a:pt x="40" y="148"/>
                    </a:cubicBezTo>
                    <a:cubicBezTo>
                      <a:pt x="40" y="144"/>
                      <a:pt x="40" y="144"/>
                      <a:pt x="40" y="144"/>
                    </a:cubicBezTo>
                    <a:cubicBezTo>
                      <a:pt x="65" y="144"/>
                      <a:pt x="65" y="144"/>
                      <a:pt x="65" y="144"/>
                    </a:cubicBezTo>
                    <a:cubicBezTo>
                      <a:pt x="47" y="144"/>
                      <a:pt x="47" y="144"/>
                      <a:pt x="47" y="144"/>
                    </a:cubicBezTo>
                    <a:cubicBezTo>
                      <a:pt x="47" y="111"/>
                      <a:pt x="47" y="111"/>
                      <a:pt x="47" y="111"/>
                    </a:cubicBezTo>
                    <a:cubicBezTo>
                      <a:pt x="47" y="98"/>
                      <a:pt x="55" y="89"/>
                      <a:pt x="65" y="89"/>
                    </a:cubicBezTo>
                    <a:cubicBezTo>
                      <a:pt x="65" y="89"/>
                      <a:pt x="65" y="89"/>
                      <a:pt x="65" y="89"/>
                    </a:cubicBezTo>
                    <a:cubicBezTo>
                      <a:pt x="65" y="49"/>
                      <a:pt x="65" y="49"/>
                      <a:pt x="65" y="49"/>
                    </a:cubicBezTo>
                    <a:cubicBezTo>
                      <a:pt x="65" y="49"/>
                      <a:pt x="65" y="49"/>
                      <a:pt x="65" y="49"/>
                    </a:cubicBezTo>
                    <a:cubicBezTo>
                      <a:pt x="57" y="49"/>
                      <a:pt x="51" y="43"/>
                      <a:pt x="51" y="35"/>
                    </a:cubicBezTo>
                    <a:cubicBezTo>
                      <a:pt x="51" y="27"/>
                      <a:pt x="57" y="21"/>
                      <a:pt x="65" y="21"/>
                    </a:cubicBezTo>
                    <a:cubicBezTo>
                      <a:pt x="65" y="21"/>
                      <a:pt x="65" y="21"/>
                      <a:pt x="65" y="21"/>
                    </a:cubicBezTo>
                    <a:cubicBezTo>
                      <a:pt x="65" y="0"/>
                      <a:pt x="65" y="0"/>
                      <a:pt x="65" y="0"/>
                    </a:cubicBezTo>
                  </a:path>
                </a:pathLst>
              </a:custGeom>
              <a:solidFill>
                <a:srgbClr val="1F497D">
                  <a:lumMod val="20000"/>
                  <a:lumOff val="8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2" name="Freeform: Shape 48">
                <a:extLst>
                  <a:ext uri="{FF2B5EF4-FFF2-40B4-BE49-F238E27FC236}">
                    <a16:creationId xmlns:a16="http://schemas.microsoft.com/office/drawing/2014/main" id="{29B3433A-C66E-4721-8830-FFB2984AB9AA}"/>
                  </a:ext>
                </a:extLst>
              </p:cNvPr>
              <p:cNvSpPr>
                <a:spLocks/>
              </p:cNvSpPr>
              <p:nvPr/>
            </p:nvSpPr>
            <p:spPr bwMode="auto">
              <a:xfrm>
                <a:off x="5282531" y="4071998"/>
                <a:ext cx="405248" cy="411208"/>
              </a:xfrm>
              <a:custGeom>
                <a:avLst/>
                <a:gdLst>
                  <a:gd name="T0" fmla="*/ 4 w 68"/>
                  <a:gd name="T1" fmla="*/ 64 h 69"/>
                  <a:gd name="T2" fmla="*/ 4 w 68"/>
                  <a:gd name="T3" fmla="*/ 36 h 69"/>
                  <a:gd name="T4" fmla="*/ 33 w 68"/>
                  <a:gd name="T5" fmla="*/ 36 h 69"/>
                  <a:gd name="T6" fmla="*/ 33 w 68"/>
                  <a:gd name="T7" fmla="*/ 64 h 69"/>
                  <a:gd name="T8" fmla="*/ 4 w 68"/>
                  <a:gd name="T9" fmla="*/ 64 h 69"/>
                  <a:gd name="T10" fmla="*/ 35 w 68"/>
                  <a:gd name="T11" fmla="*/ 64 h 69"/>
                  <a:gd name="T12" fmla="*/ 35 w 68"/>
                  <a:gd name="T13" fmla="*/ 36 h 69"/>
                  <a:gd name="T14" fmla="*/ 64 w 68"/>
                  <a:gd name="T15" fmla="*/ 36 h 69"/>
                  <a:gd name="T16" fmla="*/ 64 w 68"/>
                  <a:gd name="T17" fmla="*/ 64 h 69"/>
                  <a:gd name="T18" fmla="*/ 35 w 68"/>
                  <a:gd name="T19" fmla="*/ 64 h 69"/>
                  <a:gd name="T20" fmla="*/ 4 w 68"/>
                  <a:gd name="T21" fmla="*/ 31 h 69"/>
                  <a:gd name="T22" fmla="*/ 4 w 68"/>
                  <a:gd name="T23" fmla="*/ 5 h 69"/>
                  <a:gd name="T24" fmla="*/ 33 w 68"/>
                  <a:gd name="T25" fmla="*/ 5 h 69"/>
                  <a:gd name="T26" fmla="*/ 33 w 68"/>
                  <a:gd name="T27" fmla="*/ 31 h 69"/>
                  <a:gd name="T28" fmla="*/ 4 w 68"/>
                  <a:gd name="T29" fmla="*/ 31 h 69"/>
                  <a:gd name="T30" fmla="*/ 35 w 68"/>
                  <a:gd name="T31" fmla="*/ 31 h 69"/>
                  <a:gd name="T32" fmla="*/ 35 w 68"/>
                  <a:gd name="T33" fmla="*/ 5 h 69"/>
                  <a:gd name="T34" fmla="*/ 64 w 68"/>
                  <a:gd name="T35" fmla="*/ 5 h 69"/>
                  <a:gd name="T36" fmla="*/ 64 w 68"/>
                  <a:gd name="T37" fmla="*/ 31 h 69"/>
                  <a:gd name="T38" fmla="*/ 35 w 68"/>
                  <a:gd name="T39" fmla="*/ 31 h 69"/>
                  <a:gd name="T40" fmla="*/ 68 w 68"/>
                  <a:gd name="T41" fmla="*/ 0 h 69"/>
                  <a:gd name="T42" fmla="*/ 0 w 68"/>
                  <a:gd name="T43" fmla="*/ 0 h 69"/>
                  <a:gd name="T44" fmla="*/ 0 w 68"/>
                  <a:gd name="T45" fmla="*/ 69 h 69"/>
                  <a:gd name="T46" fmla="*/ 68 w 68"/>
                  <a:gd name="T47" fmla="*/ 69 h 69"/>
                  <a:gd name="T48" fmla="*/ 68 w 68"/>
                  <a:gd name="T4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9">
                    <a:moveTo>
                      <a:pt x="4" y="64"/>
                    </a:moveTo>
                    <a:lnTo>
                      <a:pt x="4" y="36"/>
                    </a:lnTo>
                    <a:lnTo>
                      <a:pt x="33" y="36"/>
                    </a:lnTo>
                    <a:lnTo>
                      <a:pt x="33" y="64"/>
                    </a:lnTo>
                    <a:lnTo>
                      <a:pt x="4" y="64"/>
                    </a:lnTo>
                    <a:moveTo>
                      <a:pt x="35" y="64"/>
                    </a:moveTo>
                    <a:lnTo>
                      <a:pt x="35" y="36"/>
                    </a:lnTo>
                    <a:lnTo>
                      <a:pt x="64" y="36"/>
                    </a:lnTo>
                    <a:lnTo>
                      <a:pt x="64" y="64"/>
                    </a:lnTo>
                    <a:lnTo>
                      <a:pt x="35" y="64"/>
                    </a:lnTo>
                    <a:moveTo>
                      <a:pt x="4" y="31"/>
                    </a:moveTo>
                    <a:lnTo>
                      <a:pt x="4" y="5"/>
                    </a:lnTo>
                    <a:lnTo>
                      <a:pt x="33" y="5"/>
                    </a:lnTo>
                    <a:lnTo>
                      <a:pt x="33" y="31"/>
                    </a:lnTo>
                    <a:lnTo>
                      <a:pt x="4" y="31"/>
                    </a:lnTo>
                    <a:moveTo>
                      <a:pt x="35" y="31"/>
                    </a:moveTo>
                    <a:lnTo>
                      <a:pt x="35" y="5"/>
                    </a:lnTo>
                    <a:lnTo>
                      <a:pt x="64" y="5"/>
                    </a:lnTo>
                    <a:lnTo>
                      <a:pt x="64" y="31"/>
                    </a:lnTo>
                    <a:lnTo>
                      <a:pt x="35" y="31"/>
                    </a:lnTo>
                    <a:moveTo>
                      <a:pt x="68" y="0"/>
                    </a:moveTo>
                    <a:lnTo>
                      <a:pt x="0" y="0"/>
                    </a:lnTo>
                    <a:lnTo>
                      <a:pt x="0" y="69"/>
                    </a:lnTo>
                    <a:lnTo>
                      <a:pt x="68" y="69"/>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3" name="Rectangle 49">
                <a:extLst>
                  <a:ext uri="{FF2B5EF4-FFF2-40B4-BE49-F238E27FC236}">
                    <a16:creationId xmlns:a16="http://schemas.microsoft.com/office/drawing/2014/main" id="{FF2AD40D-9E78-4A6A-91C5-E024ED690956}"/>
                  </a:ext>
                </a:extLst>
              </p:cNvPr>
              <p:cNvSpPr>
                <a:spLocks/>
              </p:cNvSpPr>
              <p:nvPr/>
            </p:nvSpPr>
            <p:spPr bwMode="auto">
              <a:xfrm>
                <a:off x="5306368" y="4101796"/>
                <a:ext cx="172826" cy="154948"/>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4" name="Rectangle 50">
                <a:extLst>
                  <a:ext uri="{FF2B5EF4-FFF2-40B4-BE49-F238E27FC236}">
                    <a16:creationId xmlns:a16="http://schemas.microsoft.com/office/drawing/2014/main" id="{72EF1336-B1FA-46D8-A858-544AEA718ED6}"/>
                  </a:ext>
                </a:extLst>
              </p:cNvPr>
              <p:cNvSpPr>
                <a:spLocks/>
              </p:cNvSpPr>
              <p:nvPr/>
            </p:nvSpPr>
            <p:spPr bwMode="auto">
              <a:xfrm>
                <a:off x="5306368"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5" name="Rectangle 51">
                <a:extLst>
                  <a:ext uri="{FF2B5EF4-FFF2-40B4-BE49-F238E27FC236}">
                    <a16:creationId xmlns:a16="http://schemas.microsoft.com/office/drawing/2014/main" id="{3C0E7F2A-4A0A-428A-A9EA-26EBC59D3779}"/>
                  </a:ext>
                </a:extLst>
              </p:cNvPr>
              <p:cNvSpPr>
                <a:spLocks/>
              </p:cNvSpPr>
              <p:nvPr/>
            </p:nvSpPr>
            <p:spPr bwMode="auto">
              <a:xfrm>
                <a:off x="5491114" y="4101796"/>
                <a:ext cx="172826" cy="154948"/>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6" name="Rectangle 52">
                <a:extLst>
                  <a:ext uri="{FF2B5EF4-FFF2-40B4-BE49-F238E27FC236}">
                    <a16:creationId xmlns:a16="http://schemas.microsoft.com/office/drawing/2014/main" id="{E78323AA-879D-435B-975C-0C9CDF6281E1}"/>
                  </a:ext>
                </a:extLst>
              </p:cNvPr>
              <p:cNvSpPr>
                <a:spLocks/>
              </p:cNvSpPr>
              <p:nvPr/>
            </p:nvSpPr>
            <p:spPr bwMode="auto">
              <a:xfrm>
                <a:off x="5491114"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7" name="Rectangle 53">
                <a:extLst>
                  <a:ext uri="{FF2B5EF4-FFF2-40B4-BE49-F238E27FC236}">
                    <a16:creationId xmlns:a16="http://schemas.microsoft.com/office/drawing/2014/main" id="{45C536D2-EE44-45B1-8881-73D04ACAF3D7}"/>
                  </a:ext>
                </a:extLst>
              </p:cNvPr>
              <p:cNvSpPr>
                <a:spLocks/>
              </p:cNvSpPr>
              <p:nvPr/>
            </p:nvSpPr>
            <p:spPr bwMode="auto">
              <a:xfrm>
                <a:off x="5306368" y="4286541"/>
                <a:ext cx="172826" cy="166866"/>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8" name="Rectangle 54">
                <a:extLst>
                  <a:ext uri="{FF2B5EF4-FFF2-40B4-BE49-F238E27FC236}">
                    <a16:creationId xmlns:a16="http://schemas.microsoft.com/office/drawing/2014/main" id="{2BF807DB-D5EE-45AA-8A75-F6158165AD2C}"/>
                  </a:ext>
                </a:extLst>
              </p:cNvPr>
              <p:cNvSpPr>
                <a:spLocks/>
              </p:cNvSpPr>
              <p:nvPr/>
            </p:nvSpPr>
            <p:spPr bwMode="auto">
              <a:xfrm>
                <a:off x="5306368"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19" name="Rectangle 55">
                <a:extLst>
                  <a:ext uri="{FF2B5EF4-FFF2-40B4-BE49-F238E27FC236}">
                    <a16:creationId xmlns:a16="http://schemas.microsoft.com/office/drawing/2014/main" id="{EF83F458-96DC-4906-8C8E-B880EF4DAD74}"/>
                  </a:ext>
                </a:extLst>
              </p:cNvPr>
              <p:cNvSpPr>
                <a:spLocks/>
              </p:cNvSpPr>
              <p:nvPr/>
            </p:nvSpPr>
            <p:spPr bwMode="auto">
              <a:xfrm>
                <a:off x="5491114" y="4286541"/>
                <a:ext cx="172826" cy="166866"/>
              </a:xfrm>
              <a:prstGeom prst="rect">
                <a:avLst/>
              </a:prstGeom>
              <a:solidFill>
                <a:sysClr val="window" lastClr="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0" name="Rectangle 56">
                <a:extLst>
                  <a:ext uri="{FF2B5EF4-FFF2-40B4-BE49-F238E27FC236}">
                    <a16:creationId xmlns:a16="http://schemas.microsoft.com/office/drawing/2014/main" id="{AC7A8142-8E1C-45A3-BC4E-42A0C29FC569}"/>
                  </a:ext>
                </a:extLst>
              </p:cNvPr>
              <p:cNvSpPr>
                <a:spLocks/>
              </p:cNvSpPr>
              <p:nvPr/>
            </p:nvSpPr>
            <p:spPr bwMode="auto">
              <a:xfrm>
                <a:off x="5491114"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1" name="Rectangle 57">
                <a:extLst>
                  <a:ext uri="{FF2B5EF4-FFF2-40B4-BE49-F238E27FC236}">
                    <a16:creationId xmlns:a16="http://schemas.microsoft.com/office/drawing/2014/main" id="{6DF48723-51BE-4BA0-8C9D-668BAEA9DFCA}"/>
                  </a:ext>
                </a:extLst>
              </p:cNvPr>
              <p:cNvSpPr>
                <a:spLocks/>
              </p:cNvSpPr>
              <p:nvPr/>
            </p:nvSpPr>
            <p:spPr bwMode="auto">
              <a:xfrm>
                <a:off x="5687777" y="5204308"/>
                <a:ext cx="351612" cy="59595"/>
              </a:xfrm>
              <a:prstGeom prst="rect">
                <a:avLst/>
              </a:prstGeom>
              <a:solidFill>
                <a:srgbClr val="1F497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2" name="Rectangle 58">
                <a:extLst>
                  <a:ext uri="{FF2B5EF4-FFF2-40B4-BE49-F238E27FC236}">
                    <a16:creationId xmlns:a16="http://schemas.microsoft.com/office/drawing/2014/main" id="{C29FA062-162C-480F-8FFB-1759C6F619DB}"/>
                  </a:ext>
                </a:extLst>
              </p:cNvPr>
              <p:cNvSpPr>
                <a:spLocks/>
              </p:cNvSpPr>
              <p:nvPr/>
            </p:nvSpPr>
            <p:spPr bwMode="auto">
              <a:xfrm>
                <a:off x="5687777" y="5204308"/>
                <a:ext cx="351612" cy="5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3" name="Freeform: Shape 59">
                <a:extLst>
                  <a:ext uri="{FF2B5EF4-FFF2-40B4-BE49-F238E27FC236}">
                    <a16:creationId xmlns:a16="http://schemas.microsoft.com/office/drawing/2014/main" id="{EF2EBEAD-7F09-4709-B133-99CF91FA40C9}"/>
                  </a:ext>
                </a:extLst>
              </p:cNvPr>
              <p:cNvSpPr>
                <a:spLocks/>
              </p:cNvSpPr>
              <p:nvPr/>
            </p:nvSpPr>
            <p:spPr bwMode="auto">
              <a:xfrm>
                <a:off x="5789089" y="4429570"/>
                <a:ext cx="250300" cy="774739"/>
              </a:xfrm>
              <a:custGeom>
                <a:avLst/>
                <a:gdLst>
                  <a:gd name="T0" fmla="*/ 18 w 18"/>
                  <a:gd name="T1" fmla="*/ 0 h 55"/>
                  <a:gd name="T2" fmla="*/ 0 w 18"/>
                  <a:gd name="T3" fmla="*/ 22 h 55"/>
                  <a:gd name="T4" fmla="*/ 0 w 18"/>
                  <a:gd name="T5" fmla="*/ 55 h 55"/>
                  <a:gd name="T6" fmla="*/ 18 w 18"/>
                  <a:gd name="T7" fmla="*/ 55 h 55"/>
                  <a:gd name="T8" fmla="*/ 1 w 18"/>
                  <a:gd name="T9" fmla="*/ 55 h 55"/>
                  <a:gd name="T10" fmla="*/ 1 w 18"/>
                  <a:gd name="T11" fmla="*/ 22 h 55"/>
                  <a:gd name="T12" fmla="*/ 18 w 18"/>
                  <a:gd name="T13" fmla="*/ 1 h 55"/>
                  <a:gd name="T14" fmla="*/ 18 w 18"/>
                  <a:gd name="T15" fmla="*/ 1 h 55"/>
                  <a:gd name="T16" fmla="*/ 18 w 18"/>
                  <a:gd name="T17" fmla="*/ 0 h 55"/>
                  <a:gd name="T18" fmla="*/ 18 w 18"/>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5">
                    <a:moveTo>
                      <a:pt x="18" y="0"/>
                    </a:moveTo>
                    <a:cubicBezTo>
                      <a:pt x="8" y="0"/>
                      <a:pt x="0" y="9"/>
                      <a:pt x="0" y="22"/>
                    </a:cubicBezTo>
                    <a:cubicBezTo>
                      <a:pt x="0" y="55"/>
                      <a:pt x="0" y="55"/>
                      <a:pt x="0" y="55"/>
                    </a:cubicBezTo>
                    <a:cubicBezTo>
                      <a:pt x="18" y="55"/>
                      <a:pt x="18" y="55"/>
                      <a:pt x="18" y="55"/>
                    </a:cubicBezTo>
                    <a:cubicBezTo>
                      <a:pt x="1" y="55"/>
                      <a:pt x="1" y="55"/>
                      <a:pt x="1" y="55"/>
                    </a:cubicBezTo>
                    <a:cubicBezTo>
                      <a:pt x="1" y="22"/>
                      <a:pt x="1" y="22"/>
                      <a:pt x="1" y="22"/>
                    </a:cubicBezTo>
                    <a:cubicBezTo>
                      <a:pt x="1" y="10"/>
                      <a:pt x="9" y="1"/>
                      <a:pt x="18" y="1"/>
                    </a:cubicBezTo>
                    <a:cubicBezTo>
                      <a:pt x="18" y="1"/>
                      <a:pt x="18" y="1"/>
                      <a:pt x="18" y="1"/>
                    </a:cubicBezTo>
                    <a:cubicBezTo>
                      <a:pt x="18" y="0"/>
                      <a:pt x="18" y="0"/>
                      <a:pt x="18" y="0"/>
                    </a:cubicBezTo>
                    <a:cubicBezTo>
                      <a:pt x="18" y="0"/>
                      <a:pt x="18" y="0"/>
                      <a:pt x="18"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4" name="Freeform: Shape 60">
                <a:extLst>
                  <a:ext uri="{FF2B5EF4-FFF2-40B4-BE49-F238E27FC236}">
                    <a16:creationId xmlns:a16="http://schemas.microsoft.com/office/drawing/2014/main" id="{71ACE098-991B-4714-A1F0-F02F272E414F}"/>
                  </a:ext>
                </a:extLst>
              </p:cNvPr>
              <p:cNvSpPr>
                <a:spLocks/>
              </p:cNvSpPr>
              <p:nvPr/>
            </p:nvSpPr>
            <p:spPr bwMode="auto">
              <a:xfrm>
                <a:off x="5801009" y="4441488"/>
                <a:ext cx="238382" cy="762820"/>
              </a:xfrm>
              <a:custGeom>
                <a:avLst/>
                <a:gdLst>
                  <a:gd name="T0" fmla="*/ 4 w 17"/>
                  <a:gd name="T1" fmla="*/ 30 h 54"/>
                  <a:gd name="T2" fmla="*/ 2 w 17"/>
                  <a:gd name="T3" fmla="*/ 29 h 54"/>
                  <a:gd name="T4" fmla="*/ 4 w 17"/>
                  <a:gd name="T5" fmla="*/ 27 h 54"/>
                  <a:gd name="T6" fmla="*/ 5 w 17"/>
                  <a:gd name="T7" fmla="*/ 29 h 54"/>
                  <a:gd name="T8" fmla="*/ 4 w 17"/>
                  <a:gd name="T9" fmla="*/ 30 h 54"/>
                  <a:gd name="T10" fmla="*/ 17 w 17"/>
                  <a:gd name="T11" fmla="*/ 0 h 54"/>
                  <a:gd name="T12" fmla="*/ 0 w 17"/>
                  <a:gd name="T13" fmla="*/ 21 h 54"/>
                  <a:gd name="T14" fmla="*/ 0 w 17"/>
                  <a:gd name="T15" fmla="*/ 54 h 54"/>
                  <a:gd name="T16" fmla="*/ 17 w 17"/>
                  <a:gd name="T17" fmla="*/ 54 h 54"/>
                  <a:gd name="T18" fmla="*/ 17 w 17"/>
                  <a:gd name="T19" fmla="*/ 0 h 54"/>
                  <a:gd name="T20" fmla="*/ 17 w 17"/>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54">
                    <a:moveTo>
                      <a:pt x="4" y="30"/>
                    </a:moveTo>
                    <a:cubicBezTo>
                      <a:pt x="3" y="30"/>
                      <a:pt x="2" y="30"/>
                      <a:pt x="2" y="29"/>
                    </a:cubicBezTo>
                    <a:cubicBezTo>
                      <a:pt x="2" y="28"/>
                      <a:pt x="3" y="27"/>
                      <a:pt x="4" y="27"/>
                    </a:cubicBezTo>
                    <a:cubicBezTo>
                      <a:pt x="5" y="27"/>
                      <a:pt x="5" y="28"/>
                      <a:pt x="5" y="29"/>
                    </a:cubicBezTo>
                    <a:cubicBezTo>
                      <a:pt x="5" y="30"/>
                      <a:pt x="5" y="30"/>
                      <a:pt x="4" y="30"/>
                    </a:cubicBezTo>
                    <a:moveTo>
                      <a:pt x="17" y="0"/>
                    </a:moveTo>
                    <a:cubicBezTo>
                      <a:pt x="8" y="0"/>
                      <a:pt x="0" y="9"/>
                      <a:pt x="0" y="21"/>
                    </a:cubicBezTo>
                    <a:cubicBezTo>
                      <a:pt x="0" y="54"/>
                      <a:pt x="0" y="54"/>
                      <a:pt x="0" y="54"/>
                    </a:cubicBezTo>
                    <a:cubicBezTo>
                      <a:pt x="17" y="54"/>
                      <a:pt x="17" y="54"/>
                      <a:pt x="17" y="54"/>
                    </a:cubicBezTo>
                    <a:cubicBezTo>
                      <a:pt x="17" y="0"/>
                      <a:pt x="17" y="0"/>
                      <a:pt x="17" y="0"/>
                    </a:cubicBezTo>
                    <a:cubicBezTo>
                      <a:pt x="17" y="0"/>
                      <a:pt x="17" y="0"/>
                      <a:pt x="17" y="0"/>
                    </a:cubicBezTo>
                  </a:path>
                </a:pathLst>
              </a:custGeom>
              <a:solidFill>
                <a:srgbClr val="1F497D">
                  <a:lumMod val="40000"/>
                  <a:lumOff val="6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5" name="Oval 61">
                <a:extLst>
                  <a:ext uri="{FF2B5EF4-FFF2-40B4-BE49-F238E27FC236}">
                    <a16:creationId xmlns:a16="http://schemas.microsoft.com/office/drawing/2014/main" id="{4A19CE71-8743-4FC0-96C4-032D333C3ABE}"/>
                  </a:ext>
                </a:extLst>
              </p:cNvPr>
              <p:cNvSpPr>
                <a:spLocks/>
              </p:cNvSpPr>
              <p:nvPr/>
            </p:nvSpPr>
            <p:spPr bwMode="auto">
              <a:xfrm>
                <a:off x="5830806" y="4822899"/>
                <a:ext cx="41717" cy="41717"/>
              </a:xfrm>
              <a:prstGeom prst="ellipse">
                <a:avLst/>
              </a:prstGeom>
              <a:solidFill>
                <a:srgbClr val="E6E0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6" name="Freeform: Shape 62">
                <a:extLst>
                  <a:ext uri="{FF2B5EF4-FFF2-40B4-BE49-F238E27FC236}">
                    <a16:creationId xmlns:a16="http://schemas.microsoft.com/office/drawing/2014/main" id="{4C6CC833-B909-43BC-8307-F3916A26E40F}"/>
                  </a:ext>
                </a:extLst>
              </p:cNvPr>
              <p:cNvSpPr>
                <a:spLocks/>
              </p:cNvSpPr>
              <p:nvPr/>
            </p:nvSpPr>
            <p:spPr bwMode="auto">
              <a:xfrm>
                <a:off x="4746173" y="2927767"/>
                <a:ext cx="1293219" cy="959485"/>
              </a:xfrm>
              <a:custGeom>
                <a:avLst/>
                <a:gdLst>
                  <a:gd name="T0" fmla="*/ 217 w 217"/>
                  <a:gd name="T1" fmla="*/ 0 h 161"/>
                  <a:gd name="T2" fmla="*/ 120 w 217"/>
                  <a:gd name="T3" fmla="*/ 73 h 161"/>
                  <a:gd name="T4" fmla="*/ 99 w 217"/>
                  <a:gd name="T5" fmla="*/ 88 h 161"/>
                  <a:gd name="T6" fmla="*/ 0 w 217"/>
                  <a:gd name="T7" fmla="*/ 161 h 161"/>
                  <a:gd name="T8" fmla="*/ 52 w 217"/>
                  <a:gd name="T9" fmla="*/ 161 h 161"/>
                  <a:gd name="T10" fmla="*/ 64 w 217"/>
                  <a:gd name="T11" fmla="*/ 154 h 161"/>
                  <a:gd name="T12" fmla="*/ 217 w 217"/>
                  <a:gd name="T13" fmla="*/ 40 h 161"/>
                  <a:gd name="T14" fmla="*/ 217 w 217"/>
                  <a:gd name="T15" fmla="*/ 2 h 161"/>
                  <a:gd name="T16" fmla="*/ 217 w 217"/>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161">
                    <a:moveTo>
                      <a:pt x="217" y="0"/>
                    </a:moveTo>
                    <a:lnTo>
                      <a:pt x="120" y="73"/>
                    </a:lnTo>
                    <a:lnTo>
                      <a:pt x="99" y="88"/>
                    </a:lnTo>
                    <a:lnTo>
                      <a:pt x="0" y="161"/>
                    </a:lnTo>
                    <a:lnTo>
                      <a:pt x="52" y="161"/>
                    </a:lnTo>
                    <a:lnTo>
                      <a:pt x="64" y="154"/>
                    </a:lnTo>
                    <a:lnTo>
                      <a:pt x="217" y="40"/>
                    </a:lnTo>
                    <a:lnTo>
                      <a:pt x="217" y="2"/>
                    </a:lnTo>
                    <a:lnTo>
                      <a:pt x="217" y="0"/>
                    </a:lnTo>
                    <a:close/>
                  </a:path>
                </a:pathLst>
              </a:custGeom>
              <a:solidFill>
                <a:srgbClr val="1F497D">
                  <a:lumMod val="60000"/>
                  <a:lumOff val="40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7" name="Freeform: Shape 63">
                <a:extLst>
                  <a:ext uri="{FF2B5EF4-FFF2-40B4-BE49-F238E27FC236}">
                    <a16:creationId xmlns:a16="http://schemas.microsoft.com/office/drawing/2014/main" id="{2D8B385D-52EB-41D3-8A76-54F93AABF111}"/>
                  </a:ext>
                </a:extLst>
              </p:cNvPr>
              <p:cNvSpPr>
                <a:spLocks/>
              </p:cNvSpPr>
              <p:nvPr/>
            </p:nvSpPr>
            <p:spPr bwMode="auto">
              <a:xfrm>
                <a:off x="4746173" y="2927767"/>
                <a:ext cx="1293219" cy="959485"/>
              </a:xfrm>
              <a:custGeom>
                <a:avLst/>
                <a:gdLst>
                  <a:gd name="T0" fmla="*/ 217 w 217"/>
                  <a:gd name="T1" fmla="*/ 0 h 161"/>
                  <a:gd name="T2" fmla="*/ 120 w 217"/>
                  <a:gd name="T3" fmla="*/ 73 h 161"/>
                  <a:gd name="T4" fmla="*/ 99 w 217"/>
                  <a:gd name="T5" fmla="*/ 88 h 161"/>
                  <a:gd name="T6" fmla="*/ 0 w 217"/>
                  <a:gd name="T7" fmla="*/ 161 h 161"/>
                  <a:gd name="T8" fmla="*/ 52 w 217"/>
                  <a:gd name="T9" fmla="*/ 161 h 161"/>
                  <a:gd name="T10" fmla="*/ 64 w 217"/>
                  <a:gd name="T11" fmla="*/ 154 h 161"/>
                  <a:gd name="T12" fmla="*/ 217 w 217"/>
                  <a:gd name="T13" fmla="*/ 40 h 161"/>
                  <a:gd name="T14" fmla="*/ 217 w 217"/>
                  <a:gd name="T15" fmla="*/ 2 h 161"/>
                  <a:gd name="T16" fmla="*/ 217 w 217"/>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161">
                    <a:moveTo>
                      <a:pt x="217" y="0"/>
                    </a:moveTo>
                    <a:lnTo>
                      <a:pt x="120" y="73"/>
                    </a:lnTo>
                    <a:lnTo>
                      <a:pt x="99" y="88"/>
                    </a:lnTo>
                    <a:lnTo>
                      <a:pt x="0" y="161"/>
                    </a:lnTo>
                    <a:lnTo>
                      <a:pt x="52" y="161"/>
                    </a:lnTo>
                    <a:lnTo>
                      <a:pt x="64" y="154"/>
                    </a:lnTo>
                    <a:lnTo>
                      <a:pt x="217" y="40"/>
                    </a:lnTo>
                    <a:lnTo>
                      <a:pt x="217" y="2"/>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8" name="Freeform: Shape 64">
                <a:extLst>
                  <a:ext uri="{FF2B5EF4-FFF2-40B4-BE49-F238E27FC236}">
                    <a16:creationId xmlns:a16="http://schemas.microsoft.com/office/drawing/2014/main" id="{258B08EF-136F-4A03-B099-A1507F889E0B}"/>
                  </a:ext>
                </a:extLst>
              </p:cNvPr>
              <p:cNvSpPr>
                <a:spLocks/>
              </p:cNvSpPr>
              <p:nvPr/>
            </p:nvSpPr>
            <p:spPr bwMode="auto">
              <a:xfrm>
                <a:off x="5842725" y="3464126"/>
                <a:ext cx="196664" cy="393330"/>
              </a:xfrm>
              <a:custGeom>
                <a:avLst/>
                <a:gdLst>
                  <a:gd name="T0" fmla="*/ 14 w 14"/>
                  <a:gd name="T1" fmla="*/ 0 h 28"/>
                  <a:gd name="T2" fmla="*/ 0 w 14"/>
                  <a:gd name="T3" fmla="*/ 14 h 28"/>
                  <a:gd name="T4" fmla="*/ 14 w 14"/>
                  <a:gd name="T5" fmla="*/ 28 h 28"/>
                  <a:gd name="T6" fmla="*/ 14 w 14"/>
                  <a:gd name="T7" fmla="*/ 28 h 28"/>
                  <a:gd name="T8" fmla="*/ 14 w 14"/>
                  <a:gd name="T9" fmla="*/ 23 h 28"/>
                  <a:gd name="T10" fmla="*/ 14 w 14"/>
                  <a:gd name="T11" fmla="*/ 23 h 28"/>
                  <a:gd name="T12" fmla="*/ 5 w 14"/>
                  <a:gd name="T13" fmla="*/ 14 h 28"/>
                  <a:gd name="T14" fmla="*/ 14 w 14"/>
                  <a:gd name="T15" fmla="*/ 5 h 28"/>
                  <a:gd name="T16" fmla="*/ 14 w 14"/>
                  <a:gd name="T17" fmla="*/ 5 h 28"/>
                  <a:gd name="T18" fmla="*/ 14 w 14"/>
                  <a:gd name="T19" fmla="*/ 0 h 28"/>
                  <a:gd name="T20" fmla="*/ 14 w 14"/>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8">
                    <a:moveTo>
                      <a:pt x="14" y="0"/>
                    </a:moveTo>
                    <a:cubicBezTo>
                      <a:pt x="6" y="0"/>
                      <a:pt x="0" y="6"/>
                      <a:pt x="0" y="14"/>
                    </a:cubicBezTo>
                    <a:cubicBezTo>
                      <a:pt x="0" y="22"/>
                      <a:pt x="6" y="28"/>
                      <a:pt x="14" y="28"/>
                    </a:cubicBezTo>
                    <a:cubicBezTo>
                      <a:pt x="14" y="28"/>
                      <a:pt x="14" y="28"/>
                      <a:pt x="14" y="28"/>
                    </a:cubicBezTo>
                    <a:cubicBezTo>
                      <a:pt x="14" y="23"/>
                      <a:pt x="14" y="23"/>
                      <a:pt x="14" y="23"/>
                    </a:cubicBezTo>
                    <a:cubicBezTo>
                      <a:pt x="14" y="23"/>
                      <a:pt x="14" y="23"/>
                      <a:pt x="14" y="23"/>
                    </a:cubicBezTo>
                    <a:cubicBezTo>
                      <a:pt x="9" y="23"/>
                      <a:pt x="5" y="19"/>
                      <a:pt x="5" y="14"/>
                    </a:cubicBezTo>
                    <a:cubicBezTo>
                      <a:pt x="5" y="9"/>
                      <a:pt x="9" y="5"/>
                      <a:pt x="14" y="5"/>
                    </a:cubicBezTo>
                    <a:cubicBezTo>
                      <a:pt x="14" y="5"/>
                      <a:pt x="14" y="5"/>
                      <a:pt x="14" y="5"/>
                    </a:cubicBezTo>
                    <a:cubicBezTo>
                      <a:pt x="14" y="0"/>
                      <a:pt x="14" y="0"/>
                      <a:pt x="14" y="0"/>
                    </a:cubicBezTo>
                    <a:cubicBezTo>
                      <a:pt x="14" y="0"/>
                      <a:pt x="14" y="0"/>
                      <a:pt x="14" y="0"/>
                    </a:cubicBezTo>
                  </a:path>
                </a:pathLst>
              </a:custGeom>
              <a:solidFill>
                <a:sysClr val="window" lastClr="FFFFFF">
                  <a:lumMod val="50000"/>
                </a:sys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29" name="Freeform: Shape 65">
                <a:extLst>
                  <a:ext uri="{FF2B5EF4-FFF2-40B4-BE49-F238E27FC236}">
                    <a16:creationId xmlns:a16="http://schemas.microsoft.com/office/drawing/2014/main" id="{A10821B7-4379-4B60-BF3B-6A77B3FA2DA7}"/>
                  </a:ext>
                </a:extLst>
              </p:cNvPr>
              <p:cNvSpPr>
                <a:spLocks/>
              </p:cNvSpPr>
              <p:nvPr/>
            </p:nvSpPr>
            <p:spPr bwMode="auto">
              <a:xfrm>
                <a:off x="5914240" y="3535639"/>
                <a:ext cx="125149" cy="256260"/>
              </a:xfrm>
              <a:custGeom>
                <a:avLst/>
                <a:gdLst>
                  <a:gd name="T0" fmla="*/ 9 w 9"/>
                  <a:gd name="T1" fmla="*/ 0 h 18"/>
                  <a:gd name="T2" fmla="*/ 0 w 9"/>
                  <a:gd name="T3" fmla="*/ 9 h 18"/>
                  <a:gd name="T4" fmla="*/ 9 w 9"/>
                  <a:gd name="T5" fmla="*/ 18 h 18"/>
                  <a:gd name="T6" fmla="*/ 9 w 9"/>
                  <a:gd name="T7" fmla="*/ 18 h 18"/>
                  <a:gd name="T8" fmla="*/ 9 w 9"/>
                  <a:gd name="T9" fmla="*/ 0 h 18"/>
                  <a:gd name="T10" fmla="*/ 9 w 9"/>
                  <a:gd name="T11" fmla="*/ 0 h 18"/>
                </a:gdLst>
                <a:ahLst/>
                <a:cxnLst>
                  <a:cxn ang="0">
                    <a:pos x="T0" y="T1"/>
                  </a:cxn>
                  <a:cxn ang="0">
                    <a:pos x="T2" y="T3"/>
                  </a:cxn>
                  <a:cxn ang="0">
                    <a:pos x="T4" y="T5"/>
                  </a:cxn>
                  <a:cxn ang="0">
                    <a:pos x="T6" y="T7"/>
                  </a:cxn>
                  <a:cxn ang="0">
                    <a:pos x="T8" y="T9"/>
                  </a:cxn>
                  <a:cxn ang="0">
                    <a:pos x="T10" y="T11"/>
                  </a:cxn>
                </a:cxnLst>
                <a:rect l="0" t="0" r="r" b="b"/>
                <a:pathLst>
                  <a:path w="9" h="18">
                    <a:moveTo>
                      <a:pt x="9" y="0"/>
                    </a:moveTo>
                    <a:cubicBezTo>
                      <a:pt x="4" y="0"/>
                      <a:pt x="0" y="4"/>
                      <a:pt x="0" y="9"/>
                    </a:cubicBezTo>
                    <a:cubicBezTo>
                      <a:pt x="0" y="14"/>
                      <a:pt x="4" y="18"/>
                      <a:pt x="9" y="18"/>
                    </a:cubicBezTo>
                    <a:cubicBezTo>
                      <a:pt x="9" y="18"/>
                      <a:pt x="9" y="18"/>
                      <a:pt x="9" y="18"/>
                    </a:cubicBezTo>
                    <a:cubicBezTo>
                      <a:pt x="9" y="0"/>
                      <a:pt x="9" y="0"/>
                      <a:pt x="9" y="0"/>
                    </a:cubicBezTo>
                    <a:cubicBezTo>
                      <a:pt x="9" y="0"/>
                      <a:pt x="9" y="0"/>
                      <a:pt x="9" y="0"/>
                    </a:cubicBezTo>
                  </a:path>
                </a:pathLst>
              </a:custGeom>
              <a:solidFill>
                <a:srgbClr val="1F497D">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30" name="Freeform: Shape 66">
                <a:extLst>
                  <a:ext uri="{FF2B5EF4-FFF2-40B4-BE49-F238E27FC236}">
                    <a16:creationId xmlns:a16="http://schemas.microsoft.com/office/drawing/2014/main" id="{21681424-A2D7-43FF-9435-6A631E6CAEC6}"/>
                  </a:ext>
                </a:extLst>
              </p:cNvPr>
              <p:cNvSpPr>
                <a:spLocks/>
              </p:cNvSpPr>
              <p:nvPr/>
            </p:nvSpPr>
            <p:spPr bwMode="auto">
              <a:xfrm>
                <a:off x="5211015" y="2796658"/>
                <a:ext cx="250300" cy="268178"/>
              </a:xfrm>
              <a:custGeom>
                <a:avLst/>
                <a:gdLst>
                  <a:gd name="T0" fmla="*/ 4 w 18"/>
                  <a:gd name="T1" fmla="*/ 13 h 19"/>
                  <a:gd name="T2" fmla="*/ 17 w 18"/>
                  <a:gd name="T3" fmla="*/ 19 h 19"/>
                  <a:gd name="T4" fmla="*/ 17 w 18"/>
                  <a:gd name="T5" fmla="*/ 19 h 19"/>
                  <a:gd name="T6" fmla="*/ 16 w 18"/>
                  <a:gd name="T7" fmla="*/ 19 h 19"/>
                  <a:gd name="T8" fmla="*/ 16 w 18"/>
                  <a:gd name="T9" fmla="*/ 18 h 19"/>
                  <a:gd name="T10" fmla="*/ 15 w 18"/>
                  <a:gd name="T11" fmla="*/ 18 h 19"/>
                  <a:gd name="T12" fmla="*/ 14 w 18"/>
                  <a:gd name="T13" fmla="*/ 17 h 19"/>
                  <a:gd name="T14" fmla="*/ 14 w 18"/>
                  <a:gd name="T15" fmla="*/ 16 h 19"/>
                  <a:gd name="T16" fmla="*/ 13 w 18"/>
                  <a:gd name="T17" fmla="*/ 16 h 19"/>
                  <a:gd name="T18" fmla="*/ 12 w 18"/>
                  <a:gd name="T19" fmla="*/ 15 h 19"/>
                  <a:gd name="T20" fmla="*/ 11 w 18"/>
                  <a:gd name="T21" fmla="*/ 13 h 19"/>
                  <a:gd name="T22" fmla="*/ 10 w 18"/>
                  <a:gd name="T23" fmla="*/ 12 h 19"/>
                  <a:gd name="T24" fmla="*/ 9 w 18"/>
                  <a:gd name="T25" fmla="*/ 10 h 19"/>
                  <a:gd name="T26" fmla="*/ 8 w 18"/>
                  <a:gd name="T27" fmla="*/ 9 h 19"/>
                  <a:gd name="T28" fmla="*/ 7 w 18"/>
                  <a:gd name="T29" fmla="*/ 7 h 19"/>
                  <a:gd name="T30" fmla="*/ 6 w 18"/>
                  <a:gd name="T31" fmla="*/ 7 h 19"/>
                  <a:gd name="T32" fmla="*/ 6 w 18"/>
                  <a:gd name="T33" fmla="*/ 6 h 19"/>
                  <a:gd name="T34" fmla="*/ 5 w 18"/>
                  <a:gd name="T35" fmla="*/ 5 h 19"/>
                  <a:gd name="T36" fmla="*/ 5 w 18"/>
                  <a:gd name="T37" fmla="*/ 5 h 19"/>
                  <a:gd name="T38" fmla="*/ 5 w 18"/>
                  <a:gd name="T39" fmla="*/ 5 h 19"/>
                  <a:gd name="T40" fmla="*/ 6 w 18"/>
                  <a:gd name="T41" fmla="*/ 6 h 19"/>
                  <a:gd name="T42" fmla="*/ 6 w 18"/>
                  <a:gd name="T43" fmla="*/ 7 h 19"/>
                  <a:gd name="T44" fmla="*/ 7 w 18"/>
                  <a:gd name="T45" fmla="*/ 7 h 19"/>
                  <a:gd name="T46" fmla="*/ 8 w 18"/>
                  <a:gd name="T47" fmla="*/ 9 h 19"/>
                  <a:gd name="T48" fmla="*/ 9 w 18"/>
                  <a:gd name="T49" fmla="*/ 10 h 19"/>
                  <a:gd name="T50" fmla="*/ 10 w 18"/>
                  <a:gd name="T51" fmla="*/ 12 h 19"/>
                  <a:gd name="T52" fmla="*/ 11 w 18"/>
                  <a:gd name="T53" fmla="*/ 13 h 19"/>
                  <a:gd name="T54" fmla="*/ 13 w 18"/>
                  <a:gd name="T55" fmla="*/ 15 h 19"/>
                  <a:gd name="T56" fmla="*/ 13 w 18"/>
                  <a:gd name="T57" fmla="*/ 15 h 19"/>
                  <a:gd name="T58" fmla="*/ 14 w 18"/>
                  <a:gd name="T59" fmla="*/ 16 h 19"/>
                  <a:gd name="T60" fmla="*/ 15 w 18"/>
                  <a:gd name="T61" fmla="*/ 17 h 19"/>
                  <a:gd name="T62" fmla="*/ 15 w 18"/>
                  <a:gd name="T63" fmla="*/ 17 h 19"/>
                  <a:gd name="T64" fmla="*/ 16 w 18"/>
                  <a:gd name="T65" fmla="*/ 18 h 19"/>
                  <a:gd name="T66" fmla="*/ 17 w 18"/>
                  <a:gd name="T67" fmla="*/ 18 h 19"/>
                  <a:gd name="T68" fmla="*/ 17 w 18"/>
                  <a:gd name="T69" fmla="*/ 19 h 19"/>
                  <a:gd name="T70" fmla="*/ 17 w 18"/>
                  <a:gd name="T71" fmla="*/ 19 h 19"/>
                  <a:gd name="T72" fmla="*/ 14 w 18"/>
                  <a:gd name="T73" fmla="*/ 6 h 19"/>
                  <a:gd name="T74" fmla="*/ 1 w 18"/>
                  <a:gd name="T75" fmla="*/ 0 h 19"/>
                  <a:gd name="T76" fmla="*/ 4 w 18"/>
                  <a:gd name="T77"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 h="19">
                    <a:moveTo>
                      <a:pt x="4" y="13"/>
                    </a:moveTo>
                    <a:cubicBezTo>
                      <a:pt x="8" y="18"/>
                      <a:pt x="15" y="19"/>
                      <a:pt x="17" y="19"/>
                    </a:cubicBezTo>
                    <a:cubicBezTo>
                      <a:pt x="17" y="19"/>
                      <a:pt x="17" y="19"/>
                      <a:pt x="17" y="19"/>
                    </a:cubicBezTo>
                    <a:cubicBezTo>
                      <a:pt x="16" y="19"/>
                      <a:pt x="16" y="19"/>
                      <a:pt x="16" y="19"/>
                    </a:cubicBezTo>
                    <a:cubicBezTo>
                      <a:pt x="16" y="18"/>
                      <a:pt x="16" y="18"/>
                      <a:pt x="16" y="18"/>
                    </a:cubicBezTo>
                    <a:cubicBezTo>
                      <a:pt x="15" y="18"/>
                      <a:pt x="15" y="18"/>
                      <a:pt x="15" y="18"/>
                    </a:cubicBezTo>
                    <a:cubicBezTo>
                      <a:pt x="14" y="17"/>
                      <a:pt x="14" y="17"/>
                      <a:pt x="14" y="17"/>
                    </a:cubicBezTo>
                    <a:cubicBezTo>
                      <a:pt x="14" y="16"/>
                      <a:pt x="14" y="16"/>
                      <a:pt x="14" y="16"/>
                    </a:cubicBezTo>
                    <a:cubicBezTo>
                      <a:pt x="13" y="16"/>
                      <a:pt x="13" y="16"/>
                      <a:pt x="13" y="16"/>
                    </a:cubicBezTo>
                    <a:cubicBezTo>
                      <a:pt x="12" y="15"/>
                      <a:pt x="12" y="15"/>
                      <a:pt x="12" y="15"/>
                    </a:cubicBezTo>
                    <a:cubicBezTo>
                      <a:pt x="12" y="14"/>
                      <a:pt x="11" y="14"/>
                      <a:pt x="11" y="13"/>
                    </a:cubicBezTo>
                    <a:cubicBezTo>
                      <a:pt x="11" y="13"/>
                      <a:pt x="10" y="12"/>
                      <a:pt x="10" y="12"/>
                    </a:cubicBezTo>
                    <a:cubicBezTo>
                      <a:pt x="9" y="11"/>
                      <a:pt x="9" y="11"/>
                      <a:pt x="9" y="10"/>
                    </a:cubicBezTo>
                    <a:cubicBezTo>
                      <a:pt x="8" y="10"/>
                      <a:pt x="8" y="9"/>
                      <a:pt x="8" y="9"/>
                    </a:cubicBezTo>
                    <a:cubicBezTo>
                      <a:pt x="7" y="8"/>
                      <a:pt x="7" y="8"/>
                      <a:pt x="7" y="7"/>
                    </a:cubicBezTo>
                    <a:cubicBezTo>
                      <a:pt x="6" y="7"/>
                      <a:pt x="6" y="7"/>
                      <a:pt x="6" y="7"/>
                    </a:cubicBezTo>
                    <a:cubicBezTo>
                      <a:pt x="6" y="6"/>
                      <a:pt x="6" y="6"/>
                      <a:pt x="6" y="6"/>
                    </a:cubicBezTo>
                    <a:cubicBezTo>
                      <a:pt x="5" y="5"/>
                      <a:pt x="5" y="5"/>
                      <a:pt x="5" y="5"/>
                    </a:cubicBezTo>
                    <a:cubicBezTo>
                      <a:pt x="5" y="5"/>
                      <a:pt x="5" y="5"/>
                      <a:pt x="5" y="5"/>
                    </a:cubicBezTo>
                    <a:cubicBezTo>
                      <a:pt x="5" y="5"/>
                      <a:pt x="5" y="5"/>
                      <a:pt x="5" y="5"/>
                    </a:cubicBezTo>
                    <a:cubicBezTo>
                      <a:pt x="6" y="6"/>
                      <a:pt x="6" y="6"/>
                      <a:pt x="6" y="6"/>
                    </a:cubicBezTo>
                    <a:cubicBezTo>
                      <a:pt x="6" y="7"/>
                      <a:pt x="6" y="7"/>
                      <a:pt x="6" y="7"/>
                    </a:cubicBezTo>
                    <a:cubicBezTo>
                      <a:pt x="7" y="7"/>
                      <a:pt x="7" y="7"/>
                      <a:pt x="7" y="7"/>
                    </a:cubicBezTo>
                    <a:cubicBezTo>
                      <a:pt x="7" y="8"/>
                      <a:pt x="7" y="8"/>
                      <a:pt x="8" y="9"/>
                    </a:cubicBezTo>
                    <a:cubicBezTo>
                      <a:pt x="8" y="9"/>
                      <a:pt x="8" y="10"/>
                      <a:pt x="9" y="10"/>
                    </a:cubicBezTo>
                    <a:cubicBezTo>
                      <a:pt x="9" y="11"/>
                      <a:pt x="10" y="11"/>
                      <a:pt x="10" y="12"/>
                    </a:cubicBezTo>
                    <a:cubicBezTo>
                      <a:pt x="10" y="12"/>
                      <a:pt x="11" y="13"/>
                      <a:pt x="11" y="13"/>
                    </a:cubicBezTo>
                    <a:cubicBezTo>
                      <a:pt x="12" y="14"/>
                      <a:pt x="12" y="14"/>
                      <a:pt x="13" y="15"/>
                    </a:cubicBezTo>
                    <a:cubicBezTo>
                      <a:pt x="13" y="15"/>
                      <a:pt x="13" y="15"/>
                      <a:pt x="13" y="15"/>
                    </a:cubicBezTo>
                    <a:cubicBezTo>
                      <a:pt x="14" y="16"/>
                      <a:pt x="14" y="16"/>
                      <a:pt x="14" y="16"/>
                    </a:cubicBezTo>
                    <a:cubicBezTo>
                      <a:pt x="15" y="17"/>
                      <a:pt x="15" y="17"/>
                      <a:pt x="15" y="17"/>
                    </a:cubicBezTo>
                    <a:cubicBezTo>
                      <a:pt x="15" y="17"/>
                      <a:pt x="15" y="17"/>
                      <a:pt x="15" y="17"/>
                    </a:cubicBezTo>
                    <a:cubicBezTo>
                      <a:pt x="16" y="18"/>
                      <a:pt x="16" y="18"/>
                      <a:pt x="16" y="18"/>
                    </a:cubicBezTo>
                    <a:cubicBezTo>
                      <a:pt x="17" y="18"/>
                      <a:pt x="17" y="18"/>
                      <a:pt x="17" y="18"/>
                    </a:cubicBezTo>
                    <a:cubicBezTo>
                      <a:pt x="17" y="19"/>
                      <a:pt x="17" y="19"/>
                      <a:pt x="17" y="19"/>
                    </a:cubicBezTo>
                    <a:cubicBezTo>
                      <a:pt x="17" y="19"/>
                      <a:pt x="17" y="19"/>
                      <a:pt x="17" y="19"/>
                    </a:cubicBezTo>
                    <a:cubicBezTo>
                      <a:pt x="18" y="17"/>
                      <a:pt x="18" y="10"/>
                      <a:pt x="14" y="6"/>
                    </a:cubicBezTo>
                    <a:cubicBezTo>
                      <a:pt x="9" y="0"/>
                      <a:pt x="1" y="0"/>
                      <a:pt x="1" y="0"/>
                    </a:cubicBezTo>
                    <a:cubicBezTo>
                      <a:pt x="1" y="0"/>
                      <a:pt x="0" y="8"/>
                      <a:pt x="4" y="13"/>
                    </a:cubicBezTo>
                    <a:close/>
                  </a:path>
                </a:pathLst>
              </a:custGeom>
              <a:solidFill>
                <a:srgbClr val="9BBB59"/>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31" name="Freeform: Shape 67">
                <a:extLst>
                  <a:ext uri="{FF2B5EF4-FFF2-40B4-BE49-F238E27FC236}">
                    <a16:creationId xmlns:a16="http://schemas.microsoft.com/office/drawing/2014/main" id="{18F8F86C-547D-4D74-9D1D-23FBB02A8352}"/>
                  </a:ext>
                </a:extLst>
              </p:cNvPr>
              <p:cNvSpPr>
                <a:spLocks/>
              </p:cNvSpPr>
              <p:nvPr/>
            </p:nvSpPr>
            <p:spPr bwMode="auto">
              <a:xfrm>
                <a:off x="5067986" y="2343734"/>
                <a:ext cx="369491" cy="411208"/>
              </a:xfrm>
              <a:custGeom>
                <a:avLst/>
                <a:gdLst>
                  <a:gd name="T0" fmla="*/ 7 w 26"/>
                  <a:gd name="T1" fmla="*/ 20 h 29"/>
                  <a:gd name="T2" fmla="*/ 26 w 26"/>
                  <a:gd name="T3" fmla="*/ 29 h 29"/>
                  <a:gd name="T4" fmla="*/ 25 w 26"/>
                  <a:gd name="T5" fmla="*/ 29 h 29"/>
                  <a:gd name="T6" fmla="*/ 25 w 26"/>
                  <a:gd name="T7" fmla="*/ 28 h 29"/>
                  <a:gd name="T8" fmla="*/ 24 w 26"/>
                  <a:gd name="T9" fmla="*/ 27 h 29"/>
                  <a:gd name="T10" fmla="*/ 23 w 26"/>
                  <a:gd name="T11" fmla="*/ 27 h 29"/>
                  <a:gd name="T12" fmla="*/ 22 w 26"/>
                  <a:gd name="T13" fmla="*/ 26 h 29"/>
                  <a:gd name="T14" fmla="*/ 21 w 26"/>
                  <a:gd name="T15" fmla="*/ 25 h 29"/>
                  <a:gd name="T16" fmla="*/ 20 w 26"/>
                  <a:gd name="T17" fmla="*/ 24 h 29"/>
                  <a:gd name="T18" fmla="*/ 19 w 26"/>
                  <a:gd name="T19" fmla="*/ 23 h 29"/>
                  <a:gd name="T20" fmla="*/ 17 w 26"/>
                  <a:gd name="T21" fmla="*/ 20 h 29"/>
                  <a:gd name="T22" fmla="*/ 15 w 26"/>
                  <a:gd name="T23" fmla="*/ 18 h 29"/>
                  <a:gd name="T24" fmla="*/ 13 w 26"/>
                  <a:gd name="T25" fmla="*/ 16 h 29"/>
                  <a:gd name="T26" fmla="*/ 12 w 26"/>
                  <a:gd name="T27" fmla="*/ 13 h 29"/>
                  <a:gd name="T28" fmla="*/ 10 w 26"/>
                  <a:gd name="T29" fmla="*/ 11 h 29"/>
                  <a:gd name="T30" fmla="*/ 10 w 26"/>
                  <a:gd name="T31" fmla="*/ 10 h 29"/>
                  <a:gd name="T32" fmla="*/ 9 w 26"/>
                  <a:gd name="T33" fmla="*/ 10 h 29"/>
                  <a:gd name="T34" fmla="*/ 8 w 26"/>
                  <a:gd name="T35" fmla="*/ 8 h 29"/>
                  <a:gd name="T36" fmla="*/ 8 w 26"/>
                  <a:gd name="T37" fmla="*/ 7 h 29"/>
                  <a:gd name="T38" fmla="*/ 8 w 26"/>
                  <a:gd name="T39" fmla="*/ 8 h 29"/>
                  <a:gd name="T40" fmla="*/ 9 w 26"/>
                  <a:gd name="T41" fmla="*/ 9 h 29"/>
                  <a:gd name="T42" fmla="*/ 10 w 26"/>
                  <a:gd name="T43" fmla="*/ 10 h 29"/>
                  <a:gd name="T44" fmla="*/ 10 w 26"/>
                  <a:gd name="T45" fmla="*/ 11 h 29"/>
                  <a:gd name="T46" fmla="*/ 12 w 26"/>
                  <a:gd name="T47" fmla="*/ 13 h 29"/>
                  <a:gd name="T48" fmla="*/ 14 w 26"/>
                  <a:gd name="T49" fmla="*/ 15 h 29"/>
                  <a:gd name="T50" fmla="*/ 15 w 26"/>
                  <a:gd name="T51" fmla="*/ 18 h 29"/>
                  <a:gd name="T52" fmla="*/ 17 w 26"/>
                  <a:gd name="T53" fmla="*/ 20 h 29"/>
                  <a:gd name="T54" fmla="*/ 19 w 26"/>
                  <a:gd name="T55" fmla="*/ 22 h 29"/>
                  <a:gd name="T56" fmla="*/ 20 w 26"/>
                  <a:gd name="T57" fmla="*/ 23 h 29"/>
                  <a:gd name="T58" fmla="*/ 21 w 26"/>
                  <a:gd name="T59" fmla="*/ 24 h 29"/>
                  <a:gd name="T60" fmla="*/ 22 w 26"/>
                  <a:gd name="T61" fmla="*/ 25 h 29"/>
                  <a:gd name="T62" fmla="*/ 23 w 26"/>
                  <a:gd name="T63" fmla="*/ 26 h 29"/>
                  <a:gd name="T64" fmla="*/ 24 w 26"/>
                  <a:gd name="T65" fmla="*/ 27 h 29"/>
                  <a:gd name="T66" fmla="*/ 25 w 26"/>
                  <a:gd name="T67" fmla="*/ 27 h 29"/>
                  <a:gd name="T68" fmla="*/ 26 w 26"/>
                  <a:gd name="T69" fmla="*/ 28 h 29"/>
                  <a:gd name="T70" fmla="*/ 26 w 26"/>
                  <a:gd name="T71" fmla="*/ 28 h 29"/>
                  <a:gd name="T72" fmla="*/ 21 w 26"/>
                  <a:gd name="T73" fmla="*/ 9 h 29"/>
                  <a:gd name="T74" fmla="*/ 2 w 26"/>
                  <a:gd name="T75" fmla="*/ 0 h 29"/>
                  <a:gd name="T76" fmla="*/ 7 w 26"/>
                  <a:gd name="T7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9">
                    <a:moveTo>
                      <a:pt x="7" y="20"/>
                    </a:moveTo>
                    <a:cubicBezTo>
                      <a:pt x="13" y="27"/>
                      <a:pt x="23" y="29"/>
                      <a:pt x="26" y="29"/>
                    </a:cubicBezTo>
                    <a:cubicBezTo>
                      <a:pt x="25" y="29"/>
                      <a:pt x="25" y="29"/>
                      <a:pt x="25" y="29"/>
                    </a:cubicBezTo>
                    <a:cubicBezTo>
                      <a:pt x="25" y="28"/>
                      <a:pt x="25" y="28"/>
                      <a:pt x="25" y="28"/>
                    </a:cubicBezTo>
                    <a:cubicBezTo>
                      <a:pt x="24" y="27"/>
                      <a:pt x="24" y="27"/>
                      <a:pt x="24" y="27"/>
                    </a:cubicBezTo>
                    <a:cubicBezTo>
                      <a:pt x="23" y="27"/>
                      <a:pt x="23" y="27"/>
                      <a:pt x="23" y="27"/>
                    </a:cubicBezTo>
                    <a:cubicBezTo>
                      <a:pt x="22" y="26"/>
                      <a:pt x="22" y="26"/>
                      <a:pt x="22" y="26"/>
                    </a:cubicBezTo>
                    <a:cubicBezTo>
                      <a:pt x="21" y="25"/>
                      <a:pt x="21" y="25"/>
                      <a:pt x="21" y="25"/>
                    </a:cubicBezTo>
                    <a:cubicBezTo>
                      <a:pt x="20" y="24"/>
                      <a:pt x="20" y="24"/>
                      <a:pt x="20" y="24"/>
                    </a:cubicBezTo>
                    <a:cubicBezTo>
                      <a:pt x="19" y="23"/>
                      <a:pt x="19" y="23"/>
                      <a:pt x="19" y="23"/>
                    </a:cubicBezTo>
                    <a:cubicBezTo>
                      <a:pt x="18" y="22"/>
                      <a:pt x="17" y="21"/>
                      <a:pt x="17" y="20"/>
                    </a:cubicBezTo>
                    <a:cubicBezTo>
                      <a:pt x="16" y="19"/>
                      <a:pt x="15" y="19"/>
                      <a:pt x="15" y="18"/>
                    </a:cubicBezTo>
                    <a:cubicBezTo>
                      <a:pt x="14" y="17"/>
                      <a:pt x="14" y="16"/>
                      <a:pt x="13" y="16"/>
                    </a:cubicBezTo>
                    <a:cubicBezTo>
                      <a:pt x="13" y="15"/>
                      <a:pt x="12" y="14"/>
                      <a:pt x="12" y="13"/>
                    </a:cubicBezTo>
                    <a:cubicBezTo>
                      <a:pt x="11" y="13"/>
                      <a:pt x="11" y="12"/>
                      <a:pt x="10" y="11"/>
                    </a:cubicBezTo>
                    <a:cubicBezTo>
                      <a:pt x="10" y="10"/>
                      <a:pt x="10" y="10"/>
                      <a:pt x="10" y="10"/>
                    </a:cubicBezTo>
                    <a:cubicBezTo>
                      <a:pt x="9" y="10"/>
                      <a:pt x="9" y="10"/>
                      <a:pt x="9" y="10"/>
                    </a:cubicBezTo>
                    <a:cubicBezTo>
                      <a:pt x="9" y="9"/>
                      <a:pt x="9" y="9"/>
                      <a:pt x="8" y="8"/>
                    </a:cubicBezTo>
                    <a:cubicBezTo>
                      <a:pt x="8" y="7"/>
                      <a:pt x="8" y="7"/>
                      <a:pt x="8" y="7"/>
                    </a:cubicBezTo>
                    <a:cubicBezTo>
                      <a:pt x="8" y="7"/>
                      <a:pt x="8" y="7"/>
                      <a:pt x="8" y="8"/>
                    </a:cubicBezTo>
                    <a:cubicBezTo>
                      <a:pt x="9" y="8"/>
                      <a:pt x="9" y="9"/>
                      <a:pt x="9" y="9"/>
                    </a:cubicBezTo>
                    <a:cubicBezTo>
                      <a:pt x="10" y="10"/>
                      <a:pt x="10" y="10"/>
                      <a:pt x="10" y="10"/>
                    </a:cubicBezTo>
                    <a:cubicBezTo>
                      <a:pt x="10" y="11"/>
                      <a:pt x="10" y="11"/>
                      <a:pt x="10" y="11"/>
                    </a:cubicBezTo>
                    <a:cubicBezTo>
                      <a:pt x="11" y="12"/>
                      <a:pt x="11" y="12"/>
                      <a:pt x="12" y="13"/>
                    </a:cubicBezTo>
                    <a:cubicBezTo>
                      <a:pt x="12" y="14"/>
                      <a:pt x="13" y="15"/>
                      <a:pt x="14" y="15"/>
                    </a:cubicBezTo>
                    <a:cubicBezTo>
                      <a:pt x="14" y="16"/>
                      <a:pt x="15" y="17"/>
                      <a:pt x="15" y="18"/>
                    </a:cubicBezTo>
                    <a:cubicBezTo>
                      <a:pt x="16" y="18"/>
                      <a:pt x="17" y="19"/>
                      <a:pt x="17" y="20"/>
                    </a:cubicBezTo>
                    <a:cubicBezTo>
                      <a:pt x="18" y="21"/>
                      <a:pt x="19" y="21"/>
                      <a:pt x="19" y="22"/>
                    </a:cubicBezTo>
                    <a:cubicBezTo>
                      <a:pt x="20" y="22"/>
                      <a:pt x="20" y="23"/>
                      <a:pt x="20" y="23"/>
                    </a:cubicBezTo>
                    <a:cubicBezTo>
                      <a:pt x="21" y="24"/>
                      <a:pt x="21" y="24"/>
                      <a:pt x="21" y="24"/>
                    </a:cubicBezTo>
                    <a:cubicBezTo>
                      <a:pt x="22" y="25"/>
                      <a:pt x="22" y="25"/>
                      <a:pt x="22" y="25"/>
                    </a:cubicBezTo>
                    <a:cubicBezTo>
                      <a:pt x="23" y="26"/>
                      <a:pt x="23" y="26"/>
                      <a:pt x="23" y="26"/>
                    </a:cubicBezTo>
                    <a:cubicBezTo>
                      <a:pt x="24" y="27"/>
                      <a:pt x="24" y="27"/>
                      <a:pt x="24" y="27"/>
                    </a:cubicBezTo>
                    <a:cubicBezTo>
                      <a:pt x="25" y="27"/>
                      <a:pt x="25" y="27"/>
                      <a:pt x="25" y="27"/>
                    </a:cubicBezTo>
                    <a:cubicBezTo>
                      <a:pt x="26" y="28"/>
                      <a:pt x="26" y="28"/>
                      <a:pt x="26" y="28"/>
                    </a:cubicBezTo>
                    <a:cubicBezTo>
                      <a:pt x="26" y="28"/>
                      <a:pt x="26" y="28"/>
                      <a:pt x="26" y="28"/>
                    </a:cubicBezTo>
                    <a:cubicBezTo>
                      <a:pt x="26" y="25"/>
                      <a:pt x="26" y="15"/>
                      <a:pt x="21" y="9"/>
                    </a:cubicBezTo>
                    <a:cubicBezTo>
                      <a:pt x="14" y="0"/>
                      <a:pt x="2" y="0"/>
                      <a:pt x="2" y="0"/>
                    </a:cubicBezTo>
                    <a:cubicBezTo>
                      <a:pt x="2" y="0"/>
                      <a:pt x="0" y="12"/>
                      <a:pt x="7" y="20"/>
                    </a:cubicBezTo>
                    <a:close/>
                  </a:path>
                </a:pathLst>
              </a:custGeom>
              <a:solidFill>
                <a:srgbClr val="9BBB59"/>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132" name="Freeform: Shape 68">
                <a:extLst>
                  <a:ext uri="{FF2B5EF4-FFF2-40B4-BE49-F238E27FC236}">
                    <a16:creationId xmlns:a16="http://schemas.microsoft.com/office/drawing/2014/main" id="{8670B764-E55C-41B4-BD34-437C3BAE1EB3}"/>
                  </a:ext>
                </a:extLst>
              </p:cNvPr>
              <p:cNvSpPr>
                <a:spLocks/>
              </p:cNvSpPr>
              <p:nvPr/>
            </p:nvSpPr>
            <p:spPr bwMode="auto">
              <a:xfrm>
                <a:off x="5461316" y="2641711"/>
                <a:ext cx="297977" cy="309895"/>
              </a:xfrm>
              <a:custGeom>
                <a:avLst/>
                <a:gdLst>
                  <a:gd name="T0" fmla="*/ 15 w 21"/>
                  <a:gd name="T1" fmla="*/ 15 h 22"/>
                  <a:gd name="T2" fmla="*/ 1 w 21"/>
                  <a:gd name="T3" fmla="*/ 22 h 22"/>
                  <a:gd name="T4" fmla="*/ 1 w 21"/>
                  <a:gd name="T5" fmla="*/ 22 h 22"/>
                  <a:gd name="T6" fmla="*/ 2 w 21"/>
                  <a:gd name="T7" fmla="*/ 22 h 22"/>
                  <a:gd name="T8" fmla="*/ 3 w 21"/>
                  <a:gd name="T9" fmla="*/ 21 h 22"/>
                  <a:gd name="T10" fmla="*/ 3 w 21"/>
                  <a:gd name="T11" fmla="*/ 20 h 22"/>
                  <a:gd name="T12" fmla="*/ 4 w 21"/>
                  <a:gd name="T13" fmla="*/ 20 h 22"/>
                  <a:gd name="T14" fmla="*/ 5 w 21"/>
                  <a:gd name="T15" fmla="*/ 19 h 22"/>
                  <a:gd name="T16" fmla="*/ 6 w 21"/>
                  <a:gd name="T17" fmla="*/ 18 h 22"/>
                  <a:gd name="T18" fmla="*/ 6 w 21"/>
                  <a:gd name="T19" fmla="*/ 17 h 22"/>
                  <a:gd name="T20" fmla="*/ 8 w 21"/>
                  <a:gd name="T21" fmla="*/ 15 h 22"/>
                  <a:gd name="T22" fmla="*/ 9 w 21"/>
                  <a:gd name="T23" fmla="*/ 14 h 22"/>
                  <a:gd name="T24" fmla="*/ 11 w 21"/>
                  <a:gd name="T25" fmla="*/ 12 h 22"/>
                  <a:gd name="T26" fmla="*/ 12 w 21"/>
                  <a:gd name="T27" fmla="*/ 10 h 22"/>
                  <a:gd name="T28" fmla="*/ 13 w 21"/>
                  <a:gd name="T29" fmla="*/ 8 h 22"/>
                  <a:gd name="T30" fmla="*/ 13 w 21"/>
                  <a:gd name="T31" fmla="*/ 8 h 22"/>
                  <a:gd name="T32" fmla="*/ 14 w 21"/>
                  <a:gd name="T33" fmla="*/ 7 h 22"/>
                  <a:gd name="T34" fmla="*/ 14 w 21"/>
                  <a:gd name="T35" fmla="*/ 6 h 22"/>
                  <a:gd name="T36" fmla="*/ 15 w 21"/>
                  <a:gd name="T37" fmla="*/ 5 h 22"/>
                  <a:gd name="T38" fmla="*/ 14 w 21"/>
                  <a:gd name="T39" fmla="*/ 6 h 22"/>
                  <a:gd name="T40" fmla="*/ 14 w 21"/>
                  <a:gd name="T41" fmla="*/ 7 h 22"/>
                  <a:gd name="T42" fmla="*/ 13 w 21"/>
                  <a:gd name="T43" fmla="*/ 8 h 22"/>
                  <a:gd name="T44" fmla="*/ 13 w 21"/>
                  <a:gd name="T45" fmla="*/ 8 h 22"/>
                  <a:gd name="T46" fmla="*/ 12 w 21"/>
                  <a:gd name="T47" fmla="*/ 10 h 22"/>
                  <a:gd name="T48" fmla="*/ 10 w 21"/>
                  <a:gd name="T49" fmla="*/ 12 h 22"/>
                  <a:gd name="T50" fmla="*/ 9 w 21"/>
                  <a:gd name="T51" fmla="*/ 13 h 22"/>
                  <a:gd name="T52" fmla="*/ 8 w 21"/>
                  <a:gd name="T53" fmla="*/ 15 h 22"/>
                  <a:gd name="T54" fmla="*/ 6 w 21"/>
                  <a:gd name="T55" fmla="*/ 17 h 22"/>
                  <a:gd name="T56" fmla="*/ 5 w 21"/>
                  <a:gd name="T57" fmla="*/ 18 h 22"/>
                  <a:gd name="T58" fmla="*/ 4 w 21"/>
                  <a:gd name="T59" fmla="*/ 18 h 22"/>
                  <a:gd name="T60" fmla="*/ 4 w 21"/>
                  <a:gd name="T61" fmla="*/ 19 h 22"/>
                  <a:gd name="T62" fmla="*/ 3 w 21"/>
                  <a:gd name="T63" fmla="*/ 20 h 22"/>
                  <a:gd name="T64" fmla="*/ 2 w 21"/>
                  <a:gd name="T65" fmla="*/ 20 h 22"/>
                  <a:gd name="T66" fmla="*/ 1 w 21"/>
                  <a:gd name="T67" fmla="*/ 21 h 22"/>
                  <a:gd name="T68" fmla="*/ 1 w 21"/>
                  <a:gd name="T69" fmla="*/ 21 h 22"/>
                  <a:gd name="T70" fmla="*/ 1 w 21"/>
                  <a:gd name="T71" fmla="*/ 21 h 22"/>
                  <a:gd name="T72" fmla="*/ 5 w 21"/>
                  <a:gd name="T73" fmla="*/ 6 h 22"/>
                  <a:gd name="T74" fmla="*/ 20 w 21"/>
                  <a:gd name="T75" fmla="*/ 0 h 22"/>
                  <a:gd name="T76" fmla="*/ 15 w 21"/>
                  <a:gd name="T77"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 h="22">
                    <a:moveTo>
                      <a:pt x="15" y="15"/>
                    </a:moveTo>
                    <a:cubicBezTo>
                      <a:pt x="11" y="21"/>
                      <a:pt x="3" y="22"/>
                      <a:pt x="1" y="22"/>
                    </a:cubicBezTo>
                    <a:cubicBezTo>
                      <a:pt x="1" y="22"/>
                      <a:pt x="1" y="22"/>
                      <a:pt x="1" y="22"/>
                    </a:cubicBezTo>
                    <a:cubicBezTo>
                      <a:pt x="2" y="22"/>
                      <a:pt x="2" y="22"/>
                      <a:pt x="2" y="22"/>
                    </a:cubicBezTo>
                    <a:cubicBezTo>
                      <a:pt x="3" y="21"/>
                      <a:pt x="3" y="21"/>
                      <a:pt x="3" y="21"/>
                    </a:cubicBezTo>
                    <a:cubicBezTo>
                      <a:pt x="3" y="20"/>
                      <a:pt x="3" y="20"/>
                      <a:pt x="3" y="20"/>
                    </a:cubicBezTo>
                    <a:cubicBezTo>
                      <a:pt x="4" y="20"/>
                      <a:pt x="4" y="20"/>
                      <a:pt x="4" y="20"/>
                    </a:cubicBezTo>
                    <a:cubicBezTo>
                      <a:pt x="5" y="19"/>
                      <a:pt x="5" y="19"/>
                      <a:pt x="5" y="19"/>
                    </a:cubicBezTo>
                    <a:cubicBezTo>
                      <a:pt x="6" y="18"/>
                      <a:pt x="6" y="18"/>
                      <a:pt x="6" y="18"/>
                    </a:cubicBezTo>
                    <a:cubicBezTo>
                      <a:pt x="6" y="17"/>
                      <a:pt x="6" y="17"/>
                      <a:pt x="6" y="17"/>
                    </a:cubicBezTo>
                    <a:cubicBezTo>
                      <a:pt x="7" y="17"/>
                      <a:pt x="7" y="16"/>
                      <a:pt x="8" y="15"/>
                    </a:cubicBezTo>
                    <a:cubicBezTo>
                      <a:pt x="8" y="15"/>
                      <a:pt x="9" y="14"/>
                      <a:pt x="9" y="14"/>
                    </a:cubicBezTo>
                    <a:cubicBezTo>
                      <a:pt x="10" y="13"/>
                      <a:pt x="10" y="12"/>
                      <a:pt x="11" y="12"/>
                    </a:cubicBezTo>
                    <a:cubicBezTo>
                      <a:pt x="11" y="11"/>
                      <a:pt x="12" y="11"/>
                      <a:pt x="12" y="10"/>
                    </a:cubicBezTo>
                    <a:cubicBezTo>
                      <a:pt x="12" y="10"/>
                      <a:pt x="13" y="9"/>
                      <a:pt x="13" y="8"/>
                    </a:cubicBezTo>
                    <a:cubicBezTo>
                      <a:pt x="13" y="8"/>
                      <a:pt x="13" y="8"/>
                      <a:pt x="13" y="8"/>
                    </a:cubicBezTo>
                    <a:cubicBezTo>
                      <a:pt x="14" y="7"/>
                      <a:pt x="14" y="7"/>
                      <a:pt x="14" y="7"/>
                    </a:cubicBezTo>
                    <a:cubicBezTo>
                      <a:pt x="14" y="7"/>
                      <a:pt x="14" y="6"/>
                      <a:pt x="14" y="6"/>
                    </a:cubicBezTo>
                    <a:cubicBezTo>
                      <a:pt x="15" y="5"/>
                      <a:pt x="15" y="5"/>
                      <a:pt x="15" y="5"/>
                    </a:cubicBezTo>
                    <a:cubicBezTo>
                      <a:pt x="15" y="5"/>
                      <a:pt x="15" y="5"/>
                      <a:pt x="14" y="6"/>
                    </a:cubicBezTo>
                    <a:cubicBezTo>
                      <a:pt x="14" y="6"/>
                      <a:pt x="14" y="7"/>
                      <a:pt x="14" y="7"/>
                    </a:cubicBezTo>
                    <a:cubicBezTo>
                      <a:pt x="13" y="8"/>
                      <a:pt x="13" y="8"/>
                      <a:pt x="13" y="8"/>
                    </a:cubicBezTo>
                    <a:cubicBezTo>
                      <a:pt x="13" y="8"/>
                      <a:pt x="13" y="8"/>
                      <a:pt x="13" y="8"/>
                    </a:cubicBezTo>
                    <a:cubicBezTo>
                      <a:pt x="12" y="9"/>
                      <a:pt x="12" y="9"/>
                      <a:pt x="12" y="10"/>
                    </a:cubicBezTo>
                    <a:cubicBezTo>
                      <a:pt x="11" y="10"/>
                      <a:pt x="11" y="11"/>
                      <a:pt x="10" y="12"/>
                    </a:cubicBezTo>
                    <a:cubicBezTo>
                      <a:pt x="10" y="12"/>
                      <a:pt x="10" y="13"/>
                      <a:pt x="9" y="13"/>
                    </a:cubicBezTo>
                    <a:cubicBezTo>
                      <a:pt x="9" y="14"/>
                      <a:pt x="8" y="15"/>
                      <a:pt x="8" y="15"/>
                    </a:cubicBezTo>
                    <a:cubicBezTo>
                      <a:pt x="7" y="16"/>
                      <a:pt x="6" y="16"/>
                      <a:pt x="6" y="17"/>
                    </a:cubicBezTo>
                    <a:cubicBezTo>
                      <a:pt x="5" y="18"/>
                      <a:pt x="5" y="18"/>
                      <a:pt x="5" y="18"/>
                    </a:cubicBezTo>
                    <a:cubicBezTo>
                      <a:pt x="4" y="18"/>
                      <a:pt x="4" y="18"/>
                      <a:pt x="4" y="18"/>
                    </a:cubicBezTo>
                    <a:cubicBezTo>
                      <a:pt x="4" y="19"/>
                      <a:pt x="4" y="19"/>
                      <a:pt x="4" y="19"/>
                    </a:cubicBezTo>
                    <a:cubicBezTo>
                      <a:pt x="3" y="20"/>
                      <a:pt x="3" y="20"/>
                      <a:pt x="3" y="20"/>
                    </a:cubicBezTo>
                    <a:cubicBezTo>
                      <a:pt x="2" y="20"/>
                      <a:pt x="2" y="20"/>
                      <a:pt x="2" y="20"/>
                    </a:cubicBezTo>
                    <a:cubicBezTo>
                      <a:pt x="1" y="21"/>
                      <a:pt x="1" y="21"/>
                      <a:pt x="1" y="21"/>
                    </a:cubicBezTo>
                    <a:cubicBezTo>
                      <a:pt x="1" y="21"/>
                      <a:pt x="1" y="21"/>
                      <a:pt x="1" y="21"/>
                    </a:cubicBezTo>
                    <a:cubicBezTo>
                      <a:pt x="1" y="21"/>
                      <a:pt x="1" y="21"/>
                      <a:pt x="1" y="21"/>
                    </a:cubicBezTo>
                    <a:cubicBezTo>
                      <a:pt x="0" y="19"/>
                      <a:pt x="0" y="12"/>
                      <a:pt x="5" y="6"/>
                    </a:cubicBezTo>
                    <a:cubicBezTo>
                      <a:pt x="10" y="0"/>
                      <a:pt x="20" y="0"/>
                      <a:pt x="20" y="0"/>
                    </a:cubicBezTo>
                    <a:cubicBezTo>
                      <a:pt x="20" y="0"/>
                      <a:pt x="21" y="9"/>
                      <a:pt x="15" y="15"/>
                    </a:cubicBezTo>
                    <a:close/>
                  </a:path>
                </a:pathLst>
              </a:custGeom>
              <a:solidFill>
                <a:srgbClr val="9BBB59"/>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grpSp>
        <p:grpSp>
          <p:nvGrpSpPr>
            <p:cNvPr id="71" name="Group 5">
              <a:extLst>
                <a:ext uri="{FF2B5EF4-FFF2-40B4-BE49-F238E27FC236}">
                  <a16:creationId xmlns:a16="http://schemas.microsoft.com/office/drawing/2014/main" id="{BD9226F7-FDD7-4EE4-9D9D-982ED5D7FE16}"/>
                </a:ext>
              </a:extLst>
            </p:cNvPr>
            <p:cNvGrpSpPr/>
            <p:nvPr/>
          </p:nvGrpSpPr>
          <p:grpSpPr>
            <a:xfrm>
              <a:off x="844913" y="4244232"/>
              <a:ext cx="663575" cy="1535376"/>
              <a:chOff x="311686" y="4771504"/>
              <a:chExt cx="663575" cy="1535376"/>
            </a:xfrm>
          </p:grpSpPr>
          <p:sp>
            <p:nvSpPr>
              <p:cNvPr id="76" name="Freeform: Shape 10">
                <a:extLst>
                  <a:ext uri="{FF2B5EF4-FFF2-40B4-BE49-F238E27FC236}">
                    <a16:creationId xmlns:a16="http://schemas.microsoft.com/office/drawing/2014/main" id="{87B14832-B25F-49A4-A214-83FA194F7440}"/>
                  </a:ext>
                </a:extLst>
              </p:cNvPr>
              <p:cNvSpPr>
                <a:spLocks/>
              </p:cNvSpPr>
              <p:nvPr/>
            </p:nvSpPr>
            <p:spPr bwMode="auto">
              <a:xfrm>
                <a:off x="311686" y="4771504"/>
                <a:ext cx="329499" cy="1224182"/>
              </a:xfrm>
              <a:custGeom>
                <a:avLst/>
                <a:gdLst/>
                <a:ahLst/>
                <a:cxnLst>
                  <a:cxn ang="0">
                    <a:pos x="144" y="0"/>
                  </a:cxn>
                  <a:cxn ang="0">
                    <a:pos x="144" y="6"/>
                  </a:cxn>
                  <a:cxn ang="0">
                    <a:pos x="144" y="535"/>
                  </a:cxn>
                  <a:cxn ang="0">
                    <a:pos x="144" y="535"/>
                  </a:cxn>
                  <a:cxn ang="0">
                    <a:pos x="138" y="535"/>
                  </a:cxn>
                  <a:cxn ang="0">
                    <a:pos x="122" y="529"/>
                  </a:cxn>
                  <a:cxn ang="0">
                    <a:pos x="100" y="521"/>
                  </a:cxn>
                  <a:cxn ang="0">
                    <a:pos x="86" y="513"/>
                  </a:cxn>
                  <a:cxn ang="0">
                    <a:pos x="72" y="503"/>
                  </a:cxn>
                  <a:cxn ang="0">
                    <a:pos x="58" y="493"/>
                  </a:cxn>
                  <a:cxn ang="0">
                    <a:pos x="46" y="479"/>
                  </a:cxn>
                  <a:cxn ang="0">
                    <a:pos x="34" y="463"/>
                  </a:cxn>
                  <a:cxn ang="0">
                    <a:pos x="22" y="445"/>
                  </a:cxn>
                  <a:cxn ang="0">
                    <a:pos x="14" y="423"/>
                  </a:cxn>
                  <a:cxn ang="0">
                    <a:pos x="6" y="399"/>
                  </a:cxn>
                  <a:cxn ang="0">
                    <a:pos x="2" y="371"/>
                  </a:cxn>
                  <a:cxn ang="0">
                    <a:pos x="0" y="339"/>
                  </a:cxn>
                  <a:cxn ang="0">
                    <a:pos x="0" y="339"/>
                  </a:cxn>
                  <a:cxn ang="0">
                    <a:pos x="2" y="309"/>
                  </a:cxn>
                  <a:cxn ang="0">
                    <a:pos x="6" y="280"/>
                  </a:cxn>
                  <a:cxn ang="0">
                    <a:pos x="14" y="250"/>
                  </a:cxn>
                  <a:cxn ang="0">
                    <a:pos x="22" y="220"/>
                  </a:cxn>
                  <a:cxn ang="0">
                    <a:pos x="34" y="190"/>
                  </a:cxn>
                  <a:cxn ang="0">
                    <a:pos x="46" y="162"/>
                  </a:cxn>
                  <a:cxn ang="0">
                    <a:pos x="72" y="110"/>
                  </a:cxn>
                  <a:cxn ang="0">
                    <a:pos x="100" y="66"/>
                  </a:cxn>
                  <a:cxn ang="0">
                    <a:pos x="122" y="32"/>
                  </a:cxn>
                  <a:cxn ang="0">
                    <a:pos x="144" y="0"/>
                  </a:cxn>
                  <a:cxn ang="0">
                    <a:pos x="144" y="0"/>
                  </a:cxn>
                </a:cxnLst>
                <a:rect l="0" t="0" r="r" b="b"/>
                <a:pathLst>
                  <a:path w="144" h="535">
                    <a:moveTo>
                      <a:pt x="144" y="0"/>
                    </a:moveTo>
                    <a:lnTo>
                      <a:pt x="144" y="6"/>
                    </a:lnTo>
                    <a:lnTo>
                      <a:pt x="144" y="535"/>
                    </a:lnTo>
                    <a:lnTo>
                      <a:pt x="144" y="535"/>
                    </a:lnTo>
                    <a:lnTo>
                      <a:pt x="138" y="535"/>
                    </a:lnTo>
                    <a:lnTo>
                      <a:pt x="122" y="529"/>
                    </a:lnTo>
                    <a:lnTo>
                      <a:pt x="100" y="521"/>
                    </a:lnTo>
                    <a:lnTo>
                      <a:pt x="86" y="513"/>
                    </a:lnTo>
                    <a:lnTo>
                      <a:pt x="72" y="503"/>
                    </a:lnTo>
                    <a:lnTo>
                      <a:pt x="58" y="493"/>
                    </a:lnTo>
                    <a:lnTo>
                      <a:pt x="46" y="479"/>
                    </a:lnTo>
                    <a:lnTo>
                      <a:pt x="34" y="463"/>
                    </a:lnTo>
                    <a:lnTo>
                      <a:pt x="22" y="445"/>
                    </a:lnTo>
                    <a:lnTo>
                      <a:pt x="14" y="423"/>
                    </a:lnTo>
                    <a:lnTo>
                      <a:pt x="6" y="399"/>
                    </a:lnTo>
                    <a:lnTo>
                      <a:pt x="2" y="371"/>
                    </a:lnTo>
                    <a:lnTo>
                      <a:pt x="0" y="339"/>
                    </a:lnTo>
                    <a:lnTo>
                      <a:pt x="0" y="339"/>
                    </a:lnTo>
                    <a:lnTo>
                      <a:pt x="2" y="309"/>
                    </a:lnTo>
                    <a:lnTo>
                      <a:pt x="6" y="280"/>
                    </a:lnTo>
                    <a:lnTo>
                      <a:pt x="14" y="250"/>
                    </a:lnTo>
                    <a:lnTo>
                      <a:pt x="22" y="220"/>
                    </a:lnTo>
                    <a:lnTo>
                      <a:pt x="34" y="190"/>
                    </a:lnTo>
                    <a:lnTo>
                      <a:pt x="46" y="162"/>
                    </a:lnTo>
                    <a:lnTo>
                      <a:pt x="72" y="110"/>
                    </a:lnTo>
                    <a:lnTo>
                      <a:pt x="100" y="66"/>
                    </a:lnTo>
                    <a:lnTo>
                      <a:pt x="122" y="32"/>
                    </a:lnTo>
                    <a:lnTo>
                      <a:pt x="144" y="0"/>
                    </a:lnTo>
                    <a:lnTo>
                      <a:pt x="144" y="0"/>
                    </a:lnTo>
                    <a:close/>
                  </a:path>
                </a:pathLst>
              </a:custGeom>
              <a:solidFill>
                <a:srgbClr val="9BBB59"/>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77" name="Freeform: Shape 11">
                <a:extLst>
                  <a:ext uri="{FF2B5EF4-FFF2-40B4-BE49-F238E27FC236}">
                    <a16:creationId xmlns:a16="http://schemas.microsoft.com/office/drawing/2014/main" id="{F1E26B04-396C-4DB5-95D3-5BE48EBDE475}"/>
                  </a:ext>
                </a:extLst>
              </p:cNvPr>
              <p:cNvSpPr>
                <a:spLocks/>
              </p:cNvSpPr>
              <p:nvPr/>
            </p:nvSpPr>
            <p:spPr bwMode="auto">
              <a:xfrm>
                <a:off x="641185" y="4771504"/>
                <a:ext cx="334076" cy="1224182"/>
              </a:xfrm>
              <a:custGeom>
                <a:avLst/>
                <a:gdLst/>
                <a:ahLst/>
                <a:cxnLst>
                  <a:cxn ang="0">
                    <a:pos x="0" y="0"/>
                  </a:cxn>
                  <a:cxn ang="0">
                    <a:pos x="0" y="6"/>
                  </a:cxn>
                  <a:cxn ang="0">
                    <a:pos x="0" y="535"/>
                  </a:cxn>
                  <a:cxn ang="0">
                    <a:pos x="0" y="535"/>
                  </a:cxn>
                  <a:cxn ang="0">
                    <a:pos x="8" y="535"/>
                  </a:cxn>
                  <a:cxn ang="0">
                    <a:pos x="24" y="529"/>
                  </a:cxn>
                  <a:cxn ang="0">
                    <a:pos x="46" y="521"/>
                  </a:cxn>
                  <a:cxn ang="0">
                    <a:pos x="60" y="513"/>
                  </a:cxn>
                  <a:cxn ang="0">
                    <a:pos x="74" y="503"/>
                  </a:cxn>
                  <a:cxn ang="0">
                    <a:pos x="86" y="493"/>
                  </a:cxn>
                  <a:cxn ang="0">
                    <a:pos x="100" y="479"/>
                  </a:cxn>
                  <a:cxn ang="0">
                    <a:pos x="112" y="463"/>
                  </a:cxn>
                  <a:cxn ang="0">
                    <a:pos x="124" y="445"/>
                  </a:cxn>
                  <a:cxn ang="0">
                    <a:pos x="132" y="423"/>
                  </a:cxn>
                  <a:cxn ang="0">
                    <a:pos x="140" y="399"/>
                  </a:cxn>
                  <a:cxn ang="0">
                    <a:pos x="144" y="371"/>
                  </a:cxn>
                  <a:cxn ang="0">
                    <a:pos x="146" y="339"/>
                  </a:cxn>
                  <a:cxn ang="0">
                    <a:pos x="146" y="339"/>
                  </a:cxn>
                  <a:cxn ang="0">
                    <a:pos x="144" y="309"/>
                  </a:cxn>
                  <a:cxn ang="0">
                    <a:pos x="140" y="280"/>
                  </a:cxn>
                  <a:cxn ang="0">
                    <a:pos x="132" y="250"/>
                  </a:cxn>
                  <a:cxn ang="0">
                    <a:pos x="124" y="220"/>
                  </a:cxn>
                  <a:cxn ang="0">
                    <a:pos x="112" y="190"/>
                  </a:cxn>
                  <a:cxn ang="0">
                    <a:pos x="100" y="162"/>
                  </a:cxn>
                  <a:cxn ang="0">
                    <a:pos x="74" y="110"/>
                  </a:cxn>
                  <a:cxn ang="0">
                    <a:pos x="46" y="66"/>
                  </a:cxn>
                  <a:cxn ang="0">
                    <a:pos x="24" y="32"/>
                  </a:cxn>
                  <a:cxn ang="0">
                    <a:pos x="0" y="0"/>
                  </a:cxn>
                  <a:cxn ang="0">
                    <a:pos x="0" y="0"/>
                  </a:cxn>
                </a:cxnLst>
                <a:rect l="0" t="0" r="r" b="b"/>
                <a:pathLst>
                  <a:path w="146" h="535">
                    <a:moveTo>
                      <a:pt x="0" y="0"/>
                    </a:moveTo>
                    <a:lnTo>
                      <a:pt x="0" y="6"/>
                    </a:lnTo>
                    <a:lnTo>
                      <a:pt x="0" y="535"/>
                    </a:lnTo>
                    <a:lnTo>
                      <a:pt x="0" y="535"/>
                    </a:lnTo>
                    <a:lnTo>
                      <a:pt x="8" y="535"/>
                    </a:lnTo>
                    <a:lnTo>
                      <a:pt x="24" y="529"/>
                    </a:lnTo>
                    <a:lnTo>
                      <a:pt x="46" y="521"/>
                    </a:lnTo>
                    <a:lnTo>
                      <a:pt x="60" y="513"/>
                    </a:lnTo>
                    <a:lnTo>
                      <a:pt x="74" y="503"/>
                    </a:lnTo>
                    <a:lnTo>
                      <a:pt x="86" y="493"/>
                    </a:lnTo>
                    <a:lnTo>
                      <a:pt x="100" y="479"/>
                    </a:lnTo>
                    <a:lnTo>
                      <a:pt x="112" y="463"/>
                    </a:lnTo>
                    <a:lnTo>
                      <a:pt x="124" y="445"/>
                    </a:lnTo>
                    <a:lnTo>
                      <a:pt x="132" y="423"/>
                    </a:lnTo>
                    <a:lnTo>
                      <a:pt x="140" y="399"/>
                    </a:lnTo>
                    <a:lnTo>
                      <a:pt x="144" y="371"/>
                    </a:lnTo>
                    <a:lnTo>
                      <a:pt x="146" y="339"/>
                    </a:lnTo>
                    <a:lnTo>
                      <a:pt x="146" y="339"/>
                    </a:lnTo>
                    <a:lnTo>
                      <a:pt x="144" y="309"/>
                    </a:lnTo>
                    <a:lnTo>
                      <a:pt x="140" y="280"/>
                    </a:lnTo>
                    <a:lnTo>
                      <a:pt x="132" y="250"/>
                    </a:lnTo>
                    <a:lnTo>
                      <a:pt x="124" y="220"/>
                    </a:lnTo>
                    <a:lnTo>
                      <a:pt x="112" y="190"/>
                    </a:lnTo>
                    <a:lnTo>
                      <a:pt x="100" y="162"/>
                    </a:lnTo>
                    <a:lnTo>
                      <a:pt x="74" y="110"/>
                    </a:lnTo>
                    <a:lnTo>
                      <a:pt x="46" y="66"/>
                    </a:lnTo>
                    <a:lnTo>
                      <a:pt x="24" y="32"/>
                    </a:lnTo>
                    <a:lnTo>
                      <a:pt x="0" y="0"/>
                    </a:lnTo>
                    <a:lnTo>
                      <a:pt x="0" y="0"/>
                    </a:lnTo>
                    <a:close/>
                  </a:path>
                </a:pathLst>
              </a:custGeom>
              <a:solidFill>
                <a:srgbClr val="9BBB59">
                  <a:lumMod val="75000"/>
                </a:srgb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78" name="Freeform: Shape 12">
                <a:extLst>
                  <a:ext uri="{FF2B5EF4-FFF2-40B4-BE49-F238E27FC236}">
                    <a16:creationId xmlns:a16="http://schemas.microsoft.com/office/drawing/2014/main" id="{6FB03DF0-A151-42CC-B16B-2066C028133D}"/>
                  </a:ext>
                </a:extLst>
              </p:cNvPr>
              <p:cNvSpPr>
                <a:spLocks/>
              </p:cNvSpPr>
              <p:nvPr/>
            </p:nvSpPr>
            <p:spPr bwMode="auto">
              <a:xfrm>
                <a:off x="485588" y="5435079"/>
                <a:ext cx="324923" cy="871801"/>
              </a:xfrm>
              <a:custGeom>
                <a:avLst/>
                <a:gdLst/>
                <a:ahLst/>
                <a:cxnLst>
                  <a:cxn ang="0">
                    <a:pos x="142" y="139"/>
                  </a:cxn>
                  <a:cxn ang="0">
                    <a:pos x="92" y="189"/>
                  </a:cxn>
                  <a:cxn ang="0">
                    <a:pos x="84" y="79"/>
                  </a:cxn>
                  <a:cxn ang="0">
                    <a:pos x="108" y="33"/>
                  </a:cxn>
                  <a:cxn ang="0">
                    <a:pos x="82" y="55"/>
                  </a:cxn>
                  <a:cxn ang="0">
                    <a:pos x="68" y="0"/>
                  </a:cxn>
                  <a:cxn ang="0">
                    <a:pos x="54" y="71"/>
                  </a:cxn>
                  <a:cxn ang="0">
                    <a:pos x="28" y="49"/>
                  </a:cxn>
                  <a:cxn ang="0">
                    <a:pos x="52" y="95"/>
                  </a:cxn>
                  <a:cxn ang="0">
                    <a:pos x="50" y="167"/>
                  </a:cxn>
                  <a:cxn ang="0">
                    <a:pos x="0" y="117"/>
                  </a:cxn>
                  <a:cxn ang="0">
                    <a:pos x="48" y="181"/>
                  </a:cxn>
                  <a:cxn ang="0">
                    <a:pos x="32" y="381"/>
                  </a:cxn>
                  <a:cxn ang="0">
                    <a:pos x="68" y="381"/>
                  </a:cxn>
                  <a:cxn ang="0">
                    <a:pos x="106" y="381"/>
                  </a:cxn>
                  <a:cxn ang="0">
                    <a:pos x="92" y="203"/>
                  </a:cxn>
                  <a:cxn ang="0">
                    <a:pos x="142" y="139"/>
                  </a:cxn>
                </a:cxnLst>
                <a:rect l="0" t="0" r="r" b="b"/>
                <a:pathLst>
                  <a:path w="142" h="381">
                    <a:moveTo>
                      <a:pt x="142" y="139"/>
                    </a:moveTo>
                    <a:lnTo>
                      <a:pt x="92" y="189"/>
                    </a:lnTo>
                    <a:lnTo>
                      <a:pt x="84" y="79"/>
                    </a:lnTo>
                    <a:lnTo>
                      <a:pt x="108" y="33"/>
                    </a:lnTo>
                    <a:lnTo>
                      <a:pt x="82" y="55"/>
                    </a:lnTo>
                    <a:lnTo>
                      <a:pt x="68" y="0"/>
                    </a:lnTo>
                    <a:lnTo>
                      <a:pt x="54" y="71"/>
                    </a:lnTo>
                    <a:lnTo>
                      <a:pt x="28" y="49"/>
                    </a:lnTo>
                    <a:lnTo>
                      <a:pt x="52" y="95"/>
                    </a:lnTo>
                    <a:lnTo>
                      <a:pt x="50" y="167"/>
                    </a:lnTo>
                    <a:lnTo>
                      <a:pt x="0" y="117"/>
                    </a:lnTo>
                    <a:lnTo>
                      <a:pt x="48" y="181"/>
                    </a:lnTo>
                    <a:lnTo>
                      <a:pt x="32" y="381"/>
                    </a:lnTo>
                    <a:lnTo>
                      <a:pt x="68" y="381"/>
                    </a:lnTo>
                    <a:lnTo>
                      <a:pt x="106" y="381"/>
                    </a:lnTo>
                    <a:lnTo>
                      <a:pt x="92" y="203"/>
                    </a:lnTo>
                    <a:lnTo>
                      <a:pt x="142" y="139"/>
                    </a:lnTo>
                    <a:close/>
                  </a:path>
                </a:pathLst>
              </a:custGeom>
              <a:solidFill>
                <a:srgbClr val="81684F"/>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grpSp>
        <p:grpSp>
          <p:nvGrpSpPr>
            <p:cNvPr id="72" name="Group 6">
              <a:extLst>
                <a:ext uri="{FF2B5EF4-FFF2-40B4-BE49-F238E27FC236}">
                  <a16:creationId xmlns:a16="http://schemas.microsoft.com/office/drawing/2014/main" id="{B032AAB9-770D-49CE-938D-EC9FA0C54F17}"/>
                </a:ext>
              </a:extLst>
            </p:cNvPr>
            <p:cNvGrpSpPr/>
            <p:nvPr/>
          </p:nvGrpSpPr>
          <p:grpSpPr>
            <a:xfrm>
              <a:off x="4178679" y="4244232"/>
              <a:ext cx="663575" cy="1535376"/>
              <a:chOff x="311686" y="4771504"/>
              <a:chExt cx="663575" cy="1535376"/>
            </a:xfrm>
          </p:grpSpPr>
          <p:sp>
            <p:nvSpPr>
              <p:cNvPr id="73" name="Freeform: Shape 7">
                <a:extLst>
                  <a:ext uri="{FF2B5EF4-FFF2-40B4-BE49-F238E27FC236}">
                    <a16:creationId xmlns:a16="http://schemas.microsoft.com/office/drawing/2014/main" id="{80B6C59D-6A9C-4C87-813C-BC7B6763B4C6}"/>
                  </a:ext>
                </a:extLst>
              </p:cNvPr>
              <p:cNvSpPr>
                <a:spLocks/>
              </p:cNvSpPr>
              <p:nvPr/>
            </p:nvSpPr>
            <p:spPr bwMode="auto">
              <a:xfrm>
                <a:off x="311686" y="4771504"/>
                <a:ext cx="329499" cy="1224182"/>
              </a:xfrm>
              <a:custGeom>
                <a:avLst/>
                <a:gdLst/>
                <a:ahLst/>
                <a:cxnLst>
                  <a:cxn ang="0">
                    <a:pos x="144" y="0"/>
                  </a:cxn>
                  <a:cxn ang="0">
                    <a:pos x="144" y="6"/>
                  </a:cxn>
                  <a:cxn ang="0">
                    <a:pos x="144" y="535"/>
                  </a:cxn>
                  <a:cxn ang="0">
                    <a:pos x="144" y="535"/>
                  </a:cxn>
                  <a:cxn ang="0">
                    <a:pos x="138" y="535"/>
                  </a:cxn>
                  <a:cxn ang="0">
                    <a:pos x="122" y="529"/>
                  </a:cxn>
                  <a:cxn ang="0">
                    <a:pos x="100" y="521"/>
                  </a:cxn>
                  <a:cxn ang="0">
                    <a:pos x="86" y="513"/>
                  </a:cxn>
                  <a:cxn ang="0">
                    <a:pos x="72" y="503"/>
                  </a:cxn>
                  <a:cxn ang="0">
                    <a:pos x="58" y="493"/>
                  </a:cxn>
                  <a:cxn ang="0">
                    <a:pos x="46" y="479"/>
                  </a:cxn>
                  <a:cxn ang="0">
                    <a:pos x="34" y="463"/>
                  </a:cxn>
                  <a:cxn ang="0">
                    <a:pos x="22" y="445"/>
                  </a:cxn>
                  <a:cxn ang="0">
                    <a:pos x="14" y="423"/>
                  </a:cxn>
                  <a:cxn ang="0">
                    <a:pos x="6" y="399"/>
                  </a:cxn>
                  <a:cxn ang="0">
                    <a:pos x="2" y="371"/>
                  </a:cxn>
                  <a:cxn ang="0">
                    <a:pos x="0" y="339"/>
                  </a:cxn>
                  <a:cxn ang="0">
                    <a:pos x="0" y="339"/>
                  </a:cxn>
                  <a:cxn ang="0">
                    <a:pos x="2" y="309"/>
                  </a:cxn>
                  <a:cxn ang="0">
                    <a:pos x="6" y="280"/>
                  </a:cxn>
                  <a:cxn ang="0">
                    <a:pos x="14" y="250"/>
                  </a:cxn>
                  <a:cxn ang="0">
                    <a:pos x="22" y="220"/>
                  </a:cxn>
                  <a:cxn ang="0">
                    <a:pos x="34" y="190"/>
                  </a:cxn>
                  <a:cxn ang="0">
                    <a:pos x="46" y="162"/>
                  </a:cxn>
                  <a:cxn ang="0">
                    <a:pos x="72" y="110"/>
                  </a:cxn>
                  <a:cxn ang="0">
                    <a:pos x="100" y="66"/>
                  </a:cxn>
                  <a:cxn ang="0">
                    <a:pos x="122" y="32"/>
                  </a:cxn>
                  <a:cxn ang="0">
                    <a:pos x="144" y="0"/>
                  </a:cxn>
                  <a:cxn ang="0">
                    <a:pos x="144" y="0"/>
                  </a:cxn>
                </a:cxnLst>
                <a:rect l="0" t="0" r="r" b="b"/>
                <a:pathLst>
                  <a:path w="144" h="535">
                    <a:moveTo>
                      <a:pt x="144" y="0"/>
                    </a:moveTo>
                    <a:lnTo>
                      <a:pt x="144" y="6"/>
                    </a:lnTo>
                    <a:lnTo>
                      <a:pt x="144" y="535"/>
                    </a:lnTo>
                    <a:lnTo>
                      <a:pt x="144" y="535"/>
                    </a:lnTo>
                    <a:lnTo>
                      <a:pt x="138" y="535"/>
                    </a:lnTo>
                    <a:lnTo>
                      <a:pt x="122" y="529"/>
                    </a:lnTo>
                    <a:lnTo>
                      <a:pt x="100" y="521"/>
                    </a:lnTo>
                    <a:lnTo>
                      <a:pt x="86" y="513"/>
                    </a:lnTo>
                    <a:lnTo>
                      <a:pt x="72" y="503"/>
                    </a:lnTo>
                    <a:lnTo>
                      <a:pt x="58" y="493"/>
                    </a:lnTo>
                    <a:lnTo>
                      <a:pt x="46" y="479"/>
                    </a:lnTo>
                    <a:lnTo>
                      <a:pt x="34" y="463"/>
                    </a:lnTo>
                    <a:lnTo>
                      <a:pt x="22" y="445"/>
                    </a:lnTo>
                    <a:lnTo>
                      <a:pt x="14" y="423"/>
                    </a:lnTo>
                    <a:lnTo>
                      <a:pt x="6" y="399"/>
                    </a:lnTo>
                    <a:lnTo>
                      <a:pt x="2" y="371"/>
                    </a:lnTo>
                    <a:lnTo>
                      <a:pt x="0" y="339"/>
                    </a:lnTo>
                    <a:lnTo>
                      <a:pt x="0" y="339"/>
                    </a:lnTo>
                    <a:lnTo>
                      <a:pt x="2" y="309"/>
                    </a:lnTo>
                    <a:lnTo>
                      <a:pt x="6" y="280"/>
                    </a:lnTo>
                    <a:lnTo>
                      <a:pt x="14" y="250"/>
                    </a:lnTo>
                    <a:lnTo>
                      <a:pt x="22" y="220"/>
                    </a:lnTo>
                    <a:lnTo>
                      <a:pt x="34" y="190"/>
                    </a:lnTo>
                    <a:lnTo>
                      <a:pt x="46" y="162"/>
                    </a:lnTo>
                    <a:lnTo>
                      <a:pt x="72" y="110"/>
                    </a:lnTo>
                    <a:lnTo>
                      <a:pt x="100" y="66"/>
                    </a:lnTo>
                    <a:lnTo>
                      <a:pt x="122" y="32"/>
                    </a:lnTo>
                    <a:lnTo>
                      <a:pt x="144" y="0"/>
                    </a:lnTo>
                    <a:lnTo>
                      <a:pt x="144" y="0"/>
                    </a:lnTo>
                    <a:close/>
                  </a:path>
                </a:pathLst>
              </a:custGeom>
              <a:solidFill>
                <a:srgbClr val="9BBB59"/>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74" name="Freeform: Shape 8">
                <a:extLst>
                  <a:ext uri="{FF2B5EF4-FFF2-40B4-BE49-F238E27FC236}">
                    <a16:creationId xmlns:a16="http://schemas.microsoft.com/office/drawing/2014/main" id="{100B2000-CB47-4565-9E41-7BE0275ACFFB}"/>
                  </a:ext>
                </a:extLst>
              </p:cNvPr>
              <p:cNvSpPr>
                <a:spLocks/>
              </p:cNvSpPr>
              <p:nvPr/>
            </p:nvSpPr>
            <p:spPr bwMode="auto">
              <a:xfrm>
                <a:off x="641185" y="4771504"/>
                <a:ext cx="334076" cy="1224182"/>
              </a:xfrm>
              <a:custGeom>
                <a:avLst/>
                <a:gdLst/>
                <a:ahLst/>
                <a:cxnLst>
                  <a:cxn ang="0">
                    <a:pos x="0" y="0"/>
                  </a:cxn>
                  <a:cxn ang="0">
                    <a:pos x="0" y="6"/>
                  </a:cxn>
                  <a:cxn ang="0">
                    <a:pos x="0" y="535"/>
                  </a:cxn>
                  <a:cxn ang="0">
                    <a:pos x="0" y="535"/>
                  </a:cxn>
                  <a:cxn ang="0">
                    <a:pos x="8" y="535"/>
                  </a:cxn>
                  <a:cxn ang="0">
                    <a:pos x="24" y="529"/>
                  </a:cxn>
                  <a:cxn ang="0">
                    <a:pos x="46" y="521"/>
                  </a:cxn>
                  <a:cxn ang="0">
                    <a:pos x="60" y="513"/>
                  </a:cxn>
                  <a:cxn ang="0">
                    <a:pos x="74" y="503"/>
                  </a:cxn>
                  <a:cxn ang="0">
                    <a:pos x="86" y="493"/>
                  </a:cxn>
                  <a:cxn ang="0">
                    <a:pos x="100" y="479"/>
                  </a:cxn>
                  <a:cxn ang="0">
                    <a:pos x="112" y="463"/>
                  </a:cxn>
                  <a:cxn ang="0">
                    <a:pos x="124" y="445"/>
                  </a:cxn>
                  <a:cxn ang="0">
                    <a:pos x="132" y="423"/>
                  </a:cxn>
                  <a:cxn ang="0">
                    <a:pos x="140" y="399"/>
                  </a:cxn>
                  <a:cxn ang="0">
                    <a:pos x="144" y="371"/>
                  </a:cxn>
                  <a:cxn ang="0">
                    <a:pos x="146" y="339"/>
                  </a:cxn>
                  <a:cxn ang="0">
                    <a:pos x="146" y="339"/>
                  </a:cxn>
                  <a:cxn ang="0">
                    <a:pos x="144" y="309"/>
                  </a:cxn>
                  <a:cxn ang="0">
                    <a:pos x="140" y="280"/>
                  </a:cxn>
                  <a:cxn ang="0">
                    <a:pos x="132" y="250"/>
                  </a:cxn>
                  <a:cxn ang="0">
                    <a:pos x="124" y="220"/>
                  </a:cxn>
                  <a:cxn ang="0">
                    <a:pos x="112" y="190"/>
                  </a:cxn>
                  <a:cxn ang="0">
                    <a:pos x="100" y="162"/>
                  </a:cxn>
                  <a:cxn ang="0">
                    <a:pos x="74" y="110"/>
                  </a:cxn>
                  <a:cxn ang="0">
                    <a:pos x="46" y="66"/>
                  </a:cxn>
                  <a:cxn ang="0">
                    <a:pos x="24" y="32"/>
                  </a:cxn>
                  <a:cxn ang="0">
                    <a:pos x="0" y="0"/>
                  </a:cxn>
                  <a:cxn ang="0">
                    <a:pos x="0" y="0"/>
                  </a:cxn>
                </a:cxnLst>
                <a:rect l="0" t="0" r="r" b="b"/>
                <a:pathLst>
                  <a:path w="146" h="535">
                    <a:moveTo>
                      <a:pt x="0" y="0"/>
                    </a:moveTo>
                    <a:lnTo>
                      <a:pt x="0" y="6"/>
                    </a:lnTo>
                    <a:lnTo>
                      <a:pt x="0" y="535"/>
                    </a:lnTo>
                    <a:lnTo>
                      <a:pt x="0" y="535"/>
                    </a:lnTo>
                    <a:lnTo>
                      <a:pt x="8" y="535"/>
                    </a:lnTo>
                    <a:lnTo>
                      <a:pt x="24" y="529"/>
                    </a:lnTo>
                    <a:lnTo>
                      <a:pt x="46" y="521"/>
                    </a:lnTo>
                    <a:lnTo>
                      <a:pt x="60" y="513"/>
                    </a:lnTo>
                    <a:lnTo>
                      <a:pt x="74" y="503"/>
                    </a:lnTo>
                    <a:lnTo>
                      <a:pt x="86" y="493"/>
                    </a:lnTo>
                    <a:lnTo>
                      <a:pt x="100" y="479"/>
                    </a:lnTo>
                    <a:lnTo>
                      <a:pt x="112" y="463"/>
                    </a:lnTo>
                    <a:lnTo>
                      <a:pt x="124" y="445"/>
                    </a:lnTo>
                    <a:lnTo>
                      <a:pt x="132" y="423"/>
                    </a:lnTo>
                    <a:lnTo>
                      <a:pt x="140" y="399"/>
                    </a:lnTo>
                    <a:lnTo>
                      <a:pt x="144" y="371"/>
                    </a:lnTo>
                    <a:lnTo>
                      <a:pt x="146" y="339"/>
                    </a:lnTo>
                    <a:lnTo>
                      <a:pt x="146" y="339"/>
                    </a:lnTo>
                    <a:lnTo>
                      <a:pt x="144" y="309"/>
                    </a:lnTo>
                    <a:lnTo>
                      <a:pt x="140" y="280"/>
                    </a:lnTo>
                    <a:lnTo>
                      <a:pt x="132" y="250"/>
                    </a:lnTo>
                    <a:lnTo>
                      <a:pt x="124" y="220"/>
                    </a:lnTo>
                    <a:lnTo>
                      <a:pt x="112" y="190"/>
                    </a:lnTo>
                    <a:lnTo>
                      <a:pt x="100" y="162"/>
                    </a:lnTo>
                    <a:lnTo>
                      <a:pt x="74" y="110"/>
                    </a:lnTo>
                    <a:lnTo>
                      <a:pt x="46" y="66"/>
                    </a:lnTo>
                    <a:lnTo>
                      <a:pt x="24" y="32"/>
                    </a:lnTo>
                    <a:lnTo>
                      <a:pt x="0" y="0"/>
                    </a:lnTo>
                    <a:lnTo>
                      <a:pt x="0" y="0"/>
                    </a:lnTo>
                    <a:close/>
                  </a:path>
                </a:pathLst>
              </a:custGeom>
              <a:solidFill>
                <a:srgbClr val="9BBB59">
                  <a:lumMod val="75000"/>
                </a:srgb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sp>
            <p:nvSpPr>
              <p:cNvPr id="75" name="Freeform: Shape 9">
                <a:extLst>
                  <a:ext uri="{FF2B5EF4-FFF2-40B4-BE49-F238E27FC236}">
                    <a16:creationId xmlns:a16="http://schemas.microsoft.com/office/drawing/2014/main" id="{B230267A-5FB8-42C4-BD58-0AA77B8B4F28}"/>
                  </a:ext>
                </a:extLst>
              </p:cNvPr>
              <p:cNvSpPr>
                <a:spLocks/>
              </p:cNvSpPr>
              <p:nvPr/>
            </p:nvSpPr>
            <p:spPr bwMode="auto">
              <a:xfrm>
                <a:off x="485588" y="5435079"/>
                <a:ext cx="324923" cy="871801"/>
              </a:xfrm>
              <a:custGeom>
                <a:avLst/>
                <a:gdLst/>
                <a:ahLst/>
                <a:cxnLst>
                  <a:cxn ang="0">
                    <a:pos x="142" y="139"/>
                  </a:cxn>
                  <a:cxn ang="0">
                    <a:pos x="92" y="189"/>
                  </a:cxn>
                  <a:cxn ang="0">
                    <a:pos x="84" y="79"/>
                  </a:cxn>
                  <a:cxn ang="0">
                    <a:pos x="108" y="33"/>
                  </a:cxn>
                  <a:cxn ang="0">
                    <a:pos x="82" y="55"/>
                  </a:cxn>
                  <a:cxn ang="0">
                    <a:pos x="68" y="0"/>
                  </a:cxn>
                  <a:cxn ang="0">
                    <a:pos x="54" y="71"/>
                  </a:cxn>
                  <a:cxn ang="0">
                    <a:pos x="28" y="49"/>
                  </a:cxn>
                  <a:cxn ang="0">
                    <a:pos x="52" y="95"/>
                  </a:cxn>
                  <a:cxn ang="0">
                    <a:pos x="50" y="167"/>
                  </a:cxn>
                  <a:cxn ang="0">
                    <a:pos x="0" y="117"/>
                  </a:cxn>
                  <a:cxn ang="0">
                    <a:pos x="48" y="181"/>
                  </a:cxn>
                  <a:cxn ang="0">
                    <a:pos x="32" y="381"/>
                  </a:cxn>
                  <a:cxn ang="0">
                    <a:pos x="68" y="381"/>
                  </a:cxn>
                  <a:cxn ang="0">
                    <a:pos x="106" y="381"/>
                  </a:cxn>
                  <a:cxn ang="0">
                    <a:pos x="92" y="203"/>
                  </a:cxn>
                  <a:cxn ang="0">
                    <a:pos x="142" y="139"/>
                  </a:cxn>
                </a:cxnLst>
                <a:rect l="0" t="0" r="r" b="b"/>
                <a:pathLst>
                  <a:path w="142" h="381">
                    <a:moveTo>
                      <a:pt x="142" y="139"/>
                    </a:moveTo>
                    <a:lnTo>
                      <a:pt x="92" y="189"/>
                    </a:lnTo>
                    <a:lnTo>
                      <a:pt x="84" y="79"/>
                    </a:lnTo>
                    <a:lnTo>
                      <a:pt x="108" y="33"/>
                    </a:lnTo>
                    <a:lnTo>
                      <a:pt x="82" y="55"/>
                    </a:lnTo>
                    <a:lnTo>
                      <a:pt x="68" y="0"/>
                    </a:lnTo>
                    <a:lnTo>
                      <a:pt x="54" y="71"/>
                    </a:lnTo>
                    <a:lnTo>
                      <a:pt x="28" y="49"/>
                    </a:lnTo>
                    <a:lnTo>
                      <a:pt x="52" y="95"/>
                    </a:lnTo>
                    <a:lnTo>
                      <a:pt x="50" y="167"/>
                    </a:lnTo>
                    <a:lnTo>
                      <a:pt x="0" y="117"/>
                    </a:lnTo>
                    <a:lnTo>
                      <a:pt x="48" y="181"/>
                    </a:lnTo>
                    <a:lnTo>
                      <a:pt x="32" y="381"/>
                    </a:lnTo>
                    <a:lnTo>
                      <a:pt x="68" y="381"/>
                    </a:lnTo>
                    <a:lnTo>
                      <a:pt x="106" y="381"/>
                    </a:lnTo>
                    <a:lnTo>
                      <a:pt x="92" y="203"/>
                    </a:lnTo>
                    <a:lnTo>
                      <a:pt x="142" y="139"/>
                    </a:lnTo>
                    <a:close/>
                  </a:path>
                </a:pathLst>
              </a:custGeom>
              <a:solidFill>
                <a:srgbClr val="81684F"/>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latin typeface="#9Slide07 IcielBaliho Script"/>
                  <a:ea typeface="+mn-ea"/>
                  <a:cs typeface="+mn-cs"/>
                </a:endParaRPr>
              </a:p>
            </p:txBody>
          </p:sp>
        </p:grpSp>
      </p:grpSp>
      <p:pic>
        <p:nvPicPr>
          <p:cNvPr id="133" name="Ảnh 5" descr="水墨花边">
            <a:extLst>
              <a:ext uri="{FF2B5EF4-FFF2-40B4-BE49-F238E27FC236}">
                <a16:creationId xmlns:a16="http://schemas.microsoft.com/office/drawing/2014/main" id="{3D620E0B-C6C1-46AD-82A1-85DB9436A87D}"/>
              </a:ext>
            </a:extLst>
          </p:cNvPr>
          <p:cNvPicPr>
            <a:picLocks noChangeAspect="1"/>
          </p:cNvPicPr>
          <p:nvPr/>
        </p:nvPicPr>
        <p:blipFill>
          <a:blip r:embed="rId4"/>
          <a:srcRect/>
          <a:stretch>
            <a:fillRect/>
          </a:stretch>
        </p:blipFill>
        <p:spPr>
          <a:xfrm flipV="1">
            <a:off x="-34290" y="6486423"/>
            <a:ext cx="12266295" cy="374751"/>
          </a:xfrm>
          <a:prstGeom prst="rect">
            <a:avLst/>
          </a:prstGeom>
        </p:spPr>
      </p:pic>
      <p:grpSp>
        <p:nvGrpSpPr>
          <p:cNvPr id="136" name="Group 135">
            <a:extLst>
              <a:ext uri="{FF2B5EF4-FFF2-40B4-BE49-F238E27FC236}">
                <a16:creationId xmlns:a16="http://schemas.microsoft.com/office/drawing/2014/main" id="{07CBFA92-C56B-43CF-867A-111C9A075946}"/>
              </a:ext>
            </a:extLst>
          </p:cNvPr>
          <p:cNvGrpSpPr/>
          <p:nvPr/>
        </p:nvGrpSpPr>
        <p:grpSpPr>
          <a:xfrm>
            <a:off x="-71312" y="1171255"/>
            <a:ext cx="6175899" cy="5716110"/>
            <a:chOff x="0" y="942110"/>
            <a:chExt cx="6175899" cy="5716110"/>
          </a:xfrm>
        </p:grpSpPr>
        <p:pic>
          <p:nvPicPr>
            <p:cNvPr id="138" name="Picture 2">
              <a:extLst>
                <a:ext uri="{FF2B5EF4-FFF2-40B4-BE49-F238E27FC236}">
                  <a16:creationId xmlns:a16="http://schemas.microsoft.com/office/drawing/2014/main" id="{142FA176-29B4-4500-9298-9711D00761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2110"/>
              <a:ext cx="6175899" cy="571611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a:extLst>
                <a:ext uri="{FF2B5EF4-FFF2-40B4-BE49-F238E27FC236}">
                  <a16:creationId xmlns:a16="http://schemas.microsoft.com/office/drawing/2014/main" id="{1EAF309E-BC87-41CA-AA96-6BC9C7A93C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706070">
              <a:off x="765876" y="2370559"/>
              <a:ext cx="4646377" cy="3342566"/>
            </a:xfrm>
            <a:prstGeom prst="rect">
              <a:avLst/>
            </a:prstGeom>
          </p:spPr>
        </p:pic>
      </p:grpSp>
      <p:grpSp>
        <p:nvGrpSpPr>
          <p:cNvPr id="141" name="Group 140">
            <a:extLst>
              <a:ext uri="{FF2B5EF4-FFF2-40B4-BE49-F238E27FC236}">
                <a16:creationId xmlns:a16="http://schemas.microsoft.com/office/drawing/2014/main" id="{1EBD7516-2D23-4114-9240-9CF788325C5E}"/>
              </a:ext>
            </a:extLst>
          </p:cNvPr>
          <p:cNvGrpSpPr/>
          <p:nvPr/>
        </p:nvGrpSpPr>
        <p:grpSpPr>
          <a:xfrm rot="2038995">
            <a:off x="6327966" y="913556"/>
            <a:ext cx="6175899" cy="5716110"/>
            <a:chOff x="0" y="942110"/>
            <a:chExt cx="6175899" cy="5716110"/>
          </a:xfrm>
        </p:grpSpPr>
        <p:pic>
          <p:nvPicPr>
            <p:cNvPr id="142" name="Picture 2">
              <a:extLst>
                <a:ext uri="{FF2B5EF4-FFF2-40B4-BE49-F238E27FC236}">
                  <a16:creationId xmlns:a16="http://schemas.microsoft.com/office/drawing/2014/main" id="{C798026D-E0C3-491A-84E0-5FCB11A7F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2110"/>
              <a:ext cx="6175899" cy="571611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E83B0614-4C1B-43A1-8671-F247F95ABE0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0706070">
              <a:off x="781847" y="2530133"/>
              <a:ext cx="4646377" cy="3143473"/>
            </a:xfrm>
            <a:prstGeom prst="rect">
              <a:avLst/>
            </a:prstGeom>
          </p:spPr>
        </p:pic>
      </p:grpSp>
    </p:spTree>
    <p:extLst>
      <p:ext uri="{BB962C8B-B14F-4D97-AF65-F5344CB8AC3E}">
        <p14:creationId xmlns:p14="http://schemas.microsoft.com/office/powerpoint/2010/main" val="41232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3A7BF-1F90-45B8-9D80-6AD3CD12C9D0}"/>
              </a:ext>
            </a:extLst>
          </p:cNvPr>
          <p:cNvPicPr>
            <a:picLocks noChangeAspect="1"/>
          </p:cNvPicPr>
          <p:nvPr/>
        </p:nvPicPr>
        <p:blipFill rotWithShape="1">
          <a:blip r:embed="rId3"/>
          <a:srcRect l="5682"/>
          <a:stretch/>
        </p:blipFill>
        <p:spPr>
          <a:xfrm>
            <a:off x="3890886" y="983228"/>
            <a:ext cx="8301112" cy="5874772"/>
          </a:xfrm>
          <a:custGeom>
            <a:avLst/>
            <a:gdLst/>
            <a:ahLst/>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p:spPr>
      </p:pic>
      <p:pic>
        <p:nvPicPr>
          <p:cNvPr id="2" name="Picture 1">
            <a:extLst>
              <a:ext uri="{FF2B5EF4-FFF2-40B4-BE49-F238E27FC236}">
                <a16:creationId xmlns:a16="http://schemas.microsoft.com/office/drawing/2014/main" id="{0F56CFEA-DC3D-4BE5-AB39-19716E0FC8CF}"/>
              </a:ext>
            </a:extLst>
          </p:cNvPr>
          <p:cNvPicPr>
            <a:picLocks noChangeAspect="1"/>
          </p:cNvPicPr>
          <p:nvPr/>
        </p:nvPicPr>
        <p:blipFill rotWithShape="1">
          <a:blip r:embed="rId4"/>
          <a:srcRect l="9994" r="9924" b="3"/>
          <a:stretch/>
        </p:blipFill>
        <p:spPr>
          <a:xfrm>
            <a:off x="266700" y="360023"/>
            <a:ext cx="5342805" cy="4453168"/>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Tree>
    <p:extLst>
      <p:ext uri="{BB962C8B-B14F-4D97-AF65-F5344CB8AC3E}">
        <p14:creationId xmlns:p14="http://schemas.microsoft.com/office/powerpoint/2010/main" val="2568822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462E8CE-EF1C-46C8-B77E-D33A05544E53}"/>
              </a:ext>
            </a:extLst>
          </p:cNvPr>
          <p:cNvSpPr txBox="1"/>
          <p:nvPr/>
        </p:nvSpPr>
        <p:spPr>
          <a:xfrm>
            <a:off x="854459" y="172117"/>
            <a:ext cx="11092702" cy="3046988"/>
          </a:xfrm>
          <a:prstGeom prst="rect">
            <a:avLst/>
          </a:prstGeom>
          <a:noFill/>
        </p:spPr>
        <p:txBody>
          <a:bodyPr wrap="square" rtlCol="0">
            <a:spAutoFit/>
          </a:bodyPr>
          <a:lstStyle/>
          <a:p>
            <a:pPr algn="ctr"/>
            <a:r>
              <a:rPr lang="en-US" sz="4800" dirty="0">
                <a:solidFill>
                  <a:srgbClr val="CC00CC"/>
                </a:solidFill>
                <a:latin typeface="#9Slide07 IcielCadena" panose="02000503000000020004" pitchFamily="2" charset="0"/>
              </a:rPr>
              <a:t>BÀI 3. </a:t>
            </a:r>
            <a:r>
              <a:rPr lang="vi-VN" sz="4800" dirty="0">
                <a:solidFill>
                  <a:srgbClr val="CC00CC"/>
                </a:solidFill>
                <a:latin typeface="#9Slide07 IcielCadena" panose="02000503000000020004" pitchFamily="2" charset="0"/>
              </a:rPr>
              <a:t>THỰC HÀNH: TÌM HIỂU VẤN ĐỀ VIỆC LÀM Ở ĐỊA PHƯƠNG </a:t>
            </a:r>
            <a:endParaRPr lang="en-US" sz="4800" dirty="0">
              <a:solidFill>
                <a:srgbClr val="CC00CC"/>
              </a:solidFill>
              <a:latin typeface="#9Slide07 IcielCadena" panose="02000503000000020004" pitchFamily="2" charset="0"/>
            </a:endParaRPr>
          </a:p>
          <a:p>
            <a:pPr algn="ctr"/>
            <a:r>
              <a:rPr lang="vi-VN" sz="4800" dirty="0">
                <a:solidFill>
                  <a:srgbClr val="CC00CC"/>
                </a:solidFill>
                <a:latin typeface="#9Slide07 IcielCadena" panose="02000503000000020004" pitchFamily="2" charset="0"/>
              </a:rPr>
              <a:t>VÀ PHÂN HOÁ THU NHẬP </a:t>
            </a:r>
            <a:r>
              <a:rPr lang="vi-VN" sz="4800" dirty="0" smtClean="0">
                <a:solidFill>
                  <a:srgbClr val="CC00CC"/>
                </a:solidFill>
                <a:latin typeface="#9Slide07 IcielCadena" panose="02000503000000020004" pitchFamily="2" charset="0"/>
              </a:rPr>
              <a:t>THEO</a:t>
            </a:r>
            <a:r>
              <a:rPr lang="en-US" sz="4800" dirty="0" smtClean="0">
                <a:solidFill>
                  <a:srgbClr val="CC00CC"/>
                </a:solidFill>
                <a:latin typeface="#9Slide07 IcielCadena" panose="02000503000000020004" pitchFamily="2" charset="0"/>
              </a:rPr>
              <a:t> </a:t>
            </a:r>
            <a:r>
              <a:rPr lang="vi-VN" sz="4800" dirty="0" smtClean="0">
                <a:solidFill>
                  <a:srgbClr val="CC00CC"/>
                </a:solidFill>
                <a:latin typeface="#9Slide07 IcielCadena" panose="02000503000000020004" pitchFamily="2" charset="0"/>
              </a:rPr>
              <a:t> </a:t>
            </a:r>
            <a:r>
              <a:rPr lang="vi-VN" sz="4800" dirty="0">
                <a:solidFill>
                  <a:srgbClr val="CC00CC"/>
                </a:solidFill>
                <a:latin typeface="#9Slide07 IcielCadena" panose="02000503000000020004" pitchFamily="2" charset="0"/>
              </a:rPr>
              <a:t>VÙNG</a:t>
            </a:r>
            <a:endParaRPr lang="en-US" sz="4800" dirty="0">
              <a:solidFill>
                <a:srgbClr val="CC00CC"/>
              </a:solidFill>
              <a:latin typeface="#9Slide07 IcielCadena" panose="02000503000000020004" pitchFamily="2" charset="0"/>
            </a:endParaRPr>
          </a:p>
        </p:txBody>
      </p:sp>
      <p:pic>
        <p:nvPicPr>
          <p:cNvPr id="3" name="Picture 2">
            <a:extLst>
              <a:ext uri="{FF2B5EF4-FFF2-40B4-BE49-F238E27FC236}">
                <a16:creationId xmlns:a16="http://schemas.microsoft.com/office/drawing/2014/main" id="{A4D05C4D-5D56-4CF8-875E-73022C85FF02}"/>
              </a:ext>
            </a:extLst>
          </p:cNvPr>
          <p:cNvPicPr>
            <a:picLocks noChangeAspect="1"/>
          </p:cNvPicPr>
          <p:nvPr/>
        </p:nvPicPr>
        <p:blipFill rotWithShape="1">
          <a:blip r:embed="rId4"/>
          <a:srcRect t="11841" b="10850"/>
          <a:stretch/>
        </p:blipFill>
        <p:spPr>
          <a:xfrm>
            <a:off x="1831756" y="3117273"/>
            <a:ext cx="8528488" cy="3598003"/>
          </a:xfrm>
          <a:prstGeom prst="rect">
            <a:avLst/>
          </a:prstGeom>
        </p:spPr>
      </p:pic>
    </p:spTree>
    <p:custDataLst>
      <p:tags r:id="rId1"/>
    </p:custDataLst>
    <p:extLst>
      <p:ext uri="{BB962C8B-B14F-4D97-AF65-F5344CB8AC3E}">
        <p14:creationId xmlns:p14="http://schemas.microsoft.com/office/powerpoint/2010/main" val="2326281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52">
            <a:extLst>
              <a:ext uri="{FF2B5EF4-FFF2-40B4-BE49-F238E27FC236}">
                <a16:creationId xmlns:a16="http://schemas.microsoft.com/office/drawing/2014/main" id="{4AF89DE9-3C6F-4124-8610-28B6CE2773B3}"/>
              </a:ext>
            </a:extLst>
          </p:cNvPr>
          <p:cNvGrpSpPr/>
          <p:nvPr/>
        </p:nvGrpSpPr>
        <p:grpSpPr>
          <a:xfrm rot="10800000">
            <a:off x="1348095" y="4026744"/>
            <a:ext cx="9894527" cy="1220202"/>
            <a:chOff x="523876" y="2166546"/>
            <a:chExt cx="6311264" cy="1116074"/>
          </a:xfrm>
          <a:solidFill>
            <a:srgbClr val="00B050"/>
          </a:solidFill>
        </p:grpSpPr>
        <p:sp>
          <p:nvSpPr>
            <p:cNvPr id="24" name="Mũi tên: Hình ngũ giác 40">
              <a:extLst>
                <a:ext uri="{FF2B5EF4-FFF2-40B4-BE49-F238E27FC236}">
                  <a16:creationId xmlns:a16="http://schemas.microsoft.com/office/drawing/2014/main" id="{D0F3E01C-ADFC-458F-9B12-ECDA7B8A57FE}"/>
                </a:ext>
              </a:extLst>
            </p:cNvPr>
            <p:cNvSpPr/>
            <p:nvPr/>
          </p:nvSpPr>
          <p:spPr>
            <a:xfrm flipH="1">
              <a:off x="523876" y="2237918"/>
              <a:ext cx="6311264" cy="104470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200">
                <a:solidFill>
                  <a:schemeClr val="bg1"/>
                </a:solidFill>
                <a:latin typeface="#9Slide02 Noi dung rat dai" panose="02000000000000000000" pitchFamily="2" charset="0"/>
                <a:ea typeface="#9Slide02 Noi dung rat dai" panose="02000000000000000000" pitchFamily="2" charset="0"/>
              </a:endParaRPr>
            </a:p>
          </p:txBody>
        </p:sp>
        <p:sp>
          <p:nvSpPr>
            <p:cNvPr id="25" name="Hộp Văn bản 48">
              <a:extLst>
                <a:ext uri="{FF2B5EF4-FFF2-40B4-BE49-F238E27FC236}">
                  <a16:creationId xmlns:a16="http://schemas.microsoft.com/office/drawing/2014/main" id="{F2DCD55E-E0A7-4E21-921F-4B6B9E3843F2}"/>
                </a:ext>
              </a:extLst>
            </p:cNvPr>
            <p:cNvSpPr txBox="1"/>
            <p:nvPr/>
          </p:nvSpPr>
          <p:spPr>
            <a:xfrm rot="10800000">
              <a:off x="756579" y="2166546"/>
              <a:ext cx="6078561" cy="1078895"/>
            </a:xfrm>
            <a:prstGeom prst="rect">
              <a:avLst/>
            </a:prstGeom>
            <a:noFill/>
          </p:spPr>
          <p:txBody>
            <a:bodyPr wrap="square" rtlCol="0">
              <a:spAutoFit/>
            </a:bodyPr>
            <a:lstStyle/>
            <a:p>
              <a:pPr algn="just">
                <a:lnSpc>
                  <a:spcPct val="115000"/>
                </a:lnSpc>
                <a:spcAft>
                  <a:spcPts val="10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Nhiệm vụ 2: Nhận xét sự phân hóa thu nhập theo vùng ở nước ta</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6" name="Nhóm 53">
            <a:extLst>
              <a:ext uri="{FF2B5EF4-FFF2-40B4-BE49-F238E27FC236}">
                <a16:creationId xmlns:a16="http://schemas.microsoft.com/office/drawing/2014/main" id="{A46BF3F9-893E-4C99-89BA-A16B5BD0D5E3}"/>
              </a:ext>
            </a:extLst>
          </p:cNvPr>
          <p:cNvGrpSpPr/>
          <p:nvPr/>
        </p:nvGrpSpPr>
        <p:grpSpPr>
          <a:xfrm>
            <a:off x="1333617" y="2428948"/>
            <a:ext cx="9909006" cy="1142170"/>
            <a:chOff x="-3169978" y="5330900"/>
            <a:chExt cx="6311264" cy="1051715"/>
          </a:xfrm>
          <a:solidFill>
            <a:srgbClr val="FF3399"/>
          </a:solidFill>
        </p:grpSpPr>
        <p:sp>
          <p:nvSpPr>
            <p:cNvPr id="27" name="Mũi tên: Hình ngũ giác 36">
              <a:extLst>
                <a:ext uri="{FF2B5EF4-FFF2-40B4-BE49-F238E27FC236}">
                  <a16:creationId xmlns:a16="http://schemas.microsoft.com/office/drawing/2014/main" id="{079651B4-1503-40ED-B3E4-5A244580CE9D}"/>
                </a:ext>
              </a:extLst>
            </p:cNvPr>
            <p:cNvSpPr/>
            <p:nvPr/>
          </p:nvSpPr>
          <p:spPr>
            <a:xfrm>
              <a:off x="-3169978" y="5330900"/>
              <a:ext cx="6311264" cy="105171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200">
                <a:solidFill>
                  <a:schemeClr val="bg1"/>
                </a:solidFill>
                <a:latin typeface="#9Slide02 Noi dung rat dai" panose="02000000000000000000" pitchFamily="2" charset="0"/>
                <a:ea typeface="#9Slide02 Noi dung rat dai" panose="02000000000000000000" pitchFamily="2" charset="0"/>
              </a:endParaRPr>
            </a:p>
          </p:txBody>
        </p:sp>
        <p:sp>
          <p:nvSpPr>
            <p:cNvPr id="28" name="Hộp Văn bản 49">
              <a:extLst>
                <a:ext uri="{FF2B5EF4-FFF2-40B4-BE49-F238E27FC236}">
                  <a16:creationId xmlns:a16="http://schemas.microsoft.com/office/drawing/2014/main" id="{4383A7B4-A6EB-4B25-B918-8A9D53126B2B}"/>
                </a:ext>
              </a:extLst>
            </p:cNvPr>
            <p:cNvSpPr txBox="1"/>
            <p:nvPr/>
          </p:nvSpPr>
          <p:spPr>
            <a:xfrm>
              <a:off x="-3160756" y="5587525"/>
              <a:ext cx="6057311" cy="538463"/>
            </a:xfrm>
            <a:prstGeom prst="rect">
              <a:avLst/>
            </a:prstGeom>
            <a:noFill/>
          </p:spPr>
          <p:txBody>
            <a:bodyPr wrap="square" rtlCol="0">
              <a:spAutoFit/>
            </a:bodyPr>
            <a:lstStyle/>
            <a:p>
              <a:r>
                <a:rPr lang="en-US" sz="3200" b="1">
                  <a:effectLst/>
                  <a:latin typeface="Times New Roman" panose="02020603050405020304" pitchFamily="18" charset="0"/>
                  <a:ea typeface="Calibri" panose="020F0502020204030204" pitchFamily="34" charset="0"/>
                </a:rPr>
                <a:t>Nhiệm vụ 1: Báo cáo vấn đề việc làm tại địa phương</a:t>
              </a:r>
              <a:endParaRPr lang="en-BZ" sz="3200" dirty="0">
                <a:solidFill>
                  <a:schemeClr val="bg1"/>
                </a:solidFill>
                <a:latin typeface="#9Slide02 Noi dung rat dai" panose="02000000000000000000" pitchFamily="2" charset="0"/>
                <a:ea typeface="#9Slide02 Noi dung rat dai" panose="02000000000000000000" pitchFamily="2" charset="0"/>
              </a:endParaRPr>
            </a:p>
          </p:txBody>
        </p:sp>
      </p:grpSp>
      <p:sp>
        <p:nvSpPr>
          <p:cNvPr id="37" name="TextBox 36">
            <a:extLst>
              <a:ext uri="{FF2B5EF4-FFF2-40B4-BE49-F238E27FC236}">
                <a16:creationId xmlns:a16="http://schemas.microsoft.com/office/drawing/2014/main" id="{286934EF-1134-469F-822A-8BA005F2ABCF}"/>
              </a:ext>
            </a:extLst>
          </p:cNvPr>
          <p:cNvSpPr txBox="1"/>
          <p:nvPr/>
        </p:nvSpPr>
        <p:spPr>
          <a:xfrm>
            <a:off x="523782" y="498426"/>
            <a:ext cx="11031305" cy="923330"/>
          </a:xfrm>
          <a:prstGeom prst="rect">
            <a:avLst/>
          </a:prstGeom>
          <a:noFill/>
        </p:spPr>
        <p:txBody>
          <a:bodyPr wrap="square" rtlCol="0">
            <a:spAutoFit/>
          </a:bodyPr>
          <a:lstStyle/>
          <a:p>
            <a:pPr algn="ctr"/>
            <a:r>
              <a:rPr lang="en-US" sz="5400" dirty="0">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BÀI THỰC HÀNH</a:t>
            </a:r>
          </a:p>
        </p:txBody>
      </p:sp>
    </p:spTree>
    <p:custDataLst>
      <p:tags r:id="rId1"/>
    </p:custDataLst>
    <p:extLst>
      <p:ext uri="{BB962C8B-B14F-4D97-AF65-F5344CB8AC3E}">
        <p14:creationId xmlns:p14="http://schemas.microsoft.com/office/powerpoint/2010/main" val="3443762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anh 7">
            <a:extLst>
              <a:ext uri="{FF2B5EF4-FFF2-40B4-BE49-F238E27FC236}">
                <a16:creationId xmlns:a16="http://schemas.microsoft.com/office/drawing/2014/main" id="{17EF18FE-04F1-4EEB-A334-1C0F70AA9F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6800" y="2093825"/>
            <a:ext cx="5216546" cy="42533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Tranh 7">
            <a:extLst>
              <a:ext uri="{FF2B5EF4-FFF2-40B4-BE49-F238E27FC236}">
                <a16:creationId xmlns:a16="http://schemas.microsoft.com/office/drawing/2014/main" id="{616ED47B-3E76-42F4-A6A1-0029F4418D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4088" y="-1065455"/>
            <a:ext cx="5070071" cy="42533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Tranh 7">
            <a:extLst>
              <a:ext uri="{FF2B5EF4-FFF2-40B4-BE49-F238E27FC236}">
                <a16:creationId xmlns:a16="http://schemas.microsoft.com/office/drawing/2014/main" id="{2B02F60E-1246-4966-812A-7BD377B6BD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1479" y="52039"/>
            <a:ext cx="5070071" cy="24570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Tranh 7">
            <a:extLst>
              <a:ext uri="{FF2B5EF4-FFF2-40B4-BE49-F238E27FC236}">
                <a16:creationId xmlns:a16="http://schemas.microsoft.com/office/drawing/2014/main" id="{0062E731-90FB-43E5-98FF-42ABADDF53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78874" y="3187890"/>
            <a:ext cx="4195834" cy="31126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8846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9D265B-71F7-4F44-AF95-2CFC170422C0}"/>
              </a:ext>
            </a:extLst>
          </p:cNvPr>
          <p:cNvSpPr/>
          <p:nvPr/>
        </p:nvSpPr>
        <p:spPr>
          <a:xfrm>
            <a:off x="335105" y="168166"/>
            <a:ext cx="5870824" cy="6555641"/>
          </a:xfrm>
          <a:prstGeom prst="rect">
            <a:avLst/>
          </a:prstGeom>
          <a:noFill/>
        </p:spPr>
        <p:txBody>
          <a:bodyPr wrap="square">
            <a:spAutoFit/>
          </a:bodyPr>
          <a:lstStyle/>
          <a:p>
            <a:pPr algn="just"/>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 Nước ta có lực lượng lao động dồi dào, với 50,6 triệu người (năm 2021). Số lao động có việc làm trong độ tuổi lao động là 49 triệu người, trong đó:</a:t>
            </a:r>
          </a:p>
          <a:p>
            <a:pPr algn="just"/>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 Số lao động có việc làm trong độ tuổi lao động ở thành thị là 17,7 triệu người. </a:t>
            </a:r>
          </a:p>
          <a:p>
            <a:pPr algn="just"/>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 Số lao động có việc làm trong độ tuổi lao động ở nông thôn là 31,3 triệu người. </a:t>
            </a:r>
          </a:p>
          <a:p>
            <a:pPr algn="just"/>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 Năm 2021, nước ta có 1,6 triệu người thất nghiệp, tỉ lệ thất nghiệp là 3,2%. Trong đó, tỉ lệ thất nghiệp ở thành thị là 4,3%, ở nông thôn là 2,5%.</a:t>
            </a:r>
          </a:p>
        </p:txBody>
      </p:sp>
      <p:pic>
        <p:nvPicPr>
          <p:cNvPr id="2050" name="Picture 2">
            <a:extLst>
              <a:ext uri="{FF2B5EF4-FFF2-40B4-BE49-F238E27FC236}">
                <a16:creationId xmlns:a16="http://schemas.microsoft.com/office/drawing/2014/main" id="{E49DCE08-CEAD-1824-0CC4-BC0005074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019" y="0"/>
            <a:ext cx="5295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481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9DCE08-CEAD-1824-0CC4-BC0005074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019" y="0"/>
            <a:ext cx="5295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2EB99D-7DF8-52BC-08A9-BD7499FF6689}"/>
              </a:ext>
            </a:extLst>
          </p:cNvPr>
          <p:cNvSpPr/>
          <p:nvPr/>
        </p:nvSpPr>
        <p:spPr>
          <a:xfrm>
            <a:off x="370080" y="680948"/>
            <a:ext cx="5781337" cy="5693866"/>
          </a:xfrm>
          <a:prstGeom prst="rect">
            <a:avLst/>
          </a:prstGeom>
        </p:spPr>
        <p:txBody>
          <a:bodyPr wrap="square">
            <a:spAutoFit/>
          </a:bodyPr>
          <a:lstStyle/>
          <a:p>
            <a:pPr algn="just"/>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      Nước ta có dân số đông, cơ cấu dân số trẻ nên nguồn lao động dồi dào. Nền kinh tế hiện nay còn chưa phát </a:t>
            </a:r>
            <a:r>
              <a:rPr lang="vi-VN" sz="2800" b="1" dirty="0" smtClean="0">
                <a:latin typeface="Times New Roman" panose="02020603050405020304" pitchFamily="18" charset="0"/>
                <a:ea typeface="#9Slide02 Noi dung rat dai" panose="02000000000000000000" pitchFamily="2" charset="0"/>
                <a:cs typeface="Times New Roman" panose="02020603050405020304" pitchFamily="18" charset="0"/>
              </a:rPr>
              <a:t>triển</a:t>
            </a:r>
            <a:r>
              <a:rPr lang="en-US" sz="2800" b="1" dirty="0" smtClean="0">
                <a:latin typeface="Times New Roman" panose="02020603050405020304" pitchFamily="18" charset="0"/>
                <a:ea typeface="#9Slide02 Noi dung rat dai" panose="02000000000000000000" pitchFamily="2" charset="0"/>
                <a:cs typeface="Times New Roman" panose="02020603050405020304" pitchFamily="18" charset="0"/>
              </a:rPr>
              <a:t> =&gt;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Tỉ</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lệ</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lao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động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thiếu việc làm ở nông thôn</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thất nghiệp ở khu vực thành thị tương đối ca</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o.</a:t>
            </a:r>
          </a:p>
          <a:p>
            <a:pPr algn="just"/>
            <a:r>
              <a:rPr lang="vi-VN" sz="2800" b="1" dirty="0">
                <a:latin typeface="Times New Roman" panose="02020603050405020304" pitchFamily="18" charset="0"/>
                <a:ea typeface="#9Slide02 Noi dung rat dai" panose="02000000000000000000" pitchFamily="2" charset="0"/>
                <a:cs typeface="Times New Roman" panose="02020603050405020304" pitchFamily="18" charset="0"/>
              </a:rPr>
              <a:t>=&gt; Nếu như người lao động không có việc làm thì sẽ không có thu nhập. Việc này sẽ trở thành gánh nặng cho gia đình và xã hội, ảnh hưởng đến việc nâng cao chất lượng cuộc sống. Ngoài ra, còn dễ xảy ra các vấn đề xã hội phức tạp.</a:t>
            </a:r>
            <a:endParaRPr lang="en-US" sz="2800" b="1" dirty="0">
              <a:latin typeface="Times New Roman" panose="02020603050405020304" pitchFamily="18"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859139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LAYER_PLAYLIST_ID" val="24600ba2d958c63bcdf88ffff9cf9b37faa2a3aa"/>
  <p:tag name="ISPRING_CUSTOM_TIMING_USED" val="1"/>
  <p:tag name="GENSWF_ADVANCE_TIME" val="8.151"/>
  <p:tag name="ISPRING_SLIDE_ID_2" val="{48867057-7C81-4EF7-B19C-BDC988EC1AE3}"/>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91"/>
  <p:tag name="TIMING" val="|0.775|5.944|4.362"/>
  <p:tag name="ISPRING_SLIDE_ID_2" val="{75210FF9-79B6-46CE-92ED-31BB822CE37B}"/>
</p:tagLst>
</file>

<file path=ppt/tags/tag4.xml><?xml version="1.0" encoding="utf-8"?>
<p:tagLst xmlns:a="http://schemas.openxmlformats.org/drawingml/2006/main" xmlns:r="http://schemas.openxmlformats.org/officeDocument/2006/relationships" xmlns:p="http://schemas.openxmlformats.org/presentationml/2006/main">
  <p:tag name="GENSWF_ADVANCE_TIME" val="136.642"/>
  <p:tag name="TIMING" val="|0.001|135.141|1"/>
  <p:tag name="ISPRING_CUSTOM_TIMING_USED" val="1"/>
  <p:tag name="ISPRING_SLIDE_ID_2" val="{1F357738-A511-4D3D-9E5F-540286E0FEF0}"/>
</p:tagLst>
</file>

<file path=ppt/theme/theme1.xml><?xml version="1.0" encoding="utf-8"?>
<a:theme xmlns:a="http://schemas.openxmlformats.org/drawingml/2006/main" name="1_Office Theme">
  <a:themeElements>
    <a:clrScheme name="Custom 29">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196</TotalTime>
  <Words>1546</Words>
  <Application>Microsoft Office PowerPoint</Application>
  <PresentationFormat>Widescreen</PresentationFormat>
  <Paragraphs>291</Paragraphs>
  <Slides>23</Slides>
  <Notes>8</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23</vt:i4>
      </vt:variant>
    </vt:vector>
  </HeadingPairs>
  <TitlesOfParts>
    <vt:vector size="42" baseType="lpstr">
      <vt:lpstr>宋体</vt:lpstr>
      <vt:lpstr>#9Slide02 Noi dung rat dai</vt:lpstr>
      <vt:lpstr>#9Slide03 AmpleSoft Bold</vt:lpstr>
      <vt:lpstr>#9Slide03 Cabin Condensed Bold</vt:lpstr>
      <vt:lpstr>#9Slide03 FS Neusa Bold</vt:lpstr>
      <vt:lpstr>#9Slide03 Roboto Condensed</vt:lpstr>
      <vt:lpstr>#9Slide07 IcielBaliho Script</vt:lpstr>
      <vt:lpstr>#9Slide07 IcielBC Cubano Normal (Headings)</vt:lpstr>
      <vt:lpstr>#9Slide07 IcielCadena</vt:lpstr>
      <vt:lpstr>Aptos</vt:lpstr>
      <vt:lpstr>Arial</vt:lpstr>
      <vt:lpstr>Calibri</vt:lpstr>
      <vt:lpstr>Calibri Light</vt:lpstr>
      <vt:lpstr>等线</vt:lpstr>
      <vt:lpstr>Times New Roman</vt:lpstr>
      <vt:lpstr>1_Office Theme</vt:lpstr>
      <vt:lpstr>1_Chủ đề 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BÁO CÁO VẤN ĐỀ VIỆC LÀM TẠI ĐỊA PHƯƠNG</vt:lpstr>
      <vt:lpstr>BÁO CÁO SẢN PHẨM</vt:lpstr>
      <vt:lpstr>PowerPoint Presentation</vt:lpstr>
      <vt:lpstr>PowerPoint Presentation</vt:lpstr>
      <vt:lpstr>PowerPoint Presentation</vt:lpstr>
      <vt:lpstr>PowerPoint Presentation</vt:lpstr>
      <vt:lpstr>PowerPoint Presentation</vt:lpstr>
      <vt:lpstr>PHIẾU ĐÁNH GIÁ</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THIEN TRUC</dc:creator>
  <cp:lastModifiedBy>Admin</cp:lastModifiedBy>
  <cp:revision>7</cp:revision>
  <dcterms:created xsi:type="dcterms:W3CDTF">2024-06-15T05:32:17Z</dcterms:created>
  <dcterms:modified xsi:type="dcterms:W3CDTF">2024-10-01T01:34:13Z</dcterms:modified>
</cp:coreProperties>
</file>