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8" r:id="rId2"/>
    <p:sldId id="263" r:id="rId3"/>
    <p:sldId id="257" r:id="rId4"/>
    <p:sldId id="264" r:id="rId5"/>
    <p:sldId id="259" r:id="rId6"/>
    <p:sldId id="265" r:id="rId7"/>
    <p:sldId id="270" r:id="rId8"/>
    <p:sldId id="267" r:id="rId9"/>
    <p:sldId id="271" r:id="rId10"/>
    <p:sldId id="275"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CC"/>
    <a:srgbClr val="339933"/>
    <a:srgbClr val="006600"/>
    <a:srgbClr val="00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93F5F-9A56-4A15-A0ED-C712B98D1654}" type="datetimeFigureOut">
              <a:rPr lang="en-US" smtClean="0"/>
              <a:pPr/>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E7C11-3E29-4F83-AE32-61CF01DA6F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5E7C11-3E29-4F83-AE32-61CF01DA6F85}"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542E0-9324-4F95-AE22-0DC418C6F0C5}"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542E0-9324-4F95-AE22-0DC418C6F0C5}"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542E0-9324-4F95-AE22-0DC418C6F0C5}"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542E0-9324-4F95-AE22-0DC418C6F0C5}"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542E0-9324-4F95-AE22-0DC418C6F0C5}"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542E0-9324-4F95-AE22-0DC418C6F0C5}"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542E0-9324-4F95-AE22-0DC418C6F0C5}"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542E0-9324-4F95-AE22-0DC418C6F0C5}" type="datetimeFigureOut">
              <a:rPr lang="en-US" smtClean="0"/>
              <a:pPr/>
              <a:t>9/6/2024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BEA7F-AE30-445D-B6FA-0DFEEB84D2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wmf"/><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wmf"/><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1524000" y="-51457"/>
            <a:ext cx="9144000" cy="6909457"/>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4419601" y="1676400"/>
            <a:ext cx="3301083" cy="3657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3484511" y="279402"/>
            <a:ext cx="4542164" cy="457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b="1">
                <a:solidFill>
                  <a:srgbClr val="0066CC"/>
                </a:solidFill>
              </a:rPr>
              <a:t>Hoạt động ở nhà</a:t>
            </a:r>
            <a:endParaRPr lang="en-US" sz="2400" b="1">
              <a:solidFill>
                <a:srgbClr val="0066CC"/>
              </a:solidFill>
            </a:endParaRPr>
          </a:p>
        </p:txBody>
      </p:sp>
      <p:sp>
        <p:nvSpPr>
          <p:cNvPr id="4" name="Freeform 3"/>
          <p:cNvSpPr>
            <a:spLocks/>
          </p:cNvSpPr>
          <p:nvPr/>
        </p:nvSpPr>
        <p:spPr bwMode="gray">
          <a:xfrm>
            <a:off x="6553201" y="2286001"/>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657601" y="2895600"/>
            <a:ext cx="1748931"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2133601" y="3962400"/>
            <a:ext cx="2057401" cy="2658322"/>
            <a:chOff x="2118291" y="2769341"/>
            <a:chExt cx="2098788"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568793" y="2769341"/>
              <a:ext cx="1337354" cy="35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a:solidFill>
                    <a:schemeClr val="bg1"/>
                  </a:solidFill>
                </a:rPr>
                <a:t>Em hãy ôn bài</a:t>
              </a:r>
            </a:p>
          </p:txBody>
        </p:sp>
        <p:sp>
          <p:nvSpPr>
            <p:cNvPr id="22" name="Text Box 21"/>
            <p:cNvSpPr txBox="1">
              <a:spLocks noChangeArrowheads="1"/>
            </p:cNvSpPr>
            <p:nvPr/>
          </p:nvSpPr>
          <p:spPr bwMode="auto">
            <a:xfrm>
              <a:off x="2118291" y="4337524"/>
              <a:ext cx="1906325" cy="8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a:solidFill>
                    <a:srgbClr val="5D8223"/>
                  </a:solidFill>
                </a:rPr>
                <a:t>   -Vì sao cần học lịch sử?</a:t>
              </a:r>
            </a:p>
          </p:txBody>
        </p:sp>
        <p:sp>
          <p:nvSpPr>
            <p:cNvPr id="28" name="Text Box 21"/>
            <p:cNvSpPr txBox="1">
              <a:spLocks noChangeArrowheads="1"/>
            </p:cNvSpPr>
            <p:nvPr/>
          </p:nvSpPr>
          <p:spPr bwMode="auto">
            <a:xfrm>
              <a:off x="2196024" y="3727675"/>
              <a:ext cx="1906325" cy="4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a:solidFill>
                    <a:srgbClr val="5D8223"/>
                  </a:solidFill>
                </a:rPr>
                <a:t>- Lịch sử là gì?</a:t>
              </a:r>
            </a:p>
          </p:txBody>
        </p:sp>
      </p:grpSp>
      <p:grpSp>
        <p:nvGrpSpPr>
          <p:cNvPr id="3" name="Nhóm 35"/>
          <p:cNvGrpSpPr/>
          <p:nvPr/>
        </p:nvGrpSpPr>
        <p:grpSpPr>
          <a:xfrm>
            <a:off x="5181601" y="3200401"/>
            <a:ext cx="2098787" cy="3114071"/>
            <a:chOff x="4413024" y="2301252"/>
            <a:chExt cx="2098787" cy="31140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a:solidFill>
                    <a:schemeClr val="bg1"/>
                  </a:solidFill>
                </a:rPr>
                <a:t>Đọc trước bài mới</a:t>
              </a:r>
            </a:p>
          </p:txBody>
        </p:sp>
        <p:sp>
          <p:nvSpPr>
            <p:cNvPr id="29" name="Text Box 21"/>
            <p:cNvSpPr txBox="1">
              <a:spLocks noChangeArrowheads="1"/>
            </p:cNvSpPr>
            <p:nvPr/>
          </p:nvSpPr>
          <p:spPr bwMode="auto">
            <a:xfrm>
              <a:off x="4506351" y="3063252"/>
              <a:ext cx="1906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0066CC"/>
                  </a:solidFill>
                </a:rPr>
                <a:t>Phân biệt các nguồn sử liệu cơ bản: tư liệu hiện vật, chữ viết, truyền miệng, gốc…</a:t>
              </a:r>
            </a:p>
          </p:txBody>
        </p:sp>
      </p:grpSp>
      <p:grpSp>
        <p:nvGrpSpPr>
          <p:cNvPr id="16" name="Nhóm 36"/>
          <p:cNvGrpSpPr/>
          <p:nvPr/>
        </p:nvGrpSpPr>
        <p:grpSpPr>
          <a:xfrm>
            <a:off x="7543801" y="2743200"/>
            <a:ext cx="2098787" cy="3032066"/>
            <a:chOff x="6707755" y="1924601"/>
            <a:chExt cx="209878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473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solidFill>
                    <a:srgbClr val="FFFFFF"/>
                  </a:solidFill>
                </a:rPr>
                <a:t>Tìm tòi quanh em</a:t>
              </a:r>
            </a:p>
          </p:txBody>
        </p:sp>
        <p:sp>
          <p:nvSpPr>
            <p:cNvPr id="32" name="Text Box 21"/>
            <p:cNvSpPr txBox="1">
              <a:spLocks noChangeArrowheads="1"/>
            </p:cNvSpPr>
            <p:nvPr/>
          </p:nvSpPr>
          <p:spPr bwMode="auto">
            <a:xfrm>
              <a:off x="6803985" y="2786742"/>
              <a:ext cx="19063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a:solidFill>
                    <a:srgbClr val="FF0000"/>
                  </a:solidFill>
                </a:rPr>
                <a:t>Tìm ở quanh em các tư liệu giúp em biết được lịch sử từ ông, bà, người thân</a:t>
              </a: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1752601"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7772401"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4572000" y="1143000"/>
            <a:ext cx="2439902" cy="1524000"/>
          </a:xfrm>
          <a:prstGeom prst="rect">
            <a:avLst/>
          </a:prstGeom>
          <a:noFill/>
        </p:spPr>
      </p:pic>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3795"/>
                                        </p:tgtEl>
                                        <p:attrNameLst>
                                          <p:attrName>style.visibility</p:attrName>
                                        </p:attrNameLst>
                                      </p:cBhvr>
                                      <p:to>
                                        <p:strVal val="visible"/>
                                      </p:to>
                                    </p:set>
                                    <p:animEffect transition="in" filter="diamond(in)">
                                      <p:cBhvr>
                                        <p:cTn id="31" dur="2000"/>
                                        <p:tgtEl>
                                          <p:spTgt spid="3379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48200" y="228600"/>
            <a:ext cx="142218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1752600" y="990601"/>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1981200" y="3581401"/>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1524000" y="0"/>
            <a:ext cx="9144000" cy="6705600"/>
          </a:xfrm>
          <a:prstGeom prst="rect">
            <a:avLst/>
          </a:prstGeom>
          <a:solidFill>
            <a:srgbClr val="FFFFCC"/>
          </a:solidFill>
          <a:ln w="9525">
            <a:noFill/>
            <a:miter lim="800000"/>
            <a:headEnd/>
            <a:tailEnd/>
          </a:ln>
        </p:spPr>
      </p:pic>
      <p:sp>
        <p:nvSpPr>
          <p:cNvPr id="6" name="Rectangle 5"/>
          <p:cNvSpPr/>
          <p:nvPr/>
        </p:nvSpPr>
        <p:spPr>
          <a:xfrm>
            <a:off x="3429000" y="2895600"/>
            <a:ext cx="5562600" cy="707886"/>
          </a:xfrm>
          <a:prstGeom prst="rect">
            <a:avLst/>
          </a:prstGeom>
        </p:spPr>
        <p:txBody>
          <a:bodyPr wrap="square">
            <a:spAutoFit/>
          </a:bodyPr>
          <a:lstStyle/>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a:t>
            </a:r>
            <a:r>
              <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2"/>
          <p:cNvSpPr txBox="1">
            <a:spLocks noChangeArrowheads="1"/>
          </p:cNvSpPr>
          <p:nvPr/>
        </p:nvSpPr>
        <p:spPr bwMode="auto">
          <a:xfrm>
            <a:off x="2514601" y="152401"/>
            <a:ext cx="7143429"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lgn="ctr"/>
            <a:r>
              <a:rPr lang="en-US" sz="2400" b="1">
                <a:solidFill>
                  <a:srgbClr val="FF0000"/>
                </a:solidFill>
                <a:latin typeface="Times New Roman" pitchFamily="18" charset="0"/>
                <a:ea typeface="Verdana" pitchFamily="34" charset="0"/>
                <a:cs typeface="Times New Roman" pitchFamily="18" charset="0"/>
              </a:rPr>
              <a:t>Lịch sử 6 – KẾT NỐI TRI THỨC VỚI CUỘC SỐNG</a:t>
            </a:r>
            <a:endParaRPr lang="en-US" sz="2400" b="1" dirty="0">
              <a:solidFill>
                <a:srgbClr val="FF0000"/>
              </a:solidFill>
              <a:latin typeface="Times New Roman" pitchFamily="18" charset="0"/>
              <a:ea typeface="Verdana" pitchFamily="34" charset="0"/>
              <a:cs typeface="Times New Roman" pitchFamily="18" charset="0"/>
            </a:endParaRPr>
          </a:p>
        </p:txBody>
      </p:sp>
      <p:sp>
        <p:nvSpPr>
          <p:cNvPr id="91" name="Snip Single Corner Rectangle 26"/>
          <p:cNvSpPr/>
          <p:nvPr/>
        </p:nvSpPr>
        <p:spPr>
          <a:xfrm flipV="1">
            <a:off x="2438400" y="1295401"/>
            <a:ext cx="3300412" cy="871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pic>
        <p:nvPicPr>
          <p:cNvPr id="5124" name="Picture 345" descr="shadow_1_m"/>
          <p:cNvPicPr>
            <a:picLocks noChangeAspect="1" noChangeArrowheads="1"/>
          </p:cNvPicPr>
          <p:nvPr/>
        </p:nvPicPr>
        <p:blipFill>
          <a:blip r:embed="rId2"/>
          <a:srcRect r="61411"/>
          <a:stretch>
            <a:fillRect/>
          </a:stretch>
        </p:blipFill>
        <p:spPr bwMode="gray">
          <a:xfrm>
            <a:off x="2424114" y="947738"/>
            <a:ext cx="58737" cy="1585912"/>
          </a:xfrm>
          <a:prstGeom prst="rect">
            <a:avLst/>
          </a:prstGeom>
          <a:noFill/>
          <a:ln w="9525">
            <a:noFill/>
            <a:miter lim="800000"/>
            <a:headEnd/>
            <a:tailEnd/>
          </a:ln>
        </p:spPr>
      </p:pic>
      <p:sp>
        <p:nvSpPr>
          <p:cNvPr id="93" name="Pentagon 27"/>
          <p:cNvSpPr/>
          <p:nvPr/>
        </p:nvSpPr>
        <p:spPr>
          <a:xfrm rot="5400000" flipV="1">
            <a:off x="4210844" y="18327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5" name="Straight Connector 94"/>
          <p:cNvCxnSpPr/>
          <p:nvPr/>
        </p:nvCxnSpPr>
        <p:spPr>
          <a:xfrm>
            <a:off x="2495550" y="2095500"/>
            <a:ext cx="224155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1" name="Snip Single Corner Rectangle 26"/>
          <p:cNvSpPr/>
          <p:nvPr/>
        </p:nvSpPr>
        <p:spPr>
          <a:xfrm flipH="1" flipV="1">
            <a:off x="6453188" y="1306514"/>
            <a:ext cx="3300412" cy="871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3"/>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345" descr="shadow_1_m"/>
          <p:cNvPicPr>
            <a:picLocks noChangeAspect="1" noChangeArrowheads="1"/>
          </p:cNvPicPr>
          <p:nvPr/>
        </p:nvPicPr>
        <p:blipFill>
          <a:blip r:embed="rId3"/>
          <a:srcRect r="61411"/>
          <a:stretch>
            <a:fillRect/>
          </a:stretch>
        </p:blipFill>
        <p:spPr bwMode="gray">
          <a:xfrm>
            <a:off x="9677401" y="914400"/>
            <a:ext cx="76200" cy="1585912"/>
          </a:xfrm>
          <a:prstGeom prst="rect">
            <a:avLst/>
          </a:prstGeom>
          <a:noFill/>
          <a:ln w="9525">
            <a:noFill/>
            <a:miter lim="800000"/>
            <a:headEnd/>
            <a:tailEnd/>
          </a:ln>
        </p:spPr>
      </p:pic>
      <p:sp>
        <p:nvSpPr>
          <p:cNvPr id="113" name="Pentagon 27"/>
          <p:cNvSpPr/>
          <p:nvPr/>
        </p:nvSpPr>
        <p:spPr>
          <a:xfrm rot="16200000" flipH="1" flipV="1">
            <a:off x="5917407" y="18327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5" name="Straight Connector 114"/>
          <p:cNvCxnSpPr/>
          <p:nvPr/>
        </p:nvCxnSpPr>
        <p:spPr>
          <a:xfrm flipH="1">
            <a:off x="7440614" y="2095500"/>
            <a:ext cx="2236787" cy="0"/>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3" name="Snip Single Corner Rectangle 26"/>
          <p:cNvSpPr/>
          <p:nvPr/>
        </p:nvSpPr>
        <p:spPr>
          <a:xfrm flipH="1">
            <a:off x="5257800" y="5562601"/>
            <a:ext cx="3300412" cy="8731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4"/>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9" name="Picture 345" descr="shadow_1_m"/>
          <p:cNvPicPr>
            <a:picLocks noChangeAspect="1" noChangeArrowheads="1"/>
          </p:cNvPicPr>
          <p:nvPr/>
        </p:nvPicPr>
        <p:blipFill>
          <a:blip r:embed="rId4"/>
          <a:srcRect l="61411"/>
          <a:stretch>
            <a:fillRect/>
          </a:stretch>
        </p:blipFill>
        <p:spPr bwMode="gray">
          <a:xfrm>
            <a:off x="8686801" y="4953001"/>
            <a:ext cx="58737" cy="1585913"/>
          </a:xfrm>
          <a:prstGeom prst="rect">
            <a:avLst/>
          </a:prstGeom>
          <a:noFill/>
          <a:ln w="9525">
            <a:noFill/>
            <a:miter lim="800000"/>
            <a:headEnd/>
            <a:tailEnd/>
          </a:ln>
        </p:spPr>
      </p:pic>
      <p:sp>
        <p:nvSpPr>
          <p:cNvPr id="125" name="Pentagon 27"/>
          <p:cNvSpPr/>
          <p:nvPr/>
        </p:nvSpPr>
        <p:spPr>
          <a:xfrm rot="5400000" flipH="1">
            <a:off x="4690269" y="4910931"/>
            <a:ext cx="21256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07"/>
          <p:cNvGrpSpPr>
            <a:grpSpLocks/>
          </p:cNvGrpSpPr>
          <p:nvPr/>
        </p:nvGrpSpPr>
        <p:grpSpPr bwMode="auto">
          <a:xfrm>
            <a:off x="3740150" y="4037014"/>
            <a:ext cx="831850" cy="153987"/>
            <a:chOff x="2122604" y="3966591"/>
            <a:chExt cx="595196" cy="109537"/>
          </a:xfrm>
        </p:grpSpPr>
        <p:sp>
          <p:nvSpPr>
            <p:cNvPr id="37" name="Oval 36"/>
            <p:cNvSpPr/>
            <p:nvPr/>
          </p:nvSpPr>
          <p:spPr>
            <a:xfrm>
              <a:off x="2122604" y="3966591"/>
              <a:ext cx="109044" cy="109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2286169" y="3966591"/>
              <a:ext cx="109044" cy="109537"/>
            </a:xfrm>
            <a:prstGeom prst="ellips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2445191" y="3966591"/>
              <a:ext cx="104500" cy="109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2608756" y="3966591"/>
              <a:ext cx="109044" cy="109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146" name="Text Box 3"/>
          <p:cNvSpPr txBox="1">
            <a:spLocks noChangeArrowheads="1"/>
          </p:cNvSpPr>
          <p:nvPr/>
        </p:nvSpPr>
        <p:spPr bwMode="ltGray">
          <a:xfrm>
            <a:off x="2514600" y="1524000"/>
            <a:ext cx="3200400" cy="338554"/>
          </a:xfrm>
          <a:prstGeom prst="rect">
            <a:avLst/>
          </a:prstGeom>
          <a:noFill/>
          <a:ln w="9525" algn="ctr">
            <a:noFill/>
            <a:miter lim="800000"/>
            <a:headEnd/>
            <a:tailEnd/>
          </a:ln>
          <a:effectLst/>
        </p:spPr>
        <p:txBody>
          <a:bodyPr wrap="square">
            <a:spAutoFit/>
          </a:bodyPr>
          <a:lstStyle/>
          <a:p>
            <a:r>
              <a:rPr lang="en-US" sz="1600" b="1" dirty="0">
                <a:solidFill>
                  <a:srgbClr val="FF0000"/>
                </a:solidFill>
              </a:rPr>
              <a:t>BÀI 1. LỊCH SỬ VÀ CUỘC SỐNG</a:t>
            </a:r>
            <a:endParaRPr lang="en-US" sz="1600" dirty="0">
              <a:solidFill>
                <a:srgbClr val="FF0000"/>
              </a:solidFill>
            </a:endParaRPr>
          </a:p>
        </p:txBody>
      </p:sp>
      <p:sp>
        <p:nvSpPr>
          <p:cNvPr id="5148" name="Text Box 3"/>
          <p:cNvSpPr txBox="1">
            <a:spLocks noChangeArrowheads="1"/>
          </p:cNvSpPr>
          <p:nvPr/>
        </p:nvSpPr>
        <p:spPr bwMode="ltGray">
          <a:xfrm>
            <a:off x="6629401" y="1401764"/>
            <a:ext cx="3038475" cy="560153"/>
          </a:xfrm>
          <a:prstGeom prst="rect">
            <a:avLst/>
          </a:prstGeom>
          <a:noFill/>
          <a:ln w="9525" algn="ctr">
            <a:noFill/>
            <a:miter lim="800000"/>
            <a:headEnd/>
            <a:tailEnd/>
          </a:ln>
          <a:effectLst/>
        </p:spPr>
        <p:txBody>
          <a:bodyPr wrap="square">
            <a:spAutoFit/>
          </a:bodyPr>
          <a:lstStyle/>
          <a:p>
            <a:pPr algn="r">
              <a:lnSpc>
                <a:spcPct val="95000"/>
              </a:lnSpc>
              <a:spcAft>
                <a:spcPts val="800"/>
              </a:spcAft>
            </a:pPr>
            <a:r>
              <a:rPr lang="en-US" sz="1600" b="1">
                <a:solidFill>
                  <a:srgbClr val="FF0000"/>
                </a:solidFill>
                <a:latin typeface="Arial" charset="0"/>
              </a:rPr>
              <a:t>Dựa vào đâu để biết và phục dựng lại lịch sử</a:t>
            </a:r>
          </a:p>
        </p:txBody>
      </p:sp>
      <p:sp>
        <p:nvSpPr>
          <p:cNvPr id="5149" name="Text Box 3"/>
          <p:cNvSpPr txBox="1">
            <a:spLocks noChangeArrowheads="1"/>
          </p:cNvSpPr>
          <p:nvPr/>
        </p:nvSpPr>
        <p:spPr bwMode="ltGray">
          <a:xfrm>
            <a:off x="5943601" y="5867401"/>
            <a:ext cx="2438399" cy="32624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r">
              <a:lnSpc>
                <a:spcPct val="95000"/>
              </a:lnSpc>
              <a:spcAft>
                <a:spcPts val="800"/>
              </a:spcAft>
            </a:pPr>
            <a:r>
              <a:rPr lang="en-US" sz="1600" b="1">
                <a:solidFill>
                  <a:srgbClr val="C00000"/>
                </a:solidFill>
                <a:latin typeface="Arial" charset="0"/>
              </a:rPr>
              <a:t>Thời gian trong lịch sử</a:t>
            </a:r>
          </a:p>
        </p:txBody>
      </p:sp>
      <p:sp>
        <p:nvSpPr>
          <p:cNvPr id="5150" name="TextBox 1"/>
          <p:cNvSpPr txBox="1">
            <a:spLocks noChangeArrowheads="1"/>
          </p:cNvSpPr>
          <p:nvPr/>
        </p:nvSpPr>
        <p:spPr bwMode="auto">
          <a:xfrm>
            <a:off x="4938713" y="2205039"/>
            <a:ext cx="557212" cy="492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sz="2600" b="1" u="sng">
                <a:solidFill>
                  <a:srgbClr val="C00000"/>
                </a:solidFill>
                <a:latin typeface="Arial" charset="0"/>
              </a:rPr>
              <a:t>01</a:t>
            </a:r>
          </a:p>
        </p:txBody>
      </p:sp>
      <p:sp>
        <p:nvSpPr>
          <p:cNvPr id="38" name="TextBox 37"/>
          <p:cNvSpPr txBox="1"/>
          <p:nvPr/>
        </p:nvSpPr>
        <p:spPr>
          <a:xfrm>
            <a:off x="6664326" y="2205039"/>
            <a:ext cx="557213" cy="49212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sz="2600" b="1" u="sng" dirty="0">
                <a:solidFill>
                  <a:srgbClr val="C00000"/>
                </a:solidFill>
                <a:latin typeface="Arial" pitchFamily="34" charset="0"/>
                <a:cs typeface="Arial" pitchFamily="34" charset="0"/>
              </a:rPr>
              <a:t>02</a:t>
            </a:r>
          </a:p>
        </p:txBody>
      </p:sp>
      <p:sp>
        <p:nvSpPr>
          <p:cNvPr id="40" name="TextBox 39"/>
          <p:cNvSpPr txBox="1"/>
          <p:nvPr/>
        </p:nvSpPr>
        <p:spPr>
          <a:xfrm>
            <a:off x="5410525" y="5029201"/>
            <a:ext cx="556564" cy="49244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sz="2600" b="1" u="sng" dirty="0" smtClean="0">
                <a:solidFill>
                  <a:srgbClr val="C00000"/>
                </a:solidFill>
                <a:latin typeface="Arial" pitchFamily="34" charset="0"/>
                <a:cs typeface="Arial" pitchFamily="34" charset="0"/>
              </a:rPr>
              <a:t>03</a:t>
            </a:r>
            <a:endParaRPr lang="en-US" sz="2600" b="1" u="sng" dirty="0">
              <a:solidFill>
                <a:srgbClr val="C00000"/>
              </a:solidFill>
              <a:latin typeface="Arial" pitchFamily="34" charset="0"/>
              <a:cs typeface="Arial" pitchFamily="34" charset="0"/>
            </a:endParaRPr>
          </a:p>
        </p:txBody>
      </p:sp>
      <p:pic>
        <p:nvPicPr>
          <p:cNvPr id="41"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p:cNvSpPr>
            <a:spLocks noChangeArrowheads="1"/>
          </p:cNvSpPr>
          <p:nvPr/>
        </p:nvSpPr>
        <p:spPr bwMode="auto">
          <a:xfrm>
            <a:off x="2971800" y="3352801"/>
            <a:ext cx="5791200" cy="9541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solidFill>
                  <a:srgbClr val="FF0000"/>
                </a:solidFill>
                <a:latin typeface="Times New Roman" pitchFamily="18" charset="0"/>
                <a:ea typeface="Calibri" pitchFamily="34" charset="0"/>
                <a:cs typeface="Times New Roman" pitchFamily="18" charset="0"/>
              </a:rPr>
              <a:t>CHƯƠNG 1</a:t>
            </a:r>
            <a:endParaRPr lang="en-US" sz="2800" dirty="0">
              <a:solidFill>
                <a:srgbClr val="FF0000"/>
              </a:solidFill>
              <a:latin typeface="Arial" pitchFamily="34" charset="0"/>
              <a:cs typeface="Arial" pitchFamily="34" charset="0"/>
            </a:endParaRPr>
          </a:p>
          <a:p>
            <a:pPr algn="ctr" eaLnBrk="0" fontAlgn="base" hangingPunct="0">
              <a:spcBef>
                <a:spcPct val="0"/>
              </a:spcBef>
              <a:spcAft>
                <a:spcPct val="0"/>
              </a:spcAft>
            </a:pPr>
            <a:r>
              <a:rPr lang="en-US" sz="2800" b="1" dirty="0">
                <a:solidFill>
                  <a:srgbClr val="FF0000"/>
                </a:solidFill>
                <a:latin typeface="Times New Roman" pitchFamily="18" charset="0"/>
                <a:ea typeface="Calibri" pitchFamily="34" charset="0"/>
                <a:cs typeface="Times New Roman" pitchFamily="18" charset="0"/>
              </a:rPr>
              <a:t>VÌ SAO PHẢI HỌC LỊCH SỬ</a:t>
            </a:r>
            <a:endParaRPr lang="en-US"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blinds(horizontal)">
                                      <p:cBhvr>
                                        <p:cTn id="12" dur="500"/>
                                        <p:tgtEl>
                                          <p:spTgt spid="93"/>
                                        </p:tgtEl>
                                      </p:cBhvr>
                                    </p:animEffect>
                                  </p:childTnLst>
                                </p:cTn>
                              </p:par>
                              <p:par>
                                <p:cTn id="13" presetID="24"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to="" calcmode="lin" valueType="num">
                                      <p:cBhvr>
                                        <p:cTn id="15" dur="1" fill="hold"/>
                                        <p:tgtEl>
                                          <p:spTgt spid="91"/>
                                        </p:tgtEl>
                                        <p:attrNameLst>
                                          <p:attrName/>
                                        </p:attrNameLst>
                                      </p:cBhvr>
                                    </p:anim>
                                  </p:childTnLst>
                                </p:cTn>
                              </p:par>
                              <p:par>
                                <p:cTn id="16" presetID="4" presetClass="entr" presetSubtype="16" fill="hold" grpId="0" nodeType="withEffect">
                                  <p:stCondLst>
                                    <p:cond delay="0"/>
                                  </p:stCondLst>
                                  <p:childTnLst>
                                    <p:set>
                                      <p:cBhvr>
                                        <p:cTn id="17" dur="1" fill="hold">
                                          <p:stCondLst>
                                            <p:cond delay="0"/>
                                          </p:stCondLst>
                                        </p:cTn>
                                        <p:tgtEl>
                                          <p:spTgt spid="5146"/>
                                        </p:tgtEl>
                                        <p:attrNameLst>
                                          <p:attrName>style.visibility</p:attrName>
                                        </p:attrNameLst>
                                      </p:cBhvr>
                                      <p:to>
                                        <p:strVal val="visible"/>
                                      </p:to>
                                    </p:set>
                                    <p:animEffect transition="in" filter="box(in)">
                                      <p:cBhvr>
                                        <p:cTn id="18" dur="500"/>
                                        <p:tgtEl>
                                          <p:spTgt spid="514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150"/>
                                        </p:tgtEl>
                                        <p:attrNameLst>
                                          <p:attrName>style.visibility</p:attrName>
                                        </p:attrNameLst>
                                      </p:cBhvr>
                                      <p:to>
                                        <p:strVal val="visible"/>
                                      </p:to>
                                    </p:set>
                                    <p:animEffect transition="in" filter="checkerboard(across)">
                                      <p:cBhvr>
                                        <p:cTn id="21" dur="500"/>
                                        <p:tgtEl>
                                          <p:spTgt spid="515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ox(in)">
                                      <p:cBhvr>
                                        <p:cTn id="26" dur="500"/>
                                        <p:tgtEl>
                                          <p:spTgt spid="113"/>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diamond(in)">
                                      <p:cBhvr>
                                        <p:cTn id="29" dur="2000"/>
                                        <p:tgtEl>
                                          <p:spTgt spid="11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5148"/>
                                        </p:tgtEl>
                                        <p:attrNameLst>
                                          <p:attrName>style.visibility</p:attrName>
                                        </p:attrNameLst>
                                      </p:cBhvr>
                                      <p:to>
                                        <p:strVal val="visible"/>
                                      </p:to>
                                    </p:set>
                                    <p:animEffect transition="in" filter="checkerboard(across)">
                                      <p:cBhvr>
                                        <p:cTn id="32" dur="500"/>
                                        <p:tgtEl>
                                          <p:spTgt spid="514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amond(in)">
                                      <p:cBhvr>
                                        <p:cTn id="35" dur="20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ox(in)">
                                      <p:cBhvr>
                                        <p:cTn id="40" dur="500"/>
                                        <p:tgtEl>
                                          <p:spTgt spid="4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ox(in)">
                                      <p:cBhvr>
                                        <p:cTn id="43" dur="500"/>
                                        <p:tgtEl>
                                          <p:spTgt spid="1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fade">
                                      <p:cBhvr>
                                        <p:cTn id="46" dur="2000"/>
                                        <p:tgtEl>
                                          <p:spTgt spid="12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149"/>
                                        </p:tgtEl>
                                        <p:attrNameLst>
                                          <p:attrName>style.visibility</p:attrName>
                                        </p:attrNameLst>
                                      </p:cBhvr>
                                      <p:to>
                                        <p:strVal val="visible"/>
                                      </p:to>
                                    </p:set>
                                    <p:animEffect transition="in" filter="blinds(horizontal)">
                                      <p:cBhvr>
                                        <p:cTn id="49" dur="500"/>
                                        <p:tgtEl>
                                          <p:spTgt spid="5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animBg="1"/>
      <p:bldP spid="111" grpId="0" animBg="1"/>
      <p:bldP spid="113" grpId="1" animBg="1"/>
      <p:bldP spid="123" grpId="0" animBg="1"/>
      <p:bldP spid="125" grpId="0" animBg="1"/>
      <p:bldP spid="5146" grpId="0"/>
      <p:bldP spid="5148" grpId="0"/>
      <p:bldP spid="5149" grpId="0" animBg="1"/>
      <p:bldP spid="5150" grpId="0" animBg="1"/>
      <p:bldP spid="38" grpId="0" animBg="1"/>
      <p:bldP spid="40" grpId="0" animBg="1"/>
      <p:bldP spid="204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p:cNvGrpSpPr>
          <p:nvPr/>
        </p:nvGrpSpPr>
        <p:grpSpPr bwMode="auto">
          <a:xfrm>
            <a:off x="5791200" y="2438400"/>
            <a:ext cx="4343400" cy="762000"/>
            <a:chOff x="912" y="1008"/>
            <a:chExt cx="3984" cy="912"/>
          </a:xfrm>
        </p:grpSpPr>
        <p:sp>
          <p:nvSpPr>
            <p:cNvPr id="10" name="AutoShape 4"/>
            <p:cNvSpPr>
              <a:spLocks noChangeArrowheads="1"/>
            </p:cNvSpPr>
            <p:nvPr/>
          </p:nvSpPr>
          <p:spPr bwMode="gray">
            <a:xfrm>
              <a:off x="912" y="1008"/>
              <a:ext cx="3984" cy="912"/>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grpSp>
          <p:nvGrpSpPr>
            <p:cNvPr id="11" name="Group 5"/>
            <p:cNvGrpSpPr>
              <a:grpSpLocks/>
            </p:cNvGrpSpPr>
            <p:nvPr/>
          </p:nvGrpSpPr>
          <p:grpSpPr bwMode="auto">
            <a:xfrm>
              <a:off x="999" y="1092"/>
              <a:ext cx="768" cy="746"/>
              <a:chOff x="999" y="1092"/>
              <a:chExt cx="768" cy="746"/>
            </a:xfrm>
          </p:grpSpPr>
          <p:sp>
            <p:nvSpPr>
              <p:cNvPr id="13"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4"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15" name="Text Box 8"/>
              <p:cNvSpPr txBox="1">
                <a:spLocks noChangeArrowheads="1"/>
              </p:cNvSpPr>
              <p:nvPr/>
            </p:nvSpPr>
            <p:spPr bwMode="gray">
              <a:xfrm>
                <a:off x="1238" y="1190"/>
                <a:ext cx="303" cy="62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hangingPunct="0"/>
                <a:r>
                  <a:rPr lang="en-US" sz="2800">
                    <a:solidFill>
                      <a:srgbClr val="FF0000"/>
                    </a:solidFill>
                    <a:effectLst>
                      <a:outerShdw blurRad="38100" dist="38100" dir="2700000" algn="tl">
                        <a:srgbClr val="C0C0C0"/>
                      </a:outerShdw>
                    </a:effectLst>
                  </a:rPr>
                  <a:t>1</a:t>
                </a:r>
              </a:p>
            </p:txBody>
          </p:sp>
        </p:grpSp>
        <p:sp>
          <p:nvSpPr>
            <p:cNvPr id="12" name="Text Box 9"/>
            <p:cNvSpPr txBox="1">
              <a:spLocks noChangeArrowheads="1"/>
            </p:cNvSpPr>
            <p:nvPr/>
          </p:nvSpPr>
          <p:spPr bwMode="gray">
            <a:xfrm>
              <a:off x="1831" y="1287"/>
              <a:ext cx="2928" cy="442"/>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eaLnBrk="0" hangingPunct="0"/>
              <a:endParaRPr lang="en-US" i="1">
                <a:solidFill>
                  <a:srgbClr val="5D8223"/>
                </a:solidFill>
              </a:endParaRPr>
            </a:p>
          </p:txBody>
        </p:sp>
      </p:grpSp>
      <p:grpSp>
        <p:nvGrpSpPr>
          <p:cNvPr id="17" name="Group 10"/>
          <p:cNvGrpSpPr>
            <a:grpSpLocks/>
          </p:cNvGrpSpPr>
          <p:nvPr/>
        </p:nvGrpSpPr>
        <p:grpSpPr bwMode="auto">
          <a:xfrm>
            <a:off x="2743201" y="3352800"/>
            <a:ext cx="5181427" cy="820018"/>
            <a:chOff x="912" y="2016"/>
            <a:chExt cx="3676" cy="669"/>
          </a:xfrm>
        </p:grpSpPr>
        <p:sp>
          <p:nvSpPr>
            <p:cNvPr id="18" name="AutoShape 11"/>
            <p:cNvSpPr>
              <a:spLocks noChangeArrowheads="1"/>
            </p:cNvSpPr>
            <p:nvPr/>
          </p:nvSpPr>
          <p:spPr bwMode="gray">
            <a:xfrm>
              <a:off x="912" y="2016"/>
              <a:ext cx="3676" cy="669"/>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nvGrpSpPr>
            <p:cNvPr id="19" name="Group 12"/>
            <p:cNvGrpSpPr>
              <a:grpSpLocks/>
            </p:cNvGrpSpPr>
            <p:nvPr/>
          </p:nvGrpSpPr>
          <p:grpSpPr bwMode="auto">
            <a:xfrm>
              <a:off x="1020" y="2078"/>
              <a:ext cx="768" cy="580"/>
              <a:chOff x="1020" y="2078"/>
              <a:chExt cx="768" cy="580"/>
            </a:xfrm>
          </p:grpSpPr>
          <p:sp>
            <p:nvSpPr>
              <p:cNvPr id="21" name="AutoShape 13"/>
              <p:cNvSpPr>
                <a:spLocks noChangeArrowheads="1"/>
              </p:cNvSpPr>
              <p:nvPr/>
            </p:nvSpPr>
            <p:spPr bwMode="gray">
              <a:xfrm>
                <a:off x="1020" y="2078"/>
                <a:ext cx="768" cy="580"/>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22"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3" name="Text Box 15"/>
              <p:cNvSpPr txBox="1">
                <a:spLocks noChangeArrowheads="1"/>
              </p:cNvSpPr>
              <p:nvPr/>
            </p:nvSpPr>
            <p:spPr bwMode="gray">
              <a:xfrm>
                <a:off x="1236" y="2203"/>
                <a:ext cx="261" cy="42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spAutoFit/>
              </a:bodyPr>
              <a:lstStyle/>
              <a:p>
                <a:pPr algn="ctr" eaLnBrk="0" hangingPunct="0"/>
                <a:r>
                  <a:rPr lang="en-US" sz="2800" b="1">
                    <a:solidFill>
                      <a:srgbClr val="0066CC"/>
                    </a:solidFill>
                    <a:effectLst>
                      <a:outerShdw blurRad="38100" dist="38100" dir="2700000" algn="tl">
                        <a:srgbClr val="C0C0C0"/>
                      </a:outerShdw>
                    </a:effectLst>
                  </a:rPr>
                  <a:t>2</a:t>
                </a:r>
              </a:p>
            </p:txBody>
          </p:sp>
        </p:grpSp>
        <p:sp>
          <p:nvSpPr>
            <p:cNvPr id="20" name="Text Box 16"/>
            <p:cNvSpPr txBox="1">
              <a:spLocks noChangeArrowheads="1"/>
            </p:cNvSpPr>
            <p:nvPr/>
          </p:nvSpPr>
          <p:spPr bwMode="gray">
            <a:xfrm>
              <a:off x="1831" y="2183"/>
              <a:ext cx="2649" cy="30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a:solidFill>
                    <a:srgbClr val="0033CC"/>
                  </a:solidFill>
                </a:rPr>
                <a:t>Hoạt động 2. Vì sao phải học lịch sử?</a:t>
              </a:r>
              <a:endParaRPr lang="en-US">
                <a:solidFill>
                  <a:srgbClr val="0033CC"/>
                </a:solidFill>
              </a:endParaRPr>
            </a:p>
          </p:txBody>
        </p:sp>
      </p:grpSp>
      <p:grpSp>
        <p:nvGrpSpPr>
          <p:cNvPr id="24" name="Group 17"/>
          <p:cNvGrpSpPr>
            <a:grpSpLocks/>
          </p:cNvGrpSpPr>
          <p:nvPr/>
        </p:nvGrpSpPr>
        <p:grpSpPr bwMode="auto">
          <a:xfrm>
            <a:off x="5638800" y="4495801"/>
            <a:ext cx="4038600" cy="941077"/>
            <a:chOff x="912" y="3036"/>
            <a:chExt cx="3984" cy="912"/>
          </a:xfrm>
        </p:grpSpPr>
        <p:sp>
          <p:nvSpPr>
            <p:cNvPr id="25" name="AutoShape 18"/>
            <p:cNvSpPr>
              <a:spLocks noChangeArrowheads="1"/>
            </p:cNvSpPr>
            <p:nvPr/>
          </p:nvSpPr>
          <p:spPr bwMode="gray">
            <a:xfrm>
              <a:off x="912" y="303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26" name="Group 19"/>
            <p:cNvGrpSpPr>
              <a:grpSpLocks/>
            </p:cNvGrpSpPr>
            <p:nvPr/>
          </p:nvGrpSpPr>
          <p:grpSpPr bwMode="auto">
            <a:xfrm>
              <a:off x="999" y="3120"/>
              <a:ext cx="768" cy="746"/>
              <a:chOff x="999" y="3120"/>
              <a:chExt cx="768" cy="746"/>
            </a:xfrm>
          </p:grpSpPr>
          <p:sp>
            <p:nvSpPr>
              <p:cNvPr id="28" name="AutoShape 20"/>
              <p:cNvSpPr>
                <a:spLocks noChangeArrowheads="1"/>
              </p:cNvSpPr>
              <p:nvPr/>
            </p:nvSpPr>
            <p:spPr bwMode="gray">
              <a:xfrm>
                <a:off x="999" y="3120"/>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9"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30" name="Text Box 22"/>
              <p:cNvSpPr txBox="1">
                <a:spLocks noChangeArrowheads="1"/>
              </p:cNvSpPr>
              <p:nvPr/>
            </p:nvSpPr>
            <p:spPr bwMode="gray">
              <a:xfrm>
                <a:off x="1238" y="3324"/>
                <a:ext cx="362" cy="50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2800" b="1">
                    <a:solidFill>
                      <a:srgbClr val="0066CC"/>
                    </a:solidFill>
                    <a:effectLst>
                      <a:outerShdw blurRad="38100" dist="38100" dir="2700000" algn="tl">
                        <a:srgbClr val="C0C0C0"/>
                      </a:outerShdw>
                    </a:effectLst>
                  </a:rPr>
                  <a:t>3</a:t>
                </a:r>
              </a:p>
            </p:txBody>
          </p:sp>
        </p:grpSp>
        <p:sp>
          <p:nvSpPr>
            <p:cNvPr id="27" name="Text Box 23"/>
            <p:cNvSpPr txBox="1">
              <a:spLocks noChangeArrowheads="1"/>
            </p:cNvSpPr>
            <p:nvPr/>
          </p:nvSpPr>
          <p:spPr bwMode="gray">
            <a:xfrm>
              <a:off x="1777" y="3371"/>
              <a:ext cx="2928" cy="35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spAutoFit/>
            </a:bodyPr>
            <a:lstStyle/>
            <a:p>
              <a:r>
                <a:rPr lang="vi-VN">
                  <a:solidFill>
                    <a:srgbClr val="0033CC"/>
                  </a:solidFill>
                </a:rPr>
                <a:t> </a:t>
              </a:r>
              <a:r>
                <a:rPr lang="en-US" b="1">
                  <a:solidFill>
                    <a:srgbClr val="0033CC"/>
                  </a:solidFill>
                </a:rPr>
                <a:t>Hoạt động 3. Luyện tập</a:t>
              </a:r>
              <a:endParaRPr lang="en-US">
                <a:solidFill>
                  <a:srgbClr val="0033CC"/>
                </a:solidFill>
              </a:endParaRPr>
            </a:p>
          </p:txBody>
        </p:sp>
      </p:grpSp>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7239000" y="2590800"/>
            <a:ext cx="2684838" cy="369332"/>
          </a:xfrm>
          <a:prstGeom prst="rect">
            <a:avLst/>
          </a:prstGeom>
        </p:spPr>
        <p:txBody>
          <a:bodyPr wrap="none">
            <a:spAutoFit/>
          </a:bodyPr>
          <a:lstStyle/>
          <a:p>
            <a:r>
              <a:rPr lang="en-US" b="1">
                <a:solidFill>
                  <a:srgbClr val="0033CC"/>
                </a:solidFill>
              </a:rPr>
              <a:t>Hoạt động 1. Lịch sử là gì?</a:t>
            </a:r>
            <a:endParaRPr lang="en-US">
              <a:solidFill>
                <a:srgbClr val="0033CC"/>
              </a:solidFill>
            </a:endParaRPr>
          </a:p>
        </p:txBody>
      </p:sp>
      <p:grpSp>
        <p:nvGrpSpPr>
          <p:cNvPr id="34" name="Group 3"/>
          <p:cNvGrpSpPr>
            <a:grpSpLocks/>
          </p:cNvGrpSpPr>
          <p:nvPr/>
        </p:nvGrpSpPr>
        <p:grpSpPr bwMode="auto">
          <a:xfrm>
            <a:off x="3048000" y="5562601"/>
            <a:ext cx="3504944" cy="788677"/>
            <a:chOff x="750" y="1008"/>
            <a:chExt cx="4050" cy="912"/>
          </a:xfrm>
        </p:grpSpPr>
        <p:sp>
          <p:nvSpPr>
            <p:cNvPr id="35" name="AutoShape 4"/>
            <p:cNvSpPr>
              <a:spLocks noChangeArrowheads="1"/>
            </p:cNvSpPr>
            <p:nvPr/>
          </p:nvSpPr>
          <p:spPr bwMode="gray">
            <a:xfrm>
              <a:off x="750" y="1008"/>
              <a:ext cx="3984" cy="91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grpSp>
          <p:nvGrpSpPr>
            <p:cNvPr id="36" name="Group 5"/>
            <p:cNvGrpSpPr>
              <a:grpSpLocks/>
            </p:cNvGrpSpPr>
            <p:nvPr/>
          </p:nvGrpSpPr>
          <p:grpSpPr bwMode="auto">
            <a:xfrm>
              <a:off x="999" y="1092"/>
              <a:ext cx="768" cy="808"/>
              <a:chOff x="999" y="1092"/>
              <a:chExt cx="768" cy="808"/>
            </a:xfrm>
          </p:grpSpPr>
          <p:sp>
            <p:nvSpPr>
              <p:cNvPr id="38"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sp>
            <p:nvSpPr>
              <p:cNvPr id="3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solidFill>
                    <a:srgbClr val="0066CC"/>
                  </a:solidFill>
                </a:endParaRPr>
              </a:p>
            </p:txBody>
          </p:sp>
          <p:sp>
            <p:nvSpPr>
              <p:cNvPr id="40" name="Text Box 8"/>
              <p:cNvSpPr txBox="1">
                <a:spLocks noChangeArrowheads="1"/>
              </p:cNvSpPr>
              <p:nvPr/>
            </p:nvSpPr>
            <p:spPr bwMode="gray">
              <a:xfrm>
                <a:off x="1238" y="1295"/>
                <a:ext cx="425"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a:solidFill>
                      <a:srgbClr val="0066CC"/>
                    </a:solidFill>
                    <a:effectLst>
                      <a:outerShdw blurRad="38100" dist="38100" dir="2700000" algn="tl">
                        <a:srgbClr val="C0C0C0"/>
                      </a:outerShdw>
                    </a:effectLst>
                  </a:rPr>
                  <a:t>4</a:t>
                </a:r>
              </a:p>
            </p:txBody>
          </p:sp>
        </p:grpSp>
        <p:sp>
          <p:nvSpPr>
            <p:cNvPr id="37" name="Text Box 9"/>
            <p:cNvSpPr txBox="1">
              <a:spLocks noChangeArrowheads="1"/>
            </p:cNvSpPr>
            <p:nvPr/>
          </p:nvSpPr>
          <p:spPr bwMode="gray">
            <a:xfrm>
              <a:off x="1872" y="1342"/>
              <a:ext cx="292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a:solidFill>
                    <a:srgbClr val="0066CC"/>
                  </a:solidFill>
                </a:rPr>
                <a:t>Vận dụng</a:t>
              </a:r>
            </a:p>
          </p:txBody>
        </p:sp>
      </p:grpSp>
      <p:sp>
        <p:nvSpPr>
          <p:cNvPr id="1027" name="Rectangle 3"/>
          <p:cNvSpPr>
            <a:spLocks noChangeArrowheads="1"/>
          </p:cNvSpPr>
          <p:nvPr/>
        </p:nvSpPr>
        <p:spPr bwMode="auto">
          <a:xfrm>
            <a:off x="1828800" y="1066800"/>
            <a:ext cx="3810000"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sv-SE" sz="2000" b="1">
                <a:solidFill>
                  <a:srgbClr val="0033CC"/>
                </a:solidFill>
                <a:latin typeface="Times New Roman" pitchFamily="18" charset="0"/>
                <a:ea typeface="Calibri" pitchFamily="34" charset="0"/>
                <a:cs typeface="Times New Roman" pitchFamily="18" charset="0"/>
              </a:rPr>
              <a:t>HOẠT ĐỘNG MỞ ĐẦU</a:t>
            </a:r>
            <a:endParaRPr lang="sv-SE" sz="2000">
              <a:solidFill>
                <a:srgbClr val="0033CC"/>
              </a:solidFill>
              <a:latin typeface="Arial" pitchFamily="34" charset="0"/>
              <a:cs typeface="Arial" pitchFamily="34" charset="0"/>
            </a:endParaRPr>
          </a:p>
        </p:txBody>
      </p:sp>
      <p:sp>
        <p:nvSpPr>
          <p:cNvPr id="42" name="Rectangle 3"/>
          <p:cNvSpPr>
            <a:spLocks noChangeArrowheads="1"/>
          </p:cNvSpPr>
          <p:nvPr/>
        </p:nvSpPr>
        <p:spPr bwMode="auto">
          <a:xfrm>
            <a:off x="2971800" y="1828800"/>
            <a:ext cx="5943600" cy="4001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sv-SE" sz="2000" b="1">
                <a:solidFill>
                  <a:srgbClr val="FF0000"/>
                </a:solidFill>
                <a:latin typeface="Times New Roman" pitchFamily="18" charset="0"/>
                <a:ea typeface="Calibri" pitchFamily="34" charset="0"/>
                <a:cs typeface="Times New Roman" pitchFamily="18" charset="0"/>
              </a:rPr>
              <a:t>HOẠT ĐỘNG HÌNH THÀNH KIẾN THỨC</a:t>
            </a:r>
            <a:endParaRPr lang="sv-SE" sz="2000">
              <a:solidFill>
                <a:srgbClr val="FF0000"/>
              </a:solidFill>
              <a:latin typeface="Arial" pitchFamily="34" charset="0"/>
              <a:cs typeface="Arial" pitchFamily="34" charset="0"/>
            </a:endParaRPr>
          </a:p>
        </p:txBody>
      </p:sp>
      <p:sp>
        <p:nvSpPr>
          <p:cNvPr id="44" name="Title 23"/>
          <p:cNvSpPr>
            <a:spLocks noGrp="1"/>
          </p:cNvSpPr>
          <p:nvPr>
            <p:ph type="title"/>
          </p:nvPr>
        </p:nvSpPr>
        <p:spPr>
          <a:xfrm>
            <a:off x="2819400" y="152400"/>
            <a:ext cx="6400800" cy="457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ppt_w</p:attrName>
                                        </p:attrNameLst>
                                      </p:cBhvr>
                                      <p:tavLst>
                                        <p:tav tm="0">
                                          <p:val>
                                            <p:strVal val="#ppt_w*0.70"/>
                                          </p:val>
                                        </p:tav>
                                        <p:tav tm="100000">
                                          <p:val>
                                            <p:strVal val="#ppt_w"/>
                                          </p:val>
                                        </p:tav>
                                      </p:tavLst>
                                    </p:anim>
                                    <p:anim calcmode="lin" valueType="num">
                                      <p:cBhvr>
                                        <p:cTn id="15" dur="1000" fill="hold"/>
                                        <p:tgtEl>
                                          <p:spTgt spid="42"/>
                                        </p:tgtEl>
                                        <p:attrNameLst>
                                          <p:attrName>ppt_h</p:attrName>
                                        </p:attrNameLst>
                                      </p:cBhvr>
                                      <p:tavLst>
                                        <p:tav tm="0">
                                          <p:val>
                                            <p:strVal val="#ppt_h"/>
                                          </p:val>
                                        </p:tav>
                                        <p:tav tm="100000">
                                          <p:val>
                                            <p:strVal val="#ppt_h"/>
                                          </p:val>
                                        </p:tav>
                                      </p:tavLst>
                                    </p:anim>
                                    <p:animEffect transition="in" filter="fade">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plus(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to="" calcmode="lin" valueType="num">
                                      <p:cBhvr>
                                        <p:cTn id="41" dur="1" fill="hold"/>
                                        <p:tgtEl>
                                          <p:spTgt spid="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27"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D:\BÁN TÀI LIỆU\GIÁO ÁN SỬ 6-  KẾT NỐI TRI THỨC\lich-su-6-bai-1-ket-noi-tri-thuc.jpg"/>
          <p:cNvPicPr/>
          <p:nvPr/>
        </p:nvPicPr>
        <p:blipFill>
          <a:blip r:embed="rId4"/>
          <a:srcRect/>
          <a:stretch>
            <a:fillRect/>
          </a:stretch>
        </p:blipFill>
        <p:spPr bwMode="auto">
          <a:xfrm>
            <a:off x="1828800" y="1752600"/>
            <a:ext cx="2456908" cy="2036956"/>
          </a:xfrm>
          <a:prstGeom prst="rect">
            <a:avLst/>
          </a:prstGeom>
          <a:noFill/>
          <a:ln w="9525">
            <a:noFill/>
            <a:miter lim="800000"/>
            <a:headEnd/>
            <a:tailEnd/>
          </a:ln>
        </p:spPr>
      </p:pic>
      <p:pic>
        <p:nvPicPr>
          <p:cNvPr id="17" name="Picture 16" descr="D:\BÁN TÀI LIỆU\GIÁO ÁN SỬ 6-  KẾT NỐI TRI THỨC\images.jpg"/>
          <p:cNvPicPr/>
          <p:nvPr/>
        </p:nvPicPr>
        <p:blipFill>
          <a:blip r:embed="rId5"/>
          <a:srcRect/>
          <a:stretch>
            <a:fillRect/>
          </a:stretch>
        </p:blipFill>
        <p:spPr bwMode="auto">
          <a:xfrm>
            <a:off x="7772400" y="1828800"/>
            <a:ext cx="2620072" cy="1974198"/>
          </a:xfrm>
          <a:prstGeom prst="rect">
            <a:avLst/>
          </a:prstGeom>
          <a:noFill/>
          <a:ln w="9525">
            <a:noFill/>
            <a:miter lim="800000"/>
            <a:headEnd/>
            <a:tailEnd/>
          </a:ln>
        </p:spPr>
      </p:pic>
      <p:pic>
        <p:nvPicPr>
          <p:cNvPr id="18" name="Picture 17" descr="Bài 9: Đời sống của người nguyên thủy trên đất nước ta"/>
          <p:cNvPicPr/>
          <p:nvPr/>
        </p:nvPicPr>
        <p:blipFill>
          <a:blip r:embed="rId6"/>
          <a:srcRect/>
          <a:stretch>
            <a:fillRect/>
          </a:stretch>
        </p:blipFill>
        <p:spPr bwMode="auto">
          <a:xfrm>
            <a:off x="1752600" y="3962400"/>
            <a:ext cx="2950892" cy="2000470"/>
          </a:xfrm>
          <a:prstGeom prst="rect">
            <a:avLst/>
          </a:prstGeom>
          <a:noFill/>
          <a:ln w="9525">
            <a:noFill/>
            <a:miter lim="800000"/>
            <a:headEnd/>
            <a:tailEnd/>
          </a:ln>
        </p:spPr>
      </p:pic>
      <p:pic>
        <p:nvPicPr>
          <p:cNvPr id="19" name="Picture 18" descr="D:\BÁN TÀI LIỆU\GIÁO ÁN SỬ 6-  KẾT NỐI TRI THỨC\xa-hoi-nguyen-thuy-3.jpg"/>
          <p:cNvPicPr/>
          <p:nvPr/>
        </p:nvPicPr>
        <p:blipFill>
          <a:blip r:embed="rId7"/>
          <a:srcRect/>
          <a:stretch>
            <a:fillRect/>
          </a:stretch>
        </p:blipFill>
        <p:spPr bwMode="auto">
          <a:xfrm>
            <a:off x="6553200" y="4419600"/>
            <a:ext cx="3505200" cy="1981200"/>
          </a:xfrm>
          <a:prstGeom prst="rect">
            <a:avLst/>
          </a:prstGeom>
          <a:noFill/>
          <a:ln w="9525">
            <a:noFill/>
            <a:miter lim="800000"/>
            <a:headEnd/>
            <a:tailEnd/>
          </a:ln>
        </p:spPr>
      </p:pic>
      <p:sp>
        <p:nvSpPr>
          <p:cNvPr id="20" name="Cloud Callout 19"/>
          <p:cNvSpPr/>
          <p:nvPr/>
        </p:nvSpPr>
        <p:spPr>
          <a:xfrm>
            <a:off x="4267200" y="1752600"/>
            <a:ext cx="3581400" cy="2895600"/>
          </a:xfrm>
          <a:prstGeom prst="cloudCallout">
            <a:avLst>
              <a:gd name="adj1" fmla="val -26851"/>
              <a:gd name="adj2" fmla="val 63116"/>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a:latin typeface="+mj-lt"/>
                <a:cs typeface="Times New Roman" pitchFamily="18" charset="0"/>
              </a:rPr>
              <a:t>               </a:t>
            </a:r>
            <a:r>
              <a:rPr lang="en-US" sz="2000">
                <a:solidFill>
                  <a:schemeClr val="tx1"/>
                </a:solidFill>
                <a:latin typeface="+mj-lt"/>
                <a:cs typeface="Times New Roman" pitchFamily="18" charset="0"/>
              </a:rPr>
              <a:t>Quan sát 4 hình ảnh và cho biết các bức tranh cho ta thấy sự thay đổi gì của các sự vật? Sự thay đổi theo thời gian như vậy được hiểu là gì?</a:t>
            </a:r>
          </a:p>
        </p:txBody>
      </p:sp>
      <p:sp>
        <p:nvSpPr>
          <p:cNvPr id="22" name="Rectangle 21"/>
          <p:cNvSpPr/>
          <p:nvPr/>
        </p:nvSpPr>
        <p:spPr>
          <a:xfrm>
            <a:off x="7772400" y="3581401"/>
            <a:ext cx="2667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a:t>Mô hình tiến hóa của loài người</a:t>
            </a:r>
          </a:p>
        </p:txBody>
      </p:sp>
      <p:sp>
        <p:nvSpPr>
          <p:cNvPr id="23" name="Rectangle 22"/>
          <p:cNvSpPr/>
          <p:nvPr/>
        </p:nvSpPr>
        <p:spPr>
          <a:xfrm>
            <a:off x="3581400" y="5943600"/>
            <a:ext cx="300338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a:t>Nơi ở của người nguyên thủy</a:t>
            </a:r>
          </a:p>
        </p:txBody>
      </p:sp>
      <p:sp>
        <p:nvSpPr>
          <p:cNvPr id="25" name="Rectangle 24"/>
          <p:cNvSpPr/>
          <p:nvPr/>
        </p:nvSpPr>
        <p:spPr>
          <a:xfrm>
            <a:off x="4419600" y="2057400"/>
            <a:ext cx="33528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a:solidFill>
                  <a:srgbClr val="0066CC"/>
                </a:solidFill>
              </a:rPr>
              <a:t>Sự thay đổi của các sự vật theo thời như vậy được  như vậy được hiểu là lịch sử</a:t>
            </a:r>
          </a:p>
        </p:txBody>
      </p:sp>
      <p:sp>
        <p:nvSpPr>
          <p:cNvPr id="26" name="Rectangle 25"/>
          <p:cNvSpPr/>
          <p:nvPr/>
        </p:nvSpPr>
        <p:spPr>
          <a:xfrm>
            <a:off x="1524000" y="3429000"/>
            <a:ext cx="28194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a:t>Các thế hệ máy tính điện tử </a:t>
            </a:r>
          </a:p>
        </p:txBody>
      </p:sp>
      <p:sp>
        <p:nvSpPr>
          <p:cNvPr id="28" name="Title 23"/>
          <p:cNvSpPr>
            <a:spLocks noGrp="1"/>
          </p:cNvSpPr>
          <p:nvPr>
            <p:ph type="title"/>
          </p:nvPr>
        </p:nvSpPr>
        <p:spPr>
          <a:xfrm>
            <a:off x="2895600" y="152400"/>
            <a:ext cx="6400800" cy="457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sp>
        <p:nvSpPr>
          <p:cNvPr id="24" name="Rectangle 23"/>
          <p:cNvSpPr/>
          <p:nvPr/>
        </p:nvSpPr>
        <p:spPr>
          <a:xfrm rot="21438711">
            <a:off x="1766739" y="838482"/>
            <a:ext cx="3277429" cy="679775"/>
          </a:xfrm>
          <a:prstGeom prst="rect">
            <a:avLst/>
          </a:prstGeom>
          <a:noFill/>
        </p:spPr>
        <p:txBody>
          <a:bodyPr wrap="none" lIns="91440" tIns="45720" rIns="91440" bIns="45720" numCol="1">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a:ln w="0"/>
                <a:solidFill>
                  <a:srgbClr val="C00000"/>
                </a:solidFill>
                <a:effectLst>
                  <a:reflection blurRad="12700" stA="50000" endPos="50000" dist="5000" dir="5400000" sy="-100000" rotWithShape="0"/>
                </a:effectLst>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amond(in)">
                                      <p:cBhvr>
                                        <p:cTn id="30" dur="20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24"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to="" calcmode="lin" valueType="num">
                                      <p:cBhvr>
                                        <p:cTn id="36" dur="1" fill="hold"/>
                                        <p:tgtEl>
                                          <p:spTgt spid="19"/>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2"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amond(in)">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strVal val="#ppt_w*0.70"/>
                                          </p:val>
                                        </p:tav>
                                        <p:tav tm="100000">
                                          <p:val>
                                            <p:strVal val="#ppt_w"/>
                                          </p:val>
                                        </p:tav>
                                      </p:tavLst>
                                    </p:anim>
                                    <p:anim calcmode="lin" valueType="num">
                                      <p:cBhvr>
                                        <p:cTn id="52" dur="1000" fill="hold"/>
                                        <p:tgtEl>
                                          <p:spTgt spid="25"/>
                                        </p:tgtEl>
                                        <p:attrNameLst>
                                          <p:attrName>ppt_h</p:attrName>
                                        </p:attrNameLst>
                                      </p:cBhvr>
                                      <p:tavLst>
                                        <p:tav tm="0">
                                          <p:val>
                                            <p:strVal val="#ppt_h"/>
                                          </p:val>
                                        </p:tav>
                                        <p:tav tm="100000">
                                          <p:val>
                                            <p:strVal val="#ppt_h"/>
                                          </p:val>
                                        </p:tav>
                                      </p:tavLst>
                                    </p:anim>
                                    <p:animEffect transition="in" filter="fade">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0" grpId="2" animBg="1"/>
      <p:bldP spid="22" grpId="0" animBg="1"/>
      <p:bldP spid="23" grpId="0" animBg="1"/>
      <p:bldP spid="25" grpId="0" animBg="1"/>
      <p:bldP spid="26"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p:cNvGrpSpPr>
          <p:nvPr/>
        </p:nvGrpSpPr>
        <p:grpSpPr bwMode="auto">
          <a:xfrm>
            <a:off x="1752600" y="914400"/>
            <a:ext cx="4114800" cy="685800"/>
            <a:chOff x="912" y="1008"/>
            <a:chExt cx="3984" cy="912"/>
          </a:xfrm>
        </p:grpSpPr>
        <p:sp>
          <p:nvSpPr>
            <p:cNvPr id="10" name="AutoShape 4"/>
            <p:cNvSpPr>
              <a:spLocks noChangeArrowheads="1"/>
            </p:cNvSpPr>
            <p:nvPr/>
          </p:nvSpPr>
          <p:spPr bwMode="gray">
            <a:xfrm>
              <a:off x="912" y="1008"/>
              <a:ext cx="3984" cy="91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b="1">
                <a:solidFill>
                  <a:srgbClr val="339933"/>
                </a:solidFill>
              </a:endParaRPr>
            </a:p>
          </p:txBody>
        </p:sp>
        <p:grpSp>
          <p:nvGrpSpPr>
            <p:cNvPr id="11" name="Group 5"/>
            <p:cNvGrpSpPr>
              <a:grpSpLocks/>
            </p:cNvGrpSpPr>
            <p:nvPr/>
          </p:nvGrpSpPr>
          <p:grpSpPr bwMode="auto">
            <a:xfrm>
              <a:off x="999" y="1092"/>
              <a:ext cx="768" cy="778"/>
              <a:chOff x="999" y="1092"/>
              <a:chExt cx="768" cy="778"/>
            </a:xfrm>
          </p:grpSpPr>
          <p:sp>
            <p:nvSpPr>
              <p:cNvPr id="13"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endParaRPr lang="en-US" b="1">
                  <a:solidFill>
                    <a:srgbClr val="339933"/>
                  </a:solidFill>
                </a:endParaRPr>
              </a:p>
            </p:txBody>
          </p:sp>
          <p:sp>
            <p:nvSpPr>
              <p:cNvPr id="14"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5"/>
              </a:lnRef>
              <a:fillRef idx="2">
                <a:schemeClr val="accent5"/>
              </a:fillRef>
              <a:effectRef idx="1">
                <a:schemeClr val="accent5"/>
              </a:effectRef>
              <a:fontRef idx="minor">
                <a:schemeClr val="dk1"/>
              </a:fontRef>
            </p:style>
            <p:txBody>
              <a:bodyPr/>
              <a:lstStyle/>
              <a:p>
                <a:endParaRPr lang="en-US" b="1">
                  <a:solidFill>
                    <a:srgbClr val="339933"/>
                  </a:solidFill>
                </a:endParaRPr>
              </a:p>
            </p:txBody>
          </p:sp>
          <p:sp>
            <p:nvSpPr>
              <p:cNvPr id="15" name="Text Box 8"/>
              <p:cNvSpPr txBox="1">
                <a:spLocks noChangeArrowheads="1"/>
              </p:cNvSpPr>
              <p:nvPr/>
            </p:nvSpPr>
            <p:spPr bwMode="gray">
              <a:xfrm>
                <a:off x="1193" y="1174"/>
                <a:ext cx="449" cy="69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r>
                  <a:rPr lang="en-US" sz="2800" b="1">
                    <a:solidFill>
                      <a:schemeClr val="tx1"/>
                    </a:solidFill>
                    <a:effectLst>
                      <a:outerShdw blurRad="38100" dist="38100" dir="2700000" algn="tl">
                        <a:srgbClr val="C0C0C0"/>
                      </a:outerShdw>
                    </a:effectLst>
                  </a:rPr>
                  <a:t>1</a:t>
                </a:r>
              </a:p>
            </p:txBody>
          </p:sp>
        </p:grpSp>
        <p:sp>
          <p:nvSpPr>
            <p:cNvPr id="12" name="Text Box 9"/>
            <p:cNvSpPr txBox="1">
              <a:spLocks noChangeArrowheads="1"/>
            </p:cNvSpPr>
            <p:nvPr/>
          </p:nvSpPr>
          <p:spPr bwMode="gray">
            <a:xfrm>
              <a:off x="1866" y="1211"/>
              <a:ext cx="2928" cy="532"/>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a:spAutoFit/>
            </a:bodyPr>
            <a:lstStyle/>
            <a:p>
              <a:pPr eaLnBrk="0" hangingPunct="0"/>
              <a:r>
                <a:rPr lang="en-US" sz="2000" b="1">
                  <a:solidFill>
                    <a:schemeClr val="tx1"/>
                  </a:solidFill>
                  <a:latin typeface="Times New Roman" pitchFamily="18" charset="0"/>
                  <a:cs typeface="Times New Roman" pitchFamily="18" charset="0"/>
                </a:rPr>
                <a:t>Lịch sử là gì?</a:t>
              </a:r>
            </a:p>
          </p:txBody>
        </p:sp>
      </p:grpSp>
      <p:sp>
        <p:nvSpPr>
          <p:cNvPr id="24" name="Cloud Callout 6"/>
          <p:cNvSpPr>
            <a:spLocks noChangeArrowheads="1"/>
          </p:cNvSpPr>
          <p:nvPr/>
        </p:nvSpPr>
        <p:spPr bwMode="auto">
          <a:xfrm>
            <a:off x="6324600" y="762000"/>
            <a:ext cx="4343400" cy="1219200"/>
          </a:xfrm>
          <a:prstGeom prst="cloudCallout">
            <a:avLst>
              <a:gd name="adj1" fmla="val -15343"/>
              <a:gd name="adj2" fmla="val 84088"/>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r>
              <a:rPr lang="en-US" sz="2000" b="1">
                <a:solidFill>
                  <a:srgbClr val="0000FF"/>
                </a:solidFill>
                <a:latin typeface="Times New Roman" pitchFamily="18" charset="0"/>
              </a:rPr>
              <a:t>Thảo luận nhóm (5’)</a:t>
            </a:r>
          </a:p>
          <a:p>
            <a:pPr algn="ctr"/>
            <a:r>
              <a:rPr lang="en-US" sz="2000" b="1">
                <a:solidFill>
                  <a:srgbClr val="0000FF"/>
                </a:solidFill>
                <a:latin typeface="Times New Roman" pitchFamily="18" charset="0"/>
              </a:rPr>
              <a:t>Hoàn thành phiếu học tập sau</a:t>
            </a:r>
            <a:endParaRPr lang="vi-VN" sz="2000" b="1">
              <a:solidFill>
                <a:srgbClr val="0000FF"/>
              </a:solidFill>
              <a:latin typeface="Times New Roman" pitchFamily="18" charset="0"/>
            </a:endParaRPr>
          </a:p>
        </p:txBody>
      </p:sp>
      <p:graphicFrame>
        <p:nvGraphicFramePr>
          <p:cNvPr id="25" name="Table 24"/>
          <p:cNvGraphicFramePr>
            <a:graphicFrameLocks noGrp="1"/>
          </p:cNvGraphicFramePr>
          <p:nvPr/>
        </p:nvGraphicFramePr>
        <p:xfrm>
          <a:off x="7162800" y="2438400"/>
          <a:ext cx="3276600" cy="3154680"/>
        </p:xfrm>
        <a:graphic>
          <a:graphicData uri="http://schemas.openxmlformats.org/drawingml/2006/table">
            <a:tbl>
              <a:tblPr/>
              <a:tblGrid>
                <a:gridCol w="1691563">
                  <a:extLst>
                    <a:ext uri="{9D8B030D-6E8A-4147-A177-3AD203B41FA5}">
                      <a16:colId xmlns:a16="http://schemas.microsoft.com/office/drawing/2014/main" val="20000"/>
                    </a:ext>
                  </a:extLst>
                </a:gridCol>
                <a:gridCol w="1585037">
                  <a:extLst>
                    <a:ext uri="{9D8B030D-6E8A-4147-A177-3AD203B41FA5}">
                      <a16:colId xmlns:a16="http://schemas.microsoft.com/office/drawing/2014/main" val="20001"/>
                    </a:ext>
                  </a:extLst>
                </a:gridCol>
              </a:tblGrid>
              <a:tr h="0">
                <a:tc>
                  <a:txBody>
                    <a:bodyPr/>
                    <a:lstStyle/>
                    <a:p>
                      <a:pPr algn="ctr">
                        <a:lnSpc>
                          <a:spcPct val="115000"/>
                        </a:lnSpc>
                        <a:spcBef>
                          <a:spcPts val="600"/>
                        </a:spcBef>
                        <a:spcAft>
                          <a:spcPts val="0"/>
                        </a:spcAft>
                      </a:pPr>
                      <a:r>
                        <a:rPr lang="en-US" sz="2000" b="1">
                          <a:solidFill>
                            <a:srgbClr val="000000"/>
                          </a:solidFill>
                          <a:latin typeface="Times New Roman"/>
                          <a:ea typeface="Calibri"/>
                          <a:cs typeface="Times New Roman"/>
                        </a:rPr>
                        <a:t>Nội dung</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Bef>
                          <a:spcPts val="600"/>
                        </a:spcBef>
                        <a:spcAft>
                          <a:spcPts val="0"/>
                        </a:spcAft>
                      </a:pPr>
                      <a:r>
                        <a:rPr lang="en-US" sz="2000" b="1">
                          <a:solidFill>
                            <a:srgbClr val="000000"/>
                          </a:solidFill>
                          <a:latin typeface="Times New Roman"/>
                          <a:ea typeface="Calibri"/>
                          <a:cs typeface="Times New Roman"/>
                        </a:rPr>
                        <a:t>Câu trả lời</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0">
                <a:tc>
                  <a:txBody>
                    <a:bodyPr/>
                    <a:lstStyle/>
                    <a:p>
                      <a:pPr>
                        <a:lnSpc>
                          <a:spcPct val="115000"/>
                        </a:lnSpc>
                        <a:spcBef>
                          <a:spcPts val="600"/>
                        </a:spcBef>
                        <a:spcAft>
                          <a:spcPts val="0"/>
                        </a:spcAft>
                      </a:pPr>
                      <a:r>
                        <a:rPr lang="en-US" sz="2000" i="1">
                          <a:solidFill>
                            <a:srgbClr val="000000"/>
                          </a:solidFill>
                          <a:latin typeface="Times New Roman"/>
                          <a:ea typeface="Calibri"/>
                          <a:cs typeface="Times New Roman"/>
                        </a:rPr>
                        <a:t>Lịch sử là gì?</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Bef>
                          <a:spcPts val="600"/>
                        </a:spcBef>
                        <a:spcAft>
                          <a:spcPts val="0"/>
                        </a:spcAft>
                      </a:pPr>
                      <a:r>
                        <a:rPr lang="en-US" sz="2000" i="1">
                          <a:solidFill>
                            <a:srgbClr val="000000"/>
                          </a:solidFill>
                          <a:latin typeface="Times New Roman"/>
                          <a:ea typeface="Calibri"/>
                          <a:cs typeface="Times New Roman"/>
                        </a:rPr>
                        <a:t>Lấy ví dụ để minh họa cho khái niệm lịch </a:t>
                      </a:r>
                      <a:r>
                        <a:rPr lang="en-US" sz="2000" i="1" smtClean="0">
                          <a:solidFill>
                            <a:srgbClr val="000000"/>
                          </a:solidFill>
                          <a:latin typeface="Times New Roman"/>
                          <a:ea typeface="Calibri"/>
                          <a:cs typeface="Times New Roman"/>
                        </a:rPr>
                        <a:t>sử?</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Bef>
                          <a:spcPts val="600"/>
                        </a:spcBef>
                        <a:spcAft>
                          <a:spcPts val="0"/>
                        </a:spcAft>
                      </a:pPr>
                      <a:r>
                        <a:rPr lang="en-US" sz="2000" i="1">
                          <a:solidFill>
                            <a:srgbClr val="000000"/>
                          </a:solidFill>
                          <a:latin typeface="Times New Roman"/>
                          <a:ea typeface="Calibri"/>
                          <a:cs typeface="Times New Roman"/>
                        </a:rPr>
                        <a:t>Môn Lịch sử là môn học có nhiệm vụ gì?</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64121542"/>
              </p:ext>
            </p:extLst>
          </p:nvPr>
        </p:nvGraphicFramePr>
        <p:xfrm>
          <a:off x="381000" y="1752601"/>
          <a:ext cx="5257800" cy="4425696"/>
        </p:xfrm>
        <a:graphic>
          <a:graphicData uri="http://schemas.openxmlformats.org/drawingml/2006/table">
            <a:tbl>
              <a:tblPr/>
              <a:tblGrid>
                <a:gridCol w="1415562">
                  <a:extLst>
                    <a:ext uri="{9D8B030D-6E8A-4147-A177-3AD203B41FA5}">
                      <a16:colId xmlns:a16="http://schemas.microsoft.com/office/drawing/2014/main" val="20000"/>
                    </a:ext>
                  </a:extLst>
                </a:gridCol>
                <a:gridCol w="3842238">
                  <a:extLst>
                    <a:ext uri="{9D8B030D-6E8A-4147-A177-3AD203B41FA5}">
                      <a16:colId xmlns:a16="http://schemas.microsoft.com/office/drawing/2014/main" val="20001"/>
                    </a:ext>
                  </a:extLst>
                </a:gridCol>
              </a:tblGrid>
              <a:tr h="244052">
                <a:tc>
                  <a:txBody>
                    <a:bodyPr/>
                    <a:lstStyle/>
                    <a:p>
                      <a:pPr algn="ctr">
                        <a:lnSpc>
                          <a:spcPct val="115000"/>
                        </a:lnSpc>
                        <a:spcBef>
                          <a:spcPts val="600"/>
                        </a:spcBef>
                        <a:spcAft>
                          <a:spcPts val="0"/>
                        </a:spcAft>
                      </a:pPr>
                      <a:r>
                        <a:rPr lang="en-US" sz="1600" b="1">
                          <a:solidFill>
                            <a:srgbClr val="000000"/>
                          </a:solidFill>
                          <a:latin typeface="Times New Roman"/>
                          <a:ea typeface="Calibri"/>
                          <a:cs typeface="Times New Roman"/>
                        </a:rPr>
                        <a:t>Nội dung</a:t>
                      </a:r>
                      <a:endParaRPr lang="en-US" sz="1600">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Bef>
                          <a:spcPts val="600"/>
                        </a:spcBef>
                        <a:spcAft>
                          <a:spcPts val="0"/>
                        </a:spcAft>
                      </a:pPr>
                      <a:r>
                        <a:rPr lang="en-US" sz="1600" b="1">
                          <a:solidFill>
                            <a:srgbClr val="000000"/>
                          </a:solidFill>
                          <a:latin typeface="Times New Roman"/>
                          <a:ea typeface="Calibri"/>
                          <a:cs typeface="Times New Roman"/>
                        </a:rPr>
                        <a:t>Câu trả lời</a:t>
                      </a:r>
                      <a:endParaRPr lang="en-US" sz="1600">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954987">
                <a:tc>
                  <a:txBody>
                    <a:bodyPr/>
                    <a:lstStyle/>
                    <a:p>
                      <a:pPr>
                        <a:lnSpc>
                          <a:spcPct val="100000"/>
                        </a:lnSpc>
                        <a:spcBef>
                          <a:spcPts val="600"/>
                        </a:spcBef>
                        <a:spcAft>
                          <a:spcPts val="0"/>
                        </a:spcAft>
                      </a:pPr>
                      <a:r>
                        <a:rPr lang="en-US" sz="1600" b="1" i="1">
                          <a:solidFill>
                            <a:srgbClr val="0066CC"/>
                          </a:solidFill>
                          <a:latin typeface="Times New Roman"/>
                          <a:ea typeface="Calibri"/>
                          <a:cs typeface="Times New Roman"/>
                        </a:rPr>
                        <a:t>Lịch sử là gì?</a:t>
                      </a:r>
                      <a:endParaRPr lang="en-US" sz="1600" b="1">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pPr>
                      <a:r>
                        <a:rPr lang="en-US" sz="1600" b="1">
                          <a:solidFill>
                            <a:srgbClr val="0066CC"/>
                          </a:solidFill>
                          <a:latin typeface="Times New Roman"/>
                          <a:ea typeface="Calibri"/>
                          <a:cs typeface="Times New Roman"/>
                        </a:rPr>
                        <a:t>Lịch sử là tất cả những gì đã xảy ra trong quá </a:t>
                      </a:r>
                      <a:r>
                        <a:rPr lang="en-US" sz="1600" b="1" smtClean="0">
                          <a:solidFill>
                            <a:srgbClr val="0066CC"/>
                          </a:solidFill>
                          <a:latin typeface="Times New Roman"/>
                          <a:ea typeface="Calibri"/>
                          <a:cs typeface="Times New Roman"/>
                        </a:rPr>
                        <a:t>khứ và </a:t>
                      </a:r>
                      <a:r>
                        <a:rPr lang="en-US" sz="1600" b="1">
                          <a:solidFill>
                            <a:srgbClr val="0066CC"/>
                          </a:solidFill>
                          <a:latin typeface="Times New Roman"/>
                          <a:ea typeface="Calibri"/>
                          <a:cs typeface="Times New Roman"/>
                        </a:rPr>
                        <a:t>lịch sử còn được hiểu là một khoa học nghiên cứu và phục dựng lại quá khứ.</a:t>
                      </a:r>
                      <a:endParaRPr lang="en-US" sz="1600" b="1">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9974">
                <a:tc>
                  <a:txBody>
                    <a:bodyPr/>
                    <a:lstStyle/>
                    <a:p>
                      <a:pPr>
                        <a:lnSpc>
                          <a:spcPct val="100000"/>
                        </a:lnSpc>
                        <a:spcBef>
                          <a:spcPts val="600"/>
                        </a:spcBef>
                        <a:spcAft>
                          <a:spcPts val="0"/>
                        </a:spcAft>
                      </a:pPr>
                      <a:r>
                        <a:rPr lang="en-US" sz="1600" b="1" i="1" dirty="0" err="1">
                          <a:solidFill>
                            <a:srgbClr val="0066CC"/>
                          </a:solidFill>
                          <a:latin typeface="Times New Roman"/>
                          <a:ea typeface="Calibri"/>
                          <a:cs typeface="Times New Roman"/>
                        </a:rPr>
                        <a:t>Lấy</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ví</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dụ</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để</a:t>
                      </a:r>
                      <a:r>
                        <a:rPr lang="en-US" sz="1600" b="1" i="1" dirty="0">
                          <a:solidFill>
                            <a:srgbClr val="0066CC"/>
                          </a:solidFill>
                          <a:latin typeface="Times New Roman"/>
                          <a:ea typeface="Calibri"/>
                          <a:cs typeface="Times New Roman"/>
                        </a:rPr>
                        <a:t> minh </a:t>
                      </a:r>
                      <a:r>
                        <a:rPr lang="en-US" sz="1600" b="1" i="1" dirty="0" err="1">
                          <a:solidFill>
                            <a:srgbClr val="0066CC"/>
                          </a:solidFill>
                          <a:latin typeface="Times New Roman"/>
                          <a:ea typeface="Calibri"/>
                          <a:cs typeface="Times New Roman"/>
                        </a:rPr>
                        <a:t>họa</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cho</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khái</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niệm</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lịch</a:t>
                      </a:r>
                      <a:r>
                        <a:rPr lang="en-US" sz="1600" b="1" i="1" dirty="0">
                          <a:solidFill>
                            <a:srgbClr val="0066CC"/>
                          </a:solidFill>
                          <a:latin typeface="Times New Roman"/>
                          <a:ea typeface="Calibri"/>
                          <a:cs typeface="Times New Roman"/>
                        </a:rPr>
                        <a:t> </a:t>
                      </a:r>
                      <a:r>
                        <a:rPr lang="en-US" sz="1600" b="1" i="1" dirty="0" err="1">
                          <a:solidFill>
                            <a:srgbClr val="0066CC"/>
                          </a:solidFill>
                          <a:latin typeface="Times New Roman"/>
                          <a:ea typeface="Calibri"/>
                          <a:cs typeface="Times New Roman"/>
                        </a:rPr>
                        <a:t>sử</a:t>
                      </a:r>
                      <a:endParaRPr lang="en-US" sz="1600" b="1" dirty="0">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b="1">
                          <a:solidFill>
                            <a:srgbClr val="0066CC"/>
                          </a:solidFill>
                          <a:latin typeface="Times New Roman"/>
                          <a:ea typeface="Times New Roman"/>
                          <a:cs typeface="Times New Roman"/>
                        </a:rPr>
                        <a:t>- Quá trình hình thành và phát triển của loài người (từ vượn người thành người tinh khôn)</a:t>
                      </a:r>
                      <a:endParaRPr lang="en-US" sz="1600" b="1">
                        <a:solidFill>
                          <a:srgbClr val="0066CC"/>
                        </a:solidFill>
                        <a:latin typeface="Calibri"/>
                        <a:ea typeface="Calibri"/>
                        <a:cs typeface="Times New Roman"/>
                      </a:endParaRPr>
                    </a:p>
                    <a:p>
                      <a:pPr algn="just">
                        <a:lnSpc>
                          <a:spcPct val="100000"/>
                        </a:lnSpc>
                        <a:spcAft>
                          <a:spcPts val="0"/>
                        </a:spcAft>
                      </a:pPr>
                      <a:r>
                        <a:rPr lang="en-US" sz="1600" b="1">
                          <a:solidFill>
                            <a:srgbClr val="0066CC"/>
                          </a:solidFill>
                          <a:latin typeface="Times New Roman"/>
                          <a:ea typeface="Times New Roman"/>
                          <a:cs typeface="Times New Roman"/>
                        </a:rPr>
                        <a:t>- Lịch sử xây dựng và phát triển của đất nước Việt Nam</a:t>
                      </a:r>
                      <a:endParaRPr lang="en-US" sz="1600" b="1">
                        <a:solidFill>
                          <a:srgbClr val="0066CC"/>
                        </a:solidFill>
                        <a:latin typeface="Calibri"/>
                        <a:ea typeface="Calibri"/>
                        <a:cs typeface="Times New Roman"/>
                      </a:endParaRPr>
                    </a:p>
                    <a:p>
                      <a:pPr algn="just">
                        <a:lnSpc>
                          <a:spcPct val="100000"/>
                        </a:lnSpc>
                        <a:spcAft>
                          <a:spcPts val="0"/>
                        </a:spcAft>
                      </a:pPr>
                      <a:r>
                        <a:rPr lang="en-US" sz="1600" b="1">
                          <a:solidFill>
                            <a:srgbClr val="0066CC"/>
                          </a:solidFill>
                          <a:latin typeface="Times New Roman"/>
                          <a:ea typeface="Times New Roman"/>
                          <a:cs typeface="Times New Roman"/>
                        </a:rPr>
                        <a:t>- Lịch sử các triều đại: Ví dụ lịch sử triều Lê….</a:t>
                      </a:r>
                      <a:endParaRPr lang="en-US" sz="1600" b="1">
                        <a:solidFill>
                          <a:srgbClr val="0066CC"/>
                        </a:solidFill>
                        <a:latin typeface="Calibri"/>
                        <a:ea typeface="Calibri"/>
                        <a:cs typeface="Times New Roman"/>
                      </a:endParaRPr>
                    </a:p>
                    <a:p>
                      <a:pPr algn="just">
                        <a:lnSpc>
                          <a:spcPct val="100000"/>
                        </a:lnSpc>
                        <a:spcAft>
                          <a:spcPts val="0"/>
                        </a:spcAft>
                      </a:pPr>
                      <a:r>
                        <a:rPr lang="en-US" sz="1600" b="1">
                          <a:solidFill>
                            <a:srgbClr val="0066CC"/>
                          </a:solidFill>
                          <a:latin typeface="Times New Roman"/>
                          <a:ea typeface="Times New Roman"/>
                          <a:cs typeface="Times New Roman"/>
                        </a:rPr>
                        <a:t>- Lịch sử các ngành, nghề: Ví dụ lịch sử nghề gốm sứ Việt Nam….</a:t>
                      </a:r>
                      <a:endParaRPr lang="en-US" sz="1600" b="1">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4987">
                <a:tc>
                  <a:txBody>
                    <a:bodyPr/>
                    <a:lstStyle/>
                    <a:p>
                      <a:pPr>
                        <a:lnSpc>
                          <a:spcPct val="100000"/>
                        </a:lnSpc>
                        <a:spcBef>
                          <a:spcPts val="600"/>
                        </a:spcBef>
                        <a:spcAft>
                          <a:spcPts val="0"/>
                        </a:spcAft>
                      </a:pPr>
                      <a:r>
                        <a:rPr lang="en-US" sz="1600" b="1" i="1">
                          <a:solidFill>
                            <a:srgbClr val="0066CC"/>
                          </a:solidFill>
                          <a:latin typeface="Times New Roman"/>
                          <a:ea typeface="Calibri"/>
                          <a:cs typeface="Times New Roman"/>
                        </a:rPr>
                        <a:t>Môn Lịch sử là môn học có nhiệm vụ gì?</a:t>
                      </a:r>
                      <a:endParaRPr lang="en-US" sz="1600" b="1">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pPr>
                      <a:r>
                        <a:rPr lang="en-US" sz="1600" b="1" dirty="0" err="1">
                          <a:solidFill>
                            <a:srgbClr val="0066CC"/>
                          </a:solidFill>
                          <a:latin typeface="Times New Roman"/>
                          <a:ea typeface="Calibri"/>
                          <a:cs typeface="Times New Roman"/>
                        </a:rPr>
                        <a:t>Môn</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Lịch</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sử</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là</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môn</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học</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tìm</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hiểu</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quá</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trình</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hình</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thành</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và</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phát</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triển</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của</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xã</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hội</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loài</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người</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từ</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khi</a:t>
                      </a:r>
                      <a:r>
                        <a:rPr lang="en-US" sz="1600" b="1" dirty="0">
                          <a:solidFill>
                            <a:srgbClr val="0066CC"/>
                          </a:solidFill>
                          <a:latin typeface="Times New Roman"/>
                          <a:ea typeface="Calibri"/>
                          <a:cs typeface="Times New Roman"/>
                        </a:rPr>
                        <a:t> con </a:t>
                      </a:r>
                      <a:r>
                        <a:rPr lang="en-US" sz="1600" b="1" dirty="0" err="1">
                          <a:solidFill>
                            <a:srgbClr val="0066CC"/>
                          </a:solidFill>
                          <a:latin typeface="Times New Roman"/>
                          <a:ea typeface="Calibri"/>
                          <a:cs typeface="Times New Roman"/>
                        </a:rPr>
                        <a:t>người</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xuất</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hiện</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trên</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Trái</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Đất</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cho</a:t>
                      </a:r>
                      <a:r>
                        <a:rPr lang="en-US" sz="1600" b="1" dirty="0">
                          <a:solidFill>
                            <a:srgbClr val="0066CC"/>
                          </a:solidFill>
                          <a:latin typeface="Times New Roman"/>
                          <a:ea typeface="Calibri"/>
                          <a:cs typeface="Times New Roman"/>
                        </a:rPr>
                        <a:t> </a:t>
                      </a:r>
                      <a:r>
                        <a:rPr lang="en-US" sz="1600" b="1" dirty="0" err="1">
                          <a:solidFill>
                            <a:srgbClr val="0066CC"/>
                          </a:solidFill>
                          <a:latin typeface="Times New Roman"/>
                          <a:ea typeface="Calibri"/>
                          <a:cs typeface="Times New Roman"/>
                        </a:rPr>
                        <a:t>đến</a:t>
                      </a:r>
                      <a:r>
                        <a:rPr lang="en-US" sz="1600" b="1" dirty="0">
                          <a:solidFill>
                            <a:srgbClr val="0066CC"/>
                          </a:solidFill>
                          <a:latin typeface="Times New Roman"/>
                          <a:ea typeface="Calibri"/>
                          <a:cs typeface="Times New Roman"/>
                        </a:rPr>
                        <a:t> nay</a:t>
                      </a:r>
                      <a:endParaRPr lang="en-US" sz="1600" b="1" dirty="0">
                        <a:solidFill>
                          <a:srgbClr val="0066CC"/>
                        </a:solidFill>
                        <a:latin typeface="Calibri"/>
                        <a:ea typeface="Calibri"/>
                        <a:cs typeface="Times New Roman"/>
                      </a:endParaRPr>
                    </a:p>
                  </a:txBody>
                  <a:tcPr marL="68213" marR="68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 name="Cloud Callout 6"/>
          <p:cNvSpPr>
            <a:spLocks noChangeArrowheads="1"/>
          </p:cNvSpPr>
          <p:nvPr/>
        </p:nvSpPr>
        <p:spPr bwMode="auto">
          <a:xfrm>
            <a:off x="6324600" y="762000"/>
            <a:ext cx="4343400" cy="1219200"/>
          </a:xfrm>
          <a:prstGeom prst="cloudCallout">
            <a:avLst>
              <a:gd name="adj1" fmla="val -15343"/>
              <a:gd name="adj2" fmla="val 84088"/>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r>
              <a:rPr lang="en-US" sz="2000" b="1">
                <a:solidFill>
                  <a:srgbClr val="0000FF"/>
                </a:solidFill>
                <a:latin typeface="Times New Roman" pitchFamily="18" charset="0"/>
              </a:rPr>
              <a:t>Hãy đánh giá phần trình bày của nhóm bạn theo bảng sau</a:t>
            </a:r>
            <a:endParaRPr lang="vi-VN" sz="2000" b="1">
              <a:solidFill>
                <a:srgbClr val="0000FF"/>
              </a:solidFill>
              <a:latin typeface="Times New Roman" pitchFamily="18" charset="0"/>
            </a:endParaRPr>
          </a:p>
        </p:txBody>
      </p:sp>
      <p:graphicFrame>
        <p:nvGraphicFramePr>
          <p:cNvPr id="28" name="Table 27"/>
          <p:cNvGraphicFramePr>
            <a:graphicFrameLocks noGrp="1"/>
          </p:cNvGraphicFramePr>
          <p:nvPr/>
        </p:nvGraphicFramePr>
        <p:xfrm>
          <a:off x="5943600" y="2514600"/>
          <a:ext cx="4419600" cy="3511296"/>
        </p:xfrm>
        <a:graphic>
          <a:graphicData uri="http://schemas.openxmlformats.org/drawingml/2006/table">
            <a:tbl>
              <a:tblPr/>
              <a:tblGrid>
                <a:gridCol w="381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414528">
                <a:tc rowSpan="2">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STT</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Yêu cầu</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Xác nhận</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Điểm</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Đểm chấm</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210">
                <a:tc vMerge="1">
                  <a:txBody>
                    <a:bodyPr/>
                    <a:lstStyle/>
                    <a:p>
                      <a:endParaRPr lang="en-US"/>
                    </a:p>
                  </a:txBody>
                  <a:tcPr/>
                </a:tc>
                <a:tc vMerge="1">
                  <a:txBody>
                    <a:bodyPr/>
                    <a:lstStyle/>
                    <a:p>
                      <a:endParaRPr lang="en-US"/>
                    </a:p>
                  </a:txBody>
                  <a:tcPr/>
                </a:tc>
                <a:tc>
                  <a:txBody>
                    <a:bodyPr/>
                    <a:lstStyle/>
                    <a:p>
                      <a:pPr algn="ctr">
                        <a:lnSpc>
                          <a:spcPct val="115000"/>
                        </a:lnSpc>
                        <a:spcBef>
                          <a:spcPts val="600"/>
                        </a:spcBef>
                        <a:spcAft>
                          <a:spcPts val="0"/>
                        </a:spcAft>
                        <a:tabLst>
                          <a:tab pos="866775" algn="l"/>
                        </a:tabLst>
                      </a:pPr>
                      <a:r>
                        <a:rPr lang="en-US" sz="1400" b="1">
                          <a:solidFill>
                            <a:srgbClr val="000000"/>
                          </a:solidFill>
                          <a:latin typeface="Times New Roman"/>
                          <a:ea typeface="Calibri"/>
                          <a:cs typeface="Times New Roman"/>
                        </a:rPr>
                        <a:t>Có</a:t>
                      </a:r>
                      <a:r>
                        <a:rPr lang="en-US" sz="1400" b="1" smtClean="0">
                          <a:solidFill>
                            <a:srgbClr val="000000"/>
                          </a:solidFill>
                          <a:latin typeface="Times New Roman"/>
                          <a:ea typeface="Calibri"/>
                          <a:cs typeface="Times New Roman"/>
                        </a:rPr>
                        <a:t>/</a:t>
                      </a:r>
                    </a:p>
                    <a:p>
                      <a:pPr algn="ctr">
                        <a:lnSpc>
                          <a:spcPct val="115000"/>
                        </a:lnSpc>
                        <a:spcBef>
                          <a:spcPts val="600"/>
                        </a:spcBef>
                        <a:spcAft>
                          <a:spcPts val="0"/>
                        </a:spcAft>
                        <a:tabLst>
                          <a:tab pos="866775" algn="l"/>
                        </a:tabLst>
                      </a:pPr>
                      <a:r>
                        <a:rPr lang="en-US" sz="1400" b="1" smtClean="0">
                          <a:solidFill>
                            <a:srgbClr val="000000"/>
                          </a:solidFill>
                          <a:latin typeface="Times New Roman"/>
                          <a:ea typeface="Calibri"/>
                          <a:cs typeface="Times New Roman"/>
                        </a:rPr>
                        <a:t>Không</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40210">
                <a:tc>
                  <a:txBody>
                    <a:bodyPr/>
                    <a:lstStyle/>
                    <a:p>
                      <a:pPr algn="just">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1</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1400" b="1">
                          <a:solidFill>
                            <a:srgbClr val="339933"/>
                          </a:solidFill>
                          <a:latin typeface="Times New Roman"/>
                          <a:ea typeface="Calibri"/>
                          <a:cs typeface="Times New Roman"/>
                        </a:rPr>
                        <a:t>- Biết được thế nào là lịch sử không?</a:t>
                      </a:r>
                      <a:endParaRPr lang="en-US" sz="1100" b="1">
                        <a:solidFill>
                          <a:srgbClr val="339933"/>
                        </a:solidFill>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2</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210">
                <a:tc>
                  <a:txBody>
                    <a:bodyPr/>
                    <a:lstStyle/>
                    <a:p>
                      <a:pPr algn="just">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2</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1400" b="1">
                          <a:solidFill>
                            <a:srgbClr val="339933"/>
                          </a:solidFill>
                          <a:latin typeface="Times New Roman"/>
                          <a:ea typeface="Calibri"/>
                          <a:cs typeface="Times New Roman"/>
                        </a:rPr>
                        <a:t>- Nêu được ví dụ cụ thể không?</a:t>
                      </a:r>
                      <a:endParaRPr lang="en-US" sz="1100" b="1">
                        <a:solidFill>
                          <a:srgbClr val="339933"/>
                        </a:solidFill>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3</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0419">
                <a:tc>
                  <a:txBody>
                    <a:bodyPr/>
                    <a:lstStyle/>
                    <a:p>
                      <a:pPr algn="just">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3</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1400" b="1">
                          <a:solidFill>
                            <a:srgbClr val="339933"/>
                          </a:solidFill>
                          <a:latin typeface="Times New Roman"/>
                          <a:ea typeface="Calibri"/>
                          <a:cs typeface="Times New Roman"/>
                        </a:rPr>
                        <a:t>- Có biết được môn Lịch sử là môn học như thế nào không?</a:t>
                      </a:r>
                      <a:endParaRPr lang="en-US" sz="1100" b="1">
                        <a:solidFill>
                          <a:srgbClr val="339933"/>
                        </a:solidFill>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2</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0419">
                <a:tc>
                  <a:txBody>
                    <a:bodyPr/>
                    <a:lstStyle/>
                    <a:p>
                      <a:pPr algn="just">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4</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r>
                        <a:rPr lang="en-US" sz="1400" b="1">
                          <a:solidFill>
                            <a:srgbClr val="339933"/>
                          </a:solidFill>
                          <a:latin typeface="Times New Roman"/>
                          <a:ea typeface="Calibri"/>
                          <a:cs typeface="Times New Roman"/>
                        </a:rPr>
                        <a:t>-  Cách trình bày có rõ ràng và thuyết phục không?</a:t>
                      </a:r>
                      <a:endParaRPr lang="en-US" sz="1100" b="1">
                        <a:solidFill>
                          <a:srgbClr val="339933"/>
                        </a:solidFill>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tabLst>
                          <a:tab pos="866775" algn="l"/>
                        </a:tabLst>
                      </a:pPr>
                      <a:r>
                        <a:rPr lang="en-US" sz="1400">
                          <a:solidFill>
                            <a:srgbClr val="000000"/>
                          </a:solidFill>
                          <a:latin typeface="Times New Roman"/>
                          <a:ea typeface="Calibri"/>
                          <a:cs typeface="Times New Roman"/>
                        </a:rPr>
                        <a:t>3</a:t>
                      </a:r>
                      <a:endParaRPr lang="en-US" sz="1100">
                        <a:latin typeface="Calibri"/>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tabLst>
                          <a:tab pos="866775" algn="l"/>
                        </a:tabLst>
                      </a:pPr>
                      <a:endParaRPr lang="en-US" sz="1400">
                        <a:solidFill>
                          <a:srgbClr val="000000"/>
                        </a:solidFill>
                        <a:latin typeface="Times New Roman"/>
                        <a:ea typeface="Calibri"/>
                        <a:cs typeface="Times New Roman"/>
                      </a:endParaRPr>
                    </a:p>
                  </a:txBody>
                  <a:tcPr marL="67139" marR="67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145" name="Rectangle 1"/>
          <p:cNvSpPr>
            <a:spLocks noChangeArrowheads="1"/>
          </p:cNvSpPr>
          <p:nvPr/>
        </p:nvSpPr>
        <p:spPr bwMode="auto">
          <a:xfrm>
            <a:off x="5867400" y="2057401"/>
            <a:ext cx="4572000" cy="30777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tabLst>
                <a:tab pos="866775" algn="l"/>
              </a:tabLst>
            </a:pPr>
            <a:r>
              <a:rPr lang="sv-SE" sz="1400" b="1">
                <a:solidFill>
                  <a:srgbClr val="000000"/>
                </a:solidFill>
                <a:latin typeface="Times New Roman" pitchFamily="18" charset="0"/>
                <a:ea typeface="Calibri" pitchFamily="34" charset="0"/>
                <a:cs typeface="Times New Roman" pitchFamily="18" charset="0"/>
              </a:rPr>
              <a:t> </a:t>
            </a:r>
            <a:r>
              <a:rPr lang="en-US" sz="1400" b="1">
                <a:solidFill>
                  <a:srgbClr val="000000"/>
                </a:solidFill>
                <a:latin typeface="Times New Roman" pitchFamily="18" charset="0"/>
                <a:ea typeface="Calibri" pitchFamily="34" charset="0"/>
                <a:cs typeface="Times New Roman" pitchFamily="18" charset="0"/>
              </a:rPr>
              <a:t>Phụ lục 1. Bảng kiểm đánh giá hoạt động thảo luận  </a:t>
            </a:r>
            <a:endParaRPr lang="en-US">
              <a:solidFill>
                <a:schemeClr val="tx1"/>
              </a:solidFill>
              <a:latin typeface="Arial" pitchFamily="34" charset="0"/>
              <a:cs typeface="Arial" pitchFamily="34" charset="0"/>
            </a:endParaRPr>
          </a:p>
        </p:txBody>
      </p:sp>
      <p:sp>
        <p:nvSpPr>
          <p:cNvPr id="30" name="Title 23"/>
          <p:cNvSpPr>
            <a:spLocks noGrp="1"/>
          </p:cNvSpPr>
          <p:nvPr>
            <p:ph type="title"/>
          </p:nvPr>
        </p:nvSpPr>
        <p:spPr>
          <a:xfrm>
            <a:off x="2819400" y="152400"/>
            <a:ext cx="6400800" cy="457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sp>
        <p:nvSpPr>
          <p:cNvPr id="31" name="Rectangle 30"/>
          <p:cNvSpPr/>
          <p:nvPr/>
        </p:nvSpPr>
        <p:spPr>
          <a:xfrm>
            <a:off x="2552700" y="6048122"/>
            <a:ext cx="6934200" cy="707886"/>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khứ</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amond(in)">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xit" presetSubtype="16" fill="hold" grpId="1" nodeType="clickEffect">
                                  <p:stCondLst>
                                    <p:cond delay="0"/>
                                  </p:stCondLst>
                                  <p:childTnLst>
                                    <p:animEffect transition="out" filter="diamond(in)">
                                      <p:cBhvr>
                                        <p:cTn id="29" dur="2000"/>
                                        <p:tgtEl>
                                          <p:spTgt spid="24"/>
                                        </p:tgtEl>
                                      </p:cBhvr>
                                    </p:animEffect>
                                    <p:set>
                                      <p:cBhvr>
                                        <p:cTn id="30" dur="1" fill="hold">
                                          <p:stCondLst>
                                            <p:cond delay="1999"/>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6145"/>
                                        </p:tgtEl>
                                        <p:attrNameLst>
                                          <p:attrName>style.visibility</p:attrName>
                                        </p:attrNameLst>
                                      </p:cBhvr>
                                      <p:to>
                                        <p:strVal val="visible"/>
                                      </p:to>
                                    </p:set>
                                    <p:animEffect transition="in" filter="plus(in)">
                                      <p:cBhvr>
                                        <p:cTn id="45" dur="2000"/>
                                        <p:tgtEl>
                                          <p:spTgt spid="6145"/>
                                        </p:tgtEl>
                                      </p:cBhvr>
                                    </p:animEffect>
                                  </p:childTnLst>
                                </p:cTn>
                              </p:par>
                              <p:par>
                                <p:cTn id="46" presetID="8" presetClass="entr" presetSubtype="16"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amond(in)">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animBg="1"/>
      <p:bldP spid="6145"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3"/>
          <p:cNvSpPr>
            <a:spLocks noGrp="1"/>
          </p:cNvSpPr>
          <p:nvPr>
            <p:ph type="title"/>
          </p:nvPr>
        </p:nvSpPr>
        <p:spPr>
          <a:xfrm>
            <a:off x="2971800" y="228600"/>
            <a:ext cx="6400800" cy="6096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grpSp>
        <p:nvGrpSpPr>
          <p:cNvPr id="10" name="Group 10"/>
          <p:cNvGrpSpPr>
            <a:grpSpLocks/>
          </p:cNvGrpSpPr>
          <p:nvPr/>
        </p:nvGrpSpPr>
        <p:grpSpPr bwMode="auto">
          <a:xfrm>
            <a:off x="1524001" y="914399"/>
            <a:ext cx="5181427" cy="533400"/>
            <a:chOff x="912" y="2016"/>
            <a:chExt cx="3676" cy="669"/>
          </a:xfrm>
        </p:grpSpPr>
        <p:sp>
          <p:nvSpPr>
            <p:cNvPr id="11" name="AutoShape 11"/>
            <p:cNvSpPr>
              <a:spLocks noChangeArrowheads="1"/>
            </p:cNvSpPr>
            <p:nvPr/>
          </p:nvSpPr>
          <p:spPr bwMode="gray">
            <a:xfrm>
              <a:off x="912" y="2016"/>
              <a:ext cx="3676" cy="669"/>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nvGrpSpPr>
            <p:cNvPr id="12" name="Group 12"/>
            <p:cNvGrpSpPr>
              <a:grpSpLocks/>
            </p:cNvGrpSpPr>
            <p:nvPr/>
          </p:nvGrpSpPr>
          <p:grpSpPr bwMode="auto">
            <a:xfrm>
              <a:off x="1020" y="2016"/>
              <a:ext cx="768" cy="656"/>
              <a:chOff x="1020" y="2016"/>
              <a:chExt cx="768" cy="656"/>
            </a:xfrm>
          </p:grpSpPr>
          <p:sp>
            <p:nvSpPr>
              <p:cNvPr id="14" name="AutoShape 13"/>
              <p:cNvSpPr>
                <a:spLocks noChangeArrowheads="1"/>
              </p:cNvSpPr>
              <p:nvPr/>
            </p:nvSpPr>
            <p:spPr bwMode="gray">
              <a:xfrm>
                <a:off x="1020" y="2078"/>
                <a:ext cx="768" cy="580"/>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5"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6" name="Text Box 15"/>
              <p:cNvSpPr txBox="1">
                <a:spLocks noChangeArrowheads="1"/>
              </p:cNvSpPr>
              <p:nvPr/>
            </p:nvSpPr>
            <p:spPr bwMode="gray">
              <a:xfrm>
                <a:off x="1236" y="2016"/>
                <a:ext cx="487" cy="65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2</a:t>
                </a:r>
              </a:p>
            </p:txBody>
          </p:sp>
        </p:grpSp>
        <p:sp>
          <p:nvSpPr>
            <p:cNvPr id="13" name="Text Box 16"/>
            <p:cNvSpPr txBox="1">
              <a:spLocks noChangeArrowheads="1"/>
            </p:cNvSpPr>
            <p:nvPr/>
          </p:nvSpPr>
          <p:spPr bwMode="gray">
            <a:xfrm>
              <a:off x="1831" y="2112"/>
              <a:ext cx="2649" cy="463"/>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r>
                <a:rPr lang="en-US" b="1">
                  <a:solidFill>
                    <a:srgbClr val="0033CC"/>
                  </a:solidFill>
                </a:rPr>
                <a:t>Hoạt động 2. Vì sao phải học lịch sử?</a:t>
              </a:r>
              <a:endParaRPr lang="en-US">
                <a:solidFill>
                  <a:srgbClr val="0033CC"/>
                </a:solidFill>
              </a:endParaRPr>
            </a:p>
          </p:txBody>
        </p:sp>
      </p:grpSp>
      <p:sp>
        <p:nvSpPr>
          <p:cNvPr id="18" name="Pentagon 17"/>
          <p:cNvSpPr/>
          <p:nvPr/>
        </p:nvSpPr>
        <p:spPr>
          <a:xfrm>
            <a:off x="1676400" y="2362200"/>
            <a:ext cx="5283200" cy="838200"/>
          </a:xfrm>
          <a:prstGeom prst="homePlate">
            <a:avLst>
              <a:gd name="adj" fmla="val 67106"/>
            </a:avLst>
          </a:prstGeom>
          <a:ln/>
        </p:spPr>
        <p:style>
          <a:lnRef idx="1">
            <a:schemeClr val="accent3"/>
          </a:lnRef>
          <a:fillRef idx="2">
            <a:schemeClr val="accent3"/>
          </a:fillRef>
          <a:effectRef idx="1">
            <a:schemeClr val="accent3"/>
          </a:effectRef>
          <a:fontRef idx="minor">
            <a:schemeClr val="dk1"/>
          </a:fontRef>
        </p:style>
        <p:txBody>
          <a:bodyPr anchor="ctr"/>
          <a:lstStyle/>
          <a:p>
            <a:pPr lvl="0" algn="ctr">
              <a:defRPr/>
            </a:pPr>
            <a:r>
              <a:rPr lang="en-US" b="1" dirty="0" err="1">
                <a:solidFill>
                  <a:srgbClr val="0033CC"/>
                </a:solidFill>
                <a:latin typeface="Times New Roman" pitchFamily="18" charset="0"/>
                <a:ea typeface="Calibri" pitchFamily="34" charset="0"/>
                <a:cs typeface="Times New Roman" pitchFamily="18" charset="0"/>
              </a:rPr>
              <a:t>Hình</a:t>
            </a:r>
            <a:r>
              <a:rPr lang="en-US" b="1" dirty="0">
                <a:solidFill>
                  <a:srgbClr val="0033CC"/>
                </a:solidFill>
                <a:latin typeface="Times New Roman" pitchFamily="18" charset="0"/>
                <a:ea typeface="Calibri" pitchFamily="34" charset="0"/>
                <a:cs typeface="Times New Roman" pitchFamily="18" charset="0"/>
              </a:rPr>
              <a:t> </a:t>
            </a:r>
            <a:r>
              <a:rPr lang="en-US" b="1" dirty="0" err="1">
                <a:solidFill>
                  <a:srgbClr val="0033CC"/>
                </a:solidFill>
                <a:latin typeface="Times New Roman" pitchFamily="18" charset="0"/>
                <a:ea typeface="Calibri" pitchFamily="34" charset="0"/>
                <a:cs typeface="Times New Roman" pitchFamily="18" charset="0"/>
              </a:rPr>
              <a:t>ảnh</a:t>
            </a:r>
            <a:r>
              <a:rPr lang="en-US" b="1" dirty="0">
                <a:solidFill>
                  <a:srgbClr val="0033CC"/>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Bác</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Hồ</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nói</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chuyện</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với</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Đại</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đoàn</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quân</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tiên</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phong</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tại</a:t>
            </a:r>
            <a:r>
              <a:rPr lang="en-US" b="1" dirty="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đền</a:t>
            </a:r>
            <a:r>
              <a:rPr lang="en-US" b="1" dirty="0">
                <a:solidFill>
                  <a:schemeClr val="tx1"/>
                </a:solidFill>
                <a:latin typeface="Times New Roman" pitchFamily="18" charset="0"/>
                <a:ea typeface="Calibri" pitchFamily="34" charset="0"/>
                <a:cs typeface="Times New Roman" pitchFamily="18" charset="0"/>
              </a:rPr>
              <a:t> </a:t>
            </a:r>
            <a:r>
              <a:rPr lang="en-US" b="1" dirty="0" err="1" smtClean="0">
                <a:solidFill>
                  <a:schemeClr val="tx1"/>
                </a:solidFill>
                <a:latin typeface="Times New Roman" pitchFamily="18" charset="0"/>
                <a:ea typeface="Calibri" pitchFamily="34" charset="0"/>
                <a:cs typeface="Times New Roman" pitchFamily="18" charset="0"/>
              </a:rPr>
              <a:t>Hùng</a:t>
            </a:r>
            <a:r>
              <a:rPr lang="en-US" b="1" dirty="0" smtClean="0">
                <a:solidFill>
                  <a:schemeClr val="tx1"/>
                </a:solidFill>
                <a:latin typeface="Times New Roman" pitchFamily="18" charset="0"/>
                <a:ea typeface="Calibri" pitchFamily="34" charset="0"/>
                <a:cs typeface="Times New Roman" pitchFamily="18" charset="0"/>
              </a:rPr>
              <a:t> - </a:t>
            </a:r>
            <a:r>
              <a:rPr lang="en-US" b="1" dirty="0" err="1" smtClean="0">
                <a:solidFill>
                  <a:schemeClr val="tx1"/>
                </a:solidFill>
                <a:latin typeface="Times New Roman" pitchFamily="18" charset="0"/>
                <a:ea typeface="Calibri" pitchFamily="34" charset="0"/>
                <a:cs typeface="Times New Roman" pitchFamily="18" charset="0"/>
              </a:rPr>
              <a:t>Phú</a:t>
            </a:r>
            <a:r>
              <a:rPr lang="en-US" b="1" dirty="0" smtClean="0">
                <a:solidFill>
                  <a:schemeClr val="tx1"/>
                </a:solidFill>
                <a:latin typeface="Times New Roman" pitchFamily="18" charset="0"/>
                <a:ea typeface="Calibri" pitchFamily="34" charset="0"/>
                <a:cs typeface="Times New Roman" pitchFamily="18" charset="0"/>
              </a:rPr>
              <a:t> </a:t>
            </a:r>
            <a:r>
              <a:rPr lang="en-US" b="1" dirty="0" err="1">
                <a:solidFill>
                  <a:schemeClr val="tx1"/>
                </a:solidFill>
                <a:latin typeface="Times New Roman" pitchFamily="18" charset="0"/>
                <a:ea typeface="Calibri" pitchFamily="34" charset="0"/>
                <a:cs typeface="Times New Roman" pitchFamily="18" charset="0"/>
              </a:rPr>
              <a:t>Thọ</a:t>
            </a:r>
            <a:r>
              <a:rPr lang="en-US" dirty="0">
                <a:solidFill>
                  <a:schemeClr val="tx1"/>
                </a:solidFill>
              </a:rPr>
              <a:t>  </a:t>
            </a:r>
            <a:r>
              <a:rPr lang="en-US" b="1" dirty="0">
                <a:solidFill>
                  <a:schemeClr val="tx1"/>
                </a:solidFill>
              </a:rPr>
              <a:t>(19-9-1954)</a:t>
            </a:r>
          </a:p>
        </p:txBody>
      </p:sp>
      <p:sp>
        <p:nvSpPr>
          <p:cNvPr id="19" name="Pentagon 18"/>
          <p:cNvSpPr/>
          <p:nvPr/>
        </p:nvSpPr>
        <p:spPr>
          <a:xfrm>
            <a:off x="1676400" y="3429000"/>
            <a:ext cx="5257800" cy="1143000"/>
          </a:xfrm>
          <a:prstGeom prst="homePlate">
            <a:avLst>
              <a:gd name="adj" fmla="val 67106"/>
            </a:avLst>
          </a:prstGeom>
          <a:ln/>
        </p:spPr>
        <p:style>
          <a:lnRef idx="1">
            <a:schemeClr val="accent5"/>
          </a:lnRef>
          <a:fillRef idx="2">
            <a:schemeClr val="accent5"/>
          </a:fillRef>
          <a:effectRef idx="1">
            <a:schemeClr val="accent5"/>
          </a:effectRef>
          <a:fontRef idx="minor">
            <a:schemeClr val="dk1"/>
          </a:fontRef>
        </p:style>
        <p:txBody>
          <a:bodyPr anchor="ctr"/>
          <a:lstStyle/>
          <a:p>
            <a:pPr lvl="0" algn="just">
              <a:defRPr/>
            </a:pPr>
            <a:r>
              <a:rPr lang="en-US" b="1">
                <a:solidFill>
                  <a:srgbClr val="FF0000"/>
                </a:solidFill>
              </a:rPr>
              <a:t>       Bác muốn nhắc nhở các chiến sĩ về truyền thống của dân tộc, biết ơn các thế hệ cha ông đã có công xây dựng đất nước hãy ra sức bảo vệ để giữ lấy đất nước non sông.</a:t>
            </a:r>
          </a:p>
        </p:txBody>
      </p:sp>
      <p:sp>
        <p:nvSpPr>
          <p:cNvPr id="20" name="Cloud Callout 6"/>
          <p:cNvSpPr>
            <a:spLocks noChangeArrowheads="1"/>
          </p:cNvSpPr>
          <p:nvPr/>
        </p:nvSpPr>
        <p:spPr bwMode="auto">
          <a:xfrm>
            <a:off x="6629400" y="990600"/>
            <a:ext cx="4038600" cy="1371600"/>
          </a:xfrm>
          <a:prstGeom prst="cloudCallout">
            <a:avLst>
              <a:gd name="adj1" fmla="val -15343"/>
              <a:gd name="adj2" fmla="val 84088"/>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lvl="0" algn="ctr">
              <a:defRPr/>
            </a:pPr>
            <a:r>
              <a:rPr lang="en-US" sz="1600" b="1">
                <a:solidFill>
                  <a:srgbClr val="FF0000"/>
                </a:solidFill>
                <a:latin typeface="Times New Roman" pitchFamily="18" charset="0"/>
                <a:ea typeface="Calibri" pitchFamily="34" charset="0"/>
                <a:cs typeface="Times New Roman" pitchFamily="18" charset="0"/>
              </a:rPr>
              <a:t>? Quan sát bức ảnh chụp và cho biết đây là hình ảnh gì?</a:t>
            </a:r>
          </a:p>
          <a:p>
            <a:pPr lvl="0" algn="ctr">
              <a:defRPr/>
            </a:pPr>
            <a:r>
              <a:rPr lang="en-US" sz="1600" b="1">
                <a:solidFill>
                  <a:srgbClr val="FF0000"/>
                </a:solidFill>
                <a:latin typeface="Times New Roman" pitchFamily="18" charset="0"/>
                <a:cs typeface="Times New Roman" pitchFamily="18" charset="0"/>
              </a:rPr>
              <a:t>Bác đã dặn dò gì với đại đoàn quân tiên phong</a:t>
            </a:r>
            <a:endParaRPr lang="en-US" sz="1600" b="1">
              <a:solidFill>
                <a:srgbClr val="FF0000"/>
              </a:solidFill>
            </a:endParaRPr>
          </a:p>
        </p:txBody>
      </p:sp>
      <p:sp>
        <p:nvSpPr>
          <p:cNvPr id="21" name="Cloud Callout 6"/>
          <p:cNvSpPr>
            <a:spLocks noChangeArrowheads="1"/>
          </p:cNvSpPr>
          <p:nvPr/>
        </p:nvSpPr>
        <p:spPr bwMode="auto">
          <a:xfrm>
            <a:off x="6400800" y="762000"/>
            <a:ext cx="4038600" cy="1981200"/>
          </a:xfrm>
          <a:prstGeom prst="cloudCallout">
            <a:avLst>
              <a:gd name="adj1" fmla="val -5618"/>
              <a:gd name="adj2" fmla="val 45321"/>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r>
              <a:rPr lang="en-US" sz="2000" i="1"/>
              <a:t>? Theo em tại sao Bác lại nói câu nói đó tại đền Hùng? Em hiểu như thế nào về ý nghĩa lời căn dặn của Bác Hồ?</a:t>
            </a:r>
            <a:endParaRPr lang="en-US" sz="2000"/>
          </a:p>
        </p:txBody>
      </p:sp>
      <p:pic>
        <p:nvPicPr>
          <p:cNvPr id="24580" name="Picture 4" descr="D:\BÁN TÀI LIỆU\GIÁO ÁN SỬ 6-  KẾT NỐI TRI THỨC\BÀI CHUẨN\KÌ 1 - LỊCH SỬ KẾT NỐI TRI THỨC\GIáo án kì 1 Sử 6 Kết nối\1809_173442307_3396343657133773_8174565351466705860_n.jpg"/>
          <p:cNvPicPr>
            <a:picLocks noChangeAspect="1" noChangeArrowheads="1"/>
          </p:cNvPicPr>
          <p:nvPr/>
        </p:nvPicPr>
        <p:blipFill>
          <a:blip r:embed="rId3"/>
          <a:srcRect/>
          <a:stretch>
            <a:fillRect/>
          </a:stretch>
        </p:blipFill>
        <p:spPr bwMode="auto">
          <a:xfrm>
            <a:off x="6934200" y="2590801"/>
            <a:ext cx="3505200" cy="4022701"/>
          </a:xfrm>
          <a:prstGeom prst="rect">
            <a:avLst/>
          </a:prstGeom>
          <a:noFill/>
        </p:spPr>
      </p:pic>
      <p:sp>
        <p:nvSpPr>
          <p:cNvPr id="23" name="Cloud Callout 6"/>
          <p:cNvSpPr>
            <a:spLocks noChangeArrowheads="1"/>
          </p:cNvSpPr>
          <p:nvPr/>
        </p:nvSpPr>
        <p:spPr bwMode="auto">
          <a:xfrm>
            <a:off x="6324600" y="1066800"/>
            <a:ext cx="4343400" cy="1219200"/>
          </a:xfrm>
          <a:prstGeom prst="cloudCallout">
            <a:avLst>
              <a:gd name="adj1" fmla="val -15343"/>
              <a:gd name="adj2" fmla="val 84088"/>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endParaRPr lang="vi-VN" sz="2000" b="1">
              <a:solidFill>
                <a:srgbClr val="0000FF"/>
              </a:solidFill>
              <a:latin typeface="Times New Roman" pitchFamily="18" charset="0"/>
            </a:endParaRPr>
          </a:p>
        </p:txBody>
      </p:sp>
      <p:sp>
        <p:nvSpPr>
          <p:cNvPr id="24583" name="Rectangle 7"/>
          <p:cNvSpPr>
            <a:spLocks noChangeArrowheads="1"/>
          </p:cNvSpPr>
          <p:nvPr/>
        </p:nvSpPr>
        <p:spPr bwMode="auto">
          <a:xfrm>
            <a:off x="6934200" y="1295401"/>
            <a:ext cx="3276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400" b="1" i="1">
                <a:solidFill>
                  <a:srgbClr val="000000"/>
                </a:solidFill>
                <a:latin typeface="Arial" pitchFamily="34" charset="0"/>
                <a:ea typeface="Calibri" pitchFamily="34" charset="0"/>
                <a:cs typeface="Times New Roman" pitchFamily="18" charset="0"/>
              </a:rPr>
              <a:t>? Em hiểu thế nào về câu nói sau của Bác “Dân ta phải biết sử ta</a:t>
            </a:r>
          </a:p>
          <a:p>
            <a:pPr algn="ctr" fontAlgn="base">
              <a:spcBef>
                <a:spcPct val="0"/>
              </a:spcBef>
              <a:spcAft>
                <a:spcPct val="0"/>
              </a:spcAft>
            </a:pPr>
            <a:r>
              <a:rPr lang="en-US" sz="1400" b="1" i="1">
                <a:solidFill>
                  <a:srgbClr val="000000"/>
                </a:solidFill>
                <a:latin typeface="Arial" pitchFamily="34" charset="0"/>
                <a:ea typeface="Calibri" pitchFamily="34" charset="0"/>
                <a:cs typeface="Times New Roman" pitchFamily="18" charset="0"/>
              </a:rPr>
              <a:t> </a:t>
            </a:r>
            <a:r>
              <a:rPr lang="en-US" sz="1400" b="1" i="1">
                <a:solidFill>
                  <a:srgbClr val="000000"/>
                </a:solidFill>
                <a:latin typeface="Arial" pitchFamily="34" charset="0"/>
                <a:ea typeface="Calibri" pitchFamily="34" charset="0"/>
                <a:cs typeface="Arial" pitchFamily="34" charset="0"/>
              </a:rPr>
              <a:t>Cho tường gốc tích nước nhà Việt Nam”</a:t>
            </a:r>
            <a:r>
              <a:rPr lang="en-US" sz="900" b="1">
                <a:latin typeface="Arial" pitchFamily="34" charset="0"/>
                <a:cs typeface="Arial" pitchFamily="34" charset="0"/>
              </a:rPr>
              <a:t> </a:t>
            </a:r>
            <a:endParaRPr lang="en-US" b="1">
              <a:latin typeface="Arial" pitchFamily="34" charset="0"/>
              <a:cs typeface="Arial" pitchFamily="34" charset="0"/>
            </a:endParaRPr>
          </a:p>
        </p:txBody>
      </p:sp>
      <p:sp>
        <p:nvSpPr>
          <p:cNvPr id="27" name="Pentagon 26"/>
          <p:cNvSpPr/>
          <p:nvPr/>
        </p:nvSpPr>
        <p:spPr>
          <a:xfrm>
            <a:off x="1752600" y="4800600"/>
            <a:ext cx="5257800" cy="1143000"/>
          </a:xfrm>
          <a:prstGeom prst="homePlate">
            <a:avLst>
              <a:gd name="adj" fmla="val 67106"/>
            </a:avLst>
          </a:prstGeom>
          <a:ln/>
        </p:spPr>
        <p:style>
          <a:lnRef idx="1">
            <a:schemeClr val="accent3"/>
          </a:lnRef>
          <a:fillRef idx="2">
            <a:schemeClr val="accent3"/>
          </a:fillRef>
          <a:effectRef idx="1">
            <a:schemeClr val="accent3"/>
          </a:effectRef>
          <a:fontRef idx="minor">
            <a:schemeClr val="dk1"/>
          </a:fontRef>
        </p:style>
        <p:txBody>
          <a:bodyPr anchor="ctr"/>
          <a:lstStyle/>
          <a:p>
            <a:pPr lvl="0" algn="just">
              <a:defRPr/>
            </a:pPr>
            <a:r>
              <a:rPr lang="en-US" b="1">
                <a:solidFill>
                  <a:srgbClr val="0066CC"/>
                </a:solidFill>
              </a:rPr>
              <a:t>Bác muốn nhắc nhở mọi người dân Việt Nam nên tìm hiểu để biết tường tận lịch sử của dân tộc, chỉ khi ta hiểu rõ về quá khứ, về hiện tại thì mới có nền tảng đê  hướng tới tương lai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checkerboard(across)">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1" nodeType="clickEffect">
                                  <p:stCondLst>
                                    <p:cond delay="0"/>
                                  </p:stCondLst>
                                  <p:childTnLst>
                                    <p:animEffect transition="out" filter="diamond(in)">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4583"/>
                                        </p:tgtEl>
                                        <p:attrNameLst>
                                          <p:attrName>style.visibility</p:attrName>
                                        </p:attrNameLst>
                                      </p:cBhvr>
                                      <p:to>
                                        <p:strVal val="visible"/>
                                      </p:to>
                                    </p:set>
                                    <p:animEffect transition="in" filter="diamond(in)">
                                      <p:cBhvr>
                                        <p:cTn id="52" dur="2000"/>
                                        <p:tgtEl>
                                          <p:spTgt spid="2458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heckerboard(across)">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0" grpId="1" animBg="1"/>
      <p:bldP spid="21" grpId="0" animBg="1"/>
      <p:bldP spid="21" grpId="1" animBg="1"/>
      <p:bldP spid="23" grpId="0" animBg="1"/>
      <p:bldP spid="24583"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23"/>
          <p:cNvSpPr>
            <a:spLocks noGrp="1"/>
          </p:cNvSpPr>
          <p:nvPr>
            <p:ph type="title"/>
          </p:nvPr>
        </p:nvSpPr>
        <p:spPr>
          <a:xfrm>
            <a:off x="2819400" y="152400"/>
            <a:ext cx="6400800" cy="457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graphicFrame>
        <p:nvGraphicFramePr>
          <p:cNvPr id="32" name="Table 31"/>
          <p:cNvGraphicFramePr>
            <a:graphicFrameLocks noGrp="1"/>
          </p:cNvGraphicFramePr>
          <p:nvPr/>
        </p:nvGraphicFramePr>
        <p:xfrm>
          <a:off x="2438400" y="990600"/>
          <a:ext cx="6858000" cy="3337560"/>
        </p:xfrm>
        <a:graphic>
          <a:graphicData uri="http://schemas.openxmlformats.org/drawingml/2006/table">
            <a:tbl>
              <a:tblPr/>
              <a:tblGrid>
                <a:gridCol w="2332299">
                  <a:extLst>
                    <a:ext uri="{9D8B030D-6E8A-4147-A177-3AD203B41FA5}">
                      <a16:colId xmlns:a16="http://schemas.microsoft.com/office/drawing/2014/main" val="20000"/>
                    </a:ext>
                  </a:extLst>
                </a:gridCol>
                <a:gridCol w="2332299">
                  <a:extLst>
                    <a:ext uri="{9D8B030D-6E8A-4147-A177-3AD203B41FA5}">
                      <a16:colId xmlns:a16="http://schemas.microsoft.com/office/drawing/2014/main" val="20001"/>
                    </a:ext>
                  </a:extLst>
                </a:gridCol>
                <a:gridCol w="2193402">
                  <a:extLst>
                    <a:ext uri="{9D8B030D-6E8A-4147-A177-3AD203B41FA5}">
                      <a16:colId xmlns:a16="http://schemas.microsoft.com/office/drawing/2014/main" val="20002"/>
                    </a:ext>
                  </a:extLst>
                </a:gridCol>
              </a:tblGrid>
              <a:tr h="990600">
                <a:tc gridSpan="3">
                  <a:txBody>
                    <a:bodyPr/>
                    <a:lstStyle/>
                    <a:p>
                      <a:pPr marL="342900" lvl="0" indent="-342900" algn="ctr">
                        <a:spcBef>
                          <a:spcPts val="600"/>
                        </a:spcBef>
                        <a:spcAft>
                          <a:spcPts val="0"/>
                        </a:spcAft>
                        <a:buFont typeface="Times New Roman"/>
                        <a:buNone/>
                      </a:pPr>
                      <a:r>
                        <a:rPr lang="en-US" sz="1600" b="1" i="0" smtClean="0">
                          <a:solidFill>
                            <a:srgbClr val="FF0000"/>
                          </a:solidFill>
                          <a:latin typeface="Times New Roman"/>
                          <a:ea typeface="Calibri"/>
                          <a:cs typeface="Times New Roman"/>
                        </a:rPr>
                        <a:t>Thảo</a:t>
                      </a:r>
                      <a:r>
                        <a:rPr lang="en-US" sz="1600" b="1" i="0" baseline="0" smtClean="0">
                          <a:solidFill>
                            <a:srgbClr val="FF0000"/>
                          </a:solidFill>
                          <a:latin typeface="Times New Roman"/>
                          <a:ea typeface="Calibri"/>
                          <a:cs typeface="Times New Roman"/>
                        </a:rPr>
                        <a:t> luận: </a:t>
                      </a:r>
                      <a:r>
                        <a:rPr lang="en-US" sz="1600" b="1" i="0" smtClean="0">
                          <a:solidFill>
                            <a:srgbClr val="FF0000"/>
                          </a:solidFill>
                          <a:latin typeface="Times New Roman"/>
                          <a:ea typeface="Calibri"/>
                          <a:cs typeface="Times New Roman"/>
                        </a:rPr>
                        <a:t>Phiếu </a:t>
                      </a:r>
                      <a:r>
                        <a:rPr lang="en-US" sz="1600" b="1" i="0">
                          <a:solidFill>
                            <a:srgbClr val="FF0000"/>
                          </a:solidFill>
                          <a:latin typeface="Times New Roman"/>
                          <a:ea typeface="Calibri"/>
                          <a:cs typeface="Times New Roman"/>
                        </a:rPr>
                        <a:t>học tập số </a:t>
                      </a:r>
                      <a:r>
                        <a:rPr lang="en-US" sz="1600" b="1" i="0" smtClean="0">
                          <a:solidFill>
                            <a:srgbClr val="FF0000"/>
                          </a:solidFill>
                          <a:latin typeface="Times New Roman"/>
                          <a:ea typeface="Calibri"/>
                          <a:cs typeface="Times New Roman"/>
                        </a:rPr>
                        <a:t>2</a:t>
                      </a:r>
                    </a:p>
                    <a:p>
                      <a:pPr marL="342900" marR="0" lvl="0" indent="-342900" algn="just" defTabSz="914400" rtl="0" eaLnBrk="1" fontAlgn="auto" latinLnBrk="0" hangingPunct="1">
                        <a:lnSpc>
                          <a:spcPct val="100000"/>
                        </a:lnSpc>
                        <a:spcBef>
                          <a:spcPts val="600"/>
                        </a:spcBef>
                        <a:spcAft>
                          <a:spcPts val="0"/>
                        </a:spcAft>
                        <a:buClrTx/>
                        <a:buSzTx/>
                        <a:buFont typeface="Times New Roman"/>
                        <a:buNone/>
                        <a:tabLst/>
                        <a:defRPr/>
                      </a:pPr>
                      <a:r>
                        <a:rPr lang="en-US" sz="1600" b="0" i="1" smtClean="0">
                          <a:solidFill>
                            <a:schemeClr val="tx1">
                              <a:lumMod val="65000"/>
                              <a:lumOff val="35000"/>
                            </a:schemeClr>
                          </a:solidFill>
                          <a:latin typeface="Times New Roman"/>
                          <a:ea typeface="Calibri"/>
                          <a:cs typeface="Times New Roman"/>
                        </a:rPr>
                        <a:t> ? </a:t>
                      </a:r>
                      <a:r>
                        <a:rPr lang="en-US" sz="1600" b="0" smtClean="0">
                          <a:solidFill>
                            <a:schemeClr val="tx1">
                              <a:lumMod val="65000"/>
                              <a:lumOff val="35000"/>
                            </a:schemeClr>
                          </a:solidFill>
                          <a:latin typeface="Times New Roman"/>
                          <a:ea typeface="Calibri"/>
                          <a:cs typeface="Times New Roman"/>
                        </a:rPr>
                        <a:t>Quan </a:t>
                      </a:r>
                      <a:r>
                        <a:rPr lang="en-US" sz="1600" b="0">
                          <a:solidFill>
                            <a:schemeClr val="tx1">
                              <a:lumMod val="65000"/>
                              <a:lumOff val="35000"/>
                            </a:schemeClr>
                          </a:solidFill>
                          <a:latin typeface="Times New Roman"/>
                          <a:ea typeface="Calibri"/>
                          <a:cs typeface="Times New Roman"/>
                        </a:rPr>
                        <a:t>sát hình 2 một số tác phẩm nghiên cứu lịch sử và một số hình ảnh tài liệu lịch sử khác hãy cho biết những tài liệu này cho ta biết điều gì</a:t>
                      </a:r>
                      <a:r>
                        <a:rPr lang="en-US" sz="1600" b="0" smtClean="0">
                          <a:solidFill>
                            <a:schemeClr val="tx1">
                              <a:lumMod val="65000"/>
                              <a:lumOff val="35000"/>
                            </a:schemeClr>
                          </a:solidFill>
                          <a:latin typeface="Times New Roman"/>
                          <a:ea typeface="Calibri"/>
                          <a:cs typeface="Times New Roman"/>
                        </a:rPr>
                        <a:t>?</a:t>
                      </a:r>
                      <a:r>
                        <a:rPr kumimoji="0" lang="en-US"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p>
                    <a:p>
                      <a:pPr marL="342900" marR="0" lvl="0" indent="-342900" algn="just" defTabSz="914400" rtl="0" eaLnBrk="1" fontAlgn="auto" latinLnBrk="0" hangingPunct="1">
                        <a:lnSpc>
                          <a:spcPct val="100000"/>
                        </a:lnSpc>
                        <a:spcBef>
                          <a:spcPts val="600"/>
                        </a:spcBef>
                        <a:spcAft>
                          <a:spcPts val="0"/>
                        </a:spcAft>
                        <a:buClrTx/>
                        <a:buSzTx/>
                        <a:buFont typeface="Times New Roman"/>
                        <a:buNone/>
                        <a:tabLst/>
                        <a:defRPr/>
                      </a:pPr>
                      <a:r>
                        <a:rPr kumimoji="0" lang="en-US"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Qua đó hãy cho biết học lịch sử để làm gì?</a:t>
                      </a:r>
                      <a:endParaRPr lang="en-US" sz="1600" b="1" smtClean="0">
                        <a:solidFill>
                          <a:schemeClr val="tx1">
                            <a:lumMod val="65000"/>
                            <a:lumOff val="35000"/>
                          </a:schemeClr>
                        </a:solidFill>
                        <a:latin typeface="Times New Roman"/>
                        <a:ea typeface="Calibri"/>
                        <a:cs typeface="Times New Roman"/>
                      </a:endParaRPr>
                    </a:p>
                  </a:txBody>
                  <a:tcPr marL="39771" marR="3977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000"/>
                    </a:p>
                  </a:txBody>
                  <a:tcPr marL="53028" marR="53028" marT="26514" marB="2651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000"/>
                    </a:p>
                  </a:txBody>
                  <a:tcPr marL="53028" marR="53028" marT="26514" marB="26514">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9800">
                <a:tc>
                  <a:txBody>
                    <a:bodyPr/>
                    <a:lstStyle/>
                    <a:p>
                      <a:pPr algn="just">
                        <a:lnSpc>
                          <a:spcPct val="115000"/>
                        </a:lnSpc>
                        <a:spcAft>
                          <a:spcPts val="0"/>
                        </a:spcAft>
                      </a:pPr>
                      <a:endParaRPr lang="en-US" sz="600">
                        <a:latin typeface="Calibri"/>
                        <a:ea typeface="Calibri"/>
                        <a:cs typeface="Times New Roman"/>
                      </a:endParaRPr>
                    </a:p>
                  </a:txBody>
                  <a:tcPr marL="39771" marR="3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600">
                        <a:latin typeface="Calibri"/>
                        <a:ea typeface="Calibri"/>
                        <a:cs typeface="Times New Roman"/>
                      </a:endParaRPr>
                    </a:p>
                  </a:txBody>
                  <a:tcPr marL="39771" marR="3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600">
                        <a:latin typeface="Calibri"/>
                        <a:cs typeface="Times New Roman"/>
                      </a:endParaRPr>
                    </a:p>
                  </a:txBody>
                  <a:tcPr marL="39771" marR="3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8678" name="Picture 10" descr="dai-viet-su-ky-toan-thu-tap1"/>
          <p:cNvPicPr>
            <a:picLocks noChangeAspect="1" noChangeArrowheads="1"/>
          </p:cNvPicPr>
          <p:nvPr/>
        </p:nvPicPr>
        <p:blipFill>
          <a:blip r:embed="rId3"/>
          <a:srcRect/>
          <a:stretch>
            <a:fillRect/>
          </a:stretch>
        </p:blipFill>
        <p:spPr bwMode="auto">
          <a:xfrm>
            <a:off x="7239000" y="2209800"/>
            <a:ext cx="1763486" cy="2057400"/>
          </a:xfrm>
          <a:prstGeom prst="rect">
            <a:avLst/>
          </a:prstGeom>
          <a:noFill/>
        </p:spPr>
      </p:pic>
      <p:pic>
        <p:nvPicPr>
          <p:cNvPr id="28677" name="Picture 9" descr="30145a3c8a7056b0afedb253b7ba7655"/>
          <p:cNvPicPr>
            <a:picLocks noChangeAspect="1" noChangeArrowheads="1"/>
          </p:cNvPicPr>
          <p:nvPr/>
        </p:nvPicPr>
        <p:blipFill>
          <a:blip r:embed="rId4"/>
          <a:srcRect/>
          <a:stretch>
            <a:fillRect/>
          </a:stretch>
        </p:blipFill>
        <p:spPr bwMode="auto">
          <a:xfrm>
            <a:off x="4800601" y="2209800"/>
            <a:ext cx="1983921" cy="2057400"/>
          </a:xfrm>
          <a:prstGeom prst="rect">
            <a:avLst/>
          </a:prstGeom>
          <a:noFill/>
        </p:spPr>
      </p:pic>
      <p:pic>
        <p:nvPicPr>
          <p:cNvPr id="28676" name="Picture 11" descr="692388254515_ls9"/>
          <p:cNvPicPr>
            <a:picLocks noChangeAspect="1" noChangeArrowheads="1"/>
          </p:cNvPicPr>
          <p:nvPr/>
        </p:nvPicPr>
        <p:blipFill>
          <a:blip r:embed="rId5"/>
          <a:srcRect/>
          <a:stretch>
            <a:fillRect/>
          </a:stretch>
        </p:blipFill>
        <p:spPr bwMode="auto">
          <a:xfrm>
            <a:off x="2667000" y="2209801"/>
            <a:ext cx="1828800" cy="2047875"/>
          </a:xfrm>
          <a:prstGeom prst="rect">
            <a:avLst/>
          </a:prstGeom>
          <a:noFill/>
        </p:spPr>
      </p:pic>
      <p:sp>
        <p:nvSpPr>
          <p:cNvPr id="28681" name="Rectangle 9"/>
          <p:cNvSpPr>
            <a:spLocks noChangeArrowheads="1"/>
          </p:cNvSpPr>
          <p:nvPr/>
        </p:nvSpPr>
        <p:spPr bwMode="auto">
          <a:xfrm>
            <a:off x="2057400" y="4572000"/>
            <a:ext cx="8153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dirty="0">
                <a:solidFill>
                  <a:srgbClr val="FF0000"/>
                </a:solidFill>
                <a:latin typeface="Times New Roman" pitchFamily="18" charset="0"/>
                <a:ea typeface="Times New Roman" pitchFamily="18" charset="0"/>
                <a:cs typeface="Times New Roman" pitchFamily="18" charset="0"/>
              </a:rPr>
              <a:t>         - </a:t>
            </a:r>
            <a:r>
              <a:rPr lang="en-US" sz="2000" dirty="0" err="1">
                <a:solidFill>
                  <a:srgbClr val="FF0000"/>
                </a:solidFill>
                <a:latin typeface="Times New Roman" pitchFamily="18" charset="0"/>
                <a:ea typeface="Times New Roman" pitchFamily="18" charset="0"/>
                <a:cs typeface="Times New Roman" pitchFamily="18" charset="0"/>
              </a:rPr>
              <a:t>Học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lịch</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sử</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để</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hiểu</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biết</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về</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cội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nguồn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của</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bản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thân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gia</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đình</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dòng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họ</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dân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tộc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và</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rộng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hơn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là</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của</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cả</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loài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người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biết</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trong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quá</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khứ</a:t>
            </a:r>
            <a:r>
              <a:rPr lang="en-US" sz="2000" dirty="0">
                <a:solidFill>
                  <a:srgbClr val="FF0000"/>
                </a:solidFill>
                <a:latin typeface="Times New Roman" pitchFamily="18" charset="0"/>
                <a:ea typeface="Times New Roman" pitchFamily="18" charset="0"/>
                <a:cs typeface="Times New Roman" pitchFamily="18" charset="0"/>
              </a:rPr>
              <a:t> con </a:t>
            </a:r>
            <a:r>
              <a:rPr lang="en-US" sz="2000" dirty="0" err="1">
                <a:solidFill>
                  <a:srgbClr val="FF0000"/>
                </a:solidFill>
                <a:latin typeface="Times New Roman" pitchFamily="18" charset="0"/>
                <a:ea typeface="Times New Roman" pitchFamily="18" charset="0"/>
                <a:cs typeface="Times New Roman" pitchFamily="18" charset="0"/>
              </a:rPr>
              <a:t>người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đã</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sống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đã</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lao</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động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để</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cải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tạo</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tự</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nhiên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xã</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hội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ra</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sao</a:t>
            </a:r>
            <a:r>
              <a:rPr lang="en-US" sz="2000" dirty="0">
                <a:solidFill>
                  <a:srgbClr val="FF0000"/>
                </a:solidFill>
                <a:latin typeface="Times New Roman" pitchFamily="18" charset="0"/>
                <a:ea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pPr algn="just" eaLnBrk="0" fontAlgn="base" hangingPunct="0">
              <a:spcBef>
                <a:spcPct val="0"/>
              </a:spcBef>
              <a:spcAft>
                <a:spcPct val="0"/>
              </a:spcAft>
            </a:pPr>
            <a:r>
              <a:rPr lang="en-US" sz="2000" dirty="0">
                <a:solidFill>
                  <a:srgbClr val="FF0000"/>
                </a:solidFill>
                <a:latin typeface="Times New Roman" pitchFamily="18" charset="0"/>
                <a:ea typeface="Times New Roman" pitchFamily="18" charset="0"/>
                <a:cs typeface="Times New Roman" pitchFamily="18" charset="0"/>
              </a:rPr>
              <a:t>         - </a:t>
            </a:r>
            <a:r>
              <a:rPr lang="en-US" sz="2000" dirty="0" err="1">
                <a:solidFill>
                  <a:srgbClr val="FF0000"/>
                </a:solidFill>
                <a:latin typeface="Times New Roman" pitchFamily="18" charset="0"/>
                <a:ea typeface="Times New Roman" pitchFamily="18" charset="0"/>
                <a:cs typeface="Times New Roman" pitchFamily="18" charset="0"/>
              </a:rPr>
              <a:t>Học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lịch</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sử</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giúp</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đúc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kết</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những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bài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học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kinh</a:t>
            </a:r>
            <a:r>
              <a:rPr lang="en-US" sz="2000" dirty="0">
                <a:solidFill>
                  <a:srgbClr val="FF0000"/>
                </a:solidFill>
                <a:latin typeface="Times New Roman" pitchFamily="18" charset="0"/>
                <a:ea typeface="Times New Roman" pitchFamily="18" charset="0"/>
                <a:cs typeface="Times New Roman" pitchFamily="18" charset="0"/>
              </a:rPr>
              <a:t> </a:t>
            </a:r>
            <a:r>
              <a:rPr lang="en-US" sz="2000" smtClean="0">
                <a:solidFill>
                  <a:srgbClr val="FF0000"/>
                </a:solidFill>
                <a:latin typeface="Times New Roman" pitchFamily="18" charset="0"/>
                <a:ea typeface="Times New Roman" pitchFamily="18" charset="0"/>
                <a:cs typeface="Times New Roman" pitchFamily="18" charset="0"/>
              </a:rPr>
              <a:t>nghiệm </a:t>
            </a:r>
            <a:r>
              <a:rPr lang="en-US" sz="2000" dirty="0" err="1" smtClean="0">
                <a:solidFill>
                  <a:srgbClr val="FF0000"/>
                </a:solidFill>
                <a:latin typeface="Times New Roman" pitchFamily="18" charset="0"/>
                <a:ea typeface="Times New Roman" pitchFamily="18" charset="0"/>
                <a:cs typeface="Times New Roman" pitchFamily="18" charset="0"/>
              </a:rPr>
              <a:t>về</a:t>
            </a:r>
            <a:r>
              <a:rPr lang="en-US" sz="2000" dirty="0" smtClean="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sự</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thành</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công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và</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thất</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bại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của</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quá</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khứ</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để</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phục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vụ</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hiện</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tại</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và</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xây</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dựng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cuộc</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sống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trong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tương</a:t>
            </a:r>
            <a:r>
              <a:rPr lang="en-US" sz="2000" dirty="0">
                <a:solidFill>
                  <a:srgbClr val="FF0000"/>
                </a:solidFill>
                <a:latin typeface="Times New Roman" pitchFamily="18" charset="0"/>
                <a:ea typeface="Times New Roman" pitchFamily="18" charset="0"/>
                <a:cs typeface="Times New Roman" pitchFamily="18" charset="0"/>
              </a:rPr>
              <a:t> </a:t>
            </a:r>
            <a:r>
              <a:rPr lang="en-US" sz="2000" dirty="0" err="1">
                <a:solidFill>
                  <a:srgbClr val="FF0000"/>
                </a:solidFill>
                <a:latin typeface="Times New Roman" pitchFamily="18" charset="0"/>
                <a:ea typeface="Times New Roman" pitchFamily="18" charset="0"/>
                <a:cs typeface="Times New Roman" pitchFamily="18" charset="0"/>
              </a:rPr>
              <a:t>lai</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box(in)">
                                      <p:cBhvr>
                                        <p:cTn id="10" dur="500"/>
                                        <p:tgtEl>
                                          <p:spTgt spid="28676"/>
                                        </p:tgtEl>
                                      </p:cBhvr>
                                    </p:animEffect>
                                  </p:childTnLst>
                                </p:cTn>
                              </p:par>
                              <p:par>
                                <p:cTn id="11" presetID="55" presetClass="entr" presetSubtype="0"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p:cTn id="13" dur="1000" fill="hold"/>
                                        <p:tgtEl>
                                          <p:spTgt spid="28677"/>
                                        </p:tgtEl>
                                        <p:attrNameLst>
                                          <p:attrName>ppt_w</p:attrName>
                                        </p:attrNameLst>
                                      </p:cBhvr>
                                      <p:tavLst>
                                        <p:tav tm="0">
                                          <p:val>
                                            <p:strVal val="#ppt_w*0.70"/>
                                          </p:val>
                                        </p:tav>
                                        <p:tav tm="100000">
                                          <p:val>
                                            <p:strVal val="#ppt_w"/>
                                          </p:val>
                                        </p:tav>
                                      </p:tavLst>
                                    </p:anim>
                                    <p:anim calcmode="lin" valueType="num">
                                      <p:cBhvr>
                                        <p:cTn id="14" dur="1000" fill="hold"/>
                                        <p:tgtEl>
                                          <p:spTgt spid="28677"/>
                                        </p:tgtEl>
                                        <p:attrNameLst>
                                          <p:attrName>ppt_h</p:attrName>
                                        </p:attrNameLst>
                                      </p:cBhvr>
                                      <p:tavLst>
                                        <p:tav tm="0">
                                          <p:val>
                                            <p:strVal val="#ppt_h"/>
                                          </p:val>
                                        </p:tav>
                                        <p:tav tm="100000">
                                          <p:val>
                                            <p:strVal val="#ppt_h"/>
                                          </p:val>
                                        </p:tav>
                                      </p:tavLst>
                                    </p:anim>
                                    <p:animEffect transition="in" filter="fade">
                                      <p:cBhvr>
                                        <p:cTn id="15" dur="1000"/>
                                        <p:tgtEl>
                                          <p:spTgt spid="28677"/>
                                        </p:tgtEl>
                                      </p:cBhvr>
                                    </p:animEffect>
                                  </p:childTnLst>
                                </p:cTn>
                              </p:par>
                              <p:par>
                                <p:cTn id="16" presetID="10" presetClass="entr" presetSubtype="0" fill="hold" nodeType="withEffect">
                                  <p:stCondLst>
                                    <p:cond delay="0"/>
                                  </p:stCondLst>
                                  <p:childTnLst>
                                    <p:set>
                                      <p:cBhvr>
                                        <p:cTn id="17" dur="1" fill="hold">
                                          <p:stCondLst>
                                            <p:cond delay="0"/>
                                          </p:stCondLst>
                                        </p:cTn>
                                        <p:tgtEl>
                                          <p:spTgt spid="28678"/>
                                        </p:tgtEl>
                                        <p:attrNameLst>
                                          <p:attrName>style.visibility</p:attrName>
                                        </p:attrNameLst>
                                      </p:cBhvr>
                                      <p:to>
                                        <p:strVal val="visible"/>
                                      </p:to>
                                    </p:set>
                                    <p:animEffect transition="in" filter="fade">
                                      <p:cBhvr>
                                        <p:cTn id="18" dur="2000"/>
                                        <p:tgtEl>
                                          <p:spTgt spid="2867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diamond(in)">
                                      <p:cBhvr>
                                        <p:cTn id="23" dur="20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3"/>
          <p:cNvSpPr txBox="1">
            <a:spLocks/>
          </p:cNvSpPr>
          <p:nvPr/>
        </p:nvSpPr>
        <p:spPr>
          <a:xfrm>
            <a:off x="2971800" y="152400"/>
            <a:ext cx="6400800" cy="4572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2500" lnSpcReduction="20000"/>
          </a:bodyPr>
          <a:lstStyle/>
          <a:p>
            <a:pPr algn="ctr">
              <a:spcBef>
                <a:spcPct val="0"/>
              </a:spcBef>
              <a:defRPr/>
            </a:pPr>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grpSp>
        <p:nvGrpSpPr>
          <p:cNvPr id="12" name="Group 17"/>
          <p:cNvGrpSpPr>
            <a:grpSpLocks/>
          </p:cNvGrpSpPr>
          <p:nvPr/>
        </p:nvGrpSpPr>
        <p:grpSpPr bwMode="auto">
          <a:xfrm>
            <a:off x="1752600" y="762001"/>
            <a:ext cx="3733800" cy="582529"/>
            <a:chOff x="912" y="3036"/>
            <a:chExt cx="3984" cy="996"/>
          </a:xfrm>
        </p:grpSpPr>
        <p:sp>
          <p:nvSpPr>
            <p:cNvPr id="13" name="AutoShape 18"/>
            <p:cNvSpPr>
              <a:spLocks noChangeArrowheads="1"/>
            </p:cNvSpPr>
            <p:nvPr/>
          </p:nvSpPr>
          <p:spPr bwMode="gray">
            <a:xfrm>
              <a:off x="912" y="303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14" name="Group 19"/>
            <p:cNvGrpSpPr>
              <a:grpSpLocks/>
            </p:cNvGrpSpPr>
            <p:nvPr/>
          </p:nvGrpSpPr>
          <p:grpSpPr bwMode="auto">
            <a:xfrm>
              <a:off x="999" y="3120"/>
              <a:ext cx="768" cy="912"/>
              <a:chOff x="999" y="3120"/>
              <a:chExt cx="768" cy="912"/>
            </a:xfrm>
          </p:grpSpPr>
          <p:sp>
            <p:nvSpPr>
              <p:cNvPr id="16" name="AutoShape 20"/>
              <p:cNvSpPr>
                <a:spLocks noChangeArrowheads="1"/>
              </p:cNvSpPr>
              <p:nvPr/>
            </p:nvSpPr>
            <p:spPr bwMode="gray">
              <a:xfrm>
                <a:off x="999" y="3120"/>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18" name="Text Box 22"/>
              <p:cNvSpPr txBox="1">
                <a:spLocks noChangeArrowheads="1"/>
              </p:cNvSpPr>
              <p:nvPr/>
            </p:nvSpPr>
            <p:spPr bwMode="gray">
              <a:xfrm>
                <a:off x="1237" y="3137"/>
                <a:ext cx="362" cy="89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3</a:t>
                </a:r>
              </a:p>
            </p:txBody>
          </p:sp>
        </p:grpSp>
        <p:sp>
          <p:nvSpPr>
            <p:cNvPr id="15" name="Text Box 23"/>
            <p:cNvSpPr txBox="1">
              <a:spLocks noChangeArrowheads="1"/>
            </p:cNvSpPr>
            <p:nvPr/>
          </p:nvSpPr>
          <p:spPr bwMode="gray">
            <a:xfrm>
              <a:off x="1777" y="3239"/>
              <a:ext cx="2928" cy="63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vi-VN">
                  <a:solidFill>
                    <a:srgbClr val="0033CC"/>
                  </a:solidFill>
                </a:rPr>
                <a:t> </a:t>
              </a:r>
              <a:r>
                <a:rPr lang="en-US" b="1">
                  <a:solidFill>
                    <a:srgbClr val="0033CC"/>
                  </a:solidFill>
                </a:rPr>
                <a:t>Hoạt động 3. Luyện tập</a:t>
              </a:r>
              <a:endParaRPr lang="en-US">
                <a:solidFill>
                  <a:srgbClr val="0033CC"/>
                </a:solidFill>
              </a:endParaRPr>
            </a:p>
          </p:txBody>
        </p:sp>
      </p:grpSp>
      <p:graphicFrame>
        <p:nvGraphicFramePr>
          <p:cNvPr id="19" name="Table 18"/>
          <p:cNvGraphicFramePr>
            <a:graphicFrameLocks noGrp="1"/>
          </p:cNvGraphicFramePr>
          <p:nvPr/>
        </p:nvGraphicFramePr>
        <p:xfrm>
          <a:off x="1828800" y="2057400"/>
          <a:ext cx="4191000" cy="1524000"/>
        </p:xfrm>
        <a:graphic>
          <a:graphicData uri="http://schemas.openxmlformats.org/drawingml/2006/table">
            <a:tbl>
              <a:tblPr>
                <a:tableStyleId>{69C7853C-536D-4A76-A0AE-DD22124D55A5}</a:tableStyleId>
              </a:tblPr>
              <a:tblGrid>
                <a:gridCol w="4191000">
                  <a:extLst>
                    <a:ext uri="{9D8B030D-6E8A-4147-A177-3AD203B41FA5}">
                      <a16:colId xmlns:a16="http://schemas.microsoft.com/office/drawing/2014/main" val="20000"/>
                    </a:ext>
                  </a:extLst>
                </a:gridCol>
              </a:tblGrid>
              <a:tr h="0">
                <a:tc>
                  <a:txBody>
                    <a:bodyPr/>
                    <a:lstStyle/>
                    <a:p>
                      <a:pPr indent="457200" algn="just">
                        <a:spcBef>
                          <a:spcPts val="600"/>
                        </a:spcBef>
                        <a:spcAft>
                          <a:spcPts val="0"/>
                        </a:spcAft>
                      </a:pPr>
                      <a:r>
                        <a:rPr lang="en-US" sz="2000"/>
                        <a:t>Nhóm 1. Nhà chính trị nổi tiếng của La Mã cổ đại Xi-xe-rông đã nói: "Lịch sử là thầy dạy của cuộc sống". Em có đồng ý với nhận xét đó không? Vì sao</a:t>
                      </a:r>
                      <a:r>
                        <a:rPr lang="en-US" sz="2000" smtClean="0"/>
                        <a:t>?</a:t>
                      </a:r>
                      <a:endParaRPr lang="en-US" sz="200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nvGraphicFramePr>
        <p:xfrm>
          <a:off x="1752600" y="3733801"/>
          <a:ext cx="4419600" cy="2768189"/>
        </p:xfrm>
        <a:graphic>
          <a:graphicData uri="http://schemas.openxmlformats.org/drawingml/2006/table">
            <a:tbl>
              <a:tblPr>
                <a:tableStyleId>{08FB837D-C827-4EFA-A057-4D05807E0F7C}</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915005">
                <a:tc gridSpan="2">
                  <a:txBody>
                    <a:bodyPr/>
                    <a:lstStyle/>
                    <a:p>
                      <a:pPr indent="457200" algn="just">
                        <a:spcBef>
                          <a:spcPts val="600"/>
                        </a:spcBef>
                        <a:spcAft>
                          <a:spcPts val="0"/>
                        </a:spcAft>
                      </a:pPr>
                      <a:r>
                        <a:rPr lang="en-US" sz="1800" b="1"/>
                        <a:t>Nhóm 2. Các bạn trong hình ảnh đang làm gì? Theo em, việc làm đó có ý nghĩa như thể nào?</a:t>
                      </a:r>
                      <a:endParaRPr lang="en-US" sz="1800" b="1">
                        <a:latin typeface="Calibri"/>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828194">
                <a:tc>
                  <a:txBody>
                    <a:bodyPr/>
                    <a:lstStyle/>
                    <a:p>
                      <a:pPr algn="just">
                        <a:lnSpc>
                          <a:spcPct val="115000"/>
                        </a:lnSpc>
                        <a:spcBef>
                          <a:spcPts val="600"/>
                        </a:spcBef>
                        <a:spcAft>
                          <a:spcPts val="0"/>
                        </a:spcAft>
                      </a:pPr>
                      <a:endParaRPr lang="en-US" sz="1400" smtClean="0"/>
                    </a:p>
                    <a:p>
                      <a:pPr algn="just">
                        <a:lnSpc>
                          <a:spcPct val="115000"/>
                        </a:lnSpc>
                        <a:spcBef>
                          <a:spcPts val="600"/>
                        </a:spcBef>
                        <a:spcAft>
                          <a:spcPts val="0"/>
                        </a:spcAft>
                      </a:pPr>
                      <a:endParaRPr lang="en-US" sz="1400" smtClean="0"/>
                    </a:p>
                    <a:p>
                      <a:pPr algn="just">
                        <a:lnSpc>
                          <a:spcPct val="115000"/>
                        </a:lnSpc>
                        <a:spcBef>
                          <a:spcPts val="600"/>
                        </a:spcBef>
                        <a:spcAft>
                          <a:spcPts val="0"/>
                        </a:spcAft>
                      </a:pPr>
                      <a:endParaRPr lang="en-US" sz="1400" smtClean="0"/>
                    </a:p>
                    <a:p>
                      <a:pPr algn="just">
                        <a:lnSpc>
                          <a:spcPct val="115000"/>
                        </a:lnSpc>
                        <a:spcBef>
                          <a:spcPts val="600"/>
                        </a:spcBef>
                        <a:spcAft>
                          <a:spcPts val="0"/>
                        </a:spcAft>
                      </a:pPr>
                      <a:endParaRPr lang="en-US" sz="1400" smtClean="0"/>
                    </a:p>
                    <a:p>
                      <a:pPr algn="just">
                        <a:lnSpc>
                          <a:spcPct val="115000"/>
                        </a:lnSpc>
                        <a:spcBef>
                          <a:spcPts val="600"/>
                        </a:spcBef>
                        <a:spcAft>
                          <a:spcPts val="0"/>
                        </a:spcAft>
                      </a:pPr>
                      <a:endParaRPr lang="en-US" sz="1400" smtClean="0"/>
                    </a:p>
                    <a:p>
                      <a:pPr algn="just">
                        <a:lnSpc>
                          <a:spcPct val="115000"/>
                        </a:lnSpc>
                        <a:spcBef>
                          <a:spcPts val="600"/>
                        </a:spcBef>
                        <a:spcAft>
                          <a:spcPts val="0"/>
                        </a:spcAft>
                      </a:pPr>
                      <a:endParaRPr lang="en-US" sz="1400" smtClean="0"/>
                    </a:p>
                  </a:txBody>
                  <a:tcPr marL="68580" marR="68580" marT="0" marB="0"/>
                </a:tc>
                <a:tc>
                  <a:txBody>
                    <a:bodyPr/>
                    <a:lstStyle/>
                    <a:p>
                      <a:pPr algn="just">
                        <a:lnSpc>
                          <a:spcPct val="115000"/>
                        </a:lnSpc>
                        <a:spcBef>
                          <a:spcPts val="600"/>
                        </a:spcBef>
                        <a:spcAft>
                          <a:spcPts val="0"/>
                        </a:spcAft>
                      </a:pPr>
                      <a:endParaRPr lang="en-US" sz="1400">
                        <a:solidFill>
                          <a:srgbClr val="000000"/>
                        </a:solidFill>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22530" name="Picture 13" descr="T4-giao-duc-TSN"/>
          <p:cNvPicPr>
            <a:picLocks noChangeAspect="1" noChangeArrowheads="1"/>
          </p:cNvPicPr>
          <p:nvPr/>
        </p:nvPicPr>
        <p:blipFill>
          <a:blip r:embed="rId3"/>
          <a:srcRect/>
          <a:stretch>
            <a:fillRect/>
          </a:stretch>
        </p:blipFill>
        <p:spPr bwMode="auto">
          <a:xfrm>
            <a:off x="4038600" y="4648200"/>
            <a:ext cx="1981200" cy="1752600"/>
          </a:xfrm>
          <a:prstGeom prst="rect">
            <a:avLst/>
          </a:prstGeom>
          <a:noFill/>
        </p:spPr>
      </p:pic>
      <p:pic>
        <p:nvPicPr>
          <p:cNvPr id="22529" name="Picture 12" descr="nghiatrang57191398757027"/>
          <p:cNvPicPr>
            <a:picLocks noChangeAspect="1" noChangeArrowheads="1"/>
          </p:cNvPicPr>
          <p:nvPr/>
        </p:nvPicPr>
        <p:blipFill>
          <a:blip r:embed="rId4" cstate="print"/>
          <a:srcRect/>
          <a:stretch>
            <a:fillRect/>
          </a:stretch>
        </p:blipFill>
        <p:spPr bwMode="auto">
          <a:xfrm>
            <a:off x="1905000" y="4724401"/>
            <a:ext cx="2057400" cy="1717265"/>
          </a:xfrm>
          <a:prstGeom prst="rect">
            <a:avLst/>
          </a:prstGeom>
          <a:noFill/>
        </p:spPr>
      </p:pic>
      <p:graphicFrame>
        <p:nvGraphicFramePr>
          <p:cNvPr id="21" name="Table 20"/>
          <p:cNvGraphicFramePr>
            <a:graphicFrameLocks noGrp="1"/>
          </p:cNvGraphicFramePr>
          <p:nvPr/>
        </p:nvGraphicFramePr>
        <p:xfrm>
          <a:off x="6400800" y="2057400"/>
          <a:ext cx="3863340" cy="1524000"/>
        </p:xfrm>
        <a:graphic>
          <a:graphicData uri="http://schemas.openxmlformats.org/drawingml/2006/table">
            <a:tbl>
              <a:tblPr>
                <a:tableStyleId>{08FB837D-C827-4EFA-A057-4D05807E0F7C}</a:tableStyleId>
              </a:tblPr>
              <a:tblGrid>
                <a:gridCol w="3863340">
                  <a:extLst>
                    <a:ext uri="{9D8B030D-6E8A-4147-A177-3AD203B41FA5}">
                      <a16:colId xmlns:a16="http://schemas.microsoft.com/office/drawing/2014/main" val="20000"/>
                    </a:ext>
                  </a:extLst>
                </a:gridCol>
              </a:tblGrid>
              <a:tr h="567690">
                <a:tc>
                  <a:txBody>
                    <a:bodyPr/>
                    <a:lstStyle/>
                    <a:p>
                      <a:pPr indent="457200" algn="just">
                        <a:spcBef>
                          <a:spcPts val="600"/>
                        </a:spcBef>
                        <a:spcAft>
                          <a:spcPts val="0"/>
                        </a:spcAft>
                      </a:pPr>
                      <a:r>
                        <a:rPr lang="en-US" sz="2000"/>
                        <a:t>Nhóm 3. Hãy chia sẻ với thầy/cô giáo và các bạn các hình thức học lịch sử mà em biết; cách học lịch sử nào giúp em hứng thú và đạt hiệu quả tốt nhất</a:t>
                      </a:r>
                      <a:r>
                        <a:rPr lang="en-US" sz="2000" smtClean="0"/>
                        <a:t>..</a:t>
                      </a:r>
                      <a:endParaRPr lang="en-US" sz="2000" b="1">
                        <a:solidFill>
                          <a:schemeClr val="tx1"/>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6400800" y="3810000"/>
          <a:ext cx="3810000" cy="2667000"/>
        </p:xfrm>
        <a:graphic>
          <a:graphicData uri="http://schemas.openxmlformats.org/drawingml/2006/table">
            <a:tbl>
              <a:tblPr>
                <a:tableStyleId>{69C7853C-536D-4A76-A0AE-DD22124D55A5}</a:tableStyleId>
              </a:tblPr>
              <a:tblGrid>
                <a:gridCol w="3810000">
                  <a:extLst>
                    <a:ext uri="{9D8B030D-6E8A-4147-A177-3AD203B41FA5}">
                      <a16:colId xmlns:a16="http://schemas.microsoft.com/office/drawing/2014/main" val="20000"/>
                    </a:ext>
                  </a:extLst>
                </a:gridCol>
              </a:tblGrid>
              <a:tr h="2667000">
                <a:tc>
                  <a:txBody>
                    <a:bodyPr/>
                    <a:lstStyle/>
                    <a:p>
                      <a:pPr indent="457200" algn="just">
                        <a:lnSpc>
                          <a:spcPct val="100000"/>
                        </a:lnSpc>
                        <a:spcBef>
                          <a:spcPts val="0"/>
                        </a:spcBef>
                        <a:spcAft>
                          <a:spcPts val="0"/>
                        </a:spcAft>
                      </a:pPr>
                      <a:r>
                        <a:rPr lang="en-US" sz="1800" b="1"/>
                        <a:t>Nhóm 4. Em hãy điều tra xem trong lớp có bao nhiêu bạn thích học môn Toán, môn Ngữ văn và môn Lịch sử. Theo em, các bạn thích học những môn khác có cần biết lịch sử không? Vì sao?</a:t>
                      </a:r>
                    </a:p>
                    <a:p>
                      <a:pPr indent="457200" algn="just">
                        <a:lnSpc>
                          <a:spcPct val="100000"/>
                        </a:lnSpc>
                        <a:spcBef>
                          <a:spcPts val="0"/>
                        </a:spcBef>
                        <a:spcAft>
                          <a:spcPts val="0"/>
                        </a:spcAft>
                      </a:pPr>
                      <a:r>
                        <a:rPr lang="en-US" sz="1800" b="1"/>
                        <a:t>Báo cáo</a:t>
                      </a:r>
                      <a:r>
                        <a:rPr lang="en-US" sz="1800" b="1" smtClean="0"/>
                        <a:t>: Số </a:t>
                      </a:r>
                      <a:r>
                        <a:rPr lang="en-US" sz="1800" b="1"/>
                        <a:t>bạn thích học Toán:</a:t>
                      </a:r>
                    </a:p>
                    <a:p>
                      <a:pPr indent="457200" algn="just">
                        <a:lnSpc>
                          <a:spcPct val="100000"/>
                        </a:lnSpc>
                        <a:spcBef>
                          <a:spcPts val="0"/>
                        </a:spcBef>
                        <a:spcAft>
                          <a:spcPts val="0"/>
                        </a:spcAft>
                      </a:pPr>
                      <a:r>
                        <a:rPr lang="en-US" sz="1800" b="1"/>
                        <a:t>Số bạn thích học </a:t>
                      </a:r>
                      <a:r>
                        <a:rPr lang="en-US" sz="1800" b="1" smtClean="0"/>
                        <a:t>Văn: Số </a:t>
                      </a:r>
                      <a:r>
                        <a:rPr lang="en-US" sz="1800" b="1"/>
                        <a:t>bạn thích học Lịch sử</a:t>
                      </a:r>
                      <a:r>
                        <a:rPr lang="en-US" sz="1800" b="1" smtClean="0"/>
                        <a:t>:</a:t>
                      </a:r>
                      <a:endParaRPr lang="en-US" sz="1800" b="1">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24"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609600"/>
            <a:ext cx="1752600" cy="139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5" presetClass="entr" presetSubtype="10" fill="hold" nodeType="withEffect">
                                  <p:stCondLst>
                                    <p:cond delay="0"/>
                                  </p:stCondLst>
                                  <p:childTnLst>
                                    <p:set>
                                      <p:cBhvr>
                                        <p:cTn id="29" dur="1" fill="hold">
                                          <p:stCondLst>
                                            <p:cond delay="0"/>
                                          </p:stCondLst>
                                        </p:cTn>
                                        <p:tgtEl>
                                          <p:spTgt spid="22529"/>
                                        </p:tgtEl>
                                        <p:attrNameLst>
                                          <p:attrName>style.visibility</p:attrName>
                                        </p:attrNameLst>
                                      </p:cBhvr>
                                      <p:to>
                                        <p:strVal val="visible"/>
                                      </p:to>
                                    </p:set>
                                    <p:animEffect transition="in" filter="checkerboard(across)">
                                      <p:cBhvr>
                                        <p:cTn id="30" dur="500"/>
                                        <p:tgtEl>
                                          <p:spTgt spid="22529"/>
                                        </p:tgtEl>
                                      </p:cBhvr>
                                    </p:animEffect>
                                  </p:childTnLst>
                                </p:cTn>
                              </p:par>
                              <p:par>
                                <p:cTn id="31" presetID="10" presetClass="entr" presetSubtype="0" fill="hold" nodeType="withEffect">
                                  <p:stCondLst>
                                    <p:cond delay="0"/>
                                  </p:stCondLst>
                                  <p:childTnLst>
                                    <p:set>
                                      <p:cBhvr>
                                        <p:cTn id="32" dur="1" fill="hold">
                                          <p:stCondLst>
                                            <p:cond delay="0"/>
                                          </p:stCondLst>
                                        </p:cTn>
                                        <p:tgtEl>
                                          <p:spTgt spid="22530"/>
                                        </p:tgtEl>
                                        <p:attrNameLst>
                                          <p:attrName>style.visibility</p:attrName>
                                        </p:attrNameLst>
                                      </p:cBhvr>
                                      <p:to>
                                        <p:strVal val="visible"/>
                                      </p:to>
                                    </p:set>
                                    <p:animEffect transition="in" filter="fade">
                                      <p:cBhvr>
                                        <p:cTn id="33" dur="2000"/>
                                        <p:tgtEl>
                                          <p:spTgt spid="2253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3"/>
          <p:cNvSpPr txBox="1">
            <a:spLocks/>
          </p:cNvSpPr>
          <p:nvPr/>
        </p:nvSpPr>
        <p:spPr>
          <a:xfrm>
            <a:off x="2971800" y="228600"/>
            <a:ext cx="6400800" cy="4572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2500" lnSpcReduction="20000"/>
          </a:bodyPr>
          <a:lstStyle/>
          <a:p>
            <a:pPr algn="ctr">
              <a:spcBef>
                <a:spcPct val="0"/>
              </a:spcBef>
              <a:defRPr/>
            </a:pPr>
            <a:r>
              <a:rPr lang="en-US" sz="3600" b="1">
                <a:solidFill>
                  <a:srgbClr val="FF0000"/>
                </a:solidFill>
                <a:latin typeface="Times New Roman" pitchFamily="18" charset="0"/>
                <a:cs typeface="Times New Roman" pitchFamily="18" charset="0"/>
              </a:rPr>
              <a:t>BÀI 1. LỊCH SỬ VÀ CUỘC SỐNG</a:t>
            </a:r>
            <a:endParaRPr lang="en-US" sz="3600">
              <a:solidFill>
                <a:srgbClr val="FF0000"/>
              </a:solidFill>
              <a:latin typeface="Times New Roman" pitchFamily="18" charset="0"/>
              <a:cs typeface="Times New Roman" pitchFamily="18" charset="0"/>
            </a:endParaRPr>
          </a:p>
        </p:txBody>
      </p:sp>
      <p:grpSp>
        <p:nvGrpSpPr>
          <p:cNvPr id="10" name="Group 3"/>
          <p:cNvGrpSpPr>
            <a:grpSpLocks/>
          </p:cNvGrpSpPr>
          <p:nvPr/>
        </p:nvGrpSpPr>
        <p:grpSpPr bwMode="auto">
          <a:xfrm>
            <a:off x="3962400" y="990601"/>
            <a:ext cx="3447826" cy="788677"/>
            <a:chOff x="750" y="1008"/>
            <a:chExt cx="3984" cy="912"/>
          </a:xfrm>
        </p:grpSpPr>
        <p:sp>
          <p:nvSpPr>
            <p:cNvPr id="11" name="AutoShape 4"/>
            <p:cNvSpPr>
              <a:spLocks noChangeArrowheads="1"/>
            </p:cNvSpPr>
            <p:nvPr/>
          </p:nvSpPr>
          <p:spPr bwMode="gray">
            <a:xfrm>
              <a:off x="750" y="1008"/>
              <a:ext cx="3984" cy="91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grpSp>
          <p:nvGrpSpPr>
            <p:cNvPr id="12" name="Group 5"/>
            <p:cNvGrpSpPr>
              <a:grpSpLocks/>
            </p:cNvGrpSpPr>
            <p:nvPr/>
          </p:nvGrpSpPr>
          <p:grpSpPr bwMode="auto">
            <a:xfrm>
              <a:off x="999" y="1092"/>
              <a:ext cx="808" cy="797"/>
              <a:chOff x="999" y="1092"/>
              <a:chExt cx="808" cy="797"/>
            </a:xfrm>
          </p:grpSpPr>
          <p:sp>
            <p:nvSpPr>
              <p:cNvPr id="14"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sp>
            <p:nvSpPr>
              <p:cNvPr id="15" name="Freeform 7"/>
              <p:cNvSpPr>
                <a:spLocks/>
              </p:cNvSpPr>
              <p:nvPr/>
            </p:nvSpPr>
            <p:spPr bwMode="gray">
              <a:xfrm>
                <a:off x="1047" y="1140"/>
                <a:ext cx="760" cy="74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solidFill>
                    <a:srgbClr val="0066CC"/>
                  </a:solidFill>
                </a:endParaRPr>
              </a:p>
            </p:txBody>
          </p:sp>
          <p:sp>
            <p:nvSpPr>
              <p:cNvPr id="16" name="Text Box 8"/>
              <p:cNvSpPr txBox="1">
                <a:spLocks noChangeArrowheads="1"/>
              </p:cNvSpPr>
              <p:nvPr/>
            </p:nvSpPr>
            <p:spPr bwMode="gray">
              <a:xfrm>
                <a:off x="1190" y="1184"/>
                <a:ext cx="425" cy="60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spAutoFit/>
              </a:bodyPr>
              <a:lstStyle/>
              <a:p>
                <a:pPr algn="ctr" eaLnBrk="0" hangingPunct="0"/>
                <a:r>
                  <a:rPr lang="en-US" sz="2800" b="1">
                    <a:solidFill>
                      <a:srgbClr val="0066CC"/>
                    </a:solidFill>
                    <a:effectLst>
                      <a:outerShdw blurRad="38100" dist="38100" dir="2700000" algn="tl">
                        <a:srgbClr val="C0C0C0"/>
                      </a:outerShdw>
                    </a:effectLst>
                  </a:rPr>
                  <a:t>4</a:t>
                </a:r>
              </a:p>
            </p:txBody>
          </p:sp>
        </p:grpSp>
        <p:sp>
          <p:nvSpPr>
            <p:cNvPr id="13" name="Text Box 9"/>
            <p:cNvSpPr txBox="1">
              <a:spLocks noChangeArrowheads="1"/>
            </p:cNvSpPr>
            <p:nvPr/>
          </p:nvSpPr>
          <p:spPr bwMode="gray">
            <a:xfrm>
              <a:off x="1895" y="1272"/>
              <a:ext cx="2312" cy="53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r>
                <a:rPr lang="en-US" sz="2400" b="1">
                  <a:solidFill>
                    <a:srgbClr val="FF0000"/>
                  </a:solidFill>
                </a:rPr>
                <a:t>Vận dụng</a:t>
              </a:r>
            </a:p>
          </p:txBody>
        </p:sp>
      </p:grpSp>
      <p:sp>
        <p:nvSpPr>
          <p:cNvPr id="32769" name="Rectangle 1"/>
          <p:cNvSpPr>
            <a:spLocks noChangeArrowheads="1"/>
          </p:cNvSpPr>
          <p:nvPr/>
        </p:nvSpPr>
        <p:spPr bwMode="auto">
          <a:xfrm>
            <a:off x="2438400" y="2286001"/>
            <a:ext cx="7239000"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400" b="1">
                <a:solidFill>
                  <a:srgbClr val="000000"/>
                </a:solidFill>
                <a:latin typeface="Times New Roman" pitchFamily="18" charset="0"/>
                <a:ea typeface="Calibri" pitchFamily="34" charset="0"/>
                <a:cs typeface="Times New Roman" pitchFamily="18" charset="0"/>
              </a:rPr>
              <a:t>Có bạn đưa ra quan điểm rằng </a:t>
            </a:r>
            <a:r>
              <a:rPr lang="en-US" sz="2400" b="1" i="1">
                <a:solidFill>
                  <a:srgbClr val="0066CC"/>
                </a:solidFill>
                <a:latin typeface="Times New Roman" pitchFamily="18" charset="0"/>
                <a:ea typeface="Calibri" pitchFamily="34" charset="0"/>
                <a:cs typeface="Times New Roman" pitchFamily="18" charset="0"/>
              </a:rPr>
              <a:t>“Môn Lịch sử không cần học nhiều vì không phải môn học chính”, </a:t>
            </a:r>
            <a:r>
              <a:rPr lang="en-US" sz="2400" b="1">
                <a:solidFill>
                  <a:srgbClr val="000000"/>
                </a:solidFill>
                <a:latin typeface="Times New Roman" pitchFamily="18" charset="0"/>
                <a:ea typeface="Calibri" pitchFamily="34" charset="0"/>
                <a:cs typeface="Times New Roman" pitchFamily="18" charset="0"/>
              </a:rPr>
              <a:t>em hãy nêu suy nghĩ của em về vấn đề đó?</a:t>
            </a:r>
            <a:endParaRPr lang="en-US" sz="2400" b="1">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69"/>
                                        </p:tgtEl>
                                        <p:attrNameLst>
                                          <p:attrName>style.visibility</p:attrName>
                                        </p:attrNameLst>
                                      </p:cBhvr>
                                      <p:to>
                                        <p:strVal val="visible"/>
                                      </p:to>
                                    </p:set>
                                    <p:animEffect transition="in" filter="diamond(in)">
                                      <p:cBhvr>
                                        <p:cTn id="12" dur="2000"/>
                                        <p:tgtEl>
                                          <p:spTgt spid="327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2769"/>
                                        </p:tgtEl>
                                      </p:cBhvr>
                                    </p:animEffect>
                                    <p:set>
                                      <p:cBhvr>
                                        <p:cTn id="17" dur="1" fill="hold">
                                          <p:stCondLst>
                                            <p:cond delay="499"/>
                                          </p:stCondLst>
                                        </p:cTn>
                                        <p:tgtEl>
                                          <p:spTgt spid="3276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276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1272</Words>
  <Application>Microsoft Office PowerPoint</Application>
  <PresentationFormat>Widescreen</PresentationFormat>
  <Paragraphs>120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Verdana</vt:lpstr>
      <vt:lpstr>Office Theme</vt:lpstr>
      <vt:lpstr>PowerPoint Presentation</vt:lpstr>
      <vt:lpstr>PowerPoint Presentation</vt:lpstr>
      <vt:lpstr>BÀI 1. LỊCH SỬ VÀ CUỘC SỐNG</vt:lpstr>
      <vt:lpstr>BÀI 1. LỊCH SỬ VÀ CUỘC SỐNG</vt:lpstr>
      <vt:lpstr>BÀI 1. LỊCH SỬ VÀ CUỘC SỐNG</vt:lpstr>
      <vt:lpstr>BÀI 1. LỊCH SỬ VÀ CUỘC SỐNG</vt:lpstr>
      <vt:lpstr>BÀI 1. LỊCH SỬ VÀ CUỘC SỐNG</vt:lpstr>
      <vt:lpstr>PowerPoint Presentation</vt:lpstr>
      <vt:lpstr>PowerPoint Presentation</vt:lpstr>
      <vt:lpstr>Hoạt động ở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Hunter</dc:creator>
  <cp:lastModifiedBy>Admin</cp:lastModifiedBy>
  <cp:revision>63</cp:revision>
  <dcterms:created xsi:type="dcterms:W3CDTF">2021-09-03T08:27:22Z</dcterms:created>
  <dcterms:modified xsi:type="dcterms:W3CDTF">2024-09-06T08:24:45Z</dcterms:modified>
</cp:coreProperties>
</file>