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1" r:id="rId7"/>
    <p:sldId id="272" r:id="rId8"/>
    <p:sldId id="273" r:id="rId9"/>
    <p:sldId id="274" r:id="rId10"/>
    <p:sldId id="275" r:id="rId11"/>
    <p:sldId id="276" r:id="rId12"/>
    <p:sldId id="283" r:id="rId13"/>
    <p:sldId id="277" r:id="rId14"/>
    <p:sldId id="278" r:id="rId15"/>
    <p:sldId id="279" r:id="rId16"/>
    <p:sldId id="280" r:id="rId17"/>
    <p:sldId id="281" r:id="rId18"/>
    <p:sldId id="282" r:id="rId19"/>
    <p:sldId id="284" r:id="rId20"/>
    <p:sldId id="285" r:id="rId21"/>
    <p:sldId id="286" r:id="rId22"/>
    <p:sldId id="261" r:id="rId23"/>
    <p:sldId id="289" r:id="rId24"/>
    <p:sldId id="263" r:id="rId25"/>
    <p:sldId id="287" r:id="rId26"/>
    <p:sldId id="288" r:id="rId27"/>
    <p:sldId id="292" r:id="rId28"/>
    <p:sldId id="262" r:id="rId29"/>
    <p:sldId id="264" r:id="rId30"/>
    <p:sldId id="269" r:id="rId31"/>
    <p:sldId id="2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77" d="100"/>
          <a:sy n="77" d="100"/>
        </p:scale>
        <p:origin x="-378" y="-72"/>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C4F0F8-FDAF-CD05-8CB8-53A1339186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48963212-7B3F-F9B3-50CB-BE41745E5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8C57CE4-2362-65FB-7BB5-FBA0B463325E}"/>
              </a:ext>
            </a:extLst>
          </p:cNvPr>
          <p:cNvSpPr>
            <a:spLocks noGrp="1"/>
          </p:cNvSpPr>
          <p:nvPr>
            <p:ph type="dt" sz="half" idx="10"/>
          </p:nvPr>
        </p:nvSpPr>
        <p:spPr/>
        <p:txBody>
          <a:bodyPr/>
          <a:lstStyle/>
          <a:p>
            <a:fld id="{C1EDCC34-66BF-4147-AE1C-B6130A559FC2}" type="datetimeFigureOut">
              <a:rPr lang="en-US" smtClean="0"/>
              <a:t>3/19/2024</a:t>
            </a:fld>
            <a:endParaRPr lang="en-US"/>
          </a:p>
        </p:txBody>
      </p:sp>
      <p:sp>
        <p:nvSpPr>
          <p:cNvPr id="5" name="Footer Placeholder 4">
            <a:extLst>
              <a:ext uri="{FF2B5EF4-FFF2-40B4-BE49-F238E27FC236}">
                <a16:creationId xmlns="" xmlns:a16="http://schemas.microsoft.com/office/drawing/2014/main" id="{C0B18BEC-E65D-C58A-282E-164FA25C8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7D889B9-942F-7FCA-6E43-F81B2F34E96B}"/>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6902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60EA2E-FCE0-11AD-7AAD-9603806A34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BEDBA6E-30C9-FF67-4197-A4E8BE4DE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0DD9540-580F-C6CD-A393-75F4A19EF6E6}"/>
              </a:ext>
            </a:extLst>
          </p:cNvPr>
          <p:cNvSpPr>
            <a:spLocks noGrp="1"/>
          </p:cNvSpPr>
          <p:nvPr>
            <p:ph type="dt" sz="half" idx="10"/>
          </p:nvPr>
        </p:nvSpPr>
        <p:spPr/>
        <p:txBody>
          <a:bodyPr/>
          <a:lstStyle/>
          <a:p>
            <a:fld id="{C1EDCC34-66BF-4147-AE1C-B6130A559FC2}" type="datetimeFigureOut">
              <a:rPr lang="en-US" smtClean="0"/>
              <a:t>3/19/2024</a:t>
            </a:fld>
            <a:endParaRPr lang="en-US"/>
          </a:p>
        </p:txBody>
      </p:sp>
      <p:sp>
        <p:nvSpPr>
          <p:cNvPr id="5" name="Footer Placeholder 4">
            <a:extLst>
              <a:ext uri="{FF2B5EF4-FFF2-40B4-BE49-F238E27FC236}">
                <a16:creationId xmlns="" xmlns:a16="http://schemas.microsoft.com/office/drawing/2014/main" id="{0DCD53C5-A5B7-50BD-5B1F-5DB0BF5A6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2FBE3B2-A15F-F793-1F8D-5F29336C8256}"/>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85773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C000913-5D8E-FFE7-D299-593BCA09A5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8734522-6381-8281-A20A-123CF26525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EB4AFF1-C43B-2809-2E8F-4CED7DD37BB9}"/>
              </a:ext>
            </a:extLst>
          </p:cNvPr>
          <p:cNvSpPr>
            <a:spLocks noGrp="1"/>
          </p:cNvSpPr>
          <p:nvPr>
            <p:ph type="dt" sz="half" idx="10"/>
          </p:nvPr>
        </p:nvSpPr>
        <p:spPr/>
        <p:txBody>
          <a:bodyPr/>
          <a:lstStyle/>
          <a:p>
            <a:fld id="{C1EDCC34-66BF-4147-AE1C-B6130A559FC2}" type="datetimeFigureOut">
              <a:rPr lang="en-US" smtClean="0"/>
              <a:t>3/19/2024</a:t>
            </a:fld>
            <a:endParaRPr lang="en-US"/>
          </a:p>
        </p:txBody>
      </p:sp>
      <p:sp>
        <p:nvSpPr>
          <p:cNvPr id="5" name="Footer Placeholder 4">
            <a:extLst>
              <a:ext uri="{FF2B5EF4-FFF2-40B4-BE49-F238E27FC236}">
                <a16:creationId xmlns="" xmlns:a16="http://schemas.microsoft.com/office/drawing/2014/main" id="{4D5D5490-1AB9-E7A1-A5B3-84790423B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41C150A-4599-4DED-BFF5-71428221FA86}"/>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77796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AC1BF3-57F1-21BC-8AB4-7096EB806C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CF65EA6-00FE-189D-A6A2-DA005E7E1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03D43E4-9470-95FB-C57F-3E01C79916B8}"/>
              </a:ext>
            </a:extLst>
          </p:cNvPr>
          <p:cNvSpPr>
            <a:spLocks noGrp="1"/>
          </p:cNvSpPr>
          <p:nvPr>
            <p:ph type="dt" sz="half" idx="10"/>
          </p:nvPr>
        </p:nvSpPr>
        <p:spPr/>
        <p:txBody>
          <a:bodyPr/>
          <a:lstStyle/>
          <a:p>
            <a:fld id="{C1EDCC34-66BF-4147-AE1C-B6130A559FC2}" type="datetimeFigureOut">
              <a:rPr lang="en-US" smtClean="0"/>
              <a:t>3/19/2024</a:t>
            </a:fld>
            <a:endParaRPr lang="en-US"/>
          </a:p>
        </p:txBody>
      </p:sp>
      <p:sp>
        <p:nvSpPr>
          <p:cNvPr id="5" name="Footer Placeholder 4">
            <a:extLst>
              <a:ext uri="{FF2B5EF4-FFF2-40B4-BE49-F238E27FC236}">
                <a16:creationId xmlns="" xmlns:a16="http://schemas.microsoft.com/office/drawing/2014/main" id="{D5E078FC-61A4-1480-3449-42671351C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9D757D9-7F5D-D1CA-7761-5A13A8574682}"/>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20340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C06C6E-6C2E-51AA-AFE8-D976DC2B6A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97D4075-66F1-B93B-9336-E0D7C1AD8F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0BC0DF4-EE4A-A5F6-0D78-763EE25410DB}"/>
              </a:ext>
            </a:extLst>
          </p:cNvPr>
          <p:cNvSpPr>
            <a:spLocks noGrp="1"/>
          </p:cNvSpPr>
          <p:nvPr>
            <p:ph type="dt" sz="half" idx="10"/>
          </p:nvPr>
        </p:nvSpPr>
        <p:spPr/>
        <p:txBody>
          <a:bodyPr/>
          <a:lstStyle/>
          <a:p>
            <a:fld id="{C1EDCC34-66BF-4147-AE1C-B6130A559FC2}" type="datetimeFigureOut">
              <a:rPr lang="en-US" smtClean="0"/>
              <a:t>3/19/2024</a:t>
            </a:fld>
            <a:endParaRPr lang="en-US"/>
          </a:p>
        </p:txBody>
      </p:sp>
      <p:sp>
        <p:nvSpPr>
          <p:cNvPr id="5" name="Footer Placeholder 4">
            <a:extLst>
              <a:ext uri="{FF2B5EF4-FFF2-40B4-BE49-F238E27FC236}">
                <a16:creationId xmlns="" xmlns:a16="http://schemas.microsoft.com/office/drawing/2014/main" id="{B72C687E-9A0F-68CA-2674-DE41E22EB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DED94E5-9EE3-42CE-E708-70A24BF6D8AB}"/>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40089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57E39D-AD05-D9E3-ACF1-085EE96768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DE8273A-2420-B3E1-9E42-9A13B1468D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58ECE24-FA8F-587A-9B58-E7F69E4355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D9F670D-C151-81BE-7D91-F7D80E8B75CD}"/>
              </a:ext>
            </a:extLst>
          </p:cNvPr>
          <p:cNvSpPr>
            <a:spLocks noGrp="1"/>
          </p:cNvSpPr>
          <p:nvPr>
            <p:ph type="dt" sz="half" idx="10"/>
          </p:nvPr>
        </p:nvSpPr>
        <p:spPr/>
        <p:txBody>
          <a:bodyPr/>
          <a:lstStyle/>
          <a:p>
            <a:fld id="{C1EDCC34-66BF-4147-AE1C-B6130A559FC2}" type="datetimeFigureOut">
              <a:rPr lang="en-US" smtClean="0"/>
              <a:t>3/19/2024</a:t>
            </a:fld>
            <a:endParaRPr lang="en-US"/>
          </a:p>
        </p:txBody>
      </p:sp>
      <p:sp>
        <p:nvSpPr>
          <p:cNvPr id="6" name="Footer Placeholder 5">
            <a:extLst>
              <a:ext uri="{FF2B5EF4-FFF2-40B4-BE49-F238E27FC236}">
                <a16:creationId xmlns="" xmlns:a16="http://schemas.microsoft.com/office/drawing/2014/main" id="{86179E4E-04CC-E9AB-A6E4-0EABA139D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5A05289-E8C5-03C4-A127-CC4DEAE43B8E}"/>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1501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4C4146-313F-CFA0-1806-EFC97A9CAC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FAD18E4-3711-2E71-FCCE-6D31F2AE8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3334387-4406-F381-80E8-CDB3D6B58B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8FC03B1-FCB1-E07C-BF5D-088987459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6A40BCE-98BF-7430-9762-EBE08EE960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7369BCF-0B28-70D1-B470-2E89C3D7126A}"/>
              </a:ext>
            </a:extLst>
          </p:cNvPr>
          <p:cNvSpPr>
            <a:spLocks noGrp="1"/>
          </p:cNvSpPr>
          <p:nvPr>
            <p:ph type="dt" sz="half" idx="10"/>
          </p:nvPr>
        </p:nvSpPr>
        <p:spPr/>
        <p:txBody>
          <a:bodyPr/>
          <a:lstStyle/>
          <a:p>
            <a:fld id="{C1EDCC34-66BF-4147-AE1C-B6130A559FC2}" type="datetimeFigureOut">
              <a:rPr lang="en-US" smtClean="0"/>
              <a:t>3/19/2024</a:t>
            </a:fld>
            <a:endParaRPr lang="en-US"/>
          </a:p>
        </p:txBody>
      </p:sp>
      <p:sp>
        <p:nvSpPr>
          <p:cNvPr id="8" name="Footer Placeholder 7">
            <a:extLst>
              <a:ext uri="{FF2B5EF4-FFF2-40B4-BE49-F238E27FC236}">
                <a16:creationId xmlns="" xmlns:a16="http://schemas.microsoft.com/office/drawing/2014/main" id="{40B2AD1A-6BBE-8E53-8A92-42F4FE5A75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0D333F1F-4B57-7470-669C-4C72BE1EC884}"/>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748286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A5E35D-1334-7507-9CFB-20750AA8A3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CD0DCEE-09A7-2A09-29E4-ED38984063B3}"/>
              </a:ext>
            </a:extLst>
          </p:cNvPr>
          <p:cNvSpPr>
            <a:spLocks noGrp="1"/>
          </p:cNvSpPr>
          <p:nvPr>
            <p:ph type="dt" sz="half" idx="10"/>
          </p:nvPr>
        </p:nvSpPr>
        <p:spPr/>
        <p:txBody>
          <a:bodyPr/>
          <a:lstStyle/>
          <a:p>
            <a:fld id="{C1EDCC34-66BF-4147-AE1C-B6130A559FC2}" type="datetimeFigureOut">
              <a:rPr lang="en-US" smtClean="0"/>
              <a:t>3/19/2024</a:t>
            </a:fld>
            <a:endParaRPr lang="en-US"/>
          </a:p>
        </p:txBody>
      </p:sp>
      <p:sp>
        <p:nvSpPr>
          <p:cNvPr id="4" name="Footer Placeholder 3">
            <a:extLst>
              <a:ext uri="{FF2B5EF4-FFF2-40B4-BE49-F238E27FC236}">
                <a16:creationId xmlns="" xmlns:a16="http://schemas.microsoft.com/office/drawing/2014/main" id="{119A3EB9-979E-201D-5EBA-ABE8A31743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9CDDC01-FF54-F1BF-D6F5-BE0F3C84E47C}"/>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426877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92C3F72-A9C3-9620-4F36-D2192953B018}"/>
              </a:ext>
            </a:extLst>
          </p:cNvPr>
          <p:cNvSpPr>
            <a:spLocks noGrp="1"/>
          </p:cNvSpPr>
          <p:nvPr>
            <p:ph type="dt" sz="half" idx="10"/>
          </p:nvPr>
        </p:nvSpPr>
        <p:spPr/>
        <p:txBody>
          <a:bodyPr/>
          <a:lstStyle/>
          <a:p>
            <a:fld id="{C1EDCC34-66BF-4147-AE1C-B6130A559FC2}" type="datetimeFigureOut">
              <a:rPr lang="en-US" smtClean="0"/>
              <a:t>3/19/2024</a:t>
            </a:fld>
            <a:endParaRPr lang="en-US"/>
          </a:p>
        </p:txBody>
      </p:sp>
      <p:sp>
        <p:nvSpPr>
          <p:cNvPr id="3" name="Footer Placeholder 2">
            <a:extLst>
              <a:ext uri="{FF2B5EF4-FFF2-40B4-BE49-F238E27FC236}">
                <a16:creationId xmlns="" xmlns:a16="http://schemas.microsoft.com/office/drawing/2014/main" id="{D6AA531F-274F-EDB9-C976-2C6B95465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C8C9475-EE37-2FC5-8F24-8385DE167C49}"/>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888187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77A974-C381-1251-EA3D-2805A64B6B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85C28F7-7ACF-FAC9-C324-8EF2D06940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87CAF5B-2BD0-0230-A83B-AF490C6F4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B284FB7-C497-90EC-AB03-C88E2F3E8147}"/>
              </a:ext>
            </a:extLst>
          </p:cNvPr>
          <p:cNvSpPr>
            <a:spLocks noGrp="1"/>
          </p:cNvSpPr>
          <p:nvPr>
            <p:ph type="dt" sz="half" idx="10"/>
          </p:nvPr>
        </p:nvSpPr>
        <p:spPr/>
        <p:txBody>
          <a:bodyPr/>
          <a:lstStyle/>
          <a:p>
            <a:fld id="{C1EDCC34-66BF-4147-AE1C-B6130A559FC2}" type="datetimeFigureOut">
              <a:rPr lang="en-US" smtClean="0"/>
              <a:t>3/19/2024</a:t>
            </a:fld>
            <a:endParaRPr lang="en-US"/>
          </a:p>
        </p:txBody>
      </p:sp>
      <p:sp>
        <p:nvSpPr>
          <p:cNvPr id="6" name="Footer Placeholder 5">
            <a:extLst>
              <a:ext uri="{FF2B5EF4-FFF2-40B4-BE49-F238E27FC236}">
                <a16:creationId xmlns="" xmlns:a16="http://schemas.microsoft.com/office/drawing/2014/main" id="{C482BB8F-9F97-310E-E200-713B453C3C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6013373-2D55-AED3-D773-DF93B5CFEE47}"/>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51939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998DAE-D94C-AF5F-2FF5-71866D14AE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41DD39B-196C-54B0-3FB9-768E177AA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35F2A17E-3282-F500-A08B-0497AF3D0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F7A3C32-F4FC-E9F9-7502-FF0711CE60CE}"/>
              </a:ext>
            </a:extLst>
          </p:cNvPr>
          <p:cNvSpPr>
            <a:spLocks noGrp="1"/>
          </p:cNvSpPr>
          <p:nvPr>
            <p:ph type="dt" sz="half" idx="10"/>
          </p:nvPr>
        </p:nvSpPr>
        <p:spPr/>
        <p:txBody>
          <a:bodyPr/>
          <a:lstStyle/>
          <a:p>
            <a:fld id="{C1EDCC34-66BF-4147-AE1C-B6130A559FC2}" type="datetimeFigureOut">
              <a:rPr lang="en-US" smtClean="0"/>
              <a:t>3/19/2024</a:t>
            </a:fld>
            <a:endParaRPr lang="en-US"/>
          </a:p>
        </p:txBody>
      </p:sp>
      <p:sp>
        <p:nvSpPr>
          <p:cNvPr id="6" name="Footer Placeholder 5">
            <a:extLst>
              <a:ext uri="{FF2B5EF4-FFF2-40B4-BE49-F238E27FC236}">
                <a16:creationId xmlns="" xmlns:a16="http://schemas.microsoft.com/office/drawing/2014/main" id="{593DF649-38F5-9807-D64E-F1BE5CA4C6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745B632-EDCE-D463-4E51-68C25C85D079}"/>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33648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32D0527-997C-14A9-BFF0-4081663065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8936630-6411-2164-2EB2-3C4D34ACE6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28ED3C4-270B-A2E3-2F77-010112A65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DCC34-66BF-4147-AE1C-B6130A559FC2}" type="datetimeFigureOut">
              <a:rPr lang="en-US" smtClean="0"/>
              <a:t>3/19/2024</a:t>
            </a:fld>
            <a:endParaRPr lang="en-US"/>
          </a:p>
        </p:txBody>
      </p:sp>
      <p:sp>
        <p:nvSpPr>
          <p:cNvPr id="5" name="Footer Placeholder 4">
            <a:extLst>
              <a:ext uri="{FF2B5EF4-FFF2-40B4-BE49-F238E27FC236}">
                <a16:creationId xmlns="" xmlns:a16="http://schemas.microsoft.com/office/drawing/2014/main" id="{A1E61155-52BE-40F5-7DF2-FD0D3F360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2B82322-FC2B-705E-9D15-85325C19B2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AD6B3-DA19-48F8-B249-EB44A4ABA232}" type="slidenum">
              <a:rPr lang="en-US" smtClean="0"/>
              <a:t>‹#›</a:t>
            </a:fld>
            <a:endParaRPr lang="en-US"/>
          </a:p>
        </p:txBody>
      </p:sp>
    </p:spTree>
    <p:extLst>
      <p:ext uri="{BB962C8B-B14F-4D97-AF65-F5344CB8AC3E}">
        <p14:creationId xmlns:p14="http://schemas.microsoft.com/office/powerpoint/2010/main" val="2830356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khoa-hoc-tu-nhien-8/1/424/157/"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hoc10.vn/doc-sach/khoa-hoc-tu-nhien-8/1/424/157/"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8.xml.rels><?xml version="1.0" encoding="UTF-8" standalone="yes"?>
<Relationships xmlns="http://schemas.openxmlformats.org/package/2006/relationships"><Relationship Id="rId3" Type="http://schemas.openxmlformats.org/officeDocument/2006/relationships/hyperlink" Target="https://hoc10.vn/doc-sach/khoa-hoc-tu-nhien-8/1/424/157/"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39.sv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3.svg"/><Relationship Id="rId11" Type="http://schemas.openxmlformats.org/officeDocument/2006/relationships/image" Target="../media/image33.png"/><Relationship Id="rId5" Type="http://schemas.openxmlformats.org/officeDocument/2006/relationships/image" Target="../media/image30.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facebook.com/hoc10fb/" TargetMode="External"/><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khoa-hoc-tu-nhien-8/1/424/157/"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49DBD5EA-C26C-98E3-761F-12D7673916E3}"/>
              </a:ext>
            </a:extLst>
          </p:cNvPr>
          <p:cNvSpPr txBox="1">
            <a:spLocks/>
          </p:cNvSpPr>
          <p:nvPr/>
        </p:nvSpPr>
        <p:spPr>
          <a:xfrm>
            <a:off x="9063429" y="214969"/>
            <a:ext cx="2782110" cy="7168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20000"/>
              </a:lnSpc>
            </a:pPr>
            <a:r>
              <a:rPr lang="vi-VN" sz="3600" dirty="0">
                <a:solidFill>
                  <a:schemeClr val="bg1"/>
                </a:solidFill>
                <a:effectLst>
                  <a:outerShdw blurRad="38100" dist="38100" dir="2700000" algn="tl">
                    <a:srgbClr val="000000">
                      <a:alpha val="43137"/>
                    </a:srgbClr>
                  </a:outerShdw>
                </a:effectLst>
                <a:latin typeface="UTM Avo" panose="02040603050506020204" pitchFamily="18" charset="0"/>
              </a:rPr>
              <a:t>KH</a:t>
            </a:r>
            <a:r>
              <a:rPr lang="en-US" sz="3600" dirty="0">
                <a:solidFill>
                  <a:schemeClr val="bg1"/>
                </a:solidFill>
                <a:effectLst>
                  <a:outerShdw blurRad="38100" dist="38100" dir="2700000" algn="tl">
                    <a:srgbClr val="000000">
                      <a:alpha val="43137"/>
                    </a:srgbClr>
                  </a:outerShdw>
                </a:effectLst>
                <a:latin typeface="UTM Avo" panose="02040603050506020204" pitchFamily="18" charset="0"/>
              </a:rPr>
              <a:t>TN 8</a:t>
            </a:r>
          </a:p>
        </p:txBody>
      </p:sp>
      <p:sp>
        <p:nvSpPr>
          <p:cNvPr id="5" name="Title 1">
            <a:extLst>
              <a:ext uri="{FF2B5EF4-FFF2-40B4-BE49-F238E27FC236}">
                <a16:creationId xmlns="" xmlns:a16="http://schemas.microsoft.com/office/drawing/2014/main" id="{92E1F328-A80C-3553-C855-233FD1F62FA5}"/>
              </a:ext>
            </a:extLst>
          </p:cNvPr>
          <p:cNvSpPr txBox="1">
            <a:spLocks/>
          </p:cNvSpPr>
          <p:nvPr/>
        </p:nvSpPr>
        <p:spPr>
          <a:xfrm>
            <a:off x="346461" y="1441657"/>
            <a:ext cx="11845539" cy="20457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600"/>
              </a:spcBef>
            </a:pPr>
            <a:r>
              <a:rPr lang="vi-VN" sz="5400" b="1" dirty="0">
                <a:solidFill>
                  <a:srgbClr val="002060"/>
                </a:solidFill>
                <a:latin typeface="UTM Avo" panose="02040603050506020204" pitchFamily="18" charset="0"/>
              </a:rPr>
              <a:t>Chủ đề </a:t>
            </a:r>
            <a:r>
              <a:rPr lang="en-US" sz="5400" b="1" dirty="0">
                <a:solidFill>
                  <a:srgbClr val="002060"/>
                </a:solidFill>
                <a:latin typeface="UTM Avo" panose="02040603050506020204" pitchFamily="18" charset="0"/>
              </a:rPr>
              <a:t>7</a:t>
            </a:r>
            <a:r>
              <a:rPr lang="vi-VN" sz="5400" b="1" dirty="0">
                <a:solidFill>
                  <a:srgbClr val="002060"/>
                </a:solidFill>
                <a:latin typeface="UTM Avo" panose="02040603050506020204" pitchFamily="18" charset="0"/>
              </a:rPr>
              <a:t>: </a:t>
            </a:r>
            <a:endParaRPr lang="en-US" sz="5400" b="1" dirty="0">
              <a:solidFill>
                <a:srgbClr val="002060"/>
              </a:solidFill>
              <a:latin typeface="UTM Avo" panose="02040603050506020204" pitchFamily="18" charset="0"/>
            </a:endParaRPr>
          </a:p>
          <a:p>
            <a:pPr>
              <a:lnSpc>
                <a:spcPct val="100000"/>
              </a:lnSpc>
              <a:spcBef>
                <a:spcPts val="600"/>
              </a:spcBef>
            </a:pPr>
            <a:r>
              <a:rPr lang="en-US" sz="5400" b="1" dirty="0" err="1">
                <a:solidFill>
                  <a:srgbClr val="002060"/>
                </a:solidFill>
                <a:latin typeface="UTM Avo" panose="02040603050506020204" pitchFamily="18" charset="0"/>
              </a:rPr>
              <a:t>Cơ</a:t>
            </a:r>
            <a:r>
              <a:rPr lang="en-US"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thể</a:t>
            </a:r>
            <a:r>
              <a:rPr lang="en-US"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người</a:t>
            </a:r>
            <a:endParaRPr lang="en-US" sz="5400" b="1" dirty="0">
              <a:solidFill>
                <a:srgbClr val="002060"/>
              </a:solidFill>
              <a:latin typeface="UTM Avo" panose="02040603050506020204" pitchFamily="18" charset="0"/>
            </a:endParaRPr>
          </a:p>
        </p:txBody>
      </p:sp>
      <p:sp>
        <p:nvSpPr>
          <p:cNvPr id="6" name="Subtitle 2">
            <a:extLst>
              <a:ext uri="{FF2B5EF4-FFF2-40B4-BE49-F238E27FC236}">
                <a16:creationId xmlns="" xmlns:a16="http://schemas.microsoft.com/office/drawing/2014/main" id="{AED83605-0816-7ADF-0D7C-1DD9C2C24909}"/>
              </a:ext>
            </a:extLst>
          </p:cNvPr>
          <p:cNvSpPr txBox="1">
            <a:spLocks/>
          </p:cNvSpPr>
          <p:nvPr/>
        </p:nvSpPr>
        <p:spPr>
          <a:xfrm>
            <a:off x="965710" y="3487440"/>
            <a:ext cx="10260579"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pPr>
            <a:r>
              <a:rPr lang="vi-VN" sz="6000" b="1" dirty="0">
                <a:solidFill>
                  <a:srgbClr val="FF0000"/>
                </a:solidFill>
                <a:latin typeface="UTM Avo" panose="02040603050506020204" pitchFamily="18" charset="0"/>
              </a:rPr>
              <a:t>Bài </a:t>
            </a:r>
            <a:r>
              <a:rPr lang="en-US" sz="6000" b="1" dirty="0">
                <a:solidFill>
                  <a:srgbClr val="FF0000"/>
                </a:solidFill>
                <a:latin typeface="UTM Avo" panose="02040603050506020204" pitchFamily="18" charset="0"/>
              </a:rPr>
              <a:t>33. Môi trường trong cơ thể và </a:t>
            </a:r>
            <a:r>
              <a:rPr lang="en-US" sz="6000" b="1" dirty="0" smtClean="0">
                <a:solidFill>
                  <a:srgbClr val="FF0000"/>
                </a:solidFill>
                <a:latin typeface="UTM Avo" panose="02040603050506020204" pitchFamily="18" charset="0"/>
              </a:rPr>
              <a:t>hệ bài </a:t>
            </a:r>
            <a:r>
              <a:rPr lang="en-US" sz="6000" b="1" dirty="0">
                <a:solidFill>
                  <a:srgbClr val="FF0000"/>
                </a:solidFill>
                <a:latin typeface="UTM Avo" panose="02040603050506020204" pitchFamily="18" charset="0"/>
              </a:rPr>
              <a:t>tiết ở người</a:t>
            </a:r>
          </a:p>
        </p:txBody>
      </p:sp>
    </p:spTree>
    <p:extLst>
      <p:ext uri="{BB962C8B-B14F-4D97-AF65-F5344CB8AC3E}">
        <p14:creationId xmlns:p14="http://schemas.microsoft.com/office/powerpoint/2010/main" val="3438162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4DB76A14-ECBB-06A8-1E0C-1E893306F618}"/>
            </a:ext>
          </a:extLst>
        </p:cNvPr>
        <p:cNvGrpSpPr/>
        <p:nvPr/>
      </p:nvGrpSpPr>
      <p:grpSpPr>
        <a:xfrm>
          <a:off x="0" y="0"/>
          <a:ext cx="0" cy="0"/>
          <a:chOff x="0" y="0"/>
          <a:chExt cx="0" cy="0"/>
        </a:xfrm>
      </p:grpSpPr>
      <p:pic>
        <p:nvPicPr>
          <p:cNvPr id="2" name="Picture 1">
            <a:extLst>
              <a:ext uri="{FF2B5EF4-FFF2-40B4-BE49-F238E27FC236}">
                <a16:creationId xmlns="" xmlns:a16="http://schemas.microsoft.com/office/drawing/2014/main" id="{CE813419-A0BB-A1E0-0905-5C262C27F32F}"/>
              </a:ext>
            </a:extLst>
          </p:cNvPr>
          <p:cNvPicPr>
            <a:picLocks noChangeAspect="1"/>
          </p:cNvPicPr>
          <p:nvPr/>
        </p:nvPicPr>
        <p:blipFill>
          <a:blip r:embed="rId3"/>
          <a:stretch>
            <a:fillRect/>
          </a:stretch>
        </p:blipFill>
        <p:spPr>
          <a:xfrm>
            <a:off x="174769" y="2667732"/>
            <a:ext cx="6804001" cy="3755809"/>
          </a:xfrm>
          <a:prstGeom prst="rect">
            <a:avLst/>
          </a:prstGeom>
        </p:spPr>
      </p:pic>
      <p:sp>
        <p:nvSpPr>
          <p:cNvPr id="3" name="TextBox 2">
            <a:extLst>
              <a:ext uri="{FF2B5EF4-FFF2-40B4-BE49-F238E27FC236}">
                <a16:creationId xmlns="" xmlns:a16="http://schemas.microsoft.com/office/drawing/2014/main" id="{BEE94591-F042-1AE6-B258-F529CD506CEE}"/>
              </a:ext>
            </a:extLst>
          </p:cNvPr>
          <p:cNvSpPr txBox="1"/>
          <p:nvPr/>
        </p:nvSpPr>
        <p:spPr>
          <a:xfrm>
            <a:off x="844731" y="1784078"/>
            <a:ext cx="10502537" cy="528286"/>
          </a:xfrm>
          <a:prstGeom prst="rect">
            <a:avLst/>
          </a:prstGeom>
          <a:noFill/>
        </p:spPr>
        <p:txBody>
          <a:bodyPr wrap="square">
            <a:spAutoFit/>
          </a:bodyPr>
          <a:lstStyle/>
          <a:p>
            <a:pPr algn="ctr">
              <a:lnSpc>
                <a:spcPct val="150000"/>
              </a:lnSpc>
            </a:pPr>
            <a:r>
              <a:rPr lang="vi-VN" sz="2200" dirty="0">
                <a:latin typeface="UTM Avo" panose="02040603050506020204" pitchFamily="18" charset="0"/>
              </a:rPr>
              <a:t>Dựa vào bảng 33.3, nêu vai trò của da, gan, phổi và thận trong bài tiết.</a:t>
            </a:r>
            <a:endParaRPr lang="en-US" sz="2200" dirty="0">
              <a:latin typeface="UTM Avo" panose="02040603050506020204" pitchFamily="18" charset="0"/>
            </a:endParaRPr>
          </a:p>
        </p:txBody>
      </p:sp>
      <p:sp>
        <p:nvSpPr>
          <p:cNvPr id="4" name="Rectangle 3">
            <a:extLst>
              <a:ext uri="{FF2B5EF4-FFF2-40B4-BE49-F238E27FC236}">
                <a16:creationId xmlns="" xmlns:a16="http://schemas.microsoft.com/office/drawing/2014/main" id="{B210E475-638E-5C3E-BD6F-FFA2F843A0AD}"/>
              </a:ext>
            </a:extLst>
          </p:cNvPr>
          <p:cNvSpPr/>
          <p:nvPr/>
        </p:nvSpPr>
        <p:spPr>
          <a:xfrm>
            <a:off x="7228104" y="3615584"/>
            <a:ext cx="4789127" cy="801426"/>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nSpc>
                <a:spcPct val="150000"/>
              </a:lnSpc>
            </a:pPr>
            <a:r>
              <a:rPr lang="en-US" sz="1600" b="1" dirty="0">
                <a:solidFill>
                  <a:srgbClr val="000000"/>
                </a:solidFill>
                <a:latin typeface="UTM Avo" panose="02040603050506020204" pitchFamily="18" charset="0"/>
              </a:rPr>
              <a:t>Da: </a:t>
            </a:r>
            <a:r>
              <a:rPr lang="en-US" sz="1600" dirty="0" err="1">
                <a:solidFill>
                  <a:srgbClr val="000000"/>
                </a:solidFill>
                <a:latin typeface="UTM Avo" panose="02040603050506020204" pitchFamily="18" charset="0"/>
              </a:rPr>
              <a:t>Đào</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thải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các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chất</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dư</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thừa</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chất</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thải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thông</a:t>
            </a:r>
            <a:r>
              <a:rPr lang="en-US" sz="1600" dirty="0">
                <a:solidFill>
                  <a:srgbClr val="000000"/>
                </a:solidFill>
                <a:latin typeface="UTM Avo" panose="02040603050506020204" pitchFamily="18" charset="0"/>
              </a:rPr>
              <a:t> qua </a:t>
            </a:r>
            <a:r>
              <a:rPr lang="en-US" sz="1600" dirty="0" err="1">
                <a:solidFill>
                  <a:srgbClr val="000000"/>
                </a:solidFill>
                <a:latin typeface="UTM Avo" panose="02040603050506020204" pitchFamily="18" charset="0"/>
              </a:rPr>
              <a:t>việc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tiết</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mồ</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hôi</a:t>
            </a:r>
            <a:r>
              <a:rPr lang="en-US" sz="1600" dirty="0">
                <a:solidFill>
                  <a:srgbClr val="000000"/>
                </a:solidFill>
                <a:latin typeface="UTM Avo" panose="02040603050506020204" pitchFamily="18" charset="0"/>
              </a:rPr>
              <a:t>.</a:t>
            </a:r>
            <a:endParaRPr lang="en-US" sz="1600" b="0" i="0" dirty="0">
              <a:solidFill>
                <a:srgbClr val="000000"/>
              </a:solidFill>
              <a:effectLst/>
              <a:latin typeface="UTM Avo" panose="02040603050506020204" pitchFamily="18" charset="0"/>
            </a:endParaRPr>
          </a:p>
        </p:txBody>
      </p:sp>
      <p:sp>
        <p:nvSpPr>
          <p:cNvPr id="5" name="Rectangle 4">
            <a:extLst>
              <a:ext uri="{FF2B5EF4-FFF2-40B4-BE49-F238E27FC236}">
                <a16:creationId xmlns="" xmlns:a16="http://schemas.microsoft.com/office/drawing/2014/main" id="{F01FDB3B-9992-5FE6-8811-2CF2C3625AC1}"/>
              </a:ext>
            </a:extLst>
          </p:cNvPr>
          <p:cNvSpPr/>
          <p:nvPr/>
        </p:nvSpPr>
        <p:spPr>
          <a:xfrm>
            <a:off x="7228104" y="4614631"/>
            <a:ext cx="4789127" cy="38170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nSpc>
                <a:spcPct val="150000"/>
              </a:lnSpc>
            </a:pPr>
            <a:r>
              <a:rPr lang="en-US" sz="1600" b="1" dirty="0">
                <a:solidFill>
                  <a:srgbClr val="000000"/>
                </a:solidFill>
                <a:latin typeface="UTM Avo" panose="02040603050506020204" pitchFamily="18" charset="0"/>
              </a:rPr>
              <a:t>Gan: </a:t>
            </a:r>
            <a:r>
              <a:rPr lang="en-US" sz="1600" dirty="0" err="1">
                <a:solidFill>
                  <a:srgbClr val="000000"/>
                </a:solidFill>
                <a:latin typeface="UTM Avo" panose="02040603050506020204" pitchFamily="18" charset="0"/>
              </a:rPr>
              <a:t>Chuyển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hóa</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các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chất</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dư</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thừa</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độc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hại</a:t>
            </a:r>
            <a:r>
              <a:rPr lang="en-US" sz="1600" dirty="0">
                <a:solidFill>
                  <a:srgbClr val="000000"/>
                </a:solidFill>
                <a:latin typeface="UTM Avo" panose="02040603050506020204" pitchFamily="18" charset="0"/>
              </a:rPr>
              <a:t>.</a:t>
            </a:r>
            <a:endParaRPr lang="en-US" sz="1600" b="0" i="0" dirty="0">
              <a:solidFill>
                <a:srgbClr val="000000"/>
              </a:solidFill>
              <a:effectLst/>
              <a:latin typeface="UTM Avo" panose="02040603050506020204" pitchFamily="18" charset="0"/>
            </a:endParaRPr>
          </a:p>
        </p:txBody>
      </p:sp>
      <p:sp>
        <p:nvSpPr>
          <p:cNvPr id="6" name="Rectangle 5">
            <a:extLst>
              <a:ext uri="{FF2B5EF4-FFF2-40B4-BE49-F238E27FC236}">
                <a16:creationId xmlns="" xmlns:a16="http://schemas.microsoft.com/office/drawing/2014/main" id="{41D0CDBF-98B1-AAB9-041E-54E389716B3A}"/>
              </a:ext>
            </a:extLst>
          </p:cNvPr>
          <p:cNvSpPr/>
          <p:nvPr/>
        </p:nvSpPr>
        <p:spPr>
          <a:xfrm>
            <a:off x="7228104" y="5264127"/>
            <a:ext cx="4789127" cy="38170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nSpc>
                <a:spcPct val="150000"/>
              </a:lnSpc>
            </a:pPr>
            <a:r>
              <a:rPr lang="en-US" sz="1600" b="1" dirty="0" err="1">
                <a:solidFill>
                  <a:srgbClr val="000000"/>
                </a:solidFill>
                <a:latin typeface="UTM Avo" panose="02040603050506020204" pitchFamily="18" charset="0"/>
              </a:rPr>
              <a:t>Phổi</a:t>
            </a:r>
            <a:r>
              <a:rPr lang="en-US" sz="1600" b="1"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Đào</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thải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khí</a:t>
            </a:r>
            <a:r>
              <a:rPr lang="en-US" sz="1600" dirty="0">
                <a:solidFill>
                  <a:srgbClr val="000000"/>
                </a:solidFill>
                <a:latin typeface="UTM Avo" panose="02040603050506020204" pitchFamily="18" charset="0"/>
              </a:rPr>
              <a:t> CO</a:t>
            </a:r>
            <a:r>
              <a:rPr lang="en-US" sz="1600" baseline="-25000" dirty="0">
                <a:solidFill>
                  <a:srgbClr val="000000"/>
                </a:solidFill>
                <a:latin typeface="UTM Avo" panose="02040603050506020204" pitchFamily="18" charset="0"/>
              </a:rPr>
              <a:t>2</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hơi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nước</a:t>
            </a:r>
            <a:r>
              <a:rPr lang="en-US" sz="1600" dirty="0">
                <a:solidFill>
                  <a:srgbClr val="000000"/>
                </a:solidFill>
                <a:latin typeface="UTM Avo" panose="02040603050506020204" pitchFamily="18" charset="0"/>
              </a:rPr>
              <a:t>.</a:t>
            </a:r>
            <a:endParaRPr lang="en-US" sz="1600" b="0" i="0" dirty="0">
              <a:solidFill>
                <a:srgbClr val="000000"/>
              </a:solidFill>
              <a:effectLst/>
              <a:latin typeface="UTM Avo" panose="02040603050506020204" pitchFamily="18" charset="0"/>
            </a:endParaRPr>
          </a:p>
        </p:txBody>
      </p:sp>
      <p:sp>
        <p:nvSpPr>
          <p:cNvPr id="7" name="Rectangle 6">
            <a:extLst>
              <a:ext uri="{FF2B5EF4-FFF2-40B4-BE49-F238E27FC236}">
                <a16:creationId xmlns="" xmlns:a16="http://schemas.microsoft.com/office/drawing/2014/main" id="{E5851B74-6800-5826-D2C7-E94867CC5535}"/>
              </a:ext>
            </a:extLst>
          </p:cNvPr>
          <p:cNvSpPr/>
          <p:nvPr/>
        </p:nvSpPr>
        <p:spPr>
          <a:xfrm>
            <a:off x="7228104" y="5913623"/>
            <a:ext cx="4789127" cy="801426"/>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nSpc>
                <a:spcPct val="150000"/>
              </a:lnSpc>
            </a:pPr>
            <a:r>
              <a:rPr lang="en-US" sz="1600" b="1" dirty="0" err="1">
                <a:solidFill>
                  <a:srgbClr val="000000"/>
                </a:solidFill>
                <a:latin typeface="UTM Avo" panose="02040603050506020204" pitchFamily="18" charset="0"/>
              </a:rPr>
              <a:t>Thận</a:t>
            </a:r>
            <a:r>
              <a:rPr lang="en-US" sz="1600" b="1"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Lọc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máu</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để</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đào</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thải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các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chất</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dư</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thừa</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chất</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thải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thông</a:t>
            </a:r>
            <a:r>
              <a:rPr lang="en-US" sz="1600" dirty="0">
                <a:solidFill>
                  <a:srgbClr val="000000"/>
                </a:solidFill>
                <a:latin typeface="UTM Avo" panose="02040603050506020204" pitchFamily="18" charset="0"/>
              </a:rPr>
              <a:t> qua </a:t>
            </a:r>
            <a:r>
              <a:rPr lang="en-US" sz="1600" dirty="0" err="1">
                <a:solidFill>
                  <a:srgbClr val="000000"/>
                </a:solidFill>
                <a:latin typeface="UTM Avo" panose="02040603050506020204" pitchFamily="18" charset="0"/>
              </a:rPr>
              <a:t>nước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tiểu</a:t>
            </a:r>
            <a:r>
              <a:rPr lang="en-US" sz="1600" dirty="0">
                <a:solidFill>
                  <a:srgbClr val="000000"/>
                </a:solidFill>
                <a:latin typeface="UTM Avo" panose="02040603050506020204" pitchFamily="18" charset="0"/>
              </a:rPr>
              <a:t>.</a:t>
            </a:r>
            <a:endParaRPr lang="en-US" sz="1600" b="0" i="0" dirty="0">
              <a:solidFill>
                <a:srgbClr val="000000"/>
              </a:solidFill>
              <a:effectLst/>
              <a:latin typeface="UTM Avo" panose="02040603050506020204" pitchFamily="18" charset="0"/>
            </a:endParaRPr>
          </a:p>
        </p:txBody>
      </p:sp>
      <p:sp>
        <p:nvSpPr>
          <p:cNvPr id="8" name="Arrow: Right 7">
            <a:extLst>
              <a:ext uri="{FF2B5EF4-FFF2-40B4-BE49-F238E27FC236}">
                <a16:creationId xmlns="" xmlns:a16="http://schemas.microsoft.com/office/drawing/2014/main" id="{B2EE3222-C6A3-C8DC-B20D-5A338E948C49}"/>
              </a:ext>
            </a:extLst>
          </p:cNvPr>
          <p:cNvSpPr/>
          <p:nvPr/>
        </p:nvSpPr>
        <p:spPr>
          <a:xfrm>
            <a:off x="6932012" y="3898732"/>
            <a:ext cx="269966" cy="2351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 xmlns:a16="http://schemas.microsoft.com/office/drawing/2014/main" id="{CA6F7402-D257-5CCB-8274-F320762AC41B}"/>
              </a:ext>
            </a:extLst>
          </p:cNvPr>
          <p:cNvSpPr/>
          <p:nvPr/>
        </p:nvSpPr>
        <p:spPr>
          <a:xfrm>
            <a:off x="6929255" y="4691600"/>
            <a:ext cx="269966" cy="2351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 xmlns:a16="http://schemas.microsoft.com/office/drawing/2014/main" id="{57B477F6-2194-0C86-E0F8-B1315056DE05}"/>
              </a:ext>
            </a:extLst>
          </p:cNvPr>
          <p:cNvSpPr/>
          <p:nvPr/>
        </p:nvSpPr>
        <p:spPr>
          <a:xfrm>
            <a:off x="6929245" y="5337416"/>
            <a:ext cx="269966" cy="2351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 xmlns:a16="http://schemas.microsoft.com/office/drawing/2014/main" id="{10238E8B-D15B-3B6E-C040-E46F0D79380E}"/>
              </a:ext>
            </a:extLst>
          </p:cNvPr>
          <p:cNvSpPr/>
          <p:nvPr/>
        </p:nvSpPr>
        <p:spPr>
          <a:xfrm>
            <a:off x="6929245" y="5922600"/>
            <a:ext cx="269966" cy="2351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98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EEA0F341-EF89-19A5-E085-E0D78C495CE2}"/>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1246DAA8-A9FA-42CB-E640-E32C732BEAC4}"/>
              </a:ext>
            </a:extLst>
          </p:cNvPr>
          <p:cNvPicPr>
            <a:picLocks noChangeAspect="1"/>
          </p:cNvPicPr>
          <p:nvPr/>
        </p:nvPicPr>
        <p:blipFill>
          <a:blip r:embed="rId3"/>
          <a:stretch>
            <a:fillRect/>
          </a:stretch>
        </p:blipFill>
        <p:spPr>
          <a:xfrm>
            <a:off x="5609904" y="2569178"/>
            <a:ext cx="6434051" cy="3635679"/>
          </a:xfrm>
          <a:prstGeom prst="rect">
            <a:avLst/>
          </a:prstGeom>
        </p:spPr>
      </p:pic>
      <p:pic>
        <p:nvPicPr>
          <p:cNvPr id="5" name="Picture 8">
            <a:extLst>
              <a:ext uri="{FF2B5EF4-FFF2-40B4-BE49-F238E27FC236}">
                <a16:creationId xmlns="" xmlns:a16="http://schemas.microsoft.com/office/drawing/2014/main" id="{DFE7D9CE-24A9-C398-ECDC-55FDB4826B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30505">
            <a:off x="3724181" y="2576250"/>
            <a:ext cx="1688512" cy="954777"/>
          </a:xfrm>
          <a:prstGeom prst="rect">
            <a:avLst/>
          </a:prstGeom>
        </p:spPr>
      </p:pic>
      <p:sp>
        <p:nvSpPr>
          <p:cNvPr id="6" name="Rectangle: Rounded Corners 5">
            <a:extLst>
              <a:ext uri="{FF2B5EF4-FFF2-40B4-BE49-F238E27FC236}">
                <a16:creationId xmlns="" xmlns:a16="http://schemas.microsoft.com/office/drawing/2014/main" id="{7D34B103-8BEC-51B7-BD03-6231D2C9A4F6}"/>
              </a:ext>
            </a:extLst>
          </p:cNvPr>
          <p:cNvSpPr/>
          <p:nvPr/>
        </p:nvSpPr>
        <p:spPr>
          <a:xfrm>
            <a:off x="599506" y="3053638"/>
            <a:ext cx="4355671" cy="3033653"/>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just">
              <a:lnSpc>
                <a:spcPct val="150000"/>
              </a:lnSpc>
            </a:pPr>
            <a:r>
              <a:rPr lang="vi-VN" sz="2000" dirty="0">
                <a:solidFill>
                  <a:schemeClr val="tx1"/>
                </a:solidFill>
                <a:latin typeface="UTM Avo" panose="02040603050506020204" pitchFamily="18" charset="0"/>
              </a:rPr>
              <a:t>Quan sát hình 33.3 và cho biết:</a:t>
            </a:r>
          </a:p>
          <a:p>
            <a:pPr algn="just">
              <a:lnSpc>
                <a:spcPct val="150000"/>
              </a:lnSpc>
            </a:pPr>
            <a:r>
              <a:rPr lang="vi-VN" sz="2000" dirty="0">
                <a:solidFill>
                  <a:schemeClr val="tx1"/>
                </a:solidFill>
                <a:latin typeface="UTM Avo" panose="02040603050506020204" pitchFamily="18" charset="0"/>
              </a:rPr>
              <a:t>a) Tên các cơ quan của hệ bài tiết nước tiểu.</a:t>
            </a:r>
          </a:p>
          <a:p>
            <a:pPr algn="just">
              <a:lnSpc>
                <a:spcPct val="150000"/>
              </a:lnSpc>
            </a:pPr>
            <a:r>
              <a:rPr lang="vi-VN" sz="2000" dirty="0">
                <a:solidFill>
                  <a:schemeClr val="tx1"/>
                </a:solidFill>
                <a:latin typeface="UTM Avo" panose="02040603050506020204" pitchFamily="18" charset="0"/>
              </a:rPr>
              <a:t>b) Tên các bộ phận cấu tạo của thận.</a:t>
            </a:r>
            <a:endParaRPr lang="en-US" sz="2000" dirty="0">
              <a:solidFill>
                <a:schemeClr val="tx1"/>
              </a:solidFill>
              <a:latin typeface="UTM Avo" panose="02040603050506020204" pitchFamily="18" charset="0"/>
            </a:endParaRPr>
          </a:p>
        </p:txBody>
      </p:sp>
      <p:sp>
        <p:nvSpPr>
          <p:cNvPr id="11" name="TextBox 10">
            <a:extLst>
              <a:ext uri="{FF2B5EF4-FFF2-40B4-BE49-F238E27FC236}">
                <a16:creationId xmlns="" xmlns:a16="http://schemas.microsoft.com/office/drawing/2014/main" id="{E67A5272-5C49-CD9F-6087-34A7B555B112}"/>
              </a:ext>
            </a:extLst>
          </p:cNvPr>
          <p:cNvSpPr txBox="1"/>
          <p:nvPr/>
        </p:nvSpPr>
        <p:spPr>
          <a:xfrm>
            <a:off x="1709506" y="1653817"/>
            <a:ext cx="8772987" cy="574388"/>
          </a:xfrm>
          <a:prstGeom prst="rect">
            <a:avLst/>
          </a:prstGeom>
          <a:noFill/>
        </p:spPr>
        <p:txBody>
          <a:bodyPr wrap="square" anchor="ctr">
            <a:spAutoFit/>
          </a:bodyPr>
          <a:lstStyle/>
          <a:p>
            <a:pPr lvl="0" algn="ctr">
              <a:lnSpc>
                <a:spcPct val="150000"/>
              </a:lnSpc>
            </a:pPr>
            <a:r>
              <a:rPr lang="en-US" sz="2400" b="1" dirty="0">
                <a:latin typeface="UTM Avo" panose="02040603050506020204" pitchFamily="18"/>
                <a:ea typeface="Arial" panose="020B0604020202020204" pitchFamily="34" charset="0"/>
                <a:cs typeface="Arial" panose="020B0604020202020204" pitchFamily="34" charset="0"/>
              </a:rPr>
              <a:t>2. </a:t>
            </a:r>
            <a:r>
              <a:rPr lang="en-US" sz="2400" b="1" dirty="0" err="1">
                <a:latin typeface="UTM Avo" panose="02040603050506020204" pitchFamily="18"/>
                <a:ea typeface="Arial" panose="020B0604020202020204" pitchFamily="34" charset="0"/>
                <a:cs typeface="Arial" panose="020B0604020202020204" pitchFamily="34" charset="0"/>
              </a:rPr>
              <a:t>Cấu</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tạo</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của</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hệ</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bài</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tiết</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nước</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tiểu</a:t>
            </a:r>
            <a:endParaRPr lang="vi-VN" sz="2400" b="1" dirty="0">
              <a:latin typeface="UTM Avo" panose="02040603050506020204" pitchFamily="18"/>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851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FBAED3BB-949B-C41B-BB85-038703FE7796}"/>
            </a:ext>
          </a:extLst>
        </p:cNvPr>
        <p:cNvGrpSpPr/>
        <p:nvPr/>
      </p:nvGrpSpPr>
      <p:grpSpPr>
        <a:xfrm>
          <a:off x="0" y="0"/>
          <a:ext cx="0" cy="0"/>
          <a:chOff x="0" y="0"/>
          <a:chExt cx="0" cy="0"/>
        </a:xfrm>
      </p:grpSpPr>
      <p:pic>
        <p:nvPicPr>
          <p:cNvPr id="3" name="Picture 2">
            <a:extLst>
              <a:ext uri="{FF2B5EF4-FFF2-40B4-BE49-F238E27FC236}">
                <a16:creationId xmlns="" xmlns:a16="http://schemas.microsoft.com/office/drawing/2014/main" id="{948EF6FB-317D-9172-356B-4CA9719D6F5F}"/>
              </a:ext>
            </a:extLst>
          </p:cNvPr>
          <p:cNvPicPr>
            <a:picLocks noChangeAspect="1"/>
          </p:cNvPicPr>
          <p:nvPr/>
        </p:nvPicPr>
        <p:blipFill>
          <a:blip r:embed="rId3"/>
          <a:stretch>
            <a:fillRect/>
          </a:stretch>
        </p:blipFill>
        <p:spPr>
          <a:xfrm>
            <a:off x="5757949" y="2273087"/>
            <a:ext cx="6434051" cy="3635679"/>
          </a:xfrm>
          <a:prstGeom prst="rect">
            <a:avLst/>
          </a:prstGeom>
        </p:spPr>
      </p:pic>
      <p:sp>
        <p:nvSpPr>
          <p:cNvPr id="7" name="Rectangle: Rounded Corners 6">
            <a:extLst>
              <a:ext uri="{FF2B5EF4-FFF2-40B4-BE49-F238E27FC236}">
                <a16:creationId xmlns="" xmlns:a16="http://schemas.microsoft.com/office/drawing/2014/main" id="{A814170D-4F45-6869-AC3D-1549F5DB3922}"/>
              </a:ext>
            </a:extLst>
          </p:cNvPr>
          <p:cNvSpPr/>
          <p:nvPr/>
        </p:nvSpPr>
        <p:spPr>
          <a:xfrm>
            <a:off x="246017" y="2020538"/>
            <a:ext cx="5762897" cy="4606685"/>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AutoNum type="alphaLcParenR"/>
            </a:pPr>
            <a:r>
              <a:rPr lang="en-US" sz="2000" dirty="0" err="1">
                <a:solidFill>
                  <a:schemeClr val="tx1"/>
                </a:solidFill>
                <a:latin typeface="UTM Avo" panose="02040603050506020204" pitchFamily="18" charset="0"/>
              </a:rPr>
              <a:t>Hệ</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bài</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tiết</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nước</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tiểu</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gồm</a:t>
            </a:r>
            <a:r>
              <a:rPr lang="en-US" sz="2000" dirty="0">
                <a:solidFill>
                  <a:schemeClr val="tx1"/>
                </a:solidFill>
                <a:latin typeface="UTM Avo" panose="02040603050506020204" pitchFamily="18" charset="0"/>
              </a:rPr>
              <a:t>: 2 </a:t>
            </a:r>
            <a:r>
              <a:rPr lang="en-US" sz="2000" dirty="0" err="1">
                <a:solidFill>
                  <a:schemeClr val="tx1"/>
                </a:solidFill>
                <a:latin typeface="UTM Avo" panose="02040603050506020204" pitchFamily="18" charset="0"/>
              </a:rPr>
              <a:t>quả</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thận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ống</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dẫn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nước</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tiểu</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bóng</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đái</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ống</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đái</a:t>
            </a:r>
            <a:r>
              <a:rPr lang="en-US" sz="2000" dirty="0">
                <a:solidFill>
                  <a:schemeClr val="tx1"/>
                </a:solidFill>
                <a:latin typeface="UTM Avo" panose="02040603050506020204" pitchFamily="18" charset="0"/>
              </a:rPr>
              <a:t>. </a:t>
            </a:r>
          </a:p>
          <a:p>
            <a:pPr marL="342900" indent="-342900" algn="just">
              <a:lnSpc>
                <a:spcPct val="150000"/>
              </a:lnSpc>
              <a:spcBef>
                <a:spcPts val="600"/>
              </a:spcBef>
              <a:buAutoNum type="alphaLcParenR"/>
            </a:pPr>
            <a:r>
              <a:rPr lang="en-US" sz="2000" dirty="0" err="1">
                <a:solidFill>
                  <a:schemeClr val="tx1"/>
                </a:solidFill>
                <a:latin typeface="UTM Avo" panose="02040603050506020204" pitchFamily="18" charset="0"/>
              </a:rPr>
              <a:t>Cấu</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tạo</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của</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thận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gồm</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miền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vỏ</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miền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tủy</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và</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bể</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thận</a:t>
            </a:r>
            <a:r>
              <a:rPr lang="en-US" sz="2000" dirty="0">
                <a:solidFill>
                  <a:schemeClr val="tx1"/>
                </a:solidFill>
                <a:latin typeface="UTM Avo" panose="02040603050506020204" pitchFamily="18" charset="0"/>
              </a:rPr>
              <a:t>. Trong đó mỗi quả thận chứa khoảng một triệu đơn vị chức năng (nephron) nằm ở miền vỏ và miền tủy, mỗi nephron lại được </a:t>
            </a:r>
            <a:r>
              <a:rPr lang="en-US" sz="2000" dirty="0" smtClean="0">
                <a:solidFill>
                  <a:schemeClr val="tx1"/>
                </a:solidFill>
                <a:latin typeface="UTM Avo" panose="02040603050506020204" pitchFamily="18" charset="0"/>
              </a:rPr>
              <a:t>cấu </a:t>
            </a:r>
            <a:r>
              <a:rPr lang="en-US" sz="2000" dirty="0">
                <a:solidFill>
                  <a:schemeClr val="tx1"/>
                </a:solidFill>
                <a:latin typeface="UTM Avo" panose="02040603050506020204" pitchFamily="18" charset="0"/>
              </a:rPr>
              <a:t>tạo từ các ống thận và cầu thận.</a:t>
            </a:r>
          </a:p>
        </p:txBody>
      </p:sp>
    </p:spTree>
    <p:extLst>
      <p:ext uri="{BB962C8B-B14F-4D97-AF65-F5344CB8AC3E}">
        <p14:creationId xmlns:p14="http://schemas.microsoft.com/office/powerpoint/2010/main" val="362943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D10F8AA6-746B-912F-D651-E3648492547E}"/>
            </a:ext>
          </a:extLst>
        </p:cNvPr>
        <p:cNvGrpSpPr/>
        <p:nvPr/>
      </p:nvGrpSpPr>
      <p:grpSpPr>
        <a:xfrm>
          <a:off x="0" y="0"/>
          <a:ext cx="0" cy="0"/>
          <a:chOff x="0" y="0"/>
          <a:chExt cx="0" cy="0"/>
        </a:xfrm>
      </p:grpSpPr>
      <p:pic>
        <p:nvPicPr>
          <p:cNvPr id="2" name="Picture 1">
            <a:extLst>
              <a:ext uri="{FF2B5EF4-FFF2-40B4-BE49-F238E27FC236}">
                <a16:creationId xmlns="" xmlns:a16="http://schemas.microsoft.com/office/drawing/2014/main" id="{C2079DDD-815E-B8C7-B06B-7DBA772E747C}"/>
              </a:ext>
            </a:extLst>
          </p:cNvPr>
          <p:cNvPicPr>
            <a:picLocks noChangeAspect="1"/>
          </p:cNvPicPr>
          <p:nvPr/>
        </p:nvPicPr>
        <p:blipFill>
          <a:blip r:embed="rId3"/>
          <a:stretch>
            <a:fillRect/>
          </a:stretch>
        </p:blipFill>
        <p:spPr>
          <a:xfrm>
            <a:off x="5090237" y="2255669"/>
            <a:ext cx="7058220" cy="3988377"/>
          </a:xfrm>
          <a:prstGeom prst="rect">
            <a:avLst/>
          </a:prstGeom>
        </p:spPr>
      </p:pic>
      <p:sp>
        <p:nvSpPr>
          <p:cNvPr id="3" name="TextBox 2">
            <a:extLst>
              <a:ext uri="{FF2B5EF4-FFF2-40B4-BE49-F238E27FC236}">
                <a16:creationId xmlns="" xmlns:a16="http://schemas.microsoft.com/office/drawing/2014/main" id="{36D0FD5D-38F1-1346-500F-2271EBF05CC3}"/>
              </a:ext>
            </a:extLst>
          </p:cNvPr>
          <p:cNvSpPr txBox="1"/>
          <p:nvPr/>
        </p:nvSpPr>
        <p:spPr>
          <a:xfrm>
            <a:off x="487681" y="2816113"/>
            <a:ext cx="4868090" cy="2559611"/>
          </a:xfrm>
          <a:prstGeom prst="rect">
            <a:avLst/>
          </a:prstGeom>
          <a:noFill/>
        </p:spPr>
        <p:txBody>
          <a:bodyPr wrap="square">
            <a:spAutoFit/>
          </a:bodyPr>
          <a:lstStyle/>
          <a:p>
            <a:pPr algn="just">
              <a:lnSpc>
                <a:spcPct val="150000"/>
              </a:lnSpc>
            </a:pPr>
            <a:r>
              <a:rPr lang="vi-VN" sz="2200" dirty="0">
                <a:latin typeface="UTM Avo" panose="02040603050506020204" pitchFamily="18" charset="0"/>
              </a:rPr>
              <a:t>Quá trình hình thành nước tiểu diễn ra ở các nephron. Nước tiểu tạo thành đổ vào bể thận, qua ống dẫn nước tiểu đổ vào bóng đái và thải ra ngoài qua ống đái. </a:t>
            </a:r>
            <a:endParaRPr lang="en-US" sz="2200" dirty="0">
              <a:latin typeface="UTM Avo" panose="02040603050506020204" pitchFamily="18" charset="0"/>
            </a:endParaRPr>
          </a:p>
        </p:txBody>
      </p:sp>
    </p:spTree>
    <p:extLst>
      <p:ext uri="{BB962C8B-B14F-4D97-AF65-F5344CB8AC3E}">
        <p14:creationId xmlns:p14="http://schemas.microsoft.com/office/powerpoint/2010/main" val="201474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BCD52D8E-7E31-0335-D810-72B4F8C654DF}"/>
            </a:ext>
          </a:extLst>
        </p:cNvPr>
        <p:cNvGrpSpPr/>
        <p:nvPr/>
      </p:nvGrpSpPr>
      <p:grpSpPr>
        <a:xfrm>
          <a:off x="0" y="0"/>
          <a:ext cx="0" cy="0"/>
          <a:chOff x="0" y="0"/>
          <a:chExt cx="0" cy="0"/>
        </a:xfrm>
      </p:grpSpPr>
      <p:sp>
        <p:nvSpPr>
          <p:cNvPr id="2" name="TextBox 1">
            <a:extLst>
              <a:ext uri="{FF2B5EF4-FFF2-40B4-BE49-F238E27FC236}">
                <a16:creationId xmlns="" xmlns:a16="http://schemas.microsoft.com/office/drawing/2014/main" id="{95B4D1A7-C34F-0989-9B89-AC08CFD21568}"/>
              </a:ext>
            </a:extLst>
          </p:cNvPr>
          <p:cNvSpPr txBox="1"/>
          <p:nvPr/>
        </p:nvSpPr>
        <p:spPr>
          <a:xfrm>
            <a:off x="1709506" y="1479646"/>
            <a:ext cx="8772987" cy="574388"/>
          </a:xfrm>
          <a:prstGeom prst="rect">
            <a:avLst/>
          </a:prstGeom>
          <a:noFill/>
        </p:spPr>
        <p:txBody>
          <a:bodyPr wrap="square" anchor="ctr">
            <a:spAutoFit/>
          </a:bodyPr>
          <a:lstStyle/>
          <a:p>
            <a:pPr lvl="0" algn="ctr">
              <a:lnSpc>
                <a:spcPct val="150000"/>
              </a:lnSpc>
            </a:pPr>
            <a:r>
              <a:rPr lang="en-US" sz="2400" b="1" dirty="0">
                <a:latin typeface="UTM Avo" panose="02040603050506020204" pitchFamily="18"/>
                <a:ea typeface="Arial" panose="020B0604020202020204" pitchFamily="34" charset="0"/>
                <a:cs typeface="Arial" panose="020B0604020202020204" pitchFamily="34" charset="0"/>
              </a:rPr>
              <a:t>3. </a:t>
            </a:r>
            <a:r>
              <a:rPr lang="en-US" sz="2400" b="1" dirty="0" err="1">
                <a:latin typeface="UTM Avo" panose="02040603050506020204" pitchFamily="18"/>
                <a:ea typeface="Arial" panose="020B0604020202020204" pitchFamily="34" charset="0"/>
                <a:cs typeface="Arial" panose="020B0604020202020204" pitchFamily="34" charset="0"/>
              </a:rPr>
              <a:t>Một</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số</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bệnh</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liên</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quan</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đến</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hệ</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bài</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tiết</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nước</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tiểu</a:t>
            </a:r>
            <a:endParaRPr lang="vi-VN" sz="2400" b="1" dirty="0">
              <a:latin typeface="UTM Avo" panose="02040603050506020204" pitchFamily="18"/>
              <a:ea typeface="Arial" panose="020B0604020202020204" pitchFamily="34" charset="0"/>
              <a:cs typeface="Arial" panose="020B0604020202020204" pitchFamily="34" charset="0"/>
            </a:endParaRPr>
          </a:p>
        </p:txBody>
      </p:sp>
      <p:sp>
        <p:nvSpPr>
          <p:cNvPr id="3" name="TextBox 2">
            <a:extLst>
              <a:ext uri="{FF2B5EF4-FFF2-40B4-BE49-F238E27FC236}">
                <a16:creationId xmlns="" xmlns:a16="http://schemas.microsoft.com/office/drawing/2014/main" id="{49C9CDB1-E08E-243E-2C59-E7039BF66884}"/>
              </a:ext>
            </a:extLst>
          </p:cNvPr>
          <p:cNvSpPr txBox="1"/>
          <p:nvPr/>
        </p:nvSpPr>
        <p:spPr>
          <a:xfrm>
            <a:off x="391885" y="2258764"/>
            <a:ext cx="6723017" cy="4181979"/>
          </a:xfrm>
          <a:prstGeom prst="rect">
            <a:avLst/>
          </a:prstGeom>
          <a:noFill/>
        </p:spPr>
        <p:txBody>
          <a:bodyPr wrap="square">
            <a:spAutoFit/>
          </a:bodyPr>
          <a:lstStyle/>
          <a:p>
            <a:pPr algn="just">
              <a:lnSpc>
                <a:spcPct val="150000"/>
              </a:lnSpc>
            </a:pPr>
            <a:r>
              <a:rPr lang="vi-VN" sz="2000" dirty="0">
                <a:latin typeface="UTM Avo" panose="02040603050506020204" pitchFamily="18" charset="0"/>
              </a:rPr>
              <a:t>Có nhiều nguyên nhân dẫn đến bệnh về hệ bài tiết nước tiểu. Nhiều mầm bệnh (virus, vi khuẩn, nấm,...) gây viêm thận, viêm đường tiết niệu. Uống ít nước, tác dụng phụ của một số loại thuốc có thể gây lắng đọng, kết tủa muối calcium trong thận và đường tiết niệu, gây sỏi thận, sỏi đường tiết niệu (hình 33.4). Biến chứng của bệnh đái tháo đường, cao huyết áp, tổn thương thận do một số loại thuốc, chất độc hoặc viêm thận có thể dẫn đến suy thận. </a:t>
            </a:r>
          </a:p>
        </p:txBody>
      </p:sp>
      <p:pic>
        <p:nvPicPr>
          <p:cNvPr id="5" name="Picture 4">
            <a:extLst>
              <a:ext uri="{FF2B5EF4-FFF2-40B4-BE49-F238E27FC236}">
                <a16:creationId xmlns="" xmlns:a16="http://schemas.microsoft.com/office/drawing/2014/main" id="{BC1E1349-1124-2D2D-E412-5B3C1D7FD1E4}"/>
              </a:ext>
            </a:extLst>
          </p:cNvPr>
          <p:cNvPicPr>
            <a:picLocks noChangeAspect="1"/>
          </p:cNvPicPr>
          <p:nvPr/>
        </p:nvPicPr>
        <p:blipFill>
          <a:blip r:embed="rId3"/>
          <a:stretch>
            <a:fillRect/>
          </a:stretch>
        </p:blipFill>
        <p:spPr>
          <a:xfrm>
            <a:off x="7207041" y="2621981"/>
            <a:ext cx="4910516" cy="3404349"/>
          </a:xfrm>
          <a:prstGeom prst="rect">
            <a:avLst/>
          </a:prstGeom>
        </p:spPr>
      </p:pic>
    </p:spTree>
    <p:extLst>
      <p:ext uri="{BB962C8B-B14F-4D97-AF65-F5344CB8AC3E}">
        <p14:creationId xmlns:p14="http://schemas.microsoft.com/office/powerpoint/2010/main" val="182626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F707CC0B-D202-C2A7-5059-DFB31A05536A}"/>
            </a:ext>
          </a:extLst>
        </p:cNvPr>
        <p:cNvGrpSpPr/>
        <p:nvPr/>
      </p:nvGrpSpPr>
      <p:grpSpPr>
        <a:xfrm>
          <a:off x="0" y="0"/>
          <a:ext cx="0" cy="0"/>
          <a:chOff x="0" y="0"/>
          <a:chExt cx="0" cy="0"/>
        </a:xfrm>
      </p:grpSpPr>
      <p:sp>
        <p:nvSpPr>
          <p:cNvPr id="2" name="TextBox 1">
            <a:extLst>
              <a:ext uri="{FF2B5EF4-FFF2-40B4-BE49-F238E27FC236}">
                <a16:creationId xmlns="" xmlns:a16="http://schemas.microsoft.com/office/drawing/2014/main" id="{C2919A87-68C2-9363-C359-AB024CCEB5B9}"/>
              </a:ext>
            </a:extLst>
          </p:cNvPr>
          <p:cNvSpPr txBox="1"/>
          <p:nvPr/>
        </p:nvSpPr>
        <p:spPr>
          <a:xfrm>
            <a:off x="2181497" y="1570787"/>
            <a:ext cx="7829005" cy="1121846"/>
          </a:xfrm>
          <a:prstGeom prst="rect">
            <a:avLst/>
          </a:prstGeom>
          <a:noFill/>
        </p:spPr>
        <p:txBody>
          <a:bodyPr wrap="square">
            <a:spAutoFit/>
          </a:bodyPr>
          <a:lstStyle/>
          <a:p>
            <a:pPr algn="ctr">
              <a:lnSpc>
                <a:spcPct val="150000"/>
              </a:lnSpc>
            </a:pPr>
            <a:r>
              <a:rPr lang="en-US" sz="2400" dirty="0">
                <a:latin typeface="UTM Avo" panose="02040603050506020204" pitchFamily="18" charset="0"/>
              </a:rPr>
              <a:t>Đ</a:t>
            </a:r>
            <a:r>
              <a:rPr lang="vi-VN" sz="2400" dirty="0">
                <a:latin typeface="UTM Avo" panose="02040603050506020204" pitchFamily="18" charset="0"/>
              </a:rPr>
              <a:t>ể phòng bệnh về hệ bài tiết, mỗi người cần thực hiện chế độ dinh dưỡng, lối sống lành mạnh. </a:t>
            </a:r>
          </a:p>
        </p:txBody>
      </p:sp>
      <p:sp>
        <p:nvSpPr>
          <p:cNvPr id="3" name="Rectangle: Rounded Corners 2">
            <a:extLst>
              <a:ext uri="{FF2B5EF4-FFF2-40B4-BE49-F238E27FC236}">
                <a16:creationId xmlns="" xmlns:a16="http://schemas.microsoft.com/office/drawing/2014/main" id="{CF0AF5D2-AF4C-87AD-24C0-9F64B0515747}"/>
              </a:ext>
            </a:extLst>
          </p:cNvPr>
          <p:cNvSpPr/>
          <p:nvPr/>
        </p:nvSpPr>
        <p:spPr>
          <a:xfrm>
            <a:off x="940526" y="2903751"/>
            <a:ext cx="4859383" cy="950325"/>
          </a:xfrm>
          <a:prstGeom prst="round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lnSpc>
                <a:spcPct val="150000"/>
              </a:lnSpc>
            </a:pPr>
            <a:r>
              <a:rPr lang="en-US" sz="2000">
                <a:solidFill>
                  <a:schemeClr val="tx1"/>
                </a:solidFill>
                <a:latin typeface="UTM Avo" panose="02040603050506020204" pitchFamily="18" charset="0"/>
              </a:rPr>
              <a:t>U</a:t>
            </a:r>
            <a:r>
              <a:rPr lang="vi-VN" sz="2000">
                <a:solidFill>
                  <a:schemeClr val="tx1"/>
                </a:solidFill>
                <a:latin typeface="UTM Avo" panose="02040603050506020204" pitchFamily="18" charset="0"/>
              </a:rPr>
              <a:t>ống đủ nước</a:t>
            </a:r>
            <a:r>
              <a:rPr lang="en-US" sz="2000">
                <a:solidFill>
                  <a:schemeClr val="tx1"/>
                </a:solidFill>
                <a:latin typeface="UTM Avo" panose="02040603050506020204" pitchFamily="18" charset="0"/>
              </a:rPr>
              <a:t>.</a:t>
            </a:r>
            <a:endParaRPr lang="en-US" sz="2000" dirty="0">
              <a:solidFill>
                <a:schemeClr val="tx1"/>
              </a:solidFill>
            </a:endParaRPr>
          </a:p>
        </p:txBody>
      </p:sp>
      <p:sp>
        <p:nvSpPr>
          <p:cNvPr id="6" name="Rectangle: Rounded Corners 5">
            <a:extLst>
              <a:ext uri="{FF2B5EF4-FFF2-40B4-BE49-F238E27FC236}">
                <a16:creationId xmlns="" xmlns:a16="http://schemas.microsoft.com/office/drawing/2014/main" id="{7D2287B9-7F09-6D6D-6E30-4887B7391155}"/>
              </a:ext>
            </a:extLst>
          </p:cNvPr>
          <p:cNvSpPr/>
          <p:nvPr/>
        </p:nvSpPr>
        <p:spPr>
          <a:xfrm>
            <a:off x="6365966" y="2903752"/>
            <a:ext cx="4859383" cy="950325"/>
          </a:xfrm>
          <a:prstGeom prst="round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lnSpc>
                <a:spcPct val="150000"/>
              </a:lnSpc>
            </a:pPr>
            <a:r>
              <a:rPr lang="en-US" sz="2000" dirty="0">
                <a:solidFill>
                  <a:schemeClr val="tx1"/>
                </a:solidFill>
                <a:latin typeface="UTM Avo" panose="02040603050506020204" pitchFamily="18" charset="0"/>
              </a:rPr>
              <a:t>H</a:t>
            </a:r>
            <a:r>
              <a:rPr lang="vi-VN" sz="2000" dirty="0">
                <a:solidFill>
                  <a:schemeClr val="tx1"/>
                </a:solidFill>
                <a:latin typeface="UTM Avo" panose="02040603050506020204" pitchFamily="18" charset="0"/>
              </a:rPr>
              <a:t>ạn chế ăn thức ăn chế biến sẵn chứa nhiều muối</a:t>
            </a:r>
            <a:r>
              <a:rPr lang="en-US" sz="2000" dirty="0">
                <a:solidFill>
                  <a:schemeClr val="tx1"/>
                </a:solidFill>
                <a:latin typeface="UTM Avo" panose="02040603050506020204" pitchFamily="18" charset="0"/>
              </a:rPr>
              <a:t>.</a:t>
            </a:r>
            <a:endParaRPr lang="en-US" sz="2000" dirty="0">
              <a:solidFill>
                <a:schemeClr val="tx1"/>
              </a:solidFill>
            </a:endParaRPr>
          </a:p>
        </p:txBody>
      </p:sp>
      <p:sp>
        <p:nvSpPr>
          <p:cNvPr id="9" name="Rectangle: Rounded Corners 8">
            <a:extLst>
              <a:ext uri="{FF2B5EF4-FFF2-40B4-BE49-F238E27FC236}">
                <a16:creationId xmlns="" xmlns:a16="http://schemas.microsoft.com/office/drawing/2014/main" id="{9E97F8BA-E62D-1EA3-45C6-993E1F758D72}"/>
              </a:ext>
            </a:extLst>
          </p:cNvPr>
          <p:cNvSpPr/>
          <p:nvPr/>
        </p:nvSpPr>
        <p:spPr>
          <a:xfrm>
            <a:off x="940525" y="4095732"/>
            <a:ext cx="4885510" cy="950325"/>
          </a:xfrm>
          <a:prstGeom prst="round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lnSpc>
                <a:spcPct val="150000"/>
              </a:lnSpc>
            </a:pPr>
            <a:r>
              <a:rPr lang="en-US" sz="2000" dirty="0">
                <a:solidFill>
                  <a:schemeClr val="tx1"/>
                </a:solidFill>
                <a:latin typeface="UTM Avo" panose="02040603050506020204" pitchFamily="18" charset="0"/>
              </a:rPr>
              <a:t>H</a:t>
            </a:r>
            <a:r>
              <a:rPr lang="vi-VN" sz="2000" dirty="0">
                <a:solidFill>
                  <a:schemeClr val="tx1"/>
                </a:solidFill>
                <a:latin typeface="UTM Avo" panose="02040603050506020204" pitchFamily="18" charset="0"/>
              </a:rPr>
              <a:t>ạn chế uống nước giải khát có gas</a:t>
            </a:r>
            <a:r>
              <a:rPr lang="en-US" sz="2000" dirty="0">
                <a:solidFill>
                  <a:schemeClr val="tx1"/>
                </a:solidFill>
                <a:latin typeface="UTM Avo" panose="02040603050506020204" pitchFamily="18" charset="0"/>
              </a:rPr>
              <a:t>.</a:t>
            </a:r>
            <a:endParaRPr lang="en-US" sz="2000" dirty="0">
              <a:solidFill>
                <a:schemeClr val="tx1"/>
              </a:solidFill>
            </a:endParaRPr>
          </a:p>
        </p:txBody>
      </p:sp>
      <p:sp>
        <p:nvSpPr>
          <p:cNvPr id="10" name="Rectangle: Rounded Corners 9">
            <a:extLst>
              <a:ext uri="{FF2B5EF4-FFF2-40B4-BE49-F238E27FC236}">
                <a16:creationId xmlns="" xmlns:a16="http://schemas.microsoft.com/office/drawing/2014/main" id="{E2CCDB46-E090-FD87-2980-18FC2513E2C9}"/>
              </a:ext>
            </a:extLst>
          </p:cNvPr>
          <p:cNvSpPr/>
          <p:nvPr/>
        </p:nvSpPr>
        <p:spPr>
          <a:xfrm>
            <a:off x="6365966" y="4132697"/>
            <a:ext cx="4859383" cy="950325"/>
          </a:xfrm>
          <a:prstGeom prst="round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lnSpc>
                <a:spcPct val="150000"/>
              </a:lnSpc>
            </a:pPr>
            <a:r>
              <a:rPr lang="en-US" sz="2000" dirty="0">
                <a:solidFill>
                  <a:schemeClr val="tx1"/>
                </a:solidFill>
                <a:latin typeface="UTM Avo" panose="02040603050506020204" pitchFamily="18" charset="0"/>
              </a:rPr>
              <a:t>V</a:t>
            </a:r>
            <a:r>
              <a:rPr lang="vi-VN" sz="2000" dirty="0">
                <a:solidFill>
                  <a:schemeClr val="tx1"/>
                </a:solidFill>
                <a:latin typeface="UTM Avo" panose="02040603050506020204" pitchFamily="18" charset="0"/>
              </a:rPr>
              <a:t>ận động thể lực phù hợp, không tự ý uống thuốc, không nhịn tiểu</a:t>
            </a:r>
            <a:r>
              <a:rPr lang="en-US" sz="2000" dirty="0">
                <a:solidFill>
                  <a:schemeClr val="tx1"/>
                </a:solidFill>
                <a:latin typeface="UTM Avo" panose="02040603050506020204" pitchFamily="18" charset="0"/>
              </a:rPr>
              <a:t>.</a:t>
            </a:r>
            <a:endParaRPr lang="en-US" sz="2000" dirty="0">
              <a:solidFill>
                <a:schemeClr val="tx1"/>
              </a:solidFill>
            </a:endParaRPr>
          </a:p>
        </p:txBody>
      </p:sp>
      <p:sp>
        <p:nvSpPr>
          <p:cNvPr id="11" name="Rectangle: Rounded Corners 10">
            <a:extLst>
              <a:ext uri="{FF2B5EF4-FFF2-40B4-BE49-F238E27FC236}">
                <a16:creationId xmlns="" xmlns:a16="http://schemas.microsoft.com/office/drawing/2014/main" id="{AE180C12-3DDB-98B4-A5BA-A48FB314421B}"/>
              </a:ext>
            </a:extLst>
          </p:cNvPr>
          <p:cNvSpPr/>
          <p:nvPr/>
        </p:nvSpPr>
        <p:spPr>
          <a:xfrm>
            <a:off x="3666308" y="5299108"/>
            <a:ext cx="4859383" cy="950325"/>
          </a:xfrm>
          <a:prstGeom prst="round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lnSpc>
                <a:spcPct val="150000"/>
              </a:lnSpc>
            </a:pPr>
            <a:r>
              <a:rPr lang="en-US" sz="2000" dirty="0">
                <a:solidFill>
                  <a:schemeClr val="tx1"/>
                </a:solidFill>
                <a:latin typeface="UTM Avo" panose="02040603050506020204" pitchFamily="18" charset="0"/>
              </a:rPr>
              <a:t>Đ</a:t>
            </a:r>
            <a:r>
              <a:rPr lang="vi-VN" sz="2000" dirty="0">
                <a:solidFill>
                  <a:schemeClr val="tx1"/>
                </a:solidFill>
                <a:latin typeface="UTM Avo" panose="02040603050506020204" pitchFamily="18" charset="0"/>
              </a:rPr>
              <a:t>ảm bảo môi trường sống sạch sẽ, tránh tiếp xúc với các mầm bệnh.</a:t>
            </a:r>
            <a:endParaRPr lang="en-US" sz="2000" dirty="0">
              <a:solidFill>
                <a:schemeClr val="tx1"/>
              </a:solidFill>
            </a:endParaRPr>
          </a:p>
        </p:txBody>
      </p:sp>
      <p:pic>
        <p:nvPicPr>
          <p:cNvPr id="2050" name="Picture 2">
            <a:extLst>
              <a:ext uri="{FF2B5EF4-FFF2-40B4-BE49-F238E27FC236}">
                <a16:creationId xmlns="" xmlns:a16="http://schemas.microsoft.com/office/drawing/2014/main" id="{BAB93ABF-5A8D-8571-D377-147A5D82B2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1288" y="2702901"/>
            <a:ext cx="1800805" cy="13520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 xmlns:a16="http://schemas.microsoft.com/office/drawing/2014/main" id="{F9AA8C59-B05C-2349-A7EE-ABA850A9CF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4559" y="2620180"/>
            <a:ext cx="1096067" cy="12338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 xmlns:a16="http://schemas.microsoft.com/office/drawing/2014/main" id="{0EC68D54-2054-8A35-EDA1-9BF0359E0E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26" y="4132697"/>
            <a:ext cx="1240341" cy="124034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 xmlns:a16="http://schemas.microsoft.com/office/drawing/2014/main" id="{06B2F18D-8ABB-6BA7-74F8-57128FAAE0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86816" y="4250866"/>
            <a:ext cx="1167858" cy="116785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 xmlns:a16="http://schemas.microsoft.com/office/drawing/2014/main" id="{014D85FB-8800-18FD-848D-5BAB7492254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60888" y="5424704"/>
            <a:ext cx="1218656" cy="1218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86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additive="base">
                                        <p:cTn id="16" dur="500" fill="hold"/>
                                        <p:tgtEl>
                                          <p:spTgt spid="2050"/>
                                        </p:tgtEl>
                                        <p:attrNameLst>
                                          <p:attrName>ppt_x</p:attrName>
                                        </p:attrNameLst>
                                      </p:cBhvr>
                                      <p:tavLst>
                                        <p:tav tm="0">
                                          <p:val>
                                            <p:strVal val="0-#ppt_w/2"/>
                                          </p:val>
                                        </p:tav>
                                        <p:tav tm="100000">
                                          <p:val>
                                            <p:strVal val="#ppt_x"/>
                                          </p:val>
                                        </p:tav>
                                      </p:tavLst>
                                    </p:anim>
                                    <p:anim calcmode="lin" valueType="num">
                                      <p:cBhvr additive="base">
                                        <p:cTn id="17"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 calcmode="lin" valueType="num">
                                      <p:cBhvr additive="base">
                                        <p:cTn id="22" dur="500" fill="hold"/>
                                        <p:tgtEl>
                                          <p:spTgt spid="2052"/>
                                        </p:tgtEl>
                                        <p:attrNameLst>
                                          <p:attrName>ppt_x</p:attrName>
                                        </p:attrNameLst>
                                      </p:cBhvr>
                                      <p:tavLst>
                                        <p:tav tm="0">
                                          <p:val>
                                            <p:strVal val="1+#ppt_w/2"/>
                                          </p:val>
                                        </p:tav>
                                        <p:tav tm="100000">
                                          <p:val>
                                            <p:strVal val="#ppt_x"/>
                                          </p:val>
                                        </p:tav>
                                      </p:tavLst>
                                    </p:anim>
                                    <p:anim calcmode="lin" valueType="num">
                                      <p:cBhvr additive="base">
                                        <p:cTn id="23" dur="500" fill="hold"/>
                                        <p:tgtEl>
                                          <p:spTgt spid="2052"/>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par>
                                <p:cTn id="34" presetID="2" presetClass="entr" presetSubtype="12" fill="hold" nodeType="withEffect">
                                  <p:stCondLst>
                                    <p:cond delay="0"/>
                                  </p:stCondLst>
                                  <p:childTnLst>
                                    <p:set>
                                      <p:cBhvr>
                                        <p:cTn id="35" dur="1" fill="hold">
                                          <p:stCondLst>
                                            <p:cond delay="0"/>
                                          </p:stCondLst>
                                        </p:cTn>
                                        <p:tgtEl>
                                          <p:spTgt spid="2054"/>
                                        </p:tgtEl>
                                        <p:attrNameLst>
                                          <p:attrName>style.visibility</p:attrName>
                                        </p:attrNameLst>
                                      </p:cBhvr>
                                      <p:to>
                                        <p:strVal val="visible"/>
                                      </p:to>
                                    </p:set>
                                    <p:anim calcmode="lin" valueType="num">
                                      <p:cBhvr additive="base">
                                        <p:cTn id="36" dur="500" fill="hold"/>
                                        <p:tgtEl>
                                          <p:spTgt spid="2054"/>
                                        </p:tgtEl>
                                        <p:attrNameLst>
                                          <p:attrName>ppt_x</p:attrName>
                                        </p:attrNameLst>
                                      </p:cBhvr>
                                      <p:tavLst>
                                        <p:tav tm="0">
                                          <p:val>
                                            <p:strVal val="0-#ppt_w/2"/>
                                          </p:val>
                                        </p:tav>
                                        <p:tav tm="100000">
                                          <p:val>
                                            <p:strVal val="#ppt_x"/>
                                          </p:val>
                                        </p:tav>
                                      </p:tavLst>
                                    </p:anim>
                                    <p:anim calcmode="lin" valueType="num">
                                      <p:cBhvr additive="base">
                                        <p:cTn id="37"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1+#ppt_w/2"/>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par>
                                <p:cTn id="44" presetID="2" presetClass="entr" presetSubtype="6" fill="hold" nodeType="withEffect">
                                  <p:stCondLst>
                                    <p:cond delay="0"/>
                                  </p:stCondLst>
                                  <p:childTnLst>
                                    <p:set>
                                      <p:cBhvr>
                                        <p:cTn id="45" dur="1" fill="hold">
                                          <p:stCondLst>
                                            <p:cond delay="0"/>
                                          </p:stCondLst>
                                        </p:cTn>
                                        <p:tgtEl>
                                          <p:spTgt spid="2058"/>
                                        </p:tgtEl>
                                        <p:attrNameLst>
                                          <p:attrName>style.visibility</p:attrName>
                                        </p:attrNameLst>
                                      </p:cBhvr>
                                      <p:to>
                                        <p:strVal val="visible"/>
                                      </p:to>
                                    </p:set>
                                    <p:anim calcmode="lin" valueType="num">
                                      <p:cBhvr additive="base">
                                        <p:cTn id="46" dur="500" fill="hold"/>
                                        <p:tgtEl>
                                          <p:spTgt spid="2058"/>
                                        </p:tgtEl>
                                        <p:attrNameLst>
                                          <p:attrName>ppt_x</p:attrName>
                                        </p:attrNameLst>
                                      </p:cBhvr>
                                      <p:tavLst>
                                        <p:tav tm="0">
                                          <p:val>
                                            <p:strVal val="1+#ppt_w/2"/>
                                          </p:val>
                                        </p:tav>
                                        <p:tav tm="100000">
                                          <p:val>
                                            <p:strVal val="#ppt_x"/>
                                          </p:val>
                                        </p:tav>
                                      </p:tavLst>
                                    </p:anim>
                                    <p:anim calcmode="lin" valueType="num">
                                      <p:cBhvr additive="base">
                                        <p:cTn id="47"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060"/>
                                        </p:tgtEl>
                                        <p:attrNameLst>
                                          <p:attrName>style.visibility</p:attrName>
                                        </p:attrNameLst>
                                      </p:cBhvr>
                                      <p:to>
                                        <p:strVal val="visible"/>
                                      </p:to>
                                    </p:set>
                                    <p:anim calcmode="lin" valueType="num">
                                      <p:cBhvr additive="base">
                                        <p:cTn id="56" dur="500" fill="hold"/>
                                        <p:tgtEl>
                                          <p:spTgt spid="2060"/>
                                        </p:tgtEl>
                                        <p:attrNameLst>
                                          <p:attrName>ppt_x</p:attrName>
                                        </p:attrNameLst>
                                      </p:cBhvr>
                                      <p:tavLst>
                                        <p:tav tm="0">
                                          <p:val>
                                            <p:strVal val="#ppt_x"/>
                                          </p:val>
                                        </p:tav>
                                        <p:tav tm="100000">
                                          <p:val>
                                            <p:strVal val="#ppt_x"/>
                                          </p:val>
                                        </p:tav>
                                      </p:tavLst>
                                    </p:anim>
                                    <p:anim calcmode="lin" valueType="num">
                                      <p:cBhvr additive="base">
                                        <p:cTn id="57"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570E789F-12C2-769F-A9E4-3EBCD8DBCD5E}"/>
            </a:ext>
          </a:extLst>
        </p:cNvPr>
        <p:cNvGrpSpPr/>
        <p:nvPr/>
      </p:nvGrpSpPr>
      <p:grpSpPr>
        <a:xfrm>
          <a:off x="0" y="0"/>
          <a:ext cx="0" cy="0"/>
          <a:chOff x="0" y="0"/>
          <a:chExt cx="0" cy="0"/>
        </a:xfrm>
      </p:grpSpPr>
      <p:pic>
        <p:nvPicPr>
          <p:cNvPr id="2" name="Picture 1">
            <a:extLst>
              <a:ext uri="{FF2B5EF4-FFF2-40B4-BE49-F238E27FC236}">
                <a16:creationId xmlns="" xmlns:a16="http://schemas.microsoft.com/office/drawing/2014/main" id="{112E8997-074A-F703-97FF-DE2306E14E56}"/>
              </a:ext>
            </a:extLst>
          </p:cNvPr>
          <p:cNvPicPr>
            <a:picLocks noChangeAspect="1"/>
          </p:cNvPicPr>
          <p:nvPr/>
        </p:nvPicPr>
        <p:blipFill rotWithShape="1">
          <a:blip r:embed="rId3">
            <a:extLst>
              <a:ext uri="{28A0092B-C50C-407E-A947-70E740481C1C}">
                <a14:useLocalDpi xmlns:a14="http://schemas.microsoft.com/office/drawing/2010/main" val="0"/>
              </a:ext>
            </a:extLst>
          </a:blip>
          <a:srcRect b="11228"/>
          <a:stretch/>
        </p:blipFill>
        <p:spPr>
          <a:xfrm>
            <a:off x="-453955" y="3684389"/>
            <a:ext cx="4101271" cy="3173611"/>
          </a:xfrm>
          <a:prstGeom prst="rect">
            <a:avLst/>
          </a:prstGeom>
        </p:spPr>
      </p:pic>
      <p:sp>
        <p:nvSpPr>
          <p:cNvPr id="3" name="Thought Bubble: Cloud 2">
            <a:extLst>
              <a:ext uri="{FF2B5EF4-FFF2-40B4-BE49-F238E27FC236}">
                <a16:creationId xmlns="" xmlns:a16="http://schemas.microsoft.com/office/drawing/2014/main" id="{603EABB4-42CD-0FD6-D778-E4C34BB632EB}"/>
              </a:ext>
            </a:extLst>
          </p:cNvPr>
          <p:cNvSpPr/>
          <p:nvPr/>
        </p:nvSpPr>
        <p:spPr>
          <a:xfrm>
            <a:off x="3781096" y="1544785"/>
            <a:ext cx="7200413" cy="3173611"/>
          </a:xfrm>
          <a:prstGeom prst="cloudCallout">
            <a:avLst>
              <a:gd name="adj1" fmla="val -58121"/>
              <a:gd name="adj2" fmla="val 45016"/>
            </a:avLst>
          </a:prstGeom>
          <a:solidFill>
            <a:schemeClr val="accent2">
              <a:lumMod val="40000"/>
              <a:lumOff val="60000"/>
            </a:schemeClr>
          </a:solidFill>
          <a:ln w="28575" cap="flat" cmpd="sng" algn="ctr">
            <a:solidFill>
              <a:schemeClr val="tx2">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lnSpc>
                <a:spcPct val="150000"/>
              </a:lnSpc>
            </a:pPr>
            <a:r>
              <a:rPr lang="vi-VN" sz="2800" dirty="0">
                <a:solidFill>
                  <a:schemeClr val="tx1"/>
                </a:solidFill>
                <a:latin typeface="UTM Avo" panose="02040603050506020204" pitchFamily="18" charset="0"/>
              </a:rPr>
              <a:t> Nêu tên, nguyên nhân một số bệnh về hệ bài tiết nước tiểu mà em biết.</a:t>
            </a:r>
            <a:endParaRPr lang="en-US" sz="2800" dirty="0">
              <a:solidFill>
                <a:schemeClr val="tx1"/>
              </a:solidFill>
              <a:latin typeface="UTM Avo" panose="02040603050506020204" pitchFamily="18" charset="0"/>
            </a:endParaRPr>
          </a:p>
        </p:txBody>
      </p:sp>
    </p:spTree>
    <p:extLst>
      <p:ext uri="{BB962C8B-B14F-4D97-AF65-F5344CB8AC3E}">
        <p14:creationId xmlns:p14="http://schemas.microsoft.com/office/powerpoint/2010/main" val="322223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5EEB49D0-CEDD-64ED-1AB5-7C63BF841BCF}"/>
            </a:ext>
          </a:extLst>
        </p:cNvPr>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39582946-F897-8F86-2C3B-46D4D8FB2D9B}"/>
              </a:ext>
            </a:extLst>
          </p:cNvPr>
          <p:cNvGraphicFramePr>
            <a:graphicFrameLocks noGrp="1"/>
          </p:cNvGraphicFramePr>
          <p:nvPr>
            <p:extLst>
              <p:ext uri="{D42A27DB-BD31-4B8C-83A1-F6EECF244321}">
                <p14:modId xmlns:p14="http://schemas.microsoft.com/office/powerpoint/2010/main" val="757949864"/>
              </p:ext>
            </p:extLst>
          </p:nvPr>
        </p:nvGraphicFramePr>
        <p:xfrm>
          <a:off x="1686016" y="1664378"/>
          <a:ext cx="9548041" cy="4983480"/>
        </p:xfrm>
        <a:graphic>
          <a:graphicData uri="http://schemas.openxmlformats.org/drawingml/2006/table">
            <a:tbl>
              <a:tblPr firstRow="1" bandRow="1">
                <a:tableStyleId>{2D5ABB26-0587-4C30-8999-92F81FD0307C}</a:tableStyleId>
              </a:tblPr>
              <a:tblGrid>
                <a:gridCol w="1919333">
                  <a:extLst>
                    <a:ext uri="{9D8B030D-6E8A-4147-A177-3AD203B41FA5}">
                      <a16:colId xmlns="" xmlns:a16="http://schemas.microsoft.com/office/drawing/2014/main" val="305547557"/>
                    </a:ext>
                  </a:extLst>
                </a:gridCol>
                <a:gridCol w="7628708">
                  <a:extLst>
                    <a:ext uri="{9D8B030D-6E8A-4147-A177-3AD203B41FA5}">
                      <a16:colId xmlns="" xmlns:a16="http://schemas.microsoft.com/office/drawing/2014/main" val="3115096796"/>
                    </a:ext>
                  </a:extLst>
                </a:gridCol>
              </a:tblGrid>
              <a:tr h="370840">
                <a:tc>
                  <a:txBody>
                    <a:bodyPr/>
                    <a:lstStyle/>
                    <a:p>
                      <a:pPr algn="ctr">
                        <a:lnSpc>
                          <a:spcPct val="150000"/>
                        </a:lnSpc>
                      </a:pPr>
                      <a:r>
                        <a:rPr lang="en-US" b="1" dirty="0" err="1">
                          <a:latin typeface="UTM Avo" panose="02040603050506020204" pitchFamily="18" charset="0"/>
                        </a:rPr>
                        <a:t>Tên</a:t>
                      </a:r>
                      <a:r>
                        <a:rPr lang="en-US" b="1" dirty="0">
                          <a:latin typeface="UTM Avo" panose="02040603050506020204" pitchFamily="18" charset="0"/>
                        </a:rPr>
                        <a:t> </a:t>
                      </a:r>
                      <a:r>
                        <a:rPr lang="en-US" b="1" dirty="0" err="1">
                          <a:latin typeface="UTM Avo" panose="02040603050506020204" pitchFamily="18" charset="0"/>
                        </a:rPr>
                        <a:t>bệnh</a:t>
                      </a:r>
                      <a:endParaRPr lang="en-US" b="1" dirty="0">
                        <a:latin typeface="UTM Avo" panose="02040603050506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b="1" dirty="0" err="1">
                          <a:latin typeface="UTM Avo" panose="02040603050506020204" pitchFamily="18" charset="0"/>
                        </a:rPr>
                        <a:t>Nguyên</a:t>
                      </a:r>
                      <a:r>
                        <a:rPr lang="en-US" b="1" dirty="0">
                          <a:latin typeface="UTM Avo" panose="02040603050506020204" pitchFamily="18" charset="0"/>
                        </a:rPr>
                        <a:t> </a:t>
                      </a:r>
                      <a:r>
                        <a:rPr lang="en-US" b="1" dirty="0" err="1">
                          <a:latin typeface="UTM Avo" panose="02040603050506020204" pitchFamily="18" charset="0"/>
                        </a:rPr>
                        <a:t>nhân</a:t>
                      </a:r>
                      <a:endParaRPr lang="en-US" b="1" dirty="0">
                        <a:latin typeface="UTM Avo" panose="02040603050506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24798382"/>
                  </a:ext>
                </a:extLst>
              </a:tr>
              <a:tr h="370840">
                <a:tc>
                  <a:txBody>
                    <a:bodyPr/>
                    <a:lstStyle/>
                    <a:p>
                      <a:pPr algn="l">
                        <a:lnSpc>
                          <a:spcPct val="150000"/>
                        </a:lnSpc>
                      </a:pPr>
                      <a:r>
                        <a:rPr lang="en-US" dirty="0" err="1">
                          <a:latin typeface="UTM Avo" panose="02040603050506020204" pitchFamily="18" charset="0"/>
                        </a:rPr>
                        <a:t>Viêm</a:t>
                      </a:r>
                      <a:r>
                        <a:rPr lang="en-US" dirty="0">
                          <a:latin typeface="UTM Avo" panose="02040603050506020204" pitchFamily="18" charset="0"/>
                        </a:rPr>
                        <a:t> </a:t>
                      </a:r>
                      <a:r>
                        <a:rPr lang="en-US" dirty="0" err="1">
                          <a:latin typeface="UTM Avo" panose="02040603050506020204" pitchFamily="18" charset="0"/>
                        </a:rPr>
                        <a:t>thận</a:t>
                      </a:r>
                      <a:endParaRPr lang="en-US"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dirty="0">
                          <a:latin typeface="UTM Avo" panose="02040603050506020204" pitchFamily="18" charset="0"/>
                        </a:rPr>
                        <a:t>Do vi </a:t>
                      </a:r>
                      <a:r>
                        <a:rPr lang="en-US" dirty="0" err="1">
                          <a:latin typeface="UTM Avo" panose="02040603050506020204" pitchFamily="18" charset="0"/>
                        </a:rPr>
                        <a:t>khuẩn</a:t>
                      </a:r>
                      <a:r>
                        <a:rPr lang="en-US" dirty="0">
                          <a:latin typeface="UTM Avo" panose="02040603050506020204" pitchFamily="18" charset="0"/>
                        </a:rPr>
                        <a:t> </a:t>
                      </a:r>
                      <a:r>
                        <a:rPr lang="en-US" dirty="0" err="1">
                          <a:latin typeface="UTM Avo" panose="02040603050506020204" pitchFamily="18" charset="0"/>
                        </a:rPr>
                        <a:t>xâm</a:t>
                      </a:r>
                      <a:r>
                        <a:rPr lang="en-US" dirty="0">
                          <a:latin typeface="UTM Avo" panose="02040603050506020204" pitchFamily="18" charset="0"/>
                        </a:rPr>
                        <a:t> </a:t>
                      </a:r>
                      <a:r>
                        <a:rPr lang="en-US" dirty="0" err="1">
                          <a:latin typeface="UTM Avo" panose="02040603050506020204" pitchFamily="18" charset="0"/>
                        </a:rPr>
                        <a:t>nhập</a:t>
                      </a:r>
                      <a:r>
                        <a:rPr lang="en-US" dirty="0">
                          <a:latin typeface="UTM Avo" panose="02040603050506020204" pitchFamily="18" charset="0"/>
                        </a:rPr>
                        <a:t> </a:t>
                      </a:r>
                      <a:r>
                        <a:rPr lang="en-US" dirty="0" err="1">
                          <a:latin typeface="UTM Avo" panose="02040603050506020204" pitchFamily="18" charset="0"/>
                        </a:rPr>
                        <a:t>gây</a:t>
                      </a:r>
                      <a:r>
                        <a:rPr lang="en-US" dirty="0">
                          <a:latin typeface="UTM Avo" panose="02040603050506020204" pitchFamily="18" charset="0"/>
                        </a:rPr>
                        <a:t> </a:t>
                      </a:r>
                      <a:r>
                        <a:rPr lang="en-US" dirty="0" err="1">
                          <a:latin typeface="UTM Avo" panose="02040603050506020204" pitchFamily="18" charset="0"/>
                        </a:rPr>
                        <a:t>nhiễm</a:t>
                      </a:r>
                      <a:r>
                        <a:rPr lang="en-US" dirty="0">
                          <a:latin typeface="UTM Avo" panose="02040603050506020204" pitchFamily="18" charset="0"/>
                        </a:rPr>
                        <a:t> </a:t>
                      </a:r>
                      <a:r>
                        <a:rPr lang="en-US" dirty="0" err="1">
                          <a:latin typeface="UTM Avo" panose="02040603050506020204" pitchFamily="18" charset="0"/>
                        </a:rPr>
                        <a:t>trùng</a:t>
                      </a:r>
                      <a:r>
                        <a:rPr lang="en-US" dirty="0">
                          <a:latin typeface="UTM Avo" panose="02040603050506020204" pitchFamily="18" charset="0"/>
                        </a:rPr>
                        <a:t>, </a:t>
                      </a:r>
                      <a:r>
                        <a:rPr lang="en-US" dirty="0" err="1">
                          <a:latin typeface="UTM Avo" panose="02040603050506020204" pitchFamily="18" charset="0"/>
                        </a:rPr>
                        <a:t>chủ</a:t>
                      </a:r>
                      <a:r>
                        <a:rPr lang="en-US" dirty="0">
                          <a:latin typeface="UTM Avo" panose="02040603050506020204" pitchFamily="18" charset="0"/>
                        </a:rPr>
                        <a:t> </a:t>
                      </a:r>
                      <a:r>
                        <a:rPr lang="en-US" dirty="0" err="1">
                          <a:latin typeface="UTM Avo" panose="02040603050506020204" pitchFamily="18" charset="0"/>
                        </a:rPr>
                        <a:t>yếu</a:t>
                      </a:r>
                      <a:r>
                        <a:rPr lang="en-US" dirty="0">
                          <a:latin typeface="UTM Avo" panose="02040603050506020204" pitchFamily="18" charset="0"/>
                        </a:rPr>
                        <a:t> </a:t>
                      </a:r>
                      <a:r>
                        <a:rPr lang="en-US" dirty="0" err="1">
                          <a:latin typeface="UTM Avo" panose="02040603050506020204" pitchFamily="18" charset="0"/>
                        </a:rPr>
                        <a:t>là</a:t>
                      </a:r>
                      <a:r>
                        <a:rPr lang="en-US" dirty="0">
                          <a:latin typeface="UTM Avo" panose="02040603050506020204" pitchFamily="18" charset="0"/>
                        </a:rPr>
                        <a:t> </a:t>
                      </a:r>
                      <a:r>
                        <a:rPr lang="en-US" dirty="0" err="1">
                          <a:latin typeface="UTM Avo" panose="02040603050506020204" pitchFamily="18" charset="0"/>
                        </a:rPr>
                        <a:t>các</a:t>
                      </a:r>
                      <a:r>
                        <a:rPr lang="en-US" dirty="0">
                          <a:latin typeface="UTM Avo" panose="02040603050506020204" pitchFamily="18" charset="0"/>
                        </a:rPr>
                        <a:t> vi </a:t>
                      </a:r>
                      <a:r>
                        <a:rPr lang="en-US" dirty="0" err="1">
                          <a:latin typeface="UTM Avo" panose="02040603050506020204" pitchFamily="18" charset="0"/>
                        </a:rPr>
                        <a:t>khuẩn</a:t>
                      </a:r>
                      <a:r>
                        <a:rPr lang="en-US" dirty="0">
                          <a:latin typeface="UTM Avo" panose="02040603050506020204" pitchFamily="18" charset="0"/>
                        </a:rPr>
                        <a:t> gram </a:t>
                      </a:r>
                      <a:r>
                        <a:rPr lang="en-US" dirty="0" err="1">
                          <a:latin typeface="UTM Avo" panose="02040603050506020204" pitchFamily="18" charset="0"/>
                        </a:rPr>
                        <a:t>âm</a:t>
                      </a:r>
                      <a:r>
                        <a:rPr lang="en-US" dirty="0">
                          <a:latin typeface="UTM Avo" panose="020406030505060202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66064319"/>
                  </a:ext>
                </a:extLst>
              </a:tr>
              <a:tr h="370840">
                <a:tc>
                  <a:txBody>
                    <a:bodyPr/>
                    <a:lstStyle/>
                    <a:p>
                      <a:pPr algn="l">
                        <a:lnSpc>
                          <a:spcPct val="150000"/>
                        </a:lnSpc>
                      </a:pPr>
                      <a:r>
                        <a:rPr lang="en-US" dirty="0" err="1">
                          <a:latin typeface="UTM Avo" panose="02040603050506020204" pitchFamily="18" charset="0"/>
                        </a:rPr>
                        <a:t>Viêm</a:t>
                      </a:r>
                      <a:r>
                        <a:rPr lang="en-US" dirty="0">
                          <a:latin typeface="UTM Avo" panose="02040603050506020204" pitchFamily="18" charset="0"/>
                        </a:rPr>
                        <a:t> </a:t>
                      </a:r>
                      <a:r>
                        <a:rPr lang="en-US" dirty="0" err="1">
                          <a:latin typeface="UTM Avo" panose="02040603050506020204" pitchFamily="18" charset="0"/>
                        </a:rPr>
                        <a:t>đường</a:t>
                      </a:r>
                      <a:r>
                        <a:rPr lang="en-US" dirty="0">
                          <a:latin typeface="UTM Avo" panose="02040603050506020204" pitchFamily="18" charset="0"/>
                        </a:rPr>
                        <a:t> </a:t>
                      </a:r>
                      <a:r>
                        <a:rPr lang="en-US" dirty="0" err="1">
                          <a:latin typeface="UTM Avo" panose="02040603050506020204" pitchFamily="18" charset="0"/>
                        </a:rPr>
                        <a:t>tiết</a:t>
                      </a:r>
                      <a:r>
                        <a:rPr lang="en-US" dirty="0">
                          <a:latin typeface="UTM Avo" panose="02040603050506020204" pitchFamily="18" charset="0"/>
                        </a:rPr>
                        <a:t> </a:t>
                      </a:r>
                      <a:r>
                        <a:rPr lang="en-US" dirty="0" err="1">
                          <a:latin typeface="UTM Avo" panose="02040603050506020204" pitchFamily="18" charset="0"/>
                        </a:rPr>
                        <a:t>niệu</a:t>
                      </a:r>
                      <a:endParaRPr lang="en-US"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dirty="0">
                          <a:latin typeface="UTM Avo" panose="02040603050506020204" pitchFamily="18" charset="0"/>
                        </a:rPr>
                        <a:t>Do vi </a:t>
                      </a:r>
                      <a:r>
                        <a:rPr lang="en-US" dirty="0" err="1">
                          <a:latin typeface="UTM Avo" panose="02040603050506020204" pitchFamily="18" charset="0"/>
                        </a:rPr>
                        <a:t>khuẩn</a:t>
                      </a:r>
                      <a:r>
                        <a:rPr lang="en-US" dirty="0">
                          <a:latin typeface="UTM Avo" panose="02040603050506020204" pitchFamily="18" charset="0"/>
                        </a:rPr>
                        <a:t> </a:t>
                      </a:r>
                      <a:r>
                        <a:rPr lang="en-US" dirty="0" err="1">
                          <a:latin typeface="UTM Avo" panose="02040603050506020204" pitchFamily="18" charset="0"/>
                        </a:rPr>
                        <a:t>xâm</a:t>
                      </a:r>
                      <a:r>
                        <a:rPr lang="en-US" dirty="0">
                          <a:latin typeface="UTM Avo" panose="02040603050506020204" pitchFamily="18" charset="0"/>
                        </a:rPr>
                        <a:t> </a:t>
                      </a:r>
                      <a:r>
                        <a:rPr lang="en-US" dirty="0" err="1">
                          <a:latin typeface="UTM Avo" panose="02040603050506020204" pitchFamily="18" charset="0"/>
                        </a:rPr>
                        <a:t>nhập</a:t>
                      </a:r>
                      <a:r>
                        <a:rPr lang="en-US" dirty="0">
                          <a:latin typeface="UTM Avo" panose="02040603050506020204" pitchFamily="18" charset="0"/>
                        </a:rPr>
                        <a:t> </a:t>
                      </a:r>
                      <a:r>
                        <a:rPr lang="en-US" dirty="0" err="1">
                          <a:latin typeface="UTM Avo" panose="02040603050506020204" pitchFamily="18" charset="0"/>
                        </a:rPr>
                        <a:t>vào</a:t>
                      </a:r>
                      <a:r>
                        <a:rPr lang="en-US" dirty="0">
                          <a:latin typeface="UTM Avo" panose="02040603050506020204" pitchFamily="18" charset="0"/>
                        </a:rPr>
                        <a:t> </a:t>
                      </a:r>
                      <a:r>
                        <a:rPr lang="en-US" dirty="0" err="1">
                          <a:latin typeface="UTM Avo" panose="02040603050506020204" pitchFamily="18" charset="0"/>
                        </a:rPr>
                        <a:t>đường</a:t>
                      </a:r>
                      <a:r>
                        <a:rPr lang="en-US" dirty="0">
                          <a:latin typeface="UTM Avo" panose="02040603050506020204" pitchFamily="18" charset="0"/>
                        </a:rPr>
                        <a:t> </a:t>
                      </a:r>
                      <a:r>
                        <a:rPr lang="en-US" dirty="0" err="1">
                          <a:latin typeface="UTM Avo" panose="02040603050506020204" pitchFamily="18" charset="0"/>
                        </a:rPr>
                        <a:t>tiết</a:t>
                      </a:r>
                      <a:r>
                        <a:rPr lang="en-US" dirty="0">
                          <a:latin typeface="UTM Avo" panose="02040603050506020204" pitchFamily="18" charset="0"/>
                        </a:rPr>
                        <a:t> </a:t>
                      </a:r>
                      <a:r>
                        <a:rPr lang="en-US" dirty="0" err="1">
                          <a:latin typeface="UTM Avo" panose="02040603050506020204" pitchFamily="18" charset="0"/>
                        </a:rPr>
                        <a:t>niệu</a:t>
                      </a:r>
                      <a:r>
                        <a:rPr lang="en-US" dirty="0">
                          <a:latin typeface="UTM Avo" panose="02040603050506020204" pitchFamily="18" charset="0"/>
                        </a:rPr>
                        <a:t> </a:t>
                      </a:r>
                      <a:r>
                        <a:rPr lang="en-US" dirty="0" err="1">
                          <a:latin typeface="UTM Avo" panose="02040603050506020204" pitchFamily="18" charset="0"/>
                        </a:rPr>
                        <a:t>thông</a:t>
                      </a:r>
                      <a:r>
                        <a:rPr lang="en-US" dirty="0">
                          <a:latin typeface="UTM Avo" panose="02040603050506020204" pitchFamily="18" charset="0"/>
                        </a:rPr>
                        <a:t> qua </a:t>
                      </a:r>
                      <a:r>
                        <a:rPr lang="en-US" dirty="0" err="1">
                          <a:latin typeface="UTM Avo" panose="02040603050506020204" pitchFamily="18" charset="0"/>
                        </a:rPr>
                        <a:t>niệu</a:t>
                      </a:r>
                      <a:r>
                        <a:rPr lang="en-US" dirty="0">
                          <a:latin typeface="UTM Avo" panose="02040603050506020204" pitchFamily="18" charset="0"/>
                        </a:rPr>
                        <a:t> </a:t>
                      </a:r>
                      <a:r>
                        <a:rPr lang="en-US" dirty="0" err="1">
                          <a:latin typeface="UTM Avo" panose="02040603050506020204" pitchFamily="18" charset="0"/>
                        </a:rPr>
                        <a:t>đạo</a:t>
                      </a:r>
                      <a:r>
                        <a:rPr lang="en-US" dirty="0">
                          <a:latin typeface="UTM Avo" panose="02040603050506020204" pitchFamily="18" charset="0"/>
                        </a:rPr>
                        <a:t> </a:t>
                      </a:r>
                      <a:r>
                        <a:rPr lang="en-US" dirty="0" err="1">
                          <a:latin typeface="UTM Avo" panose="02040603050506020204" pitchFamily="18" charset="0"/>
                        </a:rPr>
                        <a:t>và</a:t>
                      </a:r>
                      <a:r>
                        <a:rPr lang="en-US" dirty="0">
                          <a:latin typeface="UTM Avo" panose="02040603050506020204" pitchFamily="18" charset="0"/>
                        </a:rPr>
                        <a:t> </a:t>
                      </a:r>
                      <a:r>
                        <a:rPr lang="en-US" dirty="0" err="1">
                          <a:latin typeface="UTM Avo" panose="02040603050506020204" pitchFamily="18" charset="0"/>
                        </a:rPr>
                        <a:t>phát</a:t>
                      </a:r>
                      <a:r>
                        <a:rPr lang="en-US" dirty="0">
                          <a:latin typeface="UTM Avo" panose="02040603050506020204" pitchFamily="18" charset="0"/>
                        </a:rPr>
                        <a:t> </a:t>
                      </a:r>
                      <a:r>
                        <a:rPr lang="en-US" dirty="0" err="1">
                          <a:latin typeface="UTM Avo" panose="02040603050506020204" pitchFamily="18" charset="0"/>
                        </a:rPr>
                        <a:t>triển</a:t>
                      </a:r>
                      <a:r>
                        <a:rPr lang="en-US" dirty="0">
                          <a:latin typeface="UTM Avo" panose="02040603050506020204" pitchFamily="18" charset="0"/>
                        </a:rPr>
                        <a:t> </a:t>
                      </a:r>
                      <a:r>
                        <a:rPr lang="en-US" dirty="0" err="1">
                          <a:latin typeface="UTM Avo" panose="02040603050506020204" pitchFamily="18" charset="0"/>
                        </a:rPr>
                        <a:t>lan</a:t>
                      </a:r>
                      <a:r>
                        <a:rPr lang="en-US" dirty="0">
                          <a:latin typeface="UTM Avo" panose="02040603050506020204" pitchFamily="18" charset="0"/>
                        </a:rPr>
                        <a:t> </a:t>
                      </a:r>
                      <a:r>
                        <a:rPr lang="en-US" dirty="0" err="1">
                          <a:latin typeface="UTM Avo" panose="02040603050506020204" pitchFamily="18" charset="0"/>
                        </a:rPr>
                        <a:t>tới</a:t>
                      </a:r>
                      <a:r>
                        <a:rPr lang="en-US" dirty="0">
                          <a:latin typeface="UTM Avo" panose="02040603050506020204" pitchFamily="18" charset="0"/>
                        </a:rPr>
                        <a:t> </a:t>
                      </a:r>
                      <a:r>
                        <a:rPr lang="en-US" dirty="0" err="1">
                          <a:latin typeface="UTM Avo" panose="02040603050506020204" pitchFamily="18" charset="0"/>
                        </a:rPr>
                        <a:t>bàng</a:t>
                      </a:r>
                      <a:r>
                        <a:rPr lang="en-US" dirty="0">
                          <a:latin typeface="UTM Avo" panose="02040603050506020204" pitchFamily="18" charset="0"/>
                        </a:rPr>
                        <a:t> </a:t>
                      </a:r>
                      <a:r>
                        <a:rPr lang="en-US" dirty="0" err="1">
                          <a:latin typeface="UTM Avo" panose="02040603050506020204" pitchFamily="18" charset="0"/>
                        </a:rPr>
                        <a:t>quang</a:t>
                      </a:r>
                      <a:r>
                        <a:rPr lang="en-US" dirty="0">
                          <a:latin typeface="UTM Avo" panose="020406030505060202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99626471"/>
                  </a:ext>
                </a:extLst>
              </a:tr>
              <a:tr h="370840">
                <a:tc>
                  <a:txBody>
                    <a:bodyPr/>
                    <a:lstStyle/>
                    <a:p>
                      <a:pPr algn="l">
                        <a:lnSpc>
                          <a:spcPct val="150000"/>
                        </a:lnSpc>
                      </a:pPr>
                      <a:r>
                        <a:rPr lang="en-US" dirty="0" err="1">
                          <a:latin typeface="UTM Avo" panose="02040603050506020204" pitchFamily="18" charset="0"/>
                        </a:rPr>
                        <a:t>Sỏi</a:t>
                      </a:r>
                      <a:r>
                        <a:rPr lang="en-US" dirty="0">
                          <a:latin typeface="UTM Avo" panose="02040603050506020204" pitchFamily="18" charset="0"/>
                        </a:rPr>
                        <a:t> </a:t>
                      </a:r>
                      <a:r>
                        <a:rPr lang="en-US" dirty="0" err="1">
                          <a:latin typeface="UTM Avo" panose="02040603050506020204" pitchFamily="18" charset="0"/>
                        </a:rPr>
                        <a:t>thận</a:t>
                      </a:r>
                      <a:r>
                        <a:rPr lang="en-US" dirty="0">
                          <a:latin typeface="UTM Avo" panose="02040603050506020204" pitchFamily="18" charset="0"/>
                        </a:rPr>
                        <a:t>, </a:t>
                      </a:r>
                      <a:r>
                        <a:rPr lang="en-US" dirty="0" err="1">
                          <a:latin typeface="UTM Avo" panose="02040603050506020204" pitchFamily="18" charset="0"/>
                        </a:rPr>
                        <a:t>sỏi</a:t>
                      </a:r>
                      <a:r>
                        <a:rPr lang="en-US" dirty="0">
                          <a:latin typeface="UTM Avo" panose="02040603050506020204" pitchFamily="18" charset="0"/>
                        </a:rPr>
                        <a:t> </a:t>
                      </a:r>
                      <a:r>
                        <a:rPr lang="en-US" dirty="0" err="1">
                          <a:latin typeface="UTM Avo" panose="02040603050506020204" pitchFamily="18" charset="0"/>
                        </a:rPr>
                        <a:t>đường</a:t>
                      </a:r>
                      <a:r>
                        <a:rPr lang="en-US" dirty="0">
                          <a:latin typeface="UTM Avo" panose="02040603050506020204" pitchFamily="18" charset="0"/>
                        </a:rPr>
                        <a:t> </a:t>
                      </a:r>
                      <a:r>
                        <a:rPr lang="en-US" dirty="0" err="1">
                          <a:latin typeface="UTM Avo" panose="02040603050506020204" pitchFamily="18" charset="0"/>
                        </a:rPr>
                        <a:t>tiết</a:t>
                      </a:r>
                      <a:r>
                        <a:rPr lang="en-US" dirty="0">
                          <a:latin typeface="UTM Avo" panose="02040603050506020204" pitchFamily="18" charset="0"/>
                        </a:rPr>
                        <a:t> </a:t>
                      </a:r>
                      <a:r>
                        <a:rPr lang="en-US" dirty="0" err="1">
                          <a:latin typeface="UTM Avo" panose="02040603050506020204" pitchFamily="18" charset="0"/>
                        </a:rPr>
                        <a:t>niệu</a:t>
                      </a:r>
                      <a:endParaRPr lang="en-US"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dirty="0">
                          <a:latin typeface="UTM Avo" panose="02040603050506020204" pitchFamily="18" charset="0"/>
                        </a:rPr>
                        <a:t>Do </a:t>
                      </a:r>
                      <a:r>
                        <a:rPr lang="en-US" dirty="0" err="1">
                          <a:latin typeface="UTM Avo" panose="02040603050506020204" pitchFamily="18" charset="0"/>
                        </a:rPr>
                        <a:t>lượng</a:t>
                      </a:r>
                      <a:r>
                        <a:rPr lang="en-US" dirty="0">
                          <a:latin typeface="UTM Avo" panose="02040603050506020204" pitchFamily="18" charset="0"/>
                        </a:rPr>
                        <a:t> </a:t>
                      </a:r>
                      <a:r>
                        <a:rPr lang="en-US" dirty="0" err="1">
                          <a:latin typeface="UTM Avo" panose="02040603050506020204" pitchFamily="18" charset="0"/>
                        </a:rPr>
                        <a:t>nước</a:t>
                      </a:r>
                      <a:r>
                        <a:rPr lang="en-US" dirty="0">
                          <a:latin typeface="UTM Avo" panose="02040603050506020204" pitchFamily="18" charset="0"/>
                        </a:rPr>
                        <a:t> </a:t>
                      </a:r>
                      <a:r>
                        <a:rPr lang="en-US" dirty="0" err="1">
                          <a:latin typeface="UTM Avo" panose="02040603050506020204" pitchFamily="18" charset="0"/>
                        </a:rPr>
                        <a:t>tiểu</a:t>
                      </a:r>
                      <a:r>
                        <a:rPr lang="en-US" dirty="0">
                          <a:latin typeface="UTM Avo" panose="02040603050506020204" pitchFamily="18" charset="0"/>
                        </a:rPr>
                        <a:t> </a:t>
                      </a:r>
                      <a:r>
                        <a:rPr lang="en-US" dirty="0" err="1">
                          <a:latin typeface="UTM Avo" panose="02040603050506020204" pitchFamily="18" charset="0"/>
                        </a:rPr>
                        <a:t>quá</a:t>
                      </a:r>
                      <a:r>
                        <a:rPr lang="en-US" dirty="0">
                          <a:latin typeface="UTM Avo" panose="02040603050506020204" pitchFamily="18" charset="0"/>
                        </a:rPr>
                        <a:t> </a:t>
                      </a:r>
                      <a:r>
                        <a:rPr lang="en-US" dirty="0" err="1">
                          <a:latin typeface="UTM Avo" panose="02040603050506020204" pitchFamily="18" charset="0"/>
                        </a:rPr>
                        <a:t>ít</a:t>
                      </a:r>
                      <a:r>
                        <a:rPr lang="en-US" dirty="0">
                          <a:latin typeface="UTM Avo" panose="02040603050506020204" pitchFamily="18" charset="0"/>
                        </a:rPr>
                        <a:t>, do </a:t>
                      </a:r>
                      <a:r>
                        <a:rPr lang="en-US" dirty="0" err="1">
                          <a:latin typeface="UTM Avo" panose="02040603050506020204" pitchFamily="18" charset="0"/>
                        </a:rPr>
                        <a:t>nồng</a:t>
                      </a:r>
                      <a:r>
                        <a:rPr lang="en-US" dirty="0">
                          <a:latin typeface="UTM Avo" panose="02040603050506020204" pitchFamily="18" charset="0"/>
                        </a:rPr>
                        <a:t> </a:t>
                      </a:r>
                      <a:r>
                        <a:rPr lang="en-US" dirty="0" err="1">
                          <a:latin typeface="UTM Avo" panose="02040603050506020204" pitchFamily="18" charset="0"/>
                        </a:rPr>
                        <a:t>độ</a:t>
                      </a:r>
                      <a:r>
                        <a:rPr lang="en-US" dirty="0">
                          <a:latin typeface="UTM Avo" panose="02040603050506020204" pitchFamily="18" charset="0"/>
                        </a:rPr>
                        <a:t> </a:t>
                      </a:r>
                      <a:r>
                        <a:rPr lang="en-US" dirty="0" err="1">
                          <a:latin typeface="UTM Avo" panose="02040603050506020204" pitchFamily="18" charset="0"/>
                        </a:rPr>
                        <a:t>các</a:t>
                      </a:r>
                      <a:r>
                        <a:rPr lang="en-US" dirty="0">
                          <a:latin typeface="UTM Avo" panose="02040603050506020204" pitchFamily="18" charset="0"/>
                        </a:rPr>
                        <a:t> </a:t>
                      </a:r>
                      <a:r>
                        <a:rPr lang="en-US" dirty="0" err="1">
                          <a:latin typeface="UTM Avo" panose="02040603050506020204" pitchFamily="18" charset="0"/>
                        </a:rPr>
                        <a:t>chất</a:t>
                      </a:r>
                      <a:r>
                        <a:rPr lang="en-US" dirty="0">
                          <a:latin typeface="UTM Avo" panose="02040603050506020204" pitchFamily="18" charset="0"/>
                        </a:rPr>
                        <a:t> </a:t>
                      </a:r>
                      <a:r>
                        <a:rPr lang="en-US" dirty="0" err="1">
                          <a:latin typeface="UTM Avo" panose="02040603050506020204" pitchFamily="18" charset="0"/>
                        </a:rPr>
                        <a:t>khoáng</a:t>
                      </a:r>
                      <a:r>
                        <a:rPr lang="en-US" dirty="0">
                          <a:latin typeface="UTM Avo" panose="02040603050506020204" pitchFamily="18" charset="0"/>
                        </a:rPr>
                        <a:t> </a:t>
                      </a:r>
                      <a:r>
                        <a:rPr lang="en-US" dirty="0" err="1">
                          <a:latin typeface="UTM Avo" panose="02040603050506020204" pitchFamily="18" charset="0"/>
                        </a:rPr>
                        <a:t>bên</a:t>
                      </a:r>
                      <a:r>
                        <a:rPr lang="en-US" dirty="0">
                          <a:latin typeface="UTM Avo" panose="02040603050506020204" pitchFamily="18" charset="0"/>
                        </a:rPr>
                        <a:t> </a:t>
                      </a:r>
                      <a:r>
                        <a:rPr lang="en-US" dirty="0" err="1">
                          <a:latin typeface="UTM Avo" panose="02040603050506020204" pitchFamily="18" charset="0"/>
                        </a:rPr>
                        <a:t>trong</a:t>
                      </a:r>
                      <a:r>
                        <a:rPr lang="en-US" dirty="0">
                          <a:latin typeface="UTM Avo" panose="02040603050506020204" pitchFamily="18" charset="0"/>
                        </a:rPr>
                        <a:t> </a:t>
                      </a:r>
                      <a:r>
                        <a:rPr lang="en-US" dirty="0" err="1">
                          <a:latin typeface="UTM Avo" panose="02040603050506020204" pitchFamily="18" charset="0"/>
                        </a:rPr>
                        <a:t>nước</a:t>
                      </a:r>
                      <a:r>
                        <a:rPr lang="en-US" dirty="0">
                          <a:latin typeface="UTM Avo" panose="02040603050506020204" pitchFamily="18" charset="0"/>
                        </a:rPr>
                        <a:t> </a:t>
                      </a:r>
                      <a:r>
                        <a:rPr lang="en-US" dirty="0" err="1">
                          <a:latin typeface="UTM Avo" panose="02040603050506020204" pitchFamily="18" charset="0"/>
                        </a:rPr>
                        <a:t>tiểu</a:t>
                      </a:r>
                      <a:r>
                        <a:rPr lang="en-US" dirty="0">
                          <a:latin typeface="UTM Avo" panose="02040603050506020204" pitchFamily="18" charset="0"/>
                        </a:rPr>
                        <a:t> </a:t>
                      </a:r>
                      <a:r>
                        <a:rPr lang="en-US" dirty="0" err="1">
                          <a:latin typeface="UTM Avo" panose="02040603050506020204" pitchFamily="18" charset="0"/>
                        </a:rPr>
                        <a:t>tăng</a:t>
                      </a:r>
                      <a:r>
                        <a:rPr lang="en-US" dirty="0">
                          <a:latin typeface="UTM Avo" panose="02040603050506020204" pitchFamily="18" charset="0"/>
                        </a:rPr>
                        <a:t> </a:t>
                      </a:r>
                      <a:r>
                        <a:rPr lang="en-US" dirty="0" err="1">
                          <a:latin typeface="UTM Avo" panose="02040603050506020204" pitchFamily="18" charset="0"/>
                        </a:rPr>
                        <a:t>cao</a:t>
                      </a:r>
                      <a:r>
                        <a:rPr lang="en-US" dirty="0">
                          <a:latin typeface="UTM Avo" panose="02040603050506020204" pitchFamily="18" charset="0"/>
                        </a:rPr>
                        <a:t> </a:t>
                      </a:r>
                      <a:r>
                        <a:rPr lang="en-US" dirty="0" err="1">
                          <a:latin typeface="UTM Avo" panose="02040603050506020204" pitchFamily="18" charset="0"/>
                        </a:rPr>
                        <a:t>hoặc</a:t>
                      </a:r>
                      <a:r>
                        <a:rPr lang="en-US" dirty="0">
                          <a:latin typeface="UTM Avo" panose="02040603050506020204" pitchFamily="18" charset="0"/>
                        </a:rPr>
                        <a:t> do </a:t>
                      </a:r>
                      <a:r>
                        <a:rPr lang="en-US" dirty="0" err="1">
                          <a:latin typeface="UTM Avo" panose="02040603050506020204" pitchFamily="18" charset="0"/>
                        </a:rPr>
                        <a:t>tác</a:t>
                      </a:r>
                      <a:r>
                        <a:rPr lang="en-US" dirty="0">
                          <a:latin typeface="UTM Avo" panose="02040603050506020204" pitchFamily="18" charset="0"/>
                        </a:rPr>
                        <a:t> </a:t>
                      </a:r>
                      <a:r>
                        <a:rPr lang="en-US" dirty="0" err="1">
                          <a:latin typeface="UTM Avo" panose="02040603050506020204" pitchFamily="18" charset="0"/>
                        </a:rPr>
                        <a:t>dụng</a:t>
                      </a:r>
                      <a:r>
                        <a:rPr lang="en-US" dirty="0">
                          <a:latin typeface="UTM Avo" panose="02040603050506020204" pitchFamily="18" charset="0"/>
                        </a:rPr>
                        <a:t> </a:t>
                      </a:r>
                      <a:r>
                        <a:rPr lang="en-US" dirty="0" err="1">
                          <a:latin typeface="UTM Avo" panose="02040603050506020204" pitchFamily="18" charset="0"/>
                        </a:rPr>
                        <a:t>phụ</a:t>
                      </a:r>
                      <a:r>
                        <a:rPr lang="en-US" dirty="0">
                          <a:latin typeface="UTM Avo" panose="02040603050506020204" pitchFamily="18" charset="0"/>
                        </a:rPr>
                        <a:t> </a:t>
                      </a:r>
                      <a:r>
                        <a:rPr lang="en-US" dirty="0" err="1">
                          <a:latin typeface="UTM Avo" panose="02040603050506020204" pitchFamily="18" charset="0"/>
                        </a:rPr>
                        <a:t>của</a:t>
                      </a:r>
                      <a:r>
                        <a:rPr lang="en-US" dirty="0">
                          <a:latin typeface="UTM Avo" panose="02040603050506020204" pitchFamily="18" charset="0"/>
                        </a:rPr>
                        <a:t> </a:t>
                      </a:r>
                      <a:r>
                        <a:rPr lang="en-US" dirty="0" err="1">
                          <a:latin typeface="UTM Avo" panose="02040603050506020204" pitchFamily="18" charset="0"/>
                        </a:rPr>
                        <a:t>một</a:t>
                      </a:r>
                      <a:r>
                        <a:rPr lang="en-US" dirty="0">
                          <a:latin typeface="UTM Avo" panose="02040603050506020204" pitchFamily="18" charset="0"/>
                        </a:rPr>
                        <a:t> </a:t>
                      </a:r>
                      <a:r>
                        <a:rPr lang="en-US" dirty="0" err="1">
                          <a:latin typeface="UTM Avo" panose="02040603050506020204" pitchFamily="18" charset="0"/>
                        </a:rPr>
                        <a:t>số</a:t>
                      </a:r>
                      <a:r>
                        <a:rPr lang="en-US" dirty="0">
                          <a:latin typeface="UTM Avo" panose="02040603050506020204" pitchFamily="18" charset="0"/>
                        </a:rPr>
                        <a:t> </a:t>
                      </a:r>
                      <a:r>
                        <a:rPr lang="en-US" dirty="0" err="1">
                          <a:latin typeface="UTM Avo" panose="02040603050506020204" pitchFamily="18" charset="0"/>
                        </a:rPr>
                        <a:t>loại</a:t>
                      </a:r>
                      <a:r>
                        <a:rPr lang="en-US" dirty="0">
                          <a:latin typeface="UTM Avo" panose="02040603050506020204" pitchFamily="18" charset="0"/>
                        </a:rPr>
                        <a:t> </a:t>
                      </a:r>
                      <a:r>
                        <a:rPr lang="en-US" dirty="0" err="1">
                          <a:latin typeface="UTM Avo" panose="02040603050506020204" pitchFamily="18" charset="0"/>
                        </a:rPr>
                        <a:t>thuốc</a:t>
                      </a:r>
                      <a:r>
                        <a:rPr lang="en-US" dirty="0">
                          <a:latin typeface="UTM Avo" panose="02040603050506020204" pitchFamily="18" charset="0"/>
                        </a:rPr>
                        <a:t> </a:t>
                      </a:r>
                      <a:r>
                        <a:rPr lang="en-US" dirty="0" err="1">
                          <a:latin typeface="UTM Avo" panose="02040603050506020204" pitchFamily="18" charset="0"/>
                        </a:rPr>
                        <a:t>có</a:t>
                      </a:r>
                      <a:r>
                        <a:rPr lang="en-US" dirty="0">
                          <a:latin typeface="UTM Avo" panose="02040603050506020204" pitchFamily="18" charset="0"/>
                        </a:rPr>
                        <a:t> </a:t>
                      </a:r>
                      <a:r>
                        <a:rPr lang="en-US" dirty="0" err="1">
                          <a:latin typeface="UTM Avo" panose="02040603050506020204" pitchFamily="18" charset="0"/>
                        </a:rPr>
                        <a:t>thể</a:t>
                      </a:r>
                      <a:r>
                        <a:rPr lang="en-US" dirty="0">
                          <a:latin typeface="UTM Avo" panose="02040603050506020204" pitchFamily="18" charset="0"/>
                        </a:rPr>
                        <a:t> </a:t>
                      </a:r>
                      <a:r>
                        <a:rPr lang="en-US" dirty="0" err="1">
                          <a:latin typeface="UTM Avo" panose="02040603050506020204" pitchFamily="18" charset="0"/>
                        </a:rPr>
                        <a:t>gây</a:t>
                      </a:r>
                      <a:r>
                        <a:rPr lang="en-US" dirty="0">
                          <a:latin typeface="UTM Avo" panose="02040603050506020204" pitchFamily="18" charset="0"/>
                        </a:rPr>
                        <a:t> </a:t>
                      </a:r>
                      <a:r>
                        <a:rPr lang="en-US" dirty="0" err="1">
                          <a:latin typeface="UTM Avo" panose="02040603050506020204" pitchFamily="18" charset="0"/>
                        </a:rPr>
                        <a:t>lắng</a:t>
                      </a:r>
                      <a:r>
                        <a:rPr lang="en-US" dirty="0">
                          <a:latin typeface="UTM Avo" panose="02040603050506020204" pitchFamily="18" charset="0"/>
                        </a:rPr>
                        <a:t> </a:t>
                      </a:r>
                      <a:r>
                        <a:rPr lang="en-US" dirty="0" err="1">
                          <a:latin typeface="UTM Avo" panose="02040603050506020204" pitchFamily="18" charset="0"/>
                        </a:rPr>
                        <a:t>đọng</a:t>
                      </a:r>
                      <a:r>
                        <a:rPr lang="en-US" dirty="0">
                          <a:latin typeface="UTM Avo" panose="02040603050506020204" pitchFamily="18" charset="0"/>
                        </a:rPr>
                        <a:t>, </a:t>
                      </a:r>
                      <a:r>
                        <a:rPr lang="en-US" dirty="0" err="1">
                          <a:latin typeface="UTM Avo" panose="02040603050506020204" pitchFamily="18" charset="0"/>
                        </a:rPr>
                        <a:t>kết</a:t>
                      </a:r>
                      <a:r>
                        <a:rPr lang="en-US" dirty="0">
                          <a:latin typeface="UTM Avo" panose="02040603050506020204" pitchFamily="18" charset="0"/>
                        </a:rPr>
                        <a:t> </a:t>
                      </a:r>
                      <a:r>
                        <a:rPr lang="en-US" dirty="0" err="1">
                          <a:latin typeface="UTM Avo" panose="02040603050506020204" pitchFamily="18" charset="0"/>
                        </a:rPr>
                        <a:t>tủa</a:t>
                      </a:r>
                      <a:r>
                        <a:rPr lang="en-US" dirty="0">
                          <a:latin typeface="UTM Avo" panose="02040603050506020204" pitchFamily="18" charset="0"/>
                        </a:rPr>
                        <a:t> </a:t>
                      </a:r>
                      <a:r>
                        <a:rPr lang="en-US" dirty="0" err="1">
                          <a:latin typeface="UTM Avo" panose="02040603050506020204" pitchFamily="18" charset="0"/>
                        </a:rPr>
                        <a:t>muối</a:t>
                      </a:r>
                      <a:r>
                        <a:rPr lang="en-US" dirty="0">
                          <a:latin typeface="UTM Avo" panose="02040603050506020204" pitchFamily="18" charset="0"/>
                        </a:rPr>
                        <a:t> calcium </a:t>
                      </a:r>
                      <a:r>
                        <a:rPr lang="en-US" dirty="0" err="1">
                          <a:latin typeface="UTM Avo" panose="02040603050506020204" pitchFamily="18" charset="0"/>
                        </a:rPr>
                        <a:t>trong</a:t>
                      </a:r>
                      <a:r>
                        <a:rPr lang="en-US" dirty="0">
                          <a:latin typeface="UTM Avo" panose="02040603050506020204" pitchFamily="18" charset="0"/>
                        </a:rPr>
                        <a:t> </a:t>
                      </a:r>
                      <a:r>
                        <a:rPr lang="en-US" dirty="0" err="1">
                          <a:latin typeface="UTM Avo" panose="02040603050506020204" pitchFamily="18" charset="0"/>
                        </a:rPr>
                        <a:t>thận</a:t>
                      </a:r>
                      <a:r>
                        <a:rPr lang="en-US" dirty="0">
                          <a:latin typeface="UTM Avo" panose="020406030505060202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33092198"/>
                  </a:ext>
                </a:extLst>
              </a:tr>
              <a:tr h="370840">
                <a:tc>
                  <a:txBody>
                    <a:bodyPr/>
                    <a:lstStyle/>
                    <a:p>
                      <a:pPr algn="l">
                        <a:lnSpc>
                          <a:spcPct val="150000"/>
                        </a:lnSpc>
                      </a:pPr>
                      <a:r>
                        <a:rPr lang="en-US" dirty="0" err="1">
                          <a:latin typeface="UTM Avo" panose="02040603050506020204" pitchFamily="18" charset="0"/>
                        </a:rPr>
                        <a:t>Suy</a:t>
                      </a:r>
                      <a:r>
                        <a:rPr lang="en-US" dirty="0">
                          <a:latin typeface="UTM Avo" panose="02040603050506020204" pitchFamily="18" charset="0"/>
                        </a:rPr>
                        <a:t> </a:t>
                      </a:r>
                      <a:r>
                        <a:rPr lang="en-US" dirty="0" err="1">
                          <a:latin typeface="UTM Avo" panose="02040603050506020204" pitchFamily="18" charset="0"/>
                        </a:rPr>
                        <a:t>thận</a:t>
                      </a:r>
                      <a:endParaRPr lang="en-US"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r>
                        <a:rPr lang="en-US" dirty="0">
                          <a:latin typeface="UTM Avo" panose="02040603050506020204" pitchFamily="18" charset="0"/>
                        </a:rPr>
                        <a:t>Do </a:t>
                      </a:r>
                      <a:r>
                        <a:rPr lang="en-US" dirty="0" err="1">
                          <a:latin typeface="UTM Avo" panose="02040603050506020204" pitchFamily="18" charset="0"/>
                        </a:rPr>
                        <a:t>giảm</a:t>
                      </a:r>
                      <a:r>
                        <a:rPr lang="en-US" dirty="0">
                          <a:latin typeface="UTM Avo" panose="02040603050506020204" pitchFamily="18" charset="0"/>
                        </a:rPr>
                        <a:t> </a:t>
                      </a:r>
                      <a:r>
                        <a:rPr lang="en-US" dirty="0" err="1">
                          <a:latin typeface="UTM Avo" panose="02040603050506020204" pitchFamily="18" charset="0"/>
                        </a:rPr>
                        <a:t>lượng</a:t>
                      </a:r>
                      <a:r>
                        <a:rPr lang="en-US" dirty="0">
                          <a:latin typeface="UTM Avo" panose="02040603050506020204" pitchFamily="18" charset="0"/>
                        </a:rPr>
                        <a:t> </a:t>
                      </a:r>
                      <a:r>
                        <a:rPr lang="en-US" dirty="0" err="1">
                          <a:latin typeface="UTM Avo" panose="02040603050506020204" pitchFamily="18" charset="0"/>
                        </a:rPr>
                        <a:t>máu</a:t>
                      </a:r>
                      <a:r>
                        <a:rPr lang="en-US" dirty="0">
                          <a:latin typeface="UTM Avo" panose="02040603050506020204" pitchFamily="18" charset="0"/>
                        </a:rPr>
                        <a:t> </a:t>
                      </a:r>
                      <a:r>
                        <a:rPr lang="en-US" dirty="0" err="1">
                          <a:latin typeface="UTM Avo" panose="02040603050506020204" pitchFamily="18" charset="0"/>
                        </a:rPr>
                        <a:t>đến</a:t>
                      </a:r>
                      <a:r>
                        <a:rPr lang="en-US" dirty="0">
                          <a:latin typeface="UTM Avo" panose="02040603050506020204" pitchFamily="18" charset="0"/>
                        </a:rPr>
                        <a:t> </a:t>
                      </a:r>
                      <a:r>
                        <a:rPr lang="en-US" dirty="0" err="1">
                          <a:latin typeface="UTM Avo" panose="02040603050506020204" pitchFamily="18" charset="0"/>
                        </a:rPr>
                        <a:t>thận</a:t>
                      </a:r>
                      <a:r>
                        <a:rPr lang="en-US" dirty="0">
                          <a:latin typeface="UTM Avo" panose="02040603050506020204" pitchFamily="18" charset="0"/>
                        </a:rPr>
                        <a:t>, do </a:t>
                      </a:r>
                      <a:r>
                        <a:rPr lang="en-US" dirty="0" err="1">
                          <a:latin typeface="UTM Avo" panose="02040603050506020204" pitchFamily="18" charset="0"/>
                        </a:rPr>
                        <a:t>bất</a:t>
                      </a:r>
                      <a:r>
                        <a:rPr lang="en-US" dirty="0">
                          <a:latin typeface="UTM Avo" panose="02040603050506020204" pitchFamily="18" charset="0"/>
                        </a:rPr>
                        <a:t> </a:t>
                      </a:r>
                      <a:r>
                        <a:rPr lang="en-US" dirty="0" err="1">
                          <a:latin typeface="UTM Avo" panose="02040603050506020204" pitchFamily="18" charset="0"/>
                        </a:rPr>
                        <a:t>thường</a:t>
                      </a:r>
                      <a:r>
                        <a:rPr lang="en-US" dirty="0">
                          <a:latin typeface="UTM Avo" panose="02040603050506020204" pitchFamily="18" charset="0"/>
                        </a:rPr>
                        <a:t> </a:t>
                      </a:r>
                      <a:r>
                        <a:rPr lang="en-US" dirty="0" err="1">
                          <a:latin typeface="UTM Avo" panose="02040603050506020204" pitchFamily="18" charset="0"/>
                        </a:rPr>
                        <a:t>trong</a:t>
                      </a:r>
                      <a:r>
                        <a:rPr lang="en-US" dirty="0">
                          <a:latin typeface="UTM Avo" panose="02040603050506020204" pitchFamily="18" charset="0"/>
                        </a:rPr>
                        <a:t> </a:t>
                      </a:r>
                      <a:r>
                        <a:rPr lang="en-US" dirty="0" err="1">
                          <a:latin typeface="UTM Avo" panose="02040603050506020204" pitchFamily="18" charset="0"/>
                        </a:rPr>
                        <a:t>vấn</a:t>
                      </a:r>
                      <a:r>
                        <a:rPr lang="en-US" dirty="0">
                          <a:latin typeface="UTM Avo" panose="02040603050506020204" pitchFamily="18" charset="0"/>
                        </a:rPr>
                        <a:t> </a:t>
                      </a:r>
                      <a:r>
                        <a:rPr lang="en-US" dirty="0" err="1">
                          <a:latin typeface="UTM Avo" panose="02040603050506020204" pitchFamily="18" charset="0"/>
                        </a:rPr>
                        <a:t>đề</a:t>
                      </a:r>
                      <a:r>
                        <a:rPr lang="en-US" dirty="0">
                          <a:latin typeface="UTM Avo" panose="02040603050506020204" pitchFamily="18" charset="0"/>
                        </a:rPr>
                        <a:t> </a:t>
                      </a:r>
                      <a:r>
                        <a:rPr lang="en-US" dirty="0" err="1">
                          <a:latin typeface="UTM Avo" panose="02040603050506020204" pitchFamily="18" charset="0"/>
                        </a:rPr>
                        <a:t>đào</a:t>
                      </a:r>
                      <a:r>
                        <a:rPr lang="en-US" dirty="0">
                          <a:latin typeface="UTM Avo" panose="02040603050506020204" pitchFamily="18" charset="0"/>
                        </a:rPr>
                        <a:t> </a:t>
                      </a:r>
                      <a:r>
                        <a:rPr lang="en-US" dirty="0" err="1">
                          <a:latin typeface="UTM Avo" panose="02040603050506020204" pitchFamily="18" charset="0"/>
                        </a:rPr>
                        <a:t>thải</a:t>
                      </a:r>
                      <a:r>
                        <a:rPr lang="en-US" dirty="0">
                          <a:latin typeface="UTM Avo" panose="02040603050506020204" pitchFamily="18" charset="0"/>
                        </a:rPr>
                        <a:t> </a:t>
                      </a:r>
                      <a:r>
                        <a:rPr lang="en-US" dirty="0" err="1">
                          <a:latin typeface="UTM Avo" panose="02040603050506020204" pitchFamily="18" charset="0"/>
                        </a:rPr>
                        <a:t>nước</a:t>
                      </a:r>
                      <a:r>
                        <a:rPr lang="en-US" dirty="0">
                          <a:latin typeface="UTM Avo" panose="02040603050506020204" pitchFamily="18" charset="0"/>
                        </a:rPr>
                        <a:t> </a:t>
                      </a:r>
                      <a:r>
                        <a:rPr lang="en-US" dirty="0" err="1">
                          <a:latin typeface="UTM Avo" panose="02040603050506020204" pitchFamily="18" charset="0"/>
                        </a:rPr>
                        <a:t>tiểu</a:t>
                      </a:r>
                      <a:r>
                        <a:rPr lang="en-US" dirty="0">
                          <a:latin typeface="UTM Avo" panose="02040603050506020204" pitchFamily="18" charset="0"/>
                        </a:rPr>
                        <a:t> </a:t>
                      </a:r>
                      <a:r>
                        <a:rPr lang="en-US" dirty="0" err="1">
                          <a:latin typeface="UTM Avo" panose="02040603050506020204" pitchFamily="18" charset="0"/>
                        </a:rPr>
                        <a:t>nhưng</a:t>
                      </a:r>
                      <a:r>
                        <a:rPr lang="en-US" dirty="0">
                          <a:latin typeface="UTM Avo" panose="02040603050506020204" pitchFamily="18" charset="0"/>
                        </a:rPr>
                        <a:t> </a:t>
                      </a:r>
                      <a:r>
                        <a:rPr lang="en-US" dirty="0" err="1">
                          <a:latin typeface="UTM Avo" panose="02040603050506020204" pitchFamily="18" charset="0"/>
                        </a:rPr>
                        <a:t>không</a:t>
                      </a:r>
                      <a:r>
                        <a:rPr lang="en-US" dirty="0">
                          <a:latin typeface="UTM Avo" panose="02040603050506020204" pitchFamily="18" charset="0"/>
                        </a:rPr>
                        <a:t> </a:t>
                      </a:r>
                      <a:r>
                        <a:rPr lang="en-US" dirty="0" err="1">
                          <a:latin typeface="UTM Avo" panose="02040603050506020204" pitchFamily="18" charset="0"/>
                        </a:rPr>
                        <a:t>đào</a:t>
                      </a:r>
                      <a:r>
                        <a:rPr lang="en-US" dirty="0">
                          <a:latin typeface="UTM Avo" panose="02040603050506020204" pitchFamily="18" charset="0"/>
                        </a:rPr>
                        <a:t> </a:t>
                      </a:r>
                      <a:r>
                        <a:rPr lang="en-US" dirty="0" err="1">
                          <a:latin typeface="UTM Avo" panose="02040603050506020204" pitchFamily="18" charset="0"/>
                        </a:rPr>
                        <a:t>thải</a:t>
                      </a:r>
                      <a:r>
                        <a:rPr lang="en-US" dirty="0">
                          <a:latin typeface="UTM Avo" panose="02040603050506020204" pitchFamily="18" charset="0"/>
                        </a:rPr>
                        <a:t> </a:t>
                      </a:r>
                      <a:r>
                        <a:rPr lang="en-US" dirty="0" err="1">
                          <a:latin typeface="UTM Avo" panose="02040603050506020204" pitchFamily="18" charset="0"/>
                        </a:rPr>
                        <a:t>được</a:t>
                      </a:r>
                      <a:r>
                        <a:rPr lang="en-US" dirty="0">
                          <a:latin typeface="UTM Avo" panose="02040603050506020204" pitchFamily="18" charset="0"/>
                        </a:rPr>
                        <a:t> </a:t>
                      </a:r>
                      <a:r>
                        <a:rPr lang="en-US" dirty="0" err="1">
                          <a:latin typeface="UTM Avo" panose="02040603050506020204" pitchFamily="18" charset="0"/>
                        </a:rPr>
                        <a:t>nước</a:t>
                      </a:r>
                      <a:r>
                        <a:rPr lang="en-US" dirty="0">
                          <a:latin typeface="UTM Avo" panose="02040603050506020204" pitchFamily="18" charset="0"/>
                        </a:rPr>
                        <a:t> </a:t>
                      </a:r>
                      <a:r>
                        <a:rPr lang="en-US" dirty="0" err="1">
                          <a:latin typeface="UTM Avo" panose="02040603050506020204" pitchFamily="18" charset="0"/>
                        </a:rPr>
                        <a:t>tiểu</a:t>
                      </a:r>
                      <a:r>
                        <a:rPr lang="en-US" dirty="0">
                          <a:latin typeface="UTM Avo" panose="02040603050506020204" pitchFamily="18" charset="0"/>
                        </a:rPr>
                        <a:t> do </a:t>
                      </a:r>
                      <a:r>
                        <a:rPr lang="en-US" dirty="0" err="1">
                          <a:latin typeface="UTM Avo" panose="02040603050506020204" pitchFamily="18" charset="0"/>
                        </a:rPr>
                        <a:t>bệnh</a:t>
                      </a:r>
                      <a:r>
                        <a:rPr lang="en-US" dirty="0">
                          <a:latin typeface="UTM Avo" panose="02040603050506020204" pitchFamily="18" charset="0"/>
                        </a:rPr>
                        <a:t> </a:t>
                      </a:r>
                      <a:r>
                        <a:rPr lang="en-US" dirty="0" err="1">
                          <a:latin typeface="UTM Avo" panose="02040603050506020204" pitchFamily="18" charset="0"/>
                        </a:rPr>
                        <a:t>ung</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đại</a:t>
                      </a:r>
                      <a:r>
                        <a:rPr lang="en-US" dirty="0">
                          <a:latin typeface="UTM Avo" panose="02040603050506020204" pitchFamily="18" charset="0"/>
                        </a:rPr>
                        <a:t> </a:t>
                      </a:r>
                      <a:r>
                        <a:rPr lang="en-US" dirty="0" err="1">
                          <a:latin typeface="UTM Avo" panose="02040603050506020204" pitchFamily="18" charset="0"/>
                        </a:rPr>
                        <a:t>tràng</a:t>
                      </a:r>
                      <a:r>
                        <a:rPr lang="en-US" dirty="0">
                          <a:latin typeface="UTM Avo" panose="02040603050506020204" pitchFamily="18" charset="0"/>
                        </a:rPr>
                        <a:t>, </a:t>
                      </a:r>
                      <a:r>
                        <a:rPr lang="en-US" dirty="0" err="1">
                          <a:latin typeface="UTM Avo" panose="02040603050506020204" pitchFamily="18" charset="0"/>
                        </a:rPr>
                        <a:t>ung</a:t>
                      </a:r>
                      <a:r>
                        <a:rPr lang="en-US" dirty="0">
                          <a:latin typeface="UTM Avo" panose="02040603050506020204" pitchFamily="18" charset="0"/>
                        </a:rPr>
                        <a:t> </a:t>
                      </a:r>
                      <a:r>
                        <a:rPr lang="en-US" dirty="0" err="1">
                          <a:latin typeface="UTM Avo" panose="02040603050506020204" pitchFamily="18" charset="0"/>
                        </a:rPr>
                        <a:t>thư</a:t>
                      </a:r>
                      <a:r>
                        <a:rPr lang="en-US" dirty="0">
                          <a:latin typeface="UTM Avo" panose="02040603050506020204" pitchFamily="18" charset="0"/>
                        </a:rPr>
                        <a:t> </a:t>
                      </a:r>
                      <a:r>
                        <a:rPr lang="en-US" dirty="0" err="1">
                          <a:latin typeface="UTM Avo" panose="02040603050506020204" pitchFamily="18" charset="0"/>
                        </a:rPr>
                        <a:t>tuyến</a:t>
                      </a:r>
                      <a:r>
                        <a:rPr lang="en-US" dirty="0">
                          <a:latin typeface="UTM Avo" panose="02040603050506020204" pitchFamily="18" charset="0"/>
                        </a:rPr>
                        <a:t> </a:t>
                      </a:r>
                      <a:r>
                        <a:rPr lang="en-US" dirty="0" err="1">
                          <a:latin typeface="UTM Avo" panose="02040603050506020204" pitchFamily="18" charset="0"/>
                        </a:rPr>
                        <a:t>tiền</a:t>
                      </a:r>
                      <a:r>
                        <a:rPr lang="en-US" dirty="0">
                          <a:latin typeface="UTM Avo" panose="02040603050506020204" pitchFamily="18" charset="0"/>
                        </a:rPr>
                        <a:t> </a:t>
                      </a:r>
                      <a:r>
                        <a:rPr lang="en-US" dirty="0" err="1">
                          <a:latin typeface="UTM Avo" panose="02040603050506020204" pitchFamily="18" charset="0"/>
                        </a:rPr>
                        <a:t>liệt</a:t>
                      </a:r>
                      <a:r>
                        <a:rPr lang="en-US" dirty="0">
                          <a:latin typeface="UTM Avo" panose="02040603050506020204" pitchFamily="18" charset="0"/>
                        </a:rPr>
                        <a:t>,…; </a:t>
                      </a:r>
                      <a:r>
                        <a:rPr lang="en-US" dirty="0" err="1">
                          <a:latin typeface="UTM Avo" panose="02040603050506020204" pitchFamily="18" charset="0"/>
                        </a:rPr>
                        <a:t>hoặc</a:t>
                      </a:r>
                      <a:r>
                        <a:rPr lang="en-US" dirty="0">
                          <a:latin typeface="UTM Avo" panose="02040603050506020204" pitchFamily="18" charset="0"/>
                        </a:rPr>
                        <a:t> do </a:t>
                      </a:r>
                      <a:r>
                        <a:rPr lang="en-US" dirty="0" err="1">
                          <a:latin typeface="UTM Avo" panose="02040603050506020204" pitchFamily="18" charset="0"/>
                        </a:rPr>
                        <a:t>các</a:t>
                      </a:r>
                      <a:r>
                        <a:rPr lang="en-US" dirty="0">
                          <a:latin typeface="UTM Avo" panose="02040603050506020204" pitchFamily="18" charset="0"/>
                        </a:rPr>
                        <a:t> </a:t>
                      </a:r>
                      <a:r>
                        <a:rPr lang="en-US" dirty="0" err="1">
                          <a:latin typeface="UTM Avo" panose="02040603050506020204" pitchFamily="18" charset="0"/>
                        </a:rPr>
                        <a:t>nguyên</a:t>
                      </a:r>
                      <a:r>
                        <a:rPr lang="en-US" dirty="0">
                          <a:latin typeface="UTM Avo" panose="02040603050506020204" pitchFamily="18" charset="0"/>
                        </a:rPr>
                        <a:t> </a:t>
                      </a:r>
                      <a:r>
                        <a:rPr lang="en-US" dirty="0" err="1">
                          <a:latin typeface="UTM Avo" panose="02040603050506020204" pitchFamily="18" charset="0"/>
                        </a:rPr>
                        <a:t>nhân</a:t>
                      </a:r>
                      <a:r>
                        <a:rPr lang="en-US" dirty="0">
                          <a:latin typeface="UTM Avo" panose="02040603050506020204" pitchFamily="18" charset="0"/>
                        </a:rPr>
                        <a:t> </a:t>
                      </a:r>
                      <a:r>
                        <a:rPr lang="en-US" dirty="0" err="1">
                          <a:latin typeface="UTM Avo" panose="02040603050506020204" pitchFamily="18" charset="0"/>
                        </a:rPr>
                        <a:t>khác</a:t>
                      </a:r>
                      <a:r>
                        <a:rPr lang="en-US" dirty="0">
                          <a:latin typeface="UTM Avo" panose="02040603050506020204" pitchFamily="18" charset="0"/>
                        </a:rPr>
                        <a:t> </a:t>
                      </a:r>
                      <a:r>
                        <a:rPr lang="en-US" dirty="0" err="1">
                          <a:latin typeface="UTM Avo" panose="02040603050506020204" pitchFamily="18" charset="0"/>
                        </a:rPr>
                        <a:t>như</a:t>
                      </a:r>
                      <a:r>
                        <a:rPr lang="en-US" dirty="0">
                          <a:latin typeface="UTM Avo" panose="02040603050506020204" pitchFamily="18" charset="0"/>
                        </a:rPr>
                        <a:t> </a:t>
                      </a:r>
                      <a:r>
                        <a:rPr lang="en-US" dirty="0" err="1">
                          <a:latin typeface="UTM Avo" panose="02040603050506020204" pitchFamily="18" charset="0"/>
                        </a:rPr>
                        <a:t>nhiễm</a:t>
                      </a:r>
                      <a:r>
                        <a:rPr lang="en-US" dirty="0">
                          <a:latin typeface="UTM Avo" panose="02040603050506020204" pitchFamily="18" charset="0"/>
                        </a:rPr>
                        <a:t> </a:t>
                      </a:r>
                      <a:r>
                        <a:rPr lang="en-US" dirty="0" err="1">
                          <a:latin typeface="UTM Avo" panose="02040603050506020204" pitchFamily="18" charset="0"/>
                        </a:rPr>
                        <a:t>trùng</a:t>
                      </a:r>
                      <a:r>
                        <a:rPr lang="en-US" dirty="0">
                          <a:latin typeface="UTM Avo" panose="02040603050506020204" pitchFamily="18" charset="0"/>
                        </a:rPr>
                        <a:t>, </a:t>
                      </a:r>
                      <a:r>
                        <a:rPr lang="en-US" dirty="0" err="1">
                          <a:latin typeface="UTM Avo" panose="02040603050506020204" pitchFamily="18" charset="0"/>
                        </a:rPr>
                        <a:t>nhiễm</a:t>
                      </a:r>
                      <a:r>
                        <a:rPr lang="en-US" dirty="0">
                          <a:latin typeface="UTM Avo" panose="02040603050506020204" pitchFamily="18" charset="0"/>
                        </a:rPr>
                        <a:t> </a:t>
                      </a:r>
                      <a:r>
                        <a:rPr lang="en-US" dirty="0" err="1">
                          <a:latin typeface="UTM Avo" panose="02040603050506020204" pitchFamily="18" charset="0"/>
                        </a:rPr>
                        <a:t>độc</a:t>
                      </a:r>
                      <a:r>
                        <a:rPr lang="en-US" dirty="0">
                          <a:latin typeface="UTM Avo" panose="02040603050506020204" pitchFamily="18" charset="0"/>
                        </a:rPr>
                        <a:t> </a:t>
                      </a:r>
                      <a:r>
                        <a:rPr lang="en-US" dirty="0" err="1">
                          <a:latin typeface="UTM Avo" panose="02040603050506020204" pitchFamily="18" charset="0"/>
                        </a:rPr>
                        <a:t>kim</a:t>
                      </a:r>
                      <a:r>
                        <a:rPr lang="en-US" dirty="0">
                          <a:latin typeface="UTM Avo" panose="02040603050506020204" pitchFamily="18" charset="0"/>
                        </a:rPr>
                        <a:t> </a:t>
                      </a:r>
                      <a:r>
                        <a:rPr lang="en-US" dirty="0" err="1">
                          <a:latin typeface="UTM Avo" panose="02040603050506020204" pitchFamily="18" charset="0"/>
                        </a:rPr>
                        <a:t>loại</a:t>
                      </a:r>
                      <a:r>
                        <a:rPr lang="en-US" dirty="0">
                          <a:latin typeface="UTM Avo" panose="02040603050506020204" pitchFamily="18" charset="0"/>
                        </a:rPr>
                        <a:t> </a:t>
                      </a:r>
                      <a:r>
                        <a:rPr lang="en-US" dirty="0" err="1">
                          <a:latin typeface="UTM Avo" panose="02040603050506020204" pitchFamily="18" charset="0"/>
                        </a:rPr>
                        <a:t>nặng</a:t>
                      </a:r>
                      <a:r>
                        <a:rPr lang="en-US" dirty="0">
                          <a:latin typeface="UTM Avo" panose="0204060305050602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75620018"/>
                  </a:ext>
                </a:extLst>
              </a:tr>
            </a:tbl>
          </a:graphicData>
        </a:graphic>
      </p:graphicFrame>
    </p:spTree>
    <p:extLst>
      <p:ext uri="{BB962C8B-B14F-4D97-AF65-F5344CB8AC3E}">
        <p14:creationId xmlns:p14="http://schemas.microsoft.com/office/powerpoint/2010/main" val="12970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993CFCF4-6DC7-4264-C0A4-EA5AB7216233}"/>
            </a:ext>
          </a:extLst>
        </p:cNvPr>
        <p:cNvGrpSpPr/>
        <p:nvPr/>
      </p:nvGrpSpPr>
      <p:grpSpPr>
        <a:xfrm>
          <a:off x="0" y="0"/>
          <a:ext cx="0" cy="0"/>
          <a:chOff x="0" y="0"/>
          <a:chExt cx="0" cy="0"/>
        </a:xfrm>
      </p:grpSpPr>
      <p:sp>
        <p:nvSpPr>
          <p:cNvPr id="2" name="TextBox 1">
            <a:extLst>
              <a:ext uri="{FF2B5EF4-FFF2-40B4-BE49-F238E27FC236}">
                <a16:creationId xmlns="" xmlns:a16="http://schemas.microsoft.com/office/drawing/2014/main" id="{09EA09C6-5222-852B-C2DC-9DCB4279CE14}"/>
              </a:ext>
            </a:extLst>
          </p:cNvPr>
          <p:cNvSpPr txBox="1"/>
          <p:nvPr/>
        </p:nvSpPr>
        <p:spPr>
          <a:xfrm>
            <a:off x="1507896" y="1396993"/>
            <a:ext cx="9176208" cy="574388"/>
          </a:xfrm>
          <a:prstGeom prst="rect">
            <a:avLst/>
          </a:prstGeom>
          <a:noFill/>
        </p:spPr>
        <p:txBody>
          <a:bodyPr wrap="square" anchor="ctr">
            <a:spAutoFit/>
          </a:bodyPr>
          <a:lstStyle/>
          <a:p>
            <a:pPr lvl="0" algn="ctr">
              <a:lnSpc>
                <a:spcPct val="150000"/>
              </a:lnSpc>
            </a:pPr>
            <a:r>
              <a:rPr lang="en-US" sz="2400" b="1" dirty="0">
                <a:latin typeface="UTM Avo" panose="02040603050506020204" pitchFamily="18"/>
                <a:ea typeface="Arial" panose="020B0604020202020204" pitchFamily="34" charset="0"/>
                <a:cs typeface="Arial" panose="020B0604020202020204" pitchFamily="34" charset="0"/>
              </a:rPr>
              <a:t> 4. </a:t>
            </a:r>
            <a:r>
              <a:rPr lang="en-US" sz="2400" b="1" dirty="0" err="1">
                <a:latin typeface="UTM Avo" panose="02040603050506020204" pitchFamily="18"/>
                <a:ea typeface="Arial" panose="020B0604020202020204" pitchFamily="34" charset="0"/>
                <a:cs typeface="Arial" panose="020B0604020202020204" pitchFamily="34" charset="0"/>
              </a:rPr>
              <a:t>Một</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số</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thành</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tựu</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trong</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chữa</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bệnh</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liên</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quan</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đến</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thận</a:t>
            </a:r>
            <a:endParaRPr lang="vi-VN" sz="2400" b="1" dirty="0">
              <a:latin typeface="UTM Avo" panose="02040603050506020204" pitchFamily="18"/>
              <a:ea typeface="Arial" panose="020B0604020202020204" pitchFamily="34" charset="0"/>
              <a:cs typeface="Arial" panose="020B0604020202020204" pitchFamily="34" charset="0"/>
            </a:endParaRPr>
          </a:p>
        </p:txBody>
      </p:sp>
      <p:sp>
        <p:nvSpPr>
          <p:cNvPr id="3" name="TextBox 2">
            <a:extLst>
              <a:ext uri="{FF2B5EF4-FFF2-40B4-BE49-F238E27FC236}">
                <a16:creationId xmlns="" xmlns:a16="http://schemas.microsoft.com/office/drawing/2014/main" id="{CF5BF8DD-3FDD-666C-41E0-3D8BC98CDA40}"/>
              </a:ext>
            </a:extLst>
          </p:cNvPr>
          <p:cNvSpPr txBox="1"/>
          <p:nvPr/>
        </p:nvSpPr>
        <p:spPr>
          <a:xfrm>
            <a:off x="470263" y="2805169"/>
            <a:ext cx="5347064" cy="3575274"/>
          </a:xfrm>
          <a:prstGeom prst="rect">
            <a:avLst/>
          </a:prstGeom>
          <a:noFill/>
        </p:spPr>
        <p:txBody>
          <a:bodyPr wrap="square">
            <a:spAutoFit/>
          </a:bodyPr>
          <a:lstStyle/>
          <a:p>
            <a:pPr algn="just">
              <a:lnSpc>
                <a:spcPct val="150000"/>
              </a:lnSpc>
            </a:pPr>
            <a:r>
              <a:rPr lang="vi-VN" sz="2200" dirty="0">
                <a:latin typeface="UTM Avo" panose="02040603050506020204" pitchFamily="18" charset="0"/>
              </a:rPr>
              <a:t>Khi cả hai thận của một bệnh nhân không đáp ứng được chức năng lọc máu để thải các chất độc, chất thừa ra khỏi cơ thể thì được gọi là suy thận giai đoạn cuối. Khi đó bệnh nhân vẫn có thể sống được nhờ phương pháp chạy thận nhân tạo hay ghép thận. </a:t>
            </a:r>
          </a:p>
        </p:txBody>
      </p:sp>
      <p:pic>
        <p:nvPicPr>
          <p:cNvPr id="5" name="Picture 4">
            <a:extLst>
              <a:ext uri="{FF2B5EF4-FFF2-40B4-BE49-F238E27FC236}">
                <a16:creationId xmlns="" xmlns:a16="http://schemas.microsoft.com/office/drawing/2014/main" id="{FE8D1DDB-DA16-9855-2C2E-367F231BF215}"/>
              </a:ext>
            </a:extLst>
          </p:cNvPr>
          <p:cNvPicPr>
            <a:picLocks noChangeAspect="1"/>
          </p:cNvPicPr>
          <p:nvPr/>
        </p:nvPicPr>
        <p:blipFill>
          <a:blip r:embed="rId3"/>
          <a:stretch>
            <a:fillRect/>
          </a:stretch>
        </p:blipFill>
        <p:spPr>
          <a:xfrm>
            <a:off x="6510462" y="2805169"/>
            <a:ext cx="5378736" cy="3461880"/>
          </a:xfrm>
          <a:prstGeom prst="rect">
            <a:avLst/>
          </a:prstGeom>
        </p:spPr>
      </p:pic>
      <p:sp>
        <p:nvSpPr>
          <p:cNvPr id="7" name="TextBox 6">
            <a:extLst>
              <a:ext uri="{FF2B5EF4-FFF2-40B4-BE49-F238E27FC236}">
                <a16:creationId xmlns="" xmlns:a16="http://schemas.microsoft.com/office/drawing/2014/main" id="{87D6C4AB-09C7-1927-AD07-DE9CDC323BE3}"/>
              </a:ext>
            </a:extLst>
          </p:cNvPr>
          <p:cNvSpPr txBox="1"/>
          <p:nvPr/>
        </p:nvSpPr>
        <p:spPr>
          <a:xfrm>
            <a:off x="982549" y="2101081"/>
            <a:ext cx="4322493" cy="574388"/>
          </a:xfrm>
          <a:prstGeom prst="rect">
            <a:avLst/>
          </a:prstGeom>
          <a:noFill/>
        </p:spPr>
        <p:txBody>
          <a:bodyPr wrap="square" anchor="ctr">
            <a:spAutoFit/>
          </a:bodyPr>
          <a:lstStyle/>
          <a:p>
            <a:pPr lvl="0" algn="ctr">
              <a:lnSpc>
                <a:spcPct val="150000"/>
              </a:lnSpc>
            </a:pPr>
            <a:r>
              <a:rPr lang="en-US" sz="2400" b="1" dirty="0" err="1">
                <a:latin typeface="UTM Avo" panose="02040603050506020204" pitchFamily="18"/>
                <a:ea typeface="Arial" panose="020B0604020202020204" pitchFamily="34" charset="0"/>
                <a:cs typeface="Arial" panose="020B0604020202020204" pitchFamily="34" charset="0"/>
              </a:rPr>
              <a:t>Chạy</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thận</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nhân</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tạo</a:t>
            </a:r>
            <a:endParaRPr lang="vi-VN" sz="2400" b="1" dirty="0">
              <a:latin typeface="UTM Avo" panose="02040603050506020204" pitchFamily="18"/>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595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AF0BE553-4EE8-8291-6788-8AA16664A5CA}"/>
            </a:ext>
          </a:extLst>
        </p:cNvPr>
        <p:cNvGrpSpPr/>
        <p:nvPr/>
      </p:nvGrpSpPr>
      <p:grpSpPr>
        <a:xfrm>
          <a:off x="0" y="0"/>
          <a:ext cx="0" cy="0"/>
          <a:chOff x="0" y="0"/>
          <a:chExt cx="0" cy="0"/>
        </a:xfrm>
      </p:grpSpPr>
      <p:sp>
        <p:nvSpPr>
          <p:cNvPr id="3" name="TextBox 2">
            <a:extLst>
              <a:ext uri="{FF2B5EF4-FFF2-40B4-BE49-F238E27FC236}">
                <a16:creationId xmlns="" xmlns:a16="http://schemas.microsoft.com/office/drawing/2014/main" id="{52560DAE-10AD-95D0-9A13-AF866F5FF171}"/>
              </a:ext>
            </a:extLst>
          </p:cNvPr>
          <p:cNvSpPr txBox="1"/>
          <p:nvPr/>
        </p:nvSpPr>
        <p:spPr>
          <a:xfrm>
            <a:off x="539931" y="2715193"/>
            <a:ext cx="5303521" cy="3067443"/>
          </a:xfrm>
          <a:prstGeom prst="rect">
            <a:avLst/>
          </a:prstGeom>
          <a:noFill/>
        </p:spPr>
        <p:txBody>
          <a:bodyPr wrap="square">
            <a:spAutoFit/>
          </a:bodyPr>
          <a:lstStyle/>
          <a:p>
            <a:pPr algn="just">
              <a:lnSpc>
                <a:spcPct val="150000"/>
              </a:lnSpc>
            </a:pPr>
            <a:r>
              <a:rPr lang="vi-VN" sz="2200" dirty="0">
                <a:latin typeface="UTM Avo" panose="02040603050506020204" pitchFamily="18" charset="0"/>
              </a:rPr>
              <a:t>Trong quá trình chạy thận nhân tạo, máy bơm sẽ từ từ rút máu từ bệnh nhân ra ngoài, máu chảy qua máy lọc máu. Tại máy lọc máu, máu được loại bỏ chất thải, chất độc rồi được đưa trở lại cơ thể.</a:t>
            </a:r>
          </a:p>
        </p:txBody>
      </p:sp>
      <p:pic>
        <p:nvPicPr>
          <p:cNvPr id="4" name="Picture 3">
            <a:extLst>
              <a:ext uri="{FF2B5EF4-FFF2-40B4-BE49-F238E27FC236}">
                <a16:creationId xmlns="" xmlns:a16="http://schemas.microsoft.com/office/drawing/2014/main" id="{D6684A0A-AFCF-9B50-4815-86908754E0F4}"/>
              </a:ext>
            </a:extLst>
          </p:cNvPr>
          <p:cNvPicPr>
            <a:picLocks noChangeAspect="1"/>
          </p:cNvPicPr>
          <p:nvPr/>
        </p:nvPicPr>
        <p:blipFill>
          <a:blip r:embed="rId3"/>
          <a:stretch>
            <a:fillRect/>
          </a:stretch>
        </p:blipFill>
        <p:spPr>
          <a:xfrm>
            <a:off x="6493045" y="2517975"/>
            <a:ext cx="5378736" cy="3461880"/>
          </a:xfrm>
          <a:prstGeom prst="rect">
            <a:avLst/>
          </a:prstGeom>
        </p:spPr>
      </p:pic>
    </p:spTree>
    <p:extLst>
      <p:ext uri="{BB962C8B-B14F-4D97-AF65-F5344CB8AC3E}">
        <p14:creationId xmlns:p14="http://schemas.microsoft.com/office/powerpoint/2010/main" val="174862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 xmlns:a16="http://schemas.microsoft.com/office/drawing/2014/main" id="{54A16D08-48C8-91F4-F297-777AABB48C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1200" y="3325138"/>
            <a:ext cx="3149600" cy="1701800"/>
          </a:xfrm>
          <a:prstGeom prst="rect">
            <a:avLst/>
          </a:prstGeom>
        </p:spPr>
      </p:pic>
    </p:spTree>
    <p:extLst>
      <p:ext uri="{BB962C8B-B14F-4D97-AF65-F5344CB8AC3E}">
        <p14:creationId xmlns:p14="http://schemas.microsoft.com/office/powerpoint/2010/main" val="169912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61502F26-DF35-DE82-4C58-9D826633DE0B}"/>
            </a:ext>
          </a:extLst>
        </p:cNvPr>
        <p:cNvGrpSpPr/>
        <p:nvPr/>
      </p:nvGrpSpPr>
      <p:grpSpPr>
        <a:xfrm>
          <a:off x="0" y="0"/>
          <a:ext cx="0" cy="0"/>
          <a:chOff x="0" y="0"/>
          <a:chExt cx="0" cy="0"/>
        </a:xfrm>
      </p:grpSpPr>
      <p:sp>
        <p:nvSpPr>
          <p:cNvPr id="4" name="TextBox 3">
            <a:extLst>
              <a:ext uri="{FF2B5EF4-FFF2-40B4-BE49-F238E27FC236}">
                <a16:creationId xmlns="" xmlns:a16="http://schemas.microsoft.com/office/drawing/2014/main" id="{BAABCE52-5ED4-92FE-65EA-EC75A9147231}"/>
              </a:ext>
            </a:extLst>
          </p:cNvPr>
          <p:cNvSpPr txBox="1"/>
          <p:nvPr/>
        </p:nvSpPr>
        <p:spPr>
          <a:xfrm>
            <a:off x="661851" y="2885172"/>
            <a:ext cx="4963887" cy="2335319"/>
          </a:xfrm>
          <a:prstGeom prst="rect">
            <a:avLst/>
          </a:prstGeom>
          <a:noFill/>
        </p:spPr>
        <p:txBody>
          <a:bodyPr wrap="square">
            <a:spAutoFit/>
          </a:bodyPr>
          <a:lstStyle/>
          <a:p>
            <a:pPr algn="just">
              <a:lnSpc>
                <a:spcPct val="150000"/>
              </a:lnSpc>
            </a:pPr>
            <a:r>
              <a:rPr lang="vi-VN" sz="2000" dirty="0">
                <a:latin typeface="UTM Avo" panose="02040603050506020204" pitchFamily="18" charset="0"/>
              </a:rPr>
              <a:t>Ghép thận là phương pháp ghép thêm một quả thận khoẻ mạnh cho người bệnh bị suy thận giai đoạn cuối (hình 33.6), thận của người cho phải phù hợp với người nhận.</a:t>
            </a:r>
          </a:p>
        </p:txBody>
      </p:sp>
      <p:sp>
        <p:nvSpPr>
          <p:cNvPr id="5" name="TextBox 4">
            <a:extLst>
              <a:ext uri="{FF2B5EF4-FFF2-40B4-BE49-F238E27FC236}">
                <a16:creationId xmlns="" xmlns:a16="http://schemas.microsoft.com/office/drawing/2014/main" id="{B83DE7C1-D4FE-52F6-0A88-449D3452E70B}"/>
              </a:ext>
            </a:extLst>
          </p:cNvPr>
          <p:cNvSpPr txBox="1"/>
          <p:nvPr/>
        </p:nvSpPr>
        <p:spPr>
          <a:xfrm>
            <a:off x="982549" y="2230781"/>
            <a:ext cx="4322493" cy="574388"/>
          </a:xfrm>
          <a:prstGeom prst="rect">
            <a:avLst/>
          </a:prstGeom>
          <a:noFill/>
        </p:spPr>
        <p:txBody>
          <a:bodyPr wrap="square" anchor="ctr">
            <a:spAutoFit/>
          </a:bodyPr>
          <a:lstStyle/>
          <a:p>
            <a:pPr lvl="0" algn="ctr">
              <a:lnSpc>
                <a:spcPct val="150000"/>
              </a:lnSpc>
            </a:pPr>
            <a:r>
              <a:rPr lang="en-US" sz="2400" b="1" dirty="0" err="1">
                <a:latin typeface="UTM Avo" panose="02040603050506020204" pitchFamily="18"/>
                <a:ea typeface="Arial" panose="020B0604020202020204" pitchFamily="34" charset="0"/>
                <a:cs typeface="Arial" panose="020B0604020202020204" pitchFamily="34" charset="0"/>
              </a:rPr>
              <a:t>Ghép</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thận</a:t>
            </a:r>
            <a:endParaRPr lang="vi-VN" sz="2400" b="1" dirty="0">
              <a:latin typeface="UTM Avo" panose="02040603050506020204" pitchFamily="18"/>
              <a:ea typeface="Arial" panose="020B0604020202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8FE243CF-1780-F98C-42D3-80ADCDAF7A24}"/>
              </a:ext>
            </a:extLst>
          </p:cNvPr>
          <p:cNvPicPr>
            <a:picLocks noChangeAspect="1"/>
          </p:cNvPicPr>
          <p:nvPr/>
        </p:nvPicPr>
        <p:blipFill>
          <a:blip r:embed="rId3"/>
          <a:stretch>
            <a:fillRect/>
          </a:stretch>
        </p:blipFill>
        <p:spPr>
          <a:xfrm>
            <a:off x="6096000" y="2517975"/>
            <a:ext cx="5763330" cy="2967586"/>
          </a:xfrm>
          <a:prstGeom prst="rect">
            <a:avLst/>
          </a:prstGeom>
        </p:spPr>
      </p:pic>
    </p:spTree>
    <p:extLst>
      <p:ext uri="{BB962C8B-B14F-4D97-AF65-F5344CB8AC3E}">
        <p14:creationId xmlns:p14="http://schemas.microsoft.com/office/powerpoint/2010/main" val="10389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0D20E9EE-C252-24EC-9361-473E299BB62F}"/>
            </a:ext>
          </a:extLst>
        </p:cNvPr>
        <p:cNvGrpSpPr/>
        <p:nvPr/>
      </p:nvGrpSpPr>
      <p:grpSpPr>
        <a:xfrm>
          <a:off x="0" y="0"/>
          <a:ext cx="0" cy="0"/>
          <a:chOff x="0" y="0"/>
          <a:chExt cx="0" cy="0"/>
        </a:xfrm>
      </p:grpSpPr>
      <p:sp>
        <p:nvSpPr>
          <p:cNvPr id="4" name="Rectangle: Rounded Corners 7">
            <a:extLst>
              <a:ext uri="{FF2B5EF4-FFF2-40B4-BE49-F238E27FC236}">
                <a16:creationId xmlns="" xmlns:a16="http://schemas.microsoft.com/office/drawing/2014/main" id="{3CEAB18D-0D81-AB59-85B4-B1623608C462}"/>
              </a:ext>
            </a:extLst>
          </p:cNvPr>
          <p:cNvSpPr/>
          <p:nvPr/>
        </p:nvSpPr>
        <p:spPr>
          <a:xfrm>
            <a:off x="1090325" y="1619466"/>
            <a:ext cx="10011349" cy="5090160"/>
          </a:xfrm>
          <a:prstGeom prst="roundRect">
            <a:avLst>
              <a:gd name="adj" fmla="val 10128"/>
            </a:avLst>
          </a:prstGeom>
          <a:solidFill>
            <a:srgbClr val="F9E9F2"/>
          </a:solidFill>
          <a:ln w="57150">
            <a:solidFill>
              <a:srgbClr val="E283B6"/>
            </a:solidFill>
          </a:ln>
        </p:spPr>
        <p:style>
          <a:lnRef idx="2">
            <a:schemeClr val="accent1">
              <a:shade val="50000"/>
            </a:schemeClr>
          </a:lnRef>
          <a:fillRef idx="1">
            <a:schemeClr val="accent1"/>
          </a:fillRef>
          <a:effectRef idx="0">
            <a:schemeClr val="accent1"/>
          </a:effectRef>
          <a:fontRef idx="minor">
            <a:schemeClr val="lt1"/>
          </a:fontRef>
        </p:style>
        <p:txBody>
          <a:bodyPr lIns="90000" tIns="432000" bIns="396000" rtlCol="0" anchor="ctr"/>
          <a:lstStyle/>
          <a:p>
            <a:pPr algn="just">
              <a:lnSpc>
                <a:spcPct val="130000"/>
              </a:lnSpc>
              <a:spcBef>
                <a:spcPts val="500"/>
              </a:spcBef>
            </a:pPr>
            <a:r>
              <a:rPr lang="vi-VN" dirty="0">
                <a:solidFill>
                  <a:schemeClr val="tx1"/>
                </a:solidFill>
                <a:latin typeface="UTM Avo" panose="02040603050506020204" pitchFamily="18"/>
                <a:ea typeface="Calibri" panose="020F0502020204030204" pitchFamily="34" charset="0"/>
                <a:cs typeface="Times New Roman" panose="02020603050405020304" pitchFamily="18" charset="0"/>
              </a:rPr>
              <a:t>• Máu, dịch mô, dịch bạch huyết tạo thành môi trường trong cơ thể. </a:t>
            </a:r>
          </a:p>
          <a:p>
            <a:pPr algn="just">
              <a:lnSpc>
                <a:spcPct val="130000"/>
              </a:lnSpc>
              <a:spcBef>
                <a:spcPts val="500"/>
              </a:spcBef>
            </a:pPr>
            <a:r>
              <a:rPr lang="vi-VN" dirty="0">
                <a:solidFill>
                  <a:schemeClr val="tx1"/>
                </a:solidFill>
                <a:latin typeface="UTM Avo" panose="02040603050506020204" pitchFamily="18"/>
                <a:ea typeface="Calibri" panose="020F0502020204030204" pitchFamily="34" charset="0"/>
                <a:cs typeface="Times New Roman" panose="02020603050405020304" pitchFamily="18" charset="0"/>
              </a:rPr>
              <a:t>• Tính chất lí, hoá của môi trường trong được duy trì ổn định, đảm bảo cho tế bào hoạt động bình thường, từ đó đảm bảo hoạt động bình thường của các</a:t>
            </a:r>
            <a:r>
              <a:rPr lang="en-US" dirty="0">
                <a:solidFill>
                  <a:schemeClr val="tx1"/>
                </a:solidFill>
                <a:latin typeface="UTM Avo" panose="02040603050506020204" pitchFamily="18"/>
                <a:ea typeface="Calibri" panose="020F0502020204030204" pitchFamily="34" charset="0"/>
                <a:cs typeface="Times New Roman" panose="02020603050405020304" pitchFamily="18" charset="0"/>
              </a:rPr>
              <a:t> </a:t>
            </a:r>
            <a:r>
              <a:rPr lang="vi-VN" dirty="0">
                <a:solidFill>
                  <a:schemeClr val="tx1"/>
                </a:solidFill>
                <a:latin typeface="UTM Avo" panose="02040603050506020204" pitchFamily="18"/>
                <a:ea typeface="Calibri" panose="020F0502020204030204" pitchFamily="34" charset="0"/>
                <a:cs typeface="Times New Roman" panose="02020603050405020304" pitchFamily="18" charset="0"/>
              </a:rPr>
              <a:t>cơ quan, hệ cơ quan và cơ thể.</a:t>
            </a:r>
          </a:p>
          <a:p>
            <a:pPr algn="just">
              <a:lnSpc>
                <a:spcPct val="130000"/>
              </a:lnSpc>
              <a:spcBef>
                <a:spcPts val="500"/>
              </a:spcBef>
            </a:pPr>
            <a:r>
              <a:rPr lang="vi-VN" dirty="0">
                <a:solidFill>
                  <a:schemeClr val="tx1"/>
                </a:solidFill>
                <a:latin typeface="UTM Avo" panose="02040603050506020204" pitchFamily="18"/>
                <a:ea typeface="Calibri" panose="020F0502020204030204" pitchFamily="34" charset="0"/>
                <a:cs typeface="Times New Roman" panose="02020603050405020304" pitchFamily="18" charset="0"/>
              </a:rPr>
              <a:t>• Bài tiết là quá trình lọc và thải các chất dư thừa, chất độc hại sinh ra do quá trình trao đổi chất của cơ thể. </a:t>
            </a:r>
          </a:p>
          <a:p>
            <a:pPr algn="just">
              <a:lnSpc>
                <a:spcPct val="130000"/>
              </a:lnSpc>
              <a:spcBef>
                <a:spcPts val="500"/>
              </a:spcBef>
            </a:pPr>
            <a:r>
              <a:rPr lang="vi-VN" dirty="0">
                <a:solidFill>
                  <a:schemeClr val="tx1"/>
                </a:solidFill>
                <a:latin typeface="UTM Avo" panose="02040603050506020204" pitchFamily="18"/>
                <a:ea typeface="Calibri" panose="020F0502020204030204" pitchFamily="34" charset="0"/>
                <a:cs typeface="Times New Roman" panose="02020603050405020304" pitchFamily="18" charset="0"/>
              </a:rPr>
              <a:t>• Hệ bài tiết nước tiểu gồm thận, ống dẫn nước tiểu, bóng đái và ống đái. Thận gồm miền vỏ, miền tuỷ và bể thận. Đơn vị chức năng của thận là nephron. Một nephron gồm cầu thận, ống lượn gần, quai Henle, ống lượn xa và ống góp. </a:t>
            </a:r>
          </a:p>
          <a:p>
            <a:pPr algn="just">
              <a:lnSpc>
                <a:spcPct val="130000"/>
              </a:lnSpc>
              <a:spcBef>
                <a:spcPts val="500"/>
              </a:spcBef>
            </a:pPr>
            <a:r>
              <a:rPr lang="vi-VN" dirty="0">
                <a:solidFill>
                  <a:schemeClr val="tx1"/>
                </a:solidFill>
                <a:latin typeface="UTM Avo" panose="02040603050506020204" pitchFamily="18"/>
                <a:ea typeface="Calibri" panose="020F0502020204030204" pitchFamily="34" charset="0"/>
                <a:cs typeface="Times New Roman" panose="02020603050405020304" pitchFamily="18" charset="0"/>
              </a:rPr>
              <a:t>• Để phòng bệnh về hệ bài tiết, cần thực hiện chế độ dinh dưỡng, lối sống lành mạnh, tránh tiếp xúc với mầm bệnh.</a:t>
            </a:r>
          </a:p>
          <a:p>
            <a:pPr algn="just">
              <a:lnSpc>
                <a:spcPct val="130000"/>
              </a:lnSpc>
              <a:spcBef>
                <a:spcPts val="500"/>
              </a:spcBef>
            </a:pPr>
            <a:r>
              <a:rPr lang="vi-VN" dirty="0">
                <a:solidFill>
                  <a:schemeClr val="tx1"/>
                </a:solidFill>
                <a:latin typeface="UTM Avo" panose="02040603050506020204" pitchFamily="18"/>
                <a:ea typeface="Calibri" panose="020F0502020204030204" pitchFamily="34" charset="0"/>
                <a:cs typeface="Times New Roman" panose="02020603050405020304" pitchFamily="18" charset="0"/>
              </a:rPr>
              <a:t>• Khi cả hai thận không đáp ứng được chức năng lọc máu thì cần biện pháp điều trị thay thế thận như chạy thận nhân tạo hoặc ghép thận. </a:t>
            </a:r>
            <a:endParaRPr lang="en-US" dirty="0">
              <a:solidFill>
                <a:schemeClr val="tx1"/>
              </a:solidFill>
              <a:latin typeface="UTM Avo" panose="02040603050506020204" pitchFamily="18"/>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 xmlns:a16="http://schemas.microsoft.com/office/drawing/2014/main" id="{BBAEC5DB-ED6E-92ED-FC0C-3F4512B26FA8}"/>
              </a:ext>
            </a:extLst>
          </p:cNvPr>
          <p:cNvPicPr>
            <a:picLocks noChangeAspect="1"/>
          </p:cNvPicPr>
          <p:nvPr/>
        </p:nvPicPr>
        <p:blipFill>
          <a:blip r:embed="rId3"/>
          <a:stretch>
            <a:fillRect/>
          </a:stretch>
        </p:blipFill>
        <p:spPr>
          <a:xfrm>
            <a:off x="10106715" y="1025320"/>
            <a:ext cx="1258708" cy="1188291"/>
          </a:xfrm>
          <a:prstGeom prst="rect">
            <a:avLst/>
          </a:prstGeom>
        </p:spPr>
      </p:pic>
    </p:spTree>
    <p:extLst>
      <p:ext uri="{BB962C8B-B14F-4D97-AF65-F5344CB8AC3E}">
        <p14:creationId xmlns:p14="http://schemas.microsoft.com/office/powerpoint/2010/main" val="197068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 xmlns:a16="http://schemas.microsoft.com/office/drawing/2014/main" id="{3CD6D0B3-B346-F932-3BF8-60181E6B98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1200" y="3325138"/>
            <a:ext cx="3149600" cy="1701800"/>
          </a:xfrm>
          <a:prstGeom prst="rect">
            <a:avLst/>
          </a:prstGeom>
        </p:spPr>
      </p:pic>
    </p:spTree>
    <p:extLst>
      <p:ext uri="{BB962C8B-B14F-4D97-AF65-F5344CB8AC3E}">
        <p14:creationId xmlns:p14="http://schemas.microsoft.com/office/powerpoint/2010/main" val="3034801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010A06FA-C985-3968-932C-64FFAF83AF98}"/>
            </a:ext>
          </a:extLst>
        </p:cNvPr>
        <p:cNvGrpSpPr/>
        <p:nvPr/>
      </p:nvGrpSpPr>
      <p:grpSpPr>
        <a:xfrm>
          <a:off x="0" y="0"/>
          <a:ext cx="0" cy="0"/>
          <a:chOff x="0" y="0"/>
          <a:chExt cx="0" cy="0"/>
        </a:xfrm>
      </p:grpSpPr>
      <p:pic>
        <p:nvPicPr>
          <p:cNvPr id="2" name="Picture 8">
            <a:extLst>
              <a:ext uri="{FF2B5EF4-FFF2-40B4-BE49-F238E27FC236}">
                <a16:creationId xmlns="" xmlns:a16="http://schemas.microsoft.com/office/drawing/2014/main" id="{E64BF7A8-AF8B-D72B-6B0E-485AF39BD95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730505">
            <a:off x="10229880" y="981249"/>
            <a:ext cx="1688512" cy="954777"/>
          </a:xfrm>
          <a:prstGeom prst="rect">
            <a:avLst/>
          </a:prstGeom>
        </p:spPr>
      </p:pic>
      <p:sp>
        <p:nvSpPr>
          <p:cNvPr id="3" name="Rectangle: Rounded Corners 2">
            <a:extLst>
              <a:ext uri="{FF2B5EF4-FFF2-40B4-BE49-F238E27FC236}">
                <a16:creationId xmlns="" xmlns:a16="http://schemas.microsoft.com/office/drawing/2014/main" id="{400C42EE-9DAD-A8F0-BAAB-E2DB2F65687D}"/>
              </a:ext>
            </a:extLst>
          </p:cNvPr>
          <p:cNvSpPr/>
          <p:nvPr/>
        </p:nvSpPr>
        <p:spPr>
          <a:xfrm>
            <a:off x="923107" y="1615120"/>
            <a:ext cx="10357661" cy="668951"/>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just">
              <a:lnSpc>
                <a:spcPct val="150000"/>
              </a:lnSpc>
            </a:pPr>
            <a:r>
              <a:rPr lang="vi-VN" sz="2000" b="1" dirty="0">
                <a:solidFill>
                  <a:schemeClr val="tx1"/>
                </a:solidFill>
                <a:latin typeface="UTM Avo" panose="02040603050506020204" pitchFamily="18" charset="0"/>
              </a:rPr>
              <a:t>1. </a:t>
            </a:r>
            <a:r>
              <a:rPr lang="vi-VN" sz="2000" dirty="0">
                <a:solidFill>
                  <a:schemeClr val="tx1"/>
                </a:solidFill>
                <a:latin typeface="UTM Avo" panose="02040603050506020204" pitchFamily="18" charset="0"/>
              </a:rPr>
              <a:t>Cho biết trường hợp nào dưới đây có </a:t>
            </a:r>
            <a:r>
              <a:rPr lang="en-US" sz="2000" dirty="0">
                <a:solidFill>
                  <a:schemeClr val="tx1"/>
                </a:solidFill>
                <a:latin typeface="UTM Avo" panose="02040603050506020204" pitchFamily="18" charset="0"/>
              </a:rPr>
              <a:t>c</a:t>
            </a:r>
            <a:r>
              <a:rPr lang="vi-VN" sz="2000" dirty="0">
                <a:solidFill>
                  <a:schemeClr val="tx1"/>
                </a:solidFill>
                <a:latin typeface="UTM Avo" panose="02040603050506020204" pitchFamily="18" charset="0"/>
              </a:rPr>
              <a:t>hỉ số môi trường trong mất cân bằng.</a:t>
            </a:r>
            <a:endParaRPr lang="en-US" sz="2000" dirty="0">
              <a:solidFill>
                <a:schemeClr val="tx1"/>
              </a:solidFill>
              <a:latin typeface="UTM Avo" panose="02040603050506020204" pitchFamily="18" charset="0"/>
            </a:endParaRPr>
          </a:p>
        </p:txBody>
      </p:sp>
      <p:pic>
        <p:nvPicPr>
          <p:cNvPr id="9" name="Picture 8">
            <a:extLst>
              <a:ext uri="{FF2B5EF4-FFF2-40B4-BE49-F238E27FC236}">
                <a16:creationId xmlns="" xmlns:a16="http://schemas.microsoft.com/office/drawing/2014/main" id="{B7A7D430-C44D-7671-5256-434251F98A9C}"/>
              </a:ext>
            </a:extLst>
          </p:cNvPr>
          <p:cNvPicPr>
            <a:picLocks noChangeAspect="1"/>
          </p:cNvPicPr>
          <p:nvPr/>
        </p:nvPicPr>
        <p:blipFill rotWithShape="1">
          <a:blip r:embed="rId5"/>
          <a:srcRect l="293" r="1555" b="4323"/>
          <a:stretch/>
        </p:blipFill>
        <p:spPr>
          <a:xfrm>
            <a:off x="551577" y="2716193"/>
            <a:ext cx="4711337" cy="3362390"/>
          </a:xfrm>
          <a:prstGeom prst="rect">
            <a:avLst/>
          </a:prstGeom>
        </p:spPr>
      </p:pic>
      <p:sp>
        <p:nvSpPr>
          <p:cNvPr id="10" name="Rectangle 9">
            <a:extLst>
              <a:ext uri="{FF2B5EF4-FFF2-40B4-BE49-F238E27FC236}">
                <a16:creationId xmlns="" xmlns:a16="http://schemas.microsoft.com/office/drawing/2014/main" id="{576334BE-1174-D8B3-CAD2-77FF89781149}"/>
              </a:ext>
            </a:extLst>
          </p:cNvPr>
          <p:cNvSpPr/>
          <p:nvPr/>
        </p:nvSpPr>
        <p:spPr>
          <a:xfrm>
            <a:off x="6308174" y="2816787"/>
            <a:ext cx="4972594" cy="351428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eaLnBrk="0" fontAlgn="base" hangingPunct="0">
              <a:lnSpc>
                <a:spcPct val="150000"/>
              </a:lnSpc>
              <a:spcBef>
                <a:spcPts val="600"/>
              </a:spcBef>
              <a:spcAft>
                <a:spcPct val="0"/>
              </a:spcAft>
            </a:pPr>
            <a:r>
              <a:rPr kumimoji="0" lang="en-US" altLang="en-US" sz="2000" b="0" i="0" u="none" strike="noStrike" cap="none" normalizeH="0" baseline="0" dirty="0" err="1">
                <a:ln>
                  <a:noFill/>
                </a:ln>
                <a:solidFill>
                  <a:srgbClr val="000000"/>
                </a:solidFill>
                <a:effectLst/>
                <a:latin typeface="UTM Avo" panose="02040603050506020204" pitchFamily="18" charset="0"/>
              </a:rPr>
              <a:t>Trường</a:t>
            </a:r>
            <a:r>
              <a:rPr kumimoji="0" lang="en-US" altLang="en-US" sz="2000" b="0" i="0" u="none" strike="noStrike" cap="none" normalizeH="0" dirty="0">
                <a:ln>
                  <a:noFill/>
                </a:ln>
                <a:solidFill>
                  <a:srgbClr val="000000"/>
                </a:solidFill>
                <a:effectLst/>
                <a:latin typeface="UTM Avo" panose="02040603050506020204" pitchFamily="18" charset="0"/>
              </a:rPr>
              <a:t> </a:t>
            </a:r>
            <a:r>
              <a:rPr kumimoji="0" lang="en-US" altLang="en-US" sz="2000" b="0" i="0" u="none" strike="noStrike" cap="none" normalizeH="0" dirty="0" err="1">
                <a:ln>
                  <a:noFill/>
                </a:ln>
                <a:solidFill>
                  <a:srgbClr val="000000"/>
                </a:solidFill>
                <a:effectLst/>
                <a:latin typeface="UTM Avo" panose="02040603050506020204" pitchFamily="18" charset="0"/>
              </a:rPr>
              <a:t>hợp</a:t>
            </a:r>
            <a:r>
              <a:rPr kumimoji="0" lang="en-US" altLang="en-US" sz="2000" b="0" i="0" u="none" strike="noStrike" cap="none" normalizeH="0" dirty="0">
                <a:ln>
                  <a:noFill/>
                </a:ln>
                <a:solidFill>
                  <a:srgbClr val="000000"/>
                </a:solidFill>
                <a:effectLst/>
                <a:latin typeface="UTM Avo" panose="02040603050506020204" pitchFamily="18" charset="0"/>
              </a:rPr>
              <a:t> 1 </a:t>
            </a:r>
            <a:r>
              <a:rPr kumimoji="0" lang="en-US" altLang="en-US" sz="2000" b="0" i="0" u="none" strike="noStrike" cap="none" normalizeH="0" dirty="0" err="1">
                <a:ln>
                  <a:noFill/>
                </a:ln>
                <a:solidFill>
                  <a:srgbClr val="000000"/>
                </a:solidFill>
                <a:effectLst/>
                <a:latin typeface="UTM Avo" panose="02040603050506020204" pitchFamily="18" charset="0"/>
              </a:rPr>
              <a:t>có</a:t>
            </a:r>
            <a:r>
              <a:rPr kumimoji="0" lang="en-US" altLang="en-US" sz="2000" b="0" i="0" u="none" strike="noStrike" cap="none" normalizeH="0" dirty="0">
                <a:ln>
                  <a:noFill/>
                </a:ln>
                <a:solidFill>
                  <a:srgbClr val="000000"/>
                </a:solidFill>
                <a:effectLst/>
                <a:latin typeface="UTM Avo" panose="02040603050506020204" pitchFamily="18" charset="0"/>
              </a:rPr>
              <a:t> </a:t>
            </a:r>
            <a:r>
              <a:rPr kumimoji="0" lang="en-US" altLang="en-US" sz="2000" b="0" i="0" u="none" strike="noStrike" cap="none" normalizeH="0" dirty="0" err="1">
                <a:ln>
                  <a:noFill/>
                </a:ln>
                <a:solidFill>
                  <a:srgbClr val="000000"/>
                </a:solidFill>
                <a:effectLst/>
                <a:latin typeface="UTM Avo" panose="02040603050506020204" pitchFamily="18" charset="0"/>
              </a:rPr>
              <a:t>chỉ</a:t>
            </a:r>
            <a:r>
              <a:rPr kumimoji="0" lang="en-US" altLang="en-US" sz="2000" b="0" i="0" u="none" strike="noStrike" cap="none" normalizeH="0" dirty="0">
                <a:ln>
                  <a:noFill/>
                </a:ln>
                <a:solidFill>
                  <a:srgbClr val="000000"/>
                </a:solidFill>
                <a:effectLst/>
                <a:latin typeface="UTM Avo" panose="02040603050506020204" pitchFamily="18" charset="0"/>
              </a:rPr>
              <a:t> </a:t>
            </a:r>
            <a:r>
              <a:rPr kumimoji="0" lang="en-US" altLang="en-US" sz="2000" b="0" i="0" u="none" strike="noStrike" cap="none" normalizeH="0" dirty="0" err="1">
                <a:ln>
                  <a:noFill/>
                </a:ln>
                <a:solidFill>
                  <a:srgbClr val="000000"/>
                </a:solidFill>
                <a:effectLst/>
                <a:latin typeface="UTM Avo" panose="02040603050506020204" pitchFamily="18" charset="0"/>
              </a:rPr>
              <a:t>số</a:t>
            </a:r>
            <a:r>
              <a:rPr kumimoji="0" lang="en-US" altLang="en-US" sz="2000" b="0" i="0" u="none" strike="noStrike" cap="none" normalizeH="0" dirty="0">
                <a:ln>
                  <a:noFill/>
                </a:ln>
                <a:solidFill>
                  <a:srgbClr val="000000"/>
                </a:solidFill>
                <a:effectLst/>
                <a:latin typeface="UTM Avo" panose="02040603050506020204" pitchFamily="18" charset="0"/>
              </a:rPr>
              <a:t> </a:t>
            </a:r>
            <a:r>
              <a:rPr kumimoji="0" lang="en-US" altLang="en-US" sz="2000" b="0" i="0" u="none" strike="noStrike" cap="none" normalizeH="0" dirty="0" err="1">
                <a:ln>
                  <a:noFill/>
                </a:ln>
                <a:solidFill>
                  <a:srgbClr val="000000"/>
                </a:solidFill>
                <a:effectLst/>
                <a:latin typeface="UTM Avo" panose="02040603050506020204" pitchFamily="18" charset="0"/>
              </a:rPr>
              <a:t>môi</a:t>
            </a:r>
            <a:r>
              <a:rPr kumimoji="0" lang="en-US" altLang="en-US" sz="2000" b="0" i="0" u="none" strike="noStrike" cap="none" normalizeH="0" dirty="0">
                <a:ln>
                  <a:noFill/>
                </a:ln>
                <a:solidFill>
                  <a:srgbClr val="000000"/>
                </a:solidFill>
                <a:effectLst/>
                <a:latin typeface="UTM Avo" panose="02040603050506020204" pitchFamily="18" charset="0"/>
              </a:rPr>
              <a:t> </a:t>
            </a:r>
            <a:r>
              <a:rPr kumimoji="0" lang="en-US" altLang="en-US" sz="2000" b="0" i="0" u="none" strike="noStrike" cap="none" normalizeH="0" dirty="0" err="1">
                <a:ln>
                  <a:noFill/>
                </a:ln>
                <a:solidFill>
                  <a:srgbClr val="000000"/>
                </a:solidFill>
                <a:effectLst/>
                <a:latin typeface="UTM Avo" panose="02040603050506020204" pitchFamily="18" charset="0"/>
              </a:rPr>
              <a:t>trường</a:t>
            </a:r>
            <a:r>
              <a:rPr kumimoji="0" lang="en-US" altLang="en-US" sz="2000" b="0" i="0" u="none" strike="noStrike" cap="none" normalizeH="0" dirty="0">
                <a:ln>
                  <a:noFill/>
                </a:ln>
                <a:solidFill>
                  <a:srgbClr val="000000"/>
                </a:solidFill>
                <a:effectLst/>
                <a:latin typeface="UTM Avo" panose="02040603050506020204" pitchFamily="18" charset="0"/>
              </a:rPr>
              <a:t> </a:t>
            </a:r>
            <a:r>
              <a:rPr kumimoji="0" lang="en-US" altLang="en-US" sz="2000" b="0" i="0" u="none" strike="noStrike" cap="none" normalizeH="0" dirty="0" err="1">
                <a:ln>
                  <a:noFill/>
                </a:ln>
                <a:solidFill>
                  <a:srgbClr val="000000"/>
                </a:solidFill>
                <a:effectLst/>
                <a:latin typeface="UTM Avo" panose="02040603050506020204" pitchFamily="18" charset="0"/>
              </a:rPr>
              <a:t>mất</a:t>
            </a:r>
            <a:r>
              <a:rPr kumimoji="0" lang="en-US" altLang="en-US" sz="2000" b="0" i="0" u="none" strike="noStrike" cap="none" normalizeH="0" dirty="0">
                <a:ln>
                  <a:noFill/>
                </a:ln>
                <a:solidFill>
                  <a:srgbClr val="000000"/>
                </a:solidFill>
                <a:effectLst/>
                <a:latin typeface="UTM Avo" panose="02040603050506020204" pitchFamily="18" charset="0"/>
              </a:rPr>
              <a:t> </a:t>
            </a:r>
            <a:r>
              <a:rPr kumimoji="0" lang="en-US" altLang="en-US" sz="2000" b="0" i="0" u="none" strike="noStrike" cap="none" normalizeH="0" dirty="0" err="1">
                <a:ln>
                  <a:noFill/>
                </a:ln>
                <a:solidFill>
                  <a:srgbClr val="000000"/>
                </a:solidFill>
                <a:effectLst/>
                <a:latin typeface="UTM Avo" panose="02040603050506020204" pitchFamily="18" charset="0"/>
              </a:rPr>
              <a:t>cân</a:t>
            </a:r>
            <a:r>
              <a:rPr kumimoji="0" lang="en-US" altLang="en-US" sz="2000" b="0" i="0" u="none" strike="noStrike" cap="none" normalizeH="0" dirty="0">
                <a:ln>
                  <a:noFill/>
                </a:ln>
                <a:solidFill>
                  <a:srgbClr val="000000"/>
                </a:solidFill>
                <a:effectLst/>
                <a:latin typeface="UTM Avo" panose="02040603050506020204" pitchFamily="18" charset="0"/>
              </a:rPr>
              <a:t> </a:t>
            </a:r>
            <a:r>
              <a:rPr kumimoji="0" lang="en-US" altLang="en-US" sz="2000" b="0" i="0" u="none" strike="noStrike" cap="none" normalizeH="0" dirty="0" err="1">
                <a:ln>
                  <a:noFill/>
                </a:ln>
                <a:solidFill>
                  <a:srgbClr val="000000"/>
                </a:solidFill>
                <a:effectLst/>
                <a:latin typeface="UTM Avo" panose="02040603050506020204" pitchFamily="18" charset="0"/>
              </a:rPr>
              <a:t>bằng</a:t>
            </a:r>
            <a:r>
              <a:rPr kumimoji="0" lang="en-US" altLang="en-US" sz="2000" b="0" i="0" u="none" strike="noStrike" cap="none" normalizeH="0" dirty="0">
                <a:ln>
                  <a:noFill/>
                </a:ln>
                <a:solidFill>
                  <a:srgbClr val="000000"/>
                </a:solidFill>
                <a:effectLst/>
                <a:latin typeface="UTM Avo" panose="02040603050506020204" pitchFamily="18" charset="0"/>
              </a:rPr>
              <a:t>.  </a:t>
            </a:r>
          </a:p>
          <a:p>
            <a:pPr lvl="0" algn="just" eaLnBrk="0" fontAlgn="base" hangingPunct="0">
              <a:lnSpc>
                <a:spcPct val="150000"/>
              </a:lnSpc>
              <a:spcBef>
                <a:spcPts val="600"/>
              </a:spcBef>
              <a:spcAft>
                <a:spcPct val="0"/>
              </a:spcAft>
            </a:pPr>
            <a:r>
              <a:rPr lang="en-US" altLang="en-US" sz="2000" baseline="0" dirty="0" err="1">
                <a:solidFill>
                  <a:srgbClr val="000000"/>
                </a:solidFill>
                <a:latin typeface="UTM Avo" panose="02040603050506020204" pitchFamily="18" charset="0"/>
              </a:rPr>
              <a:t>Giải</a:t>
            </a:r>
            <a:r>
              <a:rPr lang="en-US" altLang="en-US" sz="2000" dirty="0">
                <a:solidFill>
                  <a:srgbClr val="000000"/>
                </a:solidFill>
                <a:latin typeface="UTM Avo" panose="02040603050506020204" pitchFamily="18" charset="0"/>
              </a:rPr>
              <a:t> </a:t>
            </a:r>
            <a:r>
              <a:rPr lang="en-US" altLang="en-US" sz="2000" dirty="0" err="1">
                <a:solidFill>
                  <a:srgbClr val="000000"/>
                </a:solidFill>
                <a:latin typeface="UTM Avo" panose="02040603050506020204" pitchFamily="18" charset="0"/>
              </a:rPr>
              <a:t>thích</a:t>
            </a:r>
            <a:r>
              <a:rPr lang="en-US" altLang="en-US" sz="2000" dirty="0">
                <a:solidFill>
                  <a:srgbClr val="000000"/>
                </a:solidFill>
                <a:latin typeface="UTM Avo" panose="02040603050506020204" pitchFamily="18" charset="0"/>
              </a:rPr>
              <a:t>: </a:t>
            </a:r>
            <a:r>
              <a:rPr lang="en-US" altLang="en-US" sz="2000" dirty="0" err="1">
                <a:solidFill>
                  <a:srgbClr val="000000"/>
                </a:solidFill>
                <a:latin typeface="UTM Avo" panose="02040603050506020204" pitchFamily="18" charset="0"/>
              </a:rPr>
              <a:t>Thân</a:t>
            </a:r>
            <a:r>
              <a:rPr lang="en-US" altLang="en-US" sz="2000" dirty="0">
                <a:solidFill>
                  <a:srgbClr val="000000"/>
                </a:solidFill>
                <a:latin typeface="UTM Avo" panose="02040603050506020204" pitchFamily="18" charset="0"/>
              </a:rPr>
              <a:t> </a:t>
            </a:r>
            <a:r>
              <a:rPr lang="en-US" altLang="en-US" sz="2000" dirty="0" err="1">
                <a:solidFill>
                  <a:srgbClr val="000000"/>
                </a:solidFill>
                <a:latin typeface="UTM Avo" panose="02040603050506020204" pitchFamily="18" charset="0"/>
              </a:rPr>
              <a:t>nhiệt</a:t>
            </a:r>
            <a:r>
              <a:rPr lang="en-US" altLang="en-US" sz="2000" dirty="0">
                <a:solidFill>
                  <a:srgbClr val="000000"/>
                </a:solidFill>
                <a:latin typeface="UTM Avo" panose="02040603050506020204" pitchFamily="18" charset="0"/>
              </a:rPr>
              <a:t> </a:t>
            </a:r>
            <a:r>
              <a:rPr lang="en-US" altLang="en-US" sz="2000" dirty="0" err="1">
                <a:solidFill>
                  <a:srgbClr val="000000"/>
                </a:solidFill>
                <a:latin typeface="UTM Avo" panose="02040603050506020204" pitchFamily="18" charset="0"/>
              </a:rPr>
              <a:t>có</a:t>
            </a:r>
            <a:r>
              <a:rPr lang="en-US" altLang="en-US" sz="2000" dirty="0">
                <a:solidFill>
                  <a:srgbClr val="000000"/>
                </a:solidFill>
                <a:latin typeface="UTM Avo" panose="02040603050506020204" pitchFamily="18" charset="0"/>
              </a:rPr>
              <a:t> </a:t>
            </a:r>
            <a:r>
              <a:rPr lang="en-US" altLang="en-US" sz="2000" dirty="0" err="1">
                <a:solidFill>
                  <a:srgbClr val="000000"/>
                </a:solidFill>
                <a:latin typeface="UTM Avo" panose="02040603050506020204" pitchFamily="18" charset="0"/>
              </a:rPr>
              <a:t>ngưỡng</a:t>
            </a:r>
            <a:r>
              <a:rPr lang="en-US" altLang="en-US" sz="2000" dirty="0">
                <a:solidFill>
                  <a:srgbClr val="000000"/>
                </a:solidFill>
                <a:latin typeface="UTM Avo" panose="02040603050506020204" pitchFamily="18" charset="0"/>
              </a:rPr>
              <a:t> </a:t>
            </a:r>
            <a:r>
              <a:rPr lang="en-US" altLang="en-US" sz="2000" dirty="0" err="1">
                <a:solidFill>
                  <a:srgbClr val="000000"/>
                </a:solidFill>
                <a:latin typeface="UTM Avo" panose="02040603050506020204" pitchFamily="18" charset="0"/>
              </a:rPr>
              <a:t>giá</a:t>
            </a:r>
            <a:r>
              <a:rPr lang="en-US" altLang="en-US" sz="2000" dirty="0">
                <a:solidFill>
                  <a:srgbClr val="000000"/>
                </a:solidFill>
                <a:latin typeface="UTM Avo" panose="02040603050506020204" pitchFamily="18" charset="0"/>
              </a:rPr>
              <a:t> </a:t>
            </a:r>
            <a:r>
              <a:rPr lang="en-US" altLang="en-US" sz="2000" dirty="0" err="1">
                <a:solidFill>
                  <a:srgbClr val="000000"/>
                </a:solidFill>
                <a:latin typeface="UTM Avo" panose="02040603050506020204" pitchFamily="18" charset="0"/>
              </a:rPr>
              <a:t>trị</a:t>
            </a:r>
            <a:r>
              <a:rPr lang="en-US" altLang="en-US" sz="2000" dirty="0">
                <a:solidFill>
                  <a:srgbClr val="000000"/>
                </a:solidFill>
                <a:latin typeface="UTM Avo" panose="02040603050506020204" pitchFamily="18" charset="0"/>
              </a:rPr>
              <a:t> ở </a:t>
            </a:r>
            <a:r>
              <a:rPr lang="en-US" altLang="en-US" sz="2000" dirty="0" err="1">
                <a:solidFill>
                  <a:srgbClr val="000000"/>
                </a:solidFill>
                <a:latin typeface="UTM Avo" panose="02040603050506020204" pitchFamily="18" charset="0"/>
              </a:rPr>
              <a:t>người</a:t>
            </a:r>
            <a:r>
              <a:rPr lang="en-US" altLang="en-US" sz="2000" dirty="0">
                <a:solidFill>
                  <a:srgbClr val="000000"/>
                </a:solidFill>
                <a:latin typeface="UTM Avo" panose="02040603050506020204" pitchFamily="18" charset="0"/>
              </a:rPr>
              <a:t> </a:t>
            </a:r>
            <a:r>
              <a:rPr lang="en-US" altLang="en-US" sz="2000" dirty="0" err="1">
                <a:solidFill>
                  <a:srgbClr val="000000"/>
                </a:solidFill>
                <a:latin typeface="UTM Avo" panose="02040603050506020204" pitchFamily="18" charset="0"/>
              </a:rPr>
              <a:t>trưởng</a:t>
            </a:r>
            <a:r>
              <a:rPr lang="en-US" altLang="en-US" sz="2000" dirty="0">
                <a:solidFill>
                  <a:srgbClr val="000000"/>
                </a:solidFill>
                <a:latin typeface="UTM Avo" panose="02040603050506020204" pitchFamily="18" charset="0"/>
              </a:rPr>
              <a:t> </a:t>
            </a:r>
            <a:r>
              <a:rPr lang="en-US" altLang="en-US" sz="2000" dirty="0" err="1">
                <a:solidFill>
                  <a:srgbClr val="000000"/>
                </a:solidFill>
                <a:latin typeface="UTM Avo" panose="02040603050506020204" pitchFamily="18" charset="0"/>
              </a:rPr>
              <a:t>thành</a:t>
            </a:r>
            <a:r>
              <a:rPr lang="en-US" altLang="en-US" sz="2000" dirty="0">
                <a:solidFill>
                  <a:srgbClr val="000000"/>
                </a:solidFill>
                <a:latin typeface="UTM Avo" panose="02040603050506020204" pitchFamily="18" charset="0"/>
              </a:rPr>
              <a:t> </a:t>
            </a:r>
            <a:r>
              <a:rPr lang="en-US" altLang="en-US" sz="2000" dirty="0" err="1">
                <a:solidFill>
                  <a:srgbClr val="000000"/>
                </a:solidFill>
                <a:latin typeface="UTM Avo" panose="02040603050506020204" pitchFamily="18" charset="0"/>
              </a:rPr>
              <a:t>bình</a:t>
            </a:r>
            <a:r>
              <a:rPr lang="en-US" altLang="en-US" sz="2000" dirty="0">
                <a:solidFill>
                  <a:srgbClr val="000000"/>
                </a:solidFill>
                <a:latin typeface="UTM Avo" panose="02040603050506020204" pitchFamily="18" charset="0"/>
              </a:rPr>
              <a:t> </a:t>
            </a:r>
            <a:r>
              <a:rPr lang="en-US" altLang="en-US" sz="2000" dirty="0" err="1">
                <a:solidFill>
                  <a:srgbClr val="000000"/>
                </a:solidFill>
                <a:latin typeface="UTM Avo" panose="02040603050506020204" pitchFamily="18" charset="0"/>
              </a:rPr>
              <a:t>thường</a:t>
            </a:r>
            <a:r>
              <a:rPr lang="en-US" altLang="en-US" sz="2000" dirty="0">
                <a:solidFill>
                  <a:srgbClr val="000000"/>
                </a:solidFill>
                <a:latin typeface="UTM Avo" panose="02040603050506020204" pitchFamily="18" charset="0"/>
              </a:rPr>
              <a:t> </a:t>
            </a:r>
            <a:r>
              <a:rPr lang="en-US" altLang="en-US" sz="2000" dirty="0" err="1">
                <a:solidFill>
                  <a:srgbClr val="000000"/>
                </a:solidFill>
                <a:latin typeface="UTM Avo" panose="02040603050506020204" pitchFamily="18" charset="0"/>
              </a:rPr>
              <a:t>là</a:t>
            </a:r>
            <a:r>
              <a:rPr lang="en-US" altLang="en-US" sz="2000" dirty="0">
                <a:solidFill>
                  <a:srgbClr val="000000"/>
                </a:solidFill>
                <a:latin typeface="UTM Avo" panose="02040603050506020204" pitchFamily="18" charset="0"/>
              </a:rPr>
              <a:t> 36 – 37,5</a:t>
            </a:r>
            <a:r>
              <a:rPr lang="en-US" altLang="en-US" sz="2000" baseline="30000" dirty="0">
                <a:solidFill>
                  <a:srgbClr val="000000"/>
                </a:solidFill>
                <a:latin typeface="UTM Avo" panose="02040603050506020204" pitchFamily="18" charset="0"/>
              </a:rPr>
              <a:t>o</a:t>
            </a:r>
            <a:r>
              <a:rPr lang="en-US" altLang="en-US" sz="2000" dirty="0">
                <a:solidFill>
                  <a:srgbClr val="000000"/>
                </a:solidFill>
                <a:latin typeface="UTM Avo" panose="02040603050506020204" pitchFamily="18" charset="0"/>
              </a:rPr>
              <a:t>C. Trong </a:t>
            </a:r>
            <a:r>
              <a:rPr lang="en-US" altLang="en-US" sz="2000" dirty="0" err="1">
                <a:solidFill>
                  <a:srgbClr val="000000"/>
                </a:solidFill>
                <a:latin typeface="UTM Avo" panose="02040603050506020204" pitchFamily="18" charset="0"/>
              </a:rPr>
              <a:t>khi</a:t>
            </a:r>
            <a:r>
              <a:rPr lang="en-US" altLang="en-US" sz="2000" dirty="0">
                <a:solidFill>
                  <a:srgbClr val="000000"/>
                </a:solidFill>
                <a:latin typeface="UTM Avo" panose="02040603050506020204" pitchFamily="18" charset="0"/>
              </a:rPr>
              <a:t>, </a:t>
            </a:r>
            <a:r>
              <a:rPr lang="en-US" altLang="en-US" sz="2000" dirty="0" err="1">
                <a:solidFill>
                  <a:srgbClr val="000000"/>
                </a:solidFill>
                <a:latin typeface="UTM Avo" panose="02040603050506020204" pitchFamily="18" charset="0"/>
              </a:rPr>
              <a:t>người</a:t>
            </a:r>
            <a:r>
              <a:rPr lang="en-US" altLang="en-US" sz="2000" dirty="0">
                <a:solidFill>
                  <a:srgbClr val="000000"/>
                </a:solidFill>
                <a:latin typeface="UTM Avo" panose="02040603050506020204" pitchFamily="18" charset="0"/>
              </a:rPr>
              <a:t> ở </a:t>
            </a:r>
            <a:r>
              <a:rPr lang="en-US" altLang="en-US" sz="2000" dirty="0" err="1">
                <a:solidFill>
                  <a:srgbClr val="000000"/>
                </a:solidFill>
                <a:latin typeface="UTM Avo" panose="02040603050506020204" pitchFamily="18" charset="0"/>
              </a:rPr>
              <a:t>trường</a:t>
            </a:r>
            <a:r>
              <a:rPr lang="en-US" altLang="en-US" sz="2000" dirty="0">
                <a:solidFill>
                  <a:srgbClr val="000000"/>
                </a:solidFill>
                <a:latin typeface="UTM Avo" panose="02040603050506020204" pitchFamily="18" charset="0"/>
              </a:rPr>
              <a:t> </a:t>
            </a:r>
            <a:r>
              <a:rPr lang="en-US" altLang="en-US" sz="2000" dirty="0" err="1">
                <a:solidFill>
                  <a:srgbClr val="000000"/>
                </a:solidFill>
                <a:latin typeface="UTM Avo" panose="02040603050506020204" pitchFamily="18" charset="0"/>
              </a:rPr>
              <a:t>hợp</a:t>
            </a:r>
            <a:r>
              <a:rPr lang="en-US" altLang="en-US" sz="2000" dirty="0">
                <a:solidFill>
                  <a:srgbClr val="000000"/>
                </a:solidFill>
                <a:latin typeface="UTM Avo" panose="02040603050506020204" pitchFamily="18" charset="0"/>
              </a:rPr>
              <a:t> 1 </a:t>
            </a:r>
            <a:r>
              <a:rPr lang="en-US" altLang="en-US" sz="2000" dirty="0" err="1">
                <a:solidFill>
                  <a:srgbClr val="000000"/>
                </a:solidFill>
                <a:latin typeface="UTM Avo" panose="02040603050506020204" pitchFamily="18" charset="0"/>
              </a:rPr>
              <a:t>có</a:t>
            </a:r>
            <a:r>
              <a:rPr lang="en-US" altLang="en-US" sz="2000" dirty="0">
                <a:solidFill>
                  <a:srgbClr val="000000"/>
                </a:solidFill>
                <a:latin typeface="UTM Avo" panose="02040603050506020204" pitchFamily="18" charset="0"/>
              </a:rPr>
              <a:t> </a:t>
            </a:r>
            <a:r>
              <a:rPr lang="en-US" altLang="en-US" sz="2000" dirty="0" err="1">
                <a:solidFill>
                  <a:srgbClr val="000000"/>
                </a:solidFill>
                <a:latin typeface="UTM Avo" panose="02040603050506020204" pitchFamily="18" charset="0"/>
              </a:rPr>
              <a:t>giá</a:t>
            </a:r>
            <a:r>
              <a:rPr lang="en-US" altLang="en-US" sz="2000" dirty="0">
                <a:solidFill>
                  <a:srgbClr val="000000"/>
                </a:solidFill>
                <a:latin typeface="UTM Avo" panose="02040603050506020204" pitchFamily="18" charset="0"/>
              </a:rPr>
              <a:t> </a:t>
            </a:r>
            <a:r>
              <a:rPr lang="en-US" altLang="en-US" sz="2000" dirty="0" err="1">
                <a:solidFill>
                  <a:srgbClr val="000000"/>
                </a:solidFill>
                <a:latin typeface="UTM Avo" panose="02040603050506020204" pitchFamily="18" charset="0"/>
              </a:rPr>
              <a:t>trị</a:t>
            </a:r>
            <a:r>
              <a:rPr lang="en-US" altLang="en-US" sz="2000" dirty="0">
                <a:solidFill>
                  <a:srgbClr val="000000"/>
                </a:solidFill>
                <a:latin typeface="UTM Avo" panose="02040603050506020204" pitchFamily="18" charset="0"/>
              </a:rPr>
              <a:t> </a:t>
            </a:r>
            <a:r>
              <a:rPr lang="en-US" altLang="en-US" sz="2000" dirty="0" err="1">
                <a:solidFill>
                  <a:srgbClr val="000000"/>
                </a:solidFill>
                <a:latin typeface="UTM Avo" panose="02040603050506020204" pitchFamily="18" charset="0"/>
              </a:rPr>
              <a:t>đo</a:t>
            </a:r>
            <a:r>
              <a:rPr lang="en-US" altLang="en-US" sz="2000" dirty="0">
                <a:solidFill>
                  <a:srgbClr val="000000"/>
                </a:solidFill>
                <a:latin typeface="UTM Avo" panose="02040603050506020204" pitchFamily="18" charset="0"/>
              </a:rPr>
              <a:t> </a:t>
            </a:r>
            <a:r>
              <a:rPr lang="en-US" altLang="en-US" sz="2000" dirty="0" err="1">
                <a:solidFill>
                  <a:srgbClr val="000000"/>
                </a:solidFill>
                <a:latin typeface="UTM Avo" panose="02040603050506020204" pitchFamily="18" charset="0"/>
              </a:rPr>
              <a:t>được</a:t>
            </a:r>
            <a:r>
              <a:rPr lang="en-US" altLang="en-US" sz="2000" dirty="0">
                <a:solidFill>
                  <a:srgbClr val="000000"/>
                </a:solidFill>
                <a:latin typeface="UTM Avo" panose="02040603050506020204" pitchFamily="18" charset="0"/>
              </a:rPr>
              <a:t> </a:t>
            </a:r>
            <a:r>
              <a:rPr lang="en-US" altLang="en-US" sz="2000" dirty="0" err="1">
                <a:solidFill>
                  <a:srgbClr val="000000"/>
                </a:solidFill>
                <a:latin typeface="UTM Avo" panose="02040603050506020204" pitchFamily="18" charset="0"/>
              </a:rPr>
              <a:t>là</a:t>
            </a:r>
            <a:r>
              <a:rPr lang="en-US" altLang="en-US" sz="2000" dirty="0">
                <a:solidFill>
                  <a:srgbClr val="000000"/>
                </a:solidFill>
                <a:latin typeface="UTM Avo" panose="02040603050506020204" pitchFamily="18" charset="0"/>
              </a:rPr>
              <a:t> 39,5</a:t>
            </a:r>
            <a:r>
              <a:rPr lang="en-US" altLang="en-US" sz="2000" baseline="30000" dirty="0">
                <a:solidFill>
                  <a:srgbClr val="000000"/>
                </a:solidFill>
                <a:latin typeface="UTM Avo" panose="02040603050506020204" pitchFamily="18" charset="0"/>
              </a:rPr>
              <a:t>o</a:t>
            </a:r>
            <a:r>
              <a:rPr lang="en-US" altLang="en-US" sz="2000" dirty="0">
                <a:solidFill>
                  <a:srgbClr val="000000"/>
                </a:solidFill>
                <a:latin typeface="UTM Avo" panose="02040603050506020204" pitchFamily="18" charset="0"/>
              </a:rPr>
              <a:t>C, </a:t>
            </a:r>
            <a:r>
              <a:rPr lang="en-US" altLang="en-US" sz="2000" dirty="0" err="1">
                <a:solidFill>
                  <a:srgbClr val="000000"/>
                </a:solidFill>
                <a:latin typeface="UTM Avo" panose="02040603050506020204" pitchFamily="18" charset="0"/>
              </a:rPr>
              <a:t>cao</a:t>
            </a:r>
            <a:r>
              <a:rPr lang="en-US" altLang="en-US" sz="2000" dirty="0">
                <a:solidFill>
                  <a:srgbClr val="000000"/>
                </a:solidFill>
                <a:latin typeface="UTM Avo" panose="02040603050506020204" pitchFamily="18" charset="0"/>
              </a:rPr>
              <a:t> </a:t>
            </a:r>
            <a:r>
              <a:rPr lang="en-US" altLang="en-US" sz="2000" dirty="0" err="1">
                <a:solidFill>
                  <a:srgbClr val="000000"/>
                </a:solidFill>
                <a:latin typeface="UTM Avo" panose="02040603050506020204" pitchFamily="18" charset="0"/>
              </a:rPr>
              <a:t>hơn</a:t>
            </a:r>
            <a:r>
              <a:rPr lang="en-US" altLang="en-US" sz="2000" dirty="0">
                <a:solidFill>
                  <a:srgbClr val="000000"/>
                </a:solidFill>
                <a:latin typeface="UTM Avo" panose="02040603050506020204" pitchFamily="18" charset="0"/>
              </a:rPr>
              <a:t> so </a:t>
            </a:r>
            <a:r>
              <a:rPr lang="en-US" altLang="en-US" sz="2000" dirty="0" err="1">
                <a:solidFill>
                  <a:srgbClr val="000000"/>
                </a:solidFill>
                <a:latin typeface="UTM Avo" panose="02040603050506020204" pitchFamily="18" charset="0"/>
              </a:rPr>
              <a:t>với</a:t>
            </a:r>
            <a:r>
              <a:rPr lang="en-US" altLang="en-US" sz="2000" dirty="0">
                <a:solidFill>
                  <a:srgbClr val="000000"/>
                </a:solidFill>
                <a:latin typeface="UTM Avo" panose="02040603050506020204" pitchFamily="18" charset="0"/>
              </a:rPr>
              <a:t> </a:t>
            </a:r>
            <a:r>
              <a:rPr lang="en-US" altLang="en-US" sz="2000" dirty="0" err="1">
                <a:solidFill>
                  <a:srgbClr val="000000"/>
                </a:solidFill>
                <a:latin typeface="UTM Avo" panose="02040603050506020204" pitchFamily="18" charset="0"/>
              </a:rPr>
              <a:t>ngưỡng</a:t>
            </a:r>
            <a:r>
              <a:rPr lang="en-US" altLang="en-US" sz="2000" dirty="0">
                <a:solidFill>
                  <a:srgbClr val="000000"/>
                </a:solidFill>
                <a:latin typeface="UTM Avo" panose="02040603050506020204" pitchFamily="18" charset="0"/>
              </a:rPr>
              <a:t> </a:t>
            </a:r>
            <a:r>
              <a:rPr lang="en-US" altLang="en-US" sz="2000" dirty="0" err="1">
                <a:solidFill>
                  <a:srgbClr val="000000"/>
                </a:solidFill>
                <a:latin typeface="UTM Avo" panose="02040603050506020204" pitchFamily="18" charset="0"/>
              </a:rPr>
              <a:t>bình</a:t>
            </a:r>
            <a:r>
              <a:rPr lang="en-US" altLang="en-US" sz="2000" dirty="0">
                <a:solidFill>
                  <a:srgbClr val="000000"/>
                </a:solidFill>
                <a:latin typeface="UTM Avo" panose="02040603050506020204" pitchFamily="18" charset="0"/>
              </a:rPr>
              <a:t> </a:t>
            </a:r>
            <a:r>
              <a:rPr lang="en-US" altLang="en-US" sz="2000" dirty="0" err="1">
                <a:solidFill>
                  <a:srgbClr val="000000"/>
                </a:solidFill>
                <a:latin typeface="UTM Avo" panose="02040603050506020204" pitchFamily="18" charset="0"/>
              </a:rPr>
              <a:t>thường</a:t>
            </a:r>
            <a:r>
              <a:rPr lang="en-US" altLang="en-US" sz="2000" dirty="0">
                <a:solidFill>
                  <a:srgbClr val="000000"/>
                </a:solidFill>
                <a:latin typeface="UTM Avo" panose="02040603050506020204" pitchFamily="18" charset="0"/>
              </a:rPr>
              <a:t>.</a:t>
            </a:r>
            <a:endParaRPr kumimoji="0" lang="en-US" altLang="en-US" sz="2000" b="0" i="0" u="none" strike="noStrike" cap="none" normalizeH="0" baseline="0" dirty="0">
              <a:ln>
                <a:noFill/>
              </a:ln>
              <a:solidFill>
                <a:srgbClr val="000000"/>
              </a:solidFill>
              <a:effectLst/>
              <a:latin typeface="UTM Avo" panose="02040603050506020204" pitchFamily="18" charset="0"/>
            </a:endParaRPr>
          </a:p>
        </p:txBody>
      </p:sp>
      <p:sp>
        <p:nvSpPr>
          <p:cNvPr id="11" name="Arrow: Right 10">
            <a:extLst>
              <a:ext uri="{FF2B5EF4-FFF2-40B4-BE49-F238E27FC236}">
                <a16:creationId xmlns="" xmlns:a16="http://schemas.microsoft.com/office/drawing/2014/main" id="{EEF21D69-C09F-09E6-CE6C-F6C237E2165A}"/>
              </a:ext>
            </a:extLst>
          </p:cNvPr>
          <p:cNvSpPr/>
          <p:nvPr/>
        </p:nvSpPr>
        <p:spPr>
          <a:xfrm>
            <a:off x="5429529" y="4510270"/>
            <a:ext cx="545415" cy="474542"/>
          </a:xfrm>
          <a:prstGeom prst="rightArrow">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54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5AE1F6DE-2218-3962-A107-C53D250C0906}"/>
              </a:ext>
            </a:extLst>
          </p:cNvPr>
          <p:cNvSpPr/>
          <p:nvPr/>
        </p:nvSpPr>
        <p:spPr>
          <a:xfrm>
            <a:off x="815636" y="1615120"/>
            <a:ext cx="10560728" cy="5125314"/>
          </a:xfrm>
          <a:prstGeom prst="roundRect">
            <a:avLst>
              <a:gd name="adj" fmla="val 6036"/>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t"/>
          <a:lstStyle/>
          <a:p>
            <a:pPr algn="just">
              <a:lnSpc>
                <a:spcPct val="150000"/>
              </a:lnSpc>
            </a:pPr>
            <a:r>
              <a:rPr lang="en-US" b="1" dirty="0">
                <a:solidFill>
                  <a:schemeClr val="tx1"/>
                </a:solidFill>
                <a:latin typeface="UTM Avo" panose="02040603050506020204" pitchFamily="18" charset="0"/>
              </a:rPr>
              <a:t>2.</a:t>
            </a:r>
            <a:r>
              <a:rPr lang="vi-VN" dirty="0">
                <a:solidFill>
                  <a:schemeClr val="tx1"/>
                </a:solidFill>
                <a:latin typeface="UTM Avo" panose="02040603050506020204" pitchFamily="18" charset="0"/>
              </a:rPr>
              <a:t> Một người phụ nữ 28 tuổi có kết quả một số chỉ số xét nghiệm máu thể hiện ở bảng 33.2. Em hãy nhận xét về các chỉ số này. Theo em, người này cần chú ý gì trong khẩu phần ăn? </a:t>
            </a:r>
          </a:p>
          <a:p>
            <a:pPr algn="ctr">
              <a:lnSpc>
                <a:spcPct val="150000"/>
              </a:lnSpc>
            </a:pPr>
            <a:r>
              <a:rPr lang="vi-VN" b="1" dirty="0">
                <a:solidFill>
                  <a:schemeClr val="tx1"/>
                </a:solidFill>
                <a:latin typeface="UTM Avo" panose="02040603050506020204" pitchFamily="18" charset="0"/>
              </a:rPr>
              <a:t>Bảng 33.2. </a:t>
            </a:r>
            <a:r>
              <a:rPr lang="vi-VN" dirty="0">
                <a:solidFill>
                  <a:schemeClr val="tx1"/>
                </a:solidFill>
                <a:latin typeface="UTM Avo" panose="02040603050506020204" pitchFamily="18" charset="0"/>
              </a:rPr>
              <a:t>Kết quả xét nghiệm một số chỉ số máu</a:t>
            </a:r>
          </a:p>
          <a:p>
            <a:pPr algn="just">
              <a:lnSpc>
                <a:spcPct val="150000"/>
              </a:lnSpc>
            </a:pPr>
            <a:r>
              <a:rPr lang="vi-VN" dirty="0">
                <a:solidFill>
                  <a:schemeClr val="tx1"/>
                </a:solidFill>
                <a:latin typeface="UTM Avo" panose="02040603050506020204" pitchFamily="18" charset="0"/>
              </a:rPr>
              <a:t>Họ tên người xét nghiệm: N. H. T</a:t>
            </a:r>
          </a:p>
          <a:p>
            <a:pPr algn="just">
              <a:lnSpc>
                <a:spcPct val="150000"/>
              </a:lnSpc>
            </a:pPr>
            <a:r>
              <a:rPr lang="vi-VN" dirty="0">
                <a:solidFill>
                  <a:schemeClr val="tx1"/>
                </a:solidFill>
                <a:latin typeface="UTM Avo" panose="02040603050506020204" pitchFamily="18" charset="0"/>
              </a:rPr>
              <a:t>Giới tính: Nữ Tuổi: 28</a:t>
            </a:r>
          </a:p>
          <a:p>
            <a:pPr algn="just">
              <a:lnSpc>
                <a:spcPct val="150000"/>
              </a:lnSpc>
            </a:pPr>
            <a:r>
              <a:rPr lang="vi-VN" dirty="0">
                <a:solidFill>
                  <a:schemeClr val="tx1"/>
                </a:solidFill>
                <a:latin typeface="UTM Avo" panose="02040603050506020204" pitchFamily="18" charset="0"/>
              </a:rPr>
              <a:t>Kết quả xét nghiệm máu:</a:t>
            </a:r>
            <a:endParaRPr lang="en-US" dirty="0">
              <a:solidFill>
                <a:schemeClr val="tx1"/>
              </a:solidFill>
              <a:latin typeface="UTM Avo" panose="02040603050506020204" pitchFamily="18" charset="0"/>
            </a:endParaRPr>
          </a:p>
        </p:txBody>
      </p:sp>
      <p:pic>
        <p:nvPicPr>
          <p:cNvPr id="4" name="Picture 3">
            <a:extLst>
              <a:ext uri="{FF2B5EF4-FFF2-40B4-BE49-F238E27FC236}">
                <a16:creationId xmlns="" xmlns:a16="http://schemas.microsoft.com/office/drawing/2014/main" id="{BDA09498-E7C1-E8DB-2C94-2B0A09EDB888}"/>
              </a:ext>
            </a:extLst>
          </p:cNvPr>
          <p:cNvPicPr>
            <a:picLocks noChangeAspect="1"/>
          </p:cNvPicPr>
          <p:nvPr/>
        </p:nvPicPr>
        <p:blipFill>
          <a:blip r:embed="rId3"/>
          <a:stretch>
            <a:fillRect/>
          </a:stretch>
        </p:blipFill>
        <p:spPr>
          <a:xfrm>
            <a:off x="1646903" y="4230263"/>
            <a:ext cx="8898193" cy="2440504"/>
          </a:xfrm>
          <a:prstGeom prst="rect">
            <a:avLst/>
          </a:prstGeom>
        </p:spPr>
      </p:pic>
      <p:pic>
        <p:nvPicPr>
          <p:cNvPr id="5" name="Picture 8">
            <a:extLst>
              <a:ext uri="{FF2B5EF4-FFF2-40B4-BE49-F238E27FC236}">
                <a16:creationId xmlns="" xmlns:a16="http://schemas.microsoft.com/office/drawing/2014/main" id="{7434E18D-0D40-BB85-EFDB-2713D259A0F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730505">
            <a:off x="10229880" y="981249"/>
            <a:ext cx="1688512" cy="954777"/>
          </a:xfrm>
          <a:prstGeom prst="rect">
            <a:avLst/>
          </a:prstGeom>
        </p:spPr>
      </p:pic>
    </p:spTree>
    <p:extLst>
      <p:ext uri="{BB962C8B-B14F-4D97-AF65-F5344CB8AC3E}">
        <p14:creationId xmlns:p14="http://schemas.microsoft.com/office/powerpoint/2010/main" val="247534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61ED9652-6064-13EB-43CC-9F348D129613}"/>
            </a:ext>
          </a:extLst>
        </p:cNvPr>
        <p:cNvGrpSpPr/>
        <p:nvPr/>
      </p:nvGrpSpPr>
      <p:grpSpPr>
        <a:xfrm>
          <a:off x="0" y="0"/>
          <a:ext cx="0" cy="0"/>
          <a:chOff x="0" y="0"/>
          <a:chExt cx="0" cy="0"/>
        </a:xfrm>
      </p:grpSpPr>
      <p:sp>
        <p:nvSpPr>
          <p:cNvPr id="2" name="Rectangle 1">
            <a:extLst>
              <a:ext uri="{FF2B5EF4-FFF2-40B4-BE49-F238E27FC236}">
                <a16:creationId xmlns="" xmlns:a16="http://schemas.microsoft.com/office/drawing/2014/main" id="{14C565A8-72CE-E89B-D9BA-76096C20FA8D}"/>
              </a:ext>
            </a:extLst>
          </p:cNvPr>
          <p:cNvSpPr/>
          <p:nvPr/>
        </p:nvSpPr>
        <p:spPr>
          <a:xfrm>
            <a:off x="528254" y="1767840"/>
            <a:ext cx="11135492" cy="48768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eaLnBrk="0" fontAlgn="base" hangingPunct="0">
              <a:lnSpc>
                <a:spcPct val="150000"/>
              </a:lnSpc>
              <a:spcBef>
                <a:spcPts val="600"/>
              </a:spcBef>
              <a:spcAft>
                <a:spcPct val="0"/>
              </a:spcAft>
            </a:pP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Nhận</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xét</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chỉ</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số</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xét</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nghiệm</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máu</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của</a:t>
            </a:r>
            <a:r>
              <a:rPr lang="en-US" dirty="0">
                <a:solidFill>
                  <a:srgbClr val="000000"/>
                </a:solidFill>
                <a:latin typeface="UTM Avo" panose="02040603050506020204" pitchFamily="18" charset="0"/>
              </a:rPr>
              <a:t> </a:t>
            </a:r>
            <a:r>
              <a:rPr lang="vi-VN" dirty="0">
                <a:solidFill>
                  <a:srgbClr val="000000"/>
                </a:solidFill>
                <a:latin typeface="UTM Avo" panose="02040603050506020204" pitchFamily="18" charset="0"/>
              </a:rPr>
              <a:t>người</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phu</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nư</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trên</a:t>
            </a:r>
            <a:r>
              <a:rPr lang="en-US" dirty="0">
                <a:solidFill>
                  <a:srgbClr val="000000"/>
                </a:solidFill>
                <a:latin typeface="UTM Avo" panose="02040603050506020204" pitchFamily="18" charset="0"/>
              </a:rPr>
              <a:t>:</a:t>
            </a:r>
          </a:p>
          <a:p>
            <a:pPr algn="just" eaLnBrk="0" fontAlgn="base" hangingPunct="0">
              <a:lnSpc>
                <a:spcPct val="150000"/>
              </a:lnSpc>
              <a:spcBef>
                <a:spcPts val="600"/>
              </a:spcBef>
              <a:spcAft>
                <a:spcPct val="0"/>
              </a:spcAft>
            </a:pP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Về</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chỉ</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số</a:t>
            </a:r>
            <a:r>
              <a:rPr lang="en-US" dirty="0">
                <a:solidFill>
                  <a:srgbClr val="000000"/>
                </a:solidFill>
                <a:latin typeface="UTM Avo" panose="02040603050506020204" pitchFamily="18" charset="0"/>
              </a:rPr>
              <a:t> glucose </a:t>
            </a:r>
            <a:r>
              <a:rPr lang="en-US" dirty="0" err="1">
                <a:solidFill>
                  <a:srgbClr val="000000"/>
                </a:solidFill>
                <a:latin typeface="UTM Avo" panose="02040603050506020204" pitchFamily="18" charset="0"/>
              </a:rPr>
              <a:t>trong</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máu</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Chỉ</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số</a:t>
            </a:r>
            <a:r>
              <a:rPr lang="en-US" dirty="0">
                <a:solidFill>
                  <a:srgbClr val="000000"/>
                </a:solidFill>
                <a:latin typeface="UTM Avo" panose="02040603050506020204" pitchFamily="18" charset="0"/>
              </a:rPr>
              <a:t> glucose </a:t>
            </a:r>
            <a:r>
              <a:rPr lang="en-US" dirty="0" err="1">
                <a:solidFill>
                  <a:srgbClr val="000000"/>
                </a:solidFill>
                <a:latin typeface="UTM Avo" panose="02040603050506020204" pitchFamily="18" charset="0"/>
              </a:rPr>
              <a:t>trong</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máu</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của</a:t>
            </a:r>
            <a:r>
              <a:rPr lang="en-US" dirty="0">
                <a:solidFill>
                  <a:srgbClr val="000000"/>
                </a:solidFill>
                <a:latin typeface="UTM Avo" panose="02040603050506020204" pitchFamily="18" charset="0"/>
              </a:rPr>
              <a:t> </a:t>
            </a:r>
            <a:r>
              <a:rPr lang="vi-VN" dirty="0">
                <a:solidFill>
                  <a:srgbClr val="000000"/>
                </a:solidFill>
                <a:latin typeface="UTM Avo" panose="02040603050506020204" pitchFamily="18" charset="0"/>
              </a:rPr>
              <a:t>người</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này</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là</a:t>
            </a:r>
            <a:r>
              <a:rPr lang="en-US" dirty="0">
                <a:solidFill>
                  <a:srgbClr val="000000"/>
                </a:solidFill>
                <a:latin typeface="UTM Avo" panose="02040603050506020204" pitchFamily="18" charset="0"/>
              </a:rPr>
              <a:t> 7,4 mmol/L, </a:t>
            </a:r>
            <a:r>
              <a:rPr lang="en-US" dirty="0" err="1">
                <a:solidFill>
                  <a:srgbClr val="000000"/>
                </a:solidFill>
                <a:latin typeface="UTM Avo" panose="02040603050506020204" pitchFamily="18" charset="0"/>
              </a:rPr>
              <a:t>cao</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hơn</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nhiều</a:t>
            </a:r>
            <a:r>
              <a:rPr lang="en-US" dirty="0">
                <a:solidFill>
                  <a:srgbClr val="000000"/>
                </a:solidFill>
                <a:latin typeface="UTM Avo" panose="02040603050506020204" pitchFamily="18" charset="0"/>
              </a:rPr>
              <a:t> so </a:t>
            </a:r>
            <a:r>
              <a:rPr lang="en-US" dirty="0" err="1">
                <a:solidFill>
                  <a:srgbClr val="000000"/>
                </a:solidFill>
                <a:latin typeface="UTM Avo" panose="02040603050506020204" pitchFamily="18" charset="0"/>
              </a:rPr>
              <a:t>với</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mức</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bình</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thường</a:t>
            </a:r>
            <a:r>
              <a:rPr lang="en-US" dirty="0">
                <a:solidFill>
                  <a:srgbClr val="000000"/>
                </a:solidFill>
                <a:latin typeface="UTM Avo" panose="02040603050506020204" pitchFamily="18" charset="0"/>
              </a:rPr>
              <a:t> → </a:t>
            </a:r>
            <a:r>
              <a:rPr lang="en-US" dirty="0" err="1">
                <a:solidFill>
                  <a:srgbClr val="000000"/>
                </a:solidFill>
                <a:latin typeface="UTM Avo" panose="02040603050506020204" pitchFamily="18" charset="0"/>
              </a:rPr>
              <a:t>Người</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này</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có</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nguy</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cơ</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cao</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là</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đã</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mắc</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bệnh</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tiểu</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đường</a:t>
            </a:r>
            <a:r>
              <a:rPr lang="en-US" dirty="0">
                <a:solidFill>
                  <a:srgbClr val="000000"/>
                </a:solidFill>
                <a:latin typeface="UTM Avo" panose="02040603050506020204" pitchFamily="18" charset="0"/>
              </a:rPr>
              <a:t>.</a:t>
            </a:r>
          </a:p>
          <a:p>
            <a:pPr algn="just" eaLnBrk="0" fontAlgn="base" hangingPunct="0">
              <a:lnSpc>
                <a:spcPct val="150000"/>
              </a:lnSpc>
              <a:spcBef>
                <a:spcPts val="600"/>
              </a:spcBef>
              <a:spcAft>
                <a:spcPct val="0"/>
              </a:spcAft>
            </a:pP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Về</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chỉ</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sô</a:t>
            </a:r>
            <a:r>
              <a:rPr lang="en-US" dirty="0">
                <a:solidFill>
                  <a:srgbClr val="000000"/>
                </a:solidFill>
                <a:latin typeface="UTM Avo" panose="02040603050506020204" pitchFamily="18" charset="0"/>
              </a:rPr>
              <a:t>́ uric acid </a:t>
            </a:r>
            <a:r>
              <a:rPr lang="en-US" dirty="0" err="1">
                <a:solidFill>
                  <a:srgbClr val="000000"/>
                </a:solidFill>
                <a:latin typeface="UTM Avo" panose="02040603050506020204" pitchFamily="18" charset="0"/>
              </a:rPr>
              <a:t>trong</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máu</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Chỉ</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số</a:t>
            </a:r>
            <a:r>
              <a:rPr lang="en-US" dirty="0">
                <a:solidFill>
                  <a:srgbClr val="000000"/>
                </a:solidFill>
                <a:latin typeface="UTM Avo" panose="02040603050506020204" pitchFamily="18" charset="0"/>
              </a:rPr>
              <a:t> uric acid </a:t>
            </a:r>
            <a:r>
              <a:rPr lang="en-US" dirty="0" err="1">
                <a:solidFill>
                  <a:srgbClr val="000000"/>
                </a:solidFill>
                <a:latin typeface="UTM Avo" panose="02040603050506020204" pitchFamily="18" charset="0"/>
              </a:rPr>
              <a:t>trong</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máu</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của</a:t>
            </a:r>
            <a:r>
              <a:rPr lang="en-US" dirty="0">
                <a:solidFill>
                  <a:srgbClr val="000000"/>
                </a:solidFill>
                <a:latin typeface="UTM Avo" panose="02040603050506020204" pitchFamily="18" charset="0"/>
              </a:rPr>
              <a:t> </a:t>
            </a:r>
            <a:r>
              <a:rPr lang="vi-VN" dirty="0">
                <a:solidFill>
                  <a:srgbClr val="000000"/>
                </a:solidFill>
                <a:latin typeface="UTM Avo" panose="02040603050506020204" pitchFamily="18" charset="0"/>
              </a:rPr>
              <a:t>người</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này</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là</a:t>
            </a:r>
            <a:r>
              <a:rPr lang="en-US" dirty="0">
                <a:solidFill>
                  <a:srgbClr val="000000"/>
                </a:solidFill>
                <a:latin typeface="UTM Avo" panose="02040603050506020204" pitchFamily="18" charset="0"/>
              </a:rPr>
              <a:t> 5,6 mg/dl, </a:t>
            </a:r>
            <a:r>
              <a:rPr lang="en-US" dirty="0" err="1">
                <a:solidFill>
                  <a:srgbClr val="000000"/>
                </a:solidFill>
                <a:latin typeface="UTM Avo" panose="02040603050506020204" pitchFamily="18" charset="0"/>
              </a:rPr>
              <a:t>vẫn</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nằm</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trong</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ngưỡng</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bình</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thường</a:t>
            </a:r>
            <a:r>
              <a:rPr lang="en-US" dirty="0">
                <a:solidFill>
                  <a:srgbClr val="000000"/>
                </a:solidFill>
                <a:latin typeface="UTM Avo" panose="02040603050506020204" pitchFamily="18" charset="0"/>
              </a:rPr>
              <a:t>.</a:t>
            </a:r>
          </a:p>
          <a:p>
            <a:pPr algn="just" eaLnBrk="0" fontAlgn="base" hangingPunct="0">
              <a:lnSpc>
                <a:spcPct val="150000"/>
              </a:lnSpc>
              <a:spcBef>
                <a:spcPts val="600"/>
              </a:spcBef>
              <a:spcAft>
                <a:spcPct val="0"/>
              </a:spcAft>
            </a:pP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Vì</a:t>
            </a:r>
            <a:r>
              <a:rPr lang="en-US" dirty="0">
                <a:solidFill>
                  <a:srgbClr val="000000"/>
                </a:solidFill>
                <a:latin typeface="UTM Avo" panose="02040603050506020204" pitchFamily="18" charset="0"/>
              </a:rPr>
              <a:t> </a:t>
            </a:r>
            <a:r>
              <a:rPr lang="vi-VN" dirty="0">
                <a:solidFill>
                  <a:srgbClr val="000000"/>
                </a:solidFill>
                <a:latin typeface="UTM Avo" panose="02040603050506020204" pitchFamily="18" charset="0"/>
              </a:rPr>
              <a:t>người</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này</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có</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nguy</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cơ</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cao</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là</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đã</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mắc</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bệnh</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tiểu</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đường</a:t>
            </a:r>
            <a:r>
              <a:rPr lang="en-US" dirty="0">
                <a:solidFill>
                  <a:srgbClr val="000000"/>
                </a:solidFill>
                <a:latin typeface="UTM Avo" panose="02040603050506020204" pitchFamily="18" charset="0"/>
              </a:rPr>
              <a:t> → </a:t>
            </a:r>
            <a:r>
              <a:rPr lang="en-US" dirty="0" err="1">
                <a:solidFill>
                  <a:srgbClr val="000000"/>
                </a:solidFill>
                <a:latin typeface="UTM Avo" panose="02040603050506020204" pitchFamily="18" charset="0"/>
              </a:rPr>
              <a:t>Khẩu</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phần</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ăn</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của</a:t>
            </a:r>
            <a:r>
              <a:rPr lang="en-US" dirty="0">
                <a:solidFill>
                  <a:srgbClr val="000000"/>
                </a:solidFill>
                <a:latin typeface="UTM Avo" panose="02040603050506020204" pitchFamily="18" charset="0"/>
              </a:rPr>
              <a:t> </a:t>
            </a:r>
            <a:r>
              <a:rPr lang="vi-VN" dirty="0">
                <a:solidFill>
                  <a:srgbClr val="000000"/>
                </a:solidFill>
                <a:latin typeface="UTM Avo" panose="02040603050506020204" pitchFamily="18" charset="0"/>
              </a:rPr>
              <a:t>người</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này</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cần</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chú</a:t>
            </a:r>
            <a:r>
              <a:rPr lang="en-US" dirty="0">
                <a:solidFill>
                  <a:srgbClr val="000000"/>
                </a:solidFill>
                <a:latin typeface="UTM Avo" panose="02040603050506020204" pitchFamily="18" charset="0"/>
              </a:rPr>
              <a:t> ý </a:t>
            </a:r>
            <a:r>
              <a:rPr lang="en-US" dirty="0" err="1">
                <a:solidFill>
                  <a:srgbClr val="000000"/>
                </a:solidFill>
                <a:latin typeface="UTM Avo" panose="02040603050506020204" pitchFamily="18" charset="0"/>
              </a:rPr>
              <a:t>phải</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cung</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cấp</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cho</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cơ</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thể</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một</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lượng</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đường</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ổn</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định</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và</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hài</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hòa</a:t>
            </a:r>
            <a:r>
              <a:rPr lang="en-US" dirty="0">
                <a:solidFill>
                  <a:srgbClr val="000000"/>
                </a:solidFill>
                <a:latin typeface="UTM Avo" panose="02040603050506020204" pitchFamily="18" charset="0"/>
              </a:rPr>
              <a:t>. Cụ </a:t>
            </a:r>
            <a:r>
              <a:rPr lang="en-US" dirty="0" err="1">
                <a:solidFill>
                  <a:srgbClr val="000000"/>
                </a:solidFill>
                <a:latin typeface="UTM Avo" panose="02040603050506020204" pitchFamily="18" charset="0"/>
              </a:rPr>
              <a:t>thể</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điều</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chỉnh</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chế</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độ</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ăn</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ít</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tinh</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bột</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hạn</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chế</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các</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loại</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thực</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phẩm</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có</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lượng</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đường</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cao</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như</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hoa</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quả</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sấy</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kem</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tươi</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sirô</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các</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loại</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nước</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uống</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có</a:t>
            </a:r>
            <a:r>
              <a:rPr lang="en-US" dirty="0">
                <a:solidFill>
                  <a:srgbClr val="000000"/>
                </a:solidFill>
                <a:latin typeface="UTM Avo" panose="02040603050506020204" pitchFamily="18" charset="0"/>
              </a:rPr>
              <a:t> gas,…; </a:t>
            </a:r>
            <a:r>
              <a:rPr lang="en-US" dirty="0" err="1">
                <a:solidFill>
                  <a:srgbClr val="000000"/>
                </a:solidFill>
                <a:latin typeface="UTM Avo" panose="02040603050506020204" pitchFamily="18" charset="0"/>
              </a:rPr>
              <a:t>hạn</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chế</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dầu</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mỡ</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bổ</a:t>
            </a:r>
            <a:r>
              <a:rPr lang="en-US" dirty="0">
                <a:solidFill>
                  <a:srgbClr val="000000"/>
                </a:solidFill>
                <a:latin typeface="UTM Avo" panose="02040603050506020204" pitchFamily="18" charset="0"/>
              </a:rPr>
              <a:t> sung </a:t>
            </a:r>
            <a:r>
              <a:rPr lang="en-US" dirty="0" err="1">
                <a:solidFill>
                  <a:srgbClr val="000000"/>
                </a:solidFill>
                <a:latin typeface="UTM Avo" panose="02040603050506020204" pitchFamily="18" charset="0"/>
              </a:rPr>
              <a:t>các</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loại</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thực</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phẩm</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giàu</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chất</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xơ</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Đồng</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thời</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nên</a:t>
            </a:r>
            <a:r>
              <a:rPr lang="en-US" dirty="0">
                <a:solidFill>
                  <a:srgbClr val="000000"/>
                </a:solidFill>
                <a:latin typeface="UTM Avo" panose="02040603050506020204" pitchFamily="18" charset="0"/>
              </a:rPr>
              <a:t> chia </a:t>
            </a:r>
            <a:r>
              <a:rPr lang="en-US" dirty="0" err="1">
                <a:solidFill>
                  <a:srgbClr val="000000"/>
                </a:solidFill>
                <a:latin typeface="UTM Avo" panose="02040603050506020204" pitchFamily="18" charset="0"/>
              </a:rPr>
              <a:t>khẩu</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phần</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ăn</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thành</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nhiều</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bữa</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trong</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ngày</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để</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tránh</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tình</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trạng</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đường</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huyết</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tăng</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đột</a:t>
            </a:r>
            <a:r>
              <a:rPr lang="en-US" dirty="0">
                <a:solidFill>
                  <a:srgbClr val="000000"/>
                </a:solidFill>
                <a:latin typeface="UTM Avo" panose="02040603050506020204" pitchFamily="18" charset="0"/>
              </a:rPr>
              <a:t> </a:t>
            </a:r>
            <a:r>
              <a:rPr lang="en-US" dirty="0" err="1">
                <a:solidFill>
                  <a:srgbClr val="000000"/>
                </a:solidFill>
                <a:latin typeface="UTM Avo" panose="02040603050506020204" pitchFamily="18" charset="0"/>
              </a:rPr>
              <a:t>ngột</a:t>
            </a:r>
            <a:r>
              <a:rPr lang="en-US" dirty="0">
                <a:solidFill>
                  <a:srgbClr val="000000"/>
                </a:solidFill>
                <a:latin typeface="UTM Avo" panose="02040603050506020204" pitchFamily="18" charset="0"/>
              </a:rPr>
              <a:t>.</a:t>
            </a:r>
          </a:p>
        </p:txBody>
      </p:sp>
    </p:spTree>
    <p:extLst>
      <p:ext uri="{BB962C8B-B14F-4D97-AF65-F5344CB8AC3E}">
        <p14:creationId xmlns:p14="http://schemas.microsoft.com/office/powerpoint/2010/main" val="293194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757EFC53-317A-31BD-A33F-A921F48E3EF2}"/>
            </a:ext>
          </a:extLst>
        </p:cNvPr>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232DF8E3-0755-78C3-4604-BD8DA6B71BF1}"/>
              </a:ext>
            </a:extLst>
          </p:cNvPr>
          <p:cNvSpPr/>
          <p:nvPr/>
        </p:nvSpPr>
        <p:spPr>
          <a:xfrm>
            <a:off x="1328057" y="1824126"/>
            <a:ext cx="9535886" cy="668951"/>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just">
              <a:lnSpc>
                <a:spcPct val="150000"/>
              </a:lnSpc>
            </a:pPr>
            <a:r>
              <a:rPr lang="en-US" sz="2400" b="1" dirty="0">
                <a:solidFill>
                  <a:schemeClr val="tx1"/>
                </a:solidFill>
                <a:latin typeface="UTM Avo" panose="02040603050506020204" pitchFamily="18" charset="0"/>
              </a:rPr>
              <a:t>3.</a:t>
            </a:r>
            <a:r>
              <a:rPr lang="vi-VN" sz="2400" b="1" dirty="0">
                <a:solidFill>
                  <a:schemeClr val="tx1"/>
                </a:solidFill>
                <a:latin typeface="UTM Avo" panose="02040603050506020204" pitchFamily="18" charset="0"/>
              </a:rPr>
              <a:t> </a:t>
            </a:r>
            <a:r>
              <a:rPr lang="vi-VN" sz="2400" dirty="0">
                <a:solidFill>
                  <a:schemeClr val="tx1"/>
                </a:solidFill>
                <a:latin typeface="UTM Avo" panose="02040603050506020204" pitchFamily="18" charset="0"/>
              </a:rPr>
              <a:t>Vì sao nhịn tiểu lại là thói quen gây hại cho hệ bài tiết? </a:t>
            </a:r>
            <a:endParaRPr lang="en-US" sz="2400" dirty="0">
              <a:solidFill>
                <a:schemeClr val="tx1"/>
              </a:solidFill>
              <a:latin typeface="UTM Avo" panose="02040603050506020204" pitchFamily="18" charset="0"/>
            </a:endParaRPr>
          </a:p>
        </p:txBody>
      </p:sp>
      <p:sp>
        <p:nvSpPr>
          <p:cNvPr id="3" name="Rectangle 2">
            <a:extLst>
              <a:ext uri="{FF2B5EF4-FFF2-40B4-BE49-F238E27FC236}">
                <a16:creationId xmlns="" xmlns:a16="http://schemas.microsoft.com/office/drawing/2014/main" id="{DB3F36D8-CD01-416E-E1A4-6C4D2B371DA6}"/>
              </a:ext>
            </a:extLst>
          </p:cNvPr>
          <p:cNvSpPr/>
          <p:nvPr/>
        </p:nvSpPr>
        <p:spPr>
          <a:xfrm>
            <a:off x="1288868" y="3352800"/>
            <a:ext cx="9614263" cy="251677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dirty="0">
                <a:solidFill>
                  <a:schemeClr val="tx1"/>
                </a:solidFill>
                <a:latin typeface="UTM Avo" panose="02040603050506020204" pitchFamily="18" charset="0"/>
              </a:rPr>
              <a:t>Khi </a:t>
            </a:r>
            <a:r>
              <a:rPr lang="en-US" sz="2400" dirty="0" err="1">
                <a:solidFill>
                  <a:schemeClr val="tx1"/>
                </a:solidFill>
                <a:latin typeface="UTM Avo" panose="02040603050506020204" pitchFamily="18" charset="0"/>
              </a:rPr>
              <a:t>chúng</a:t>
            </a:r>
            <a:r>
              <a:rPr lang="en-US" sz="2400" dirty="0">
                <a:solidFill>
                  <a:schemeClr val="tx1"/>
                </a:solidFill>
                <a:latin typeface="UTM Avo" panose="02040603050506020204" pitchFamily="18" charset="0"/>
              </a:rPr>
              <a:t> ta </a:t>
            </a:r>
            <a:r>
              <a:rPr lang="en-US" sz="2400" dirty="0" err="1">
                <a:solidFill>
                  <a:schemeClr val="tx1"/>
                </a:solidFill>
                <a:latin typeface="UTM Avo" panose="02040603050506020204" pitchFamily="18" charset="0"/>
              </a:rPr>
              <a:t>nhịn</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tiểu</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sẽ</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làm</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cho</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các</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chất</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cặn</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bã</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trong</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nước</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tiểu</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lắng</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cặn</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lại</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trong</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thận</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và</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bàng</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quang</a:t>
            </a:r>
            <a:r>
              <a:rPr lang="en-US" sz="2400" dirty="0">
                <a:solidFill>
                  <a:schemeClr val="tx1"/>
                </a:solidFill>
                <a:latin typeface="UTM Avo" panose="02040603050506020204" pitchFamily="18" charset="0"/>
              </a:rPr>
              <a:t>. Sau </a:t>
            </a:r>
            <a:r>
              <a:rPr lang="en-US" sz="2400" dirty="0" err="1">
                <a:solidFill>
                  <a:schemeClr val="tx1"/>
                </a:solidFill>
                <a:latin typeface="UTM Avo" panose="02040603050506020204" pitchFamily="18" charset="0"/>
              </a:rPr>
              <a:t>một</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thời</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gian</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dài</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tích</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tụ</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các</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lắng</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cặn</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này</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sẽ</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hình</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thành</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nên</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sỏi</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thận</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sỏi</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bàng</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quang</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và</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ảnh</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hưởng</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tới</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chức</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năng</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bài</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tiết</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của</a:t>
            </a:r>
            <a:r>
              <a:rPr lang="en-US" sz="2400" dirty="0">
                <a:solidFill>
                  <a:schemeClr val="tx1"/>
                </a:solidFill>
                <a:latin typeface="UTM Avo" panose="02040603050506020204" pitchFamily="18" charset="0"/>
              </a:rPr>
              <a:t> </a:t>
            </a:r>
            <a:r>
              <a:rPr lang="en-US" sz="2400" dirty="0" err="1">
                <a:solidFill>
                  <a:schemeClr val="tx1"/>
                </a:solidFill>
                <a:latin typeface="UTM Avo" panose="02040603050506020204" pitchFamily="18" charset="0"/>
              </a:rPr>
              <a:t>thận</a:t>
            </a:r>
            <a:r>
              <a:rPr lang="en-US" sz="2400" dirty="0">
                <a:solidFill>
                  <a:schemeClr val="tx1"/>
                </a:solidFill>
                <a:latin typeface="UTM Avo" panose="02040603050506020204" pitchFamily="18" charset="0"/>
              </a:rPr>
              <a:t>.</a:t>
            </a:r>
          </a:p>
        </p:txBody>
      </p:sp>
      <p:sp>
        <p:nvSpPr>
          <p:cNvPr id="4" name="Arrow: Down 3">
            <a:extLst>
              <a:ext uri="{FF2B5EF4-FFF2-40B4-BE49-F238E27FC236}">
                <a16:creationId xmlns="" xmlns:a16="http://schemas.microsoft.com/office/drawing/2014/main" id="{9F421594-4530-C311-D40C-58ABF4DE0B52}"/>
              </a:ext>
            </a:extLst>
          </p:cNvPr>
          <p:cNvSpPr/>
          <p:nvPr/>
        </p:nvSpPr>
        <p:spPr>
          <a:xfrm>
            <a:off x="5891347" y="2769326"/>
            <a:ext cx="409303" cy="400594"/>
          </a:xfrm>
          <a:prstGeom prst="downArrow">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a:extLst>
              <a:ext uri="{FF2B5EF4-FFF2-40B4-BE49-F238E27FC236}">
                <a16:creationId xmlns="" xmlns:a16="http://schemas.microsoft.com/office/drawing/2014/main" id="{054C8A2B-3B9A-C864-AC44-FA59BE8735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730505">
            <a:off x="9698656" y="1336469"/>
            <a:ext cx="1688512" cy="954777"/>
          </a:xfrm>
          <a:prstGeom prst="rect">
            <a:avLst/>
          </a:prstGeom>
        </p:spPr>
      </p:pic>
    </p:spTree>
    <p:extLst>
      <p:ext uri="{BB962C8B-B14F-4D97-AF65-F5344CB8AC3E}">
        <p14:creationId xmlns:p14="http://schemas.microsoft.com/office/powerpoint/2010/main" val="61669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A8BD856B-8B5B-B4EC-067C-8D75D19D7AA0}"/>
            </a:ext>
          </a:extLst>
        </p:cNvPr>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2F7AF59B-F198-D609-00FE-A79B49BDBD43}"/>
              </a:ext>
            </a:extLst>
          </p:cNvPr>
          <p:cNvSpPr/>
          <p:nvPr/>
        </p:nvSpPr>
        <p:spPr>
          <a:xfrm>
            <a:off x="1328055" y="1627134"/>
            <a:ext cx="9535886" cy="915770"/>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just">
              <a:lnSpc>
                <a:spcPct val="150000"/>
              </a:lnSpc>
            </a:pPr>
            <a:r>
              <a:rPr lang="en-US" sz="2000" b="1" dirty="0">
                <a:solidFill>
                  <a:schemeClr val="tx1"/>
                </a:solidFill>
                <a:latin typeface="UTM Avo" panose="02040603050506020204" pitchFamily="18" charset="0"/>
              </a:rPr>
              <a:t>4. </a:t>
            </a:r>
            <a:r>
              <a:rPr lang="vi-VN" sz="2000" dirty="0">
                <a:solidFill>
                  <a:schemeClr val="tx1"/>
                </a:solidFill>
                <a:latin typeface="UTM Avo" panose="02040603050506020204" pitchFamily="18" charset="0"/>
              </a:rPr>
              <a:t>Giải thích vì sao ghép thận là một phương pháp điều trị có hiệu quả cao cho người bị suy thận giai đoạn cuối. </a:t>
            </a:r>
            <a:endParaRPr lang="en-US" sz="2000" dirty="0">
              <a:solidFill>
                <a:schemeClr val="tx1"/>
              </a:solidFill>
              <a:latin typeface="UTM Avo" panose="02040603050506020204" pitchFamily="18" charset="0"/>
            </a:endParaRPr>
          </a:p>
        </p:txBody>
      </p:sp>
      <p:sp>
        <p:nvSpPr>
          <p:cNvPr id="3" name="Rectangle 2">
            <a:extLst>
              <a:ext uri="{FF2B5EF4-FFF2-40B4-BE49-F238E27FC236}">
                <a16:creationId xmlns="" xmlns:a16="http://schemas.microsoft.com/office/drawing/2014/main" id="{ABB88B31-DA66-F8B6-52EC-7136E4E60334}"/>
              </a:ext>
            </a:extLst>
          </p:cNvPr>
          <p:cNvSpPr/>
          <p:nvPr/>
        </p:nvSpPr>
        <p:spPr>
          <a:xfrm>
            <a:off x="592181" y="3038286"/>
            <a:ext cx="11007634" cy="371085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a:solidFill>
                  <a:schemeClr val="tx1"/>
                </a:solidFill>
                <a:latin typeface="UTM Avo" panose="02040603050506020204" pitchFamily="18" charset="0"/>
              </a:rPr>
              <a:t>Ghép</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thận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là</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một</a:t>
            </a:r>
            <a:r>
              <a:rPr lang="en-US" sz="2000" dirty="0">
                <a:solidFill>
                  <a:schemeClr val="tx1"/>
                </a:solidFill>
                <a:latin typeface="UTM Avo" panose="02040603050506020204" pitchFamily="18" charset="0"/>
              </a:rPr>
              <a:t> phương </a:t>
            </a:r>
            <a:r>
              <a:rPr lang="en-US" sz="2000" dirty="0" err="1">
                <a:solidFill>
                  <a:schemeClr val="tx1"/>
                </a:solidFill>
                <a:latin typeface="UTM Avo" panose="02040603050506020204" pitchFamily="18" charset="0"/>
              </a:rPr>
              <a:t>pháp</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điều</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trị</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có</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hiệu</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quả</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cao</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cho</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người</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bị</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suy</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thận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giai</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đoạn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cuối</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vì</a:t>
            </a:r>
            <a:r>
              <a:rPr lang="en-US" sz="2000" dirty="0">
                <a:solidFill>
                  <a:schemeClr val="tx1"/>
                </a:solidFill>
                <a:latin typeface="UTM Avo" panose="02040603050506020204" pitchFamily="18" charset="0"/>
              </a:rPr>
              <a:t>: Ở </a:t>
            </a:r>
            <a:r>
              <a:rPr lang="en-US" sz="2000" dirty="0" err="1">
                <a:solidFill>
                  <a:schemeClr val="tx1"/>
                </a:solidFill>
                <a:latin typeface="UTM Avo" panose="02040603050506020204" pitchFamily="18" charset="0"/>
              </a:rPr>
              <a:t>giai</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đoạn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cuối</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cả</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hai</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quả</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thận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của</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bệnh</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nhân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không</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đáp</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ứng</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được</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chức</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năng</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lọc</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máu</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để</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thải</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các</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chất</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độc</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chất</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dư</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thừa</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ra</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khỏi</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cơ</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thể</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Bởi</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vậy</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đê</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duy</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trì</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sư</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sống</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bệnh</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nhân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bắt</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buộc</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phải</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điều</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trị</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duy</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trì</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lọc</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màng</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bụng</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chạy</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thận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nhân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tạo</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hoặc</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ghép</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thận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Tuy</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nhiên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các</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biện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pháp</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điều</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trị</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duy</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trì</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đòi</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hỏi</a:t>
            </a:r>
            <a:r>
              <a:rPr lang="en-US" sz="2000" dirty="0">
                <a:solidFill>
                  <a:schemeClr val="tx1"/>
                </a:solidFill>
                <a:latin typeface="UTM Avo" panose="02040603050506020204" pitchFamily="18" charset="0"/>
              </a:rPr>
              <a:t> chi </a:t>
            </a:r>
            <a:r>
              <a:rPr lang="en-US" sz="2000" dirty="0" err="1">
                <a:solidFill>
                  <a:schemeClr val="tx1"/>
                </a:solidFill>
                <a:latin typeface="UTM Avo" panose="02040603050506020204" pitchFamily="18" charset="0"/>
              </a:rPr>
              <a:t>phí</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tốn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kém</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và</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bệnh</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nhận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phải</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thường</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xuyên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đến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bệnh</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viện</a:t>
            </a:r>
            <a:r>
              <a:rPr lang="en-US" sz="2000" dirty="0">
                <a:solidFill>
                  <a:schemeClr val="tx1"/>
                </a:solidFill>
                <a:latin typeface="UTM Avo" panose="02040603050506020204" pitchFamily="18" charset="0"/>
              </a:rPr>
              <a:t>. Trong </a:t>
            </a:r>
            <a:r>
              <a:rPr lang="en-US" sz="2000" dirty="0" err="1">
                <a:solidFill>
                  <a:schemeClr val="tx1"/>
                </a:solidFill>
                <a:latin typeface="UTM Avo" panose="02040603050506020204" pitchFamily="18" charset="0"/>
              </a:rPr>
              <a:t>khi</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đó</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nếu</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có</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nguồn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tạng</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thích</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hợp</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ghép</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thận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thành</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công</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có</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thể</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giúp</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bệnh</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nhân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kéo</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dài</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sự</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sống</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với</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cuộc</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sống</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và</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sức</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khỏe</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gần</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giống</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một</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người</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khỏe</a:t>
            </a:r>
            <a:r>
              <a:rPr lang="en-US" sz="2000" dirty="0">
                <a:solidFill>
                  <a:schemeClr val="tx1"/>
                </a:solidFill>
                <a:latin typeface="UTM Avo" panose="02040603050506020204" pitchFamily="18" charset="0"/>
              </a:rPr>
              <a:t> </a:t>
            </a:r>
            <a:r>
              <a:rPr lang="en-US" sz="2000" dirty="0" err="1">
                <a:solidFill>
                  <a:schemeClr val="tx1"/>
                </a:solidFill>
                <a:latin typeface="UTM Avo" panose="02040603050506020204" pitchFamily="18" charset="0"/>
              </a:rPr>
              <a:t>mạnh</a:t>
            </a:r>
            <a:r>
              <a:rPr lang="en-US" sz="2000" dirty="0">
                <a:solidFill>
                  <a:schemeClr val="tx1"/>
                </a:solidFill>
                <a:latin typeface="UTM Avo" panose="02040603050506020204" pitchFamily="18" charset="0"/>
              </a:rPr>
              <a:t>.</a:t>
            </a:r>
          </a:p>
        </p:txBody>
      </p:sp>
      <p:sp>
        <p:nvSpPr>
          <p:cNvPr id="4" name="Arrow: Down 3">
            <a:extLst>
              <a:ext uri="{FF2B5EF4-FFF2-40B4-BE49-F238E27FC236}">
                <a16:creationId xmlns="" xmlns:a16="http://schemas.microsoft.com/office/drawing/2014/main" id="{D7976CAE-67B9-1646-852E-B282DC8DB66F}"/>
              </a:ext>
            </a:extLst>
          </p:cNvPr>
          <p:cNvSpPr/>
          <p:nvPr/>
        </p:nvSpPr>
        <p:spPr>
          <a:xfrm>
            <a:off x="5891348" y="2620825"/>
            <a:ext cx="409303" cy="400594"/>
          </a:xfrm>
          <a:prstGeom prst="downArrow">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a:extLst>
              <a:ext uri="{FF2B5EF4-FFF2-40B4-BE49-F238E27FC236}">
                <a16:creationId xmlns="" xmlns:a16="http://schemas.microsoft.com/office/drawing/2014/main" id="{A8EA1A97-E729-16EB-D6EE-ED3167EAA8D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730505">
            <a:off x="10058876" y="1031950"/>
            <a:ext cx="1688512" cy="954777"/>
          </a:xfrm>
          <a:prstGeom prst="rect">
            <a:avLst/>
          </a:prstGeom>
        </p:spPr>
      </p:pic>
    </p:spTree>
    <p:extLst>
      <p:ext uri="{BB962C8B-B14F-4D97-AF65-F5344CB8AC3E}">
        <p14:creationId xmlns:p14="http://schemas.microsoft.com/office/powerpoint/2010/main" val="228978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 xmlns:a16="http://schemas.microsoft.com/office/drawing/2014/main" id="{A9639BBC-9D5E-A865-2E4C-261B394AE5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1200" y="3325138"/>
            <a:ext cx="3149600" cy="1701800"/>
          </a:xfrm>
          <a:prstGeom prst="rect">
            <a:avLst/>
          </a:prstGeom>
        </p:spPr>
      </p:pic>
    </p:spTree>
    <p:extLst>
      <p:ext uri="{BB962C8B-B14F-4D97-AF65-F5344CB8AC3E}">
        <p14:creationId xmlns:p14="http://schemas.microsoft.com/office/powerpoint/2010/main" val="9658899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6">
            <a:extLst>
              <a:ext uri="{FF2B5EF4-FFF2-40B4-BE49-F238E27FC236}">
                <a16:creationId xmlns="" xmlns:a16="http://schemas.microsoft.com/office/drawing/2014/main" id="{D81ECADE-632E-6972-8E11-E9D38515DC34}"/>
              </a:ext>
            </a:extLst>
          </p:cNvPr>
          <p:cNvSpPr/>
          <p:nvPr/>
        </p:nvSpPr>
        <p:spPr>
          <a:xfrm rot="1717181">
            <a:off x="1392015" y="1725449"/>
            <a:ext cx="543769" cy="966141"/>
          </a:xfrm>
          <a:custGeom>
            <a:avLst/>
            <a:gdLst/>
            <a:ahLst/>
            <a:cxnLst/>
            <a:rect l="l" t="t" r="r" b="b"/>
            <a:pathLst>
              <a:path w="1062145" h="1998897">
                <a:moveTo>
                  <a:pt x="0" y="0"/>
                </a:moveTo>
                <a:lnTo>
                  <a:pt x="1062144" y="0"/>
                </a:lnTo>
                <a:lnTo>
                  <a:pt x="1062144" y="1998897"/>
                </a:lnTo>
                <a:lnTo>
                  <a:pt x="0" y="199889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sz="429">
              <a:latin typeface="UTM Avo" panose="02040603050506020204" pitchFamily="18"/>
              <a:cs typeface="Arial" panose="020B0604020202020204" pitchFamily="34" charset="0"/>
            </a:endParaRPr>
          </a:p>
        </p:txBody>
      </p:sp>
      <p:sp>
        <p:nvSpPr>
          <p:cNvPr id="3" name="Freeform 13">
            <a:extLst>
              <a:ext uri="{FF2B5EF4-FFF2-40B4-BE49-F238E27FC236}">
                <a16:creationId xmlns="" xmlns:a16="http://schemas.microsoft.com/office/drawing/2014/main" id="{33F148F3-5904-6BA4-8BEF-C242520E58D0}"/>
              </a:ext>
            </a:extLst>
          </p:cNvPr>
          <p:cNvSpPr/>
          <p:nvPr/>
        </p:nvSpPr>
        <p:spPr>
          <a:xfrm>
            <a:off x="10165842" y="1367159"/>
            <a:ext cx="662299" cy="592212"/>
          </a:xfrm>
          <a:custGeom>
            <a:avLst/>
            <a:gdLst/>
            <a:ahLst/>
            <a:cxnLst/>
            <a:rect l="l" t="t" r="r" b="b"/>
            <a:pathLst>
              <a:path w="1257097" h="1123531">
                <a:moveTo>
                  <a:pt x="0" y="0"/>
                </a:moveTo>
                <a:lnTo>
                  <a:pt x="1257097" y="0"/>
                </a:lnTo>
                <a:lnTo>
                  <a:pt x="1257097" y="1123531"/>
                </a:lnTo>
                <a:lnTo>
                  <a:pt x="0" y="112353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sz="429">
              <a:latin typeface="UTM Avo" panose="02040603050506020204" pitchFamily="18"/>
              <a:cs typeface="Arial" panose="020B0604020202020204" pitchFamily="34" charset="0"/>
            </a:endParaRPr>
          </a:p>
        </p:txBody>
      </p:sp>
      <p:sp>
        <p:nvSpPr>
          <p:cNvPr id="4" name="Freeform 4">
            <a:extLst>
              <a:ext uri="{FF2B5EF4-FFF2-40B4-BE49-F238E27FC236}">
                <a16:creationId xmlns="" xmlns:a16="http://schemas.microsoft.com/office/drawing/2014/main" id="{4BD19449-6326-DFB7-7E1B-DDFA30E92825}"/>
              </a:ext>
            </a:extLst>
          </p:cNvPr>
          <p:cNvSpPr/>
          <p:nvPr/>
        </p:nvSpPr>
        <p:spPr>
          <a:xfrm>
            <a:off x="1901067" y="2323028"/>
            <a:ext cx="6423648" cy="3269312"/>
          </a:xfrm>
          <a:custGeom>
            <a:avLst/>
            <a:gdLst/>
            <a:ahLst/>
            <a:cxnLst/>
            <a:rect l="l" t="t" r="r" b="b"/>
            <a:pathLst>
              <a:path w="2729626" h="2002089">
                <a:moveTo>
                  <a:pt x="38097" y="0"/>
                </a:moveTo>
                <a:lnTo>
                  <a:pt x="2691530" y="0"/>
                </a:lnTo>
                <a:cubicBezTo>
                  <a:pt x="2712570" y="0"/>
                  <a:pt x="2729626" y="17057"/>
                  <a:pt x="2729626" y="38097"/>
                </a:cubicBezTo>
                <a:lnTo>
                  <a:pt x="2729626" y="1963992"/>
                </a:lnTo>
                <a:cubicBezTo>
                  <a:pt x="2729626" y="1985032"/>
                  <a:pt x="2712570" y="2002089"/>
                  <a:pt x="2691530" y="2002089"/>
                </a:cubicBezTo>
                <a:lnTo>
                  <a:pt x="38097" y="2002089"/>
                </a:lnTo>
                <a:cubicBezTo>
                  <a:pt x="17057" y="2002089"/>
                  <a:pt x="0" y="1985032"/>
                  <a:pt x="0" y="1963992"/>
                </a:cubicBezTo>
                <a:lnTo>
                  <a:pt x="0" y="38097"/>
                </a:lnTo>
                <a:cubicBezTo>
                  <a:pt x="0" y="17057"/>
                  <a:pt x="17057" y="0"/>
                  <a:pt x="38097" y="0"/>
                </a:cubicBezTo>
                <a:close/>
              </a:path>
            </a:pathLst>
          </a:custGeom>
          <a:solidFill>
            <a:srgbClr val="F5F3F7"/>
          </a:solidFill>
          <a:effectLst>
            <a:glow rad="139700">
              <a:schemeClr val="accent3">
                <a:satMod val="175000"/>
                <a:alpha val="40000"/>
              </a:schemeClr>
            </a:glow>
          </a:effectLst>
        </p:spPr>
        <p:txBody>
          <a:bodyPr/>
          <a:lstStyle/>
          <a:p>
            <a:endParaRPr lang="en-US" sz="429">
              <a:latin typeface="UTM Avo" panose="02040603050506020204" pitchFamily="18"/>
              <a:cs typeface="Arial" panose="020B0604020202020204" pitchFamily="34" charset="0"/>
            </a:endParaRPr>
          </a:p>
        </p:txBody>
      </p:sp>
      <p:sp>
        <p:nvSpPr>
          <p:cNvPr id="5" name="TextBox 4">
            <a:extLst>
              <a:ext uri="{FF2B5EF4-FFF2-40B4-BE49-F238E27FC236}">
                <a16:creationId xmlns="" xmlns:a16="http://schemas.microsoft.com/office/drawing/2014/main" id="{753EEDA6-DCF1-2538-B537-3F192913CDEB}"/>
              </a:ext>
            </a:extLst>
          </p:cNvPr>
          <p:cNvSpPr txBox="1"/>
          <p:nvPr/>
        </p:nvSpPr>
        <p:spPr>
          <a:xfrm>
            <a:off x="2124336" y="2375780"/>
            <a:ext cx="5016693" cy="2565574"/>
          </a:xfrm>
          <a:prstGeom prst="rect">
            <a:avLst/>
          </a:prstGeom>
          <a:noFill/>
        </p:spPr>
        <p:txBody>
          <a:bodyPr wrap="square">
            <a:spAutoFit/>
          </a:bodyPr>
          <a:lstStyle/>
          <a:p>
            <a:pPr marL="232187" indent="-232187" algn="just">
              <a:lnSpc>
                <a:spcPct val="150000"/>
              </a:lnSpc>
              <a:buFont typeface="Wingdings" panose="05000000000000000000" pitchFamily="2" charset="2"/>
              <a:buChar char="§"/>
            </a:pPr>
            <a:r>
              <a:rPr lang="vi-VN" sz="2200" dirty="0">
                <a:latin typeface="UTM Avo" panose="02040603050506020204" pitchFamily="18"/>
                <a:ea typeface="Calibri" panose="020F0502020204030204" pitchFamily="34" charset="0"/>
                <a:cs typeface="Arial" panose="020B0604020202020204" pitchFamily="34" charset="0"/>
              </a:rPr>
              <a:t>Ôn lại kiến thức đã học.</a:t>
            </a:r>
          </a:p>
          <a:p>
            <a:pPr marL="232187" indent="-232187" algn="just">
              <a:lnSpc>
                <a:spcPct val="150000"/>
              </a:lnSpc>
              <a:buFont typeface="Wingdings" panose="05000000000000000000" pitchFamily="2" charset="2"/>
              <a:buChar char="§"/>
            </a:pPr>
            <a:r>
              <a:rPr lang="vi-VN" sz="2200" dirty="0">
                <a:latin typeface="UTM Avo" panose="02040603050506020204" pitchFamily="18"/>
                <a:ea typeface="Calibri" panose="020F0502020204030204" pitchFamily="34" charset="0"/>
                <a:cs typeface="Arial" panose="020B0604020202020204" pitchFamily="34" charset="0"/>
              </a:rPr>
              <a:t>Hoàn thành bài tập trong sách bài tập.</a:t>
            </a:r>
            <a:endParaRPr lang="vi-VN" sz="2200" b="1" dirty="0">
              <a:latin typeface="UTM Avo" panose="02040603050506020204" pitchFamily="18"/>
              <a:ea typeface="Calibri" panose="020F0502020204030204" pitchFamily="34" charset="0"/>
              <a:cs typeface="Arial" panose="020B0604020202020204" pitchFamily="34" charset="0"/>
            </a:endParaRPr>
          </a:p>
          <a:p>
            <a:pPr marL="232187" indent="-232187">
              <a:lnSpc>
                <a:spcPct val="150000"/>
              </a:lnSpc>
              <a:buFont typeface="Wingdings" panose="05000000000000000000" pitchFamily="2" charset="2"/>
              <a:buChar char="§"/>
            </a:pPr>
            <a:r>
              <a:rPr lang="vi-VN" sz="2200" dirty="0">
                <a:latin typeface="UTM Avo" panose="02040603050506020204" pitchFamily="18"/>
                <a:ea typeface="Calibri" panose="020F0502020204030204" pitchFamily="34" charset="0"/>
                <a:cs typeface="Arial" panose="020B0604020202020204" pitchFamily="34" charset="0"/>
              </a:rPr>
              <a:t>Đọc và tìm hiểu trước nội dung </a:t>
            </a:r>
            <a:endParaRPr lang="en-US" sz="2200" dirty="0">
              <a:latin typeface="UTM Avo" panose="02040603050506020204" pitchFamily="18"/>
              <a:ea typeface="Calibri" panose="020F0502020204030204" pitchFamily="34" charset="0"/>
              <a:cs typeface="Arial" panose="020B0604020202020204" pitchFamily="34" charset="0"/>
            </a:endParaRPr>
          </a:p>
          <a:p>
            <a:pPr>
              <a:lnSpc>
                <a:spcPct val="150000"/>
              </a:lnSpc>
            </a:pPr>
            <a:r>
              <a:rPr lang="en-US" sz="2200" b="1" dirty="0" err="1">
                <a:latin typeface="UTM Avo" panose="02040603050506020204" pitchFamily="18"/>
                <a:ea typeface="Calibri" panose="020F0502020204030204" pitchFamily="34" charset="0"/>
                <a:cs typeface="Arial" panose="020B0604020202020204" pitchFamily="34" charset="0"/>
              </a:rPr>
              <a:t>Bài</a:t>
            </a:r>
            <a:r>
              <a:rPr lang="en-US" sz="2200" b="1" dirty="0">
                <a:latin typeface="UTM Avo" panose="02040603050506020204" pitchFamily="18"/>
                <a:ea typeface="Calibri" panose="020F0502020204030204" pitchFamily="34" charset="0"/>
                <a:cs typeface="Arial" panose="020B0604020202020204" pitchFamily="34" charset="0"/>
              </a:rPr>
              <a:t> 19. </a:t>
            </a:r>
            <a:r>
              <a:rPr lang="en-US" sz="2200" b="1" dirty="0" err="1">
                <a:latin typeface="UTM Avo" panose="02040603050506020204" pitchFamily="18"/>
                <a:ea typeface="Calibri" panose="020F0502020204030204" pitchFamily="34" charset="0"/>
                <a:cs typeface="Arial" panose="020B0604020202020204" pitchFamily="34" charset="0"/>
              </a:rPr>
              <a:t>Đòn</a:t>
            </a:r>
            <a:r>
              <a:rPr lang="en-US" sz="2200" b="1" dirty="0">
                <a:latin typeface="UTM Avo" panose="02040603050506020204" pitchFamily="18"/>
                <a:ea typeface="Calibri" panose="020F0502020204030204" pitchFamily="34" charset="0"/>
                <a:cs typeface="Arial" panose="020B0604020202020204" pitchFamily="34" charset="0"/>
              </a:rPr>
              <a:t> </a:t>
            </a:r>
            <a:r>
              <a:rPr lang="en-US" sz="2200" b="1" dirty="0" err="1">
                <a:latin typeface="UTM Avo" panose="02040603050506020204" pitchFamily="18"/>
                <a:ea typeface="Calibri" panose="020F0502020204030204" pitchFamily="34" charset="0"/>
                <a:cs typeface="Arial" panose="020B0604020202020204" pitchFamily="34" charset="0"/>
              </a:rPr>
              <a:t>bẩy</a:t>
            </a:r>
            <a:r>
              <a:rPr lang="en-US" sz="2200" b="1" dirty="0">
                <a:latin typeface="UTM Avo" panose="02040603050506020204" pitchFamily="18"/>
                <a:ea typeface="Calibri" panose="020F0502020204030204" pitchFamily="34" charset="0"/>
                <a:cs typeface="Arial" panose="020B0604020202020204" pitchFamily="34" charset="0"/>
              </a:rPr>
              <a:t>.</a:t>
            </a:r>
            <a:endParaRPr lang="vi-VN" sz="2200" b="1" dirty="0">
              <a:latin typeface="UTM Avo" panose="02040603050506020204" pitchFamily="18"/>
              <a:ea typeface="Calibri" panose="020F0502020204030204" pitchFamily="34" charset="0"/>
              <a:cs typeface="Arial" panose="020B0604020202020204" pitchFamily="34" charset="0"/>
            </a:endParaRPr>
          </a:p>
        </p:txBody>
      </p:sp>
      <p:grpSp>
        <p:nvGrpSpPr>
          <p:cNvPr id="6" name="Group 5">
            <a:extLst>
              <a:ext uri="{FF2B5EF4-FFF2-40B4-BE49-F238E27FC236}">
                <a16:creationId xmlns="" xmlns:a16="http://schemas.microsoft.com/office/drawing/2014/main" id="{F9BAB5A0-3CFC-F544-AE74-A629916515C8}"/>
              </a:ext>
            </a:extLst>
          </p:cNvPr>
          <p:cNvGrpSpPr/>
          <p:nvPr/>
        </p:nvGrpSpPr>
        <p:grpSpPr>
          <a:xfrm>
            <a:off x="7125877" y="2285078"/>
            <a:ext cx="3344467" cy="3156715"/>
            <a:chOff x="11246548" y="2101875"/>
            <a:chExt cx="6348073" cy="5988836"/>
          </a:xfrm>
        </p:grpSpPr>
        <p:sp>
          <p:nvSpPr>
            <p:cNvPr id="7" name="Oval 6">
              <a:extLst>
                <a:ext uri="{FF2B5EF4-FFF2-40B4-BE49-F238E27FC236}">
                  <a16:creationId xmlns="" xmlns:a16="http://schemas.microsoft.com/office/drawing/2014/main" id="{356B54D1-3E37-0746-1CC3-BC0B5A82C22D}"/>
                </a:ext>
              </a:extLst>
            </p:cNvPr>
            <p:cNvSpPr/>
            <p:nvPr/>
          </p:nvSpPr>
          <p:spPr>
            <a:xfrm>
              <a:off x="11246548" y="2101875"/>
              <a:ext cx="6348073" cy="5988836"/>
            </a:xfrm>
            <a:prstGeom prst="ellipse">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9">
                <a:solidFill>
                  <a:schemeClr val="tx1"/>
                </a:solidFill>
                <a:latin typeface="UTM Avo" panose="02040603050506020204" pitchFamily="18"/>
                <a:cs typeface="Arial" panose="020B0604020202020204" pitchFamily="34" charset="0"/>
              </a:endParaRPr>
            </a:p>
          </p:txBody>
        </p:sp>
        <p:sp>
          <p:nvSpPr>
            <p:cNvPr id="8" name="TextBox 7">
              <a:extLst>
                <a:ext uri="{FF2B5EF4-FFF2-40B4-BE49-F238E27FC236}">
                  <a16:creationId xmlns="" xmlns:a16="http://schemas.microsoft.com/office/drawing/2014/main" id="{F13E85DF-AE88-0832-ED4B-92193C3A283A}"/>
                </a:ext>
              </a:extLst>
            </p:cNvPr>
            <p:cNvSpPr txBox="1"/>
            <p:nvPr/>
          </p:nvSpPr>
          <p:spPr>
            <a:xfrm>
              <a:off x="11971266" y="3702158"/>
              <a:ext cx="4898635" cy="2172008"/>
            </a:xfrm>
            <a:prstGeom prst="rect">
              <a:avLst/>
            </a:prstGeom>
            <a:noFill/>
          </p:spPr>
          <p:txBody>
            <a:bodyPr wrap="square" rtlCol="0">
              <a:spAutoFit/>
            </a:bodyPr>
            <a:lstStyle/>
            <a:p>
              <a:pPr algn="ctr">
                <a:lnSpc>
                  <a:spcPct val="150000"/>
                </a:lnSpc>
              </a:pPr>
              <a:r>
                <a:rPr lang="en-US" sz="2438" b="1" dirty="0">
                  <a:latin typeface="UTM Avo" panose="02040603050506020204" pitchFamily="18"/>
                  <a:cs typeface="Arial" panose="020B0604020202020204" pitchFamily="34" charset="0"/>
                </a:rPr>
                <a:t>HƯỚNG DẪN VỀ NHÀ</a:t>
              </a:r>
            </a:p>
          </p:txBody>
        </p:sp>
        <p:pic>
          <p:nvPicPr>
            <p:cNvPr id="9" name="Picture 11">
              <a:extLst>
                <a:ext uri="{FF2B5EF4-FFF2-40B4-BE49-F238E27FC236}">
                  <a16:creationId xmlns="" xmlns:a16="http://schemas.microsoft.com/office/drawing/2014/main" id="{C9BBE59D-CC84-F78D-CBE6-B5ABF50379D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2305052" y="2166299"/>
              <a:ext cx="4508695" cy="1073889"/>
            </a:xfrm>
            <a:prstGeom prst="rect">
              <a:avLst/>
            </a:prstGeom>
          </p:spPr>
        </p:pic>
      </p:grpSp>
      <p:pic>
        <p:nvPicPr>
          <p:cNvPr id="10" name="Picture 7">
            <a:extLst>
              <a:ext uri="{FF2B5EF4-FFF2-40B4-BE49-F238E27FC236}">
                <a16:creationId xmlns="" xmlns:a16="http://schemas.microsoft.com/office/drawing/2014/main" id="{AC63E58A-264E-85A2-119A-FACE65E1410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125877" y="4481274"/>
            <a:ext cx="3570119" cy="1871132"/>
          </a:xfrm>
          <a:prstGeom prst="rect">
            <a:avLst/>
          </a:prstGeom>
        </p:spPr>
      </p:pic>
      <p:sp>
        <p:nvSpPr>
          <p:cNvPr id="11" name="Freeform 12">
            <a:extLst>
              <a:ext uri="{FF2B5EF4-FFF2-40B4-BE49-F238E27FC236}">
                <a16:creationId xmlns="" xmlns:a16="http://schemas.microsoft.com/office/drawing/2014/main" id="{E775A7BB-82A2-9F18-709B-5679463439F6}"/>
              </a:ext>
            </a:extLst>
          </p:cNvPr>
          <p:cNvSpPr/>
          <p:nvPr/>
        </p:nvSpPr>
        <p:spPr>
          <a:xfrm rot="20419453">
            <a:off x="1584443" y="5265174"/>
            <a:ext cx="633251" cy="635142"/>
          </a:xfrm>
          <a:custGeom>
            <a:avLst/>
            <a:gdLst/>
            <a:ahLst/>
            <a:cxnLst/>
            <a:rect l="l" t="t" r="r" b="b"/>
            <a:pathLst>
              <a:path w="1201963" h="1204976">
                <a:moveTo>
                  <a:pt x="0" y="0"/>
                </a:moveTo>
                <a:lnTo>
                  <a:pt x="1201963" y="0"/>
                </a:lnTo>
                <a:lnTo>
                  <a:pt x="1201963" y="1204975"/>
                </a:lnTo>
                <a:lnTo>
                  <a:pt x="0" y="1204975"/>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sz="429">
              <a:latin typeface="UTM Avo" panose="02040603050506020204" pitchFamily="18"/>
              <a:cs typeface="Arial" panose="020B0604020202020204" pitchFamily="34" charset="0"/>
            </a:endParaRPr>
          </a:p>
        </p:txBody>
      </p:sp>
    </p:spTree>
    <p:extLst>
      <p:ext uri="{BB962C8B-B14F-4D97-AF65-F5344CB8AC3E}">
        <p14:creationId xmlns:p14="http://schemas.microsoft.com/office/powerpoint/2010/main" val="214987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EF5F9D50-8763-21BF-1B10-5D29DC681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927" y="2676834"/>
            <a:ext cx="4546146" cy="45461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7B2205EA-9DAD-0A4D-2DED-EA8C873858EF}"/>
              </a:ext>
            </a:extLst>
          </p:cNvPr>
          <p:cNvSpPr txBox="1"/>
          <p:nvPr/>
        </p:nvSpPr>
        <p:spPr>
          <a:xfrm>
            <a:off x="3048000" y="1601833"/>
            <a:ext cx="6096000" cy="1121846"/>
          </a:xfrm>
          <a:prstGeom prst="rect">
            <a:avLst/>
          </a:prstGeom>
          <a:noFill/>
        </p:spPr>
        <p:txBody>
          <a:bodyPr wrap="square">
            <a:spAutoFit/>
          </a:bodyPr>
          <a:lstStyle/>
          <a:p>
            <a:pPr algn="ctr">
              <a:lnSpc>
                <a:spcPct val="150000"/>
              </a:lnSpc>
            </a:pPr>
            <a:r>
              <a:rPr lang="en-US" sz="2400" dirty="0" err="1">
                <a:latin typeface="UTM Avo" panose="02040603050506020204" pitchFamily="18" charset="0"/>
              </a:rPr>
              <a:t>Tại</a:t>
            </a:r>
            <a:r>
              <a:rPr lang="en-US" sz="2400" dirty="0">
                <a:latin typeface="UTM Avo" panose="02040603050506020204" pitchFamily="18" charset="0"/>
              </a:rPr>
              <a:t> </a:t>
            </a:r>
            <a:r>
              <a:rPr lang="en-US" sz="2400" dirty="0" err="1">
                <a:latin typeface="UTM Avo" panose="02040603050506020204" pitchFamily="18" charset="0"/>
              </a:rPr>
              <a:t>sao</a:t>
            </a:r>
            <a:r>
              <a:rPr lang="en-US" sz="2400" dirty="0">
                <a:latin typeface="UTM Avo" panose="02040603050506020204" pitchFamily="18" charset="0"/>
              </a:rPr>
              <a:t> </a:t>
            </a:r>
            <a:r>
              <a:rPr lang="en-US" sz="2400" dirty="0" err="1">
                <a:latin typeface="UTM Avo" panose="02040603050506020204" pitchFamily="18" charset="0"/>
              </a:rPr>
              <a:t>cần</a:t>
            </a:r>
            <a:r>
              <a:rPr lang="en-US" sz="2400" dirty="0">
                <a:latin typeface="UTM Avo" panose="02040603050506020204" pitchFamily="18" charset="0"/>
              </a:rPr>
              <a:t> </a:t>
            </a:r>
            <a:r>
              <a:rPr lang="en-US" sz="2400" dirty="0" err="1">
                <a:latin typeface="UTM Avo" panose="02040603050506020204" pitchFamily="18" charset="0"/>
              </a:rPr>
              <a:t>bổ</a:t>
            </a:r>
            <a:r>
              <a:rPr lang="en-US" sz="2400" dirty="0">
                <a:latin typeface="UTM Avo" panose="02040603050506020204" pitchFamily="18" charset="0"/>
              </a:rPr>
              <a:t> sung </a:t>
            </a:r>
            <a:r>
              <a:rPr lang="en-US" sz="2400" dirty="0" err="1">
                <a:latin typeface="UTM Avo" panose="02040603050506020204" pitchFamily="18" charset="0"/>
              </a:rPr>
              <a:t>nước</a:t>
            </a:r>
            <a:r>
              <a:rPr lang="en-US" sz="2400" dirty="0">
                <a:latin typeface="UTM Avo" panose="02040603050506020204" pitchFamily="18" charset="0"/>
              </a:rPr>
              <a:t> </a:t>
            </a:r>
            <a:r>
              <a:rPr lang="en-US" sz="2400" dirty="0" err="1">
                <a:latin typeface="UTM Avo" panose="02040603050506020204" pitchFamily="18" charset="0"/>
              </a:rPr>
              <a:t>trong</a:t>
            </a:r>
            <a:r>
              <a:rPr lang="en-US" sz="2400" dirty="0">
                <a:latin typeface="UTM Avo" panose="02040603050506020204" pitchFamily="18" charset="0"/>
              </a:rPr>
              <a:t> </a:t>
            </a:r>
            <a:r>
              <a:rPr lang="en-US" sz="2400" dirty="0" err="1">
                <a:latin typeface="UTM Avo" panose="02040603050506020204" pitchFamily="18" charset="0"/>
              </a:rPr>
              <a:t>quá</a:t>
            </a:r>
            <a:r>
              <a:rPr lang="en-US" sz="2400" dirty="0">
                <a:latin typeface="UTM Avo" panose="02040603050506020204" pitchFamily="18" charset="0"/>
              </a:rPr>
              <a:t> </a:t>
            </a:r>
            <a:r>
              <a:rPr lang="en-US" sz="2400" dirty="0" err="1">
                <a:latin typeface="UTM Avo" panose="02040603050506020204" pitchFamily="18" charset="0"/>
              </a:rPr>
              <a:t>trình</a:t>
            </a:r>
            <a:r>
              <a:rPr lang="en-US" sz="2400" dirty="0">
                <a:latin typeface="UTM Avo" panose="02040603050506020204" pitchFamily="18" charset="0"/>
              </a:rPr>
              <a:t> </a:t>
            </a:r>
            <a:r>
              <a:rPr lang="en-US" sz="2400" dirty="0" err="1">
                <a:latin typeface="UTM Avo" panose="02040603050506020204" pitchFamily="18" charset="0"/>
              </a:rPr>
              <a:t>luyện</a:t>
            </a:r>
            <a:r>
              <a:rPr lang="en-US" sz="2400" dirty="0">
                <a:latin typeface="UTM Avo" panose="02040603050506020204" pitchFamily="18" charset="0"/>
              </a:rPr>
              <a:t> </a:t>
            </a:r>
            <a:r>
              <a:rPr lang="en-US" sz="2400" dirty="0" err="1">
                <a:latin typeface="UTM Avo" panose="02040603050506020204" pitchFamily="18" charset="0"/>
              </a:rPr>
              <a:t>tập</a:t>
            </a:r>
            <a:r>
              <a:rPr lang="en-US" sz="2400" dirty="0">
                <a:latin typeface="UTM Avo" panose="02040603050506020204" pitchFamily="18" charset="0"/>
              </a:rPr>
              <a:t> </a:t>
            </a:r>
            <a:r>
              <a:rPr lang="en-US" sz="2400" dirty="0" err="1">
                <a:latin typeface="UTM Avo" panose="02040603050506020204" pitchFamily="18" charset="0"/>
              </a:rPr>
              <a:t>thể</a:t>
            </a:r>
            <a:r>
              <a:rPr lang="en-US" sz="2400" dirty="0">
                <a:latin typeface="UTM Avo" panose="02040603050506020204" pitchFamily="18" charset="0"/>
              </a:rPr>
              <a:t> </a:t>
            </a:r>
            <a:r>
              <a:rPr lang="en-US" sz="2400" dirty="0" err="1">
                <a:latin typeface="UTM Avo" panose="02040603050506020204" pitchFamily="18" charset="0"/>
              </a:rPr>
              <a:t>dục</a:t>
            </a:r>
            <a:r>
              <a:rPr lang="en-US" sz="2400" dirty="0">
                <a:latin typeface="UTM Avo" panose="02040603050506020204" pitchFamily="18" charset="0"/>
              </a:rPr>
              <a:t>, </a:t>
            </a:r>
            <a:r>
              <a:rPr lang="en-US" sz="2400" dirty="0" err="1">
                <a:latin typeface="UTM Avo" panose="02040603050506020204" pitchFamily="18" charset="0"/>
              </a:rPr>
              <a:t>thể</a:t>
            </a:r>
            <a:r>
              <a:rPr lang="en-US" sz="2400" dirty="0">
                <a:latin typeface="UTM Avo" panose="02040603050506020204" pitchFamily="18" charset="0"/>
              </a:rPr>
              <a:t> </a:t>
            </a:r>
            <a:r>
              <a:rPr lang="en-US" sz="2400" dirty="0" err="1">
                <a:latin typeface="UTM Avo" panose="02040603050506020204" pitchFamily="18" charset="0"/>
              </a:rPr>
              <a:t>thao</a:t>
            </a:r>
            <a:r>
              <a:rPr lang="en-US" sz="2400" dirty="0">
                <a:latin typeface="UTM Avo" panose="02040603050506020204" pitchFamily="18" charset="0"/>
              </a:rPr>
              <a:t>? </a:t>
            </a:r>
          </a:p>
        </p:txBody>
      </p:sp>
    </p:spTree>
    <p:extLst>
      <p:ext uri="{BB962C8B-B14F-4D97-AF65-F5344CB8AC3E}">
        <p14:creationId xmlns:p14="http://schemas.microsoft.com/office/powerpoint/2010/main" val="117120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250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6C34DEF7-9890-5A02-A7A7-0ABE8D566571}"/>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 xmlns:a16="http://schemas.microsoft.com/office/drawing/2014/main" id="{5B1ED0E6-599E-A8FA-F809-B2EFDB33EBC0}"/>
              </a:ext>
            </a:extLst>
          </p:cNvPr>
          <p:cNvSpPr txBox="1"/>
          <p:nvPr/>
        </p:nvSpPr>
        <p:spPr>
          <a:xfrm>
            <a:off x="462105" y="912740"/>
            <a:ext cx="11367083" cy="9503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Like fanpage Hoc10 - Học 1 biết 10 để nhận thêm nhiều tài liệu giảng dạy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4" name="Rectangle: Rounded Corners 3">
            <a:extLst>
              <a:ext uri="{FF2B5EF4-FFF2-40B4-BE49-F238E27FC236}">
                <a16:creationId xmlns="" xmlns:a16="http://schemas.microsoft.com/office/drawing/2014/main" id="{ECADC447-2C06-D96B-11DA-1BFDE03D8390}"/>
              </a:ext>
            </a:extLst>
          </p:cNvPr>
          <p:cNvSpPr/>
          <p:nvPr/>
        </p:nvSpPr>
        <p:spPr>
          <a:xfrm>
            <a:off x="2392261"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2400" b="1" u="sng" dirty="0">
                <a:solidFill>
                  <a:srgbClr val="843C0C"/>
                </a:solidFill>
                <a:latin typeface="UTM Avo" panose="02040603050506020204" pitchFamily="18" charset="0"/>
                <a:hlinkClick r:id="rId3">
                  <a:extLst>
                    <a:ext uri="{A12FA001-AC4F-418D-AE19-62706E023703}">
                      <ahyp:hlinkClr xmlns="" xmlns:ahyp="http://schemas.microsoft.com/office/drawing/2018/hyperlinkcolor" val="tx"/>
                    </a:ext>
                  </a:extLst>
                </a:hlinkClick>
              </a:rPr>
              <a:t>Hoc10 – </a:t>
            </a:r>
            <a:r>
              <a:rPr lang="en-US" sz="2400" b="1" u="sng" dirty="0" err="1">
                <a:solidFill>
                  <a:srgbClr val="843C0C"/>
                </a:solidFill>
                <a:latin typeface="UTM Avo" panose="02040603050506020204" pitchFamily="18" charset="0"/>
                <a:hlinkClick r:id="rId3">
                  <a:extLst>
                    <a:ext uri="{A12FA001-AC4F-418D-AE19-62706E023703}">
                      <ahyp:hlinkClr xmlns="" xmlns:ahyp="http://schemas.microsoft.com/office/drawing/2018/hyperlinkcolor" val="tx"/>
                    </a:ext>
                  </a:extLst>
                </a:hlinkClick>
              </a:rPr>
              <a:t>Học</a:t>
            </a:r>
            <a:r>
              <a:rPr lang="en-US" sz="2400" b="1" u="sng" dirty="0">
                <a:solidFill>
                  <a:srgbClr val="843C0C"/>
                </a:solidFill>
                <a:latin typeface="UTM Avo" panose="02040603050506020204" pitchFamily="18" charset="0"/>
                <a:hlinkClick r:id="rId3">
                  <a:extLst>
                    <a:ext uri="{A12FA001-AC4F-418D-AE19-62706E023703}">
                      <ahyp:hlinkClr xmlns="" xmlns:ahyp="http://schemas.microsoft.com/office/drawing/2018/hyperlinkcolor" val="tx"/>
                    </a:ext>
                  </a:extLst>
                </a:hlinkClick>
              </a:rPr>
              <a:t> 1 </a:t>
            </a:r>
            <a:r>
              <a:rPr lang="en-US" sz="2400" b="1" u="sng" dirty="0" err="1">
                <a:solidFill>
                  <a:srgbClr val="843C0C"/>
                </a:solidFill>
                <a:latin typeface="UTM Avo" panose="02040603050506020204" pitchFamily="18" charset="0"/>
                <a:hlinkClick r:id="rId3">
                  <a:extLst>
                    <a:ext uri="{A12FA001-AC4F-418D-AE19-62706E023703}">
                      <ahyp:hlinkClr xmlns="" xmlns:ahyp="http://schemas.microsoft.com/office/drawing/2018/hyperlinkcolor" val="tx"/>
                    </a:ext>
                  </a:extLst>
                </a:hlinkClick>
              </a:rPr>
              <a:t>biết</a:t>
            </a:r>
            <a:r>
              <a:rPr lang="en-US" sz="2400" b="1" u="sng" dirty="0">
                <a:solidFill>
                  <a:srgbClr val="843C0C"/>
                </a:solidFill>
                <a:latin typeface="UTM Avo" panose="02040603050506020204" pitchFamily="18" charset="0"/>
                <a:hlinkClick r:id="rId3">
                  <a:extLst>
                    <a:ext uri="{A12FA001-AC4F-418D-AE19-62706E023703}">
                      <ahyp:hlinkClr xmlns="" xmlns:ahyp="http://schemas.microsoft.com/office/drawing/2018/hyperlinkcolor" val="tx"/>
                    </a:ext>
                  </a:extLst>
                </a:hlinkClick>
              </a:rPr>
              <a:t> 10</a:t>
            </a:r>
            <a:endParaRPr lang="en-US" sz="2400" b="1" u="sng" dirty="0">
              <a:solidFill>
                <a:srgbClr val="843C0C"/>
              </a:solidFill>
              <a:latin typeface="UTM Avo" panose="02040603050506020204" pitchFamily="18" charset="0"/>
            </a:endParaRPr>
          </a:p>
        </p:txBody>
      </p:sp>
      <p:sp>
        <p:nvSpPr>
          <p:cNvPr id="6" name="TextBox 5">
            <a:extLst>
              <a:ext uri="{FF2B5EF4-FFF2-40B4-BE49-F238E27FC236}">
                <a16:creationId xmlns="" xmlns:a16="http://schemas.microsoft.com/office/drawing/2014/main" id="{0BDE06FA-8823-B0E3-45F9-9CE4556F037F}"/>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7" name="Picture 2" descr="Ngón Trỏ, ngón tay, Máy tính Biểu tượng Tay - tay png tải về - Miễn phí  trong suốt Tay png Tải về.">
            <a:extLst>
              <a:ext uri="{FF2B5EF4-FFF2-40B4-BE49-F238E27FC236}">
                <a16:creationId xmlns="" xmlns:a16="http://schemas.microsoft.com/office/drawing/2014/main" id="{E87B9E9A-F844-87CB-1ABA-C7417DC5C6E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59236809-A62F-8E2A-86BA-73371CF596F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118470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repeatCount="indefinite" fill="hold" nodeType="withEffect">
                                  <p:stCondLst>
                                    <p:cond delay="0"/>
                                  </p:stCondLst>
                                  <p:childTnLst>
                                    <p:animClr clrSpc="rgb" dir="cw">
                                      <p:cBhvr>
                                        <p:cTn id="6" dur="1000" fill="hold"/>
                                        <p:tgtEl>
                                          <p:spTgt spid="4"/>
                                        </p:tgtEl>
                                        <p:attrNameLst>
                                          <p:attrName>fillcolor</p:attrName>
                                        </p:attrNameLst>
                                      </p:cBhvr>
                                      <p:to>
                                        <a:srgbClr val="C5E0B3"/>
                                      </p:to>
                                    </p:animClr>
                                    <p:set>
                                      <p:cBhvr>
                                        <p:cTn id="7" dur="1000" fill="hold"/>
                                        <p:tgtEl>
                                          <p:spTgt spid="4"/>
                                        </p:tgtEl>
                                        <p:attrNameLst>
                                          <p:attrName>fill.type</p:attrName>
                                        </p:attrNameLst>
                                      </p:cBhvr>
                                      <p:to>
                                        <p:strVal val="solid"/>
                                      </p:to>
                                    </p:set>
                                    <p:set>
                                      <p:cBhvr>
                                        <p:cTn id="8" dur="1000" fill="hold"/>
                                        <p:tgtEl>
                                          <p:spTgt spid="4"/>
                                        </p:tgtEl>
                                        <p:attrNameLst>
                                          <p:attrName>fill.on</p:attrName>
                                        </p:attrNameLst>
                                      </p:cBhvr>
                                      <p:to>
                                        <p:strVal val="true"/>
                                      </p:to>
                                    </p:set>
                                  </p:childTnLst>
                                </p:cTn>
                              </p:par>
                              <p:par>
                                <p:cTn id="9" presetID="21" presetClass="emph" presetSubtype="0" repeatCount="indefinite" fill="hold" grpId="0" nodeType="withEffect">
                                  <p:stCondLst>
                                    <p:cond delay="0"/>
                                  </p:stCondLst>
                                  <p:childTnLst>
                                    <p:animClr clrSpc="hsl" dir="cw">
                                      <p:cBhvr override="childStyle">
                                        <p:cTn id="10" dur="1000" fill="hold"/>
                                        <p:tgtEl>
                                          <p:spTgt spid="2"/>
                                        </p:tgtEl>
                                        <p:attrNameLst>
                                          <p:attrName>style.color</p:attrName>
                                        </p:attrNameLst>
                                      </p:cBhvr>
                                      <p:by>
                                        <p:hsl h="7200000" s="0" l="0"/>
                                      </p:by>
                                    </p:animClr>
                                    <p:animClr clrSpc="hsl" dir="cw">
                                      <p:cBhvr>
                                        <p:cTn id="11" dur="1000" fill="hold"/>
                                        <p:tgtEl>
                                          <p:spTgt spid="2"/>
                                        </p:tgtEl>
                                        <p:attrNameLst>
                                          <p:attrName>fillcolor</p:attrName>
                                        </p:attrNameLst>
                                      </p:cBhvr>
                                      <p:by>
                                        <p:hsl h="7200000" s="0" l="0"/>
                                      </p:by>
                                    </p:animClr>
                                    <p:animClr clrSpc="hsl" dir="cw">
                                      <p:cBhvr>
                                        <p:cTn id="12" dur="1000" fill="hold"/>
                                        <p:tgtEl>
                                          <p:spTgt spid="2"/>
                                        </p:tgtEl>
                                        <p:attrNameLst>
                                          <p:attrName>stroke.color</p:attrName>
                                        </p:attrNameLst>
                                      </p:cBhvr>
                                      <p:by>
                                        <p:hsl h="7200000" s="0" l="0"/>
                                      </p:by>
                                    </p:animClr>
                                    <p:set>
                                      <p:cBhvr>
                                        <p:cTn id="13" dur="1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 xmlns:a16="http://schemas.microsoft.com/office/drawing/2014/main" id="{D1D4BAF2-2396-1BD0-CFD7-37714D5434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1200" y="3325138"/>
            <a:ext cx="3149600" cy="1701800"/>
          </a:xfrm>
          <a:prstGeom prst="rect">
            <a:avLst/>
          </a:prstGeom>
        </p:spPr>
      </p:pic>
    </p:spTree>
    <p:extLst>
      <p:ext uri="{BB962C8B-B14F-4D97-AF65-F5344CB8AC3E}">
        <p14:creationId xmlns:p14="http://schemas.microsoft.com/office/powerpoint/2010/main" val="4123401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643A0A2-6474-ACA9-A609-1913FF14A7D9}"/>
              </a:ext>
            </a:extLst>
          </p:cNvPr>
          <p:cNvPicPr>
            <a:picLocks noChangeAspect="1"/>
          </p:cNvPicPr>
          <p:nvPr/>
        </p:nvPicPr>
        <p:blipFill>
          <a:blip r:embed="rId3"/>
          <a:stretch>
            <a:fillRect/>
          </a:stretch>
        </p:blipFill>
        <p:spPr>
          <a:xfrm>
            <a:off x="5749495" y="2692539"/>
            <a:ext cx="5994996" cy="4165461"/>
          </a:xfrm>
          <a:prstGeom prst="rect">
            <a:avLst/>
          </a:prstGeom>
        </p:spPr>
      </p:pic>
      <p:sp>
        <p:nvSpPr>
          <p:cNvPr id="4" name="Speech Bubble: Oval 3">
            <a:extLst>
              <a:ext uri="{FF2B5EF4-FFF2-40B4-BE49-F238E27FC236}">
                <a16:creationId xmlns="" xmlns:a16="http://schemas.microsoft.com/office/drawing/2014/main" id="{3758855D-4212-2337-104A-A6F4C8643B32}"/>
              </a:ext>
            </a:extLst>
          </p:cNvPr>
          <p:cNvSpPr/>
          <p:nvPr/>
        </p:nvSpPr>
        <p:spPr>
          <a:xfrm>
            <a:off x="363605" y="2851404"/>
            <a:ext cx="4748327" cy="2488677"/>
          </a:xfrm>
          <a:prstGeom prst="wedgeEllipseCallout">
            <a:avLst>
              <a:gd name="adj1" fmla="val 53993"/>
              <a:gd name="adj2" fmla="val 50952"/>
            </a:avLst>
          </a:prstGeom>
          <a:no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lnSpc>
                <a:spcPct val="150000"/>
              </a:lnSpc>
            </a:pPr>
            <a:r>
              <a:rPr lang="vi-VN" sz="2400" dirty="0">
                <a:solidFill>
                  <a:schemeClr val="tx1"/>
                </a:solidFill>
                <a:latin typeface="UTM Avo" panose="02040603050506020204" pitchFamily="18" charset="0"/>
              </a:rPr>
              <a:t>Quan sát hình 33.1 và nêu các thành phần của môi trường trong cơ thể.</a:t>
            </a:r>
            <a:endParaRPr lang="en-US" sz="2400" dirty="0">
              <a:solidFill>
                <a:schemeClr val="tx1"/>
              </a:solidFill>
              <a:latin typeface="UTM Avo" panose="02040603050506020204" pitchFamily="18" charset="0"/>
            </a:endParaRPr>
          </a:p>
        </p:txBody>
      </p:sp>
      <p:sp>
        <p:nvSpPr>
          <p:cNvPr id="8" name="TextBox 7">
            <a:extLst>
              <a:ext uri="{FF2B5EF4-FFF2-40B4-BE49-F238E27FC236}">
                <a16:creationId xmlns="" xmlns:a16="http://schemas.microsoft.com/office/drawing/2014/main" id="{46D87317-9BC1-0832-11B1-14B6B2520815}"/>
              </a:ext>
            </a:extLst>
          </p:cNvPr>
          <p:cNvSpPr txBox="1"/>
          <p:nvPr/>
        </p:nvSpPr>
        <p:spPr>
          <a:xfrm>
            <a:off x="1735632" y="1385719"/>
            <a:ext cx="8772987" cy="654731"/>
          </a:xfrm>
          <a:prstGeom prst="rect">
            <a:avLst/>
          </a:prstGeom>
          <a:noFill/>
        </p:spPr>
        <p:txBody>
          <a:bodyPr wrap="square" anchor="ctr">
            <a:spAutoFit/>
          </a:bodyPr>
          <a:lstStyle/>
          <a:p>
            <a:pPr lvl="0" algn="ctr">
              <a:lnSpc>
                <a:spcPct val="150000"/>
              </a:lnSpc>
            </a:pPr>
            <a:r>
              <a:rPr lang="en-US" sz="2800" b="1" dirty="0">
                <a:latin typeface="UTM Avo" panose="02040603050506020204" pitchFamily="18"/>
                <a:ea typeface="Arial" panose="020B0604020202020204" pitchFamily="34" charset="0"/>
                <a:cs typeface="Arial" panose="020B0604020202020204" pitchFamily="34" charset="0"/>
              </a:rPr>
              <a:t>I. MÔI TRƯỜNG TRONG CƠ THỂ</a:t>
            </a:r>
            <a:endParaRPr lang="vi-VN" sz="2800" b="1" dirty="0">
              <a:latin typeface="UTM Avo" panose="02040603050506020204" pitchFamily="18"/>
              <a:ea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97F040DE-AFBA-2E14-D747-985A29F42F9A}"/>
              </a:ext>
            </a:extLst>
          </p:cNvPr>
          <p:cNvSpPr txBox="1"/>
          <p:nvPr/>
        </p:nvSpPr>
        <p:spPr>
          <a:xfrm>
            <a:off x="1735631" y="1906375"/>
            <a:ext cx="8772987" cy="574388"/>
          </a:xfrm>
          <a:prstGeom prst="rect">
            <a:avLst/>
          </a:prstGeom>
          <a:noFill/>
        </p:spPr>
        <p:txBody>
          <a:bodyPr wrap="square" anchor="ctr">
            <a:spAutoFit/>
          </a:bodyPr>
          <a:lstStyle/>
          <a:p>
            <a:pPr lvl="0" algn="ctr">
              <a:lnSpc>
                <a:spcPct val="150000"/>
              </a:lnSpc>
            </a:pPr>
            <a:r>
              <a:rPr lang="en-US" sz="2400" b="1" dirty="0">
                <a:latin typeface="UTM Avo" panose="02040603050506020204" pitchFamily="18"/>
                <a:ea typeface="Arial" panose="020B0604020202020204" pitchFamily="34" charset="0"/>
                <a:cs typeface="Arial" panose="020B0604020202020204" pitchFamily="34" charset="0"/>
              </a:rPr>
              <a:t>1. </a:t>
            </a:r>
            <a:r>
              <a:rPr lang="en-US" sz="2400" b="1" dirty="0" err="1">
                <a:latin typeface="UTM Avo" panose="02040603050506020204" pitchFamily="18"/>
                <a:ea typeface="Arial" panose="020B0604020202020204" pitchFamily="34" charset="0"/>
                <a:cs typeface="Arial" panose="020B0604020202020204" pitchFamily="34" charset="0"/>
              </a:rPr>
              <a:t>Khái</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niệm</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môi</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trường</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trong</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cơ</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thể</a:t>
            </a:r>
            <a:endParaRPr lang="vi-VN" sz="2400" b="1" dirty="0">
              <a:latin typeface="UTM Avo" panose="02040603050506020204" pitchFamily="18"/>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902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34617A9C-111D-EE13-E42B-F81EFF666FED}"/>
            </a:ext>
          </a:extLst>
        </p:cNvPr>
        <p:cNvGrpSpPr/>
        <p:nvPr/>
      </p:nvGrpSpPr>
      <p:grpSpPr>
        <a:xfrm>
          <a:off x="0" y="0"/>
          <a:ext cx="0" cy="0"/>
          <a:chOff x="0" y="0"/>
          <a:chExt cx="0" cy="0"/>
        </a:xfrm>
      </p:grpSpPr>
      <p:pic>
        <p:nvPicPr>
          <p:cNvPr id="2" name="Picture 1">
            <a:extLst>
              <a:ext uri="{FF2B5EF4-FFF2-40B4-BE49-F238E27FC236}">
                <a16:creationId xmlns="" xmlns:a16="http://schemas.microsoft.com/office/drawing/2014/main" id="{F48FD04B-7A47-FE45-A761-2EE579FA4905}"/>
              </a:ext>
            </a:extLst>
          </p:cNvPr>
          <p:cNvPicPr>
            <a:picLocks noChangeAspect="1"/>
          </p:cNvPicPr>
          <p:nvPr/>
        </p:nvPicPr>
        <p:blipFill>
          <a:blip r:embed="rId3"/>
          <a:stretch>
            <a:fillRect/>
          </a:stretch>
        </p:blipFill>
        <p:spPr>
          <a:xfrm>
            <a:off x="6810031" y="2463995"/>
            <a:ext cx="4754952" cy="3303850"/>
          </a:xfrm>
          <a:prstGeom prst="rect">
            <a:avLst/>
          </a:prstGeom>
        </p:spPr>
      </p:pic>
      <p:sp>
        <p:nvSpPr>
          <p:cNvPr id="4" name="TextBox 3">
            <a:extLst>
              <a:ext uri="{FF2B5EF4-FFF2-40B4-BE49-F238E27FC236}">
                <a16:creationId xmlns="" xmlns:a16="http://schemas.microsoft.com/office/drawing/2014/main" id="{5B45EEF3-C432-4A19-C577-7E0067398165}"/>
              </a:ext>
            </a:extLst>
          </p:cNvPr>
          <p:cNvSpPr txBox="1"/>
          <p:nvPr/>
        </p:nvSpPr>
        <p:spPr>
          <a:xfrm>
            <a:off x="627017" y="1893004"/>
            <a:ext cx="5782492" cy="4445832"/>
          </a:xfrm>
          <a:prstGeom prst="rect">
            <a:avLst/>
          </a:prstGeom>
          <a:noFill/>
        </p:spPr>
        <p:txBody>
          <a:bodyPr wrap="square">
            <a:spAutoFit/>
          </a:bodyPr>
          <a:lstStyle/>
          <a:p>
            <a:pPr algn="just">
              <a:lnSpc>
                <a:spcPct val="150000"/>
              </a:lnSpc>
            </a:pPr>
            <a:r>
              <a:rPr lang="en-US" sz="2400" dirty="0" err="1">
                <a:latin typeface="UTM Avo" panose="02040603050506020204" pitchFamily="18" charset="0"/>
              </a:rPr>
              <a:t>Môi</a:t>
            </a:r>
            <a:r>
              <a:rPr lang="en-US" sz="2400" dirty="0">
                <a:latin typeface="UTM Avo" panose="02040603050506020204" pitchFamily="18" charset="0"/>
              </a:rPr>
              <a:t> </a:t>
            </a:r>
            <a:r>
              <a:rPr lang="en-US" sz="2400" dirty="0" err="1">
                <a:latin typeface="UTM Avo" panose="02040603050506020204" pitchFamily="18" charset="0"/>
              </a:rPr>
              <a:t>trường</a:t>
            </a:r>
            <a:r>
              <a:rPr lang="en-US" sz="2400" dirty="0">
                <a:latin typeface="UTM Avo" panose="02040603050506020204" pitchFamily="18" charset="0"/>
              </a:rPr>
              <a:t> </a:t>
            </a:r>
            <a:r>
              <a:rPr lang="en-US" sz="2400" dirty="0" err="1">
                <a:latin typeface="UTM Avo" panose="02040603050506020204" pitchFamily="18" charset="0"/>
              </a:rPr>
              <a:t>trong</a:t>
            </a:r>
            <a:r>
              <a:rPr lang="en-US" sz="2400" dirty="0">
                <a:latin typeface="UTM Avo" panose="02040603050506020204" pitchFamily="18" charset="0"/>
              </a:rPr>
              <a:t> </a:t>
            </a:r>
            <a:r>
              <a:rPr lang="en-US" sz="2400" dirty="0" err="1">
                <a:latin typeface="UTM Avo" panose="02040603050506020204" pitchFamily="18" charset="0"/>
              </a:rPr>
              <a:t>cơ</a:t>
            </a:r>
            <a:r>
              <a:rPr lang="en-US" sz="2400" dirty="0">
                <a:latin typeface="UTM Avo" panose="02040603050506020204" pitchFamily="18" charset="0"/>
              </a:rPr>
              <a:t> </a:t>
            </a:r>
            <a:r>
              <a:rPr lang="en-US" sz="2400" dirty="0" err="1">
                <a:latin typeface="UTM Avo" panose="02040603050506020204" pitchFamily="18" charset="0"/>
              </a:rPr>
              <a:t>thể</a:t>
            </a:r>
            <a:r>
              <a:rPr lang="en-US" sz="2400" dirty="0">
                <a:latin typeface="UTM Avo" panose="02040603050506020204" pitchFamily="18" charset="0"/>
              </a:rPr>
              <a:t> bao </a:t>
            </a:r>
            <a:r>
              <a:rPr lang="en-US" sz="2400" dirty="0" err="1">
                <a:latin typeface="UTM Avo" panose="02040603050506020204" pitchFamily="18" charset="0"/>
              </a:rPr>
              <a:t>gồm</a:t>
            </a:r>
            <a:r>
              <a:rPr lang="en-US" sz="2400" dirty="0">
                <a:latin typeface="UTM Avo" panose="02040603050506020204" pitchFamily="18" charset="0"/>
              </a:rPr>
              <a:t> </a:t>
            </a:r>
            <a:r>
              <a:rPr lang="en-US" sz="2400" dirty="0" err="1">
                <a:latin typeface="UTM Avo" panose="02040603050506020204" pitchFamily="18" charset="0"/>
              </a:rPr>
              <a:t>máu</a:t>
            </a:r>
            <a:r>
              <a:rPr lang="en-US" sz="2400" dirty="0">
                <a:latin typeface="UTM Avo" panose="02040603050506020204" pitchFamily="18" charset="0"/>
              </a:rPr>
              <a:t>, </a:t>
            </a:r>
            <a:r>
              <a:rPr lang="en-US" sz="2400" dirty="0" err="1">
                <a:latin typeface="UTM Avo" panose="02040603050506020204" pitchFamily="18" charset="0"/>
              </a:rPr>
              <a:t>dịch</a:t>
            </a:r>
            <a:r>
              <a:rPr lang="en-US" sz="2400" dirty="0">
                <a:latin typeface="UTM Avo" panose="02040603050506020204" pitchFamily="18" charset="0"/>
              </a:rPr>
              <a:t> </a:t>
            </a:r>
            <a:r>
              <a:rPr lang="en-US" sz="2400" dirty="0" err="1">
                <a:latin typeface="UTM Avo" panose="02040603050506020204" pitchFamily="18" charset="0"/>
              </a:rPr>
              <a:t>mô</a:t>
            </a:r>
            <a:r>
              <a:rPr lang="en-US" sz="2400" dirty="0">
                <a:latin typeface="UTM Avo" panose="02040603050506020204" pitchFamily="18" charset="0"/>
              </a:rPr>
              <a:t> (</a:t>
            </a:r>
            <a:r>
              <a:rPr lang="en-US" sz="2400" dirty="0" err="1">
                <a:latin typeface="UTM Avo" panose="02040603050506020204" pitchFamily="18" charset="0"/>
              </a:rPr>
              <a:t>dịch</a:t>
            </a:r>
            <a:r>
              <a:rPr lang="en-US" sz="2400" dirty="0">
                <a:latin typeface="UTM Avo" panose="02040603050506020204" pitchFamily="18" charset="0"/>
              </a:rPr>
              <a:t> </a:t>
            </a:r>
            <a:r>
              <a:rPr lang="en-US" sz="2400" dirty="0" err="1">
                <a:latin typeface="UTM Avo" panose="02040603050506020204" pitchFamily="18" charset="0"/>
              </a:rPr>
              <a:t>giữa</a:t>
            </a:r>
            <a:r>
              <a:rPr lang="en-US" sz="2400" dirty="0">
                <a:latin typeface="UTM Avo" panose="02040603050506020204" pitchFamily="18" charset="0"/>
              </a:rPr>
              <a:t> </a:t>
            </a:r>
            <a:r>
              <a:rPr lang="en-US" sz="2400" dirty="0" err="1">
                <a:latin typeface="UTM Avo" panose="02040603050506020204" pitchFamily="18" charset="0"/>
              </a:rPr>
              <a:t>các</a:t>
            </a:r>
            <a:r>
              <a:rPr lang="en-US" sz="2400" dirty="0">
                <a:latin typeface="UTM Avo" panose="02040603050506020204" pitchFamily="18" charset="0"/>
              </a:rPr>
              <a:t> </a:t>
            </a:r>
            <a:r>
              <a:rPr lang="en-US" sz="2400" dirty="0" err="1">
                <a:latin typeface="UTM Avo" panose="02040603050506020204" pitchFamily="18" charset="0"/>
              </a:rPr>
              <a:t>tế</a:t>
            </a:r>
            <a:r>
              <a:rPr lang="en-US" sz="2400" dirty="0">
                <a:latin typeface="UTM Avo" panose="02040603050506020204" pitchFamily="18" charset="0"/>
              </a:rPr>
              <a:t> </a:t>
            </a:r>
            <a:r>
              <a:rPr lang="en-US" sz="2400" dirty="0" err="1">
                <a:latin typeface="UTM Avo" panose="02040603050506020204" pitchFamily="18" charset="0"/>
              </a:rPr>
              <a:t>bào</a:t>
            </a:r>
            <a:r>
              <a:rPr lang="en-US" sz="2400" dirty="0">
                <a:latin typeface="UTM Avo" panose="02040603050506020204" pitchFamily="18" charset="0"/>
              </a:rPr>
              <a:t>) </a:t>
            </a:r>
            <a:r>
              <a:rPr lang="en-US" sz="2400" dirty="0" err="1">
                <a:latin typeface="UTM Avo" panose="02040603050506020204" pitchFamily="18" charset="0"/>
              </a:rPr>
              <a:t>và</a:t>
            </a:r>
            <a:r>
              <a:rPr lang="en-US" sz="2400" dirty="0">
                <a:latin typeface="UTM Avo" panose="02040603050506020204" pitchFamily="18" charset="0"/>
              </a:rPr>
              <a:t> </a:t>
            </a:r>
            <a:r>
              <a:rPr lang="en-US" sz="2400" dirty="0" err="1">
                <a:latin typeface="UTM Avo" panose="02040603050506020204" pitchFamily="18" charset="0"/>
              </a:rPr>
              <a:t>dịch</a:t>
            </a:r>
            <a:r>
              <a:rPr lang="en-US" sz="2400" dirty="0">
                <a:latin typeface="UTM Avo" panose="02040603050506020204" pitchFamily="18" charset="0"/>
              </a:rPr>
              <a:t> </a:t>
            </a:r>
            <a:r>
              <a:rPr lang="en-US" sz="2400" dirty="0" err="1">
                <a:latin typeface="UTM Avo" panose="02040603050506020204" pitchFamily="18" charset="0"/>
              </a:rPr>
              <a:t>bạch</a:t>
            </a:r>
            <a:r>
              <a:rPr lang="en-US" sz="2400" dirty="0">
                <a:latin typeface="UTM Avo" panose="02040603050506020204" pitchFamily="18" charset="0"/>
              </a:rPr>
              <a:t> </a:t>
            </a:r>
            <a:r>
              <a:rPr lang="en-US" sz="2400" dirty="0" err="1">
                <a:latin typeface="UTM Avo" panose="02040603050506020204" pitchFamily="18" charset="0"/>
              </a:rPr>
              <a:t>huyết</a:t>
            </a:r>
            <a:r>
              <a:rPr lang="en-US" sz="2400" dirty="0">
                <a:latin typeface="UTM Avo" panose="02040603050506020204" pitchFamily="18" charset="0"/>
              </a:rPr>
              <a:t> (</a:t>
            </a:r>
            <a:r>
              <a:rPr lang="en-US" sz="2400" dirty="0" err="1">
                <a:latin typeface="UTM Avo" panose="02040603050506020204" pitchFamily="18" charset="0"/>
              </a:rPr>
              <a:t>hình</a:t>
            </a:r>
            <a:r>
              <a:rPr lang="en-US" sz="2400" dirty="0">
                <a:latin typeface="UTM Avo" panose="02040603050506020204" pitchFamily="18" charset="0"/>
              </a:rPr>
              <a:t> 33.1). </a:t>
            </a:r>
            <a:r>
              <a:rPr lang="en-US" sz="2400" dirty="0" err="1">
                <a:latin typeface="UTM Avo" panose="02040603050506020204" pitchFamily="18" charset="0"/>
              </a:rPr>
              <a:t>Những</a:t>
            </a:r>
            <a:r>
              <a:rPr lang="en-US" sz="2400" dirty="0">
                <a:latin typeface="UTM Avo" panose="02040603050506020204" pitchFamily="18" charset="0"/>
              </a:rPr>
              <a:t> </a:t>
            </a:r>
            <a:r>
              <a:rPr lang="en-US" sz="2400" dirty="0" err="1">
                <a:latin typeface="UTM Avo" panose="02040603050506020204" pitchFamily="18" charset="0"/>
              </a:rPr>
              <a:t>điều</a:t>
            </a:r>
            <a:r>
              <a:rPr lang="en-US" sz="2400" dirty="0">
                <a:latin typeface="UTM Avo" panose="02040603050506020204" pitchFamily="18" charset="0"/>
              </a:rPr>
              <a:t> </a:t>
            </a:r>
            <a:r>
              <a:rPr lang="en-US" sz="2400" dirty="0" err="1">
                <a:latin typeface="UTM Avo" panose="02040603050506020204" pitchFamily="18" charset="0"/>
              </a:rPr>
              <a:t>kiện</a:t>
            </a:r>
            <a:r>
              <a:rPr lang="en-US" sz="2400" dirty="0">
                <a:latin typeface="UTM Avo" panose="02040603050506020204" pitchFamily="18" charset="0"/>
              </a:rPr>
              <a:t> </a:t>
            </a:r>
            <a:r>
              <a:rPr lang="en-US" sz="2400" dirty="0" err="1">
                <a:latin typeface="UTM Avo" panose="02040603050506020204" pitchFamily="18" charset="0"/>
              </a:rPr>
              <a:t>vật</a:t>
            </a:r>
            <a:r>
              <a:rPr lang="en-US" sz="2400" dirty="0">
                <a:latin typeface="UTM Avo" panose="02040603050506020204" pitchFamily="18" charset="0"/>
              </a:rPr>
              <a:t> </a:t>
            </a:r>
            <a:r>
              <a:rPr lang="en-US" sz="2400" dirty="0" err="1">
                <a:latin typeface="UTM Avo" panose="02040603050506020204" pitchFamily="18" charset="0"/>
              </a:rPr>
              <a:t>lí</a:t>
            </a:r>
            <a:r>
              <a:rPr lang="en-US" sz="2400" dirty="0">
                <a:latin typeface="UTM Avo" panose="02040603050506020204" pitchFamily="18" charset="0"/>
              </a:rPr>
              <a:t>, </a:t>
            </a:r>
            <a:r>
              <a:rPr lang="en-US" sz="2400" dirty="0" err="1">
                <a:latin typeface="UTM Avo" panose="02040603050506020204" pitchFamily="18" charset="0"/>
              </a:rPr>
              <a:t>hoá</a:t>
            </a:r>
            <a:r>
              <a:rPr lang="en-US" sz="2400" dirty="0">
                <a:latin typeface="UTM Avo" panose="02040603050506020204" pitchFamily="18" charset="0"/>
              </a:rPr>
              <a:t> </a:t>
            </a:r>
            <a:r>
              <a:rPr lang="en-US" sz="2400" dirty="0" err="1">
                <a:latin typeface="UTM Avo" panose="02040603050506020204" pitchFamily="18" charset="0"/>
              </a:rPr>
              <a:t>học</a:t>
            </a:r>
            <a:r>
              <a:rPr lang="en-US" sz="2400" dirty="0">
                <a:latin typeface="UTM Avo" panose="02040603050506020204" pitchFamily="18" charset="0"/>
              </a:rPr>
              <a:t> </a:t>
            </a:r>
            <a:r>
              <a:rPr lang="en-US" sz="2400" dirty="0" err="1">
                <a:latin typeface="UTM Avo" panose="02040603050506020204" pitchFamily="18" charset="0"/>
              </a:rPr>
              <a:t>của</a:t>
            </a:r>
            <a:r>
              <a:rPr lang="en-US" sz="2400" dirty="0">
                <a:latin typeface="UTM Avo" panose="02040603050506020204" pitchFamily="18" charset="0"/>
              </a:rPr>
              <a:t> </a:t>
            </a:r>
            <a:r>
              <a:rPr lang="en-US" sz="2400" dirty="0" err="1">
                <a:latin typeface="UTM Avo" panose="02040603050506020204" pitchFamily="18" charset="0"/>
              </a:rPr>
              <a:t>môi</a:t>
            </a:r>
            <a:r>
              <a:rPr lang="en-US" sz="2400" dirty="0">
                <a:latin typeface="UTM Avo" panose="02040603050506020204" pitchFamily="18" charset="0"/>
              </a:rPr>
              <a:t> </a:t>
            </a:r>
            <a:r>
              <a:rPr lang="en-US" sz="2400" dirty="0" err="1">
                <a:latin typeface="UTM Avo" panose="02040603050506020204" pitchFamily="18" charset="0"/>
              </a:rPr>
              <a:t>trường</a:t>
            </a:r>
            <a:r>
              <a:rPr lang="en-US" sz="2400" dirty="0">
                <a:latin typeface="UTM Avo" panose="02040603050506020204" pitchFamily="18" charset="0"/>
              </a:rPr>
              <a:t> </a:t>
            </a:r>
            <a:r>
              <a:rPr lang="en-US" sz="2400" dirty="0" err="1">
                <a:latin typeface="UTM Avo" panose="02040603050506020204" pitchFamily="18" charset="0"/>
              </a:rPr>
              <a:t>trong</a:t>
            </a:r>
            <a:r>
              <a:rPr lang="en-US" sz="2400" dirty="0">
                <a:latin typeface="UTM Avo" panose="02040603050506020204" pitchFamily="18" charset="0"/>
              </a:rPr>
              <a:t> </a:t>
            </a:r>
            <a:r>
              <a:rPr lang="en-US" sz="2400" dirty="0" err="1">
                <a:latin typeface="UTM Avo" panose="02040603050506020204" pitchFamily="18" charset="0"/>
              </a:rPr>
              <a:t>như</a:t>
            </a:r>
            <a:r>
              <a:rPr lang="en-US" sz="2400" dirty="0">
                <a:latin typeface="UTM Avo" panose="02040603050506020204" pitchFamily="18" charset="0"/>
              </a:rPr>
              <a:t> </a:t>
            </a:r>
            <a:r>
              <a:rPr lang="en-US" sz="2400" dirty="0" err="1">
                <a:latin typeface="UTM Avo" panose="02040603050506020204" pitchFamily="18" charset="0"/>
              </a:rPr>
              <a:t>nhiệt</a:t>
            </a:r>
            <a:r>
              <a:rPr lang="en-US" sz="2400" dirty="0">
                <a:latin typeface="UTM Avo" panose="02040603050506020204" pitchFamily="18" charset="0"/>
              </a:rPr>
              <a:t> </a:t>
            </a:r>
            <a:r>
              <a:rPr lang="en-US" sz="2400" dirty="0" err="1">
                <a:latin typeface="UTM Avo" panose="02040603050506020204" pitchFamily="18" charset="0"/>
              </a:rPr>
              <a:t>độ</a:t>
            </a:r>
            <a:r>
              <a:rPr lang="en-US" sz="2400" dirty="0">
                <a:latin typeface="UTM Avo" panose="02040603050506020204" pitchFamily="18" charset="0"/>
              </a:rPr>
              <a:t>, </a:t>
            </a:r>
            <a:r>
              <a:rPr lang="en-US" sz="2400" dirty="0" err="1">
                <a:latin typeface="UTM Avo" panose="02040603050506020204" pitchFamily="18" charset="0"/>
              </a:rPr>
              <a:t>huyết</a:t>
            </a:r>
            <a:r>
              <a:rPr lang="en-US" sz="2400" dirty="0">
                <a:latin typeface="UTM Avo" panose="02040603050506020204" pitchFamily="18" charset="0"/>
              </a:rPr>
              <a:t> </a:t>
            </a:r>
            <a:r>
              <a:rPr lang="en-US" sz="2400" dirty="0" err="1">
                <a:latin typeface="UTM Avo" panose="02040603050506020204" pitchFamily="18" charset="0"/>
              </a:rPr>
              <a:t>áp</a:t>
            </a:r>
            <a:r>
              <a:rPr lang="en-US" sz="2400" dirty="0">
                <a:latin typeface="UTM Avo" panose="02040603050506020204" pitchFamily="18" charset="0"/>
              </a:rPr>
              <a:t>, pH, </a:t>
            </a:r>
            <a:r>
              <a:rPr lang="en-US" sz="2400" dirty="0" err="1">
                <a:latin typeface="UTM Avo" panose="02040603050506020204" pitchFamily="18" charset="0"/>
              </a:rPr>
              <a:t>thành</a:t>
            </a:r>
            <a:r>
              <a:rPr lang="en-US" sz="2400" dirty="0">
                <a:latin typeface="UTM Avo" panose="02040603050506020204" pitchFamily="18" charset="0"/>
              </a:rPr>
              <a:t> </a:t>
            </a:r>
            <a:r>
              <a:rPr lang="en-US" sz="2400" dirty="0" err="1">
                <a:latin typeface="UTM Avo" panose="02040603050506020204" pitchFamily="18" charset="0"/>
              </a:rPr>
              <a:t>phần</a:t>
            </a:r>
            <a:r>
              <a:rPr lang="en-US" sz="2400" dirty="0">
                <a:latin typeface="UTM Avo" panose="02040603050506020204" pitchFamily="18" charset="0"/>
              </a:rPr>
              <a:t> </a:t>
            </a:r>
            <a:r>
              <a:rPr lang="en-US" sz="2400" dirty="0" err="1">
                <a:latin typeface="UTM Avo" panose="02040603050506020204" pitchFamily="18" charset="0"/>
              </a:rPr>
              <a:t>chất</a:t>
            </a:r>
            <a:r>
              <a:rPr lang="en-US" sz="2400" dirty="0">
                <a:latin typeface="UTM Avo" panose="02040603050506020204" pitchFamily="18" charset="0"/>
              </a:rPr>
              <a:t> tan,… </a:t>
            </a:r>
            <a:r>
              <a:rPr lang="en-US" sz="2400" dirty="0" err="1">
                <a:latin typeface="UTM Avo" panose="02040603050506020204" pitchFamily="18" charset="0"/>
              </a:rPr>
              <a:t>dao</a:t>
            </a:r>
            <a:r>
              <a:rPr lang="en-US" sz="2400" dirty="0">
                <a:latin typeface="UTM Avo" panose="02040603050506020204" pitchFamily="18" charset="0"/>
              </a:rPr>
              <a:t> </a:t>
            </a:r>
            <a:r>
              <a:rPr lang="en-US" sz="2400" dirty="0" err="1">
                <a:latin typeface="UTM Avo" panose="02040603050506020204" pitchFamily="18" charset="0"/>
              </a:rPr>
              <a:t>động</a:t>
            </a:r>
            <a:r>
              <a:rPr lang="en-US" sz="2400" dirty="0">
                <a:latin typeface="UTM Avo" panose="02040603050506020204" pitchFamily="18" charset="0"/>
              </a:rPr>
              <a:t> </a:t>
            </a:r>
            <a:r>
              <a:rPr lang="en-US" sz="2400" dirty="0" err="1">
                <a:latin typeface="UTM Avo" panose="02040603050506020204" pitchFamily="18" charset="0"/>
              </a:rPr>
              <a:t>quanh</a:t>
            </a:r>
            <a:r>
              <a:rPr lang="en-US" sz="2400" dirty="0">
                <a:latin typeface="UTM Avo" panose="02040603050506020204" pitchFamily="18" charset="0"/>
              </a:rPr>
              <a:t> </a:t>
            </a:r>
            <a:r>
              <a:rPr lang="en-US" sz="2400" dirty="0" err="1">
                <a:latin typeface="UTM Avo" panose="02040603050506020204" pitchFamily="18" charset="0"/>
              </a:rPr>
              <a:t>một</a:t>
            </a:r>
            <a:r>
              <a:rPr lang="en-US" sz="2400" dirty="0">
                <a:latin typeface="UTM Avo" panose="02040603050506020204" pitchFamily="18" charset="0"/>
              </a:rPr>
              <a:t> </a:t>
            </a:r>
            <a:r>
              <a:rPr lang="en-US" sz="2400" dirty="0" err="1">
                <a:latin typeface="UTM Avo" panose="02040603050506020204" pitchFamily="18" charset="0"/>
              </a:rPr>
              <a:t>giá</a:t>
            </a:r>
            <a:r>
              <a:rPr lang="en-US" sz="2400" dirty="0">
                <a:latin typeface="UTM Avo" panose="02040603050506020204" pitchFamily="18" charset="0"/>
              </a:rPr>
              <a:t> </a:t>
            </a:r>
            <a:r>
              <a:rPr lang="en-US" sz="2400" dirty="0" err="1">
                <a:latin typeface="UTM Avo" panose="02040603050506020204" pitchFamily="18" charset="0"/>
              </a:rPr>
              <a:t>trị</a:t>
            </a:r>
            <a:r>
              <a:rPr lang="en-US" sz="2400" dirty="0">
                <a:latin typeface="UTM Avo" panose="02040603050506020204" pitchFamily="18" charset="0"/>
              </a:rPr>
              <a:t> </a:t>
            </a:r>
            <a:r>
              <a:rPr lang="en-US" sz="2400" dirty="0" err="1">
                <a:latin typeface="UTM Avo" panose="02040603050506020204" pitchFamily="18" charset="0"/>
              </a:rPr>
              <a:t>nhất</a:t>
            </a:r>
            <a:r>
              <a:rPr lang="en-US" sz="2400" dirty="0">
                <a:latin typeface="UTM Avo" panose="02040603050506020204" pitchFamily="18" charset="0"/>
              </a:rPr>
              <a:t> </a:t>
            </a:r>
            <a:r>
              <a:rPr lang="en-US" sz="2400" dirty="0" err="1">
                <a:latin typeface="UTM Avo" panose="02040603050506020204" pitchFamily="18" charset="0"/>
              </a:rPr>
              <a:t>định</a:t>
            </a:r>
            <a:r>
              <a:rPr lang="en-US" sz="2400" dirty="0">
                <a:latin typeface="UTM Avo" panose="02040603050506020204" pitchFamily="18" charset="0"/>
              </a:rPr>
              <a:t> </a:t>
            </a:r>
            <a:r>
              <a:rPr lang="en-US" sz="2400" dirty="0" err="1">
                <a:latin typeface="UTM Avo" panose="02040603050506020204" pitchFamily="18" charset="0"/>
              </a:rPr>
              <a:t>gọi</a:t>
            </a:r>
            <a:r>
              <a:rPr lang="en-US" sz="2400" dirty="0">
                <a:latin typeface="UTM Avo" panose="02040603050506020204" pitchFamily="18" charset="0"/>
              </a:rPr>
              <a:t> </a:t>
            </a:r>
            <a:r>
              <a:rPr lang="en-US" sz="2400" dirty="0" err="1">
                <a:latin typeface="UTM Avo" panose="02040603050506020204" pitchFamily="18" charset="0"/>
              </a:rPr>
              <a:t>là</a:t>
            </a:r>
            <a:r>
              <a:rPr lang="en-US" sz="2400" dirty="0">
                <a:latin typeface="UTM Avo" panose="02040603050506020204" pitchFamily="18" charset="0"/>
              </a:rPr>
              <a:t> </a:t>
            </a:r>
            <a:r>
              <a:rPr lang="en-US" sz="2400" dirty="0" err="1">
                <a:latin typeface="UTM Avo" panose="02040603050506020204" pitchFamily="18" charset="0"/>
              </a:rPr>
              <a:t>cân</a:t>
            </a:r>
            <a:r>
              <a:rPr lang="en-US" sz="2400" dirty="0">
                <a:latin typeface="UTM Avo" panose="02040603050506020204" pitchFamily="18" charset="0"/>
              </a:rPr>
              <a:t> </a:t>
            </a:r>
            <a:r>
              <a:rPr lang="en-US" sz="2400" dirty="0" err="1">
                <a:latin typeface="UTM Avo" panose="02040603050506020204" pitchFamily="18" charset="0"/>
              </a:rPr>
              <a:t>bằng</a:t>
            </a:r>
            <a:r>
              <a:rPr lang="en-US" sz="2400" dirty="0">
                <a:latin typeface="UTM Avo" panose="02040603050506020204" pitchFamily="18" charset="0"/>
              </a:rPr>
              <a:t> </a:t>
            </a:r>
            <a:r>
              <a:rPr lang="en-US" sz="2400" dirty="0" err="1">
                <a:latin typeface="UTM Avo" panose="02040603050506020204" pitchFamily="18" charset="0"/>
              </a:rPr>
              <a:t>môi</a:t>
            </a:r>
            <a:r>
              <a:rPr lang="en-US" sz="2400" dirty="0">
                <a:latin typeface="UTM Avo" panose="02040603050506020204" pitchFamily="18" charset="0"/>
              </a:rPr>
              <a:t> </a:t>
            </a:r>
            <a:r>
              <a:rPr lang="en-US" sz="2400" dirty="0" err="1">
                <a:latin typeface="UTM Avo" panose="02040603050506020204" pitchFamily="18" charset="0"/>
              </a:rPr>
              <a:t>trường</a:t>
            </a:r>
            <a:r>
              <a:rPr lang="en-US" sz="2400" dirty="0">
                <a:latin typeface="UTM Avo" panose="02040603050506020204" pitchFamily="18" charset="0"/>
              </a:rPr>
              <a:t> </a:t>
            </a:r>
            <a:r>
              <a:rPr lang="en-US" sz="2400" dirty="0" err="1">
                <a:latin typeface="UTM Avo" panose="02040603050506020204" pitchFamily="18" charset="0"/>
              </a:rPr>
              <a:t>trong</a:t>
            </a:r>
            <a:r>
              <a:rPr lang="en-US" sz="2400" dirty="0">
                <a:latin typeface="UTM Avo" panose="02040603050506020204" pitchFamily="18" charset="0"/>
              </a:rPr>
              <a:t> </a:t>
            </a:r>
            <a:r>
              <a:rPr lang="en-US" sz="2400" dirty="0" err="1">
                <a:latin typeface="UTM Avo" panose="02040603050506020204" pitchFamily="18" charset="0"/>
              </a:rPr>
              <a:t>cơ</a:t>
            </a:r>
            <a:r>
              <a:rPr lang="en-US" sz="2400" dirty="0">
                <a:latin typeface="UTM Avo" panose="02040603050506020204" pitchFamily="18" charset="0"/>
              </a:rPr>
              <a:t> </a:t>
            </a:r>
            <a:r>
              <a:rPr lang="en-US" sz="2400" dirty="0" err="1">
                <a:latin typeface="UTM Avo" panose="02040603050506020204" pitchFamily="18" charset="0"/>
              </a:rPr>
              <a:t>thể</a:t>
            </a:r>
            <a:r>
              <a:rPr lang="en-US" sz="2400" dirty="0">
                <a:latin typeface="UTM Avo" panose="02040603050506020204" pitchFamily="18" charset="0"/>
              </a:rPr>
              <a:t>.</a:t>
            </a:r>
          </a:p>
        </p:txBody>
      </p:sp>
    </p:spTree>
    <p:extLst>
      <p:ext uri="{BB962C8B-B14F-4D97-AF65-F5344CB8AC3E}">
        <p14:creationId xmlns:p14="http://schemas.microsoft.com/office/powerpoint/2010/main" val="319528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75B696A5-E65C-93F2-8249-348A914F612E}"/>
            </a:ext>
          </a:extLst>
        </p:cNvPr>
        <p:cNvGrpSpPr/>
        <p:nvPr/>
      </p:nvGrpSpPr>
      <p:grpSpPr>
        <a:xfrm>
          <a:off x="0" y="0"/>
          <a:ext cx="0" cy="0"/>
          <a:chOff x="0" y="0"/>
          <a:chExt cx="0" cy="0"/>
        </a:xfrm>
      </p:grpSpPr>
      <p:sp>
        <p:nvSpPr>
          <p:cNvPr id="2" name="TextBox 1">
            <a:extLst>
              <a:ext uri="{FF2B5EF4-FFF2-40B4-BE49-F238E27FC236}">
                <a16:creationId xmlns="" xmlns:a16="http://schemas.microsoft.com/office/drawing/2014/main" id="{36D70AC5-4D7E-6B40-9AC2-8B3AB92471BA}"/>
              </a:ext>
            </a:extLst>
          </p:cNvPr>
          <p:cNvSpPr txBox="1"/>
          <p:nvPr/>
        </p:nvSpPr>
        <p:spPr>
          <a:xfrm>
            <a:off x="1547084" y="1479655"/>
            <a:ext cx="9097832" cy="574388"/>
          </a:xfrm>
          <a:prstGeom prst="rect">
            <a:avLst/>
          </a:prstGeom>
          <a:noFill/>
        </p:spPr>
        <p:txBody>
          <a:bodyPr wrap="square" anchor="ctr">
            <a:spAutoFit/>
          </a:bodyPr>
          <a:lstStyle/>
          <a:p>
            <a:pPr lvl="0" algn="ctr">
              <a:lnSpc>
                <a:spcPct val="150000"/>
              </a:lnSpc>
            </a:pPr>
            <a:r>
              <a:rPr lang="en-US" sz="2400" b="1" dirty="0">
                <a:latin typeface="UTM Avo" panose="02040603050506020204" pitchFamily="18"/>
                <a:ea typeface="Arial" panose="020B0604020202020204" pitchFamily="34" charset="0"/>
                <a:cs typeface="Arial" panose="020B0604020202020204" pitchFamily="34" charset="0"/>
              </a:rPr>
              <a:t>2. </a:t>
            </a:r>
            <a:r>
              <a:rPr lang="vi-VN" sz="2400" b="1" dirty="0">
                <a:latin typeface="UTM Avo" panose="02040603050506020204" pitchFamily="18"/>
                <a:ea typeface="Arial" panose="020B0604020202020204" pitchFamily="34" charset="0"/>
                <a:cs typeface="Arial" panose="020B0604020202020204" pitchFamily="34" charset="0"/>
              </a:rPr>
              <a:t>Vai trò của sự duy trì ổn định môi trường trong cơ thể</a:t>
            </a:r>
          </a:p>
        </p:txBody>
      </p:sp>
      <p:sp>
        <p:nvSpPr>
          <p:cNvPr id="5" name="TextBox 4">
            <a:extLst>
              <a:ext uri="{FF2B5EF4-FFF2-40B4-BE49-F238E27FC236}">
                <a16:creationId xmlns="" xmlns:a16="http://schemas.microsoft.com/office/drawing/2014/main" id="{ACF55D3A-CFA3-2CF0-8DD3-797EAAE2EFA9}"/>
              </a:ext>
            </a:extLst>
          </p:cNvPr>
          <p:cNvSpPr txBox="1"/>
          <p:nvPr/>
        </p:nvSpPr>
        <p:spPr>
          <a:xfrm>
            <a:off x="836022" y="2054043"/>
            <a:ext cx="10519956" cy="950325"/>
          </a:xfrm>
          <a:prstGeom prst="rect">
            <a:avLst/>
          </a:prstGeom>
          <a:noFill/>
        </p:spPr>
        <p:txBody>
          <a:bodyPr wrap="square">
            <a:spAutoFit/>
          </a:bodyPr>
          <a:lstStyle/>
          <a:p>
            <a:pPr algn="just">
              <a:lnSpc>
                <a:spcPct val="150000"/>
              </a:lnSpc>
            </a:pPr>
            <a:r>
              <a:rPr lang="vi-VN" sz="2000" dirty="0">
                <a:latin typeface="UTM Avo" panose="02040603050506020204" pitchFamily="18" charset="0"/>
              </a:rPr>
              <a:t>Từ kết quả thí nghiệm thể hiện ở hình 33.2, cho biết ảnh hưởng của thành phần môi trường trong đến hoạt động của tế bào, vai trò của môi trường trong cơ thể.</a:t>
            </a:r>
            <a:endParaRPr lang="en-US" sz="2000" dirty="0">
              <a:latin typeface="UTM Avo" panose="02040603050506020204" pitchFamily="18" charset="0"/>
            </a:endParaRPr>
          </a:p>
        </p:txBody>
      </p:sp>
      <p:pic>
        <p:nvPicPr>
          <p:cNvPr id="7" name="Picture 6">
            <a:extLst>
              <a:ext uri="{FF2B5EF4-FFF2-40B4-BE49-F238E27FC236}">
                <a16:creationId xmlns="" xmlns:a16="http://schemas.microsoft.com/office/drawing/2014/main" id="{49E9334D-DD0F-4621-38EB-5DF1BCB2ECC2}"/>
              </a:ext>
            </a:extLst>
          </p:cNvPr>
          <p:cNvPicPr>
            <a:picLocks noChangeAspect="1"/>
          </p:cNvPicPr>
          <p:nvPr/>
        </p:nvPicPr>
        <p:blipFill>
          <a:blip r:embed="rId3"/>
          <a:stretch>
            <a:fillRect/>
          </a:stretch>
        </p:blipFill>
        <p:spPr>
          <a:xfrm>
            <a:off x="1766784" y="3004368"/>
            <a:ext cx="8658431" cy="3766935"/>
          </a:xfrm>
          <a:prstGeom prst="rect">
            <a:avLst/>
          </a:prstGeom>
        </p:spPr>
      </p:pic>
    </p:spTree>
    <p:extLst>
      <p:ext uri="{BB962C8B-B14F-4D97-AF65-F5344CB8AC3E}">
        <p14:creationId xmlns:p14="http://schemas.microsoft.com/office/powerpoint/2010/main" val="316910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7293F104-E830-DA3E-E25F-5C461D896A12}"/>
            </a:ext>
          </a:extLst>
        </p:cNvPr>
        <p:cNvGrpSpPr/>
        <p:nvPr/>
      </p:nvGrpSpPr>
      <p:grpSpPr>
        <a:xfrm>
          <a:off x="0" y="0"/>
          <a:ext cx="0" cy="0"/>
          <a:chOff x="0" y="0"/>
          <a:chExt cx="0" cy="0"/>
        </a:xfrm>
      </p:grpSpPr>
      <p:sp>
        <p:nvSpPr>
          <p:cNvPr id="2" name="TextBox 1">
            <a:extLst>
              <a:ext uri="{FF2B5EF4-FFF2-40B4-BE49-F238E27FC236}">
                <a16:creationId xmlns="" xmlns:a16="http://schemas.microsoft.com/office/drawing/2014/main" id="{471B11E6-C50D-7AFC-4C17-EDAE02621D08}"/>
              </a:ext>
            </a:extLst>
          </p:cNvPr>
          <p:cNvSpPr txBox="1"/>
          <p:nvPr/>
        </p:nvSpPr>
        <p:spPr>
          <a:xfrm>
            <a:off x="844731" y="1893004"/>
            <a:ext cx="10502537" cy="3647152"/>
          </a:xfrm>
          <a:prstGeom prst="rect">
            <a:avLst/>
          </a:prstGeom>
          <a:noFill/>
        </p:spPr>
        <p:txBody>
          <a:bodyPr wrap="square">
            <a:spAutoFit/>
          </a:bodyPr>
          <a:lstStyle/>
          <a:p>
            <a:pPr algn="just">
              <a:lnSpc>
                <a:spcPct val="150000"/>
              </a:lnSpc>
            </a:pPr>
            <a:r>
              <a:rPr lang="vi-VN" sz="2200" dirty="0">
                <a:latin typeface="UTM Avo" panose="02040603050506020204" pitchFamily="18" charset="0"/>
              </a:rPr>
              <a:t>Thành phần, tính chất của môi trường trong được duy trì ổn định sẽ đảm bảo cho tế bào hoạt động bình thường. Từ đó, các cơ quan, hệ cơ quan và cơ thể hoạt động bình thường. </a:t>
            </a:r>
          </a:p>
          <a:p>
            <a:pPr algn="just">
              <a:lnSpc>
                <a:spcPct val="150000"/>
              </a:lnSpc>
            </a:pPr>
            <a:endParaRPr lang="en-US" sz="2200" dirty="0" smtClean="0">
              <a:latin typeface="UTM Avo" panose="02040603050506020204" pitchFamily="18" charset="0"/>
            </a:endParaRPr>
          </a:p>
          <a:p>
            <a:pPr algn="just">
              <a:lnSpc>
                <a:spcPct val="150000"/>
              </a:lnSpc>
            </a:pPr>
            <a:r>
              <a:rPr lang="vi-VN" sz="2200" dirty="0" smtClean="0">
                <a:latin typeface="UTM Avo" panose="02040603050506020204" pitchFamily="18" charset="0"/>
              </a:rPr>
              <a:t>Khi </a:t>
            </a:r>
            <a:r>
              <a:rPr lang="vi-VN" sz="2200" dirty="0">
                <a:latin typeface="UTM Avo" panose="02040603050506020204" pitchFamily="18" charset="0"/>
              </a:rPr>
              <a:t>môi trường trong bị mất cân bằng sẽ gây nên sự rối loạn trong hoạt động của các tế bào và các cơ quan, gây nên bệnh, thậm chí gây ra tử vong. Ví dụ: nếu hàm lượng glucose trong máu thường xuyên ở mức cao sẽ gây bệnh đái tháo đường; nếu hàm lượng uric acid trong máu thường xuyên ở mức cao sẽ gây bệnh gout.</a:t>
            </a:r>
            <a:endParaRPr lang="en-US" sz="2200" dirty="0">
              <a:latin typeface="UTM Avo" panose="02040603050506020204" pitchFamily="18" charset="0"/>
            </a:endParaRPr>
          </a:p>
        </p:txBody>
      </p:sp>
    </p:spTree>
    <p:extLst>
      <p:ext uri="{BB962C8B-B14F-4D97-AF65-F5344CB8AC3E}">
        <p14:creationId xmlns:p14="http://schemas.microsoft.com/office/powerpoint/2010/main" val="311731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D725629D-26D8-DE9F-C4AE-029DC5AB66B7}"/>
            </a:ext>
          </a:extLst>
        </p:cNvPr>
        <p:cNvGrpSpPr/>
        <p:nvPr/>
      </p:nvGrpSpPr>
      <p:grpSpPr>
        <a:xfrm>
          <a:off x="0" y="0"/>
          <a:ext cx="0" cy="0"/>
          <a:chOff x="0" y="0"/>
          <a:chExt cx="0" cy="0"/>
        </a:xfrm>
      </p:grpSpPr>
      <p:sp>
        <p:nvSpPr>
          <p:cNvPr id="2" name="TextBox 1">
            <a:extLst>
              <a:ext uri="{FF2B5EF4-FFF2-40B4-BE49-F238E27FC236}">
                <a16:creationId xmlns="" xmlns:a16="http://schemas.microsoft.com/office/drawing/2014/main" id="{E4700B36-79FB-F96C-0631-5D1F6342D34A}"/>
              </a:ext>
            </a:extLst>
          </p:cNvPr>
          <p:cNvSpPr txBox="1"/>
          <p:nvPr/>
        </p:nvSpPr>
        <p:spPr>
          <a:xfrm>
            <a:off x="1709506" y="993834"/>
            <a:ext cx="8772987" cy="654731"/>
          </a:xfrm>
          <a:prstGeom prst="rect">
            <a:avLst/>
          </a:prstGeom>
          <a:noFill/>
        </p:spPr>
        <p:txBody>
          <a:bodyPr wrap="square" anchor="ctr">
            <a:spAutoFit/>
          </a:bodyPr>
          <a:lstStyle/>
          <a:p>
            <a:pPr lvl="0" algn="ctr">
              <a:lnSpc>
                <a:spcPct val="150000"/>
              </a:lnSpc>
            </a:pPr>
            <a:r>
              <a:rPr lang="en-US" sz="2800" b="1" dirty="0">
                <a:latin typeface="UTM Avo" panose="02040603050506020204" pitchFamily="18"/>
                <a:ea typeface="Arial" panose="020B0604020202020204" pitchFamily="34" charset="0"/>
                <a:cs typeface="Arial" panose="020B0604020202020204" pitchFamily="34" charset="0"/>
              </a:rPr>
              <a:t>II. HỆ BÀI TIẾT</a:t>
            </a:r>
            <a:endParaRPr lang="vi-VN" sz="2800" b="1" dirty="0">
              <a:latin typeface="UTM Avo" panose="02040603050506020204" pitchFamily="18"/>
              <a:ea typeface="Arial" panose="020B0604020202020204" pitchFamily="34" charset="0"/>
              <a:cs typeface="Arial" panose="020B0604020202020204" pitchFamily="34" charset="0"/>
            </a:endParaRPr>
          </a:p>
        </p:txBody>
      </p:sp>
      <p:sp>
        <p:nvSpPr>
          <p:cNvPr id="3" name="TextBox 2">
            <a:extLst>
              <a:ext uri="{FF2B5EF4-FFF2-40B4-BE49-F238E27FC236}">
                <a16:creationId xmlns="" xmlns:a16="http://schemas.microsoft.com/office/drawing/2014/main" id="{F6C991DF-D663-D874-CC1D-DFC0BFD0B8B5}"/>
              </a:ext>
            </a:extLst>
          </p:cNvPr>
          <p:cNvSpPr txBox="1"/>
          <p:nvPr/>
        </p:nvSpPr>
        <p:spPr>
          <a:xfrm>
            <a:off x="1709505" y="1514490"/>
            <a:ext cx="8772987" cy="574388"/>
          </a:xfrm>
          <a:prstGeom prst="rect">
            <a:avLst/>
          </a:prstGeom>
          <a:noFill/>
        </p:spPr>
        <p:txBody>
          <a:bodyPr wrap="square" anchor="ctr">
            <a:spAutoFit/>
          </a:bodyPr>
          <a:lstStyle/>
          <a:p>
            <a:pPr lvl="0" algn="ctr">
              <a:lnSpc>
                <a:spcPct val="150000"/>
              </a:lnSpc>
            </a:pPr>
            <a:r>
              <a:rPr lang="en-US" sz="2400" b="1" dirty="0">
                <a:latin typeface="UTM Avo" panose="02040603050506020204" pitchFamily="18"/>
                <a:ea typeface="Arial" panose="020B0604020202020204" pitchFamily="34" charset="0"/>
                <a:cs typeface="Arial" panose="020B0604020202020204" pitchFamily="34" charset="0"/>
              </a:rPr>
              <a:t>1.  </a:t>
            </a:r>
            <a:r>
              <a:rPr lang="en-US" sz="2400" b="1" dirty="0" err="1">
                <a:latin typeface="UTM Avo" panose="02040603050506020204" pitchFamily="18"/>
                <a:ea typeface="Arial" panose="020B0604020202020204" pitchFamily="34" charset="0"/>
                <a:cs typeface="Arial" panose="020B0604020202020204" pitchFamily="34" charset="0"/>
              </a:rPr>
              <a:t>Chức</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năng</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của</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hệ</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bài</a:t>
            </a:r>
            <a:r>
              <a:rPr lang="en-US" sz="2400" b="1" dirty="0">
                <a:latin typeface="UTM Avo" panose="02040603050506020204" pitchFamily="18"/>
                <a:ea typeface="Arial" panose="020B0604020202020204" pitchFamily="34" charset="0"/>
                <a:cs typeface="Arial" panose="020B0604020202020204" pitchFamily="34" charset="0"/>
              </a:rPr>
              <a:t> </a:t>
            </a:r>
            <a:r>
              <a:rPr lang="en-US" sz="2400" b="1" dirty="0" err="1">
                <a:latin typeface="UTM Avo" panose="02040603050506020204" pitchFamily="18"/>
                <a:ea typeface="Arial" panose="020B0604020202020204" pitchFamily="34" charset="0"/>
                <a:cs typeface="Arial" panose="020B0604020202020204" pitchFamily="34" charset="0"/>
              </a:rPr>
              <a:t>tiết</a:t>
            </a:r>
            <a:r>
              <a:rPr lang="en-US" sz="2400" b="1" dirty="0">
                <a:latin typeface="UTM Avo" panose="02040603050506020204" pitchFamily="18"/>
                <a:ea typeface="Arial" panose="020B0604020202020204" pitchFamily="34" charset="0"/>
                <a:cs typeface="Arial" panose="020B0604020202020204" pitchFamily="34" charset="0"/>
              </a:rPr>
              <a:t> </a:t>
            </a:r>
            <a:endParaRPr lang="vi-VN" sz="2400" b="1" dirty="0">
              <a:latin typeface="UTM Avo" panose="02040603050506020204" pitchFamily="18"/>
              <a:ea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A79967AE-462E-ACAE-6003-2DD1C668D08C}"/>
              </a:ext>
            </a:extLst>
          </p:cNvPr>
          <p:cNvSpPr txBox="1"/>
          <p:nvPr/>
        </p:nvSpPr>
        <p:spPr>
          <a:xfrm>
            <a:off x="844729" y="2088878"/>
            <a:ext cx="10502537" cy="1543949"/>
          </a:xfrm>
          <a:prstGeom prst="rect">
            <a:avLst/>
          </a:prstGeom>
          <a:noFill/>
        </p:spPr>
        <p:txBody>
          <a:bodyPr wrap="square">
            <a:spAutoFit/>
          </a:bodyPr>
          <a:lstStyle/>
          <a:p>
            <a:pPr algn="just">
              <a:lnSpc>
                <a:spcPct val="150000"/>
              </a:lnSpc>
            </a:pPr>
            <a:r>
              <a:rPr lang="vi-VN" sz="2200" dirty="0">
                <a:latin typeface="UTM Avo" panose="02040603050506020204" pitchFamily="18" charset="0"/>
              </a:rPr>
              <a:t>Bài tiết là quá trình lọc và thải các chất dư thừa, chất độc hại sinh ra do quá trình trao đổi chất của cơ thể. Hoạt động bài tiết đảm bảo ổn định môi trường trong cơ thể.</a:t>
            </a:r>
            <a:endParaRPr lang="en-US" sz="2200" dirty="0">
              <a:latin typeface="UTM Avo" panose="02040603050506020204" pitchFamily="18" charset="0"/>
            </a:endParaRPr>
          </a:p>
        </p:txBody>
      </p:sp>
      <p:pic>
        <p:nvPicPr>
          <p:cNvPr id="6" name="Picture 5">
            <a:extLst>
              <a:ext uri="{FF2B5EF4-FFF2-40B4-BE49-F238E27FC236}">
                <a16:creationId xmlns="" xmlns:a16="http://schemas.microsoft.com/office/drawing/2014/main" id="{D3BA0508-0CAC-962C-AD8C-AE2190E5BC52}"/>
              </a:ext>
            </a:extLst>
          </p:cNvPr>
          <p:cNvPicPr>
            <a:picLocks noChangeAspect="1"/>
          </p:cNvPicPr>
          <p:nvPr/>
        </p:nvPicPr>
        <p:blipFill>
          <a:blip r:embed="rId3"/>
          <a:stretch>
            <a:fillRect/>
          </a:stretch>
        </p:blipFill>
        <p:spPr>
          <a:xfrm>
            <a:off x="2406620" y="3188043"/>
            <a:ext cx="6550600" cy="3615931"/>
          </a:xfrm>
          <a:prstGeom prst="rect">
            <a:avLst/>
          </a:prstGeom>
        </p:spPr>
      </p:pic>
    </p:spTree>
    <p:extLst>
      <p:ext uri="{BB962C8B-B14F-4D97-AF65-F5344CB8AC3E}">
        <p14:creationId xmlns:p14="http://schemas.microsoft.com/office/powerpoint/2010/main" val="237553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1994</Words>
  <Application>Microsoft Office PowerPoint</Application>
  <PresentationFormat>Custom</PresentationFormat>
  <Paragraphs>85</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Nguyễn</dc:creator>
  <cp:lastModifiedBy>ismail - [2010]</cp:lastModifiedBy>
  <cp:revision>17</cp:revision>
  <dcterms:created xsi:type="dcterms:W3CDTF">2023-10-18T06:55:26Z</dcterms:created>
  <dcterms:modified xsi:type="dcterms:W3CDTF">2024-03-19T08:27:05Z</dcterms:modified>
</cp:coreProperties>
</file>