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7" r:id="rId4"/>
    <p:sldId id="258" r:id="rId5"/>
    <p:sldId id="259" r:id="rId6"/>
    <p:sldId id="260" r:id="rId7"/>
    <p:sldId id="271" r:id="rId8"/>
    <p:sldId id="317" r:id="rId9"/>
    <p:sldId id="272" r:id="rId10"/>
    <p:sldId id="318" r:id="rId11"/>
    <p:sldId id="319" r:id="rId12"/>
    <p:sldId id="320" r:id="rId13"/>
    <p:sldId id="297" r:id="rId14"/>
    <p:sldId id="321" r:id="rId15"/>
    <p:sldId id="261" r:id="rId16"/>
    <p:sldId id="359" r:id="rId17"/>
    <p:sldId id="360" r:id="rId18"/>
    <p:sldId id="361" r:id="rId19"/>
    <p:sldId id="362" r:id="rId20"/>
    <p:sldId id="363" r:id="rId21"/>
    <p:sldId id="364" r:id="rId22"/>
    <p:sldId id="365" r:id="rId23"/>
    <p:sldId id="263" r:id="rId24"/>
    <p:sldId id="322" r:id="rId25"/>
    <p:sldId id="311" r:id="rId26"/>
    <p:sldId id="323" r:id="rId27"/>
    <p:sldId id="262" r:id="rId28"/>
    <p:sldId id="264" r:id="rId29"/>
    <p:sldId id="269"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1" autoAdjust="0"/>
    <p:restoredTop sz="96357" autoAdjust="0"/>
  </p:normalViewPr>
  <p:slideViewPr>
    <p:cSldViewPr snapToGrid="0" showGuides="1">
      <p:cViewPr varScale="1">
        <p:scale>
          <a:sx n="110" d="100"/>
          <a:sy n="110" d="100"/>
        </p:scale>
        <p:origin x="624" y="10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C4CF1-2C07-4343-AED8-08A2D9E3408E}"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59031-A679-4D09-8882-64C7501E8DAE}" type="slidenum">
              <a:rPr lang="en-US" smtClean="0"/>
              <a:t>‹#›</a:t>
            </a:fld>
            <a:endParaRPr lang="en-US"/>
          </a:p>
        </p:txBody>
      </p:sp>
    </p:spTree>
    <p:extLst>
      <p:ext uri="{BB962C8B-B14F-4D97-AF65-F5344CB8AC3E}">
        <p14:creationId xmlns:p14="http://schemas.microsoft.com/office/powerpoint/2010/main" val="153160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t>
            </a:r>
            <a:r>
              <a:rPr lang="en-US" dirty="0" err="1"/>
              <a:t>các</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mở</a:t>
            </a:r>
            <a:r>
              <a:rPr lang="en-US" dirty="0"/>
              <a:t> </a:t>
            </a:r>
            <a:r>
              <a:rPr lang="en-US" dirty="0" err="1"/>
              <a:t>câu</a:t>
            </a:r>
            <a:r>
              <a:rPr lang="en-US" dirty="0"/>
              <a:t> </a:t>
            </a:r>
            <a:r>
              <a:rPr lang="en-US" dirty="0" err="1"/>
              <a:t>hỏi</a:t>
            </a:r>
            <a:r>
              <a:rPr lang="en-US" dirty="0"/>
              <a:t>.</a:t>
            </a:r>
          </a:p>
          <a:p>
            <a:pPr marL="0" lvl="0" indent="0" algn="l" rtl="0">
              <a:spcBef>
                <a:spcPts val="0"/>
              </a:spcBef>
              <a:spcAft>
                <a:spcPts val="0"/>
              </a:spcAft>
              <a:buNone/>
            </a:pPr>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trò</a:t>
            </a:r>
            <a:r>
              <a:rPr lang="en-US" dirty="0"/>
              <a:t> </a:t>
            </a:r>
            <a:r>
              <a:rPr lang="en-US" dirty="0" err="1"/>
              <a:t>chơi</a:t>
            </a:r>
            <a:r>
              <a:rPr lang="en-US" dirty="0"/>
              <a:t>, click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tím</a:t>
            </a:r>
            <a:r>
              <a:rPr lang="en-US" dirty="0"/>
              <a:t>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học</a:t>
            </a:r>
            <a:r>
              <a:rPr lang="en-US" dirty="0"/>
              <a:t>.</a:t>
            </a: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a:p>
            <a:pPr marL="0" lvl="0" indent="0" algn="l" rtl="0">
              <a:spcBef>
                <a:spcPts val="0"/>
              </a:spcBef>
              <a:spcAft>
                <a:spcPts val="0"/>
              </a:spcAft>
              <a:buNone/>
            </a:pPr>
            <a:r>
              <a:rPr lang="en-US" dirty="0"/>
              <a:t>Sau </a:t>
            </a:r>
            <a:r>
              <a:rPr lang="en-US" dirty="0" err="1"/>
              <a:t>đó</a:t>
            </a:r>
            <a:r>
              <a:rPr lang="en-US" dirty="0"/>
              <a:t> click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dirty="0"/>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a:p>
            <a:pPr marL="0" lvl="0" indent="0" algn="l" rtl="0">
              <a:spcBef>
                <a:spcPts val="0"/>
              </a:spcBef>
              <a:spcAft>
                <a:spcPts val="0"/>
              </a:spcAft>
              <a:buNone/>
            </a:pPr>
            <a:r>
              <a:rPr lang="en-US" dirty="0"/>
              <a:t>Sau </a:t>
            </a:r>
            <a:r>
              <a:rPr lang="en-US" dirty="0" err="1"/>
              <a:t>đó</a:t>
            </a:r>
            <a:r>
              <a:rPr lang="en-US" dirty="0"/>
              <a:t> click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a:p>
            <a:pPr marL="0" lvl="0" indent="0" algn="l" rtl="0">
              <a:spcBef>
                <a:spcPts val="0"/>
              </a:spcBef>
              <a:spcAft>
                <a:spcPts val="0"/>
              </a:spcAft>
              <a:buNone/>
            </a:pPr>
            <a:r>
              <a:rPr lang="en-US" dirty="0"/>
              <a:t>Sau </a:t>
            </a:r>
            <a:r>
              <a:rPr lang="en-US" dirty="0" err="1"/>
              <a:t>đó</a:t>
            </a:r>
            <a:r>
              <a:rPr lang="en-US" dirty="0"/>
              <a:t> click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a:p>
            <a:pPr marL="0" lvl="0" indent="0" algn="l" rtl="0">
              <a:spcBef>
                <a:spcPts val="0"/>
              </a:spcBef>
              <a:spcAft>
                <a:spcPts val="0"/>
              </a:spcAft>
              <a:buNone/>
            </a:pPr>
            <a:r>
              <a:rPr lang="en-US" dirty="0"/>
              <a:t>Sau </a:t>
            </a:r>
            <a:r>
              <a:rPr lang="en-US" dirty="0" err="1"/>
              <a:t>đó</a:t>
            </a:r>
            <a:r>
              <a:rPr lang="en-US" dirty="0"/>
              <a:t> click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A,B,C </a:t>
            </a:r>
            <a:r>
              <a:rPr lang="en-US" dirty="0" err="1"/>
              <a:t>hoặc</a:t>
            </a:r>
            <a:r>
              <a:rPr lang="en-US" dirty="0"/>
              <a:t>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a:t>
            </a:r>
          </a:p>
          <a:p>
            <a:pPr marL="0" lvl="0" indent="0" algn="l" rtl="0">
              <a:spcBef>
                <a:spcPts val="0"/>
              </a:spcBef>
              <a:spcAft>
                <a:spcPts val="0"/>
              </a:spcAft>
              <a:buNone/>
            </a:pPr>
            <a:r>
              <a:rPr lang="en-US" dirty="0"/>
              <a:t>Sau </a:t>
            </a:r>
            <a:r>
              <a:rPr lang="en-US" dirty="0" err="1"/>
              <a:t>đó</a:t>
            </a:r>
            <a:r>
              <a:rPr lang="en-US" dirty="0"/>
              <a:t> click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902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5773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77796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2172577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4080469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2675567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427493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3682761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3993512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2547553-3C28-4DB9-883C-14DF72111065}" type="datetimeFigureOut">
              <a:rPr lang="en-US" smtClean="0"/>
              <a:pPr/>
              <a:t>1/10/2024</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0732E84E-C04D-48B3-BFAE-DCC6188F0BBF}" type="slidenum">
              <a:rPr lang="en-US" smtClean="0"/>
              <a:pPr/>
              <a:t>‹#›</a:t>
            </a:fld>
            <a:endParaRPr lang="en-US" dirty="0"/>
          </a:p>
        </p:txBody>
      </p:sp>
    </p:spTree>
    <p:extLst>
      <p:ext uri="{BB962C8B-B14F-4D97-AF65-F5344CB8AC3E}">
        <p14:creationId xmlns:p14="http://schemas.microsoft.com/office/powerpoint/2010/main" val="2018602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244059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20340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2566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128133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vi-VN" smtClean="0"/>
              <a:pPr/>
              <a:t>‹#›</a:t>
            </a:fld>
            <a:endParaRPr lang="vi-VN" dirty="0"/>
          </a:p>
        </p:txBody>
      </p:sp>
    </p:spTree>
    <p:extLst>
      <p:ext uri="{BB962C8B-B14F-4D97-AF65-F5344CB8AC3E}">
        <p14:creationId xmlns:p14="http://schemas.microsoft.com/office/powerpoint/2010/main" val="135846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1" name="Google Shape;31;p5"/>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2" name="Google Shape;32;p5"/>
          <p:cNvSpPr txBox="1">
            <a:spLocks noGrp="1"/>
          </p:cNvSpPr>
          <p:nvPr>
            <p:ph type="subTitle" idx="1"/>
          </p:nvPr>
        </p:nvSpPr>
        <p:spPr>
          <a:xfrm>
            <a:off x="6574353" y="3994567"/>
            <a:ext cx="3689200" cy="11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 name="Google Shape;33;p5"/>
          <p:cNvSpPr txBox="1">
            <a:spLocks noGrp="1"/>
          </p:cNvSpPr>
          <p:nvPr>
            <p:ph type="subTitle" idx="2"/>
          </p:nvPr>
        </p:nvSpPr>
        <p:spPr>
          <a:xfrm>
            <a:off x="1922900" y="3994567"/>
            <a:ext cx="3689200" cy="11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 name="Google Shape;34;p5"/>
          <p:cNvSpPr txBox="1">
            <a:spLocks noGrp="1"/>
          </p:cNvSpPr>
          <p:nvPr>
            <p:ph type="subTitle" idx="3"/>
          </p:nvPr>
        </p:nvSpPr>
        <p:spPr>
          <a:xfrm>
            <a:off x="6574353" y="3384967"/>
            <a:ext cx="36892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5" name="Google Shape;35;p5"/>
          <p:cNvSpPr txBox="1">
            <a:spLocks noGrp="1"/>
          </p:cNvSpPr>
          <p:nvPr>
            <p:ph type="subTitle" idx="4"/>
          </p:nvPr>
        </p:nvSpPr>
        <p:spPr>
          <a:xfrm>
            <a:off x="1922900" y="3384967"/>
            <a:ext cx="36892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04845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24"/>
        <p:cNvGrpSpPr/>
        <p:nvPr/>
      </p:nvGrpSpPr>
      <p:grpSpPr>
        <a:xfrm>
          <a:off x="0" y="0"/>
          <a:ext cx="0" cy="0"/>
          <a:chOff x="0" y="0"/>
          <a:chExt cx="0" cy="0"/>
        </a:xfrm>
      </p:grpSpPr>
      <p:sp>
        <p:nvSpPr>
          <p:cNvPr id="126" name="Google Shape;126;p1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27" name="Google Shape;127;p19"/>
          <p:cNvSpPr txBox="1">
            <a:spLocks noGrp="1"/>
          </p:cNvSpPr>
          <p:nvPr>
            <p:ph type="subTitle" idx="1"/>
          </p:nvPr>
        </p:nvSpPr>
        <p:spPr>
          <a:xfrm>
            <a:off x="6646985" y="2003176"/>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9"/>
          <p:cNvSpPr txBox="1">
            <a:spLocks noGrp="1"/>
          </p:cNvSpPr>
          <p:nvPr>
            <p:ph type="subTitle" idx="2"/>
          </p:nvPr>
        </p:nvSpPr>
        <p:spPr>
          <a:xfrm>
            <a:off x="1614733" y="2003176"/>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7424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946467" y="1453500"/>
            <a:ext cx="6096000" cy="3802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8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946467" y="5371020"/>
            <a:ext cx="6096000" cy="487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txBox="1">
            <a:spLocks noGrp="1"/>
          </p:cNvSpPr>
          <p:nvPr>
            <p:ph type="subTitle" idx="2"/>
          </p:nvPr>
        </p:nvSpPr>
        <p:spPr>
          <a:xfrm>
            <a:off x="8141728" y="1194984"/>
            <a:ext cx="2090000" cy="6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Font typeface="Changa One"/>
              <a:buNone/>
              <a:defRPr sz="2800">
                <a:latin typeface="Changa One"/>
                <a:ea typeface="Changa One"/>
                <a:cs typeface="Changa One"/>
                <a:sym typeface="Changa One"/>
              </a:defRPr>
            </a:lvl1pPr>
            <a:lvl2pPr lvl="1">
              <a:spcBef>
                <a:spcPts val="0"/>
              </a:spcBef>
              <a:spcAft>
                <a:spcPts val="0"/>
              </a:spcAft>
              <a:buSzPts val="1600"/>
              <a:buNone/>
              <a:defRPr sz="2133"/>
            </a:lvl2pPr>
            <a:lvl3pPr lvl="2">
              <a:spcBef>
                <a:spcPts val="0"/>
              </a:spcBef>
              <a:spcAft>
                <a:spcPts val="0"/>
              </a:spcAft>
              <a:buSzPts val="1600"/>
              <a:buNone/>
              <a:defRPr sz="2133"/>
            </a:lvl3pPr>
            <a:lvl4pPr lvl="3">
              <a:spcBef>
                <a:spcPts val="0"/>
              </a:spcBef>
              <a:spcAft>
                <a:spcPts val="0"/>
              </a:spcAft>
              <a:buSzPts val="1600"/>
              <a:buNone/>
              <a:defRPr sz="2133"/>
            </a:lvl4pPr>
            <a:lvl5pPr lvl="4">
              <a:spcBef>
                <a:spcPts val="0"/>
              </a:spcBef>
              <a:spcAft>
                <a:spcPts val="0"/>
              </a:spcAft>
              <a:buSzPts val="1600"/>
              <a:buNone/>
              <a:defRPr sz="2133"/>
            </a:lvl5pPr>
            <a:lvl6pPr lvl="5">
              <a:spcBef>
                <a:spcPts val="0"/>
              </a:spcBef>
              <a:spcAft>
                <a:spcPts val="0"/>
              </a:spcAft>
              <a:buSzPts val="1600"/>
              <a:buNone/>
              <a:defRPr sz="2133"/>
            </a:lvl6pPr>
            <a:lvl7pPr lvl="6">
              <a:spcBef>
                <a:spcPts val="0"/>
              </a:spcBef>
              <a:spcAft>
                <a:spcPts val="0"/>
              </a:spcAft>
              <a:buSzPts val="1600"/>
              <a:buNone/>
              <a:defRPr sz="2133"/>
            </a:lvl7pPr>
            <a:lvl8pPr lvl="7">
              <a:spcBef>
                <a:spcPts val="0"/>
              </a:spcBef>
              <a:spcAft>
                <a:spcPts val="0"/>
              </a:spcAft>
              <a:buSzPts val="1600"/>
              <a:buNone/>
              <a:defRPr sz="2133"/>
            </a:lvl8pPr>
            <a:lvl9pPr lvl="8">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36355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3"/>
        <p:cNvGrpSpPr/>
        <p:nvPr/>
      </p:nvGrpSpPr>
      <p:grpSpPr>
        <a:xfrm>
          <a:off x="0" y="0"/>
          <a:ext cx="0" cy="0"/>
          <a:chOff x="0" y="0"/>
          <a:chExt cx="0" cy="0"/>
        </a:xfrm>
      </p:grpSpPr>
      <p:sp>
        <p:nvSpPr>
          <p:cNvPr id="75" name="Google Shape;75;p13"/>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 name="Google Shape;76;p13"/>
          <p:cNvSpPr txBox="1">
            <a:spLocks noGrp="1"/>
          </p:cNvSpPr>
          <p:nvPr>
            <p:ph type="subTitle" idx="1"/>
          </p:nvPr>
        </p:nvSpPr>
        <p:spPr>
          <a:xfrm>
            <a:off x="2490084" y="3029700"/>
            <a:ext cx="320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2"/>
          </p:nvPr>
        </p:nvSpPr>
        <p:spPr>
          <a:xfrm>
            <a:off x="7539849" y="3029700"/>
            <a:ext cx="320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3"/>
          </p:nvPr>
        </p:nvSpPr>
        <p:spPr>
          <a:xfrm>
            <a:off x="7539851" y="4843167"/>
            <a:ext cx="320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4"/>
          </p:nvPr>
        </p:nvSpPr>
        <p:spPr>
          <a:xfrm>
            <a:off x="2490084" y="4843267"/>
            <a:ext cx="320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5" hasCustomPrompt="1"/>
          </p:nvPr>
        </p:nvSpPr>
        <p:spPr>
          <a:xfrm>
            <a:off x="1473323" y="2462023"/>
            <a:ext cx="979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1" name="Google Shape;81;p13"/>
          <p:cNvSpPr txBox="1">
            <a:spLocks noGrp="1"/>
          </p:cNvSpPr>
          <p:nvPr>
            <p:ph type="title" idx="6" hasCustomPrompt="1"/>
          </p:nvPr>
        </p:nvSpPr>
        <p:spPr>
          <a:xfrm>
            <a:off x="6526776" y="4277305"/>
            <a:ext cx="979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title" idx="7" hasCustomPrompt="1"/>
          </p:nvPr>
        </p:nvSpPr>
        <p:spPr>
          <a:xfrm flipH="1">
            <a:off x="6526776" y="2462023"/>
            <a:ext cx="979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 name="Google Shape;83;p13"/>
          <p:cNvSpPr txBox="1">
            <a:spLocks noGrp="1"/>
          </p:cNvSpPr>
          <p:nvPr>
            <p:ph type="title" idx="8" hasCustomPrompt="1"/>
          </p:nvPr>
        </p:nvSpPr>
        <p:spPr>
          <a:xfrm>
            <a:off x="1473323" y="4277305"/>
            <a:ext cx="979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 name="Google Shape;84;p13"/>
          <p:cNvSpPr txBox="1">
            <a:spLocks noGrp="1"/>
          </p:cNvSpPr>
          <p:nvPr>
            <p:ph type="subTitle" idx="9"/>
          </p:nvPr>
        </p:nvSpPr>
        <p:spPr>
          <a:xfrm>
            <a:off x="2490084" y="2428651"/>
            <a:ext cx="32052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5" name="Google Shape;85;p13"/>
          <p:cNvSpPr txBox="1">
            <a:spLocks noGrp="1"/>
          </p:cNvSpPr>
          <p:nvPr>
            <p:ph type="subTitle" idx="13"/>
          </p:nvPr>
        </p:nvSpPr>
        <p:spPr>
          <a:xfrm>
            <a:off x="7539884" y="2428651"/>
            <a:ext cx="32052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6" name="Google Shape;86;p13"/>
          <p:cNvSpPr txBox="1">
            <a:spLocks noGrp="1"/>
          </p:cNvSpPr>
          <p:nvPr>
            <p:ph type="subTitle" idx="14"/>
          </p:nvPr>
        </p:nvSpPr>
        <p:spPr>
          <a:xfrm>
            <a:off x="2490084" y="4243933"/>
            <a:ext cx="32052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7" name="Google Shape;87;p13"/>
          <p:cNvSpPr txBox="1">
            <a:spLocks noGrp="1"/>
          </p:cNvSpPr>
          <p:nvPr>
            <p:ph type="subTitle" idx="15"/>
          </p:nvPr>
        </p:nvSpPr>
        <p:spPr>
          <a:xfrm>
            <a:off x="7539884" y="4243933"/>
            <a:ext cx="32052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630618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950967" y="3465100"/>
            <a:ext cx="6756800" cy="1209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3380367" y="1851251"/>
            <a:ext cx="1898000" cy="116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9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0" name="Google Shape;20;p3"/>
          <p:cNvSpPr txBox="1">
            <a:spLocks noGrp="1"/>
          </p:cNvSpPr>
          <p:nvPr>
            <p:ph type="subTitle" idx="1"/>
          </p:nvPr>
        </p:nvSpPr>
        <p:spPr>
          <a:xfrm>
            <a:off x="1281367" y="4674300"/>
            <a:ext cx="6096000" cy="500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31159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9"/>
        <p:cNvGrpSpPr/>
        <p:nvPr/>
      </p:nvGrpSpPr>
      <p:grpSpPr>
        <a:xfrm>
          <a:off x="0" y="0"/>
          <a:ext cx="0" cy="0"/>
          <a:chOff x="0" y="0"/>
          <a:chExt cx="0" cy="0"/>
        </a:xfrm>
      </p:grpSpPr>
      <p:sp>
        <p:nvSpPr>
          <p:cNvPr id="141" name="Google Shape;141;p21"/>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2" name="Google Shape;142;p21"/>
          <p:cNvSpPr txBox="1">
            <a:spLocks noGrp="1"/>
          </p:cNvSpPr>
          <p:nvPr>
            <p:ph type="subTitle" idx="1"/>
          </p:nvPr>
        </p:nvSpPr>
        <p:spPr>
          <a:xfrm>
            <a:off x="1514867" y="3982467"/>
            <a:ext cx="2976800" cy="9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1"/>
          <p:cNvSpPr txBox="1">
            <a:spLocks noGrp="1"/>
          </p:cNvSpPr>
          <p:nvPr>
            <p:ph type="subTitle" idx="2"/>
          </p:nvPr>
        </p:nvSpPr>
        <p:spPr>
          <a:xfrm>
            <a:off x="4607667" y="3982467"/>
            <a:ext cx="2976800" cy="9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subTitle" idx="3"/>
          </p:nvPr>
        </p:nvSpPr>
        <p:spPr>
          <a:xfrm>
            <a:off x="7700467" y="3982467"/>
            <a:ext cx="2976800" cy="9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1"/>
          <p:cNvSpPr txBox="1">
            <a:spLocks noGrp="1"/>
          </p:cNvSpPr>
          <p:nvPr>
            <p:ph type="subTitle" idx="4"/>
          </p:nvPr>
        </p:nvSpPr>
        <p:spPr>
          <a:xfrm>
            <a:off x="1514867" y="3381209"/>
            <a:ext cx="2976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46" name="Google Shape;146;p21"/>
          <p:cNvSpPr txBox="1">
            <a:spLocks noGrp="1"/>
          </p:cNvSpPr>
          <p:nvPr>
            <p:ph type="subTitle" idx="5"/>
          </p:nvPr>
        </p:nvSpPr>
        <p:spPr>
          <a:xfrm>
            <a:off x="4607667" y="3381209"/>
            <a:ext cx="2976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47" name="Google Shape;147;p21"/>
          <p:cNvSpPr txBox="1">
            <a:spLocks noGrp="1"/>
          </p:cNvSpPr>
          <p:nvPr>
            <p:ph type="subTitle" idx="6"/>
          </p:nvPr>
        </p:nvSpPr>
        <p:spPr>
          <a:xfrm>
            <a:off x="7700467" y="3381209"/>
            <a:ext cx="2976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675825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4"/>
        <p:cNvGrpSpPr/>
        <p:nvPr/>
      </p:nvGrpSpPr>
      <p:grpSpPr>
        <a:xfrm>
          <a:off x="0" y="0"/>
          <a:ext cx="0" cy="0"/>
          <a:chOff x="0" y="0"/>
          <a:chExt cx="0" cy="0"/>
        </a:xfrm>
      </p:grpSpPr>
      <p:sp>
        <p:nvSpPr>
          <p:cNvPr id="236" name="Google Shape;236;p29"/>
          <p:cNvSpPr txBox="1">
            <a:spLocks noGrp="1"/>
          </p:cNvSpPr>
          <p:nvPr>
            <p:ph type="title"/>
          </p:nvPr>
        </p:nvSpPr>
        <p:spPr>
          <a:xfrm>
            <a:off x="5119433" y="3465100"/>
            <a:ext cx="6096000" cy="120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7" name="Google Shape;237;p29"/>
          <p:cNvSpPr txBox="1">
            <a:spLocks noGrp="1"/>
          </p:cNvSpPr>
          <p:nvPr>
            <p:ph type="title" idx="2" hasCustomPrompt="1"/>
          </p:nvPr>
        </p:nvSpPr>
        <p:spPr>
          <a:xfrm>
            <a:off x="7218433" y="1851251"/>
            <a:ext cx="1898000" cy="116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9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8" name="Google Shape;238;p29"/>
          <p:cNvSpPr txBox="1">
            <a:spLocks noGrp="1"/>
          </p:cNvSpPr>
          <p:nvPr>
            <p:ph type="subTitle" idx="1"/>
          </p:nvPr>
        </p:nvSpPr>
        <p:spPr>
          <a:xfrm>
            <a:off x="5119433" y="4674300"/>
            <a:ext cx="6096000" cy="500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5966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40089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9"/>
        <p:cNvGrpSpPr/>
        <p:nvPr/>
      </p:nvGrpSpPr>
      <p:grpSpPr>
        <a:xfrm>
          <a:off x="0" y="0"/>
          <a:ext cx="0" cy="0"/>
          <a:chOff x="0" y="0"/>
          <a:chExt cx="0" cy="0"/>
        </a:xfrm>
      </p:grpSpPr>
      <p:sp>
        <p:nvSpPr>
          <p:cNvPr id="181" name="Google Shape;181;p2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2" name="Google Shape;182;p24"/>
          <p:cNvSpPr txBox="1">
            <a:spLocks noGrp="1"/>
          </p:cNvSpPr>
          <p:nvPr>
            <p:ph type="subTitle" idx="1"/>
          </p:nvPr>
        </p:nvSpPr>
        <p:spPr>
          <a:xfrm>
            <a:off x="963383" y="3042388"/>
            <a:ext cx="341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4"/>
          <p:cNvSpPr txBox="1">
            <a:spLocks noGrp="1"/>
          </p:cNvSpPr>
          <p:nvPr>
            <p:ph type="subTitle" idx="2"/>
          </p:nvPr>
        </p:nvSpPr>
        <p:spPr>
          <a:xfrm>
            <a:off x="4410673" y="3042376"/>
            <a:ext cx="341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4"/>
          <p:cNvSpPr txBox="1">
            <a:spLocks noGrp="1"/>
          </p:cNvSpPr>
          <p:nvPr>
            <p:ph type="subTitle" idx="3"/>
          </p:nvPr>
        </p:nvSpPr>
        <p:spPr>
          <a:xfrm>
            <a:off x="963383" y="4707625"/>
            <a:ext cx="341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4"/>
          <p:cNvSpPr txBox="1">
            <a:spLocks noGrp="1"/>
          </p:cNvSpPr>
          <p:nvPr>
            <p:ph type="subTitle" idx="4"/>
          </p:nvPr>
        </p:nvSpPr>
        <p:spPr>
          <a:xfrm>
            <a:off x="4410673" y="4707625"/>
            <a:ext cx="341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4"/>
          <p:cNvSpPr txBox="1">
            <a:spLocks noGrp="1"/>
          </p:cNvSpPr>
          <p:nvPr>
            <p:ph type="subTitle" idx="5"/>
          </p:nvPr>
        </p:nvSpPr>
        <p:spPr>
          <a:xfrm>
            <a:off x="7857964" y="3042388"/>
            <a:ext cx="341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4"/>
          <p:cNvSpPr txBox="1">
            <a:spLocks noGrp="1"/>
          </p:cNvSpPr>
          <p:nvPr>
            <p:ph type="subTitle" idx="6"/>
          </p:nvPr>
        </p:nvSpPr>
        <p:spPr>
          <a:xfrm>
            <a:off x="7857964" y="4707625"/>
            <a:ext cx="341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4"/>
          <p:cNvSpPr txBox="1">
            <a:spLocks noGrp="1"/>
          </p:cNvSpPr>
          <p:nvPr>
            <p:ph type="subTitle" idx="7"/>
          </p:nvPr>
        </p:nvSpPr>
        <p:spPr>
          <a:xfrm>
            <a:off x="963383" y="2432776"/>
            <a:ext cx="34136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89" name="Google Shape;189;p24"/>
          <p:cNvSpPr txBox="1">
            <a:spLocks noGrp="1"/>
          </p:cNvSpPr>
          <p:nvPr>
            <p:ph type="subTitle" idx="8"/>
          </p:nvPr>
        </p:nvSpPr>
        <p:spPr>
          <a:xfrm>
            <a:off x="4410973" y="2432760"/>
            <a:ext cx="34136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0" name="Google Shape;190;p24"/>
          <p:cNvSpPr txBox="1">
            <a:spLocks noGrp="1"/>
          </p:cNvSpPr>
          <p:nvPr>
            <p:ph type="subTitle" idx="9"/>
          </p:nvPr>
        </p:nvSpPr>
        <p:spPr>
          <a:xfrm>
            <a:off x="7858564" y="2432776"/>
            <a:ext cx="3412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1" name="Google Shape;191;p24"/>
          <p:cNvSpPr txBox="1">
            <a:spLocks noGrp="1"/>
          </p:cNvSpPr>
          <p:nvPr>
            <p:ph type="subTitle" idx="13"/>
          </p:nvPr>
        </p:nvSpPr>
        <p:spPr>
          <a:xfrm>
            <a:off x="963983" y="4098028"/>
            <a:ext cx="3412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2" name="Google Shape;192;p24"/>
          <p:cNvSpPr txBox="1">
            <a:spLocks noGrp="1"/>
          </p:cNvSpPr>
          <p:nvPr>
            <p:ph type="subTitle" idx="14"/>
          </p:nvPr>
        </p:nvSpPr>
        <p:spPr>
          <a:xfrm>
            <a:off x="4410673" y="4098025"/>
            <a:ext cx="34136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93" name="Google Shape;193;p24"/>
          <p:cNvSpPr txBox="1">
            <a:spLocks noGrp="1"/>
          </p:cNvSpPr>
          <p:nvPr>
            <p:ph type="subTitle" idx="15"/>
          </p:nvPr>
        </p:nvSpPr>
        <p:spPr>
          <a:xfrm>
            <a:off x="7858564" y="4098028"/>
            <a:ext cx="3412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8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56340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3" name="Google Shape;53;p8"/>
          <p:cNvSpPr txBox="1">
            <a:spLocks noGrp="1"/>
          </p:cNvSpPr>
          <p:nvPr>
            <p:ph type="title"/>
          </p:nvPr>
        </p:nvSpPr>
        <p:spPr>
          <a:xfrm>
            <a:off x="1871933" y="1844400"/>
            <a:ext cx="8448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6583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50109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74828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26877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88818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5193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1/10/2024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3648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1/10/2024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extLst>
      <p:ext uri="{BB962C8B-B14F-4D97-AF65-F5344CB8AC3E}">
        <p14:creationId xmlns:p14="http://schemas.microsoft.com/office/powerpoint/2010/main" val="283035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UTM Avo" panose="02040603050506020204" pitchFamily="18" charset="0"/>
              </a:defRPr>
            </a:lvl1pPr>
          </a:lstStyle>
          <a:p>
            <a:fld id="{92547553-3C28-4DB9-883C-14DF72111065}" type="datetimeFigureOut">
              <a:rPr lang="en-US" smtClean="0"/>
              <a:pPr/>
              <a:t>1/10/2024</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UTM Avo" panose="02040603050506020204" pitchFamily="18" charset="0"/>
              </a:defRPr>
            </a:lvl1pPr>
          </a:lstStyle>
          <a:p>
            <a:fld id="{0732E84E-C04D-48B3-BFAE-DCC6188F0BBF}" type="slidenum">
              <a:rPr lang="en-US" smtClean="0"/>
              <a:pPr/>
              <a:t>‹#›</a:t>
            </a:fld>
            <a:endParaRPr lang="en-US" dirty="0"/>
          </a:p>
        </p:txBody>
      </p:sp>
    </p:spTree>
    <p:extLst>
      <p:ext uri="{BB962C8B-B14F-4D97-AF65-F5344CB8AC3E}">
        <p14:creationId xmlns:p14="http://schemas.microsoft.com/office/powerpoint/2010/main" val="4143518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oc10.vn/doc-sach/khoa-hoc-tu-nhien-8/1/424/134/"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png"/><Relationship Id="rId3" Type="http://schemas.openxmlformats.org/officeDocument/2006/relationships/slide" Target="slide17.xml"/><Relationship Id="rId7" Type="http://schemas.openxmlformats.org/officeDocument/2006/relationships/slide" Target="slide19.xml"/><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slide" Target="slide21.xml"/><Relationship Id="rId5" Type="http://schemas.openxmlformats.org/officeDocument/2006/relationships/slide" Target="slide18.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26.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26.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26.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tu-nhien-8/1/424/13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26.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2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oc10.vn/doc-sach/khoa-hoc-tu-nhien-8/1/424/134/"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khoa-hoc-tu-nhien-8/1/424/134/"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94D2-58A0-C619-9795-601017C794A1}"/>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dirty="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TN 8</a:t>
            </a:r>
          </a:p>
        </p:txBody>
      </p:sp>
      <p:sp>
        <p:nvSpPr>
          <p:cNvPr id="3" name="Subtitle 2">
            <a:extLst>
              <a:ext uri="{FF2B5EF4-FFF2-40B4-BE49-F238E27FC236}">
                <a16:creationId xmlns:a16="http://schemas.microsoft.com/office/drawing/2014/main" id="{CEFE40EF-8403-9179-1A87-CF731E10F8BF}"/>
              </a:ext>
            </a:extLst>
          </p:cNvPr>
          <p:cNvSpPr txBox="1">
            <a:spLocks/>
          </p:cNvSpPr>
          <p:nvPr/>
        </p:nvSpPr>
        <p:spPr>
          <a:xfrm>
            <a:off x="412419" y="3429000"/>
            <a:ext cx="11367156"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vi-VN" sz="6000" b="1" dirty="0">
                <a:solidFill>
                  <a:srgbClr val="FF0000"/>
                </a:solidFill>
                <a:latin typeface="UTM Avo" panose="02040603050506020204" pitchFamily="18" charset="0"/>
              </a:rPr>
              <a:t>Bài </a:t>
            </a:r>
            <a:r>
              <a:rPr lang="en-US" sz="6000" b="1" dirty="0">
                <a:solidFill>
                  <a:srgbClr val="FF0000"/>
                </a:solidFill>
                <a:latin typeface="UTM Avo" panose="02040603050506020204" pitchFamily="18" charset="0"/>
              </a:rPr>
              <a:t>28. </a:t>
            </a:r>
            <a:r>
              <a:rPr lang="en-US" sz="6000" b="1" dirty="0" err="1">
                <a:solidFill>
                  <a:srgbClr val="FF0000"/>
                </a:solidFill>
                <a:latin typeface="UTM Avo" panose="02040603050506020204" pitchFamily="18" charset="0"/>
              </a:rPr>
              <a:t>Hệ</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vận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động</a:t>
            </a:r>
            <a:r>
              <a:rPr lang="en-US" sz="6000" b="1" dirty="0">
                <a:solidFill>
                  <a:srgbClr val="FF0000"/>
                </a:solidFill>
                <a:latin typeface="UTM Avo" panose="02040603050506020204" pitchFamily="18" charset="0"/>
              </a:rPr>
              <a:t> ở </a:t>
            </a:r>
            <a:r>
              <a:rPr lang="en-US" sz="6000" b="1" dirty="0" err="1">
                <a:solidFill>
                  <a:srgbClr val="FF0000"/>
                </a:solidFill>
                <a:latin typeface="UTM Avo" panose="02040603050506020204" pitchFamily="18" charset="0"/>
              </a:rPr>
              <a:t>người</a:t>
            </a:r>
            <a:endParaRPr lang="en-US" sz="6000" b="1" dirty="0">
              <a:solidFill>
                <a:srgbClr val="FF0000"/>
              </a:solidFill>
              <a:latin typeface="UTM Avo" panose="02040603050506020204" pitchFamily="18" charset="0"/>
            </a:endParaRPr>
          </a:p>
          <a:p>
            <a:pPr>
              <a:lnSpc>
                <a:spcPct val="100000"/>
              </a:lnSpc>
              <a:spcBef>
                <a:spcPts val="600"/>
              </a:spcBef>
            </a:pPr>
            <a:r>
              <a:rPr lang="en-US" sz="6000" b="1" dirty="0">
                <a:solidFill>
                  <a:srgbClr val="FF0000"/>
                </a:solidFill>
                <a:latin typeface="UTM Avo" panose="02040603050506020204" pitchFamily="18" charset="0"/>
              </a:rPr>
              <a:t>(</a:t>
            </a:r>
            <a:r>
              <a:rPr lang="en-US" sz="6000" b="1" dirty="0" err="1">
                <a:solidFill>
                  <a:srgbClr val="FF0000"/>
                </a:solidFill>
                <a:latin typeface="UTM Avo" panose="02040603050506020204" pitchFamily="18" charset="0"/>
              </a:rPr>
              <a:t>Phần</a:t>
            </a:r>
            <a:r>
              <a:rPr lang="en-US" sz="6000" b="1" dirty="0">
                <a:solidFill>
                  <a:srgbClr val="FF0000"/>
                </a:solidFill>
                <a:latin typeface="UTM Avo" panose="02040603050506020204" pitchFamily="18" charset="0"/>
              </a:rPr>
              <a:t> III, IV)</a:t>
            </a:r>
          </a:p>
        </p:txBody>
      </p:sp>
      <p:sp>
        <p:nvSpPr>
          <p:cNvPr id="7" name="Title 1">
            <a:extLst>
              <a:ext uri="{FF2B5EF4-FFF2-40B4-BE49-F238E27FC236}">
                <a16:creationId xmlns:a16="http://schemas.microsoft.com/office/drawing/2014/main" id="{9941E6DC-80F6-3030-F727-2E212195F97C}"/>
              </a:ext>
            </a:extLst>
          </p:cNvPr>
          <p:cNvSpPr txBox="1">
            <a:spLocks/>
          </p:cNvSpPr>
          <p:nvPr/>
        </p:nvSpPr>
        <p:spPr>
          <a:xfrm>
            <a:off x="173228" y="1212864"/>
            <a:ext cx="11845539"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vi-VN" sz="5400" b="1" dirty="0">
                <a:solidFill>
                  <a:srgbClr val="002060"/>
                </a:solidFill>
                <a:latin typeface="UTM Avo" panose="02040603050506020204" pitchFamily="18" charset="0"/>
              </a:rPr>
              <a:t>Chủ đề </a:t>
            </a:r>
            <a:r>
              <a:rPr lang="en-US" sz="5400" b="1" dirty="0">
                <a:solidFill>
                  <a:srgbClr val="002060"/>
                </a:solidFill>
                <a:latin typeface="UTM Avo" panose="02040603050506020204" pitchFamily="18" charset="0"/>
              </a:rPr>
              <a:t>7</a:t>
            </a:r>
            <a:r>
              <a:rPr lang="vi-VN" sz="5400" b="1" dirty="0">
                <a:solidFill>
                  <a:srgbClr val="002060"/>
                </a:solidFill>
                <a:latin typeface="UTM Avo" panose="02040603050506020204" pitchFamily="18" charset="0"/>
              </a:rPr>
              <a:t>: </a:t>
            </a:r>
            <a:endParaRPr lang="en-US" sz="5400" b="1" dirty="0">
              <a:solidFill>
                <a:srgbClr val="002060"/>
              </a:solidFill>
              <a:latin typeface="UTM Avo" panose="02040603050506020204" pitchFamily="18" charset="0"/>
            </a:endParaRPr>
          </a:p>
          <a:p>
            <a:pPr>
              <a:lnSpc>
                <a:spcPct val="100000"/>
              </a:lnSpc>
              <a:spcBef>
                <a:spcPts val="600"/>
              </a:spcBef>
            </a:pPr>
            <a:r>
              <a:rPr lang="en-US" sz="5400" b="1" dirty="0" err="1">
                <a:solidFill>
                  <a:srgbClr val="002060"/>
                </a:solidFill>
                <a:latin typeface="UTM Avo" panose="02040603050506020204" pitchFamily="18" charset="0"/>
              </a:rPr>
              <a:t>Cơ</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thể</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người</a:t>
            </a:r>
            <a:endParaRPr lang="en-US" sz="5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F7385-C1C7-1523-C48A-BC1D296B77CA}"/>
              </a:ext>
            </a:extLst>
          </p:cNvPr>
          <p:cNvSpPr txBox="1"/>
          <p:nvPr/>
        </p:nvSpPr>
        <p:spPr>
          <a:xfrm>
            <a:off x="482569" y="1555696"/>
            <a:ext cx="11306659" cy="503469"/>
          </a:xfrm>
          <a:prstGeom prst="rect">
            <a:avLst/>
          </a:prstGeom>
          <a:noFill/>
        </p:spPr>
        <p:txBody>
          <a:bodyPr wrap="square" lIns="60959" tIns="30479" rIns="60959" bIns="30479">
            <a:spAutoFit/>
          </a:bodyPr>
          <a:lstStyle/>
          <a:p>
            <a:pPr algn="ctr">
              <a:lnSpc>
                <a:spcPct val="150000"/>
              </a:lnSpc>
              <a:spcAft>
                <a:spcPts val="533"/>
              </a:spcAft>
            </a:pPr>
            <a:r>
              <a:rPr lang="vi-VN" sz="2200" b="1" dirty="0">
                <a:latin typeface="UTM Avo" panose="02040603050506020204" pitchFamily="18" charset="0"/>
                <a:ea typeface="Times New Roman" panose="02020603050405020304" pitchFamily="18" charset="0"/>
                <a:cs typeface="Arial" panose="020B0604020202020204" pitchFamily="34" charset="0"/>
              </a:rPr>
              <a:t>2. Các bước tiến hành </a:t>
            </a:r>
          </a:p>
        </p:txBody>
      </p:sp>
      <p:sp>
        <p:nvSpPr>
          <p:cNvPr id="6" name="TextBox 5">
            <a:extLst>
              <a:ext uri="{FF2B5EF4-FFF2-40B4-BE49-F238E27FC236}">
                <a16:creationId xmlns:a16="http://schemas.microsoft.com/office/drawing/2014/main" id="{74224706-067A-CEC4-7058-16085DC5F1FA}"/>
              </a:ext>
            </a:extLst>
          </p:cNvPr>
          <p:cNvSpPr txBox="1"/>
          <p:nvPr/>
        </p:nvSpPr>
        <p:spPr>
          <a:xfrm>
            <a:off x="481077" y="2047035"/>
            <a:ext cx="9266037" cy="1969835"/>
          </a:xfrm>
          <a:prstGeom prst="rect">
            <a:avLst/>
          </a:prstGeom>
          <a:noFill/>
        </p:spPr>
        <p:txBody>
          <a:bodyPr wrap="square">
            <a:spAutoFit/>
          </a:bodyPr>
          <a:lstStyle/>
          <a:p>
            <a:pPr algn="just">
              <a:lnSpc>
                <a:spcPct val="125000"/>
              </a:lnSpc>
            </a:pPr>
            <a:r>
              <a:rPr lang="vi-VN" sz="2000" b="1" dirty="0">
                <a:latin typeface="UTM Avo" panose="02040603050506020204" pitchFamily="18" charset="0"/>
              </a:rPr>
              <a:t>Bước 1: Đặt nẹp cố định xương gẫy</a:t>
            </a:r>
          </a:p>
          <a:p>
            <a:pPr marL="342900" indent="-342900" algn="just">
              <a:lnSpc>
                <a:spcPct val="125000"/>
              </a:lnSpc>
              <a:buFont typeface="Arial" panose="020B0604020202020204" pitchFamily="34" charset="0"/>
              <a:buChar char="•"/>
            </a:pPr>
            <a:r>
              <a:rPr lang="vi-VN" sz="2000" dirty="0">
                <a:latin typeface="UTM Avo" panose="02040603050506020204" pitchFamily="18" charset="0"/>
              </a:rPr>
              <a:t>Đặt hai nẹp dọc theo xương bị gãy (hình 28.7, hình 28.8).</a:t>
            </a:r>
          </a:p>
          <a:p>
            <a:pPr marL="342900" indent="-342900" algn="just">
              <a:lnSpc>
                <a:spcPct val="125000"/>
              </a:lnSpc>
              <a:buFont typeface="Arial" panose="020B0604020202020204" pitchFamily="34" charset="0"/>
              <a:buChar char="•"/>
            </a:pPr>
            <a:r>
              <a:rPr lang="vi-VN" sz="2000" dirty="0">
                <a:latin typeface="UTM Avo" panose="02040603050506020204" pitchFamily="18" charset="0"/>
              </a:rPr>
              <a:t>Lót băng, gạc, vải hoặc quần áo sạch ở đầu nẹp và chỗ sát xương.</a:t>
            </a:r>
          </a:p>
          <a:p>
            <a:pPr marL="342900" indent="-342900" algn="just">
              <a:lnSpc>
                <a:spcPct val="125000"/>
              </a:lnSpc>
              <a:buFont typeface="Arial" panose="020B0604020202020204" pitchFamily="34" charset="0"/>
              <a:buChar char="•"/>
            </a:pPr>
            <a:r>
              <a:rPr lang="vi-VN" sz="2000" dirty="0">
                <a:latin typeface="UTM Avo" panose="02040603050506020204" pitchFamily="18" charset="0"/>
              </a:rPr>
              <a:t>Buộc cố định phía trên và phía dưới vị trí gãy.</a:t>
            </a:r>
          </a:p>
          <a:p>
            <a:pPr marL="342900" indent="-342900" algn="just">
              <a:lnSpc>
                <a:spcPct val="125000"/>
              </a:lnSpc>
              <a:buFont typeface="Arial" panose="020B0604020202020204" pitchFamily="34" charset="0"/>
              <a:buChar char="•"/>
            </a:pPr>
            <a:r>
              <a:rPr lang="vi-VN" sz="2000" dirty="0">
                <a:latin typeface="UTM Avo" panose="02040603050506020204" pitchFamily="18" charset="0"/>
              </a:rPr>
              <a:t>Dùng băng hoặc dây vải sạch cuốn các vòng tròn quanh nẹp. </a:t>
            </a:r>
          </a:p>
        </p:txBody>
      </p:sp>
      <p:pic>
        <p:nvPicPr>
          <p:cNvPr id="5" name="Picture 4" descr="A person with a bandaged hand&#10;&#10;Description automatically generated">
            <a:extLst>
              <a:ext uri="{FF2B5EF4-FFF2-40B4-BE49-F238E27FC236}">
                <a16:creationId xmlns:a16="http://schemas.microsoft.com/office/drawing/2014/main" id="{DDBA750B-12DA-CE76-BBFC-EAC02B08A8AF}"/>
              </a:ext>
            </a:extLst>
          </p:cNvPr>
          <p:cNvPicPr>
            <a:picLocks noChangeAspect="1"/>
          </p:cNvPicPr>
          <p:nvPr/>
        </p:nvPicPr>
        <p:blipFill>
          <a:blip r:embed="rId3"/>
          <a:stretch>
            <a:fillRect/>
          </a:stretch>
        </p:blipFill>
        <p:spPr>
          <a:xfrm>
            <a:off x="2266224" y="4227866"/>
            <a:ext cx="2731242" cy="1927460"/>
          </a:xfrm>
          <a:prstGeom prst="rect">
            <a:avLst/>
          </a:prstGeom>
          <a:ln w="12700">
            <a:solidFill>
              <a:schemeClr val="tx1"/>
            </a:solidFill>
          </a:ln>
        </p:spPr>
      </p:pic>
      <p:pic>
        <p:nvPicPr>
          <p:cNvPr id="8" name="Picture 7" descr="A person and person helping each other&#10;&#10;Description automatically generated">
            <a:extLst>
              <a:ext uri="{FF2B5EF4-FFF2-40B4-BE49-F238E27FC236}">
                <a16:creationId xmlns:a16="http://schemas.microsoft.com/office/drawing/2014/main" id="{9599857B-E53D-AC38-F57B-FDDCE7FCC0C3}"/>
              </a:ext>
            </a:extLst>
          </p:cNvPr>
          <p:cNvPicPr>
            <a:picLocks noChangeAspect="1"/>
          </p:cNvPicPr>
          <p:nvPr/>
        </p:nvPicPr>
        <p:blipFill>
          <a:blip r:embed="rId4"/>
          <a:stretch>
            <a:fillRect/>
          </a:stretch>
        </p:blipFill>
        <p:spPr>
          <a:xfrm>
            <a:off x="7194535" y="4227866"/>
            <a:ext cx="2616730" cy="1927460"/>
          </a:xfrm>
          <a:prstGeom prst="rect">
            <a:avLst/>
          </a:prstGeom>
          <a:ln w="12700">
            <a:solidFill>
              <a:schemeClr val="tx1"/>
            </a:solidFill>
          </a:ln>
        </p:spPr>
      </p:pic>
      <p:sp>
        <p:nvSpPr>
          <p:cNvPr id="9" name="TextBox 8">
            <a:extLst>
              <a:ext uri="{FF2B5EF4-FFF2-40B4-BE49-F238E27FC236}">
                <a16:creationId xmlns:a16="http://schemas.microsoft.com/office/drawing/2014/main" id="{C36EF288-DD69-DFA2-A779-FC6D33FF3B7D}"/>
              </a:ext>
            </a:extLst>
          </p:cNvPr>
          <p:cNvSpPr txBox="1"/>
          <p:nvPr/>
        </p:nvSpPr>
        <p:spPr>
          <a:xfrm>
            <a:off x="1951879" y="6165503"/>
            <a:ext cx="3547336" cy="692497"/>
          </a:xfrm>
          <a:prstGeom prst="rect">
            <a:avLst/>
          </a:prstGeom>
          <a:noFill/>
        </p:spPr>
        <p:txBody>
          <a:bodyPr wrap="square" rtlCol="0">
            <a:spAutoFit/>
          </a:bodyPr>
          <a:lstStyle/>
          <a:p>
            <a:pPr algn="ctr">
              <a:lnSpc>
                <a:spcPct val="130000"/>
              </a:lnSpc>
            </a:pPr>
            <a:r>
              <a:rPr lang="vi-VN" sz="1600" b="1" dirty="0">
                <a:latin typeface="UTM Avo" panose="02040603050506020204" pitchFamily="18" charset="0"/>
              </a:rPr>
              <a:t>Hình 28.7. </a:t>
            </a:r>
            <a:r>
              <a:rPr lang="vi-VN" sz="1600" dirty="0">
                <a:latin typeface="UTM Avo" panose="02040603050506020204" pitchFamily="18" charset="0"/>
              </a:rPr>
              <a:t>Vị trí và cách đặt nẹp khi gãy xương cẳng tay</a:t>
            </a:r>
          </a:p>
        </p:txBody>
      </p:sp>
      <p:sp>
        <p:nvSpPr>
          <p:cNvPr id="10" name="TextBox 9">
            <a:extLst>
              <a:ext uri="{FF2B5EF4-FFF2-40B4-BE49-F238E27FC236}">
                <a16:creationId xmlns:a16="http://schemas.microsoft.com/office/drawing/2014/main" id="{FD143FC9-28AF-1652-5232-DB46026AA81A}"/>
              </a:ext>
            </a:extLst>
          </p:cNvPr>
          <p:cNvSpPr txBox="1"/>
          <p:nvPr/>
        </p:nvSpPr>
        <p:spPr>
          <a:xfrm>
            <a:off x="6692786" y="6155326"/>
            <a:ext cx="3620227" cy="692497"/>
          </a:xfrm>
          <a:prstGeom prst="rect">
            <a:avLst/>
          </a:prstGeom>
          <a:noFill/>
        </p:spPr>
        <p:txBody>
          <a:bodyPr wrap="square" rtlCol="0">
            <a:spAutoFit/>
          </a:bodyPr>
          <a:lstStyle/>
          <a:p>
            <a:pPr algn="ctr">
              <a:lnSpc>
                <a:spcPct val="130000"/>
              </a:lnSpc>
            </a:pPr>
            <a:r>
              <a:rPr lang="vi-VN" sz="1600" b="1" dirty="0">
                <a:latin typeface="UTM Avo" panose="02040603050506020204" pitchFamily="18" charset="0"/>
              </a:rPr>
              <a:t>Hình 28.8. </a:t>
            </a:r>
            <a:r>
              <a:rPr lang="vi-VN" sz="1600" dirty="0">
                <a:latin typeface="UTM Avo" panose="02040603050506020204" pitchFamily="18" charset="0"/>
              </a:rPr>
              <a:t>Vị trí và cách đặt nẹp khi gãy xương cẳng chân</a:t>
            </a:r>
            <a:endParaRPr lang="en-US" sz="1600" dirty="0">
              <a:latin typeface="UTM Avo" panose="02040603050506020204" pitchFamily="18" charset="0"/>
            </a:endParaRPr>
          </a:p>
        </p:txBody>
      </p:sp>
    </p:spTree>
    <p:extLst>
      <p:ext uri="{BB962C8B-B14F-4D97-AF65-F5344CB8AC3E}">
        <p14:creationId xmlns:p14="http://schemas.microsoft.com/office/powerpoint/2010/main" val="13581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224706-067A-CEC4-7058-16085DC5F1FA}"/>
              </a:ext>
            </a:extLst>
          </p:cNvPr>
          <p:cNvSpPr txBox="1"/>
          <p:nvPr/>
        </p:nvSpPr>
        <p:spPr>
          <a:xfrm>
            <a:off x="858696" y="2488069"/>
            <a:ext cx="6709052" cy="2362698"/>
          </a:xfrm>
          <a:prstGeom prst="rect">
            <a:avLst/>
          </a:prstGeom>
          <a:noFill/>
        </p:spPr>
        <p:txBody>
          <a:bodyPr wrap="square">
            <a:spAutoFit/>
          </a:bodyPr>
          <a:lstStyle/>
          <a:p>
            <a:pPr algn="just">
              <a:lnSpc>
                <a:spcPct val="125000"/>
              </a:lnSpc>
            </a:pPr>
            <a:r>
              <a:rPr lang="vi-VN" sz="2000" b="1" dirty="0">
                <a:latin typeface="UTM Avo" panose="02040603050506020204" pitchFamily="18" charset="0"/>
              </a:rPr>
              <a:t>Bước 2: Cố định xương</a:t>
            </a:r>
          </a:p>
          <a:p>
            <a:pPr algn="just">
              <a:lnSpc>
                <a:spcPct val="125000"/>
              </a:lnSpc>
            </a:pPr>
            <a:r>
              <a:rPr lang="vi-VN" sz="2000" b="1" dirty="0">
                <a:latin typeface="UTM Avo" panose="02040603050506020204" pitchFamily="18" charset="0"/>
              </a:rPr>
              <a:t>• </a:t>
            </a:r>
            <a:r>
              <a:rPr lang="vi-VN" sz="2000" dirty="0">
                <a:latin typeface="UTM Avo" panose="02040603050506020204" pitchFamily="18" charset="0"/>
              </a:rPr>
              <a:t>Cố định xương tuỳ theo tư thế gãy xương. Ví dụ: gãy xương cẳng tay thì cố định bằng cách treo tay trước ngực ở tư thế cẳng tay tương đối vuông góc với cánh tay (hình 28.9).</a:t>
            </a:r>
          </a:p>
          <a:p>
            <a:pPr algn="just">
              <a:lnSpc>
                <a:spcPct val="125000"/>
              </a:lnSpc>
            </a:pPr>
            <a:r>
              <a:rPr lang="vi-VN" sz="2000" dirty="0">
                <a:latin typeface="UTM Avo" panose="02040603050506020204" pitchFamily="18" charset="0"/>
              </a:rPr>
              <a:t>• Đưa ngay người bị thương đến cơ sở y tế gần nhất.</a:t>
            </a:r>
          </a:p>
        </p:txBody>
      </p:sp>
      <p:pic>
        <p:nvPicPr>
          <p:cNvPr id="2" name="Picture 1" descr="A cartoon of a person with a bandage around his neck&#10;&#10;Description automatically generated">
            <a:extLst>
              <a:ext uri="{FF2B5EF4-FFF2-40B4-BE49-F238E27FC236}">
                <a16:creationId xmlns:a16="http://schemas.microsoft.com/office/drawing/2014/main" id="{4F7801DC-ACF4-3011-8FDA-808B301EA4AC}"/>
              </a:ext>
            </a:extLst>
          </p:cNvPr>
          <p:cNvPicPr>
            <a:picLocks noChangeAspect="1"/>
          </p:cNvPicPr>
          <p:nvPr/>
        </p:nvPicPr>
        <p:blipFill>
          <a:blip r:embed="rId3"/>
          <a:stretch>
            <a:fillRect/>
          </a:stretch>
        </p:blipFill>
        <p:spPr>
          <a:xfrm>
            <a:off x="8629325" y="2246456"/>
            <a:ext cx="2357439" cy="3057156"/>
          </a:xfrm>
          <a:prstGeom prst="rect">
            <a:avLst/>
          </a:prstGeom>
          <a:ln>
            <a:solidFill>
              <a:schemeClr val="tx1"/>
            </a:solidFill>
          </a:ln>
        </p:spPr>
      </p:pic>
      <p:sp>
        <p:nvSpPr>
          <p:cNvPr id="4" name="TextBox 3">
            <a:extLst>
              <a:ext uri="{FF2B5EF4-FFF2-40B4-BE49-F238E27FC236}">
                <a16:creationId xmlns:a16="http://schemas.microsoft.com/office/drawing/2014/main" id="{90E26593-D08E-E1D0-358D-D9272C4D5150}"/>
              </a:ext>
            </a:extLst>
          </p:cNvPr>
          <p:cNvSpPr txBox="1"/>
          <p:nvPr/>
        </p:nvSpPr>
        <p:spPr>
          <a:xfrm>
            <a:off x="8376850" y="5287907"/>
            <a:ext cx="2862384" cy="1012585"/>
          </a:xfrm>
          <a:prstGeom prst="rect">
            <a:avLst/>
          </a:prstGeom>
          <a:noFill/>
        </p:spPr>
        <p:txBody>
          <a:bodyPr wrap="square" rtlCol="0">
            <a:spAutoFit/>
          </a:bodyPr>
          <a:lstStyle/>
          <a:p>
            <a:pPr algn="ctr">
              <a:lnSpc>
                <a:spcPct val="130000"/>
              </a:lnSpc>
            </a:pPr>
            <a:r>
              <a:rPr lang="vi-VN" sz="1600" b="1" dirty="0">
                <a:latin typeface="UTM Avo" panose="02040603050506020204" pitchFamily="18" charset="0"/>
              </a:rPr>
              <a:t>Hình 28.9. </a:t>
            </a:r>
            <a:r>
              <a:rPr lang="vi-VN" sz="1600" dirty="0">
                <a:latin typeface="UTM Avo" panose="02040603050506020204" pitchFamily="18" charset="0"/>
              </a:rPr>
              <a:t>Cách cố định xương cẳng tay</a:t>
            </a:r>
          </a:p>
          <a:p>
            <a:pPr algn="ctr">
              <a:lnSpc>
                <a:spcPct val="130000"/>
              </a:lnSpc>
            </a:pPr>
            <a:endParaRPr lang="en-US" sz="1600" dirty="0">
              <a:latin typeface="UTM Avo" panose="02040603050506020204" pitchFamily="18" charset="0"/>
            </a:endParaRPr>
          </a:p>
        </p:txBody>
      </p:sp>
    </p:spTree>
    <p:extLst>
      <p:ext uri="{BB962C8B-B14F-4D97-AF65-F5344CB8AC3E}">
        <p14:creationId xmlns:p14="http://schemas.microsoft.com/office/powerpoint/2010/main" val="37635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7C08C1-2E3A-1450-E251-B303489A49ED}"/>
              </a:ext>
            </a:extLst>
          </p:cNvPr>
          <p:cNvSpPr txBox="1"/>
          <p:nvPr/>
        </p:nvSpPr>
        <p:spPr>
          <a:xfrm>
            <a:off x="423062" y="1572150"/>
            <a:ext cx="10808529" cy="2343462"/>
          </a:xfrm>
          <a:prstGeom prst="rect">
            <a:avLst/>
          </a:prstGeom>
          <a:noFill/>
        </p:spPr>
        <p:txBody>
          <a:bodyPr wrap="square">
            <a:spAutoFit/>
          </a:bodyPr>
          <a:lstStyle/>
          <a:p>
            <a:pPr>
              <a:lnSpc>
                <a:spcPct val="150000"/>
              </a:lnSpc>
            </a:pPr>
            <a:r>
              <a:rPr lang="en-US" sz="2000" b="1" dirty="0" err="1">
                <a:latin typeface="UTM Avo" panose="02040603050506020204" pitchFamily="18" charset="0"/>
              </a:rPr>
              <a:t>Lưu</a:t>
            </a:r>
            <a:r>
              <a:rPr lang="en-US" sz="2000" b="1" dirty="0">
                <a:latin typeface="UTM Avo" panose="02040603050506020204" pitchFamily="18" charset="0"/>
              </a:rPr>
              <a:t> ý: </a:t>
            </a:r>
          </a:p>
          <a:p>
            <a:pPr>
              <a:lnSpc>
                <a:spcPct val="150000"/>
              </a:lnSpc>
            </a:pPr>
            <a:r>
              <a:rPr lang="en-US" sz="2000" dirty="0">
                <a:latin typeface="UTM Avo" panose="02040603050506020204" pitchFamily="18" charset="0"/>
              </a:rPr>
              <a:t>• </a:t>
            </a:r>
            <a:r>
              <a:rPr lang="en-US" sz="2000" dirty="0" err="1">
                <a:latin typeface="UTM Avo" panose="02040603050506020204" pitchFamily="18" charset="0"/>
              </a:rPr>
              <a:t>Cần</a:t>
            </a:r>
            <a:r>
              <a:rPr lang="en-US" sz="2000" dirty="0">
                <a:latin typeface="UTM Avo" panose="02040603050506020204" pitchFamily="18" charset="0"/>
              </a:rPr>
              <a:t> </a:t>
            </a:r>
            <a:r>
              <a:rPr lang="en-US" sz="2000" dirty="0" err="1">
                <a:latin typeface="UTM Avo" panose="02040603050506020204" pitchFamily="18" charset="0"/>
              </a:rPr>
              <a:t>cho</a:t>
            </a:r>
            <a:r>
              <a:rPr lang="en-US" sz="2000" dirty="0">
                <a:latin typeface="UTM Avo" panose="02040603050506020204" pitchFamily="18" charset="0"/>
              </a:rPr>
              <a:t> </a:t>
            </a:r>
            <a:r>
              <a:rPr lang="en-US" sz="2000" dirty="0" err="1">
                <a:latin typeface="UTM Avo" panose="02040603050506020204" pitchFamily="18" charset="0"/>
              </a:rPr>
              <a:t>người</a:t>
            </a:r>
            <a:r>
              <a:rPr lang="en-US" sz="2000" dirty="0">
                <a:latin typeface="UTM Avo" panose="02040603050506020204" pitchFamily="18" charset="0"/>
              </a:rPr>
              <a:t> </a:t>
            </a:r>
            <a:r>
              <a:rPr lang="en-US" sz="2000" dirty="0" err="1">
                <a:latin typeface="UTM Avo" panose="02040603050506020204" pitchFamily="18" charset="0"/>
              </a:rPr>
              <a:t>bị</a:t>
            </a:r>
            <a:r>
              <a:rPr lang="en-US" sz="2000" dirty="0">
                <a:latin typeface="UTM Avo" panose="02040603050506020204" pitchFamily="18" charset="0"/>
              </a:rPr>
              <a:t> </a:t>
            </a:r>
            <a:r>
              <a:rPr lang="en-US" sz="2000" dirty="0" err="1">
                <a:latin typeface="UTM Avo" panose="02040603050506020204" pitchFamily="18" charset="0"/>
              </a:rPr>
              <a:t>thương</a:t>
            </a:r>
            <a:r>
              <a:rPr lang="en-US" sz="2000" dirty="0">
                <a:latin typeface="UTM Avo" panose="02040603050506020204" pitchFamily="18" charset="0"/>
              </a:rPr>
              <a:t> </a:t>
            </a:r>
            <a:r>
              <a:rPr lang="en-US" sz="2000" dirty="0" err="1">
                <a:latin typeface="UTM Avo" panose="02040603050506020204" pitchFamily="18" charset="0"/>
              </a:rPr>
              <a:t>bất</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theo</a:t>
            </a:r>
            <a:r>
              <a:rPr lang="en-US" sz="2000" dirty="0">
                <a:latin typeface="UTM Avo" panose="02040603050506020204" pitchFamily="18" charset="0"/>
              </a:rPr>
              <a:t> </a:t>
            </a:r>
            <a:r>
              <a:rPr lang="en-US" sz="2000" dirty="0" err="1">
                <a:latin typeface="UTM Avo" panose="02040603050506020204" pitchFamily="18" charset="0"/>
              </a:rPr>
              <a:t>nguyên</a:t>
            </a:r>
            <a:r>
              <a:rPr lang="en-US" sz="2000" dirty="0">
                <a:latin typeface="UTM Avo" panose="02040603050506020204" pitchFamily="18" charset="0"/>
              </a:rPr>
              <a:t> </a:t>
            </a:r>
            <a:r>
              <a:rPr lang="en-US" sz="2000" dirty="0" err="1">
                <a:latin typeface="UTM Avo" panose="02040603050506020204" pitchFamily="18" charset="0"/>
              </a:rPr>
              <a:t>tắc</a:t>
            </a:r>
            <a:r>
              <a:rPr lang="en-US" sz="2000" dirty="0">
                <a:latin typeface="UTM Avo" panose="02040603050506020204" pitchFamily="18" charset="0"/>
              </a:rPr>
              <a:t>: </a:t>
            </a:r>
            <a:r>
              <a:rPr lang="en-US" sz="2000" dirty="0" err="1">
                <a:latin typeface="UTM Avo" panose="02040603050506020204" pitchFamily="18" charset="0"/>
              </a:rPr>
              <a:t>bất</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trên</a:t>
            </a:r>
            <a:r>
              <a:rPr lang="en-US" sz="2000" dirty="0">
                <a:latin typeface="UTM Avo" panose="02040603050506020204" pitchFamily="18" charset="0"/>
              </a:rPr>
              <a:t>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khớp</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dưới</a:t>
            </a:r>
            <a:r>
              <a:rPr lang="en-US" sz="2000" dirty="0">
                <a:latin typeface="UTM Avo" panose="02040603050506020204" pitchFamily="18" charset="0"/>
              </a:rPr>
              <a:t>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khớp</a:t>
            </a:r>
            <a:r>
              <a:rPr lang="en-US" sz="2000" dirty="0">
                <a:latin typeface="UTM Avo" panose="02040603050506020204" pitchFamily="18" charset="0"/>
              </a:rPr>
              <a:t> của </a:t>
            </a:r>
            <a:r>
              <a:rPr lang="en-US" sz="2000" dirty="0" err="1">
                <a:latin typeface="UTM Avo" panose="02040603050506020204" pitchFamily="18" charset="0"/>
              </a:rPr>
              <a:t>đoạn</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a:t>
            </a:r>
            <a:r>
              <a:rPr lang="en-US" sz="2000" dirty="0" err="1">
                <a:latin typeface="UTM Avo" panose="02040603050506020204" pitchFamily="18" charset="0"/>
              </a:rPr>
              <a:t>bị</a:t>
            </a:r>
            <a:r>
              <a:rPr lang="en-US" sz="2000" dirty="0">
                <a:latin typeface="UTM Avo" panose="02040603050506020204" pitchFamily="18" charset="0"/>
              </a:rPr>
              <a:t> </a:t>
            </a:r>
            <a:r>
              <a:rPr lang="en-US" sz="2000" dirty="0" err="1">
                <a:latin typeface="UTM Avo" panose="02040603050506020204" pitchFamily="18" charset="0"/>
              </a:rPr>
              <a:t>gãy</a:t>
            </a:r>
            <a:r>
              <a:rPr lang="en-US" sz="2000" dirty="0">
                <a:latin typeface="UTM Avo" panose="02040603050506020204" pitchFamily="18" charset="0"/>
              </a:rPr>
              <a:t>.</a:t>
            </a:r>
          </a:p>
          <a:p>
            <a:pPr>
              <a:lnSpc>
                <a:spcPct val="150000"/>
              </a:lnSpc>
            </a:pPr>
            <a:r>
              <a:rPr lang="en-US" sz="2000" dirty="0">
                <a:latin typeface="UTM Avo" panose="02040603050506020204" pitchFamily="18" charset="0"/>
              </a:rPr>
              <a:t>• </a:t>
            </a:r>
            <a:r>
              <a:rPr lang="en-US" sz="2000" dirty="0" err="1">
                <a:latin typeface="UTM Avo" panose="02040603050506020204" pitchFamily="18" charset="0"/>
              </a:rPr>
              <a:t>Buộc</a:t>
            </a:r>
            <a:r>
              <a:rPr lang="en-US" sz="2000" dirty="0">
                <a:latin typeface="UTM Avo" panose="02040603050506020204" pitchFamily="18" charset="0"/>
              </a:rPr>
              <a:t> </a:t>
            </a:r>
            <a:r>
              <a:rPr lang="en-US" sz="2000" dirty="0" err="1">
                <a:latin typeface="UTM Avo" panose="02040603050506020204" pitchFamily="18" charset="0"/>
              </a:rPr>
              <a:t>cố</a:t>
            </a:r>
            <a:r>
              <a:rPr lang="en-US" sz="2000" dirty="0">
                <a:latin typeface="UTM Avo" panose="02040603050506020204" pitchFamily="18" charset="0"/>
              </a:rPr>
              <a:t> </a:t>
            </a:r>
            <a:r>
              <a:rPr lang="en-US" sz="2000" dirty="0" err="1">
                <a:latin typeface="UTM Avo" panose="02040603050506020204" pitchFamily="18" charset="0"/>
              </a:rPr>
              <a:t>định</a:t>
            </a:r>
            <a:r>
              <a:rPr lang="en-US" sz="2000" dirty="0">
                <a:latin typeface="UTM Avo" panose="02040603050506020204" pitchFamily="18" charset="0"/>
              </a:rPr>
              <a:t> </a:t>
            </a:r>
            <a:r>
              <a:rPr lang="en-US" sz="2000" dirty="0" err="1">
                <a:latin typeface="UTM Avo" panose="02040603050506020204" pitchFamily="18" charset="0"/>
              </a:rPr>
              <a:t>không</a:t>
            </a:r>
            <a:r>
              <a:rPr lang="en-US" sz="2000" dirty="0">
                <a:latin typeface="UTM Avo" panose="02040603050506020204" pitchFamily="18" charset="0"/>
              </a:rPr>
              <a:t> </a:t>
            </a:r>
            <a:r>
              <a:rPr lang="en-US" sz="2000" dirty="0" err="1">
                <a:latin typeface="UTM Avo" panose="02040603050506020204" pitchFamily="18" charset="0"/>
              </a:rPr>
              <a:t>quá</a:t>
            </a:r>
            <a:r>
              <a:rPr lang="en-US" sz="2000" dirty="0">
                <a:latin typeface="UTM Avo" panose="02040603050506020204" pitchFamily="18" charset="0"/>
              </a:rPr>
              <a:t> </a:t>
            </a:r>
            <a:r>
              <a:rPr lang="en-US" sz="2000" dirty="0" err="1">
                <a:latin typeface="UTM Avo" panose="02040603050506020204" pitchFamily="18" charset="0"/>
              </a:rPr>
              <a:t>lỏng</a:t>
            </a:r>
            <a:r>
              <a:rPr lang="en-US" sz="2000" dirty="0">
                <a:latin typeface="UTM Avo" panose="02040603050506020204" pitchFamily="18" charset="0"/>
              </a:rPr>
              <a:t> </a:t>
            </a:r>
            <a:r>
              <a:rPr lang="en-US" sz="2000" dirty="0" err="1">
                <a:latin typeface="UTM Avo" panose="02040603050506020204" pitchFamily="18" charset="0"/>
              </a:rPr>
              <a:t>cũng</a:t>
            </a:r>
            <a:r>
              <a:rPr lang="en-US" sz="2000" dirty="0">
                <a:latin typeface="UTM Avo" panose="02040603050506020204" pitchFamily="18" charset="0"/>
              </a:rPr>
              <a:t> </a:t>
            </a:r>
            <a:r>
              <a:rPr lang="en-US" sz="2000" dirty="0" err="1">
                <a:latin typeface="UTM Avo" panose="02040603050506020204" pitchFamily="18" charset="0"/>
              </a:rPr>
              <a:t>không</a:t>
            </a:r>
            <a:r>
              <a:rPr lang="en-US" sz="2000" dirty="0">
                <a:latin typeface="UTM Avo" panose="02040603050506020204" pitchFamily="18" charset="0"/>
              </a:rPr>
              <a:t> </a:t>
            </a:r>
            <a:r>
              <a:rPr lang="en-US" sz="2000" dirty="0" err="1">
                <a:latin typeface="UTM Avo" panose="02040603050506020204" pitchFamily="18" charset="0"/>
              </a:rPr>
              <a:t>quá</a:t>
            </a:r>
            <a:r>
              <a:rPr lang="en-US" sz="2000" dirty="0">
                <a:latin typeface="UTM Avo" panose="02040603050506020204" pitchFamily="18" charset="0"/>
              </a:rPr>
              <a:t> </a:t>
            </a:r>
            <a:r>
              <a:rPr lang="en-US" sz="2000" dirty="0" err="1">
                <a:latin typeface="UTM Avo" panose="02040603050506020204" pitchFamily="18" charset="0"/>
              </a:rPr>
              <a:t>chặt</a:t>
            </a:r>
            <a:r>
              <a:rPr lang="en-US" sz="2000" dirty="0">
                <a:latin typeface="UTM Avo" panose="02040603050506020204" pitchFamily="18" charset="0"/>
              </a:rPr>
              <a:t>.</a:t>
            </a:r>
          </a:p>
          <a:p>
            <a:pPr>
              <a:lnSpc>
                <a:spcPct val="150000"/>
              </a:lnSpc>
            </a:pPr>
            <a:r>
              <a:rPr lang="en-US" sz="2000" dirty="0">
                <a:latin typeface="UTM Avo" panose="02040603050506020204" pitchFamily="18" charset="0"/>
              </a:rPr>
              <a:t>• </a:t>
            </a:r>
            <a:r>
              <a:rPr lang="en-US" sz="2000" dirty="0" err="1">
                <a:latin typeface="UTM Avo" panose="02040603050506020204" pitchFamily="18" charset="0"/>
              </a:rPr>
              <a:t>Với</a:t>
            </a:r>
            <a:r>
              <a:rPr lang="en-US" sz="2000" dirty="0">
                <a:latin typeface="UTM Avo" panose="02040603050506020204" pitchFamily="18" charset="0"/>
              </a:rPr>
              <a:t> </a:t>
            </a:r>
            <a:r>
              <a:rPr lang="en-US" sz="2000" dirty="0" err="1">
                <a:latin typeface="UTM Avo" panose="02040603050506020204" pitchFamily="18" charset="0"/>
              </a:rPr>
              <a:t>gãy</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a:t>
            </a:r>
            <a:r>
              <a:rPr lang="en-US" sz="2000" dirty="0" err="1">
                <a:latin typeface="UTM Avo" panose="02040603050506020204" pitchFamily="18" charset="0"/>
              </a:rPr>
              <a:t>hở</a:t>
            </a:r>
            <a:r>
              <a:rPr lang="en-US" sz="2000" dirty="0">
                <a:latin typeface="UTM Avo" panose="02040603050506020204" pitchFamily="18" charset="0"/>
              </a:rPr>
              <a:t> </a:t>
            </a:r>
            <a:r>
              <a:rPr lang="en-US" sz="2000" dirty="0" err="1">
                <a:latin typeface="UTM Avo" panose="02040603050506020204" pitchFamily="18" charset="0"/>
              </a:rPr>
              <a:t>cần</a:t>
            </a:r>
            <a:r>
              <a:rPr lang="en-US" sz="2000" dirty="0">
                <a:latin typeface="UTM Avo" panose="02040603050506020204" pitchFamily="18" charset="0"/>
              </a:rPr>
              <a:t> </a:t>
            </a:r>
            <a:r>
              <a:rPr lang="en-US" sz="2000" dirty="0" err="1">
                <a:latin typeface="UTM Avo" panose="02040603050506020204" pitchFamily="18" charset="0"/>
              </a:rPr>
              <a:t>vô</a:t>
            </a:r>
            <a:r>
              <a:rPr lang="en-US" sz="2000" dirty="0">
                <a:latin typeface="UTM Avo" panose="02040603050506020204" pitchFamily="18" charset="0"/>
              </a:rPr>
              <a:t> </a:t>
            </a:r>
            <a:r>
              <a:rPr lang="en-US" sz="2000" dirty="0" err="1">
                <a:latin typeface="UTM Avo" panose="02040603050506020204" pitchFamily="18" charset="0"/>
              </a:rPr>
              <a:t>trùng</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cầm</a:t>
            </a:r>
            <a:r>
              <a:rPr lang="en-US" sz="2000" dirty="0">
                <a:latin typeface="UTM Avo" panose="02040603050506020204" pitchFamily="18" charset="0"/>
              </a:rPr>
              <a:t> </a:t>
            </a:r>
            <a:r>
              <a:rPr lang="en-US" sz="2000" dirty="0" err="1">
                <a:latin typeface="UTM Avo" panose="02040603050506020204" pitchFamily="18" charset="0"/>
              </a:rPr>
              <a:t>máu</a:t>
            </a:r>
            <a:r>
              <a:rPr lang="en-US" sz="2000" dirty="0">
                <a:latin typeface="UTM Avo" panose="02040603050506020204" pitchFamily="18" charset="0"/>
              </a:rPr>
              <a:t> </a:t>
            </a:r>
            <a:r>
              <a:rPr lang="en-US" sz="2000" dirty="0" err="1">
                <a:latin typeface="UTM Avo" panose="02040603050506020204" pitchFamily="18" charset="0"/>
              </a:rPr>
              <a:t>đúng</a:t>
            </a:r>
            <a:r>
              <a:rPr lang="en-US" sz="2000" dirty="0">
                <a:latin typeface="UTM Avo" panose="02040603050506020204" pitchFamily="18" charset="0"/>
              </a:rPr>
              <a:t> </a:t>
            </a:r>
            <a:r>
              <a:rPr lang="en-US" sz="2000" dirty="0" err="1">
                <a:latin typeface="UTM Avo" panose="02040603050506020204" pitchFamily="18" charset="0"/>
              </a:rPr>
              <a:t>cách</a:t>
            </a:r>
            <a:r>
              <a:rPr lang="en-US" sz="2000" dirty="0">
                <a:latin typeface="UTM Avo" panose="02040603050506020204" pitchFamily="18" charset="0"/>
              </a:rPr>
              <a:t> </a:t>
            </a:r>
            <a:r>
              <a:rPr lang="en-US" sz="2000" dirty="0" err="1">
                <a:latin typeface="UTM Avo" panose="02040603050506020204" pitchFamily="18" charset="0"/>
              </a:rPr>
              <a:t>trước</a:t>
            </a:r>
            <a:r>
              <a:rPr lang="en-US" sz="2000" dirty="0">
                <a:latin typeface="UTM Avo" panose="02040603050506020204" pitchFamily="18" charset="0"/>
              </a:rPr>
              <a:t> </a:t>
            </a:r>
            <a:r>
              <a:rPr lang="en-US" sz="2000" dirty="0" err="1">
                <a:latin typeface="UTM Avo" panose="02040603050506020204" pitchFamily="18" charset="0"/>
              </a:rPr>
              <a:t>khi</a:t>
            </a:r>
            <a:r>
              <a:rPr lang="en-US" sz="2000" dirty="0">
                <a:latin typeface="UTM Avo" panose="02040603050506020204" pitchFamily="18" charset="0"/>
              </a:rPr>
              <a:t> </a:t>
            </a:r>
            <a:r>
              <a:rPr lang="en-US" sz="2000" dirty="0" err="1">
                <a:latin typeface="UTM Avo" panose="02040603050506020204" pitchFamily="18" charset="0"/>
              </a:rPr>
              <a:t>cố</a:t>
            </a:r>
            <a:r>
              <a:rPr lang="en-US" sz="2000" dirty="0">
                <a:latin typeface="UTM Avo" panose="02040603050506020204" pitchFamily="18" charset="0"/>
              </a:rPr>
              <a:t> </a:t>
            </a:r>
            <a:r>
              <a:rPr lang="en-US" sz="2000" dirty="0" err="1">
                <a:latin typeface="UTM Avo" panose="02040603050506020204" pitchFamily="18" charset="0"/>
              </a:rPr>
              <a:t>định</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a:t>
            </a:r>
          </a:p>
        </p:txBody>
      </p:sp>
      <p:pic>
        <p:nvPicPr>
          <p:cNvPr id="7" name="Picture 6" descr="A person with a bandaged hand&#10;&#10;Description automatically generated">
            <a:extLst>
              <a:ext uri="{FF2B5EF4-FFF2-40B4-BE49-F238E27FC236}">
                <a16:creationId xmlns:a16="http://schemas.microsoft.com/office/drawing/2014/main" id="{AF2D096C-37F8-93BB-DF5B-0E43B357FCC8}"/>
              </a:ext>
            </a:extLst>
          </p:cNvPr>
          <p:cNvPicPr>
            <a:picLocks noChangeAspect="1"/>
          </p:cNvPicPr>
          <p:nvPr/>
        </p:nvPicPr>
        <p:blipFill>
          <a:blip r:embed="rId3"/>
          <a:stretch>
            <a:fillRect/>
          </a:stretch>
        </p:blipFill>
        <p:spPr>
          <a:xfrm>
            <a:off x="2116925" y="4214561"/>
            <a:ext cx="2731242" cy="1927460"/>
          </a:xfrm>
          <a:prstGeom prst="rect">
            <a:avLst/>
          </a:prstGeom>
          <a:ln w="12700">
            <a:solidFill>
              <a:schemeClr val="tx1"/>
            </a:solidFill>
          </a:ln>
        </p:spPr>
      </p:pic>
      <p:pic>
        <p:nvPicPr>
          <p:cNvPr id="8" name="Picture 7" descr="A person and person helping each other&#10;&#10;Description automatically generated">
            <a:extLst>
              <a:ext uri="{FF2B5EF4-FFF2-40B4-BE49-F238E27FC236}">
                <a16:creationId xmlns:a16="http://schemas.microsoft.com/office/drawing/2014/main" id="{A5DA601F-C23B-3778-2C5A-6E4FE35B2CC4}"/>
              </a:ext>
            </a:extLst>
          </p:cNvPr>
          <p:cNvPicPr>
            <a:picLocks noChangeAspect="1"/>
          </p:cNvPicPr>
          <p:nvPr/>
        </p:nvPicPr>
        <p:blipFill>
          <a:blip r:embed="rId4"/>
          <a:stretch>
            <a:fillRect/>
          </a:stretch>
        </p:blipFill>
        <p:spPr>
          <a:xfrm>
            <a:off x="5232292" y="4214561"/>
            <a:ext cx="2616730" cy="1927460"/>
          </a:xfrm>
          <a:prstGeom prst="rect">
            <a:avLst/>
          </a:prstGeom>
          <a:ln w="12700">
            <a:solidFill>
              <a:schemeClr val="tx1"/>
            </a:solidFill>
          </a:ln>
        </p:spPr>
      </p:pic>
      <p:pic>
        <p:nvPicPr>
          <p:cNvPr id="9" name="Picture 8" descr="A cartoon of a person with a bandage around his neck&#10;&#10;Description automatically generated">
            <a:extLst>
              <a:ext uri="{FF2B5EF4-FFF2-40B4-BE49-F238E27FC236}">
                <a16:creationId xmlns:a16="http://schemas.microsoft.com/office/drawing/2014/main" id="{A86B2D12-463C-8E42-0F57-BAC434BBBC7A}"/>
              </a:ext>
            </a:extLst>
          </p:cNvPr>
          <p:cNvPicPr>
            <a:picLocks noChangeAspect="1"/>
          </p:cNvPicPr>
          <p:nvPr/>
        </p:nvPicPr>
        <p:blipFill>
          <a:blip r:embed="rId5"/>
          <a:stretch>
            <a:fillRect/>
          </a:stretch>
        </p:blipFill>
        <p:spPr>
          <a:xfrm>
            <a:off x="8233147" y="4214561"/>
            <a:ext cx="1486306" cy="1927460"/>
          </a:xfrm>
          <a:prstGeom prst="rect">
            <a:avLst/>
          </a:prstGeom>
          <a:ln>
            <a:solidFill>
              <a:schemeClr val="tx1"/>
            </a:solidFill>
          </a:ln>
        </p:spPr>
      </p:pic>
    </p:spTree>
    <p:extLst>
      <p:ext uri="{BB962C8B-B14F-4D97-AF65-F5344CB8AC3E}">
        <p14:creationId xmlns:p14="http://schemas.microsoft.com/office/powerpoint/2010/main" val="289174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F7385-C1C7-1523-C48A-BC1D296B77CA}"/>
              </a:ext>
            </a:extLst>
          </p:cNvPr>
          <p:cNvSpPr txBox="1"/>
          <p:nvPr/>
        </p:nvSpPr>
        <p:spPr>
          <a:xfrm>
            <a:off x="482569" y="1555696"/>
            <a:ext cx="11306659" cy="503469"/>
          </a:xfrm>
          <a:prstGeom prst="rect">
            <a:avLst/>
          </a:prstGeom>
          <a:noFill/>
        </p:spPr>
        <p:txBody>
          <a:bodyPr wrap="square" lIns="60959" tIns="30479" rIns="60959" bIns="30479">
            <a:spAutoFit/>
          </a:bodyPr>
          <a:lstStyle/>
          <a:p>
            <a:pPr>
              <a:lnSpc>
                <a:spcPct val="150000"/>
              </a:lnSpc>
              <a:spcAft>
                <a:spcPts val="533"/>
              </a:spcAft>
            </a:pPr>
            <a:r>
              <a:rPr lang="vi-VN" sz="2200" b="1" dirty="0">
                <a:latin typeface="UTM Avo" panose="02040603050506020204" pitchFamily="18" charset="0"/>
                <a:ea typeface="Times New Roman" panose="02020603050405020304" pitchFamily="18" charset="0"/>
                <a:cs typeface="Arial" panose="020B0604020202020204" pitchFamily="34" charset="0"/>
              </a:rPr>
              <a:t>3. Đánh giá kết quả và câu hỏi</a:t>
            </a:r>
          </a:p>
        </p:txBody>
      </p:sp>
      <p:sp>
        <p:nvSpPr>
          <p:cNvPr id="6" name="TextBox 5">
            <a:extLst>
              <a:ext uri="{FF2B5EF4-FFF2-40B4-BE49-F238E27FC236}">
                <a16:creationId xmlns:a16="http://schemas.microsoft.com/office/drawing/2014/main" id="{74224706-067A-CEC4-7058-16085DC5F1FA}"/>
              </a:ext>
            </a:extLst>
          </p:cNvPr>
          <p:cNvSpPr txBox="1"/>
          <p:nvPr/>
        </p:nvSpPr>
        <p:spPr>
          <a:xfrm>
            <a:off x="3480726" y="2813753"/>
            <a:ext cx="7924799" cy="2783839"/>
          </a:xfrm>
          <a:prstGeom prst="rect">
            <a:avLst/>
          </a:prstGeom>
          <a:noFill/>
        </p:spPr>
        <p:txBody>
          <a:bodyPr wrap="square">
            <a:spAutoFit/>
          </a:bodyPr>
          <a:lstStyle/>
          <a:p>
            <a:pPr>
              <a:lnSpc>
                <a:spcPct val="150000"/>
              </a:lnSpc>
            </a:pPr>
            <a:r>
              <a:rPr lang="en-US" sz="2400" dirty="0">
                <a:latin typeface="UTM Avo" panose="02040603050506020204" pitchFamily="18" charset="0"/>
              </a:rPr>
              <a:t>• </a:t>
            </a:r>
            <a:r>
              <a:rPr lang="en-US" sz="2400" dirty="0" err="1">
                <a:latin typeface="UTM Avo" panose="02040603050506020204" pitchFamily="18" charset="0"/>
              </a:rPr>
              <a:t>Nêu</a:t>
            </a:r>
            <a:r>
              <a:rPr lang="en-US" sz="2400" dirty="0">
                <a:latin typeface="UTM Avo" panose="02040603050506020204" pitchFamily="18" charset="0"/>
              </a:rPr>
              <a:t> ý </a:t>
            </a:r>
            <a:r>
              <a:rPr lang="en-US" sz="2400" dirty="0" err="1">
                <a:latin typeface="UTM Avo" panose="02040603050506020204" pitchFamily="18" charset="0"/>
              </a:rPr>
              <a:t>nghĩa</a:t>
            </a:r>
            <a:r>
              <a:rPr lang="en-US" sz="2400" dirty="0">
                <a:latin typeface="UTM Avo" panose="02040603050506020204" pitchFamily="18" charset="0"/>
              </a:rPr>
              <a:t> </a:t>
            </a:r>
            <a:r>
              <a:rPr lang="en-US" sz="2400" dirty="0" err="1">
                <a:latin typeface="UTM Avo" panose="02040603050506020204" pitchFamily="18" charset="0"/>
              </a:rPr>
              <a:t>mỗi</a:t>
            </a:r>
            <a:r>
              <a:rPr lang="en-US" sz="2400" dirty="0">
                <a:latin typeface="UTM Avo" panose="02040603050506020204" pitchFamily="18" charset="0"/>
              </a:rPr>
              <a:t> </a:t>
            </a:r>
            <a:r>
              <a:rPr lang="en-US" sz="2400" dirty="0" err="1">
                <a:latin typeface="UTM Avo" panose="02040603050506020204" pitchFamily="18" charset="0"/>
              </a:rPr>
              <a:t>việc</a:t>
            </a:r>
            <a:r>
              <a:rPr lang="en-US" sz="2400" dirty="0">
                <a:latin typeface="UTM Avo" panose="02040603050506020204" pitchFamily="18" charset="0"/>
              </a:rPr>
              <a:t> </a:t>
            </a:r>
            <a:r>
              <a:rPr lang="en-US" sz="2400" dirty="0" err="1">
                <a:latin typeface="UTM Avo" panose="02040603050506020204" pitchFamily="18" charset="0"/>
              </a:rPr>
              <a:t>làm</a:t>
            </a:r>
            <a:r>
              <a:rPr lang="en-US" sz="2400" dirty="0">
                <a:latin typeface="UTM Avo" panose="02040603050506020204" pitchFamily="18" charset="0"/>
              </a:rPr>
              <a:t> ở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bước</a:t>
            </a:r>
            <a:r>
              <a:rPr lang="en-US" sz="2400" dirty="0">
                <a:latin typeface="UTM Avo" panose="02040603050506020204" pitchFamily="18" charset="0"/>
              </a:rPr>
              <a:t> </a:t>
            </a:r>
            <a:r>
              <a:rPr lang="en-US" sz="2400" dirty="0" err="1">
                <a:latin typeface="UTM Avo" panose="02040603050506020204" pitchFamily="18" charset="0"/>
              </a:rPr>
              <a:t>tiến</a:t>
            </a:r>
            <a:r>
              <a:rPr lang="en-US" sz="2400" dirty="0">
                <a:latin typeface="UTM Avo" panose="02040603050506020204" pitchFamily="18" charset="0"/>
              </a:rPr>
              <a:t> </a:t>
            </a:r>
            <a:r>
              <a:rPr lang="en-US" sz="2400" dirty="0" err="1">
                <a:latin typeface="UTM Avo" panose="02040603050506020204" pitchFamily="18" charset="0"/>
              </a:rPr>
              <a:t>hành</a:t>
            </a:r>
            <a:r>
              <a:rPr lang="en-US" sz="2400" dirty="0">
                <a:latin typeface="UTM Avo" panose="02040603050506020204" pitchFamily="18" charset="0"/>
              </a:rPr>
              <a:t> </a:t>
            </a:r>
            <a:r>
              <a:rPr lang="en-US" sz="2400" dirty="0" err="1">
                <a:latin typeface="UTM Avo" panose="02040603050506020204" pitchFamily="18" charset="0"/>
              </a:rPr>
              <a:t>khi</a:t>
            </a:r>
            <a:r>
              <a:rPr lang="en-US" sz="2400" dirty="0">
                <a:latin typeface="UTM Avo" panose="02040603050506020204" pitchFamily="18" charset="0"/>
              </a:rPr>
              <a:t> </a:t>
            </a:r>
            <a:r>
              <a:rPr lang="en-US" sz="2400" dirty="0" err="1">
                <a:latin typeface="UTM Avo" panose="02040603050506020204" pitchFamily="18" charset="0"/>
              </a:rPr>
              <a:t>sơ</a:t>
            </a:r>
            <a:r>
              <a:rPr lang="en-US" sz="2400" dirty="0">
                <a:latin typeface="UTM Avo" panose="02040603050506020204" pitchFamily="18" charset="0"/>
              </a:rPr>
              <a:t> </a:t>
            </a:r>
            <a:r>
              <a:rPr lang="en-US" sz="2400" dirty="0" err="1">
                <a:latin typeface="UTM Avo" panose="02040603050506020204" pitchFamily="18" charset="0"/>
              </a:rPr>
              <a:t>cứu</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băng</a:t>
            </a:r>
            <a:r>
              <a:rPr lang="en-US" sz="2400" dirty="0">
                <a:latin typeface="UTM Avo" panose="02040603050506020204" pitchFamily="18" charset="0"/>
              </a:rPr>
              <a:t> </a:t>
            </a:r>
            <a:r>
              <a:rPr lang="en-US" sz="2400" dirty="0" err="1">
                <a:latin typeface="UTM Avo" panose="02040603050506020204" pitchFamily="18" charset="0"/>
              </a:rPr>
              <a:t>bó</a:t>
            </a:r>
            <a:r>
              <a:rPr lang="en-US" sz="2400" dirty="0">
                <a:latin typeface="UTM Avo" panose="02040603050506020204" pitchFamily="18" charset="0"/>
              </a:rPr>
              <a:t> </a:t>
            </a:r>
            <a:r>
              <a:rPr lang="en-US" sz="2400" dirty="0" err="1">
                <a:latin typeface="UTM Avo" panose="02040603050506020204" pitchFamily="18" charset="0"/>
              </a:rPr>
              <a:t>cho</a:t>
            </a:r>
            <a:r>
              <a:rPr lang="en-US" sz="2400" dirty="0">
                <a:latin typeface="UTM Avo" panose="02040603050506020204" pitchFamily="18" charset="0"/>
              </a:rPr>
              <a:t> </a:t>
            </a:r>
            <a:r>
              <a:rPr lang="en-US" sz="2400" dirty="0" err="1">
                <a:latin typeface="UTM Avo" panose="02040603050506020204" pitchFamily="18" charset="0"/>
              </a:rPr>
              <a:t>người</a:t>
            </a:r>
            <a:r>
              <a:rPr lang="en-US" sz="2400" dirty="0">
                <a:latin typeface="UTM Avo" panose="02040603050506020204" pitchFamily="18" charset="0"/>
              </a:rPr>
              <a:t> </a:t>
            </a:r>
            <a:r>
              <a:rPr lang="en-US" sz="2400" dirty="0" err="1">
                <a:latin typeface="UTM Avo" panose="02040603050506020204" pitchFamily="18" charset="0"/>
              </a:rPr>
              <a:t>bị</a:t>
            </a:r>
            <a:r>
              <a:rPr lang="en-US" sz="2400" dirty="0">
                <a:latin typeface="UTM Avo" panose="02040603050506020204" pitchFamily="18" charset="0"/>
              </a:rPr>
              <a:t> </a:t>
            </a:r>
            <a:r>
              <a:rPr lang="en-US" sz="2400" dirty="0" err="1">
                <a:latin typeface="UTM Avo" panose="02040603050506020204" pitchFamily="18" charset="0"/>
              </a:rPr>
              <a:t>gãy</a:t>
            </a:r>
            <a:r>
              <a:rPr lang="en-US" sz="2400" dirty="0">
                <a:latin typeface="UTM Avo" panose="02040603050506020204" pitchFamily="18" charset="0"/>
              </a:rPr>
              <a:t> </a:t>
            </a:r>
            <a:r>
              <a:rPr lang="en-US" sz="2400" dirty="0" err="1">
                <a:latin typeface="UTM Avo" panose="02040603050506020204" pitchFamily="18" charset="0"/>
              </a:rPr>
              <a:t>xương</a:t>
            </a:r>
            <a:r>
              <a:rPr lang="en-US" sz="2400" dirty="0">
                <a:latin typeface="UTM Avo" panose="02040603050506020204" pitchFamily="18" charset="0"/>
              </a:rPr>
              <a:t>.</a:t>
            </a:r>
          </a:p>
          <a:p>
            <a:pPr>
              <a:lnSpc>
                <a:spcPct val="150000"/>
              </a:lnSpc>
            </a:pPr>
            <a:r>
              <a:rPr lang="en-US" sz="2400" dirty="0">
                <a:latin typeface="UTM Avo" panose="02040603050506020204" pitchFamily="18" charset="0"/>
              </a:rPr>
              <a:t>• </a:t>
            </a:r>
            <a:r>
              <a:rPr lang="en-US" sz="2400" dirty="0" err="1">
                <a:latin typeface="UTM Avo" panose="02040603050506020204" pitchFamily="18" charset="0"/>
              </a:rPr>
              <a:t>Nhận</a:t>
            </a:r>
            <a:r>
              <a:rPr lang="en-US" sz="2400" dirty="0">
                <a:latin typeface="UTM Avo" panose="02040603050506020204" pitchFamily="18" charset="0"/>
              </a:rPr>
              <a:t> </a:t>
            </a:r>
            <a:r>
              <a:rPr lang="en-US" sz="2400" dirty="0" err="1">
                <a:latin typeface="UTM Avo" panose="02040603050506020204" pitchFamily="18" charset="0"/>
              </a:rPr>
              <a:t>xét</a:t>
            </a:r>
            <a:r>
              <a:rPr lang="en-US" sz="2400" dirty="0">
                <a:latin typeface="UTM Avo" panose="02040603050506020204" pitchFamily="18" charset="0"/>
              </a:rPr>
              <a:t> </a:t>
            </a:r>
            <a:r>
              <a:rPr lang="en-US" sz="2400" dirty="0" err="1">
                <a:latin typeface="UTM Avo" panose="02040603050506020204" pitchFamily="18" charset="0"/>
              </a:rPr>
              <a:t>sản</a:t>
            </a:r>
            <a:r>
              <a:rPr lang="en-US" sz="2400" dirty="0">
                <a:latin typeface="UTM Avo" panose="02040603050506020204" pitchFamily="18" charset="0"/>
              </a:rPr>
              <a:t> </a:t>
            </a:r>
            <a:r>
              <a:rPr lang="en-US" sz="2400" dirty="0" err="1">
                <a:latin typeface="UTM Avo" panose="02040603050506020204" pitchFamily="18" charset="0"/>
              </a:rPr>
              <a:t>phẩm</a:t>
            </a:r>
            <a:r>
              <a:rPr lang="en-US" sz="2400" dirty="0">
                <a:latin typeface="UTM Avo" panose="02040603050506020204" pitchFamily="18" charset="0"/>
              </a:rPr>
              <a:t> </a:t>
            </a:r>
            <a:r>
              <a:rPr lang="en-US" sz="2400" dirty="0" err="1">
                <a:latin typeface="UTM Avo" panose="02040603050506020204" pitchFamily="18" charset="0"/>
              </a:rPr>
              <a:t>băng</a:t>
            </a:r>
            <a:r>
              <a:rPr lang="en-US" sz="2400" dirty="0">
                <a:latin typeface="UTM Avo" panose="02040603050506020204" pitchFamily="18" charset="0"/>
              </a:rPr>
              <a:t> </a:t>
            </a:r>
            <a:r>
              <a:rPr lang="en-US" sz="2400" dirty="0" err="1">
                <a:latin typeface="UTM Avo" panose="02040603050506020204" pitchFamily="18" charset="0"/>
              </a:rPr>
              <a:t>bó</a:t>
            </a:r>
            <a:r>
              <a:rPr lang="en-US" sz="2400" dirty="0">
                <a:latin typeface="UTM Avo" panose="02040603050506020204" pitchFamily="18" charset="0"/>
              </a:rPr>
              <a:t> của </a:t>
            </a: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a:t>
            </a:r>
          </a:p>
          <a:p>
            <a:pPr>
              <a:lnSpc>
                <a:spcPct val="150000"/>
              </a:lnSpc>
            </a:pPr>
            <a:r>
              <a:rPr lang="en-US" sz="2400" dirty="0">
                <a:latin typeface="UTM Avo" panose="02040603050506020204" pitchFamily="18" charset="0"/>
              </a:rPr>
              <a:t>• Khi </a:t>
            </a:r>
            <a:r>
              <a:rPr lang="en-US" sz="2400" dirty="0" err="1">
                <a:latin typeface="UTM Avo" panose="02040603050506020204" pitchFamily="18" charset="0"/>
              </a:rPr>
              <a:t>bị</a:t>
            </a:r>
            <a:r>
              <a:rPr lang="en-US" sz="2400" dirty="0">
                <a:latin typeface="UTM Avo" panose="02040603050506020204" pitchFamily="18" charset="0"/>
              </a:rPr>
              <a:t> </a:t>
            </a:r>
            <a:r>
              <a:rPr lang="en-US" sz="2400" dirty="0" err="1">
                <a:latin typeface="UTM Avo" panose="02040603050506020204" pitchFamily="18" charset="0"/>
              </a:rPr>
              <a:t>gãy</a:t>
            </a:r>
            <a:r>
              <a:rPr lang="en-US" sz="2400" dirty="0">
                <a:latin typeface="UTM Avo" panose="02040603050506020204" pitchFamily="18" charset="0"/>
              </a:rPr>
              <a:t> </a:t>
            </a:r>
            <a:r>
              <a:rPr lang="en-US" sz="2400" dirty="0" err="1">
                <a:latin typeface="UTM Avo" panose="02040603050506020204" pitchFamily="18" charset="0"/>
              </a:rPr>
              <a:t>xương</a:t>
            </a:r>
            <a:r>
              <a:rPr lang="en-US" sz="2400" dirty="0">
                <a:latin typeface="UTM Avo" panose="02040603050506020204" pitchFamily="18" charset="0"/>
              </a:rPr>
              <a:t>, </a:t>
            </a:r>
            <a:r>
              <a:rPr lang="en-US" sz="2400" dirty="0" err="1">
                <a:latin typeface="UTM Avo" panose="02040603050506020204" pitchFamily="18" charset="0"/>
              </a:rPr>
              <a:t>làm</a:t>
            </a:r>
            <a:r>
              <a:rPr lang="en-US" sz="2400" dirty="0">
                <a:latin typeface="UTM Avo" panose="02040603050506020204" pitchFamily="18" charset="0"/>
              </a:rPr>
              <a:t> </a:t>
            </a:r>
            <a:r>
              <a:rPr lang="en-US" sz="2400" dirty="0" err="1">
                <a:latin typeface="UTM Avo" panose="02040603050506020204" pitchFamily="18" charset="0"/>
              </a:rPr>
              <a:t>thế</a:t>
            </a:r>
            <a:r>
              <a:rPr lang="en-US" sz="2400" dirty="0">
                <a:latin typeface="UTM Avo" panose="02040603050506020204" pitchFamily="18" charset="0"/>
              </a:rPr>
              <a:t> </a:t>
            </a:r>
            <a:r>
              <a:rPr lang="en-US" sz="2400" dirty="0" err="1">
                <a:latin typeface="UTM Avo" panose="02040603050506020204" pitchFamily="18" charset="0"/>
              </a:rPr>
              <a:t>nào</a:t>
            </a:r>
            <a:r>
              <a:rPr lang="en-US" sz="2400" dirty="0">
                <a:latin typeface="UTM Avo" panose="02040603050506020204" pitchFamily="18" charset="0"/>
              </a:rPr>
              <a:t> </a:t>
            </a:r>
            <a:r>
              <a:rPr lang="en-US" sz="2400" dirty="0" err="1">
                <a:latin typeface="UTM Avo" panose="02040603050506020204" pitchFamily="18" charset="0"/>
              </a:rPr>
              <a:t>để</a:t>
            </a:r>
            <a:r>
              <a:rPr lang="en-US" sz="2400" dirty="0">
                <a:latin typeface="UTM Avo" panose="02040603050506020204" pitchFamily="18" charset="0"/>
              </a:rPr>
              <a:t> </a:t>
            </a:r>
            <a:r>
              <a:rPr lang="en-US" sz="2400" dirty="0" err="1">
                <a:latin typeface="UTM Avo" panose="02040603050506020204" pitchFamily="18" charset="0"/>
              </a:rPr>
              <a:t>thúc</a:t>
            </a:r>
            <a:r>
              <a:rPr lang="en-US" sz="2400" dirty="0">
                <a:latin typeface="UTM Avo" panose="02040603050506020204" pitchFamily="18" charset="0"/>
              </a:rPr>
              <a:t> </a:t>
            </a:r>
            <a:r>
              <a:rPr lang="en-US" sz="2400" dirty="0" err="1">
                <a:latin typeface="UTM Avo" panose="02040603050506020204" pitchFamily="18" charset="0"/>
              </a:rPr>
              <a:t>đẩy</a:t>
            </a:r>
            <a:r>
              <a:rPr lang="en-US" sz="2400" dirty="0">
                <a:latin typeface="UTM Avo" panose="02040603050506020204" pitchFamily="18" charset="0"/>
              </a:rPr>
              <a:t> </a:t>
            </a:r>
            <a:r>
              <a:rPr lang="en-US" sz="2400" dirty="0" err="1">
                <a:latin typeface="UTM Avo" panose="02040603050506020204" pitchFamily="18" charset="0"/>
              </a:rPr>
              <a:t>nhanh</a:t>
            </a:r>
            <a:r>
              <a:rPr lang="en-US" sz="2400" dirty="0">
                <a:latin typeface="UTM Avo" panose="02040603050506020204" pitchFamily="18" charset="0"/>
              </a:rPr>
              <a:t> </a:t>
            </a:r>
            <a:r>
              <a:rPr lang="en-US" sz="2400" dirty="0" err="1">
                <a:latin typeface="UTM Avo" panose="02040603050506020204" pitchFamily="18" charset="0"/>
              </a:rPr>
              <a:t>quá</a:t>
            </a:r>
            <a:r>
              <a:rPr lang="en-US" sz="2400" dirty="0">
                <a:latin typeface="UTM Avo" panose="02040603050506020204" pitchFamily="18" charset="0"/>
              </a:rPr>
              <a:t> </a:t>
            </a:r>
            <a:r>
              <a:rPr lang="en-US" sz="2400" dirty="0" err="1">
                <a:latin typeface="UTM Avo" panose="02040603050506020204" pitchFamily="18" charset="0"/>
              </a:rPr>
              <a:t>trình</a:t>
            </a:r>
            <a:r>
              <a:rPr lang="en-US" sz="2400" dirty="0">
                <a:latin typeface="UTM Avo" panose="02040603050506020204" pitchFamily="18" charset="0"/>
              </a:rPr>
              <a:t> </a:t>
            </a:r>
            <a:r>
              <a:rPr lang="en-US" sz="2400" dirty="0" err="1">
                <a:latin typeface="UTM Avo" panose="02040603050506020204" pitchFamily="18" charset="0"/>
              </a:rPr>
              <a:t>liền</a:t>
            </a:r>
            <a:r>
              <a:rPr lang="en-US" sz="2400" dirty="0">
                <a:latin typeface="UTM Avo" panose="02040603050506020204" pitchFamily="18" charset="0"/>
              </a:rPr>
              <a:t> </a:t>
            </a:r>
            <a:r>
              <a:rPr lang="en-US" sz="2400" dirty="0" err="1">
                <a:latin typeface="UTM Avo" panose="02040603050506020204" pitchFamily="18" charset="0"/>
              </a:rPr>
              <a:t>xương</a:t>
            </a:r>
            <a:r>
              <a:rPr lang="en-US" sz="2400" dirty="0">
                <a:latin typeface="UTM Avo" panose="02040603050506020204" pitchFamily="18" charset="0"/>
              </a:rPr>
              <a:t>?</a:t>
            </a:r>
          </a:p>
        </p:txBody>
      </p:sp>
      <p:pic>
        <p:nvPicPr>
          <p:cNvPr id="2" name="Picture 2">
            <a:extLst>
              <a:ext uri="{FF2B5EF4-FFF2-40B4-BE49-F238E27FC236}">
                <a16:creationId xmlns:a16="http://schemas.microsoft.com/office/drawing/2014/main" id="{E63CD2B2-B140-2F87-0F54-125ED7962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66" y="3429000"/>
            <a:ext cx="2428675" cy="161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983253D-D32D-2255-BB77-8DE113225D08}"/>
              </a:ext>
            </a:extLst>
          </p:cNvPr>
          <p:cNvPicPr>
            <a:picLocks noChangeAspect="1"/>
          </p:cNvPicPr>
          <p:nvPr/>
        </p:nvPicPr>
        <p:blipFill>
          <a:blip r:embed="rId4"/>
          <a:stretch>
            <a:fillRect/>
          </a:stretch>
        </p:blipFill>
        <p:spPr>
          <a:xfrm>
            <a:off x="4656985" y="2974415"/>
            <a:ext cx="2866614" cy="1854760"/>
          </a:xfrm>
          <a:prstGeom prst="rect">
            <a:avLst/>
          </a:prstGeom>
        </p:spPr>
      </p:pic>
    </p:spTree>
    <p:extLst>
      <p:ext uri="{BB962C8B-B14F-4D97-AF65-F5344CB8AC3E}">
        <p14:creationId xmlns:p14="http://schemas.microsoft.com/office/powerpoint/2010/main" val="30348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171452" y="813577"/>
            <a:ext cx="9849096" cy="1325563"/>
          </a:xfrm>
          <a:prstGeom prst="rect">
            <a:avLst/>
          </a:prstGeom>
          <a:noFill/>
          <a:ln>
            <a:noFill/>
          </a:ln>
        </p:spPr>
        <p:txBody>
          <a:bodyPr spcFirstLastPara="1" wrap="square" lIns="91425" tIns="45700" rIns="91425" bIns="45700" anchor="b" anchorCtr="0">
            <a:noAutofit/>
          </a:bodyPr>
          <a:lstStyle/>
          <a:p>
            <a:pPr algn="ctr" defTabSz="914377">
              <a:lnSpc>
                <a:spcPct val="90000"/>
              </a:lnSpc>
              <a:buClr>
                <a:srgbClr val="FFFF66"/>
              </a:buClr>
              <a:buSzPts val="7200"/>
            </a:pPr>
            <a:r>
              <a:rPr lang="en-US" sz="6600" b="1" kern="0" dirty="0">
                <a:solidFill>
                  <a:srgbClr val="F79646">
                    <a:lumMod val="50000"/>
                  </a:srgbClr>
                </a:solidFill>
                <a:latin typeface="UTM Avo" panose="02040603050506020204" pitchFamily="18" charset="0"/>
                <a:cs typeface="Arial"/>
                <a:sym typeface="Arial"/>
              </a:rPr>
              <a:t>NGÔI SAO MAY MẮN</a:t>
            </a:r>
          </a:p>
        </p:txBody>
      </p:sp>
      <p:sp>
        <p:nvSpPr>
          <p:cNvPr id="85" name="Google Shape;85;p1"/>
          <p:cNvSpPr/>
          <p:nvPr/>
        </p:nvSpPr>
        <p:spPr>
          <a:xfrm>
            <a:off x="4189658" y="2590063"/>
            <a:ext cx="3812692" cy="345436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txBody>
          <a:bodyPr/>
          <a:lstStyle/>
          <a:p>
            <a:pPr defTabSz="1219170">
              <a:buClr>
                <a:srgbClr val="000000"/>
              </a:buClr>
            </a:pPr>
            <a:endParaRPr lang="en-US" sz="1867" kern="0" dirty="0">
              <a:solidFill>
                <a:srgbClr val="000000"/>
              </a:solidFill>
              <a:latin typeface="UTM Avo" panose="02040603050506020204" pitchFamily="18" charset="0"/>
              <a:cs typeface="Arial"/>
              <a:sym typeface="Arial"/>
            </a:endParaRPr>
          </a:p>
        </p:txBody>
      </p:sp>
      <p:pic>
        <p:nvPicPr>
          <p:cNvPr id="2" name="Picture 1">
            <a:extLst>
              <a:ext uri="{FF2B5EF4-FFF2-40B4-BE49-F238E27FC236}">
                <a16:creationId xmlns:a16="http://schemas.microsoft.com/office/drawing/2014/main" id="{AF2D37AE-1502-8E5E-AF83-5C6F14AB5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85"/>
                                        </p:tgtEl>
                                        <p:attrNameLst>
                                          <p:attrName>r</p:attrName>
                                        </p:attrNameLst>
                                      </p:cBhvr>
                                    </p:animRot>
                                    <p:animRot by="-240000">
                                      <p:cBhvr>
                                        <p:cTn id="7" dur="200" fill="hold">
                                          <p:stCondLst>
                                            <p:cond delay="200"/>
                                          </p:stCondLst>
                                        </p:cTn>
                                        <p:tgtEl>
                                          <p:spTgt spid="85"/>
                                        </p:tgtEl>
                                        <p:attrNameLst>
                                          <p:attrName>r</p:attrName>
                                        </p:attrNameLst>
                                      </p:cBhvr>
                                    </p:animRot>
                                    <p:animRot by="240000">
                                      <p:cBhvr>
                                        <p:cTn id="8" dur="200" fill="hold">
                                          <p:stCondLst>
                                            <p:cond delay="400"/>
                                          </p:stCondLst>
                                        </p:cTn>
                                        <p:tgtEl>
                                          <p:spTgt spid="85"/>
                                        </p:tgtEl>
                                        <p:attrNameLst>
                                          <p:attrName>r</p:attrName>
                                        </p:attrNameLst>
                                      </p:cBhvr>
                                    </p:animRot>
                                    <p:animRot by="-240000">
                                      <p:cBhvr>
                                        <p:cTn id="9" dur="200" fill="hold">
                                          <p:stCondLst>
                                            <p:cond delay="600"/>
                                          </p:stCondLst>
                                        </p:cTn>
                                        <p:tgtEl>
                                          <p:spTgt spid="85"/>
                                        </p:tgtEl>
                                        <p:attrNameLst>
                                          <p:attrName>r</p:attrName>
                                        </p:attrNameLst>
                                      </p:cBhvr>
                                    </p:animRot>
                                    <p:animRot by="120000">
                                      <p:cBhvr>
                                        <p:cTn id="10" dur="200" fill="hold">
                                          <p:stCondLst>
                                            <p:cond delay="800"/>
                                          </p:stCondLst>
                                        </p:cTn>
                                        <p:tgtEl>
                                          <p:spTgt spid="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1" name="1">
            <a:hlinkClick r:id="rId3" action="ppaction://hlinksldjump"/>
          </p:cNvPr>
          <p:cNvPicPr preferRelativeResize="0"/>
          <p:nvPr/>
        </p:nvPicPr>
        <p:blipFill rotWithShape="1">
          <a:blip r:embed="rId4">
            <a:alphaModFix/>
          </a:blip>
          <a:srcRect/>
          <a:stretch/>
        </p:blipFill>
        <p:spPr>
          <a:xfrm>
            <a:off x="542327" y="768536"/>
            <a:ext cx="1865539" cy="1944793"/>
          </a:xfrm>
          <a:prstGeom prst="rect">
            <a:avLst/>
          </a:prstGeom>
          <a:noFill/>
          <a:ln>
            <a:noFill/>
          </a:ln>
        </p:spPr>
      </p:pic>
      <p:pic>
        <p:nvPicPr>
          <p:cNvPr id="92" name="2">
            <a:hlinkClick r:id="rId5" action="ppaction://hlinksldjump"/>
          </p:cNvPr>
          <p:cNvPicPr preferRelativeResize="0"/>
          <p:nvPr/>
        </p:nvPicPr>
        <p:blipFill rotWithShape="1">
          <a:blip r:embed="rId6">
            <a:alphaModFix/>
          </a:blip>
          <a:srcRect/>
          <a:stretch/>
        </p:blipFill>
        <p:spPr>
          <a:xfrm>
            <a:off x="2572705" y="1845299"/>
            <a:ext cx="1865539" cy="1999661"/>
          </a:xfrm>
          <a:prstGeom prst="rect">
            <a:avLst/>
          </a:prstGeom>
          <a:noFill/>
          <a:ln>
            <a:noFill/>
          </a:ln>
        </p:spPr>
      </p:pic>
      <p:pic>
        <p:nvPicPr>
          <p:cNvPr id="93" name="3">
            <a:hlinkClick r:id="rId7" action="ppaction://hlinksldjump"/>
          </p:cNvPr>
          <p:cNvPicPr preferRelativeResize="0"/>
          <p:nvPr/>
        </p:nvPicPr>
        <p:blipFill rotWithShape="1">
          <a:blip r:embed="rId8">
            <a:alphaModFix/>
          </a:blip>
          <a:srcRect/>
          <a:stretch/>
        </p:blipFill>
        <p:spPr>
          <a:xfrm>
            <a:off x="5004609" y="2498512"/>
            <a:ext cx="1865539" cy="1908213"/>
          </a:xfrm>
          <a:prstGeom prst="rect">
            <a:avLst/>
          </a:prstGeom>
          <a:noFill/>
          <a:ln>
            <a:noFill/>
          </a:ln>
        </p:spPr>
      </p:pic>
      <p:pic>
        <p:nvPicPr>
          <p:cNvPr id="94" name="4">
            <a:hlinkClick r:id="rId9" action="ppaction://hlinksldjump"/>
          </p:cNvPr>
          <p:cNvPicPr preferRelativeResize="0"/>
          <p:nvPr/>
        </p:nvPicPr>
        <p:blipFill rotWithShape="1">
          <a:blip r:embed="rId10">
            <a:alphaModFix/>
          </a:blip>
          <a:srcRect/>
          <a:stretch/>
        </p:blipFill>
        <p:spPr>
          <a:xfrm>
            <a:off x="7403811" y="1845299"/>
            <a:ext cx="1865539" cy="1987468"/>
          </a:xfrm>
          <a:prstGeom prst="rect">
            <a:avLst/>
          </a:prstGeom>
          <a:noFill/>
          <a:ln>
            <a:noFill/>
          </a:ln>
        </p:spPr>
      </p:pic>
      <p:pic>
        <p:nvPicPr>
          <p:cNvPr id="95" name="5">
            <a:hlinkClick r:id="rId11" action="ppaction://hlinksldjump"/>
          </p:cNvPr>
          <p:cNvPicPr preferRelativeResize="0"/>
          <p:nvPr/>
        </p:nvPicPr>
        <p:blipFill rotWithShape="1">
          <a:blip r:embed="rId12">
            <a:alphaModFix/>
          </a:blip>
          <a:srcRect/>
          <a:stretch/>
        </p:blipFill>
        <p:spPr>
          <a:xfrm>
            <a:off x="9719622" y="894241"/>
            <a:ext cx="1859441" cy="1944793"/>
          </a:xfrm>
          <a:prstGeom prst="rect">
            <a:avLst/>
          </a:prstGeom>
          <a:noFill/>
          <a:ln>
            <a:noFill/>
          </a:ln>
        </p:spPr>
      </p:pic>
      <p:sp>
        <p:nvSpPr>
          <p:cNvPr id="96" name="Google Shape;96;p2">
            <a:hlinkClick r:id="" action="ppaction://noaction"/>
          </p:cNvPr>
          <p:cNvSpPr/>
          <p:nvPr/>
        </p:nvSpPr>
        <p:spPr>
          <a:xfrm>
            <a:off x="11277600" y="5943600"/>
            <a:ext cx="914400" cy="9144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algn="ctr" defTabSz="914377">
              <a:buClr>
                <a:srgbClr val="000000"/>
              </a:buClr>
            </a:pPr>
            <a:endParaRPr kern="0">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A97EB9F-E9E9-762E-6CD8-9678D67E6F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Tree>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92"/>
                                        </p:tgtEl>
                                      </p:cBhvr>
                                    </p:animEffect>
                                    <p:set>
                                      <p:cBhvr>
                                        <p:cTn id="1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93"/>
                                        </p:tgtEl>
                                      </p:cBhvr>
                                    </p:animEffect>
                                    <p:set>
                                      <p:cBhvr>
                                        <p:cTn id="1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0" restart="whenNotActive" fill="hold" evtFilter="cancelBubble" nodeType="interactiveSeq">
                <p:stCondLst>
                  <p:cond evt="onClick" delay="0">
                    <p:tgtEl>
                      <p:spTgt spid="9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94"/>
                                        </p:tgtEl>
                                      </p:cBhvr>
                                    </p:animEffect>
                                    <p:set>
                                      <p:cBhvr>
                                        <p:cTn id="2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95"/>
                                        </p:tgtEl>
                                      </p:cBhvr>
                                    </p:animEffect>
                                    <p:set>
                                      <p:cBhvr>
                                        <p:cTn id="3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875523" y="894080"/>
            <a:ext cx="10440955" cy="1559872"/>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609585" algn="ctr" defTabSz="1219170">
              <a:spcAft>
                <a:spcPts val="1067"/>
              </a:spcAft>
              <a:buClr>
                <a:srgbClr val="000000"/>
              </a:buClr>
            </a:pPr>
            <a:r>
              <a:rPr lang="vi-VN" sz="2800" b="1" kern="0" dirty="0">
                <a:solidFill>
                  <a:srgbClr val="000000"/>
                </a:solidFill>
                <a:latin typeface="UTM Avo" panose="02040603050506020204" pitchFamily="18" charset="0"/>
                <a:ea typeface="Calibri" panose="020F0502020204030204" pitchFamily="34" charset="0"/>
                <a:cs typeface="Arial"/>
                <a:sym typeface="Arial"/>
              </a:rPr>
              <a:t>Câu 1: </a:t>
            </a:r>
            <a:r>
              <a:rPr lang="vi-VN" sz="2800" kern="0" dirty="0">
                <a:solidFill>
                  <a:srgbClr val="000000"/>
                </a:solidFill>
                <a:latin typeface="UTM Avo" panose="02040603050506020204" pitchFamily="18" charset="0"/>
                <a:ea typeface="Calibri" panose="020F0502020204030204" pitchFamily="34" charset="0"/>
                <a:cs typeface="Arial"/>
                <a:sym typeface="Arial"/>
              </a:rPr>
              <a:t>Hệ vận động bao gồm các cơ quan nào?</a:t>
            </a:r>
          </a:p>
        </p:txBody>
      </p:sp>
      <p:sp>
        <p:nvSpPr>
          <p:cNvPr id="102" name="Google Shape;102;p3"/>
          <p:cNvSpPr/>
          <p:nvPr/>
        </p:nvSpPr>
        <p:spPr>
          <a:xfrm>
            <a:off x="875525"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50000"/>
              </a:lnSpc>
              <a:spcAft>
                <a:spcPts val="1067"/>
              </a:spcAft>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A.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Cơ</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vân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03" name="Google Shape;103;p3"/>
          <p:cNvSpPr/>
          <p:nvPr/>
        </p:nvSpPr>
        <p:spPr>
          <a:xfrm>
            <a:off x="875521" y="4537787"/>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914377">
              <a:buClr>
                <a:srgbClr val="000000"/>
              </a:buClr>
            </a:pPr>
            <a:r>
              <a:rPr lang="en-US" sz="2800" kern="0" dirty="0">
                <a:solidFill>
                  <a:srgbClr val="000000"/>
                </a:solidFill>
                <a:latin typeface="UTM Avo" panose="02040603050506020204" pitchFamily="18" charset="0"/>
                <a:cs typeface="Arial"/>
                <a:sym typeface="Arial"/>
              </a:rPr>
              <a:t>C. </a:t>
            </a:r>
            <a:r>
              <a:rPr lang="en-US" sz="2800" kern="0" dirty="0" err="1">
                <a:solidFill>
                  <a:srgbClr val="000000"/>
                </a:solidFill>
                <a:latin typeface="UTM Avo" panose="02040603050506020204" pitchFamily="18" charset="0"/>
                <a:cs typeface="Arial"/>
                <a:sym typeface="Arial"/>
              </a:rPr>
              <a:t>Khớp</a:t>
            </a:r>
            <a:r>
              <a:rPr lang="en-US" sz="2800" kern="0" dirty="0">
                <a:solidFill>
                  <a:srgbClr val="000000"/>
                </a:solidFill>
                <a:latin typeface="UTM Avo" panose="02040603050506020204" pitchFamily="18" charset="0"/>
                <a:cs typeface="Arial"/>
                <a:sym typeface="Arial"/>
              </a:rPr>
              <a:t>.</a:t>
            </a:r>
          </a:p>
        </p:txBody>
      </p:sp>
      <p:sp>
        <p:nvSpPr>
          <p:cNvPr id="104" name="Google Shape;104;p3"/>
          <p:cNvSpPr/>
          <p:nvPr/>
        </p:nvSpPr>
        <p:spPr>
          <a:xfrm>
            <a:off x="6239076"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914377">
              <a:buClr>
                <a:srgbClr val="000000"/>
              </a:buClr>
            </a:pPr>
            <a:r>
              <a:rPr lang="vi-VN" sz="2800" kern="0" dirty="0">
                <a:solidFill>
                  <a:srgbClr val="000000"/>
                </a:solidFill>
                <a:latin typeface="UTM Avo" panose="02040603050506020204" pitchFamily="18" charset="0"/>
                <a:cs typeface="Arial"/>
                <a:sym typeface="Arial"/>
              </a:rPr>
              <a:t>B. Xương</a:t>
            </a:r>
            <a:r>
              <a:rPr lang="en-US" sz="2800" kern="0" dirty="0">
                <a:solidFill>
                  <a:srgbClr val="000000"/>
                </a:solidFill>
                <a:latin typeface="UTM Avo" panose="02040603050506020204" pitchFamily="18" charset="0"/>
                <a:cs typeface="Arial"/>
                <a:sym typeface="Arial"/>
              </a:rPr>
              <a:t>.</a:t>
            </a:r>
            <a:endParaRPr lang="vi-VN" sz="2800" kern="0" dirty="0">
              <a:solidFill>
                <a:srgbClr val="000000"/>
              </a:solidFill>
              <a:latin typeface="UTM Avo" panose="02040603050506020204" pitchFamily="18" charset="0"/>
              <a:cs typeface="Arial"/>
              <a:sym typeface="Arial"/>
            </a:endParaRPr>
          </a:p>
        </p:txBody>
      </p:sp>
      <p:sp>
        <p:nvSpPr>
          <p:cNvPr id="105" name="Google Shape;105;p3"/>
          <p:cNvSpPr/>
          <p:nvPr/>
        </p:nvSpPr>
        <p:spPr>
          <a:xfrm>
            <a:off x="6239076"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914377">
              <a:buClr>
                <a:srgbClr val="000000"/>
              </a:buClr>
            </a:pPr>
            <a:r>
              <a:rPr lang="vi-VN" sz="2800" kern="0" dirty="0">
                <a:solidFill>
                  <a:srgbClr val="000000"/>
                </a:solidFill>
                <a:latin typeface="UTM Avo" panose="02040603050506020204" pitchFamily="18" charset="0"/>
                <a:cs typeface="Arial"/>
                <a:sym typeface="Arial"/>
              </a:rPr>
              <a:t>D. Tất cả đáp án trên</a:t>
            </a:r>
            <a:r>
              <a:rPr lang="en-US" sz="2800" kern="0" dirty="0">
                <a:solidFill>
                  <a:srgbClr val="000000"/>
                </a:solidFill>
                <a:latin typeface="UTM Avo" panose="02040603050506020204" pitchFamily="18" charset="0"/>
                <a:cs typeface="Arial"/>
                <a:sym typeface="Arial"/>
              </a:rPr>
              <a:t>.</a:t>
            </a:r>
          </a:p>
        </p:txBody>
      </p:sp>
      <p:sp>
        <p:nvSpPr>
          <p:cNvPr id="107" name="Google Shape;107;p3"/>
          <p:cNvSpPr/>
          <p:nvPr/>
        </p:nvSpPr>
        <p:spPr>
          <a:xfrm>
            <a:off x="5773249" y="7070445"/>
            <a:ext cx="5077409" cy="1648407"/>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algn="just" defTabSz="914377">
              <a:buClr>
                <a:srgbClr val="000000"/>
              </a:buClr>
            </a:pPr>
            <a:endParaRPr lang="vi-VN" sz="3600" kern="0" dirty="0">
              <a:solidFill>
                <a:srgbClr val="000000"/>
              </a:solidFill>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0BCCCC87-AB19-D698-2E0E-85B1068B0D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
        <p:nvSpPr>
          <p:cNvPr id="4" name="Google Shape;85;p1">
            <a:hlinkClick r:id="rId6" action="ppaction://hlinksldjump"/>
            <a:extLst>
              <a:ext uri="{FF2B5EF4-FFF2-40B4-BE49-F238E27FC236}">
                <a16:creationId xmlns:a16="http://schemas.microsoft.com/office/drawing/2014/main" id="{B8BDB641-5547-1E8C-03B6-E88A7D498362}"/>
              </a:ext>
            </a:extLst>
          </p:cNvPr>
          <p:cNvSpPr/>
          <p:nvPr/>
        </p:nvSpPr>
        <p:spPr>
          <a:xfrm>
            <a:off x="449865" y="453038"/>
            <a:ext cx="1122081" cy="1016623"/>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7">
              <a:alphaModFix/>
            </a:blip>
            <a:stretch>
              <a:fillRect/>
            </a:stretch>
          </a:blipFill>
          <a:ln>
            <a:noFill/>
          </a:ln>
        </p:spPr>
        <p:txBody>
          <a:bodyPr/>
          <a:lstStyle/>
          <a:p>
            <a:pPr defTabSz="1219170">
              <a:buClr>
                <a:srgbClr val="000000"/>
              </a:buClr>
            </a:pPr>
            <a:endParaRPr lang="en-US" sz="1867" kern="0" dirty="0">
              <a:solidFill>
                <a:srgbClr val="000000"/>
              </a:solidFill>
              <a:latin typeface="UTM Avo" panose="02040603050506020204" pitchFamily="18" charset="0"/>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05"/>
                                        </p:tgtEl>
                                        <p:attrNameLst>
                                          <p:attrName>fillcolor</p:attrName>
                                        </p:attrNameLst>
                                      </p:cBhvr>
                                      <p:to>
                                        <a:srgbClr val="9BBB59"/>
                                      </p:to>
                                    </p:animClr>
                                    <p:set>
                                      <p:cBhvr>
                                        <p:cTn id="16" dur="500" fill="hold"/>
                                        <p:tgtEl>
                                          <p:spTgt spid="105"/>
                                        </p:tgtEl>
                                        <p:attrNameLst>
                                          <p:attrName>fill.type</p:attrName>
                                        </p:attrNameLst>
                                      </p:cBhvr>
                                      <p:to>
                                        <p:strVal val="solid"/>
                                      </p:to>
                                    </p:set>
                                    <p:set>
                                      <p:cBhvr>
                                        <p:cTn id="17" dur="500" fill="hold"/>
                                        <p:tgtEl>
                                          <p:spTgt spid="105"/>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5"/>
                  </p:tgtEl>
                </p:cond>
              </p:nextCondLst>
            </p:seq>
            <p:seq concurrent="1" nextAc="seek">
              <p:cTn id="18" restart="whenNotActive" fill="hold" evtFilter="cancelBubble" nodeType="interactiveSeq">
                <p:stCondLst>
                  <p:cond evt="onClick" delay="0">
                    <p:tgtEl>
                      <p:spTgt spid="10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102"/>
                                        </p:tgtEl>
                                        <p:attrNameLst>
                                          <p:attrName>fillcolor</p:attrName>
                                        </p:attrNameLst>
                                      </p:cBhvr>
                                      <p:to>
                                        <a:srgbClr val="F79646"/>
                                      </p:to>
                                    </p:animClr>
                                    <p:set>
                                      <p:cBhvr>
                                        <p:cTn id="23" dur="500" fill="hold"/>
                                        <p:tgtEl>
                                          <p:spTgt spid="102"/>
                                        </p:tgtEl>
                                        <p:attrNameLst>
                                          <p:attrName>fill.type</p:attrName>
                                        </p:attrNameLst>
                                      </p:cBhvr>
                                      <p:to>
                                        <p:strVal val="solid"/>
                                      </p:to>
                                    </p:set>
                                    <p:set>
                                      <p:cBhvr>
                                        <p:cTn id="24" dur="500" fill="hold"/>
                                        <p:tgtEl>
                                          <p:spTgt spid="10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2"/>
                  </p:tgtEl>
                </p:cond>
              </p:nextCondLst>
            </p:seq>
            <p:seq concurrent="1" nextAc="seek">
              <p:cTn id="25" restart="whenNotActive" fill="hold" evtFilter="cancelBubble" nodeType="interactiveSeq">
                <p:stCondLst>
                  <p:cond evt="onClick" delay="0">
                    <p:tgtEl>
                      <p:spTgt spid="10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04"/>
                                        </p:tgtEl>
                                        <p:attrNameLst>
                                          <p:attrName>fillcolor</p:attrName>
                                        </p:attrNameLst>
                                      </p:cBhvr>
                                      <p:to>
                                        <a:srgbClr val="F79646"/>
                                      </p:to>
                                    </p:animClr>
                                    <p:set>
                                      <p:cBhvr>
                                        <p:cTn id="30" dur="500" fill="hold"/>
                                        <p:tgtEl>
                                          <p:spTgt spid="104"/>
                                        </p:tgtEl>
                                        <p:attrNameLst>
                                          <p:attrName>fill.type</p:attrName>
                                        </p:attrNameLst>
                                      </p:cBhvr>
                                      <p:to>
                                        <p:strVal val="solid"/>
                                      </p:to>
                                    </p:set>
                                    <p:set>
                                      <p:cBhvr>
                                        <p:cTn id="31" dur="500" fill="hold"/>
                                        <p:tgtEl>
                                          <p:spTgt spid="10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103"/>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03"/>
                                        </p:tgtEl>
                                        <p:attrNameLst>
                                          <p:attrName>fillcolor</p:attrName>
                                        </p:attrNameLst>
                                      </p:cBhvr>
                                      <p:to>
                                        <a:srgbClr val="F79646"/>
                                      </p:to>
                                    </p:animClr>
                                    <p:set>
                                      <p:cBhvr>
                                        <p:cTn id="37" dur="500" fill="hold"/>
                                        <p:tgtEl>
                                          <p:spTgt spid="103"/>
                                        </p:tgtEl>
                                        <p:attrNameLst>
                                          <p:attrName>fill.type</p:attrName>
                                        </p:attrNameLst>
                                      </p:cBhvr>
                                      <p:to>
                                        <p:strVal val="solid"/>
                                      </p:to>
                                    </p:set>
                                    <p:set>
                                      <p:cBhvr>
                                        <p:cTn id="38" dur="500" fill="hold"/>
                                        <p:tgtEl>
                                          <p:spTgt spid="10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3"/>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875523" y="475861"/>
            <a:ext cx="10440955" cy="197809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vi-VN" sz="2800" b="1" kern="0" dirty="0">
                <a:solidFill>
                  <a:srgbClr val="000000"/>
                </a:solidFill>
                <a:latin typeface="UTM Avo" panose="02040603050506020204" pitchFamily="18" charset="0"/>
                <a:ea typeface="Calibri" panose="020F0502020204030204" pitchFamily="34" charset="0"/>
                <a:cs typeface="Arial"/>
                <a:sym typeface="Arial"/>
              </a:rPr>
              <a:t>Câu 2: </a:t>
            </a:r>
            <a:r>
              <a:rPr lang="vi-VN" sz="2800" kern="0" dirty="0">
                <a:solidFill>
                  <a:srgbClr val="000000"/>
                </a:solidFill>
                <a:latin typeface="UTM Avo" panose="02040603050506020204" pitchFamily="18" charset="0"/>
                <a:ea typeface="Calibri" panose="020F0502020204030204" pitchFamily="34" charset="0"/>
                <a:cs typeface="Arial"/>
                <a:sym typeface="Arial"/>
              </a:rPr>
              <a:t>Cơ quan có chức năng nâng đỡ cơ thể, vận động, bảo vệ các nội quan, sinh ra các tế bào máu, dự trữ và cân bằng chất khoáng là?</a:t>
            </a:r>
          </a:p>
        </p:txBody>
      </p:sp>
      <p:sp>
        <p:nvSpPr>
          <p:cNvPr id="113" name="Google Shape;113;p4"/>
          <p:cNvSpPr/>
          <p:nvPr/>
        </p:nvSpPr>
        <p:spPr>
          <a:xfrm>
            <a:off x="875525"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5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A.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Cơ</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vân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14" name="Google Shape;114;p4"/>
          <p:cNvSpPr/>
          <p:nvPr/>
        </p:nvSpPr>
        <p:spPr>
          <a:xfrm>
            <a:off x="875525"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5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C.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Khớp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15" name="Google Shape;115;p4"/>
          <p:cNvSpPr/>
          <p:nvPr/>
        </p:nvSpPr>
        <p:spPr>
          <a:xfrm>
            <a:off x="6239076"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5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B.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Xương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16" name="Google Shape;116;p4"/>
          <p:cNvSpPr/>
          <p:nvPr/>
        </p:nvSpPr>
        <p:spPr>
          <a:xfrm>
            <a:off x="6239076"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5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D. Tim.</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pic>
        <p:nvPicPr>
          <p:cNvPr id="2" name="Picture 1">
            <a:extLst>
              <a:ext uri="{FF2B5EF4-FFF2-40B4-BE49-F238E27FC236}">
                <a16:creationId xmlns:a16="http://schemas.microsoft.com/office/drawing/2014/main" id="{83736C43-C130-7028-4D77-32921C4FE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
        <p:nvSpPr>
          <p:cNvPr id="5" name="Google Shape;85;p1">
            <a:hlinkClick r:id="rId6" action="ppaction://hlinksldjump"/>
            <a:extLst>
              <a:ext uri="{FF2B5EF4-FFF2-40B4-BE49-F238E27FC236}">
                <a16:creationId xmlns:a16="http://schemas.microsoft.com/office/drawing/2014/main" id="{89EC8D49-6A51-B7F7-CE98-CBC68997FE3B}"/>
              </a:ext>
            </a:extLst>
          </p:cNvPr>
          <p:cNvSpPr/>
          <p:nvPr/>
        </p:nvSpPr>
        <p:spPr>
          <a:xfrm>
            <a:off x="438848" y="1786079"/>
            <a:ext cx="1122081" cy="1016623"/>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7">
              <a:alphaModFix/>
            </a:blip>
            <a:stretch>
              <a:fillRect/>
            </a:stretch>
          </a:blipFill>
          <a:ln>
            <a:noFill/>
          </a:ln>
        </p:spPr>
        <p:txBody>
          <a:bodyPr/>
          <a:lstStyle/>
          <a:p>
            <a:pPr defTabSz="1219170">
              <a:buClr>
                <a:srgbClr val="000000"/>
              </a:buClr>
            </a:pPr>
            <a:endParaRPr lang="en-US" sz="1867" kern="0" dirty="0">
              <a:solidFill>
                <a:srgbClr val="000000"/>
              </a:solidFill>
              <a:latin typeface="UTM Avo" panose="02040603050506020204" pitchFamily="18" charset="0"/>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15"/>
                                        </p:tgtEl>
                                        <p:attrNameLst>
                                          <p:attrName>fillcolor</p:attrName>
                                        </p:attrNameLst>
                                      </p:cBhvr>
                                      <p:to>
                                        <a:srgbClr val="9BBB59"/>
                                      </p:to>
                                    </p:animClr>
                                    <p:set>
                                      <p:cBhvr>
                                        <p:cTn id="16" dur="500" fill="hold"/>
                                        <p:tgtEl>
                                          <p:spTgt spid="115"/>
                                        </p:tgtEl>
                                        <p:attrNameLst>
                                          <p:attrName>fill.type</p:attrName>
                                        </p:attrNameLst>
                                      </p:cBhvr>
                                      <p:to>
                                        <p:strVal val="solid"/>
                                      </p:to>
                                    </p:set>
                                    <p:set>
                                      <p:cBhvr>
                                        <p:cTn id="17" dur="500" fill="hold"/>
                                        <p:tgtEl>
                                          <p:spTgt spid="115"/>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5"/>
                  </p:tgtEl>
                </p:cond>
              </p:nextCondLst>
            </p:seq>
            <p:seq concurrent="1" nextAc="seek">
              <p:cTn id="18" restart="whenNotActive" fill="hold" evtFilter="cancelBubble" nodeType="interactiveSeq">
                <p:stCondLst>
                  <p:cond evt="onClick" delay="0">
                    <p:tgtEl>
                      <p:spTgt spid="113"/>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113"/>
                                        </p:tgtEl>
                                        <p:attrNameLst>
                                          <p:attrName>fillcolor</p:attrName>
                                        </p:attrNameLst>
                                      </p:cBhvr>
                                      <p:to>
                                        <a:srgbClr val="F79646"/>
                                      </p:to>
                                    </p:animClr>
                                    <p:set>
                                      <p:cBhvr>
                                        <p:cTn id="23" dur="500" fill="hold"/>
                                        <p:tgtEl>
                                          <p:spTgt spid="113"/>
                                        </p:tgtEl>
                                        <p:attrNameLst>
                                          <p:attrName>fill.type</p:attrName>
                                        </p:attrNameLst>
                                      </p:cBhvr>
                                      <p:to>
                                        <p:strVal val="solid"/>
                                      </p:to>
                                    </p:set>
                                    <p:set>
                                      <p:cBhvr>
                                        <p:cTn id="24" dur="500" fill="hold"/>
                                        <p:tgtEl>
                                          <p:spTgt spid="113"/>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3"/>
                  </p:tgtEl>
                </p:cond>
              </p:nextCondLst>
            </p:seq>
            <p:seq concurrent="1" nextAc="seek">
              <p:cTn id="25" restart="whenNotActive" fill="hold" evtFilter="cancelBubble" nodeType="interactiveSeq">
                <p:stCondLst>
                  <p:cond evt="onClick" delay="0">
                    <p:tgtEl>
                      <p:spTgt spid="11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14"/>
                                        </p:tgtEl>
                                        <p:attrNameLst>
                                          <p:attrName>fillcolor</p:attrName>
                                        </p:attrNameLst>
                                      </p:cBhvr>
                                      <p:to>
                                        <a:srgbClr val="F79646"/>
                                      </p:to>
                                    </p:animClr>
                                    <p:set>
                                      <p:cBhvr>
                                        <p:cTn id="30" dur="500" fill="hold"/>
                                        <p:tgtEl>
                                          <p:spTgt spid="114"/>
                                        </p:tgtEl>
                                        <p:attrNameLst>
                                          <p:attrName>fill.type</p:attrName>
                                        </p:attrNameLst>
                                      </p:cBhvr>
                                      <p:to>
                                        <p:strVal val="solid"/>
                                      </p:to>
                                    </p:set>
                                    <p:set>
                                      <p:cBhvr>
                                        <p:cTn id="31" dur="500" fill="hold"/>
                                        <p:tgtEl>
                                          <p:spTgt spid="11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4"/>
                  </p:tgtEl>
                </p:cond>
              </p:nextCondLst>
            </p:seq>
            <p:seq concurrent="1" nextAc="seek">
              <p:cTn id="32" restart="whenNotActive" fill="hold" evtFilter="cancelBubble" nodeType="interactiveSeq">
                <p:stCondLst>
                  <p:cond evt="onClick" delay="0">
                    <p:tgtEl>
                      <p:spTgt spid="1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16"/>
                                        </p:tgtEl>
                                        <p:attrNameLst>
                                          <p:attrName>fillcolor</p:attrName>
                                        </p:attrNameLst>
                                      </p:cBhvr>
                                      <p:to>
                                        <a:srgbClr val="F79646"/>
                                      </p:to>
                                    </p:animClr>
                                    <p:set>
                                      <p:cBhvr>
                                        <p:cTn id="37" dur="500" fill="hold"/>
                                        <p:tgtEl>
                                          <p:spTgt spid="116"/>
                                        </p:tgtEl>
                                        <p:attrNameLst>
                                          <p:attrName>fill.type</p:attrName>
                                        </p:attrNameLst>
                                      </p:cBhvr>
                                      <p:to>
                                        <p:strVal val="solid"/>
                                      </p:to>
                                    </p:set>
                                    <p:set>
                                      <p:cBhvr>
                                        <p:cTn id="38" dur="500" fill="hold"/>
                                        <p:tgtEl>
                                          <p:spTgt spid="1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6"/>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875523" y="475861"/>
            <a:ext cx="10440955" cy="197809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914377">
              <a:buClr>
                <a:srgbClr val="000000"/>
              </a:buClr>
            </a:pPr>
            <a:r>
              <a:rPr lang="en-US" sz="2800" b="1" kern="0" dirty="0" err="1">
                <a:solidFill>
                  <a:srgbClr val="000000"/>
                </a:solidFill>
                <a:latin typeface="UTM Avo" panose="02040603050506020204" pitchFamily="18" charset="0"/>
                <a:ea typeface="Times New Roman" panose="02020603050405020304" pitchFamily="18" charset="0"/>
                <a:cs typeface="Arial"/>
                <a:sym typeface="Arial"/>
              </a:rPr>
              <a:t>Câu</a:t>
            </a:r>
            <a:r>
              <a:rPr lang="en-US" sz="2800" b="1" kern="0" dirty="0">
                <a:solidFill>
                  <a:srgbClr val="000000"/>
                </a:solidFill>
                <a:latin typeface="UTM Avo" panose="02040603050506020204" pitchFamily="18" charset="0"/>
                <a:ea typeface="Times New Roman" panose="02020603050405020304" pitchFamily="18" charset="0"/>
                <a:cs typeface="Arial"/>
                <a:sym typeface="Arial"/>
              </a:rPr>
              <a:t> 3: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Chọn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đáp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SAI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trong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các</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đáp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sau</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sz="2800" kern="0" dirty="0">
              <a:solidFill>
                <a:srgbClr val="000000"/>
              </a:solidFill>
              <a:latin typeface="UTM Avo" panose="02040603050506020204" pitchFamily="18" charset="0"/>
              <a:cs typeface="Arial"/>
              <a:sym typeface="Arial"/>
            </a:endParaRPr>
          </a:p>
        </p:txBody>
      </p:sp>
      <p:sp>
        <p:nvSpPr>
          <p:cNvPr id="124" name="Google Shape;124;p5"/>
          <p:cNvSpPr/>
          <p:nvPr/>
        </p:nvSpPr>
        <p:spPr>
          <a:xfrm>
            <a:off x="875525"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267" kern="0" dirty="0">
                <a:solidFill>
                  <a:srgbClr val="000000"/>
                </a:solidFill>
                <a:latin typeface="UTM Avo" panose="02040603050506020204" pitchFamily="18" charset="0"/>
                <a:ea typeface="Times New Roman" panose="02020603050405020304" pitchFamily="18" charset="0"/>
                <a:cs typeface="Arial"/>
                <a:sym typeface="Arial"/>
              </a:rPr>
              <a:t>A.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Chất</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hữu</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cơ</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đảm</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bảo</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cho</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xương</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có</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tính</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đàn</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hồi</a:t>
            </a:r>
            <a:r>
              <a:rPr lang="en-US" sz="2267"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267"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25" name="Google Shape;125;p5"/>
          <p:cNvSpPr/>
          <p:nvPr/>
        </p:nvSpPr>
        <p:spPr>
          <a:xfrm>
            <a:off x="875525" y="4537791"/>
            <a:ext cx="5077409" cy="185284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267" kern="0" dirty="0">
                <a:solidFill>
                  <a:srgbClr val="000000"/>
                </a:solidFill>
                <a:latin typeface="UTM Avo" panose="02040603050506020204" pitchFamily="18" charset="0"/>
                <a:ea typeface="Times New Roman" panose="02020603050405020304" pitchFamily="18" charset="0"/>
                <a:cs typeface="Arial"/>
                <a:sym typeface="Arial"/>
              </a:rPr>
              <a:t>C.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Chất</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vô</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cơ</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chủ</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yếu</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là</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collagen, lipid, saccharide.</a:t>
            </a:r>
            <a:endParaRPr lang="en-US" sz="2267"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26" name="Google Shape;126;p5"/>
          <p:cNvSpPr/>
          <p:nvPr/>
        </p:nvSpPr>
        <p:spPr>
          <a:xfrm>
            <a:off x="6239076"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267" kern="0" dirty="0">
                <a:solidFill>
                  <a:srgbClr val="000000"/>
                </a:solidFill>
                <a:latin typeface="UTM Avo" panose="02040603050506020204" pitchFamily="18" charset="0"/>
                <a:ea typeface="Times New Roman" panose="02020603050405020304" pitchFamily="18" charset="0"/>
                <a:cs typeface="Arial"/>
                <a:sym typeface="Arial"/>
              </a:rPr>
              <a:t>B.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Chất</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vô</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cơ</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đảm</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bảo</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cho</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xương</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có</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tính</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rắn</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chắc</a:t>
            </a:r>
            <a:r>
              <a:rPr lang="en-US" sz="2267"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267"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27" name="Google Shape;127;p5"/>
          <p:cNvSpPr/>
          <p:nvPr/>
        </p:nvSpPr>
        <p:spPr>
          <a:xfrm>
            <a:off x="6239076" y="4537791"/>
            <a:ext cx="5077409" cy="186300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267" kern="0" dirty="0">
                <a:solidFill>
                  <a:srgbClr val="000000"/>
                </a:solidFill>
                <a:latin typeface="UTM Avo" panose="02040603050506020204" pitchFamily="18" charset="0"/>
                <a:ea typeface="Times New Roman" panose="02020603050405020304" pitchFamily="18" charset="0"/>
                <a:cs typeface="Arial"/>
                <a:sym typeface="Arial"/>
              </a:rPr>
              <a:t>D.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Sự</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phù</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hợp</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giữa</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cấu</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tạo</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và</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chức</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năng</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của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xương</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được</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thể</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hiện</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ở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thành</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phần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hoá</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học</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hình</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dạng</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và</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cấu</a:t>
            </a:r>
            <a:r>
              <a:rPr lang="en-US" sz="2267" kern="0" dirty="0">
                <a:solidFill>
                  <a:srgbClr val="000000"/>
                </a:solidFill>
                <a:latin typeface="UTM Avo" panose="02040603050506020204" pitchFamily="18" charset="0"/>
                <a:ea typeface="Times New Roman" panose="02020603050405020304" pitchFamily="18" charset="0"/>
                <a:cs typeface="Arial"/>
                <a:sym typeface="Arial"/>
              </a:rPr>
              <a:t> </a:t>
            </a:r>
            <a:r>
              <a:rPr lang="en-US" sz="2267" kern="0" dirty="0" err="1">
                <a:solidFill>
                  <a:srgbClr val="000000"/>
                </a:solidFill>
                <a:latin typeface="UTM Avo" panose="02040603050506020204" pitchFamily="18" charset="0"/>
                <a:ea typeface="Times New Roman" panose="02020603050405020304" pitchFamily="18" charset="0"/>
                <a:cs typeface="Arial"/>
                <a:sym typeface="Arial"/>
              </a:rPr>
              <a:t>trúc</a:t>
            </a:r>
            <a:r>
              <a:rPr lang="en-US" sz="2267"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267" kern="0" dirty="0">
              <a:solidFill>
                <a:srgbClr val="000000"/>
              </a:solidFill>
              <a:latin typeface="UTM Avo" panose="02040603050506020204" pitchFamily="18" charset="0"/>
              <a:ea typeface="Calibri" panose="020F0502020204030204" pitchFamily="34" charset="0"/>
              <a:cs typeface="Arial"/>
              <a:sym typeface="Arial"/>
            </a:endParaRPr>
          </a:p>
        </p:txBody>
      </p:sp>
      <p:pic>
        <p:nvPicPr>
          <p:cNvPr id="2" name="Picture 1">
            <a:extLst>
              <a:ext uri="{FF2B5EF4-FFF2-40B4-BE49-F238E27FC236}">
                <a16:creationId xmlns:a16="http://schemas.microsoft.com/office/drawing/2014/main" id="{C09D94BC-7D7D-D538-1433-5414263BFB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
        <p:nvSpPr>
          <p:cNvPr id="3" name="Google Shape;85;p1">
            <a:hlinkClick r:id="rId6" action="ppaction://hlinksldjump"/>
            <a:extLst>
              <a:ext uri="{FF2B5EF4-FFF2-40B4-BE49-F238E27FC236}">
                <a16:creationId xmlns:a16="http://schemas.microsoft.com/office/drawing/2014/main" id="{FB6008E2-4A4F-F905-34D8-F24FA170D8B6}"/>
              </a:ext>
            </a:extLst>
          </p:cNvPr>
          <p:cNvSpPr/>
          <p:nvPr/>
        </p:nvSpPr>
        <p:spPr>
          <a:xfrm>
            <a:off x="482916" y="133549"/>
            <a:ext cx="1122081" cy="1016623"/>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7">
              <a:alphaModFix/>
            </a:blip>
            <a:stretch>
              <a:fillRect/>
            </a:stretch>
          </a:blipFill>
          <a:ln>
            <a:noFill/>
          </a:ln>
        </p:spPr>
        <p:txBody>
          <a:bodyPr/>
          <a:lstStyle/>
          <a:p>
            <a:pPr defTabSz="1219170">
              <a:buClr>
                <a:srgbClr val="000000"/>
              </a:buClr>
            </a:pPr>
            <a:endParaRPr lang="en-US" sz="1867" kern="0" dirty="0">
              <a:solidFill>
                <a:srgbClr val="000000"/>
              </a:solidFill>
              <a:latin typeface="UTM Avo" panose="02040603050506020204" pitchFamily="18" charset="0"/>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25"/>
                                        </p:tgtEl>
                                        <p:attrNameLst>
                                          <p:attrName>fillcolor</p:attrName>
                                        </p:attrNameLst>
                                      </p:cBhvr>
                                      <p:to>
                                        <a:srgbClr val="9BBB59"/>
                                      </p:to>
                                    </p:animClr>
                                    <p:set>
                                      <p:cBhvr>
                                        <p:cTn id="16" dur="500" fill="hold"/>
                                        <p:tgtEl>
                                          <p:spTgt spid="125"/>
                                        </p:tgtEl>
                                        <p:attrNameLst>
                                          <p:attrName>fill.type</p:attrName>
                                        </p:attrNameLst>
                                      </p:cBhvr>
                                      <p:to>
                                        <p:strVal val="solid"/>
                                      </p:to>
                                    </p:set>
                                    <p:set>
                                      <p:cBhvr>
                                        <p:cTn id="17" dur="500" fill="hold"/>
                                        <p:tgtEl>
                                          <p:spTgt spid="125"/>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5"/>
                  </p:tgtEl>
                </p:cond>
              </p:nextCondLst>
            </p:seq>
            <p:seq concurrent="1" nextAc="seek">
              <p:cTn id="18" restart="whenNotActive" fill="hold" evtFilter="cancelBubble" nodeType="interactiveSeq">
                <p:stCondLst>
                  <p:cond evt="onClick" delay="0">
                    <p:tgtEl>
                      <p:spTgt spid="124"/>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124"/>
                                        </p:tgtEl>
                                        <p:attrNameLst>
                                          <p:attrName>fillcolor</p:attrName>
                                        </p:attrNameLst>
                                      </p:cBhvr>
                                      <p:to>
                                        <a:srgbClr val="F79646"/>
                                      </p:to>
                                    </p:animClr>
                                    <p:set>
                                      <p:cBhvr>
                                        <p:cTn id="23" dur="500" fill="hold"/>
                                        <p:tgtEl>
                                          <p:spTgt spid="124"/>
                                        </p:tgtEl>
                                        <p:attrNameLst>
                                          <p:attrName>fill.type</p:attrName>
                                        </p:attrNameLst>
                                      </p:cBhvr>
                                      <p:to>
                                        <p:strVal val="solid"/>
                                      </p:to>
                                    </p:set>
                                    <p:set>
                                      <p:cBhvr>
                                        <p:cTn id="24" dur="500" fill="hold"/>
                                        <p:tgtEl>
                                          <p:spTgt spid="124"/>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4"/>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26"/>
                                        </p:tgtEl>
                                        <p:attrNameLst>
                                          <p:attrName>fillcolor</p:attrName>
                                        </p:attrNameLst>
                                      </p:cBhvr>
                                      <p:to>
                                        <a:srgbClr val="F79646"/>
                                      </p:to>
                                    </p:animClr>
                                    <p:set>
                                      <p:cBhvr>
                                        <p:cTn id="30" dur="500" fill="hold"/>
                                        <p:tgtEl>
                                          <p:spTgt spid="126"/>
                                        </p:tgtEl>
                                        <p:attrNameLst>
                                          <p:attrName>fill.type</p:attrName>
                                        </p:attrNameLst>
                                      </p:cBhvr>
                                      <p:to>
                                        <p:strVal val="solid"/>
                                      </p:to>
                                    </p:set>
                                    <p:set>
                                      <p:cBhvr>
                                        <p:cTn id="31" dur="500" fill="hold"/>
                                        <p:tgtEl>
                                          <p:spTgt spid="1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27"/>
                                        </p:tgtEl>
                                        <p:attrNameLst>
                                          <p:attrName>fillcolor</p:attrName>
                                        </p:attrNameLst>
                                      </p:cBhvr>
                                      <p:to>
                                        <a:srgbClr val="F79646"/>
                                      </p:to>
                                    </p:animClr>
                                    <p:set>
                                      <p:cBhvr>
                                        <p:cTn id="37" dur="500" fill="hold"/>
                                        <p:tgtEl>
                                          <p:spTgt spid="127"/>
                                        </p:tgtEl>
                                        <p:attrNameLst>
                                          <p:attrName>fill.type</p:attrName>
                                        </p:attrNameLst>
                                      </p:cBhvr>
                                      <p:to>
                                        <p:strVal val="solid"/>
                                      </p:to>
                                    </p:set>
                                    <p:set>
                                      <p:cBhvr>
                                        <p:cTn id="38" dur="500" fill="hold"/>
                                        <p:tgtEl>
                                          <p:spTgt spid="12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7"/>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6D37CC4-0ED1-D575-40C0-C3417D8C502E}"/>
              </a:ext>
            </a:extLst>
          </p:cNvPr>
          <p:cNvPicPr>
            <a:picLocks noChangeAspect="1"/>
          </p:cNvPicPr>
          <p:nvPr/>
        </p:nvPicPr>
        <p:blipFill>
          <a:blip r:embed="rId4"/>
          <a:stretch>
            <a:fillRect/>
          </a:stretch>
        </p:blipFill>
        <p:spPr>
          <a:xfrm>
            <a:off x="4656985" y="2974415"/>
            <a:ext cx="2866614" cy="1854760"/>
          </a:xfrm>
          <a:prstGeom prst="rect">
            <a:avLst/>
          </a:prstGeom>
        </p:spPr>
      </p:pic>
    </p:spTree>
    <p:extLst>
      <p:ext uri="{BB962C8B-B14F-4D97-AF65-F5344CB8AC3E}">
        <p14:creationId xmlns:p14="http://schemas.microsoft.com/office/powerpoint/2010/main" val="16991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875523" y="475861"/>
            <a:ext cx="10440955" cy="197809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pPr>
            <a:r>
              <a:rPr lang="en-US" sz="2800" b="1" kern="0" dirty="0" err="1">
                <a:solidFill>
                  <a:srgbClr val="000000"/>
                </a:solidFill>
                <a:latin typeface="UTM Avo" panose="02040603050506020204" pitchFamily="18" charset="0"/>
                <a:ea typeface="Times New Roman" panose="02020603050405020304" pitchFamily="18" charset="0"/>
                <a:cs typeface="Arial"/>
                <a:sym typeface="Arial"/>
              </a:rPr>
              <a:t>Câu</a:t>
            </a:r>
            <a:r>
              <a:rPr lang="en-US" sz="2800" b="1" kern="0" dirty="0">
                <a:solidFill>
                  <a:srgbClr val="000000"/>
                </a:solidFill>
                <a:latin typeface="UTM Avo" panose="02040603050506020204" pitchFamily="18" charset="0"/>
                <a:ea typeface="Times New Roman" panose="02020603050405020304" pitchFamily="18" charset="0"/>
                <a:cs typeface="Arial"/>
                <a:sym typeface="Arial"/>
              </a:rPr>
              <a:t> 4:</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Vai</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trò</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của</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thể</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dục</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thể</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thao</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với</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sức</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khoẻ</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và</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hệ</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vận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động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là</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35" name="Google Shape;135;p6"/>
          <p:cNvSpPr/>
          <p:nvPr/>
        </p:nvSpPr>
        <p:spPr>
          <a:xfrm>
            <a:off x="875525"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A.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Tăng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lưu</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lượng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máu</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và</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a:solidFill>
                  <a:srgbClr val="000000"/>
                </a:solidFill>
                <a:latin typeface="UTM Avo" panose="02040603050506020204" pitchFamily="18" charset="0"/>
                <a:cs typeface="Arial"/>
                <a:sym typeface="Arial"/>
              </a:rPr>
              <a:t>O</a:t>
            </a:r>
            <a:r>
              <a:rPr lang="en-US" sz="2800" kern="0" baseline="-25000" dirty="0">
                <a:solidFill>
                  <a:srgbClr val="000000"/>
                </a:solidFill>
                <a:latin typeface="UTM Avo" panose="02040603050506020204" pitchFamily="18" charset="0"/>
                <a:cs typeface="Arial"/>
                <a:sym typeface="Arial"/>
              </a:rPr>
              <a:t>2</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tới</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não</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nên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hệ</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thần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kinh</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linh</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hoạt</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36" name="Google Shape;136;p6"/>
          <p:cNvSpPr/>
          <p:nvPr/>
        </p:nvSpPr>
        <p:spPr>
          <a:xfrm>
            <a:off x="875525"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C.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Giúp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cơ</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tim</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và</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thành</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mạch</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khỏe</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37" name="Google Shape;137;p6"/>
          <p:cNvSpPr/>
          <p:nvPr/>
        </p:nvSpPr>
        <p:spPr>
          <a:xfrm>
            <a:off x="6239076"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5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B.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Duy</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trì</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cân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nặng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hợp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lí</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38" name="Google Shape;138;p6"/>
          <p:cNvSpPr/>
          <p:nvPr/>
        </p:nvSpPr>
        <p:spPr>
          <a:xfrm>
            <a:off x="6239076"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D.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Tất</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cả</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các</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đáp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trên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đều</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đúng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pic>
        <p:nvPicPr>
          <p:cNvPr id="2" name="Picture 1">
            <a:extLst>
              <a:ext uri="{FF2B5EF4-FFF2-40B4-BE49-F238E27FC236}">
                <a16:creationId xmlns:a16="http://schemas.microsoft.com/office/drawing/2014/main" id="{E6C181A4-094A-DEAF-2649-732DCAD86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
        <p:nvSpPr>
          <p:cNvPr id="3" name="Google Shape;85;p1">
            <a:hlinkClick r:id="rId6" action="ppaction://hlinksldjump"/>
            <a:extLst>
              <a:ext uri="{FF2B5EF4-FFF2-40B4-BE49-F238E27FC236}">
                <a16:creationId xmlns:a16="http://schemas.microsoft.com/office/drawing/2014/main" id="{58F6961D-1FE7-0249-7205-CFC98E16E714}"/>
              </a:ext>
            </a:extLst>
          </p:cNvPr>
          <p:cNvSpPr/>
          <p:nvPr/>
        </p:nvSpPr>
        <p:spPr>
          <a:xfrm>
            <a:off x="383764" y="0"/>
            <a:ext cx="1122081" cy="1016623"/>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7">
              <a:alphaModFix/>
            </a:blip>
            <a:stretch>
              <a:fillRect/>
            </a:stretch>
          </a:blipFill>
          <a:ln>
            <a:noFill/>
          </a:ln>
        </p:spPr>
        <p:txBody>
          <a:bodyPr/>
          <a:lstStyle/>
          <a:p>
            <a:pPr defTabSz="1219170">
              <a:buClr>
                <a:srgbClr val="000000"/>
              </a:buClr>
            </a:pPr>
            <a:endParaRPr lang="en-US" sz="1867" kern="0" dirty="0">
              <a:solidFill>
                <a:srgbClr val="000000"/>
              </a:solidFill>
              <a:latin typeface="UTM Avo" panose="02040603050506020204" pitchFamily="18" charset="0"/>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8"/>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38"/>
                                        </p:tgtEl>
                                        <p:attrNameLst>
                                          <p:attrName>fillcolor</p:attrName>
                                        </p:attrNameLst>
                                      </p:cBhvr>
                                      <p:to>
                                        <a:srgbClr val="9BBB59"/>
                                      </p:to>
                                    </p:animClr>
                                    <p:set>
                                      <p:cBhvr>
                                        <p:cTn id="16" dur="500" fill="hold"/>
                                        <p:tgtEl>
                                          <p:spTgt spid="138"/>
                                        </p:tgtEl>
                                        <p:attrNameLst>
                                          <p:attrName>fill.type</p:attrName>
                                        </p:attrNameLst>
                                      </p:cBhvr>
                                      <p:to>
                                        <p:strVal val="solid"/>
                                      </p:to>
                                    </p:set>
                                    <p:set>
                                      <p:cBhvr>
                                        <p:cTn id="17" dur="500" fill="hold"/>
                                        <p:tgtEl>
                                          <p:spTgt spid="13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8"/>
                  </p:tgtEl>
                </p:cond>
              </p:nextCondLst>
            </p:seq>
            <p:seq concurrent="1" nextAc="seek">
              <p:cTn id="18" restart="whenNotActive" fill="hold" evtFilter="cancelBubble" nodeType="interactiveSeq">
                <p:stCondLst>
                  <p:cond evt="onClick" delay="0">
                    <p:tgtEl>
                      <p:spTgt spid="135"/>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135"/>
                                        </p:tgtEl>
                                        <p:attrNameLst>
                                          <p:attrName>fillcolor</p:attrName>
                                        </p:attrNameLst>
                                      </p:cBhvr>
                                      <p:to>
                                        <a:srgbClr val="F79646"/>
                                      </p:to>
                                    </p:animClr>
                                    <p:set>
                                      <p:cBhvr>
                                        <p:cTn id="23" dur="500" fill="hold"/>
                                        <p:tgtEl>
                                          <p:spTgt spid="135"/>
                                        </p:tgtEl>
                                        <p:attrNameLst>
                                          <p:attrName>fill.type</p:attrName>
                                        </p:attrNameLst>
                                      </p:cBhvr>
                                      <p:to>
                                        <p:strVal val="solid"/>
                                      </p:to>
                                    </p:set>
                                    <p:set>
                                      <p:cBhvr>
                                        <p:cTn id="24" dur="500" fill="hold"/>
                                        <p:tgtEl>
                                          <p:spTgt spid="135"/>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5"/>
                  </p:tgtEl>
                </p:cond>
              </p:nextCondLst>
            </p:seq>
            <p:seq concurrent="1" nextAc="seek">
              <p:cTn id="25" restart="whenNotActive" fill="hold" evtFilter="cancelBubble" nodeType="interactiveSeq">
                <p:stCondLst>
                  <p:cond evt="onClick" delay="0">
                    <p:tgtEl>
                      <p:spTgt spid="13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37"/>
                                        </p:tgtEl>
                                        <p:attrNameLst>
                                          <p:attrName>fillcolor</p:attrName>
                                        </p:attrNameLst>
                                      </p:cBhvr>
                                      <p:to>
                                        <a:srgbClr val="F79646"/>
                                      </p:to>
                                    </p:animClr>
                                    <p:set>
                                      <p:cBhvr>
                                        <p:cTn id="30" dur="500" fill="hold"/>
                                        <p:tgtEl>
                                          <p:spTgt spid="137"/>
                                        </p:tgtEl>
                                        <p:attrNameLst>
                                          <p:attrName>fill.type</p:attrName>
                                        </p:attrNameLst>
                                      </p:cBhvr>
                                      <p:to>
                                        <p:strVal val="solid"/>
                                      </p:to>
                                    </p:set>
                                    <p:set>
                                      <p:cBhvr>
                                        <p:cTn id="31" dur="500" fill="hold"/>
                                        <p:tgtEl>
                                          <p:spTgt spid="13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7"/>
                  </p:tgtEl>
                </p:cond>
              </p:nextCondLst>
            </p:seq>
            <p:seq concurrent="1" nextAc="seek">
              <p:cTn id="32" restart="whenNotActive" fill="hold" evtFilter="cancelBubble" nodeType="interactiveSeq">
                <p:stCondLst>
                  <p:cond evt="onClick" delay="0">
                    <p:tgtEl>
                      <p:spTgt spid="13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36"/>
                                        </p:tgtEl>
                                        <p:attrNameLst>
                                          <p:attrName>fillcolor</p:attrName>
                                        </p:attrNameLst>
                                      </p:cBhvr>
                                      <p:to>
                                        <a:srgbClr val="F79646"/>
                                      </p:to>
                                    </p:animClr>
                                    <p:set>
                                      <p:cBhvr>
                                        <p:cTn id="37" dur="500" fill="hold"/>
                                        <p:tgtEl>
                                          <p:spTgt spid="136"/>
                                        </p:tgtEl>
                                        <p:attrNameLst>
                                          <p:attrName>fill.type</p:attrName>
                                        </p:attrNameLst>
                                      </p:cBhvr>
                                      <p:to>
                                        <p:strVal val="solid"/>
                                      </p:to>
                                    </p:set>
                                    <p:set>
                                      <p:cBhvr>
                                        <p:cTn id="38" dur="500" fill="hold"/>
                                        <p:tgtEl>
                                          <p:spTgt spid="13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6"/>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875523" y="475861"/>
            <a:ext cx="10440955" cy="197809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b="1" kern="0" dirty="0" err="1">
                <a:solidFill>
                  <a:srgbClr val="000000"/>
                </a:solidFill>
                <a:latin typeface="UTM Avo" panose="02040603050506020204" pitchFamily="18" charset="0"/>
                <a:ea typeface="Times New Roman" panose="02020603050405020304" pitchFamily="18" charset="0"/>
                <a:cs typeface="Arial"/>
                <a:sym typeface="Arial"/>
              </a:rPr>
              <a:t>Câu</a:t>
            </a:r>
            <a:r>
              <a:rPr lang="en-US" sz="2800" b="1" kern="0" dirty="0">
                <a:solidFill>
                  <a:srgbClr val="000000"/>
                </a:solidFill>
                <a:latin typeface="UTM Avo" panose="02040603050506020204" pitchFamily="18" charset="0"/>
                <a:ea typeface="Times New Roman" panose="02020603050405020304" pitchFamily="18" charset="0"/>
                <a:cs typeface="Arial"/>
                <a:sym typeface="Arial"/>
              </a:rPr>
              <a:t> 5:</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Đâu</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là</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tên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bệnh</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tật</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liên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quan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đến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hệ</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vận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động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46" name="Google Shape;146;p7"/>
          <p:cNvSpPr/>
          <p:nvPr/>
        </p:nvSpPr>
        <p:spPr>
          <a:xfrm>
            <a:off x="875525"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A.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Loãng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xương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47" name="Google Shape;147;p7"/>
          <p:cNvSpPr/>
          <p:nvPr/>
        </p:nvSpPr>
        <p:spPr>
          <a:xfrm>
            <a:off x="875525"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C. Bong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gân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trật</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khớp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48" name="Google Shape;148;p7"/>
          <p:cNvSpPr/>
          <p:nvPr/>
        </p:nvSpPr>
        <p:spPr>
          <a:xfrm>
            <a:off x="6239076" y="2671669"/>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B.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Rối</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loạn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chuyển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hoá</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sp>
        <p:nvSpPr>
          <p:cNvPr id="149" name="Google Shape;149;p7"/>
          <p:cNvSpPr/>
          <p:nvPr/>
        </p:nvSpPr>
        <p:spPr>
          <a:xfrm>
            <a:off x="6239076" y="4537791"/>
            <a:ext cx="5077409" cy="164840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lnSpc>
                <a:spcPct val="130000"/>
              </a:lnSpc>
              <a:buClr>
                <a:srgbClr val="000000"/>
              </a:buClr>
            </a:pPr>
            <a:r>
              <a:rPr lang="en-US" sz="2800" kern="0" dirty="0">
                <a:solidFill>
                  <a:srgbClr val="000000"/>
                </a:solidFill>
                <a:latin typeface="UTM Avo" panose="02040603050506020204" pitchFamily="18" charset="0"/>
                <a:ea typeface="Times New Roman" panose="02020603050405020304" pitchFamily="18" charset="0"/>
                <a:cs typeface="Arial"/>
                <a:sym typeface="Arial"/>
              </a:rPr>
              <a:t>D.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Tất</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cả</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các</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đáp</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án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trên</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đều</a:t>
            </a:r>
            <a:r>
              <a:rPr lang="en-US" sz="2800" kern="0" dirty="0">
                <a:solidFill>
                  <a:srgbClr val="000000"/>
                </a:solidFill>
                <a:latin typeface="UTM Avo" panose="02040603050506020204" pitchFamily="18" charset="0"/>
                <a:ea typeface="Times New Roman" panose="02020603050405020304" pitchFamily="18" charset="0"/>
                <a:cs typeface="Arial"/>
                <a:sym typeface="Arial"/>
              </a:rPr>
              <a:t> </a:t>
            </a:r>
            <a:r>
              <a:rPr lang="en-US" sz="2800" kern="0" dirty="0" err="1">
                <a:solidFill>
                  <a:srgbClr val="000000"/>
                </a:solidFill>
                <a:latin typeface="UTM Avo" panose="02040603050506020204" pitchFamily="18" charset="0"/>
                <a:ea typeface="Times New Roman" panose="02020603050405020304" pitchFamily="18" charset="0"/>
                <a:cs typeface="Arial"/>
                <a:sym typeface="Arial"/>
              </a:rPr>
              <a:t>đúng</a:t>
            </a:r>
            <a:r>
              <a:rPr lang="en-US" sz="2800" kern="0" dirty="0">
                <a:solidFill>
                  <a:srgbClr val="000000"/>
                </a:solidFill>
                <a:latin typeface="UTM Avo" panose="02040603050506020204" pitchFamily="18" charset="0"/>
                <a:ea typeface="Times New Roman" panose="02020603050405020304" pitchFamily="18" charset="0"/>
                <a:cs typeface="Arial"/>
                <a:sym typeface="Arial"/>
              </a:rPr>
              <a:t>.</a:t>
            </a:r>
            <a:endParaRPr lang="en-US" sz="2800" kern="0" dirty="0">
              <a:solidFill>
                <a:srgbClr val="000000"/>
              </a:solidFill>
              <a:latin typeface="UTM Avo" panose="02040603050506020204" pitchFamily="18" charset="0"/>
              <a:ea typeface="Calibri" panose="020F0502020204030204" pitchFamily="34" charset="0"/>
              <a:cs typeface="Arial"/>
              <a:sym typeface="Arial"/>
            </a:endParaRPr>
          </a:p>
        </p:txBody>
      </p:sp>
      <p:pic>
        <p:nvPicPr>
          <p:cNvPr id="2" name="Picture 1">
            <a:extLst>
              <a:ext uri="{FF2B5EF4-FFF2-40B4-BE49-F238E27FC236}">
                <a16:creationId xmlns:a16="http://schemas.microsoft.com/office/drawing/2014/main" id="{9DD09CC0-F695-EBA6-93E9-7331159D0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8239" y="0"/>
            <a:ext cx="873761" cy="974310"/>
          </a:xfrm>
          <a:prstGeom prst="rect">
            <a:avLst/>
          </a:prstGeom>
        </p:spPr>
      </p:pic>
      <p:sp>
        <p:nvSpPr>
          <p:cNvPr id="3" name="Google Shape;85;p1">
            <a:hlinkClick r:id="rId6" action="ppaction://hlinksldjump"/>
            <a:extLst>
              <a:ext uri="{FF2B5EF4-FFF2-40B4-BE49-F238E27FC236}">
                <a16:creationId xmlns:a16="http://schemas.microsoft.com/office/drawing/2014/main" id="{3FF7B366-E892-0044-9FA0-71E9D34A9BC0}"/>
              </a:ext>
            </a:extLst>
          </p:cNvPr>
          <p:cNvSpPr/>
          <p:nvPr/>
        </p:nvSpPr>
        <p:spPr>
          <a:xfrm>
            <a:off x="350713" y="100498"/>
            <a:ext cx="1122081" cy="1016623"/>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7">
              <a:alphaModFix/>
            </a:blip>
            <a:stretch>
              <a:fillRect/>
            </a:stretch>
          </a:blipFill>
          <a:ln>
            <a:noFill/>
          </a:ln>
        </p:spPr>
        <p:txBody>
          <a:bodyPr/>
          <a:lstStyle/>
          <a:p>
            <a:pPr defTabSz="1219170">
              <a:buClr>
                <a:srgbClr val="000000"/>
              </a:buClr>
            </a:pPr>
            <a:endParaRPr lang="en-US" sz="1867" kern="0" dirty="0">
              <a:solidFill>
                <a:srgbClr val="000000"/>
              </a:solidFill>
              <a:latin typeface="UTM Avo" panose="02040603050506020204" pitchFamily="18" charset="0"/>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49"/>
                                        </p:tgtEl>
                                        <p:attrNameLst>
                                          <p:attrName>fillcolor</p:attrName>
                                        </p:attrNameLst>
                                      </p:cBhvr>
                                      <p:to>
                                        <a:srgbClr val="9BBB59"/>
                                      </p:to>
                                    </p:animClr>
                                    <p:set>
                                      <p:cBhvr>
                                        <p:cTn id="16" dur="500" fill="hold"/>
                                        <p:tgtEl>
                                          <p:spTgt spid="149"/>
                                        </p:tgtEl>
                                        <p:attrNameLst>
                                          <p:attrName>fill.type</p:attrName>
                                        </p:attrNameLst>
                                      </p:cBhvr>
                                      <p:to>
                                        <p:strVal val="solid"/>
                                      </p:to>
                                    </p:set>
                                    <p:set>
                                      <p:cBhvr>
                                        <p:cTn id="17" dur="500" fill="hold"/>
                                        <p:tgtEl>
                                          <p:spTgt spid="14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9"/>
                  </p:tgtEl>
                </p:cond>
              </p:nextCondLst>
            </p:seq>
            <p:seq concurrent="1" nextAc="seek">
              <p:cTn id="18" restart="whenNotActive" fill="hold" evtFilter="cancelBubble" nodeType="interactiveSeq">
                <p:stCondLst>
                  <p:cond evt="onClick" delay="0">
                    <p:tgtEl>
                      <p:spTgt spid="14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148"/>
                                        </p:tgtEl>
                                        <p:attrNameLst>
                                          <p:attrName>fillcolor</p:attrName>
                                        </p:attrNameLst>
                                      </p:cBhvr>
                                      <p:to>
                                        <a:srgbClr val="F79646"/>
                                      </p:to>
                                    </p:animClr>
                                    <p:set>
                                      <p:cBhvr>
                                        <p:cTn id="23" dur="500" fill="hold"/>
                                        <p:tgtEl>
                                          <p:spTgt spid="148"/>
                                        </p:tgtEl>
                                        <p:attrNameLst>
                                          <p:attrName>fill.type</p:attrName>
                                        </p:attrNameLst>
                                      </p:cBhvr>
                                      <p:to>
                                        <p:strVal val="solid"/>
                                      </p:to>
                                    </p:set>
                                    <p:set>
                                      <p:cBhvr>
                                        <p:cTn id="24" dur="500" fill="hold"/>
                                        <p:tgtEl>
                                          <p:spTgt spid="14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8"/>
                  </p:tgtEl>
                </p:cond>
              </p:nextCondLst>
            </p:seq>
            <p:seq concurrent="1" nextAc="seek">
              <p:cTn id="25" restart="whenNotActive" fill="hold" evtFilter="cancelBubble" nodeType="interactiveSeq">
                <p:stCondLst>
                  <p:cond evt="onClick" delay="0">
                    <p:tgtEl>
                      <p:spTgt spid="14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46"/>
                                        </p:tgtEl>
                                        <p:attrNameLst>
                                          <p:attrName>fillcolor</p:attrName>
                                        </p:attrNameLst>
                                      </p:cBhvr>
                                      <p:to>
                                        <a:srgbClr val="F79646"/>
                                      </p:to>
                                    </p:animClr>
                                    <p:set>
                                      <p:cBhvr>
                                        <p:cTn id="30" dur="500" fill="hold"/>
                                        <p:tgtEl>
                                          <p:spTgt spid="146"/>
                                        </p:tgtEl>
                                        <p:attrNameLst>
                                          <p:attrName>fill.type</p:attrName>
                                        </p:attrNameLst>
                                      </p:cBhvr>
                                      <p:to>
                                        <p:strVal val="solid"/>
                                      </p:to>
                                    </p:set>
                                    <p:set>
                                      <p:cBhvr>
                                        <p:cTn id="31" dur="500" fill="hold"/>
                                        <p:tgtEl>
                                          <p:spTgt spid="14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6"/>
                  </p:tgtEl>
                </p:cond>
              </p:nextCondLst>
            </p:seq>
            <p:seq concurrent="1" nextAc="seek">
              <p:cTn id="32" restart="whenNotActive" fill="hold" evtFilter="cancelBubble" nodeType="interactiveSeq">
                <p:stCondLst>
                  <p:cond evt="onClick" delay="0">
                    <p:tgtEl>
                      <p:spTgt spid="14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47"/>
                                        </p:tgtEl>
                                        <p:attrNameLst>
                                          <p:attrName>fillcolor</p:attrName>
                                        </p:attrNameLst>
                                      </p:cBhvr>
                                      <p:to>
                                        <a:srgbClr val="F79646"/>
                                      </p:to>
                                    </p:animClr>
                                    <p:set>
                                      <p:cBhvr>
                                        <p:cTn id="37" dur="500" fill="hold"/>
                                        <p:tgtEl>
                                          <p:spTgt spid="147"/>
                                        </p:tgtEl>
                                        <p:attrNameLst>
                                          <p:attrName>fill.type</p:attrName>
                                        </p:attrNameLst>
                                      </p:cBhvr>
                                      <p:to>
                                        <p:strVal val="solid"/>
                                      </p:to>
                                    </p:set>
                                    <p:set>
                                      <p:cBhvr>
                                        <p:cTn id="38" dur="500" fill="hold"/>
                                        <p:tgtEl>
                                          <p:spTgt spid="14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7"/>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638249-B7E2-4AF6-2CAF-132CEC7F1D2A}"/>
              </a:ext>
            </a:extLst>
          </p:cNvPr>
          <p:cNvGrpSpPr/>
          <p:nvPr/>
        </p:nvGrpSpPr>
        <p:grpSpPr>
          <a:xfrm>
            <a:off x="747347" y="1944007"/>
            <a:ext cx="10656773" cy="1443230"/>
            <a:chOff x="2231092" y="650045"/>
            <a:chExt cx="6561464" cy="1443230"/>
          </a:xfrm>
        </p:grpSpPr>
        <p:sp>
          <p:nvSpPr>
            <p:cNvPr id="7" name="Rectangle: Rounded Corners 6">
              <a:extLst>
                <a:ext uri="{FF2B5EF4-FFF2-40B4-BE49-F238E27FC236}">
                  <a16:creationId xmlns:a16="http://schemas.microsoft.com/office/drawing/2014/main" id="{5031074C-89F1-9E83-713B-06673E5B53C2}"/>
                </a:ext>
              </a:extLst>
            </p:cNvPr>
            <p:cNvSpPr/>
            <p:nvPr/>
          </p:nvSpPr>
          <p:spPr>
            <a:xfrm>
              <a:off x="2231092" y="650045"/>
              <a:ext cx="6561464" cy="14432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Box 7">
              <a:extLst>
                <a:ext uri="{FF2B5EF4-FFF2-40B4-BE49-F238E27FC236}">
                  <a16:creationId xmlns:a16="http://schemas.microsoft.com/office/drawing/2014/main" id="{72A958AD-CC9F-B8F7-BE71-16D6F8D9E382}"/>
                </a:ext>
              </a:extLst>
            </p:cNvPr>
            <p:cNvSpPr txBox="1"/>
            <p:nvPr/>
          </p:nvSpPr>
          <p:spPr>
            <a:xfrm>
              <a:off x="2266584" y="820737"/>
              <a:ext cx="6334764" cy="11218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Nhóm</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1: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Lập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kế</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hoạch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luyện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tập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một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môn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thể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dục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thể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thao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cho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bản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thân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nhằm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nâng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cao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thể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lực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có</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thể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hình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cân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sym typeface="Arial"/>
                </a:rPr>
                <a:t>đối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sym typeface="Arial"/>
              </a:endParaRPr>
            </a:p>
          </p:txBody>
        </p:sp>
      </p:grpSp>
      <p:grpSp>
        <p:nvGrpSpPr>
          <p:cNvPr id="9" name="Group 8">
            <a:extLst>
              <a:ext uri="{FF2B5EF4-FFF2-40B4-BE49-F238E27FC236}">
                <a16:creationId xmlns:a16="http://schemas.microsoft.com/office/drawing/2014/main" id="{1DAE2F4B-ECA2-075E-A262-4E0A18EE7904}"/>
              </a:ext>
            </a:extLst>
          </p:cNvPr>
          <p:cNvGrpSpPr/>
          <p:nvPr/>
        </p:nvGrpSpPr>
        <p:grpSpPr>
          <a:xfrm>
            <a:off x="747349" y="3981859"/>
            <a:ext cx="10656773" cy="1584301"/>
            <a:chOff x="3182259" y="475542"/>
            <a:chExt cx="6561464" cy="1584301"/>
          </a:xfrm>
        </p:grpSpPr>
        <p:sp>
          <p:nvSpPr>
            <p:cNvPr id="10" name="Rectangle: Rounded Corners 9">
              <a:extLst>
                <a:ext uri="{FF2B5EF4-FFF2-40B4-BE49-F238E27FC236}">
                  <a16:creationId xmlns:a16="http://schemas.microsoft.com/office/drawing/2014/main" id="{B620212D-8D88-25FF-F7CE-C19F03D1017E}"/>
                </a:ext>
              </a:extLst>
            </p:cNvPr>
            <p:cNvSpPr/>
            <p:nvPr/>
          </p:nvSpPr>
          <p:spPr>
            <a:xfrm>
              <a:off x="3182259" y="475542"/>
              <a:ext cx="6561464" cy="1584301"/>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a:extLst>
                <a:ext uri="{FF2B5EF4-FFF2-40B4-BE49-F238E27FC236}">
                  <a16:creationId xmlns:a16="http://schemas.microsoft.com/office/drawing/2014/main" id="{07B859AB-D699-24B1-E2AF-F8CD574B2D96}"/>
                </a:ext>
              </a:extLst>
            </p:cNvPr>
            <p:cNvSpPr txBox="1"/>
            <p:nvPr/>
          </p:nvSpPr>
          <p:spPr>
            <a:xfrm>
              <a:off x="3238997" y="653957"/>
              <a:ext cx="6387876" cy="1121846"/>
            </a:xfrm>
            <a:prstGeom prst="rect">
              <a:avLst/>
            </a:prstGeom>
            <a:noFill/>
          </p:spPr>
          <p:txBody>
            <a:bodyPr wrap="square">
              <a:spAutoFit/>
            </a:bodyPr>
            <a:lstStyle/>
            <a:p>
              <a:pPr algn="just">
                <a:lnSpc>
                  <a:spcPct val="150000"/>
                </a:lnSpc>
                <a:defRPr/>
              </a:pPr>
              <a:r>
                <a:rPr lang="en-US" sz="2400" b="1" dirty="0" err="1">
                  <a:solidFill>
                    <a:srgbClr val="000000"/>
                  </a:solidFill>
                  <a:effectLst/>
                  <a:latin typeface="UTM Avo" panose="02040603050506020204" pitchFamily="18" charset="0"/>
                  <a:ea typeface="Times New Roman" panose="02020603050405020304" pitchFamily="18" charset="0"/>
                </a:rPr>
                <a:t>Nhóm</a:t>
              </a:r>
              <a:r>
                <a:rPr lang="en-US" sz="2400" b="1" dirty="0">
                  <a:solidFill>
                    <a:srgbClr val="000000"/>
                  </a:solidFill>
                  <a:effectLst/>
                  <a:latin typeface="UTM Avo" panose="02040603050506020204" pitchFamily="18" charset="0"/>
                  <a:ea typeface="Times New Roman" panose="02020603050405020304" pitchFamily="18" charset="0"/>
                </a:rPr>
                <a:t> 2: </a:t>
              </a:r>
              <a:r>
                <a:rPr lang="en-US" sz="2400" dirty="0" err="1">
                  <a:solidFill>
                    <a:srgbClr val="000000"/>
                  </a:solidFill>
                  <a:effectLst/>
                  <a:latin typeface="UTM Avo" panose="02040603050506020204" pitchFamily="18" charset="0"/>
                  <a:ea typeface="Times New Roman" panose="02020603050405020304" pitchFamily="18" charset="0"/>
                </a:rPr>
                <a:t>Nêu</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những</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biện</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pháp</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em</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đã</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đang</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và</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sẽ</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thực</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hiện</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để</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phòng</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bệnh</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tật</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liên</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quan</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đến</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hệ</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vận</a:t>
              </a:r>
              <a:r>
                <a:rPr lang="en-US" sz="2400" dirty="0">
                  <a:solidFill>
                    <a:srgbClr val="000000"/>
                  </a:solidFill>
                  <a:effectLst/>
                  <a:latin typeface="UTM Avo" panose="02040603050506020204" pitchFamily="18" charset="0"/>
                  <a:ea typeface="Times New Roman" panose="02020603050405020304" pitchFamily="18" charset="0"/>
                </a:rPr>
                <a:t> </a:t>
              </a:r>
              <a:r>
                <a:rPr lang="en-US" sz="2400" dirty="0" err="1">
                  <a:solidFill>
                    <a:srgbClr val="000000"/>
                  </a:solidFill>
                  <a:effectLst/>
                  <a:latin typeface="UTM Avo" panose="02040603050506020204" pitchFamily="18" charset="0"/>
                  <a:ea typeface="Times New Roman" panose="02020603050405020304" pitchFamily="18" charset="0"/>
                </a:rPr>
                <a:t>động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sym typeface="Arial"/>
              </a:endParaRPr>
            </a:p>
          </p:txBody>
        </p:sp>
      </p:grpSp>
    </p:spTree>
    <p:extLst>
      <p:ext uri="{BB962C8B-B14F-4D97-AF65-F5344CB8AC3E}">
        <p14:creationId xmlns:p14="http://schemas.microsoft.com/office/powerpoint/2010/main" val="247534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66;p46">
            <a:extLst>
              <a:ext uri="{FF2B5EF4-FFF2-40B4-BE49-F238E27FC236}">
                <a16:creationId xmlns:a16="http://schemas.microsoft.com/office/drawing/2014/main" id="{279F70FC-8C3A-EAC3-9876-2F8BE98E7406}"/>
              </a:ext>
            </a:extLst>
          </p:cNvPr>
          <p:cNvSpPr/>
          <p:nvPr/>
        </p:nvSpPr>
        <p:spPr>
          <a:xfrm>
            <a:off x="270217" y="266292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sp>
        <p:nvSpPr>
          <p:cNvPr id="3" name="Google Shape;469;p46">
            <a:extLst>
              <a:ext uri="{FF2B5EF4-FFF2-40B4-BE49-F238E27FC236}">
                <a16:creationId xmlns:a16="http://schemas.microsoft.com/office/drawing/2014/main" id="{CA896C2B-670B-7E0B-60DD-E3CDF0D76C5E}"/>
              </a:ext>
            </a:extLst>
          </p:cNvPr>
          <p:cNvSpPr/>
          <p:nvPr/>
        </p:nvSpPr>
        <p:spPr>
          <a:xfrm>
            <a:off x="7023810" y="606813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sp>
        <p:nvSpPr>
          <p:cNvPr id="4" name="Google Shape;470;p46">
            <a:extLst>
              <a:ext uri="{FF2B5EF4-FFF2-40B4-BE49-F238E27FC236}">
                <a16:creationId xmlns:a16="http://schemas.microsoft.com/office/drawing/2014/main" id="{39C7D99A-387D-2723-F900-EC0F70EC65CE}"/>
              </a:ext>
            </a:extLst>
          </p:cNvPr>
          <p:cNvSpPr/>
          <p:nvPr/>
        </p:nvSpPr>
        <p:spPr>
          <a:xfrm>
            <a:off x="6697552" y="64332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grpSp>
        <p:nvGrpSpPr>
          <p:cNvPr id="5" name="Group 4">
            <a:extLst>
              <a:ext uri="{FF2B5EF4-FFF2-40B4-BE49-F238E27FC236}">
                <a16:creationId xmlns:a16="http://schemas.microsoft.com/office/drawing/2014/main" id="{9C3AF60D-DAA8-1B95-084B-BA440B273167}"/>
              </a:ext>
            </a:extLst>
          </p:cNvPr>
          <p:cNvGrpSpPr/>
          <p:nvPr/>
        </p:nvGrpSpPr>
        <p:grpSpPr>
          <a:xfrm>
            <a:off x="685753" y="4219836"/>
            <a:ext cx="10988572" cy="1261526"/>
            <a:chOff x="2209841" y="2355062"/>
            <a:chExt cx="6707540" cy="1262225"/>
          </a:xfrm>
        </p:grpSpPr>
        <p:sp>
          <p:nvSpPr>
            <p:cNvPr id="12" name="Rectangle: Rounded Corners 11">
              <a:extLst>
                <a:ext uri="{FF2B5EF4-FFF2-40B4-BE49-F238E27FC236}">
                  <a16:creationId xmlns:a16="http://schemas.microsoft.com/office/drawing/2014/main" id="{8F9F446F-1B07-0976-0A7E-89564182B11C}"/>
                </a:ext>
              </a:extLst>
            </p:cNvPr>
            <p:cNvSpPr/>
            <p:nvPr/>
          </p:nvSpPr>
          <p:spPr>
            <a:xfrm>
              <a:off x="2209841" y="2355062"/>
              <a:ext cx="6707540" cy="126222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3DFBF"/>
                </a:solidFill>
                <a:effectLst/>
                <a:uLnTx/>
                <a:uFillTx/>
                <a:latin typeface="UTM Avo" panose="02040603050506020204" pitchFamily="18" charset="0"/>
                <a:sym typeface="Arial"/>
              </a:endParaRPr>
            </a:p>
          </p:txBody>
        </p:sp>
        <p:sp>
          <p:nvSpPr>
            <p:cNvPr id="13" name="TextBox 12">
              <a:extLst>
                <a:ext uri="{FF2B5EF4-FFF2-40B4-BE49-F238E27FC236}">
                  <a16:creationId xmlns:a16="http://schemas.microsoft.com/office/drawing/2014/main" id="{63165952-9274-76E0-3D5A-58CF0E9C5903}"/>
                </a:ext>
              </a:extLst>
            </p:cNvPr>
            <p:cNvSpPr txBox="1"/>
            <p:nvPr/>
          </p:nvSpPr>
          <p:spPr>
            <a:xfrm>
              <a:off x="2250297" y="2385745"/>
              <a:ext cx="6519646" cy="761806"/>
            </a:xfrm>
            <a:prstGeom prst="rect">
              <a:avLst/>
            </a:prstGeom>
            <a:noFill/>
          </p:spPr>
          <p:txBody>
            <a:bodyPr wrap="square">
              <a:spAutoFit/>
            </a:bodyPr>
            <a:lstStyle/>
            <a:p>
              <a:pPr algn="just">
                <a:lnSpc>
                  <a:spcPct val="150000"/>
                </a:lnSpc>
              </a:pPr>
              <a:r>
                <a:rPr lang="en-US" sz="2200" b="1" dirty="0" err="1">
                  <a:solidFill>
                    <a:srgbClr val="000000"/>
                  </a:solidFill>
                  <a:effectLst/>
                  <a:latin typeface="UTM Avo" panose="02040603050506020204" pitchFamily="18" charset="0"/>
                  <a:ea typeface="Times New Roman" panose="02020603050405020304" pitchFamily="18" charset="0"/>
                </a:rPr>
                <a:t>Nhóm</a:t>
              </a:r>
              <a:r>
                <a:rPr lang="en-US" sz="2200" b="1" dirty="0">
                  <a:solidFill>
                    <a:srgbClr val="000000"/>
                  </a:solidFill>
                  <a:effectLst/>
                  <a:latin typeface="UTM Avo" panose="02040603050506020204" pitchFamily="18" charset="0"/>
                  <a:ea typeface="Times New Roman" panose="02020603050405020304" pitchFamily="18" charset="0"/>
                </a:rPr>
                <a:t> 4: </a:t>
              </a:r>
              <a:r>
                <a:rPr lang="en-US" sz="2200" dirty="0" err="1">
                  <a:solidFill>
                    <a:srgbClr val="000000"/>
                  </a:solidFill>
                  <a:effectLst/>
                  <a:latin typeface="UTM Avo" panose="02040603050506020204" pitchFamily="18" charset="0"/>
                  <a:ea typeface="Times New Roman" panose="02020603050405020304" pitchFamily="18" charset="0"/>
                </a:rPr>
                <a:t>Hãy</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thiết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kế</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một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tờ</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rơi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cung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cấp</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thông</a:t>
              </a:r>
              <a:r>
                <a:rPr lang="en-US" sz="2200" dirty="0">
                  <a:solidFill>
                    <a:srgbClr val="000000"/>
                  </a:solidFill>
                  <a:effectLst/>
                  <a:latin typeface="UTM Avo" panose="02040603050506020204" pitchFamily="18" charset="0"/>
                  <a:ea typeface="Times New Roman" panose="02020603050405020304" pitchFamily="18" charset="0"/>
                </a:rPr>
                <a:t> tin </a:t>
              </a:r>
              <a:r>
                <a:rPr lang="en-US" sz="2200" dirty="0" err="1">
                  <a:solidFill>
                    <a:srgbClr val="000000"/>
                  </a:solidFill>
                  <a:effectLst/>
                  <a:latin typeface="UTM Avo" panose="02040603050506020204" pitchFamily="18" charset="0"/>
                  <a:ea typeface="Times New Roman" panose="02020603050405020304" pitchFamily="18" charset="0"/>
                </a:rPr>
                <a:t>hướng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dẫn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phòng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tránh</a:t>
              </a:r>
              <a:r>
                <a:rPr lang="en-US" sz="2200" dirty="0">
                  <a:solidFill>
                    <a:srgbClr val="000000"/>
                  </a:solidFill>
                  <a:effectLst/>
                  <a:latin typeface="UTM Avo" panose="02040603050506020204" pitchFamily="18" charset="0"/>
                  <a:ea typeface="Times New Roman" panose="02020603050405020304" pitchFamily="18" charset="0"/>
                </a:rPr>
                <a:t> bong </a:t>
              </a:r>
              <a:r>
                <a:rPr lang="en-US" sz="2200" dirty="0" err="1">
                  <a:solidFill>
                    <a:srgbClr val="000000"/>
                  </a:solidFill>
                  <a:effectLst/>
                  <a:latin typeface="UTM Avo" panose="02040603050506020204" pitchFamily="18" charset="0"/>
                  <a:ea typeface="Times New Roman" panose="02020603050405020304" pitchFamily="18" charset="0"/>
                </a:rPr>
                <a:t>gân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trật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khớp</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gãy</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xương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khi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luyện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tập</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thể</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dục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thể</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thao</a:t>
              </a:r>
              <a:r>
                <a:rPr lang="en-US" sz="2200" dirty="0">
                  <a:solidFill>
                    <a:srgbClr val="000000"/>
                  </a:solidFill>
                  <a:effectLst/>
                  <a:latin typeface="UTM Avo" panose="02040603050506020204" pitchFamily="18" charset="0"/>
                  <a:ea typeface="Times New Roman" panose="02020603050405020304" pitchFamily="18" charset="0"/>
                </a:rPr>
                <a:t>.</a:t>
              </a:r>
              <a:endParaRPr lang="en-US" sz="2200" dirty="0">
                <a:effectLst/>
                <a:latin typeface="UTM Avo" panose="02040603050506020204" pitchFamily="18" charset="0"/>
                <a:ea typeface="Calibri" panose="020F0502020204030204" pitchFamily="34" charset="0"/>
              </a:endParaRPr>
            </a:p>
          </p:txBody>
        </p:sp>
      </p:grpSp>
      <p:grpSp>
        <p:nvGrpSpPr>
          <p:cNvPr id="14" name="Group 13">
            <a:extLst>
              <a:ext uri="{FF2B5EF4-FFF2-40B4-BE49-F238E27FC236}">
                <a16:creationId xmlns:a16="http://schemas.microsoft.com/office/drawing/2014/main" id="{9E3950B8-22A2-8BA8-6348-D238D9C892EC}"/>
              </a:ext>
            </a:extLst>
          </p:cNvPr>
          <p:cNvGrpSpPr/>
          <p:nvPr/>
        </p:nvGrpSpPr>
        <p:grpSpPr>
          <a:xfrm>
            <a:off x="704516" y="2068102"/>
            <a:ext cx="10988574" cy="1716727"/>
            <a:chOff x="2209841" y="536099"/>
            <a:chExt cx="6707541" cy="1539030"/>
          </a:xfrm>
        </p:grpSpPr>
        <p:sp>
          <p:nvSpPr>
            <p:cNvPr id="15" name="Rectangle: Rounded Corners 14">
              <a:extLst>
                <a:ext uri="{FF2B5EF4-FFF2-40B4-BE49-F238E27FC236}">
                  <a16:creationId xmlns:a16="http://schemas.microsoft.com/office/drawing/2014/main" id="{55794720-1519-7144-38CE-D58076219554}"/>
                </a:ext>
              </a:extLst>
            </p:cNvPr>
            <p:cNvSpPr/>
            <p:nvPr/>
          </p:nvSpPr>
          <p:spPr>
            <a:xfrm>
              <a:off x="2209841" y="536099"/>
              <a:ext cx="6707541" cy="15390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3DFBF"/>
                </a:solidFill>
                <a:effectLst/>
                <a:uLnTx/>
                <a:uFillTx/>
                <a:latin typeface="UTM Avo" panose="02040603050506020204" pitchFamily="18" charset="0"/>
                <a:sym typeface="Arial"/>
              </a:endParaRPr>
            </a:p>
          </p:txBody>
        </p:sp>
        <p:sp>
          <p:nvSpPr>
            <p:cNvPr id="16" name="TextBox 15">
              <a:extLst>
                <a:ext uri="{FF2B5EF4-FFF2-40B4-BE49-F238E27FC236}">
                  <a16:creationId xmlns:a16="http://schemas.microsoft.com/office/drawing/2014/main" id="{E71193EA-0847-A8C2-BB83-58FCD9E7F367}"/>
                </a:ext>
              </a:extLst>
            </p:cNvPr>
            <p:cNvSpPr txBox="1"/>
            <p:nvPr/>
          </p:nvSpPr>
          <p:spPr>
            <a:xfrm>
              <a:off x="2281715" y="536099"/>
              <a:ext cx="6540886" cy="1062968"/>
            </a:xfrm>
            <a:prstGeom prst="rect">
              <a:avLst/>
            </a:prstGeom>
            <a:noFill/>
          </p:spPr>
          <p:txBody>
            <a:bodyPr wrap="square">
              <a:spAutoFit/>
            </a:bodyPr>
            <a:lstStyle/>
            <a:p>
              <a:pPr algn="just">
                <a:lnSpc>
                  <a:spcPct val="150000"/>
                </a:lnSpc>
              </a:pPr>
              <a:r>
                <a:rPr lang="en-US" sz="2200" b="1" dirty="0" err="1">
                  <a:solidFill>
                    <a:srgbClr val="000000"/>
                  </a:solidFill>
                  <a:effectLst/>
                  <a:latin typeface="UTM Avo" panose="02040603050506020204" pitchFamily="18" charset="0"/>
                  <a:ea typeface="Times New Roman" panose="02020603050405020304" pitchFamily="18" charset="0"/>
                </a:rPr>
                <a:t>Nhóm</a:t>
              </a:r>
              <a:r>
                <a:rPr lang="en-US" sz="2200" b="1" dirty="0">
                  <a:solidFill>
                    <a:srgbClr val="000000"/>
                  </a:solidFill>
                  <a:effectLst/>
                  <a:latin typeface="UTM Avo" panose="02040603050506020204" pitchFamily="18" charset="0"/>
                  <a:ea typeface="Times New Roman" panose="02020603050405020304" pitchFamily="18" charset="0"/>
                </a:rPr>
                <a:t> 3: </a:t>
              </a:r>
              <a:r>
                <a:rPr lang="en-US" sz="2200" dirty="0" err="1">
                  <a:solidFill>
                    <a:srgbClr val="000000"/>
                  </a:solidFill>
                  <a:effectLst/>
                  <a:latin typeface="UTM Avo" panose="02040603050506020204" pitchFamily="18" charset="0"/>
                  <a:ea typeface="Times New Roman" panose="02020603050405020304" pitchFamily="18" charset="0"/>
                </a:rPr>
                <a:t>Chuột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rút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hiện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tượng</a:t>
              </a:r>
              <a:r>
                <a:rPr lang="en-US" sz="2200" dirty="0">
                  <a:solidFill>
                    <a:srgbClr val="000000"/>
                  </a:solidFill>
                  <a:effectLst/>
                  <a:latin typeface="UTM Avo" panose="02040603050506020204" pitchFamily="18" charset="0"/>
                  <a:ea typeface="Times New Roman" panose="02020603050405020304" pitchFamily="18" charset="0"/>
                </a:rPr>
                <a:t> co </a:t>
              </a:r>
              <a:r>
                <a:rPr lang="en-US" sz="2200" dirty="0" err="1">
                  <a:solidFill>
                    <a:srgbClr val="000000"/>
                  </a:solidFill>
                  <a:effectLst/>
                  <a:latin typeface="UTM Avo" panose="02040603050506020204" pitchFamily="18" charset="0"/>
                  <a:ea typeface="Times New Roman" panose="02020603050405020304" pitchFamily="18" charset="0"/>
                </a:rPr>
                <a:t>rút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cơ</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một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đột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ngột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ngoài</a:t>
              </a:r>
              <a:r>
                <a:rPr lang="en-US" sz="2200" dirty="0">
                  <a:solidFill>
                    <a:srgbClr val="000000"/>
                  </a:solidFill>
                  <a:effectLst/>
                  <a:latin typeface="UTM Avo" panose="02040603050506020204" pitchFamily="18" charset="0"/>
                  <a:ea typeface="Times New Roman" panose="02020603050405020304" pitchFamily="18" charset="0"/>
                </a:rPr>
                <a:t> ý </a:t>
              </a:r>
              <a:r>
                <a:rPr lang="en-US" sz="2200" dirty="0" err="1">
                  <a:solidFill>
                    <a:srgbClr val="000000"/>
                  </a:solidFill>
                  <a:effectLst/>
                  <a:latin typeface="UTM Avo" panose="02040603050506020204" pitchFamily="18" charset="0"/>
                  <a:ea typeface="Times New Roman" panose="02020603050405020304" pitchFamily="18" charset="0"/>
                </a:rPr>
                <a:t>muốn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gây</a:t>
              </a:r>
              <a:r>
                <a:rPr lang="en-US" sz="2200" dirty="0">
                  <a:solidFill>
                    <a:srgbClr val="000000"/>
                  </a:solidFill>
                  <a:effectLst/>
                  <a:latin typeface="UTM Avo" panose="02040603050506020204" pitchFamily="18" charset="0"/>
                  <a:ea typeface="Times New Roman" panose="02020603050405020304" pitchFamily="18" charset="0"/>
                </a:rPr>
                <a:t> ra </a:t>
              </a:r>
              <a:r>
                <a:rPr lang="en-US" sz="2200" dirty="0" err="1">
                  <a:solidFill>
                    <a:srgbClr val="000000"/>
                  </a:solidFill>
                  <a:effectLst/>
                  <a:latin typeface="UTM Avo" panose="02040603050506020204" pitchFamily="18" charset="0"/>
                  <a:ea typeface="Times New Roman" panose="02020603050405020304" pitchFamily="18" charset="0"/>
                </a:rPr>
                <a:t>những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cơn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đau</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dữ</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dội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có</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thể</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kéo</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dài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từ</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vài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giây</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cho</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tới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vài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phút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Nguyên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nhân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phòng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chống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hiện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tượng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này</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gì</a:t>
              </a:r>
              <a:r>
                <a:rPr lang="en-US" sz="2200" dirty="0">
                  <a:solidFill>
                    <a:srgbClr val="000000"/>
                  </a:solidFill>
                  <a:effectLst/>
                  <a:latin typeface="UTM Avo" panose="02040603050506020204" pitchFamily="18" charset="0"/>
                  <a:ea typeface="Times New Roman" panose="02020603050405020304" pitchFamily="18" charset="0"/>
                </a:rPr>
                <a:t>?</a:t>
              </a:r>
              <a:endParaRPr lang="en-US" sz="2200" dirty="0">
                <a:effectLst/>
                <a:latin typeface="UTM Avo" panose="02040603050506020204" pitchFamily="18" charset="0"/>
                <a:ea typeface="Calibri" panose="020F0502020204030204" pitchFamily="34" charset="0"/>
              </a:endParaRPr>
            </a:p>
          </p:txBody>
        </p:sp>
      </p:grpSp>
      <p:grpSp>
        <p:nvGrpSpPr>
          <p:cNvPr id="17" name="Group 16">
            <a:extLst>
              <a:ext uri="{FF2B5EF4-FFF2-40B4-BE49-F238E27FC236}">
                <a16:creationId xmlns:a16="http://schemas.microsoft.com/office/drawing/2014/main" id="{A750F0A4-181F-44AC-DD8B-6A99D958972E}"/>
              </a:ext>
            </a:extLst>
          </p:cNvPr>
          <p:cNvGrpSpPr/>
          <p:nvPr/>
        </p:nvGrpSpPr>
        <p:grpSpPr>
          <a:xfrm>
            <a:off x="685753" y="5816862"/>
            <a:ext cx="10988572" cy="778853"/>
            <a:chOff x="3443108" y="599712"/>
            <a:chExt cx="6521194" cy="656395"/>
          </a:xfrm>
        </p:grpSpPr>
        <p:sp>
          <p:nvSpPr>
            <p:cNvPr id="18" name="Rectangle: Rounded Corners 17">
              <a:extLst>
                <a:ext uri="{FF2B5EF4-FFF2-40B4-BE49-F238E27FC236}">
                  <a16:creationId xmlns:a16="http://schemas.microsoft.com/office/drawing/2014/main" id="{9F7F5C92-0B10-9277-AF73-2FC6E1D90A44}"/>
                </a:ext>
              </a:extLst>
            </p:cNvPr>
            <p:cNvSpPr/>
            <p:nvPr/>
          </p:nvSpPr>
          <p:spPr>
            <a:xfrm>
              <a:off x="3443108" y="599712"/>
              <a:ext cx="6521194" cy="65639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3DFBF"/>
                </a:solidFill>
                <a:effectLst/>
                <a:uLnTx/>
                <a:uFillTx/>
                <a:latin typeface="UTM Avo" panose="02040603050506020204" pitchFamily="18" charset="0"/>
                <a:sym typeface="Arial"/>
              </a:endParaRPr>
            </a:p>
          </p:txBody>
        </p:sp>
        <p:sp>
          <p:nvSpPr>
            <p:cNvPr id="19" name="TextBox 18">
              <a:extLst>
                <a:ext uri="{FF2B5EF4-FFF2-40B4-BE49-F238E27FC236}">
                  <a16:creationId xmlns:a16="http://schemas.microsoft.com/office/drawing/2014/main" id="{9D75180A-170B-5042-8A39-C6CFD197B208}"/>
                </a:ext>
              </a:extLst>
            </p:cNvPr>
            <p:cNvSpPr txBox="1"/>
            <p:nvPr/>
          </p:nvSpPr>
          <p:spPr>
            <a:xfrm>
              <a:off x="3443108" y="715900"/>
              <a:ext cx="5419826" cy="449385"/>
            </a:xfrm>
            <a:prstGeom prst="rect">
              <a:avLst/>
            </a:prstGeom>
            <a:noFill/>
          </p:spPr>
          <p:txBody>
            <a:bodyPr wrap="square">
              <a:spAutoFit/>
            </a:bodyPr>
            <a:lstStyle/>
            <a:p>
              <a:pPr algn="just">
                <a:lnSpc>
                  <a:spcPct val="150000"/>
                </a:lnSpc>
              </a:pPr>
              <a:r>
                <a:rPr lang="en-US" sz="2200" b="1" dirty="0" err="1">
                  <a:solidFill>
                    <a:srgbClr val="000000"/>
                  </a:solidFill>
                  <a:effectLst/>
                  <a:latin typeface="UTM Avo" panose="02040603050506020204" pitchFamily="18" charset="0"/>
                  <a:ea typeface="Times New Roman" panose="02020603050405020304" pitchFamily="18" charset="0"/>
                </a:rPr>
                <a:t>Nhóm</a:t>
              </a:r>
              <a:r>
                <a:rPr lang="en-US" sz="2200" b="1" dirty="0">
                  <a:solidFill>
                    <a:srgbClr val="000000"/>
                  </a:solidFill>
                  <a:effectLst/>
                  <a:latin typeface="UTM Avo" panose="02040603050506020204" pitchFamily="18" charset="0"/>
                  <a:ea typeface="Times New Roman" panose="02020603050405020304" pitchFamily="18" charset="0"/>
                </a:rPr>
                <a:t> 5: </a:t>
              </a:r>
              <a:r>
                <a:rPr lang="en-US" sz="2200" dirty="0" err="1">
                  <a:solidFill>
                    <a:srgbClr val="000000"/>
                  </a:solidFill>
                  <a:effectLst/>
                  <a:latin typeface="UTM Avo" panose="02040603050506020204" pitchFamily="18" charset="0"/>
                  <a:ea typeface="Times New Roman" panose="02020603050405020304" pitchFamily="18" charset="0"/>
                </a:rPr>
                <a:t>Những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loại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thực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phẩm</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nào</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tốt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cho</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hệ</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vận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động</a:t>
              </a:r>
              <a:r>
                <a:rPr lang="en-US" sz="2200" dirty="0">
                  <a:solidFill>
                    <a:srgbClr val="000000"/>
                  </a:solidFill>
                  <a:effectLst/>
                  <a:latin typeface="UTM Avo" panose="02040603050506020204" pitchFamily="18" charset="0"/>
                  <a:ea typeface="Times New Roman" panose="02020603050405020304" pitchFamily="18" charset="0"/>
                </a:rPr>
                <a:t>?</a:t>
              </a:r>
              <a:endParaRPr lang="en-US" sz="2200" dirty="0">
                <a:effectLst/>
                <a:latin typeface="UTM Avo" panose="02040603050506020204" pitchFamily="18" charset="0"/>
                <a:ea typeface="Calibri" panose="020F0502020204030204" pitchFamily="34" charset="0"/>
              </a:endParaRPr>
            </a:p>
          </p:txBody>
        </p:sp>
      </p:grpSp>
    </p:spTree>
    <p:extLst>
      <p:ext uri="{BB962C8B-B14F-4D97-AF65-F5344CB8AC3E}">
        <p14:creationId xmlns:p14="http://schemas.microsoft.com/office/powerpoint/2010/main" val="6733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203587-889B-7933-FA46-C96D09C00FD1}"/>
              </a:ext>
            </a:extLst>
          </p:cNvPr>
          <p:cNvSpPr/>
          <p:nvPr/>
        </p:nvSpPr>
        <p:spPr>
          <a:xfrm>
            <a:off x="823351" y="1673525"/>
            <a:ext cx="10425494" cy="4997241"/>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3" name="TextBox 2">
            <a:extLst>
              <a:ext uri="{FF2B5EF4-FFF2-40B4-BE49-F238E27FC236}">
                <a16:creationId xmlns:a16="http://schemas.microsoft.com/office/drawing/2014/main" id="{278E23B8-0C82-EE12-5C72-7A48273ABCBE}"/>
              </a:ext>
            </a:extLst>
          </p:cNvPr>
          <p:cNvSpPr txBox="1"/>
          <p:nvPr/>
        </p:nvSpPr>
        <p:spPr>
          <a:xfrm>
            <a:off x="1026259" y="2202161"/>
            <a:ext cx="10079219" cy="408310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200" dirty="0">
                <a:solidFill>
                  <a:srgbClr val="000000"/>
                </a:solidFill>
                <a:effectLst/>
                <a:latin typeface="UTM Avo" panose="02040603050506020204" pitchFamily="18" charset="0"/>
                <a:ea typeface="Times New Roman" panose="02020603050405020304" pitchFamily="18" charset="0"/>
              </a:rPr>
              <a:t>Một </a:t>
            </a:r>
            <a:r>
              <a:rPr lang="en-US" sz="2200" dirty="0" err="1">
                <a:solidFill>
                  <a:srgbClr val="000000"/>
                </a:solidFill>
                <a:effectLst/>
                <a:latin typeface="UTM Avo" panose="02040603050506020204" pitchFamily="18" charset="0"/>
                <a:ea typeface="Times New Roman" panose="02020603050405020304" pitchFamily="18" charset="0"/>
              </a:rPr>
              <a:t>số</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biện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pháp</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ăn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đủ</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chất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cân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đối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bổ</a:t>
            </a:r>
            <a:r>
              <a:rPr lang="en-US" sz="2200" dirty="0">
                <a:solidFill>
                  <a:srgbClr val="000000"/>
                </a:solidFill>
                <a:effectLst/>
                <a:latin typeface="UTM Avo" panose="02040603050506020204" pitchFamily="18" charset="0"/>
                <a:ea typeface="Times New Roman" panose="02020603050405020304" pitchFamily="18" charset="0"/>
              </a:rPr>
              <a:t> sung vitamin </a:t>
            </a:r>
            <a:r>
              <a:rPr lang="en-US" sz="2200" dirty="0" err="1">
                <a:solidFill>
                  <a:srgbClr val="000000"/>
                </a:solidFill>
                <a:effectLst/>
                <a:latin typeface="UTM Avo" panose="02040603050506020204" pitchFamily="18" charset="0"/>
                <a:ea typeface="Times New Roman" panose="02020603050405020304" pitchFamily="18" charset="0"/>
              </a:rPr>
              <a:t>và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khoáng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chất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thiết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yếu</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vận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động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đúng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cách</a:t>
            </a:r>
            <a:r>
              <a:rPr lang="en-US" sz="2200" dirty="0">
                <a:solidFill>
                  <a:srgbClr val="000000"/>
                </a:solidFill>
                <a:effectLst/>
                <a:latin typeface="UTM Avo" panose="02040603050506020204" pitchFamily="18" charset="0"/>
                <a:ea typeface="Times New Roman" panose="02020603050405020304" pitchFamily="18" charset="0"/>
              </a:rPr>
              <a:t>…</a:t>
            </a:r>
            <a:endParaRPr lang="en-US" sz="2200" dirty="0">
              <a:effectLst/>
              <a:latin typeface="UTM Avo" panose="02040603050506020204" pitchFamily="18" charset="0"/>
              <a:ea typeface="Calibri" panose="020F0502020204030204" pitchFamily="34" charset="0"/>
            </a:endParaRPr>
          </a:p>
          <a:p>
            <a:pPr marL="285750" indent="-285750" algn="just">
              <a:lnSpc>
                <a:spcPct val="150000"/>
              </a:lnSpc>
              <a:buFont typeface="Arial" panose="020B0604020202020204" pitchFamily="34" charset="0"/>
              <a:buChar char="•"/>
            </a:pPr>
            <a:r>
              <a:rPr lang="en-US" sz="2200" dirty="0" err="1">
                <a:solidFill>
                  <a:srgbClr val="000000"/>
                </a:solidFill>
                <a:effectLst/>
                <a:latin typeface="UTM Avo" panose="02040603050506020204" pitchFamily="18" charset="0"/>
                <a:ea typeface="Times New Roman" panose="02020603050405020304" pitchFamily="18" charset="0"/>
              </a:rPr>
              <a:t>Nguyên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nhân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hiện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tượng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chuột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rút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thiếu</a:t>
            </a:r>
            <a:r>
              <a:rPr lang="en-US" sz="2200" dirty="0">
                <a:solidFill>
                  <a:srgbClr val="000000"/>
                </a:solidFill>
                <a:effectLst/>
                <a:latin typeface="UTM Avo" panose="02040603050506020204" pitchFamily="18" charset="0"/>
                <a:ea typeface="Times New Roman" panose="02020603050405020304" pitchFamily="18" charset="0"/>
              </a:rPr>
              <a:t> oxygen </a:t>
            </a:r>
            <a:r>
              <a:rPr lang="en-US" sz="2200" dirty="0" err="1">
                <a:solidFill>
                  <a:srgbClr val="000000"/>
                </a:solidFill>
                <a:effectLst/>
                <a:latin typeface="UTM Avo" panose="02040603050506020204" pitchFamily="18" charset="0"/>
                <a:ea typeface="Times New Roman" panose="02020603050405020304" pitchFamily="18" charset="0"/>
              </a:rPr>
              <a:t>đến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cơ</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vận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động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lâu</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trong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thời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tiết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quá</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nóng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hoặc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quá</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lạnh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rối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loạn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hệ</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thần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kinh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mang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thai</a:t>
            </a:r>
            <a:r>
              <a:rPr lang="en-US" sz="2200" dirty="0">
                <a:solidFill>
                  <a:srgbClr val="000000"/>
                </a:solidFill>
                <a:effectLst/>
                <a:latin typeface="UTM Avo" panose="02040603050506020204" pitchFamily="18" charset="0"/>
                <a:ea typeface="Times New Roman" panose="02020603050405020304" pitchFamily="18" charset="0"/>
              </a:rPr>
              <a:t>, stress…), </a:t>
            </a:r>
            <a:r>
              <a:rPr lang="en-US" sz="2200" dirty="0" err="1">
                <a:solidFill>
                  <a:srgbClr val="000000"/>
                </a:solidFill>
                <a:effectLst/>
                <a:latin typeface="UTM Avo" panose="02040603050506020204" pitchFamily="18" charset="0"/>
                <a:ea typeface="Times New Roman" panose="02020603050405020304" pitchFamily="18" charset="0"/>
              </a:rPr>
              <a:t>bệnh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đái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tháo</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đường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thiếu</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máu</a:t>
            </a:r>
            <a:r>
              <a:rPr lang="en-US" sz="2200" dirty="0">
                <a:solidFill>
                  <a:srgbClr val="000000"/>
                </a:solidFill>
                <a:effectLst/>
                <a:latin typeface="UTM Avo" panose="02040603050506020204" pitchFamily="18" charset="0"/>
                <a:ea typeface="Times New Roman" panose="02020603050405020304" pitchFamily="18" charset="0"/>
              </a:rPr>
              <a:t>…</a:t>
            </a:r>
            <a:endParaRPr lang="en-US" sz="2200" dirty="0">
              <a:effectLst/>
              <a:latin typeface="UTM Avo" panose="02040603050506020204" pitchFamily="18" charset="0"/>
              <a:ea typeface="Calibri" panose="020F0502020204030204" pitchFamily="34" charset="0"/>
            </a:endParaRPr>
          </a:p>
          <a:p>
            <a:pPr algn="just">
              <a:lnSpc>
                <a:spcPct val="150000"/>
              </a:lnSpc>
            </a:pP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phòng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chống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tắm</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nước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ấm</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vận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động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nhẹ</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nhàng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thả</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lỏng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cơ</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thể</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trước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khi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ngủ</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uống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nước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đầy</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đủ</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bổ</a:t>
            </a:r>
            <a:r>
              <a:rPr lang="en-US" sz="2200" dirty="0">
                <a:solidFill>
                  <a:srgbClr val="000000"/>
                </a:solidFill>
                <a:effectLst/>
                <a:latin typeface="UTM Avo" panose="02040603050506020204" pitchFamily="18" charset="0"/>
                <a:ea typeface="Times New Roman" panose="02020603050405020304" pitchFamily="18" charset="0"/>
              </a:rPr>
              <a:t> sung </a:t>
            </a:r>
            <a:r>
              <a:rPr lang="en-US" sz="2200" dirty="0" err="1">
                <a:solidFill>
                  <a:srgbClr val="000000"/>
                </a:solidFill>
                <a:effectLst/>
                <a:latin typeface="UTM Avo" panose="02040603050506020204" pitchFamily="18" charset="0"/>
                <a:ea typeface="Times New Roman" panose="02020603050405020304" pitchFamily="18" charset="0"/>
              </a:rPr>
              <a:t>các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chất</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điện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giải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khởi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động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đúng</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cách</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trước</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và</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sau</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khi</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luyện</a:t>
            </a:r>
            <a:r>
              <a:rPr lang="en-US" sz="2200" dirty="0">
                <a:solidFill>
                  <a:srgbClr val="000000"/>
                </a:solidFill>
                <a:effectLst/>
                <a:latin typeface="UTM Avo" panose="02040603050506020204" pitchFamily="18" charset="0"/>
                <a:ea typeface="Times New Roman" panose="02020603050405020304" pitchFamily="18" charset="0"/>
              </a:rPr>
              <a:t> </a:t>
            </a:r>
            <a:r>
              <a:rPr lang="en-US" sz="2200" dirty="0" err="1">
                <a:solidFill>
                  <a:srgbClr val="000000"/>
                </a:solidFill>
                <a:effectLst/>
                <a:latin typeface="UTM Avo" panose="02040603050506020204" pitchFamily="18" charset="0"/>
                <a:ea typeface="Times New Roman" panose="02020603050405020304" pitchFamily="18" charset="0"/>
              </a:rPr>
              <a:t>tập</a:t>
            </a:r>
            <a:r>
              <a:rPr lang="en-US" sz="2200" dirty="0">
                <a:solidFill>
                  <a:srgbClr val="000000"/>
                </a:solidFill>
                <a:effectLst/>
                <a:latin typeface="UTM Avo" panose="02040603050506020204" pitchFamily="18" charset="0"/>
                <a:ea typeface="Times New Roman" panose="02020603050405020304" pitchFamily="18" charset="0"/>
              </a:rPr>
              <a:t>.</a:t>
            </a:r>
            <a:endParaRPr lang="en-US" sz="2200" dirty="0">
              <a:effectLst/>
              <a:latin typeface="UTM Avo" panose="02040603050506020204" pitchFamily="18" charset="0"/>
              <a:ea typeface="Calibri" panose="020F0502020204030204" pitchFamily="34" charset="0"/>
            </a:endParaRPr>
          </a:p>
        </p:txBody>
      </p:sp>
      <p:sp>
        <p:nvSpPr>
          <p:cNvPr id="4" name="TextBox 3">
            <a:extLst>
              <a:ext uri="{FF2B5EF4-FFF2-40B4-BE49-F238E27FC236}">
                <a16:creationId xmlns:a16="http://schemas.microsoft.com/office/drawing/2014/main" id="{0C123C25-4AAD-CC2D-D2EB-615C11E04335}"/>
              </a:ext>
            </a:extLst>
          </p:cNvPr>
          <p:cNvSpPr txBox="1"/>
          <p:nvPr/>
        </p:nvSpPr>
        <p:spPr>
          <a:xfrm>
            <a:off x="4880008" y="1832830"/>
            <a:ext cx="2209674" cy="400110"/>
          </a:xfrm>
          <a:prstGeom prst="rect">
            <a:avLst/>
          </a:prstGeom>
          <a:noFill/>
        </p:spPr>
        <p:txBody>
          <a:bodyPr wrap="square" rtlCol="0">
            <a:spAutoFit/>
          </a:bodyPr>
          <a:lstStyle/>
          <a:p>
            <a:pPr algn="ctr"/>
            <a:r>
              <a:rPr lang="vi-VN" sz="2000" b="1" dirty="0">
                <a:latin typeface="UTM Avo" panose="02040603050506020204" pitchFamily="18" charset="0"/>
              </a:rPr>
              <a:t>HƯỚNG DẪN </a:t>
            </a:r>
          </a:p>
        </p:txBody>
      </p:sp>
    </p:spTree>
    <p:extLst>
      <p:ext uri="{BB962C8B-B14F-4D97-AF65-F5344CB8AC3E}">
        <p14:creationId xmlns:p14="http://schemas.microsoft.com/office/powerpoint/2010/main" val="3665983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203587-889B-7933-FA46-C96D09C00FD1}"/>
              </a:ext>
            </a:extLst>
          </p:cNvPr>
          <p:cNvSpPr/>
          <p:nvPr/>
        </p:nvSpPr>
        <p:spPr>
          <a:xfrm>
            <a:off x="740247" y="1940862"/>
            <a:ext cx="10750340" cy="4054415"/>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3" name="TextBox 2">
            <a:extLst>
              <a:ext uri="{FF2B5EF4-FFF2-40B4-BE49-F238E27FC236}">
                <a16:creationId xmlns:a16="http://schemas.microsoft.com/office/drawing/2014/main" id="{278E23B8-0C82-EE12-5C72-7A48273ABCBE}"/>
              </a:ext>
            </a:extLst>
          </p:cNvPr>
          <p:cNvSpPr txBox="1"/>
          <p:nvPr/>
        </p:nvSpPr>
        <p:spPr>
          <a:xfrm>
            <a:off x="1026259" y="2478206"/>
            <a:ext cx="10425494" cy="3258649"/>
          </a:xfrm>
          <a:prstGeom prst="rect">
            <a:avLst/>
          </a:prstGeom>
          <a:noFill/>
        </p:spPr>
        <p:txBody>
          <a:bodyPr wrap="square">
            <a:spAutoFit/>
          </a:bodyPr>
          <a:lstStyle/>
          <a:p>
            <a:pPr algn="just">
              <a:lnSpc>
                <a:spcPct val="150000"/>
              </a:lnSpc>
            </a:pPr>
            <a:r>
              <a:rPr lang="en-US" sz="2000" dirty="0" err="1">
                <a:solidFill>
                  <a:srgbClr val="000000"/>
                </a:solidFill>
                <a:latin typeface="UTM Avo" panose="02040603050506020204" pitchFamily="18" charset="0"/>
                <a:sym typeface="Arial"/>
              </a:rPr>
              <a:t>Nhóm</a:t>
            </a:r>
            <a:r>
              <a:rPr lang="en-US" sz="2000" dirty="0">
                <a:solidFill>
                  <a:srgbClr val="000000"/>
                </a:solidFill>
                <a:latin typeface="UTM Avo" panose="02040603050506020204" pitchFamily="18" charset="0"/>
                <a:sym typeface="Arial"/>
              </a:rPr>
              <a:t> </a:t>
            </a:r>
            <a:r>
              <a:rPr lang="en-US" sz="2000" dirty="0" err="1">
                <a:solidFill>
                  <a:srgbClr val="000000"/>
                </a:solidFill>
                <a:latin typeface="UTM Avo" panose="02040603050506020204" pitchFamily="18" charset="0"/>
                <a:sym typeface="Arial"/>
              </a:rPr>
              <a:t>các</a:t>
            </a:r>
            <a:r>
              <a:rPr lang="en-US" sz="2000" dirty="0">
                <a:solidFill>
                  <a:srgbClr val="000000"/>
                </a:solidFill>
                <a:latin typeface="UTM Avo" panose="02040603050506020204" pitchFamily="18" charset="0"/>
                <a:sym typeface="Arial"/>
              </a:rPr>
              <a:t> </a:t>
            </a:r>
            <a:r>
              <a:rPr lang="en-US" sz="2000" dirty="0" err="1">
                <a:solidFill>
                  <a:srgbClr val="000000"/>
                </a:solidFill>
                <a:latin typeface="UTM Avo" panose="02040603050506020204" pitchFamily="18" charset="0"/>
                <a:sym typeface="Arial"/>
              </a:rPr>
              <a:t>loại</a:t>
            </a:r>
            <a:r>
              <a:rPr lang="en-US" sz="2000" dirty="0">
                <a:solidFill>
                  <a:srgbClr val="000000"/>
                </a:solidFill>
                <a:latin typeface="UTM Avo" panose="02040603050506020204" pitchFamily="18" charset="0"/>
                <a:sym typeface="Arial"/>
              </a:rPr>
              <a:t> </a:t>
            </a:r>
            <a:r>
              <a:rPr lang="en-US" sz="2000" dirty="0" err="1">
                <a:solidFill>
                  <a:srgbClr val="000000"/>
                </a:solidFill>
                <a:latin typeface="UTM Avo" panose="02040603050506020204" pitchFamily="18" charset="0"/>
                <a:sym typeface="Arial"/>
              </a:rPr>
              <a:t>thực</a:t>
            </a:r>
            <a:r>
              <a:rPr lang="en-US" sz="2000" dirty="0">
                <a:solidFill>
                  <a:srgbClr val="000000"/>
                </a:solidFill>
                <a:latin typeface="UTM Avo" panose="02040603050506020204" pitchFamily="18" charset="0"/>
                <a:sym typeface="Arial"/>
              </a:rPr>
              <a:t> </a:t>
            </a:r>
            <a:r>
              <a:rPr lang="en-US" sz="2000" dirty="0" err="1">
                <a:solidFill>
                  <a:srgbClr val="000000"/>
                </a:solidFill>
                <a:latin typeface="UTM Avo" panose="02040603050506020204" pitchFamily="18" charset="0"/>
                <a:sym typeface="Arial"/>
              </a:rPr>
              <a:t>phẩm</a:t>
            </a:r>
            <a:r>
              <a:rPr lang="en-US" sz="2000" dirty="0">
                <a:solidFill>
                  <a:srgbClr val="000000"/>
                </a:solidFill>
                <a:latin typeface="UTM Avo" panose="02040603050506020204" pitchFamily="18" charset="0"/>
                <a:sym typeface="Arial"/>
              </a:rPr>
              <a:t>:</a:t>
            </a:r>
            <a:endParaRPr lang="en-US" sz="2000" dirty="0">
              <a:solidFill>
                <a:srgbClr val="000000"/>
              </a:solidFill>
              <a:latin typeface="UTM Avo" panose="02040603050506020204" pitchFamily="18" charset="0"/>
            </a:endParaRPr>
          </a:p>
          <a:p>
            <a:pPr marL="285750" indent="-285750" algn="just">
              <a:lnSpc>
                <a:spcPct val="150000"/>
              </a:lnSpc>
              <a:buFont typeface="Arial" panose="020B0604020202020204" pitchFamily="34" charset="0"/>
              <a:buChar char="•"/>
            </a:pPr>
            <a:r>
              <a:rPr lang="vi-VN" sz="2000" dirty="0">
                <a:solidFill>
                  <a:srgbClr val="000000"/>
                </a:solidFill>
                <a:effectLst/>
                <a:latin typeface="UTM Avo" panose="02040603050506020204" pitchFamily="18" charset="0"/>
                <a:ea typeface="Times New Roman" panose="02020603050405020304" pitchFamily="18" charset="0"/>
              </a:rPr>
              <a:t>Nhóm cung cấp carbohydrate: bánh mì, ngũ cốc, ngô, khoai…</a:t>
            </a:r>
          </a:p>
          <a:p>
            <a:pPr marL="285750" indent="-285750" algn="just">
              <a:lnSpc>
                <a:spcPct val="150000"/>
              </a:lnSpc>
              <a:buFont typeface="Arial" panose="020B0604020202020204" pitchFamily="34" charset="0"/>
              <a:buChar char="•"/>
            </a:pPr>
            <a:r>
              <a:rPr lang="vi-VN" sz="2000" dirty="0">
                <a:solidFill>
                  <a:srgbClr val="000000"/>
                </a:solidFill>
                <a:effectLst/>
                <a:latin typeface="UTM Avo" panose="02040603050506020204" pitchFamily="18" charset="0"/>
                <a:ea typeface="Times New Roman" panose="02020603050405020304" pitchFamily="18" charset="0"/>
              </a:rPr>
              <a:t>Nhóm cung cấp protein: lườn gà, thịt nạc thăn, các, các loại hạt, đậu, trứng hoặc sữa, whey protein.</a:t>
            </a:r>
          </a:p>
          <a:p>
            <a:pPr marL="285750" indent="-285750" algn="just">
              <a:lnSpc>
                <a:spcPct val="150000"/>
              </a:lnSpc>
              <a:buFont typeface="Arial" panose="020B0604020202020204" pitchFamily="34" charset="0"/>
              <a:buChar char="•"/>
            </a:pPr>
            <a:r>
              <a:rPr lang="vi-VN" sz="2000" dirty="0">
                <a:solidFill>
                  <a:srgbClr val="000000"/>
                </a:solidFill>
                <a:effectLst/>
                <a:latin typeface="UTM Avo" panose="02040603050506020204" pitchFamily="18" charset="0"/>
                <a:ea typeface="Times New Roman" panose="02020603050405020304" pitchFamily="18" charset="0"/>
              </a:rPr>
              <a:t>Nhóm cung cấp chất béo: </a:t>
            </a:r>
            <a:r>
              <a:rPr lang="en-US" sz="2000" dirty="0" err="1">
                <a:solidFill>
                  <a:srgbClr val="000000"/>
                </a:solidFill>
                <a:effectLst/>
                <a:latin typeface="UTM Avo" panose="02040603050506020204" pitchFamily="18" charset="0"/>
                <a:ea typeface="Times New Roman" panose="02020603050405020304" pitchFamily="18" charset="0"/>
              </a:rPr>
              <a:t>các</a:t>
            </a:r>
            <a:r>
              <a:rPr lang="en-US" sz="2000" dirty="0">
                <a:solidFill>
                  <a:srgbClr val="000000"/>
                </a:solidFill>
                <a:effectLst/>
                <a:latin typeface="UTM Avo" panose="02040603050506020204" pitchFamily="18" charset="0"/>
                <a:ea typeface="Times New Roman" panose="02020603050405020304" pitchFamily="18" charset="0"/>
              </a:rPr>
              <a:t> </a:t>
            </a:r>
            <a:r>
              <a:rPr lang="en-US" sz="2000" dirty="0" err="1">
                <a:solidFill>
                  <a:srgbClr val="000000"/>
                </a:solidFill>
                <a:effectLst/>
                <a:latin typeface="UTM Avo" panose="02040603050506020204" pitchFamily="18" charset="0"/>
                <a:ea typeface="Times New Roman" panose="02020603050405020304" pitchFamily="18" charset="0"/>
              </a:rPr>
              <a:t>loại</a:t>
            </a:r>
            <a:r>
              <a:rPr lang="en-US" sz="2000" dirty="0">
                <a:solidFill>
                  <a:srgbClr val="000000"/>
                </a:solidFill>
                <a:effectLst/>
                <a:latin typeface="UTM Avo" panose="02040603050506020204" pitchFamily="18" charset="0"/>
                <a:ea typeface="Times New Roman" panose="02020603050405020304" pitchFamily="18" charset="0"/>
              </a:rPr>
              <a:t> </a:t>
            </a:r>
            <a:r>
              <a:rPr lang="vi-VN" sz="2000" dirty="0">
                <a:solidFill>
                  <a:srgbClr val="000000"/>
                </a:solidFill>
                <a:effectLst/>
                <a:latin typeface="UTM Avo" panose="02040603050506020204" pitchFamily="18" charset="0"/>
                <a:ea typeface="Times New Roman" panose="02020603050405020304" pitchFamily="18" charset="0"/>
              </a:rPr>
              <a:t>hạt, bơ, oliu, dầu thực vật, cá hồi, cá ngừ…</a:t>
            </a:r>
          </a:p>
          <a:p>
            <a:pPr marL="285750" indent="-285750" algn="just">
              <a:lnSpc>
                <a:spcPct val="150000"/>
              </a:lnSpc>
              <a:buFont typeface="Arial" panose="020B0604020202020204" pitchFamily="34" charset="0"/>
              <a:buChar char="•"/>
            </a:pPr>
            <a:r>
              <a:rPr lang="vi-VN" sz="2000" dirty="0">
                <a:solidFill>
                  <a:srgbClr val="000000"/>
                </a:solidFill>
                <a:effectLst/>
                <a:latin typeface="UTM Avo" panose="02040603050506020204" pitchFamily="18" charset="0"/>
                <a:ea typeface="Times New Roman" panose="02020603050405020304" pitchFamily="18" charset="0"/>
              </a:rPr>
              <a:t>Nhóm cung cấp vitamin, chất khoáng và chất xơ: chuối, bưởi, cam, táo, dưa hấu, cải bó xôi, súp lơ xanh, rau ngót, mồng tơi…</a:t>
            </a:r>
          </a:p>
        </p:txBody>
      </p:sp>
      <p:sp>
        <p:nvSpPr>
          <p:cNvPr id="4" name="TextBox 3">
            <a:extLst>
              <a:ext uri="{FF2B5EF4-FFF2-40B4-BE49-F238E27FC236}">
                <a16:creationId xmlns:a16="http://schemas.microsoft.com/office/drawing/2014/main" id="{0C123C25-4AAD-CC2D-D2EB-615C11E04335}"/>
              </a:ext>
            </a:extLst>
          </p:cNvPr>
          <p:cNvSpPr txBox="1"/>
          <p:nvPr/>
        </p:nvSpPr>
        <p:spPr>
          <a:xfrm>
            <a:off x="4880008" y="2108875"/>
            <a:ext cx="2209674" cy="400110"/>
          </a:xfrm>
          <a:prstGeom prst="rect">
            <a:avLst/>
          </a:prstGeom>
          <a:noFill/>
        </p:spPr>
        <p:txBody>
          <a:bodyPr wrap="square" rtlCol="0">
            <a:spAutoFit/>
          </a:bodyPr>
          <a:lstStyle/>
          <a:p>
            <a:pPr algn="ctr"/>
            <a:r>
              <a:rPr lang="vi-VN" sz="2000" b="1" dirty="0">
                <a:solidFill>
                  <a:schemeClr val="bg1">
                    <a:lumMod val="25000"/>
                  </a:schemeClr>
                </a:solidFill>
                <a:latin typeface="UTM Avo" panose="02040603050506020204" pitchFamily="18" charset="0"/>
              </a:rPr>
              <a:t>HƯỚNG DẪN </a:t>
            </a:r>
          </a:p>
        </p:txBody>
      </p:sp>
    </p:spTree>
    <p:extLst>
      <p:ext uri="{BB962C8B-B14F-4D97-AF65-F5344CB8AC3E}">
        <p14:creationId xmlns:p14="http://schemas.microsoft.com/office/powerpoint/2010/main" val="1368957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0D37E79-6344-7347-5A4C-73F9581438A9}"/>
              </a:ext>
            </a:extLst>
          </p:cNvPr>
          <p:cNvPicPr>
            <a:picLocks noChangeAspect="1"/>
          </p:cNvPicPr>
          <p:nvPr/>
        </p:nvPicPr>
        <p:blipFill>
          <a:blip r:embed="rId4"/>
          <a:stretch>
            <a:fillRect/>
          </a:stretch>
        </p:blipFill>
        <p:spPr>
          <a:xfrm>
            <a:off x="4656985" y="2974415"/>
            <a:ext cx="2866614" cy="1854760"/>
          </a:xfrm>
          <a:prstGeom prst="rect">
            <a:avLst/>
          </a:prstGeom>
        </p:spPr>
      </p:pic>
    </p:spTree>
    <p:extLst>
      <p:ext uri="{BB962C8B-B14F-4D97-AF65-F5344CB8AC3E}">
        <p14:creationId xmlns:p14="http://schemas.microsoft.com/office/powerpoint/2010/main" val="9658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3E0F5F9C-6CE6-176C-8C6B-C2D7A1747D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6660">
            <a:off x="9958021" y="1235958"/>
            <a:ext cx="1190095" cy="965059"/>
          </a:xfrm>
          <a:prstGeom prst="rect">
            <a:avLst/>
          </a:prstGeom>
        </p:spPr>
      </p:pic>
      <p:pic>
        <p:nvPicPr>
          <p:cNvPr id="12" name="Picture 5">
            <a:extLst>
              <a:ext uri="{FF2B5EF4-FFF2-40B4-BE49-F238E27FC236}">
                <a16:creationId xmlns:a16="http://schemas.microsoft.com/office/drawing/2014/main" id="{0A46816C-77DE-68A3-50E7-E2207A4754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25658">
            <a:off x="713275" y="2935695"/>
            <a:ext cx="869841" cy="705362"/>
          </a:xfrm>
          <a:prstGeom prst="rect">
            <a:avLst/>
          </a:prstGeom>
        </p:spPr>
      </p:pic>
      <p:sp>
        <p:nvSpPr>
          <p:cNvPr id="13" name="Rectangle 12">
            <a:extLst>
              <a:ext uri="{FF2B5EF4-FFF2-40B4-BE49-F238E27FC236}">
                <a16:creationId xmlns:a16="http://schemas.microsoft.com/office/drawing/2014/main" id="{AE9590DD-AC67-72D3-8EBB-A2A4C2883F49}"/>
              </a:ext>
            </a:extLst>
          </p:cNvPr>
          <p:cNvSpPr/>
          <p:nvPr/>
        </p:nvSpPr>
        <p:spPr>
          <a:xfrm>
            <a:off x="2148644" y="1914251"/>
            <a:ext cx="8350023" cy="1685205"/>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en-US" sz="2400" dirty="0">
                <a:latin typeface="UTM Avo" panose="02040603050506020204" pitchFamily="18" charset="0"/>
                <a:cs typeface="Arial" panose="020B0604020202020204" pitchFamily="34" charset="0"/>
              </a:rPr>
              <a:t>Hoàn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tập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sách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tập</a:t>
            </a:r>
            <a:endParaRPr lang="en-US" sz="2400" dirty="0">
              <a:latin typeface="UTM Avo" panose="02040603050506020204" pitchFamily="18" charset="0"/>
              <a:cs typeface="Arial" panose="020B0604020202020204" pitchFamily="34" charset="0"/>
            </a:endParaRPr>
          </a:p>
          <a:p>
            <a:pPr marL="285750" indent="-285750" algn="just">
              <a:lnSpc>
                <a:spcPct val="150000"/>
              </a:lnSpc>
              <a:buFont typeface="Wingdings" panose="05000000000000000000" pitchFamily="2" charset="2"/>
              <a:buChar char="§"/>
            </a:pPr>
            <a:r>
              <a:rPr lang="en-US" sz="2400" dirty="0">
                <a:latin typeface="UTM Avo" panose="02040603050506020204" pitchFamily="18" charset="0"/>
                <a:cs typeface="Arial" panose="020B0604020202020204" pitchFamily="34" charset="0"/>
              </a:rPr>
              <a:t>Đọc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chuẩn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trước</a:t>
            </a:r>
            <a:r>
              <a:rPr lang="en-US" sz="2400" dirty="0">
                <a:latin typeface="UTM Avo" panose="02040603050506020204" pitchFamily="18" charset="0"/>
                <a:cs typeface="Arial" panose="020B0604020202020204" pitchFamily="34" charset="0"/>
              </a:rPr>
              <a:t> </a:t>
            </a:r>
            <a:r>
              <a:rPr lang="vi-VN" sz="2400" b="1" dirty="0">
                <a:latin typeface="UTM Avo" panose="02040603050506020204" pitchFamily="18" charset="0"/>
                <a:cs typeface="Arial" panose="020B0604020202020204" pitchFamily="34" charset="0"/>
              </a:rPr>
              <a:t>Bài 29. Dinh dưỡng và tiêu hoá ở người</a:t>
            </a:r>
            <a:endParaRPr lang="vi-VN" sz="2400" b="1" dirty="0">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30750F61-7908-0FEB-3DB3-07431AF18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299" y="3353143"/>
            <a:ext cx="4999567" cy="332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7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5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34DEF7-9890-5A02-A7A7-0ABE8D566571}"/>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B1ED0E6-599E-A8FA-F809-B2EFDB33EBC0}"/>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4" name="Rectangle: Rounded Corners 3">
            <a:extLst>
              <a:ext uri="{FF2B5EF4-FFF2-40B4-BE49-F238E27FC236}">
                <a16:creationId xmlns:a16="http://schemas.microsoft.com/office/drawing/2014/main" id="{ECADC447-2C06-D96B-11DA-1BFDE03D8390}"/>
              </a:ext>
            </a:extLst>
          </p:cNvPr>
          <p:cNvSpPr/>
          <p:nvPr/>
        </p:nvSpPr>
        <p:spPr>
          <a:xfrm>
            <a:off x="2392261"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a:t>
            </a:r>
            <a:r>
              <a:rPr lang="en-US" sz="2400"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Học</a:t>
            </a:r>
            <a:r>
              <a:rPr lang="en-US" sz="2400"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 </a:t>
            </a:r>
            <a:r>
              <a:rPr lang="en-US" sz="2400"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biết</a:t>
            </a:r>
            <a:r>
              <a:rPr lang="en-US" sz="2400"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10</a:t>
            </a:r>
            <a:endParaRPr lang="en-US" sz="2400" b="1" u="sng" dirty="0">
              <a:solidFill>
                <a:srgbClr val="843C0C"/>
              </a:solidFill>
              <a:latin typeface="UTM Avo" panose="02040603050506020204" pitchFamily="18" charset="0"/>
            </a:endParaRPr>
          </a:p>
        </p:txBody>
      </p:sp>
      <p:sp>
        <p:nvSpPr>
          <p:cNvPr id="6" name="TextBox 5">
            <a:extLst>
              <a:ext uri="{FF2B5EF4-FFF2-40B4-BE49-F238E27FC236}">
                <a16:creationId xmlns:a16="http://schemas.microsoft.com/office/drawing/2014/main" id="{0BDE06FA-8823-B0E3-45F9-9CE4556F037F}"/>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E87B9E9A-F844-87CB-1ABA-C7417DC5C6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36809-A62F-8E2A-86BA-73371CF596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118470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1000" fill="hold"/>
                                        <p:tgtEl>
                                          <p:spTgt spid="4"/>
                                        </p:tgtEl>
                                        <p:attrNameLst>
                                          <p:attrName>fillcolor</p:attrName>
                                        </p:attrNameLst>
                                      </p:cBhvr>
                                      <p:to>
                                        <a:srgbClr val="C5E0B3"/>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cTn>
                              </p:par>
                              <p:par>
                                <p:cTn id="9" presetID="21" presetClass="emph" presetSubtype="0" repeatCount="indefinite" fill="hold" grpId="0" nodeType="withEffect">
                                  <p:stCondLst>
                                    <p:cond delay="0"/>
                                  </p:stCondLst>
                                  <p:childTnLst>
                                    <p:animClr clrSpc="hsl" dir="cw">
                                      <p:cBhvr override="childStyle">
                                        <p:cTn id="10" dur="1000" fill="hold"/>
                                        <p:tgtEl>
                                          <p:spTgt spid="2"/>
                                        </p:tgtEl>
                                        <p:attrNameLst>
                                          <p:attrName>style.color</p:attrName>
                                        </p:attrNameLst>
                                      </p:cBhvr>
                                      <p:by>
                                        <p:hsl h="7200000" s="0" l="0"/>
                                      </p:by>
                                    </p:animClr>
                                    <p:animClr clrSpc="hsl" dir="cw">
                                      <p:cBhvr>
                                        <p:cTn id="11" dur="1000" fill="hold"/>
                                        <p:tgtEl>
                                          <p:spTgt spid="2"/>
                                        </p:tgtEl>
                                        <p:attrNameLst>
                                          <p:attrName>fillcolor</p:attrName>
                                        </p:attrNameLst>
                                      </p:cBhvr>
                                      <p:by>
                                        <p:hsl h="7200000" s="0" l="0"/>
                                      </p:by>
                                    </p:animClr>
                                    <p:animClr clrSpc="hsl" dir="cw">
                                      <p:cBhvr>
                                        <p:cTn id="12" dur="1000" fill="hold"/>
                                        <p:tgtEl>
                                          <p:spTgt spid="2"/>
                                        </p:tgtEl>
                                        <p:attrNameLst>
                                          <p:attrName>stroke.color</p:attrName>
                                        </p:attrNameLst>
                                      </p:cBhvr>
                                      <p:by>
                                        <p:hsl h="7200000" s="0" l="0"/>
                                      </p:by>
                                    </p:animClr>
                                    <p:set>
                                      <p:cBhvr>
                                        <p:cTn id="13"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FD2BE2-D4CF-F79B-01F1-D06564F9F301}"/>
              </a:ext>
            </a:extLst>
          </p:cNvPr>
          <p:cNvSpPr txBox="1"/>
          <p:nvPr/>
        </p:nvSpPr>
        <p:spPr>
          <a:xfrm>
            <a:off x="590748" y="3238595"/>
            <a:ext cx="5578187" cy="1675843"/>
          </a:xfrm>
          <a:prstGeom prst="rect">
            <a:avLst/>
          </a:prstGeom>
          <a:noFill/>
        </p:spPr>
        <p:txBody>
          <a:bodyPr wrap="square">
            <a:spAutoFit/>
          </a:bodyPr>
          <a:lstStyle/>
          <a:p>
            <a:pPr algn="just">
              <a:lnSpc>
                <a:spcPct val="150000"/>
              </a:lnSpc>
            </a:pPr>
            <a:r>
              <a:rPr lang="vi-VN" sz="2400" dirty="0">
                <a:latin typeface="UTM Avo" panose="02040603050506020204" pitchFamily="18" charset="0"/>
              </a:rPr>
              <a:t>Cho biết tập thể dục, thể thao có ý nghĩa như thế nào đối với sức khỏe và hệ vận động.</a:t>
            </a:r>
          </a:p>
        </p:txBody>
      </p:sp>
      <p:pic>
        <p:nvPicPr>
          <p:cNvPr id="3" name="Picture 2">
            <a:extLst>
              <a:ext uri="{FF2B5EF4-FFF2-40B4-BE49-F238E27FC236}">
                <a16:creationId xmlns:a16="http://schemas.microsoft.com/office/drawing/2014/main" id="{CA83A4E3-8961-EF4C-C5AE-2AC8E3204D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16"/>
          <a:stretch/>
        </p:blipFill>
        <p:spPr bwMode="auto">
          <a:xfrm>
            <a:off x="6905670" y="1967481"/>
            <a:ext cx="4695582" cy="434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0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8D92EFC-F0C5-B50A-A269-11B5ECFAD5E1}"/>
              </a:ext>
            </a:extLst>
          </p:cNvPr>
          <p:cNvPicPr>
            <a:picLocks noChangeAspect="1"/>
          </p:cNvPicPr>
          <p:nvPr/>
        </p:nvPicPr>
        <p:blipFill>
          <a:blip r:embed="rId4"/>
          <a:stretch>
            <a:fillRect/>
          </a:stretch>
        </p:blipFill>
        <p:spPr>
          <a:xfrm>
            <a:off x="4656985" y="2974415"/>
            <a:ext cx="2866614" cy="1854760"/>
          </a:xfrm>
          <a:prstGeom prst="rect">
            <a:avLst/>
          </a:prstGeom>
        </p:spPr>
      </p:pic>
    </p:spTree>
    <p:extLst>
      <p:ext uri="{BB962C8B-B14F-4D97-AF65-F5344CB8AC3E}">
        <p14:creationId xmlns:p14="http://schemas.microsoft.com/office/powerpoint/2010/main" val="412340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9B16E3-D316-3F35-EBD4-67D2068B8214}"/>
              </a:ext>
            </a:extLst>
          </p:cNvPr>
          <p:cNvSpPr txBox="1"/>
          <p:nvPr/>
        </p:nvSpPr>
        <p:spPr>
          <a:xfrm>
            <a:off x="3130518" y="1068364"/>
            <a:ext cx="6010759" cy="503469"/>
          </a:xfrm>
          <a:prstGeom prst="rect">
            <a:avLst/>
          </a:prstGeom>
          <a:noFill/>
        </p:spPr>
        <p:txBody>
          <a:bodyPr wrap="square" lIns="60959" tIns="30479" rIns="60959" bIns="30479">
            <a:spAutoFit/>
          </a:bodyPr>
          <a:lstStyle/>
          <a:p>
            <a:pPr algn="ctr">
              <a:lnSpc>
                <a:spcPct val="150000"/>
              </a:lnSpc>
              <a:spcAft>
                <a:spcPts val="533"/>
              </a:spcAft>
            </a:pPr>
            <a:r>
              <a:rPr lang="en-US" sz="2200" b="1" dirty="0">
                <a:latin typeface="UTM Avo" panose="02040603050506020204" pitchFamily="18" charset="0"/>
                <a:ea typeface="Times New Roman" panose="02020603050405020304" pitchFamily="18" charset="0"/>
                <a:cs typeface="Arial" panose="020B0604020202020204" pitchFamily="34" charset="0"/>
              </a:rPr>
              <a:t>III. BẢO VỆ HỆ VẬN ĐỘNG</a:t>
            </a:r>
          </a:p>
        </p:txBody>
      </p:sp>
      <p:sp>
        <p:nvSpPr>
          <p:cNvPr id="3" name="TextBox 2">
            <a:extLst>
              <a:ext uri="{FF2B5EF4-FFF2-40B4-BE49-F238E27FC236}">
                <a16:creationId xmlns:a16="http://schemas.microsoft.com/office/drawing/2014/main" id="{592F7385-C1C7-1523-C48A-BC1D296B77CA}"/>
              </a:ext>
            </a:extLst>
          </p:cNvPr>
          <p:cNvSpPr txBox="1"/>
          <p:nvPr/>
        </p:nvSpPr>
        <p:spPr>
          <a:xfrm>
            <a:off x="472162" y="1608304"/>
            <a:ext cx="11306659" cy="503469"/>
          </a:xfrm>
          <a:prstGeom prst="rect">
            <a:avLst/>
          </a:prstGeom>
          <a:noFill/>
        </p:spPr>
        <p:txBody>
          <a:bodyPr wrap="square" lIns="60959" tIns="30479" rIns="60959" bIns="30479">
            <a:spAutoFit/>
          </a:bodyPr>
          <a:lstStyle/>
          <a:p>
            <a:pPr algn="ctr">
              <a:lnSpc>
                <a:spcPct val="150000"/>
              </a:lnSpc>
              <a:spcAft>
                <a:spcPts val="533"/>
              </a:spcAft>
            </a:pPr>
            <a:r>
              <a:rPr lang="en-US" sz="2200" b="1" dirty="0">
                <a:latin typeface="UTM Avo" panose="02040603050506020204" pitchFamily="18" charset="0"/>
                <a:ea typeface="Times New Roman" panose="02020603050405020304" pitchFamily="18" charset="0"/>
                <a:cs typeface="Arial" panose="020B0604020202020204" pitchFamily="34" charset="0"/>
              </a:rPr>
              <a:t>1. Vai </a:t>
            </a:r>
            <a:r>
              <a:rPr lang="en-US" sz="2200" b="1" dirty="0" err="1">
                <a:latin typeface="UTM Avo" panose="02040603050506020204" pitchFamily="18" charset="0"/>
                <a:ea typeface="Times New Roman" panose="02020603050405020304" pitchFamily="18" charset="0"/>
                <a:cs typeface="Arial" panose="020B0604020202020204" pitchFamily="34" charset="0"/>
              </a:rPr>
              <a:t>trò</a:t>
            </a:r>
            <a:r>
              <a:rPr lang="en-US" sz="2200" b="1" dirty="0">
                <a:latin typeface="UTM Avo" panose="02040603050506020204" pitchFamily="18" charset="0"/>
                <a:ea typeface="Times New Roman" panose="02020603050405020304" pitchFamily="18" charset="0"/>
                <a:cs typeface="Arial" panose="020B0604020202020204" pitchFamily="34" charset="0"/>
              </a:rPr>
              <a:t> của </a:t>
            </a:r>
            <a:r>
              <a:rPr lang="en-US" sz="2200" b="1" dirty="0" err="1">
                <a:latin typeface="UTM Avo" panose="02040603050506020204" pitchFamily="18" charset="0"/>
                <a:ea typeface="Times New Roman" panose="02020603050405020304" pitchFamily="18" charset="0"/>
                <a:cs typeface="Arial" panose="020B0604020202020204" pitchFamily="34" charset="0"/>
              </a:rPr>
              <a:t>thể</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dục</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thể</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thao</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với</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sức</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khoẻ</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và</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hệ</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vận</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động</a:t>
            </a:r>
            <a:endParaRPr lang="en-US" sz="2200" b="1" dirty="0">
              <a:latin typeface="UTM Avo" panose="02040603050506020204" pitchFamily="18" charset="0"/>
              <a:ea typeface="Times New Roman" panose="02020603050405020304" pitchFamily="18" charset="0"/>
              <a:cs typeface="Arial" panose="020B0604020202020204" pitchFamily="34" charset="0"/>
            </a:endParaRPr>
          </a:p>
        </p:txBody>
      </p:sp>
      <p:sp>
        <p:nvSpPr>
          <p:cNvPr id="4" name="Google Shape;393;p43">
            <a:extLst>
              <a:ext uri="{FF2B5EF4-FFF2-40B4-BE49-F238E27FC236}">
                <a16:creationId xmlns:a16="http://schemas.microsoft.com/office/drawing/2014/main" id="{9C653CC4-821E-EF35-4530-8BBDBD97EFF6}"/>
              </a:ext>
            </a:extLst>
          </p:cNvPr>
          <p:cNvSpPr/>
          <p:nvPr/>
        </p:nvSpPr>
        <p:spPr>
          <a:xfrm>
            <a:off x="7024541" y="3577028"/>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5" name="Picture 4" descr="A cartoon of a child running&#10;&#10;Description automatically generated">
            <a:extLst>
              <a:ext uri="{FF2B5EF4-FFF2-40B4-BE49-F238E27FC236}">
                <a16:creationId xmlns:a16="http://schemas.microsoft.com/office/drawing/2014/main" id="{EE09A359-14A7-02D3-3DE9-9F041F3CB5D5}"/>
              </a:ext>
            </a:extLst>
          </p:cNvPr>
          <p:cNvPicPr>
            <a:picLocks noChangeAspect="1"/>
          </p:cNvPicPr>
          <p:nvPr/>
        </p:nvPicPr>
        <p:blipFill rotWithShape="1">
          <a:blip r:embed="rId3"/>
          <a:srcRect l="25284" t="28883" r="32916" b="15897"/>
          <a:stretch/>
        </p:blipFill>
        <p:spPr>
          <a:xfrm>
            <a:off x="5113318" y="3104715"/>
            <a:ext cx="2431473" cy="2840182"/>
          </a:xfrm>
          <a:prstGeom prst="rect">
            <a:avLst/>
          </a:prstGeom>
        </p:spPr>
      </p:pic>
      <p:sp>
        <p:nvSpPr>
          <p:cNvPr id="8" name="Rectangle: Rounded Corners 7">
            <a:extLst>
              <a:ext uri="{FF2B5EF4-FFF2-40B4-BE49-F238E27FC236}">
                <a16:creationId xmlns:a16="http://schemas.microsoft.com/office/drawing/2014/main" id="{608A43BA-E848-D1D1-9E17-1785BE9AB6A6}"/>
              </a:ext>
            </a:extLst>
          </p:cNvPr>
          <p:cNvSpPr/>
          <p:nvPr/>
        </p:nvSpPr>
        <p:spPr>
          <a:xfrm>
            <a:off x="693505" y="2219588"/>
            <a:ext cx="4210594" cy="79162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UTM Avo" panose="02040603050506020204" pitchFamily="18" charset="0"/>
              </a:rPr>
              <a:t>Tăng lưu lượng máu và O</a:t>
            </a:r>
            <a:r>
              <a:rPr lang="vi-VN" baseline="-25000" dirty="0">
                <a:solidFill>
                  <a:schemeClr val="tx1"/>
                </a:solidFill>
                <a:latin typeface="UTM Avo" panose="02040603050506020204" pitchFamily="18" charset="0"/>
              </a:rPr>
              <a:t>2</a:t>
            </a:r>
            <a:r>
              <a:rPr lang="vi-VN" dirty="0">
                <a:solidFill>
                  <a:schemeClr val="tx1"/>
                </a:solidFill>
                <a:latin typeface="UTM Avo" panose="02040603050506020204" pitchFamily="18" charset="0"/>
              </a:rPr>
              <a:t> tới não nên hệ thần kinh linh hoạt hơn.</a:t>
            </a:r>
          </a:p>
        </p:txBody>
      </p:sp>
      <p:sp>
        <p:nvSpPr>
          <p:cNvPr id="9" name="Rectangle: Rounded Corners 8">
            <a:extLst>
              <a:ext uri="{FF2B5EF4-FFF2-40B4-BE49-F238E27FC236}">
                <a16:creationId xmlns:a16="http://schemas.microsoft.com/office/drawing/2014/main" id="{FDCAF58D-AB83-7935-AAF2-048FB40B935E}"/>
              </a:ext>
            </a:extLst>
          </p:cNvPr>
          <p:cNvSpPr/>
          <p:nvPr/>
        </p:nvSpPr>
        <p:spPr>
          <a:xfrm>
            <a:off x="693505" y="3151698"/>
            <a:ext cx="3801372" cy="130235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UTM Avo" panose="02040603050506020204" pitchFamily="18" charset="0"/>
              </a:rPr>
              <a:t>Tăng thể tích O</a:t>
            </a:r>
            <a:r>
              <a:rPr lang="vi-VN" baseline="-25000" dirty="0">
                <a:solidFill>
                  <a:schemeClr val="tx1"/>
                </a:solidFill>
                <a:latin typeface="UTM Avo" panose="02040603050506020204" pitchFamily="18" charset="0"/>
              </a:rPr>
              <a:t>2</a:t>
            </a:r>
            <a:r>
              <a:rPr lang="vi-VN" dirty="0">
                <a:solidFill>
                  <a:schemeClr val="tx1"/>
                </a:solidFill>
                <a:latin typeface="UTM Avo" panose="02040603050506020204" pitchFamily="18" charset="0"/>
              </a:rPr>
              <a:t> khuếch tán vào máu và tăng tốc độ vận động của các cơ hô hấp nên tăng sức khoẻ hệ hô hấp.</a:t>
            </a:r>
          </a:p>
        </p:txBody>
      </p:sp>
      <p:sp>
        <p:nvSpPr>
          <p:cNvPr id="10" name="Rectangle: Rounded Corners 9">
            <a:extLst>
              <a:ext uri="{FF2B5EF4-FFF2-40B4-BE49-F238E27FC236}">
                <a16:creationId xmlns:a16="http://schemas.microsoft.com/office/drawing/2014/main" id="{A6073F37-B4C1-3811-020A-68C0C6A57FBF}"/>
              </a:ext>
            </a:extLst>
          </p:cNvPr>
          <p:cNvSpPr/>
          <p:nvPr/>
        </p:nvSpPr>
        <p:spPr>
          <a:xfrm>
            <a:off x="963333" y="4524806"/>
            <a:ext cx="3078090" cy="79162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UTM Avo" panose="02040603050506020204" pitchFamily="18" charset="0"/>
              </a:rPr>
              <a:t>Duy </a:t>
            </a:r>
            <a:r>
              <a:rPr lang="en-US" dirty="0" err="1">
                <a:solidFill>
                  <a:schemeClr val="tx1"/>
                </a:solidFill>
                <a:latin typeface="UTM Avo" panose="02040603050506020204" pitchFamily="18" charset="0"/>
              </a:rPr>
              <a:t>trì</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cân</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nặng</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hợp</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lí</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nhờ</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tăng</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phân</a:t>
            </a:r>
            <a:r>
              <a:rPr lang="en-US" dirty="0">
                <a:solidFill>
                  <a:schemeClr val="tx1"/>
                </a:solidFill>
                <a:latin typeface="UTM Avo" panose="02040603050506020204" pitchFamily="18" charset="0"/>
              </a:rPr>
              <a:t> </a:t>
            </a:r>
            <a:r>
              <a:rPr lang="en-US" dirty="0" err="1">
                <a:solidFill>
                  <a:schemeClr val="tx1"/>
                </a:solidFill>
                <a:latin typeface="UTM Avo" panose="02040603050506020204" pitchFamily="18" charset="0"/>
              </a:rPr>
              <a:t>giải</a:t>
            </a:r>
            <a:r>
              <a:rPr lang="en-US" dirty="0">
                <a:solidFill>
                  <a:schemeClr val="tx1"/>
                </a:solidFill>
                <a:latin typeface="UTM Avo" panose="02040603050506020204" pitchFamily="18" charset="0"/>
              </a:rPr>
              <a:t> lipid.</a:t>
            </a:r>
          </a:p>
        </p:txBody>
      </p:sp>
      <p:sp>
        <p:nvSpPr>
          <p:cNvPr id="11" name="Rectangle: Rounded Corners 10">
            <a:extLst>
              <a:ext uri="{FF2B5EF4-FFF2-40B4-BE49-F238E27FC236}">
                <a16:creationId xmlns:a16="http://schemas.microsoft.com/office/drawing/2014/main" id="{D0F89B2B-6CB3-57BA-F8F8-D8E30FBC5223}"/>
              </a:ext>
            </a:extLst>
          </p:cNvPr>
          <p:cNvSpPr/>
          <p:nvPr/>
        </p:nvSpPr>
        <p:spPr>
          <a:xfrm>
            <a:off x="206173" y="5462084"/>
            <a:ext cx="4548689" cy="11971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UTM Avo" panose="02040603050506020204" pitchFamily="18" charset="0"/>
              </a:rPr>
              <a:t>Kích thích tạo tế bào cơ, tăng hấp thu glucose và sử dụng O2, tăng lưu lượng máu đến cơ nên tăng sức bền của cơ và tăng khối lượng cơ.</a:t>
            </a:r>
          </a:p>
        </p:txBody>
      </p:sp>
      <p:sp>
        <p:nvSpPr>
          <p:cNvPr id="12" name="Rectangle: Rounded Corners 11">
            <a:extLst>
              <a:ext uri="{FF2B5EF4-FFF2-40B4-BE49-F238E27FC236}">
                <a16:creationId xmlns:a16="http://schemas.microsoft.com/office/drawing/2014/main" id="{A286996D-9B1C-C3D0-0DE9-974CB060363E}"/>
              </a:ext>
            </a:extLst>
          </p:cNvPr>
          <p:cNvSpPr/>
          <p:nvPr/>
        </p:nvSpPr>
        <p:spPr>
          <a:xfrm>
            <a:off x="7398784" y="2219127"/>
            <a:ext cx="3951576" cy="104520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UTM Avo" panose="02040603050506020204" pitchFamily="18" charset="0"/>
              </a:rPr>
              <a:t>Tim đập nhanh hơn và máu chảy nhanh hơn nên cơ tim và thành mạch khoẻ hơn.</a:t>
            </a:r>
          </a:p>
        </p:txBody>
      </p:sp>
      <p:sp>
        <p:nvSpPr>
          <p:cNvPr id="13" name="Rectangle: Rounded Corners 12">
            <a:extLst>
              <a:ext uri="{FF2B5EF4-FFF2-40B4-BE49-F238E27FC236}">
                <a16:creationId xmlns:a16="http://schemas.microsoft.com/office/drawing/2014/main" id="{14695A97-E613-166C-767D-3720246A5E55}"/>
              </a:ext>
            </a:extLst>
          </p:cNvPr>
          <p:cNvSpPr/>
          <p:nvPr/>
        </p:nvSpPr>
        <p:spPr>
          <a:xfrm>
            <a:off x="7949209" y="3694653"/>
            <a:ext cx="3549286" cy="14091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UTM Avo" panose="02040603050506020204" pitchFamily="18" charset="0"/>
              </a:rPr>
              <a:t>Màng hoạt dịch tiết chất nhờn đầy đủ, dây chằng vững chắc, dẻo dai hơn nên khớp khoẻ hơn.</a:t>
            </a:r>
          </a:p>
        </p:txBody>
      </p:sp>
      <p:sp>
        <p:nvSpPr>
          <p:cNvPr id="14" name="Rectangle: Rounded Corners 13">
            <a:extLst>
              <a:ext uri="{FF2B5EF4-FFF2-40B4-BE49-F238E27FC236}">
                <a16:creationId xmlns:a16="http://schemas.microsoft.com/office/drawing/2014/main" id="{25779183-6242-AB81-A2B6-BB087B72304D}"/>
              </a:ext>
            </a:extLst>
          </p:cNvPr>
          <p:cNvSpPr/>
          <p:nvPr/>
        </p:nvSpPr>
        <p:spPr>
          <a:xfrm>
            <a:off x="7680161" y="5452870"/>
            <a:ext cx="4380037" cy="111521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chemeClr val="tx1"/>
                </a:solidFill>
                <a:latin typeface="UTM Avo" panose="02040603050506020204" pitchFamily="18" charset="0"/>
              </a:rPr>
              <a:t>Kích thích các tế bào tạo xương, sụn ở đầu xương nên tăng khối lượng và kích thước xương.</a:t>
            </a:r>
          </a:p>
        </p:txBody>
      </p:sp>
      <p:pic>
        <p:nvPicPr>
          <p:cNvPr id="15" name="Picture 14" descr="A long wooden stick with a black background&#10;&#10;Description automatically generated">
            <a:extLst>
              <a:ext uri="{FF2B5EF4-FFF2-40B4-BE49-F238E27FC236}">
                <a16:creationId xmlns:a16="http://schemas.microsoft.com/office/drawing/2014/main" id="{C1243C93-5DBE-62CE-7111-5609AD6C4E2C}"/>
              </a:ext>
            </a:extLst>
          </p:cNvPr>
          <p:cNvPicPr>
            <a:picLocks noChangeAspect="1"/>
          </p:cNvPicPr>
          <p:nvPr/>
        </p:nvPicPr>
        <p:blipFill>
          <a:blip r:embed="rId4"/>
          <a:stretch>
            <a:fillRect/>
          </a:stretch>
        </p:blipFill>
        <p:spPr>
          <a:xfrm>
            <a:off x="6880624" y="4830885"/>
            <a:ext cx="409030" cy="652923"/>
          </a:xfrm>
          <a:prstGeom prst="rect">
            <a:avLst/>
          </a:prstGeom>
        </p:spPr>
      </p:pic>
      <p:pic>
        <p:nvPicPr>
          <p:cNvPr id="16" name="Picture 15" descr="A close up of a pencil&#10;&#10;Description automatically generated">
            <a:extLst>
              <a:ext uri="{FF2B5EF4-FFF2-40B4-BE49-F238E27FC236}">
                <a16:creationId xmlns:a16="http://schemas.microsoft.com/office/drawing/2014/main" id="{5A8F3961-F184-D37C-C974-F14E6C6C5C84}"/>
              </a:ext>
            </a:extLst>
          </p:cNvPr>
          <p:cNvPicPr>
            <a:picLocks noChangeAspect="1"/>
          </p:cNvPicPr>
          <p:nvPr/>
        </p:nvPicPr>
        <p:blipFill>
          <a:blip r:embed="rId5"/>
          <a:stretch>
            <a:fillRect/>
          </a:stretch>
        </p:blipFill>
        <p:spPr>
          <a:xfrm>
            <a:off x="6478455" y="5126146"/>
            <a:ext cx="431016" cy="671877"/>
          </a:xfrm>
          <a:prstGeom prst="rect">
            <a:avLst/>
          </a:prstGeom>
        </p:spPr>
      </p:pic>
      <p:pic>
        <p:nvPicPr>
          <p:cNvPr id="17" name="Picture 16" descr="A group of yellow and orange balls&#10;&#10;Description automatically generated">
            <a:extLst>
              <a:ext uri="{FF2B5EF4-FFF2-40B4-BE49-F238E27FC236}">
                <a16:creationId xmlns:a16="http://schemas.microsoft.com/office/drawing/2014/main" id="{0C5DEB1E-3918-B449-E4C8-8C68947C3A0A}"/>
              </a:ext>
            </a:extLst>
          </p:cNvPr>
          <p:cNvPicPr>
            <a:picLocks noChangeAspect="1"/>
          </p:cNvPicPr>
          <p:nvPr/>
        </p:nvPicPr>
        <p:blipFill>
          <a:blip r:embed="rId6"/>
          <a:stretch>
            <a:fillRect/>
          </a:stretch>
        </p:blipFill>
        <p:spPr>
          <a:xfrm>
            <a:off x="3869472" y="4817973"/>
            <a:ext cx="748940" cy="571285"/>
          </a:xfrm>
          <a:prstGeom prst="rect">
            <a:avLst/>
          </a:prstGeom>
        </p:spPr>
      </p:pic>
      <p:pic>
        <p:nvPicPr>
          <p:cNvPr id="18" name="Picture 17" descr="A diagram of a human knee&#10;&#10;Description automatically generated">
            <a:extLst>
              <a:ext uri="{FF2B5EF4-FFF2-40B4-BE49-F238E27FC236}">
                <a16:creationId xmlns:a16="http://schemas.microsoft.com/office/drawing/2014/main" id="{5788C710-2EFE-6668-8602-85BCB16D2272}"/>
              </a:ext>
            </a:extLst>
          </p:cNvPr>
          <p:cNvPicPr>
            <a:picLocks noChangeAspect="1"/>
          </p:cNvPicPr>
          <p:nvPr/>
        </p:nvPicPr>
        <p:blipFill>
          <a:blip r:embed="rId7"/>
          <a:stretch>
            <a:fillRect/>
          </a:stretch>
        </p:blipFill>
        <p:spPr>
          <a:xfrm>
            <a:off x="7337304" y="3775983"/>
            <a:ext cx="589514" cy="890726"/>
          </a:xfrm>
          <a:prstGeom prst="rect">
            <a:avLst/>
          </a:prstGeom>
        </p:spPr>
      </p:pic>
      <p:pic>
        <p:nvPicPr>
          <p:cNvPr id="19" name="Picture 18" descr="A cartoon of human lungs&#10;&#10;Description automatically generated">
            <a:extLst>
              <a:ext uri="{FF2B5EF4-FFF2-40B4-BE49-F238E27FC236}">
                <a16:creationId xmlns:a16="http://schemas.microsoft.com/office/drawing/2014/main" id="{B50D8542-8665-6988-E348-762F05B00DA4}"/>
              </a:ext>
            </a:extLst>
          </p:cNvPr>
          <p:cNvPicPr>
            <a:picLocks noChangeAspect="1"/>
          </p:cNvPicPr>
          <p:nvPr/>
        </p:nvPicPr>
        <p:blipFill>
          <a:blip r:embed="rId8"/>
          <a:stretch>
            <a:fillRect/>
          </a:stretch>
        </p:blipFill>
        <p:spPr>
          <a:xfrm>
            <a:off x="4352591" y="3638115"/>
            <a:ext cx="705490" cy="791626"/>
          </a:xfrm>
          <a:prstGeom prst="rect">
            <a:avLst/>
          </a:prstGeom>
        </p:spPr>
      </p:pic>
      <p:pic>
        <p:nvPicPr>
          <p:cNvPr id="20" name="Picture 19" descr="A red and blue human heart&#10;&#10;Description automatically generated">
            <a:extLst>
              <a:ext uri="{FF2B5EF4-FFF2-40B4-BE49-F238E27FC236}">
                <a16:creationId xmlns:a16="http://schemas.microsoft.com/office/drawing/2014/main" id="{9B7965BD-941A-75F5-418E-9A5DF11732CE}"/>
              </a:ext>
            </a:extLst>
          </p:cNvPr>
          <p:cNvPicPr>
            <a:picLocks noChangeAspect="1"/>
          </p:cNvPicPr>
          <p:nvPr/>
        </p:nvPicPr>
        <p:blipFill>
          <a:blip r:embed="rId9"/>
          <a:stretch>
            <a:fillRect/>
          </a:stretch>
        </p:blipFill>
        <p:spPr>
          <a:xfrm>
            <a:off x="7085139" y="2843717"/>
            <a:ext cx="446910" cy="733311"/>
          </a:xfrm>
          <a:prstGeom prst="rect">
            <a:avLst/>
          </a:prstGeom>
        </p:spPr>
      </p:pic>
      <p:pic>
        <p:nvPicPr>
          <p:cNvPr id="21" name="Picture 20" descr="A pink brain with a black background&#10;&#10;Description automatically generated">
            <a:extLst>
              <a:ext uri="{FF2B5EF4-FFF2-40B4-BE49-F238E27FC236}">
                <a16:creationId xmlns:a16="http://schemas.microsoft.com/office/drawing/2014/main" id="{597C2444-02B5-AA20-841F-B98FF7FA20E0}"/>
              </a:ext>
            </a:extLst>
          </p:cNvPr>
          <p:cNvPicPr>
            <a:picLocks noChangeAspect="1"/>
          </p:cNvPicPr>
          <p:nvPr/>
        </p:nvPicPr>
        <p:blipFill>
          <a:blip r:embed="rId10"/>
          <a:stretch>
            <a:fillRect/>
          </a:stretch>
        </p:blipFill>
        <p:spPr>
          <a:xfrm>
            <a:off x="4610166" y="2593060"/>
            <a:ext cx="735166" cy="626826"/>
          </a:xfrm>
          <a:prstGeom prst="rect">
            <a:avLst/>
          </a:prstGeom>
        </p:spPr>
      </p:pic>
    </p:spTree>
    <p:extLst>
      <p:ext uri="{BB962C8B-B14F-4D97-AF65-F5344CB8AC3E}">
        <p14:creationId xmlns:p14="http://schemas.microsoft.com/office/powerpoint/2010/main" val="357902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992C11-1244-0D38-1B3E-C7B3BD3AD552}"/>
              </a:ext>
            </a:extLst>
          </p:cNvPr>
          <p:cNvSpPr txBox="1"/>
          <p:nvPr/>
        </p:nvSpPr>
        <p:spPr>
          <a:xfrm>
            <a:off x="1010442" y="1614527"/>
            <a:ext cx="10171116" cy="3337837"/>
          </a:xfrm>
          <a:prstGeom prst="rect">
            <a:avLst/>
          </a:prstGeom>
          <a:noFill/>
        </p:spPr>
        <p:txBody>
          <a:bodyPr wrap="square">
            <a:spAutoFit/>
          </a:bodyPr>
          <a:lstStyle/>
          <a:p>
            <a:pPr algn="just">
              <a:lnSpc>
                <a:spcPct val="150000"/>
              </a:lnSpc>
            </a:pPr>
            <a:r>
              <a:rPr lang="en-US" sz="2400" dirty="0" err="1">
                <a:latin typeface="UTM Avo" panose="02040603050506020204" pitchFamily="18" charset="0"/>
              </a:rPr>
              <a:t>Tập</a:t>
            </a:r>
            <a:r>
              <a:rPr lang="en-US" sz="2400" dirty="0">
                <a:latin typeface="UTM Avo" panose="02040603050506020204" pitchFamily="18" charset="0"/>
              </a:rPr>
              <a:t> </a:t>
            </a:r>
            <a:r>
              <a:rPr lang="en-US" sz="2400" dirty="0" err="1">
                <a:latin typeface="UTM Avo" panose="02040603050506020204" pitchFamily="18" charset="0"/>
              </a:rPr>
              <a:t>thể</a:t>
            </a:r>
            <a:r>
              <a:rPr lang="en-US" sz="2400" dirty="0">
                <a:latin typeface="UTM Avo" panose="02040603050506020204" pitchFamily="18" charset="0"/>
              </a:rPr>
              <a:t> </a:t>
            </a:r>
            <a:r>
              <a:rPr lang="en-US" sz="2400" dirty="0" err="1">
                <a:latin typeface="UTM Avo" panose="02040603050506020204" pitchFamily="18" charset="0"/>
              </a:rPr>
              <a:t>dục</a:t>
            </a:r>
            <a:r>
              <a:rPr lang="en-US" sz="2400" dirty="0">
                <a:latin typeface="UTM Avo" panose="02040603050506020204" pitchFamily="18" charset="0"/>
              </a:rPr>
              <a:t>, </a:t>
            </a:r>
            <a:r>
              <a:rPr lang="en-US" sz="2400" dirty="0" err="1">
                <a:latin typeface="UTM Avo" panose="02040603050506020204" pitchFamily="18" charset="0"/>
              </a:rPr>
              <a:t>thể</a:t>
            </a:r>
            <a:r>
              <a:rPr lang="en-US" sz="2400" dirty="0">
                <a:latin typeface="UTM Avo" panose="02040603050506020204" pitchFamily="18" charset="0"/>
              </a:rPr>
              <a:t> </a:t>
            </a:r>
            <a:r>
              <a:rPr lang="en-US" sz="2400" dirty="0" err="1">
                <a:latin typeface="UTM Avo" panose="02040603050506020204" pitchFamily="18" charset="0"/>
              </a:rPr>
              <a:t>thao</a:t>
            </a:r>
            <a:r>
              <a:rPr lang="en-US" sz="2400" dirty="0">
                <a:latin typeface="UTM Avo" panose="02040603050506020204" pitchFamily="18" charset="0"/>
              </a:rPr>
              <a:t> </a:t>
            </a:r>
            <a:r>
              <a:rPr lang="en-US" sz="2400" dirty="0" err="1">
                <a:latin typeface="UTM Avo" panose="02040603050506020204" pitchFamily="18" charset="0"/>
              </a:rPr>
              <a:t>vừa</a:t>
            </a:r>
            <a:r>
              <a:rPr lang="en-US" sz="2400" dirty="0">
                <a:latin typeface="UTM Avo" panose="02040603050506020204" pitchFamily="18" charset="0"/>
              </a:rPr>
              <a:t> </a:t>
            </a:r>
            <a:r>
              <a:rPr lang="en-US" sz="2400" dirty="0" err="1">
                <a:latin typeface="UTM Avo" panose="02040603050506020204" pitchFamily="18" charset="0"/>
              </a:rPr>
              <a:t>sức</a:t>
            </a:r>
            <a:r>
              <a:rPr lang="en-US" sz="2400" dirty="0">
                <a:latin typeface="UTM Avo" panose="02040603050506020204" pitchFamily="18" charset="0"/>
              </a:rPr>
              <a:t>, </a:t>
            </a:r>
            <a:r>
              <a:rPr lang="en-US" sz="2400" dirty="0" err="1">
                <a:latin typeface="UTM Avo" panose="02040603050506020204" pitchFamily="18" charset="0"/>
              </a:rPr>
              <a:t>đều</a:t>
            </a:r>
            <a:r>
              <a:rPr lang="en-US" sz="2400" dirty="0">
                <a:latin typeface="UTM Avo" panose="02040603050506020204" pitchFamily="18" charset="0"/>
              </a:rPr>
              <a:t> </a:t>
            </a:r>
            <a:r>
              <a:rPr lang="en-US" sz="2400" dirty="0" err="1">
                <a:latin typeface="UTM Avo" panose="02040603050506020204" pitchFamily="18" charset="0"/>
              </a:rPr>
              <a:t>đặn</a:t>
            </a:r>
            <a:r>
              <a:rPr lang="en-US" sz="2400" dirty="0">
                <a:latin typeface="UTM Avo" panose="02040603050506020204" pitchFamily="18" charset="0"/>
              </a:rPr>
              <a:t> </a:t>
            </a:r>
            <a:r>
              <a:rPr lang="en-US" sz="2400" dirty="0" err="1">
                <a:latin typeface="UTM Avo" panose="02040603050506020204" pitchFamily="18" charset="0"/>
              </a:rPr>
              <a:t>giúp</a:t>
            </a:r>
            <a:r>
              <a:rPr lang="en-US" sz="2400" dirty="0">
                <a:latin typeface="UTM Avo" panose="02040603050506020204" pitchFamily="18" charset="0"/>
              </a:rPr>
              <a:t> </a:t>
            </a:r>
            <a:r>
              <a:rPr lang="en-US" sz="2400" dirty="0" err="1">
                <a:latin typeface="UTM Avo" panose="02040603050506020204" pitchFamily="18" charset="0"/>
              </a:rPr>
              <a:t>nâng</a:t>
            </a:r>
            <a:r>
              <a:rPr lang="en-US" sz="2400" dirty="0">
                <a:latin typeface="UTM Avo" panose="02040603050506020204" pitchFamily="18" charset="0"/>
              </a:rPr>
              <a:t> </a:t>
            </a:r>
            <a:r>
              <a:rPr lang="en-US" sz="2400" dirty="0" err="1">
                <a:latin typeface="UTM Avo" panose="02040603050506020204" pitchFamily="18" charset="0"/>
              </a:rPr>
              <a:t>cao</a:t>
            </a:r>
            <a:r>
              <a:rPr lang="en-US" sz="2400" dirty="0">
                <a:latin typeface="UTM Avo" panose="02040603050506020204" pitchFamily="18" charset="0"/>
              </a:rPr>
              <a:t> </a:t>
            </a:r>
            <a:r>
              <a:rPr lang="en-US" sz="2400" dirty="0" err="1">
                <a:latin typeface="UTM Avo" panose="02040603050506020204" pitchFamily="18" charset="0"/>
              </a:rPr>
              <a:t>sức</a:t>
            </a:r>
            <a:r>
              <a:rPr lang="en-US" sz="2400" dirty="0">
                <a:latin typeface="UTM Avo" panose="02040603050506020204" pitchFamily="18" charset="0"/>
              </a:rPr>
              <a:t> </a:t>
            </a:r>
            <a:r>
              <a:rPr lang="en-US" sz="2400" dirty="0" err="1">
                <a:latin typeface="UTM Avo" panose="02040603050506020204" pitchFamily="18" charset="0"/>
              </a:rPr>
              <a:t>khoẻ</a:t>
            </a:r>
            <a:r>
              <a:rPr lang="en-US" sz="2400" dirty="0">
                <a:latin typeface="UTM Avo" panose="02040603050506020204" pitchFamily="18" charset="0"/>
              </a:rPr>
              <a:t> </a:t>
            </a:r>
            <a:r>
              <a:rPr lang="en-US" sz="2400" dirty="0" err="1">
                <a:latin typeface="UTM Avo" panose="02040603050506020204" pitchFamily="18" charset="0"/>
              </a:rPr>
              <a:t>nói</a:t>
            </a:r>
            <a:r>
              <a:rPr lang="en-US" sz="2400" dirty="0">
                <a:latin typeface="UTM Avo" panose="02040603050506020204" pitchFamily="18" charset="0"/>
              </a:rPr>
              <a:t> </a:t>
            </a:r>
            <a:r>
              <a:rPr lang="en-US" sz="2400" dirty="0" err="1">
                <a:latin typeface="UTM Avo" panose="02040603050506020204" pitchFamily="18" charset="0"/>
              </a:rPr>
              <a:t>chung</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sức</a:t>
            </a:r>
            <a:r>
              <a:rPr lang="en-US" sz="2400" dirty="0">
                <a:latin typeface="UTM Avo" panose="02040603050506020204" pitchFamily="18" charset="0"/>
              </a:rPr>
              <a:t> </a:t>
            </a:r>
            <a:r>
              <a:rPr lang="en-US" sz="2400" dirty="0" err="1">
                <a:latin typeface="UTM Avo" panose="02040603050506020204" pitchFamily="18" charset="0"/>
              </a:rPr>
              <a:t>khoẻ</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hệ</a:t>
            </a:r>
            <a:r>
              <a:rPr lang="en-US" sz="2400" dirty="0">
                <a:latin typeface="UTM Avo" panose="02040603050506020204" pitchFamily="18" charset="0"/>
              </a:rPr>
              <a:t> </a:t>
            </a:r>
            <a:r>
              <a:rPr lang="en-US" sz="2400" dirty="0" err="1">
                <a:latin typeface="UTM Avo" panose="02040603050506020204" pitchFamily="18" charset="0"/>
              </a:rPr>
              <a:t>vận</a:t>
            </a:r>
            <a:r>
              <a:rPr lang="en-US" sz="2400" dirty="0">
                <a:latin typeface="UTM Avo" panose="02040603050506020204" pitchFamily="18" charset="0"/>
              </a:rPr>
              <a:t> </a:t>
            </a:r>
            <a:r>
              <a:rPr lang="en-US" sz="2400" dirty="0" err="1">
                <a:latin typeface="UTM Avo" panose="02040603050506020204" pitchFamily="18" charset="0"/>
              </a:rPr>
              <a:t>động</a:t>
            </a:r>
            <a:r>
              <a:rPr lang="en-US" sz="2400" dirty="0">
                <a:latin typeface="UTM Avo" panose="02040603050506020204" pitchFamily="18" charset="0"/>
              </a:rPr>
              <a:t> </a:t>
            </a:r>
            <a:r>
              <a:rPr lang="en-US" sz="2400" dirty="0" err="1">
                <a:latin typeface="UTM Avo" panose="02040603050506020204" pitchFamily="18" charset="0"/>
              </a:rPr>
              <a:t>nói</a:t>
            </a:r>
            <a:r>
              <a:rPr lang="en-US" sz="2400" dirty="0">
                <a:latin typeface="UTM Avo" panose="02040603050506020204" pitchFamily="18" charset="0"/>
              </a:rPr>
              <a:t> </a:t>
            </a:r>
            <a:r>
              <a:rPr lang="en-US" sz="2400" dirty="0" err="1">
                <a:latin typeface="UTM Avo" panose="02040603050506020204" pitchFamily="18" charset="0"/>
              </a:rPr>
              <a:t>riêng</a:t>
            </a:r>
            <a:r>
              <a:rPr lang="en-US" sz="2400" dirty="0">
                <a:latin typeface="UTM Avo" panose="02040603050506020204" pitchFamily="18" charset="0"/>
              </a:rPr>
              <a:t>. </a:t>
            </a:r>
            <a:r>
              <a:rPr lang="en-US" sz="2400" dirty="0" err="1">
                <a:latin typeface="UTM Avo" panose="02040603050506020204" pitchFamily="18" charset="0"/>
              </a:rPr>
              <a:t>Tuy</a:t>
            </a:r>
            <a:r>
              <a:rPr lang="en-US" sz="2400" dirty="0">
                <a:latin typeface="UTM Avo" panose="02040603050506020204" pitchFamily="18" charset="0"/>
              </a:rPr>
              <a:t> </a:t>
            </a:r>
            <a:r>
              <a:rPr lang="en-US" sz="2400" dirty="0" err="1">
                <a:latin typeface="UTM Avo" panose="02040603050506020204" pitchFamily="18" charset="0"/>
              </a:rPr>
              <a:t>nhiên</a:t>
            </a:r>
            <a:r>
              <a:rPr lang="en-US" sz="2400" dirty="0">
                <a:latin typeface="UTM Avo" panose="02040603050506020204" pitchFamily="18" charset="0"/>
              </a:rPr>
              <a:t>, </a:t>
            </a:r>
            <a:r>
              <a:rPr lang="en-US" sz="2400" dirty="0" err="1">
                <a:latin typeface="UTM Avo" panose="02040603050506020204" pitchFamily="18" charset="0"/>
              </a:rPr>
              <a:t>khi</a:t>
            </a:r>
            <a:r>
              <a:rPr lang="en-US" sz="2400" dirty="0">
                <a:latin typeface="UTM Avo" panose="02040603050506020204" pitchFamily="18" charset="0"/>
              </a:rPr>
              <a:t> </a:t>
            </a:r>
            <a:r>
              <a:rPr lang="en-US" sz="2400" dirty="0" err="1">
                <a:latin typeface="UTM Avo" panose="02040603050506020204" pitchFamily="18" charset="0"/>
              </a:rPr>
              <a:t>luyện</a:t>
            </a:r>
            <a:r>
              <a:rPr lang="en-US" sz="2400" dirty="0">
                <a:latin typeface="UTM Avo" panose="02040603050506020204" pitchFamily="18" charset="0"/>
              </a:rPr>
              <a:t> </a:t>
            </a:r>
            <a:r>
              <a:rPr lang="en-US" sz="2400" dirty="0" err="1">
                <a:latin typeface="UTM Avo" panose="02040603050506020204" pitchFamily="18" charset="0"/>
              </a:rPr>
              <a:t>tập</a:t>
            </a:r>
            <a:r>
              <a:rPr lang="en-US" sz="2400" dirty="0">
                <a:latin typeface="UTM Avo" panose="02040603050506020204" pitchFamily="18" charset="0"/>
              </a:rPr>
              <a:t> </a:t>
            </a:r>
            <a:r>
              <a:rPr lang="en-US" sz="2400" dirty="0" err="1">
                <a:latin typeface="UTM Avo" panose="02040603050506020204" pitchFamily="18" charset="0"/>
              </a:rPr>
              <a:t>cần</a:t>
            </a:r>
            <a:r>
              <a:rPr lang="en-US" sz="2400" dirty="0">
                <a:latin typeface="UTM Avo" panose="02040603050506020204" pitchFamily="18" charset="0"/>
              </a:rPr>
              <a:t> </a:t>
            </a:r>
            <a:r>
              <a:rPr lang="en-US" sz="2400" dirty="0" err="1">
                <a:latin typeface="UTM Avo" panose="02040603050506020204" pitchFamily="18" charset="0"/>
              </a:rPr>
              <a:t>lưu</a:t>
            </a:r>
            <a:r>
              <a:rPr lang="en-US" sz="2400" dirty="0">
                <a:latin typeface="UTM Avo" panose="02040603050506020204" pitchFamily="18" charset="0"/>
              </a:rPr>
              <a:t> ý: </a:t>
            </a:r>
            <a:r>
              <a:rPr lang="en-US" sz="2400" dirty="0" err="1">
                <a:latin typeface="UTM Avo" panose="02040603050506020204" pitchFamily="18" charset="0"/>
              </a:rPr>
              <a:t>mức</a:t>
            </a:r>
            <a:r>
              <a:rPr lang="en-US" sz="2400" dirty="0">
                <a:latin typeface="UTM Avo" panose="02040603050506020204" pitchFamily="18" charset="0"/>
              </a:rPr>
              <a:t> </a:t>
            </a:r>
            <a:r>
              <a:rPr lang="en-US" sz="2400" dirty="0" err="1">
                <a:latin typeface="UTM Avo" panose="02040603050506020204" pitchFamily="18" charset="0"/>
              </a:rPr>
              <a:t>độ</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thời</a:t>
            </a:r>
            <a:r>
              <a:rPr lang="en-US" sz="2400" dirty="0">
                <a:latin typeface="UTM Avo" panose="02040603050506020204" pitchFamily="18" charset="0"/>
              </a:rPr>
              <a:t> </a:t>
            </a:r>
            <a:r>
              <a:rPr lang="en-US" sz="2400" dirty="0" err="1">
                <a:latin typeface="UTM Avo" panose="02040603050506020204" pitchFamily="18" charset="0"/>
              </a:rPr>
              <a:t>gian</a:t>
            </a:r>
            <a:r>
              <a:rPr lang="en-US" sz="2400" dirty="0">
                <a:latin typeface="UTM Avo" panose="02040603050506020204" pitchFamily="18" charset="0"/>
              </a:rPr>
              <a:t> </a:t>
            </a:r>
            <a:r>
              <a:rPr lang="en-US" sz="2400" dirty="0" err="1">
                <a:latin typeface="UTM Avo" panose="02040603050506020204" pitchFamily="18" charset="0"/>
              </a:rPr>
              <a:t>luyện</a:t>
            </a:r>
            <a:r>
              <a:rPr lang="en-US" sz="2400" dirty="0">
                <a:latin typeface="UTM Avo" panose="02040603050506020204" pitchFamily="18" charset="0"/>
              </a:rPr>
              <a:t> </a:t>
            </a:r>
            <a:r>
              <a:rPr lang="en-US" sz="2400" dirty="0" err="1">
                <a:latin typeface="UTM Avo" panose="02040603050506020204" pitchFamily="18" charset="0"/>
              </a:rPr>
              <a:t>tập</a:t>
            </a:r>
            <a:r>
              <a:rPr lang="en-US" sz="2400" dirty="0">
                <a:latin typeface="UTM Avo" panose="02040603050506020204" pitchFamily="18" charset="0"/>
              </a:rPr>
              <a:t> </a:t>
            </a:r>
            <a:r>
              <a:rPr lang="en-US" sz="2400" dirty="0" err="1">
                <a:latin typeface="UTM Avo" panose="02040603050506020204" pitchFamily="18" charset="0"/>
              </a:rPr>
              <a:t>tăng</a:t>
            </a:r>
            <a:r>
              <a:rPr lang="en-US" sz="2400" dirty="0">
                <a:latin typeface="UTM Avo" panose="02040603050506020204" pitchFamily="18" charset="0"/>
              </a:rPr>
              <a:t> </a:t>
            </a:r>
            <a:r>
              <a:rPr lang="en-US" sz="2400" dirty="0" err="1">
                <a:latin typeface="UTM Avo" panose="02040603050506020204" pitchFamily="18" charset="0"/>
              </a:rPr>
              <a:t>dần</a:t>
            </a:r>
            <a:r>
              <a:rPr lang="en-US" sz="2400" dirty="0">
                <a:latin typeface="UTM Avo" panose="02040603050506020204" pitchFamily="18" charset="0"/>
              </a:rPr>
              <a:t>, </a:t>
            </a:r>
            <a:r>
              <a:rPr lang="en-US" sz="2400" dirty="0" err="1">
                <a:latin typeface="UTM Avo" panose="02040603050506020204" pitchFamily="18" charset="0"/>
              </a:rPr>
              <a:t>đảm</a:t>
            </a:r>
            <a:r>
              <a:rPr lang="en-US" sz="2400" dirty="0">
                <a:latin typeface="UTM Avo" panose="02040603050506020204" pitchFamily="18" charset="0"/>
              </a:rPr>
              <a:t> </a:t>
            </a:r>
            <a:r>
              <a:rPr lang="en-US" sz="2400" dirty="0" err="1">
                <a:latin typeface="UTM Avo" panose="02040603050506020204" pitchFamily="18" charset="0"/>
              </a:rPr>
              <a:t>bảo</a:t>
            </a:r>
            <a:r>
              <a:rPr lang="en-US" sz="2400" dirty="0">
                <a:latin typeface="UTM Avo" panose="02040603050506020204" pitchFamily="18" charset="0"/>
              </a:rPr>
              <a:t> </a:t>
            </a:r>
            <a:r>
              <a:rPr lang="en-US" sz="2400" dirty="0" err="1">
                <a:latin typeface="UTM Avo" panose="02040603050506020204" pitchFamily="18" charset="0"/>
              </a:rPr>
              <a:t>sự</a:t>
            </a:r>
            <a:r>
              <a:rPr lang="en-US" sz="2400" dirty="0">
                <a:latin typeface="UTM Avo" panose="02040603050506020204" pitchFamily="18" charset="0"/>
              </a:rPr>
              <a:t> </a:t>
            </a:r>
            <a:r>
              <a:rPr lang="en-US" sz="2400" dirty="0" err="1">
                <a:latin typeface="UTM Avo" panose="02040603050506020204" pitchFamily="18" charset="0"/>
              </a:rPr>
              <a:t>thích</a:t>
            </a:r>
            <a:r>
              <a:rPr lang="en-US" sz="2400" dirty="0">
                <a:latin typeface="UTM Avo" panose="02040603050506020204" pitchFamily="18" charset="0"/>
              </a:rPr>
              <a:t> </a:t>
            </a:r>
            <a:r>
              <a:rPr lang="en-US" sz="2400" dirty="0" err="1">
                <a:latin typeface="UTM Avo" panose="02040603050506020204" pitchFamily="18" charset="0"/>
              </a:rPr>
              <a:t>ứng</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cơ</a:t>
            </a:r>
            <a:r>
              <a:rPr lang="en-US" sz="2400" dirty="0">
                <a:latin typeface="UTM Avo" panose="02040603050506020204" pitchFamily="18" charset="0"/>
              </a:rPr>
              <a:t> </a:t>
            </a:r>
            <a:r>
              <a:rPr lang="en-US" sz="2400" dirty="0" err="1">
                <a:latin typeface="UTM Avo" panose="02040603050506020204" pitchFamily="18" charset="0"/>
              </a:rPr>
              <a:t>thể</a:t>
            </a:r>
            <a:r>
              <a:rPr lang="en-US" sz="2400" dirty="0">
                <a:latin typeface="UTM Avo" panose="02040603050506020204" pitchFamily="18" charset="0"/>
              </a:rPr>
              <a:t>; </a:t>
            </a:r>
            <a:r>
              <a:rPr lang="en-US" sz="2400" dirty="0" err="1">
                <a:latin typeface="UTM Avo" panose="02040603050506020204" pitchFamily="18" charset="0"/>
              </a:rPr>
              <a:t>cần</a:t>
            </a:r>
            <a:r>
              <a:rPr lang="en-US" sz="2400" dirty="0">
                <a:latin typeface="UTM Avo" panose="02040603050506020204" pitchFamily="18" charset="0"/>
              </a:rPr>
              <a:t> </a:t>
            </a:r>
            <a:r>
              <a:rPr lang="en-US" sz="2400" dirty="0" err="1">
                <a:latin typeface="UTM Avo" panose="02040603050506020204" pitchFamily="18" charset="0"/>
              </a:rPr>
              <a:t>khởi</a:t>
            </a:r>
            <a:r>
              <a:rPr lang="en-US" sz="2400" dirty="0">
                <a:latin typeface="UTM Avo" panose="02040603050506020204" pitchFamily="18" charset="0"/>
              </a:rPr>
              <a:t> </a:t>
            </a:r>
            <a:r>
              <a:rPr lang="en-US" sz="2400" dirty="0" err="1">
                <a:latin typeface="UTM Avo" panose="02040603050506020204" pitchFamily="18" charset="0"/>
              </a:rPr>
              <a:t>động</a:t>
            </a:r>
            <a:r>
              <a:rPr lang="en-US" sz="2400" dirty="0">
                <a:latin typeface="UTM Avo" panose="02040603050506020204" pitchFamily="18" charset="0"/>
              </a:rPr>
              <a:t> </a:t>
            </a:r>
            <a:r>
              <a:rPr lang="en-US" sz="2400" dirty="0" err="1">
                <a:latin typeface="UTM Avo" panose="02040603050506020204" pitchFamily="18" charset="0"/>
              </a:rPr>
              <a:t>kĩ</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đúng</a:t>
            </a:r>
            <a:r>
              <a:rPr lang="en-US" sz="2400" dirty="0">
                <a:latin typeface="UTM Avo" panose="02040603050506020204" pitchFamily="18" charset="0"/>
              </a:rPr>
              <a:t> </a:t>
            </a:r>
            <a:r>
              <a:rPr lang="en-US" sz="2400" dirty="0" err="1">
                <a:latin typeface="UTM Avo" panose="02040603050506020204" pitchFamily="18" charset="0"/>
              </a:rPr>
              <a:t>cách</a:t>
            </a:r>
            <a:r>
              <a:rPr lang="en-US" sz="2400" dirty="0">
                <a:latin typeface="UTM Avo" panose="02040603050506020204" pitchFamily="18" charset="0"/>
              </a:rPr>
              <a:t> </a:t>
            </a:r>
            <a:r>
              <a:rPr lang="en-US" sz="2400" dirty="0" err="1">
                <a:latin typeface="UTM Avo" panose="02040603050506020204" pitchFamily="18" charset="0"/>
              </a:rPr>
              <a:t>trước</a:t>
            </a:r>
            <a:r>
              <a:rPr lang="en-US" sz="2400" dirty="0">
                <a:latin typeface="UTM Avo" panose="02040603050506020204" pitchFamily="18" charset="0"/>
              </a:rPr>
              <a:t> </a:t>
            </a:r>
            <a:r>
              <a:rPr lang="en-US" sz="2400" dirty="0" err="1">
                <a:latin typeface="UTM Avo" panose="02040603050506020204" pitchFamily="18" charset="0"/>
              </a:rPr>
              <a:t>khi</a:t>
            </a:r>
            <a:r>
              <a:rPr lang="en-US" sz="2400" dirty="0">
                <a:latin typeface="UTM Avo" panose="02040603050506020204" pitchFamily="18" charset="0"/>
              </a:rPr>
              <a:t> </a:t>
            </a:r>
            <a:r>
              <a:rPr lang="en-US" sz="2400" dirty="0" err="1">
                <a:latin typeface="UTM Avo" panose="02040603050506020204" pitchFamily="18" charset="0"/>
              </a:rPr>
              <a:t>luyện</a:t>
            </a:r>
            <a:r>
              <a:rPr lang="en-US" sz="2400" dirty="0">
                <a:latin typeface="UTM Avo" panose="02040603050506020204" pitchFamily="18" charset="0"/>
              </a:rPr>
              <a:t> </a:t>
            </a:r>
            <a:r>
              <a:rPr lang="en-US" sz="2400" dirty="0" err="1">
                <a:latin typeface="UTM Avo" panose="02040603050506020204" pitchFamily="18" charset="0"/>
              </a:rPr>
              <a:t>tập</a:t>
            </a:r>
            <a:r>
              <a:rPr lang="en-US" sz="2400" dirty="0">
                <a:latin typeface="UTM Avo" panose="02040603050506020204" pitchFamily="18" charset="0"/>
              </a:rPr>
              <a:t> </a:t>
            </a:r>
            <a:r>
              <a:rPr lang="en-US" sz="2400" dirty="0" err="1">
                <a:latin typeface="UTM Avo" panose="02040603050506020204" pitchFamily="18" charset="0"/>
              </a:rPr>
              <a:t>để</a:t>
            </a:r>
            <a:r>
              <a:rPr lang="en-US" sz="2400" dirty="0">
                <a:latin typeface="UTM Avo" panose="02040603050506020204" pitchFamily="18" charset="0"/>
              </a:rPr>
              <a:t> </a:t>
            </a:r>
            <a:r>
              <a:rPr lang="en-US" sz="2400" dirty="0" err="1">
                <a:latin typeface="UTM Avo" panose="02040603050506020204" pitchFamily="18" charset="0"/>
              </a:rPr>
              <a:t>phòng</a:t>
            </a:r>
            <a:r>
              <a:rPr lang="en-US" sz="2400" dirty="0">
                <a:latin typeface="UTM Avo" panose="02040603050506020204" pitchFamily="18" charset="0"/>
              </a:rPr>
              <a:t> </a:t>
            </a:r>
            <a:r>
              <a:rPr lang="en-US" sz="2400" dirty="0" err="1">
                <a:latin typeface="UTM Avo" panose="02040603050506020204" pitchFamily="18" charset="0"/>
              </a:rPr>
              <a:t>tránh</a:t>
            </a:r>
            <a:r>
              <a:rPr lang="en-US" sz="2400" dirty="0">
                <a:latin typeface="UTM Avo" panose="02040603050506020204" pitchFamily="18" charset="0"/>
              </a:rPr>
              <a:t> </a:t>
            </a:r>
            <a:r>
              <a:rPr lang="en-US" sz="2400" dirty="0" err="1">
                <a:latin typeface="UTM Avo" panose="02040603050506020204" pitchFamily="18" charset="0"/>
              </a:rPr>
              <a:t>chấn</a:t>
            </a:r>
            <a:r>
              <a:rPr lang="en-US" sz="2400" dirty="0">
                <a:latin typeface="UTM Avo" panose="02040603050506020204" pitchFamily="18" charset="0"/>
              </a:rPr>
              <a:t> </a:t>
            </a:r>
            <a:r>
              <a:rPr lang="en-US" sz="2400" dirty="0" err="1">
                <a:latin typeface="UTM Avo" panose="02040603050506020204" pitchFamily="18" charset="0"/>
              </a:rPr>
              <a:t>thương</a:t>
            </a:r>
            <a:r>
              <a:rPr lang="en-US" sz="2400" dirty="0">
                <a:latin typeface="UTM Avo" panose="02040603050506020204" pitchFamily="18" charset="0"/>
              </a:rPr>
              <a:t>; </a:t>
            </a:r>
            <a:r>
              <a:rPr lang="en-US" sz="2400" dirty="0" err="1">
                <a:latin typeface="UTM Avo" panose="02040603050506020204" pitchFamily="18" charset="0"/>
              </a:rPr>
              <a:t>trang</a:t>
            </a:r>
            <a:r>
              <a:rPr lang="en-US" sz="2400" dirty="0">
                <a:latin typeface="UTM Avo" panose="02040603050506020204" pitchFamily="18" charset="0"/>
              </a:rPr>
              <a:t> </a:t>
            </a:r>
            <a:r>
              <a:rPr lang="en-US" sz="2400" dirty="0" err="1">
                <a:latin typeface="UTM Avo" panose="02040603050506020204" pitchFamily="18" charset="0"/>
              </a:rPr>
              <a:t>phục</a:t>
            </a:r>
            <a:r>
              <a:rPr lang="en-US" sz="2400" dirty="0">
                <a:latin typeface="UTM Avo" panose="02040603050506020204" pitchFamily="18" charset="0"/>
              </a:rPr>
              <a:t> </a:t>
            </a:r>
            <a:r>
              <a:rPr lang="en-US" sz="2400" dirty="0" err="1">
                <a:latin typeface="UTM Avo" panose="02040603050506020204" pitchFamily="18" charset="0"/>
              </a:rPr>
              <a:t>phù</a:t>
            </a:r>
            <a:r>
              <a:rPr lang="en-US" sz="2400" dirty="0">
                <a:latin typeface="UTM Avo" panose="02040603050506020204" pitchFamily="18" charset="0"/>
              </a:rPr>
              <a:t> </a:t>
            </a:r>
            <a:r>
              <a:rPr lang="en-US" sz="2400" dirty="0" err="1">
                <a:latin typeface="UTM Avo" panose="02040603050506020204" pitchFamily="18" charset="0"/>
              </a:rPr>
              <a:t>hợp</a:t>
            </a:r>
            <a:r>
              <a:rPr lang="en-US" sz="2400" dirty="0">
                <a:latin typeface="UTM Avo" panose="02040603050506020204" pitchFamily="18" charset="0"/>
              </a:rPr>
              <a:t>; </a:t>
            </a:r>
            <a:r>
              <a:rPr lang="en-US" sz="2400" dirty="0" err="1">
                <a:latin typeface="UTM Avo" panose="02040603050506020204" pitchFamily="18" charset="0"/>
              </a:rPr>
              <a:t>bổ</a:t>
            </a:r>
            <a:r>
              <a:rPr lang="en-US" sz="2400" dirty="0">
                <a:latin typeface="UTM Avo" panose="02040603050506020204" pitchFamily="18" charset="0"/>
              </a:rPr>
              <a:t> sung </a:t>
            </a:r>
            <a:r>
              <a:rPr lang="en-US" sz="2400" dirty="0" err="1">
                <a:latin typeface="UTM Avo" panose="02040603050506020204" pitchFamily="18" charset="0"/>
              </a:rPr>
              <a:t>nước</a:t>
            </a:r>
            <a:r>
              <a:rPr lang="en-US" sz="2400" dirty="0">
                <a:latin typeface="UTM Avo" panose="02040603050506020204" pitchFamily="18" charset="0"/>
              </a:rPr>
              <a:t> </a:t>
            </a:r>
            <a:r>
              <a:rPr lang="en-US" sz="2400" dirty="0" err="1">
                <a:latin typeface="UTM Avo" panose="02040603050506020204" pitchFamily="18" charset="0"/>
              </a:rPr>
              <a:t>hợp</a:t>
            </a:r>
            <a:r>
              <a:rPr lang="en-US" sz="2400" dirty="0">
                <a:latin typeface="UTM Avo" panose="02040603050506020204" pitchFamily="18" charset="0"/>
              </a:rPr>
              <a:t> </a:t>
            </a:r>
            <a:r>
              <a:rPr lang="en-US" sz="2400" dirty="0" err="1">
                <a:latin typeface="UTM Avo" panose="02040603050506020204" pitchFamily="18" charset="0"/>
              </a:rPr>
              <a:t>lí</a:t>
            </a:r>
            <a:r>
              <a:rPr lang="en-US" sz="2400" dirty="0">
                <a:latin typeface="UTM Avo" panose="02040603050506020204" pitchFamily="18" charset="0"/>
              </a:rPr>
              <a:t> </a:t>
            </a:r>
            <a:r>
              <a:rPr lang="en-US" sz="2400" dirty="0" err="1">
                <a:latin typeface="UTM Avo" panose="02040603050506020204" pitchFamily="18" charset="0"/>
              </a:rPr>
              <a:t>khi</a:t>
            </a:r>
            <a:r>
              <a:rPr lang="en-US" sz="2400" dirty="0">
                <a:latin typeface="UTM Avo" panose="02040603050506020204" pitchFamily="18" charset="0"/>
              </a:rPr>
              <a:t> </a:t>
            </a:r>
            <a:r>
              <a:rPr lang="en-US" sz="2400" dirty="0" err="1">
                <a:latin typeface="UTM Avo" panose="02040603050506020204" pitchFamily="18" charset="0"/>
              </a:rPr>
              <a:t>luyện</a:t>
            </a:r>
            <a:r>
              <a:rPr lang="en-US" sz="2400" dirty="0">
                <a:latin typeface="UTM Avo" panose="02040603050506020204" pitchFamily="18" charset="0"/>
              </a:rPr>
              <a:t> </a:t>
            </a:r>
            <a:r>
              <a:rPr lang="en-US" sz="2400" dirty="0" err="1">
                <a:latin typeface="UTM Avo" panose="02040603050506020204" pitchFamily="18" charset="0"/>
              </a:rPr>
              <a:t>tập</a:t>
            </a:r>
            <a:r>
              <a:rPr lang="en-US" sz="2400" dirty="0">
                <a:latin typeface="UTM Avo" panose="02040603050506020204" pitchFamily="18" charset="0"/>
              </a:rPr>
              <a:t>. </a:t>
            </a:r>
          </a:p>
        </p:txBody>
      </p:sp>
      <p:pic>
        <p:nvPicPr>
          <p:cNvPr id="7" name="Picture 2">
            <a:extLst>
              <a:ext uri="{FF2B5EF4-FFF2-40B4-BE49-F238E27FC236}">
                <a16:creationId xmlns:a16="http://schemas.microsoft.com/office/drawing/2014/main" id="{EC092368-E1FE-C911-0864-36D6C5A4D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755" y="4097132"/>
            <a:ext cx="4542559" cy="302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5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F7385-C1C7-1523-C48A-BC1D296B77CA}"/>
              </a:ext>
            </a:extLst>
          </p:cNvPr>
          <p:cNvSpPr txBox="1"/>
          <p:nvPr/>
        </p:nvSpPr>
        <p:spPr>
          <a:xfrm>
            <a:off x="442670" y="1549095"/>
            <a:ext cx="11306659" cy="503469"/>
          </a:xfrm>
          <a:prstGeom prst="rect">
            <a:avLst/>
          </a:prstGeom>
          <a:noFill/>
        </p:spPr>
        <p:txBody>
          <a:bodyPr wrap="square" lIns="60959" tIns="30479" rIns="60959" bIns="30479">
            <a:spAutoFit/>
          </a:bodyPr>
          <a:lstStyle/>
          <a:p>
            <a:pPr algn="ctr">
              <a:lnSpc>
                <a:spcPct val="150000"/>
              </a:lnSpc>
              <a:spcAft>
                <a:spcPts val="533"/>
              </a:spcAft>
            </a:pPr>
            <a:r>
              <a:rPr lang="en-US" sz="2200" b="1" dirty="0">
                <a:latin typeface="UTM Avo" panose="02040603050506020204" pitchFamily="18" charset="0"/>
                <a:ea typeface="Times New Roman" panose="02020603050405020304" pitchFamily="18" charset="0"/>
                <a:cs typeface="Arial" panose="020B0604020202020204" pitchFamily="34" charset="0"/>
              </a:rPr>
              <a:t>2. </a:t>
            </a:r>
            <a:r>
              <a:rPr lang="en-US" sz="2200" b="1" dirty="0" err="1">
                <a:latin typeface="UTM Avo" panose="02040603050506020204" pitchFamily="18" charset="0"/>
                <a:ea typeface="Times New Roman" panose="02020603050405020304" pitchFamily="18" charset="0"/>
                <a:cs typeface="Arial" panose="020B0604020202020204" pitchFamily="34" charset="0"/>
              </a:rPr>
              <a:t>Bệnh</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tật</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liên</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quan</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đến</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hệ</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vận</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động</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và</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cách</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phòng</a:t>
            </a:r>
            <a:r>
              <a:rPr lang="en-US" sz="2200" b="1" dirty="0">
                <a:latin typeface="UTM Avo" panose="02040603050506020204" pitchFamily="18" charset="0"/>
                <a:ea typeface="Times New Roman" panose="02020603050405020304" pitchFamily="18" charset="0"/>
                <a:cs typeface="Arial" panose="020B0604020202020204" pitchFamily="34" charset="0"/>
              </a:rPr>
              <a:t> </a:t>
            </a:r>
            <a:r>
              <a:rPr lang="en-US" sz="2200" b="1" dirty="0" err="1">
                <a:latin typeface="UTM Avo" panose="02040603050506020204" pitchFamily="18" charset="0"/>
                <a:ea typeface="Times New Roman" panose="02020603050405020304" pitchFamily="18" charset="0"/>
                <a:cs typeface="Arial" panose="020B0604020202020204" pitchFamily="34" charset="0"/>
              </a:rPr>
              <a:t>tránh</a:t>
            </a:r>
            <a:endParaRPr lang="en-US" sz="2200" b="1" dirty="0">
              <a:latin typeface="UTM Avo" panose="02040603050506020204" pitchFamily="18"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490E2240-928D-875F-C523-5D99B4C9DD03}"/>
              </a:ext>
            </a:extLst>
          </p:cNvPr>
          <p:cNvSpPr txBox="1"/>
          <p:nvPr/>
        </p:nvSpPr>
        <p:spPr>
          <a:xfrm>
            <a:off x="715066" y="2052564"/>
            <a:ext cx="10761867" cy="4643644"/>
          </a:xfrm>
          <a:prstGeom prst="rect">
            <a:avLst/>
          </a:prstGeom>
          <a:noFill/>
        </p:spPr>
        <p:txBody>
          <a:bodyPr wrap="square">
            <a:spAutoFit/>
          </a:bodyPr>
          <a:lstStyle/>
          <a:p>
            <a:pPr algn="just">
              <a:lnSpc>
                <a:spcPct val="150000"/>
              </a:lnSpc>
            </a:pPr>
            <a:r>
              <a:rPr lang="en-US" sz="2000" dirty="0">
                <a:latin typeface="UTM Avo" panose="02040603050506020204" pitchFamily="18" charset="0"/>
              </a:rPr>
              <a:t>Một </a:t>
            </a:r>
            <a:r>
              <a:rPr lang="en-US" sz="2000" dirty="0" err="1">
                <a:latin typeface="UTM Avo" panose="02040603050506020204" pitchFamily="18" charset="0"/>
              </a:rPr>
              <a:t>số</a:t>
            </a:r>
            <a:r>
              <a:rPr lang="en-US" sz="2000" dirty="0">
                <a:latin typeface="UTM Avo" panose="02040603050506020204" pitchFamily="18" charset="0"/>
              </a:rPr>
              <a:t> </a:t>
            </a:r>
            <a:r>
              <a:rPr lang="en-US" sz="2000" dirty="0" err="1">
                <a:latin typeface="UTM Avo" panose="02040603050506020204" pitchFamily="18" charset="0"/>
              </a:rPr>
              <a:t>bệnh</a:t>
            </a:r>
            <a:r>
              <a:rPr lang="en-US" sz="2000" dirty="0">
                <a:latin typeface="UTM Avo" panose="02040603050506020204" pitchFamily="18" charset="0"/>
              </a:rPr>
              <a:t> </a:t>
            </a:r>
            <a:r>
              <a:rPr lang="en-US" sz="2000" dirty="0" err="1">
                <a:latin typeface="UTM Avo" panose="02040603050506020204" pitchFamily="18" charset="0"/>
              </a:rPr>
              <a:t>liên</a:t>
            </a:r>
            <a:r>
              <a:rPr lang="en-US" sz="2000" dirty="0">
                <a:latin typeface="UTM Avo" panose="02040603050506020204" pitchFamily="18" charset="0"/>
              </a:rPr>
              <a:t> </a:t>
            </a:r>
            <a:r>
              <a:rPr lang="en-US" sz="2000" dirty="0" err="1">
                <a:latin typeface="UTM Avo" panose="02040603050506020204" pitchFamily="18" charset="0"/>
              </a:rPr>
              <a:t>quan</a:t>
            </a:r>
            <a:r>
              <a:rPr lang="en-US" sz="2000" dirty="0">
                <a:latin typeface="UTM Avo" panose="02040603050506020204" pitchFamily="18" charset="0"/>
              </a:rPr>
              <a:t> </a:t>
            </a:r>
            <a:r>
              <a:rPr lang="en-US" sz="2000" dirty="0" err="1">
                <a:latin typeface="UTM Avo" panose="02040603050506020204" pitchFamily="18" charset="0"/>
              </a:rPr>
              <a:t>đến</a:t>
            </a:r>
            <a:r>
              <a:rPr lang="en-US" sz="2000" dirty="0">
                <a:latin typeface="UTM Avo" panose="02040603050506020204" pitchFamily="18" charset="0"/>
              </a:rPr>
              <a:t> </a:t>
            </a:r>
            <a:r>
              <a:rPr lang="en-US" sz="2000" dirty="0" err="1">
                <a:latin typeface="UTM Avo" panose="02040603050506020204" pitchFamily="18" charset="0"/>
              </a:rPr>
              <a:t>hệ</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a:t>
            </a:r>
          </a:p>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Loãng</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do </a:t>
            </a:r>
            <a:r>
              <a:rPr lang="en-US" sz="2000" dirty="0" err="1">
                <a:latin typeface="UTM Avo" panose="02040603050506020204" pitchFamily="18" charset="0"/>
              </a:rPr>
              <a:t>cơ</a:t>
            </a:r>
            <a:r>
              <a:rPr lang="en-US" sz="2000" dirty="0">
                <a:latin typeface="UTM Avo" panose="02040603050506020204" pitchFamily="18" charset="0"/>
              </a:rPr>
              <a:t> </a:t>
            </a:r>
            <a:r>
              <a:rPr lang="en-US" sz="2000" dirty="0" err="1">
                <a:latin typeface="UTM Avo" panose="02040603050506020204" pitchFamily="18" charset="0"/>
              </a:rPr>
              <a:t>thể</a:t>
            </a:r>
            <a:r>
              <a:rPr lang="en-US" sz="2000" dirty="0">
                <a:latin typeface="UTM Avo" panose="02040603050506020204" pitchFamily="18" charset="0"/>
              </a:rPr>
              <a:t> </a:t>
            </a:r>
            <a:r>
              <a:rPr lang="en-US" sz="2000" dirty="0" err="1">
                <a:latin typeface="UTM Avo" panose="02040603050506020204" pitchFamily="18" charset="0"/>
              </a:rPr>
              <a:t>thiếu</a:t>
            </a:r>
            <a:r>
              <a:rPr lang="en-US" sz="2000" dirty="0">
                <a:latin typeface="UTM Avo" panose="02040603050506020204" pitchFamily="18" charset="0"/>
              </a:rPr>
              <a:t> calcium </a:t>
            </a:r>
            <a:r>
              <a:rPr lang="en-US" sz="2000" dirty="0" err="1">
                <a:latin typeface="UTM Avo" panose="02040603050506020204" pitchFamily="18" charset="0"/>
              </a:rPr>
              <a:t>và</a:t>
            </a:r>
            <a:r>
              <a:rPr lang="en-US" sz="2000" dirty="0">
                <a:latin typeface="UTM Avo" panose="02040603050506020204" pitchFamily="18" charset="0"/>
              </a:rPr>
              <a:t> vitamin D, </a:t>
            </a:r>
            <a:r>
              <a:rPr lang="en-US" sz="2000" dirty="0" err="1">
                <a:latin typeface="UTM Avo" panose="02040603050506020204" pitchFamily="18" charset="0"/>
              </a:rPr>
              <a:t>tuổi</a:t>
            </a:r>
            <a:r>
              <a:rPr lang="en-US" sz="2000" dirty="0">
                <a:latin typeface="UTM Avo" panose="02040603050506020204" pitchFamily="18" charset="0"/>
              </a:rPr>
              <a:t> </a:t>
            </a:r>
            <a:r>
              <a:rPr lang="en-US" sz="2000" dirty="0" err="1">
                <a:latin typeface="UTM Avo" panose="02040603050506020204" pitchFamily="18" charset="0"/>
              </a:rPr>
              <a:t>cao</a:t>
            </a:r>
            <a:r>
              <a:rPr lang="en-US" sz="2000" dirty="0">
                <a:latin typeface="UTM Avo" panose="02040603050506020204" pitchFamily="18" charset="0"/>
              </a:rPr>
              <a:t>, </a:t>
            </a:r>
            <a:r>
              <a:rPr lang="en-US" sz="2000" dirty="0" err="1">
                <a:latin typeface="UTM Avo" panose="02040603050506020204" pitchFamily="18" charset="0"/>
              </a:rPr>
              <a:t>thay</a:t>
            </a:r>
            <a:r>
              <a:rPr lang="en-US" sz="2000" dirty="0">
                <a:latin typeface="UTM Avo" panose="02040603050506020204" pitchFamily="18" charset="0"/>
              </a:rPr>
              <a:t> </a:t>
            </a:r>
            <a:r>
              <a:rPr lang="en-US" sz="2000" dirty="0" err="1">
                <a:latin typeface="UTM Avo" panose="02040603050506020204" pitchFamily="18" charset="0"/>
              </a:rPr>
              <a:t>đổi</a:t>
            </a:r>
            <a:r>
              <a:rPr lang="en-US" sz="2000" dirty="0">
                <a:latin typeface="UTM Avo" panose="02040603050506020204" pitchFamily="18" charset="0"/>
              </a:rPr>
              <a:t> hormone,… </a:t>
            </a:r>
            <a:r>
              <a:rPr lang="en-US" sz="2000" dirty="0" err="1">
                <a:latin typeface="UTM Avo" panose="02040603050506020204" pitchFamily="18" charset="0"/>
              </a:rPr>
              <a:t>Loãng</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a:t>
            </a:r>
            <a:r>
              <a:rPr lang="en-US" sz="2000" dirty="0" err="1">
                <a:latin typeface="UTM Avo" panose="02040603050506020204" pitchFamily="18" charset="0"/>
              </a:rPr>
              <a:t>làm</a:t>
            </a:r>
            <a:r>
              <a:rPr lang="en-US" sz="2000" dirty="0">
                <a:latin typeface="UTM Avo" panose="02040603050506020204" pitchFamily="18" charset="0"/>
              </a:rPr>
              <a:t> </a:t>
            </a:r>
            <a:r>
              <a:rPr lang="en-US" sz="2000" dirty="0" err="1">
                <a:latin typeface="UTM Avo" panose="02040603050506020204" pitchFamily="18" charset="0"/>
              </a:rPr>
              <a:t>cho</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a:t>
            </a:r>
            <a:r>
              <a:rPr lang="en-US" sz="2000" dirty="0" err="1">
                <a:latin typeface="UTM Avo" panose="02040603050506020204" pitchFamily="18" charset="0"/>
              </a:rPr>
              <a:t>giòn</a:t>
            </a:r>
            <a:r>
              <a:rPr lang="en-US" sz="2000" dirty="0">
                <a:latin typeface="UTM Avo" panose="02040603050506020204" pitchFamily="18" charset="0"/>
              </a:rPr>
              <a:t>, </a:t>
            </a:r>
            <a:r>
              <a:rPr lang="en-US" sz="2000" dirty="0" err="1">
                <a:latin typeface="UTM Avo" panose="02040603050506020204" pitchFamily="18" charset="0"/>
              </a:rPr>
              <a:t>dễ</a:t>
            </a:r>
            <a:r>
              <a:rPr lang="en-US" sz="2000" dirty="0">
                <a:latin typeface="UTM Avo" panose="02040603050506020204" pitchFamily="18" charset="0"/>
              </a:rPr>
              <a:t> </a:t>
            </a:r>
            <a:r>
              <a:rPr lang="en-US" sz="2000" dirty="0" err="1">
                <a:latin typeface="UTM Avo" panose="02040603050506020204" pitchFamily="18" charset="0"/>
              </a:rPr>
              <a:t>gãy</a:t>
            </a:r>
            <a:r>
              <a:rPr lang="en-US" sz="2000" dirty="0">
                <a:latin typeface="UTM Avo" panose="02040603050506020204" pitchFamily="18" charset="0"/>
              </a:rPr>
              <a:t>.</a:t>
            </a:r>
          </a:p>
          <a:p>
            <a:pPr algn="just">
              <a:lnSpc>
                <a:spcPct val="150000"/>
              </a:lnSpc>
            </a:pPr>
            <a:r>
              <a:rPr lang="en-US" sz="2000" dirty="0">
                <a:latin typeface="UTM Avo" panose="02040603050506020204" pitchFamily="18" charset="0"/>
              </a:rPr>
              <a:t>• Bong </a:t>
            </a:r>
            <a:r>
              <a:rPr lang="en-US" sz="2000" dirty="0" err="1">
                <a:latin typeface="UTM Avo" panose="02040603050506020204" pitchFamily="18" charset="0"/>
              </a:rPr>
              <a:t>gân</a:t>
            </a:r>
            <a:r>
              <a:rPr lang="en-US" sz="2000" dirty="0">
                <a:latin typeface="UTM Avo" panose="02040603050506020204" pitchFamily="18" charset="0"/>
              </a:rPr>
              <a:t>, </a:t>
            </a:r>
            <a:r>
              <a:rPr lang="en-US" sz="2000" dirty="0" err="1">
                <a:latin typeface="UTM Avo" panose="02040603050506020204" pitchFamily="18" charset="0"/>
              </a:rPr>
              <a:t>trật</a:t>
            </a:r>
            <a:r>
              <a:rPr lang="en-US" sz="2000" dirty="0">
                <a:latin typeface="UTM Avo" panose="02040603050506020204" pitchFamily="18" charset="0"/>
              </a:rPr>
              <a:t> </a:t>
            </a:r>
            <a:r>
              <a:rPr lang="en-US" sz="2000" dirty="0" err="1">
                <a:latin typeface="UTM Avo" panose="02040603050506020204" pitchFamily="18" charset="0"/>
              </a:rPr>
              <a:t>khớp</a:t>
            </a:r>
            <a:r>
              <a:rPr lang="en-US" sz="2000" dirty="0">
                <a:latin typeface="UTM Avo" panose="02040603050506020204" pitchFamily="18" charset="0"/>
              </a:rPr>
              <a:t>, </a:t>
            </a:r>
            <a:r>
              <a:rPr lang="en-US" sz="2000" dirty="0" err="1">
                <a:latin typeface="UTM Avo" panose="02040603050506020204" pitchFamily="18" charset="0"/>
              </a:rPr>
              <a:t>gãy</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do </a:t>
            </a:r>
            <a:r>
              <a:rPr lang="en-US" sz="2000" dirty="0" err="1">
                <a:latin typeface="UTM Avo" panose="02040603050506020204" pitchFamily="18" charset="0"/>
              </a:rPr>
              <a:t>bị</a:t>
            </a:r>
            <a:r>
              <a:rPr lang="en-US" sz="2000" dirty="0">
                <a:latin typeface="UTM Avo" panose="02040603050506020204" pitchFamily="18" charset="0"/>
              </a:rPr>
              <a:t> </a:t>
            </a:r>
            <a:r>
              <a:rPr lang="en-US" sz="2000" dirty="0" err="1">
                <a:latin typeface="UTM Avo" panose="02040603050506020204" pitchFamily="18" charset="0"/>
              </a:rPr>
              <a:t>chấn</a:t>
            </a:r>
            <a:r>
              <a:rPr lang="en-US" sz="2000" dirty="0">
                <a:latin typeface="UTM Avo" panose="02040603050506020204" pitchFamily="18" charset="0"/>
              </a:rPr>
              <a:t> </a:t>
            </a:r>
            <a:r>
              <a:rPr lang="en-US" sz="2000" dirty="0" err="1">
                <a:latin typeface="UTM Avo" panose="02040603050506020204" pitchFamily="18" charset="0"/>
              </a:rPr>
              <a:t>thương</a:t>
            </a:r>
            <a:r>
              <a:rPr lang="en-US" sz="2000" dirty="0">
                <a:latin typeface="UTM Avo" panose="02040603050506020204" pitchFamily="18" charset="0"/>
              </a:rPr>
              <a:t> </a:t>
            </a:r>
            <a:r>
              <a:rPr lang="en-US" sz="2000" dirty="0" err="1">
                <a:latin typeface="UTM Avo" panose="02040603050506020204" pitchFamily="18" charset="0"/>
              </a:rPr>
              <a:t>khi</a:t>
            </a:r>
            <a:r>
              <a:rPr lang="en-US" sz="2000" dirty="0">
                <a:latin typeface="UTM Avo" panose="02040603050506020204" pitchFamily="18" charset="0"/>
              </a:rPr>
              <a:t> </a:t>
            </a:r>
            <a:r>
              <a:rPr lang="en-US" sz="2000" dirty="0" err="1">
                <a:latin typeface="UTM Avo" panose="02040603050506020204" pitchFamily="18" charset="0"/>
              </a:rPr>
              <a:t>chơi</a:t>
            </a:r>
            <a:r>
              <a:rPr lang="en-US" sz="2000" dirty="0">
                <a:latin typeface="UTM Avo" panose="02040603050506020204" pitchFamily="18" charset="0"/>
              </a:rPr>
              <a:t> </a:t>
            </a:r>
            <a:r>
              <a:rPr lang="en-US" sz="2000" dirty="0" err="1">
                <a:latin typeface="UTM Avo" panose="02040603050506020204" pitchFamily="18" charset="0"/>
              </a:rPr>
              <a:t>thể</a:t>
            </a:r>
            <a:r>
              <a:rPr lang="en-US" sz="2000" dirty="0">
                <a:latin typeface="UTM Avo" panose="02040603050506020204" pitchFamily="18" charset="0"/>
              </a:rPr>
              <a:t> </a:t>
            </a:r>
            <a:r>
              <a:rPr lang="en-US" sz="2000" dirty="0" err="1">
                <a:latin typeface="UTM Avo" panose="02040603050506020204" pitchFamily="18" charset="0"/>
              </a:rPr>
              <a:t>thao</a:t>
            </a:r>
            <a:r>
              <a:rPr lang="en-US" sz="2000" dirty="0">
                <a:latin typeface="UTM Avo" panose="02040603050506020204" pitchFamily="18" charset="0"/>
              </a:rPr>
              <a:t>, tai </a:t>
            </a:r>
            <a:r>
              <a:rPr lang="en-US" sz="2000" dirty="0" err="1">
                <a:latin typeface="UTM Avo" panose="02040603050506020204" pitchFamily="18" charset="0"/>
              </a:rPr>
              <a:t>nạn</a:t>
            </a:r>
            <a:r>
              <a:rPr lang="en-US" sz="2000" dirty="0">
                <a:latin typeface="UTM Avo" panose="02040603050506020204" pitchFamily="18" charset="0"/>
              </a:rPr>
              <a:t> </a:t>
            </a:r>
            <a:r>
              <a:rPr lang="en-US" sz="2000" dirty="0" err="1">
                <a:latin typeface="UTM Avo" panose="02040603050506020204" pitchFamily="18" charset="0"/>
              </a:rPr>
              <a:t>trong</a:t>
            </a:r>
            <a:r>
              <a:rPr lang="en-US" sz="2000" dirty="0">
                <a:latin typeface="UTM Avo" panose="02040603050506020204" pitchFamily="18" charset="0"/>
              </a:rPr>
              <a:t> </a:t>
            </a:r>
            <a:r>
              <a:rPr lang="en-US" sz="2000" dirty="0" err="1">
                <a:latin typeface="UTM Avo" panose="02040603050506020204" pitchFamily="18" charset="0"/>
              </a:rPr>
              <a:t>sinh</a:t>
            </a:r>
            <a:r>
              <a:rPr lang="en-US" sz="2000" dirty="0">
                <a:latin typeface="UTM Avo" panose="02040603050506020204" pitchFamily="18" charset="0"/>
              </a:rPr>
              <a:t> </a:t>
            </a:r>
            <a:r>
              <a:rPr lang="en-US" sz="2000" dirty="0" err="1">
                <a:latin typeface="UTM Avo" panose="02040603050506020204" pitchFamily="18" charset="0"/>
              </a:rPr>
              <a:t>hoạt</a:t>
            </a:r>
            <a:r>
              <a:rPr lang="en-US" sz="2000" dirty="0">
                <a:latin typeface="UTM Avo" panose="02040603050506020204" pitchFamily="18" charset="0"/>
              </a:rPr>
              <a:t>, </a:t>
            </a:r>
            <a:r>
              <a:rPr lang="en-US" sz="2000" dirty="0" err="1">
                <a:latin typeface="UTM Avo" panose="02040603050506020204" pitchFamily="18" charset="0"/>
              </a:rPr>
              <a:t>bê</a:t>
            </a:r>
            <a:r>
              <a:rPr lang="en-US" sz="2000" dirty="0">
                <a:latin typeface="UTM Avo" panose="02040603050506020204" pitchFamily="18" charset="0"/>
              </a:rPr>
              <a:t> </a:t>
            </a:r>
            <a:r>
              <a:rPr lang="en-US" sz="2000" dirty="0" err="1">
                <a:latin typeface="UTM Avo" panose="02040603050506020204" pitchFamily="18" charset="0"/>
              </a:rPr>
              <a:t>vác</a:t>
            </a:r>
            <a:r>
              <a:rPr lang="en-US" sz="2000" dirty="0">
                <a:latin typeface="UTM Avo" panose="02040603050506020204" pitchFamily="18" charset="0"/>
              </a:rPr>
              <a:t> </a:t>
            </a:r>
            <a:r>
              <a:rPr lang="en-US" sz="2000" dirty="0" err="1">
                <a:latin typeface="UTM Avo" panose="02040603050506020204" pitchFamily="18" charset="0"/>
              </a:rPr>
              <a:t>vật</a:t>
            </a:r>
            <a:r>
              <a:rPr lang="en-US" sz="2000" dirty="0">
                <a:latin typeface="UTM Avo" panose="02040603050506020204" pitchFamily="18" charset="0"/>
              </a:rPr>
              <a:t> </a:t>
            </a:r>
            <a:r>
              <a:rPr lang="en-US" sz="2000" dirty="0" err="1">
                <a:latin typeface="UTM Avo" panose="02040603050506020204" pitchFamily="18" charset="0"/>
              </a:rPr>
              <a:t>nặng</a:t>
            </a:r>
            <a:r>
              <a:rPr lang="en-US" sz="2000" dirty="0">
                <a:latin typeface="UTM Avo" panose="02040603050506020204" pitchFamily="18" charset="0"/>
              </a:rPr>
              <a:t> </a:t>
            </a:r>
            <a:r>
              <a:rPr lang="en-US" sz="2000" dirty="0" err="1">
                <a:latin typeface="UTM Avo" panose="02040603050506020204" pitchFamily="18" charset="0"/>
              </a:rPr>
              <a:t>quá</a:t>
            </a:r>
            <a:r>
              <a:rPr lang="en-US" sz="2000" dirty="0">
                <a:latin typeface="UTM Avo" panose="02040603050506020204" pitchFamily="18" charset="0"/>
              </a:rPr>
              <a:t> </a:t>
            </a:r>
            <a:r>
              <a:rPr lang="en-US" sz="2000" dirty="0" err="1">
                <a:latin typeface="UTM Avo" panose="02040603050506020204" pitchFamily="18" charset="0"/>
              </a:rPr>
              <a:t>sức</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sai</a:t>
            </a:r>
            <a:r>
              <a:rPr lang="en-US" sz="2000" dirty="0">
                <a:latin typeface="UTM Avo" panose="02040603050506020204" pitchFamily="18" charset="0"/>
              </a:rPr>
              <a:t> </a:t>
            </a:r>
            <a:r>
              <a:rPr lang="en-US" sz="2000" dirty="0" err="1">
                <a:latin typeface="UTM Avo" panose="02040603050506020204" pitchFamily="18" charset="0"/>
              </a:rPr>
              <a:t>tư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a:t>
            </a:r>
          </a:p>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Viêm</a:t>
            </a:r>
            <a:r>
              <a:rPr lang="en-US" sz="2000" dirty="0">
                <a:latin typeface="UTM Avo" panose="02040603050506020204" pitchFamily="18" charset="0"/>
              </a:rPr>
              <a:t> </a:t>
            </a:r>
            <a:r>
              <a:rPr lang="en-US" sz="2000" dirty="0" err="1">
                <a:latin typeface="UTM Avo" panose="02040603050506020204" pitchFamily="18" charset="0"/>
              </a:rPr>
              <a:t>cơ</a:t>
            </a:r>
            <a:r>
              <a:rPr lang="en-US" sz="2000" dirty="0">
                <a:latin typeface="UTM Avo" panose="02040603050506020204" pitchFamily="18" charset="0"/>
              </a:rPr>
              <a:t> do </a:t>
            </a:r>
            <a:r>
              <a:rPr lang="en-US" sz="2000" dirty="0" err="1">
                <a:latin typeface="UTM Avo" panose="02040603050506020204" pitchFamily="18" charset="0"/>
              </a:rPr>
              <a:t>nhiễm</a:t>
            </a:r>
            <a:r>
              <a:rPr lang="en-US" sz="2000" dirty="0">
                <a:latin typeface="UTM Avo" panose="02040603050506020204" pitchFamily="18" charset="0"/>
              </a:rPr>
              <a:t> </a:t>
            </a:r>
            <a:r>
              <a:rPr lang="en-US" sz="2000" dirty="0" err="1">
                <a:latin typeface="UTM Avo" panose="02040603050506020204" pitchFamily="18" charset="0"/>
              </a:rPr>
              <a:t>khuẩn</a:t>
            </a:r>
            <a:r>
              <a:rPr lang="en-US" sz="2000" dirty="0">
                <a:latin typeface="UTM Avo" panose="02040603050506020204" pitchFamily="18" charset="0"/>
              </a:rPr>
              <a:t> </a:t>
            </a:r>
            <a:r>
              <a:rPr lang="en-US" sz="2000" dirty="0" err="1">
                <a:latin typeface="UTM Avo" panose="02040603050506020204" pitchFamily="18" charset="0"/>
              </a:rPr>
              <a:t>khi</a:t>
            </a:r>
            <a:r>
              <a:rPr lang="en-US" sz="2000" dirty="0">
                <a:latin typeface="UTM Avo" panose="02040603050506020204" pitchFamily="18" charset="0"/>
              </a:rPr>
              <a:t> </a:t>
            </a:r>
            <a:r>
              <a:rPr lang="en-US" sz="2000" dirty="0" err="1">
                <a:latin typeface="UTM Avo" panose="02040603050506020204" pitchFamily="18" charset="0"/>
              </a:rPr>
              <a:t>bị</a:t>
            </a:r>
            <a:r>
              <a:rPr lang="en-US" sz="2000" dirty="0">
                <a:latin typeface="UTM Avo" panose="02040603050506020204" pitchFamily="18" charset="0"/>
              </a:rPr>
              <a:t> </a:t>
            </a:r>
            <a:r>
              <a:rPr lang="en-US" sz="2000" dirty="0" err="1">
                <a:latin typeface="UTM Avo" panose="02040603050506020204" pitchFamily="18" charset="0"/>
              </a:rPr>
              <a:t>tổn</a:t>
            </a:r>
            <a:r>
              <a:rPr lang="en-US" sz="2000" dirty="0">
                <a:latin typeface="UTM Avo" panose="02040603050506020204" pitchFamily="18" charset="0"/>
              </a:rPr>
              <a:t> </a:t>
            </a:r>
            <a:r>
              <a:rPr lang="en-US" sz="2000" dirty="0" err="1">
                <a:latin typeface="UTM Avo" panose="02040603050506020204" pitchFamily="18" charset="0"/>
              </a:rPr>
              <a:t>thương</a:t>
            </a:r>
            <a:r>
              <a:rPr lang="en-US" sz="2000" dirty="0">
                <a:latin typeface="UTM Avo" panose="02040603050506020204" pitchFamily="18" charset="0"/>
              </a:rPr>
              <a:t> </a:t>
            </a:r>
            <a:r>
              <a:rPr lang="en-US" sz="2000" dirty="0" err="1">
                <a:latin typeface="UTM Avo" panose="02040603050506020204" pitchFamily="18" charset="0"/>
              </a:rPr>
              <a:t>trên</a:t>
            </a:r>
            <a:r>
              <a:rPr lang="en-US" sz="2000" dirty="0">
                <a:latin typeface="UTM Avo" panose="02040603050506020204" pitchFamily="18" charset="0"/>
              </a:rPr>
              <a:t> da; </a:t>
            </a:r>
            <a:r>
              <a:rPr lang="en-US" sz="2000" dirty="0" err="1">
                <a:latin typeface="UTM Avo" panose="02040603050506020204" pitchFamily="18" charset="0"/>
              </a:rPr>
              <a:t>dụng</a:t>
            </a:r>
            <a:r>
              <a:rPr lang="en-US" sz="2000" dirty="0">
                <a:latin typeface="UTM Avo" panose="02040603050506020204" pitchFamily="18" charset="0"/>
              </a:rPr>
              <a:t> </a:t>
            </a:r>
            <a:r>
              <a:rPr lang="en-US" sz="2000" dirty="0" err="1">
                <a:latin typeface="UTM Avo" panose="02040603050506020204" pitchFamily="18" charset="0"/>
              </a:rPr>
              <a:t>cụ</a:t>
            </a:r>
            <a:r>
              <a:rPr lang="en-US" sz="2000" dirty="0">
                <a:latin typeface="UTM Avo" panose="02040603050506020204" pitchFamily="18" charset="0"/>
              </a:rPr>
              <a:t> </a:t>
            </a:r>
            <a:r>
              <a:rPr lang="en-US" sz="2000" dirty="0" err="1">
                <a:latin typeface="UTM Avo" panose="02040603050506020204" pitchFamily="18" charset="0"/>
              </a:rPr>
              <a:t>tiêm</a:t>
            </a:r>
            <a:r>
              <a:rPr lang="en-US" sz="2000" dirty="0">
                <a:latin typeface="UTM Avo" panose="02040603050506020204" pitchFamily="18" charset="0"/>
              </a:rPr>
              <a:t> </a:t>
            </a:r>
            <a:r>
              <a:rPr lang="en-US" sz="2000" dirty="0" err="1">
                <a:latin typeface="UTM Avo" panose="02040603050506020204" pitchFamily="18" charset="0"/>
              </a:rPr>
              <a:t>truyền</a:t>
            </a:r>
            <a:r>
              <a:rPr lang="en-US" sz="2000" dirty="0">
                <a:latin typeface="UTM Avo" panose="02040603050506020204" pitchFamily="18" charset="0"/>
              </a:rPr>
              <a:t>, </a:t>
            </a:r>
            <a:r>
              <a:rPr lang="en-US" sz="2000" dirty="0" err="1">
                <a:latin typeface="UTM Avo" panose="02040603050506020204" pitchFamily="18" charset="0"/>
              </a:rPr>
              <a:t>châm</a:t>
            </a:r>
            <a:r>
              <a:rPr lang="en-US" sz="2000" dirty="0">
                <a:latin typeface="UTM Avo" panose="02040603050506020204" pitchFamily="18" charset="0"/>
              </a:rPr>
              <a:t> </a:t>
            </a:r>
            <a:r>
              <a:rPr lang="en-US" sz="2000" dirty="0" err="1">
                <a:latin typeface="UTM Avo" panose="02040603050506020204" pitchFamily="18" charset="0"/>
              </a:rPr>
              <a:t>cứu</a:t>
            </a:r>
            <a:r>
              <a:rPr lang="en-US" sz="2000" dirty="0">
                <a:latin typeface="UTM Avo" panose="02040603050506020204" pitchFamily="18" charset="0"/>
              </a:rPr>
              <a:t>, </a:t>
            </a:r>
            <a:r>
              <a:rPr lang="en-US" sz="2000" dirty="0" err="1">
                <a:latin typeface="UTM Avo" panose="02040603050506020204" pitchFamily="18" charset="0"/>
              </a:rPr>
              <a:t>phẫu</a:t>
            </a:r>
            <a:r>
              <a:rPr lang="en-US" sz="2000" dirty="0">
                <a:latin typeface="UTM Avo" panose="02040603050506020204" pitchFamily="18" charset="0"/>
              </a:rPr>
              <a:t> </a:t>
            </a:r>
            <a:r>
              <a:rPr lang="en-US" sz="2000" dirty="0" err="1">
                <a:latin typeface="UTM Avo" panose="02040603050506020204" pitchFamily="18" charset="0"/>
              </a:rPr>
              <a:t>thuật</a:t>
            </a:r>
            <a:r>
              <a:rPr lang="en-US" sz="2000" dirty="0">
                <a:latin typeface="UTM Avo" panose="02040603050506020204" pitchFamily="18" charset="0"/>
              </a:rPr>
              <a:t> </a:t>
            </a:r>
            <a:r>
              <a:rPr lang="en-US" sz="2000" dirty="0" err="1">
                <a:latin typeface="UTM Avo" panose="02040603050506020204" pitchFamily="18" charset="0"/>
              </a:rPr>
              <a:t>không</a:t>
            </a:r>
            <a:r>
              <a:rPr lang="en-US" sz="2000" dirty="0">
                <a:latin typeface="UTM Avo" panose="02040603050506020204" pitchFamily="18" charset="0"/>
              </a:rPr>
              <a:t> </a:t>
            </a:r>
            <a:r>
              <a:rPr lang="en-US" sz="2000" dirty="0" err="1">
                <a:latin typeface="UTM Avo" panose="02040603050506020204" pitchFamily="18" charset="0"/>
              </a:rPr>
              <a:t>đảm</a:t>
            </a:r>
            <a:r>
              <a:rPr lang="en-US" sz="2000" dirty="0">
                <a:latin typeface="UTM Avo" panose="02040603050506020204" pitchFamily="18" charset="0"/>
              </a:rPr>
              <a:t> </a:t>
            </a:r>
            <a:r>
              <a:rPr lang="en-US" sz="2000" dirty="0" err="1">
                <a:latin typeface="UTM Avo" panose="02040603050506020204" pitchFamily="18" charset="0"/>
              </a:rPr>
              <a:t>bảo</a:t>
            </a:r>
            <a:r>
              <a:rPr lang="en-US" sz="2000" dirty="0">
                <a:latin typeface="UTM Avo" panose="02040603050506020204" pitchFamily="18" charset="0"/>
              </a:rPr>
              <a:t> </a:t>
            </a:r>
            <a:r>
              <a:rPr lang="en-US" sz="2000" dirty="0" err="1">
                <a:latin typeface="UTM Avo" panose="02040603050506020204" pitchFamily="18" charset="0"/>
              </a:rPr>
              <a:t>vô</a:t>
            </a:r>
            <a:r>
              <a:rPr lang="en-US" sz="2000" dirty="0">
                <a:latin typeface="UTM Avo" panose="02040603050506020204" pitchFamily="18" charset="0"/>
              </a:rPr>
              <a:t> </a:t>
            </a:r>
            <a:r>
              <a:rPr lang="en-US" sz="2000" dirty="0" err="1">
                <a:latin typeface="UTM Avo" panose="02040603050506020204" pitchFamily="18" charset="0"/>
              </a:rPr>
              <a:t>trùng</a:t>
            </a:r>
            <a:r>
              <a:rPr lang="en-US" sz="2000" dirty="0">
                <a:latin typeface="UTM Avo" panose="02040603050506020204" pitchFamily="18" charset="0"/>
              </a:rPr>
              <a:t>.</a:t>
            </a:r>
          </a:p>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Viêm</a:t>
            </a:r>
            <a:r>
              <a:rPr lang="en-US" sz="2000" dirty="0">
                <a:latin typeface="UTM Avo" panose="02040603050506020204" pitchFamily="18" charset="0"/>
              </a:rPr>
              <a:t> </a:t>
            </a:r>
            <a:r>
              <a:rPr lang="en-US" sz="2000" dirty="0" err="1">
                <a:latin typeface="UTM Avo" panose="02040603050506020204" pitchFamily="18" charset="0"/>
              </a:rPr>
              <a:t>khớp</a:t>
            </a:r>
            <a:r>
              <a:rPr lang="en-US" sz="2000" dirty="0">
                <a:latin typeface="UTM Avo" panose="02040603050506020204" pitchFamily="18" charset="0"/>
              </a:rPr>
              <a:t> do </a:t>
            </a:r>
            <a:r>
              <a:rPr lang="en-US" sz="2000" dirty="0" err="1">
                <a:latin typeface="UTM Avo" panose="02040603050506020204" pitchFamily="18" charset="0"/>
              </a:rPr>
              <a:t>nhiễm</a:t>
            </a:r>
            <a:r>
              <a:rPr lang="en-US" sz="2000" dirty="0">
                <a:latin typeface="UTM Avo" panose="02040603050506020204" pitchFamily="18" charset="0"/>
              </a:rPr>
              <a:t> </a:t>
            </a:r>
            <a:r>
              <a:rPr lang="en-US" sz="2000" dirty="0" err="1">
                <a:latin typeface="UTM Avo" panose="02040603050506020204" pitchFamily="18" charset="0"/>
              </a:rPr>
              <a:t>khuẩn</a:t>
            </a:r>
            <a:r>
              <a:rPr lang="en-US" sz="2000" dirty="0">
                <a:latin typeface="UTM Avo" panose="02040603050506020204" pitchFamily="18" charset="0"/>
              </a:rPr>
              <a:t> </a:t>
            </a:r>
            <a:r>
              <a:rPr lang="en-US" sz="2000" dirty="0" err="1">
                <a:latin typeface="UTM Avo" panose="02040603050506020204" pitchFamily="18" charset="0"/>
              </a:rPr>
              <a:t>tại</a:t>
            </a:r>
            <a:r>
              <a:rPr lang="en-US" sz="2000" dirty="0">
                <a:latin typeface="UTM Avo" panose="02040603050506020204" pitchFamily="18" charset="0"/>
              </a:rPr>
              <a:t> </a:t>
            </a:r>
            <a:r>
              <a:rPr lang="en-US" sz="2000" dirty="0" err="1">
                <a:latin typeface="UTM Avo" panose="02040603050506020204" pitchFamily="18" charset="0"/>
              </a:rPr>
              <a:t>khớp</a:t>
            </a:r>
            <a:r>
              <a:rPr lang="en-US" sz="2000" dirty="0">
                <a:latin typeface="UTM Avo" panose="02040603050506020204" pitchFamily="18" charset="0"/>
              </a:rPr>
              <a:t>, </a:t>
            </a:r>
            <a:r>
              <a:rPr lang="en-US" sz="2000" dirty="0" err="1">
                <a:latin typeface="UTM Avo" panose="02040603050506020204" pitchFamily="18" charset="0"/>
              </a:rPr>
              <a:t>rối</a:t>
            </a:r>
            <a:r>
              <a:rPr lang="en-US" sz="2000" dirty="0">
                <a:latin typeface="UTM Avo" panose="02040603050506020204" pitchFamily="18" charset="0"/>
              </a:rPr>
              <a:t> </a:t>
            </a:r>
            <a:r>
              <a:rPr lang="en-US" sz="2000" dirty="0" err="1">
                <a:latin typeface="UTM Avo" panose="02040603050506020204" pitchFamily="18" charset="0"/>
              </a:rPr>
              <a:t>loạn</a:t>
            </a:r>
            <a:r>
              <a:rPr lang="en-US" sz="2000" dirty="0">
                <a:latin typeface="UTM Avo" panose="02040603050506020204" pitchFamily="18" charset="0"/>
              </a:rPr>
              <a:t> </a:t>
            </a:r>
            <a:r>
              <a:rPr lang="en-US" sz="2000" dirty="0" err="1">
                <a:latin typeface="UTM Avo" panose="02040603050506020204" pitchFamily="18" charset="0"/>
              </a:rPr>
              <a:t>chuyển</a:t>
            </a:r>
            <a:r>
              <a:rPr lang="en-US" sz="2000" dirty="0">
                <a:latin typeface="UTM Avo" panose="02040603050506020204" pitchFamily="18" charset="0"/>
              </a:rPr>
              <a:t> </a:t>
            </a:r>
            <a:r>
              <a:rPr lang="en-US" sz="2000" dirty="0" err="1">
                <a:latin typeface="UTM Avo" panose="02040603050506020204" pitchFamily="18" charset="0"/>
              </a:rPr>
              <a:t>hoá</a:t>
            </a:r>
            <a:r>
              <a:rPr lang="en-US" sz="2000" dirty="0">
                <a:latin typeface="UTM Avo" panose="02040603050506020204" pitchFamily="18" charset="0"/>
              </a:rPr>
              <a:t>, </a:t>
            </a:r>
            <a:r>
              <a:rPr lang="en-US" sz="2000" dirty="0" err="1">
                <a:latin typeface="UTM Avo" panose="02040603050506020204" pitchFamily="18" charset="0"/>
              </a:rPr>
              <a:t>thừa</a:t>
            </a:r>
            <a:r>
              <a:rPr lang="en-US" sz="2000" dirty="0">
                <a:latin typeface="UTM Avo" panose="02040603050506020204" pitchFamily="18" charset="0"/>
              </a:rPr>
              <a:t> </a:t>
            </a:r>
            <a:r>
              <a:rPr lang="en-US" sz="2000" dirty="0" err="1">
                <a:latin typeface="UTM Avo" panose="02040603050506020204" pitchFamily="18" charset="0"/>
              </a:rPr>
              <a:t>cân</a:t>
            </a:r>
            <a:r>
              <a:rPr lang="en-US" sz="2000" dirty="0">
                <a:latin typeface="UTM Avo" panose="02040603050506020204" pitchFamily="18" charset="0"/>
              </a:rPr>
              <a:t>, </a:t>
            </a:r>
            <a:r>
              <a:rPr lang="en-US" sz="2000" dirty="0" err="1">
                <a:latin typeface="UTM Avo" panose="02040603050506020204" pitchFamily="18" charset="0"/>
              </a:rPr>
              <a:t>béo</a:t>
            </a:r>
            <a:r>
              <a:rPr lang="en-US" sz="2000" dirty="0">
                <a:latin typeface="UTM Avo" panose="02040603050506020204" pitchFamily="18" charset="0"/>
              </a:rPr>
              <a:t> </a:t>
            </a:r>
            <a:r>
              <a:rPr lang="en-US" sz="2000" dirty="0" err="1">
                <a:latin typeface="UTM Avo" panose="02040603050506020204" pitchFamily="18" charset="0"/>
              </a:rPr>
              <a:t>phì</a:t>
            </a:r>
            <a:r>
              <a:rPr lang="en-US" sz="2000" dirty="0">
                <a:latin typeface="UTM Avo" panose="02040603050506020204" pitchFamily="18" charset="0"/>
              </a:rPr>
              <a:t>,…</a:t>
            </a:r>
          </a:p>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Còi</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a:t>
            </a:r>
            <a:r>
              <a:rPr lang="en-US" sz="2000" dirty="0" err="1">
                <a:latin typeface="UTM Avo" panose="02040603050506020204" pitchFamily="18" charset="0"/>
              </a:rPr>
              <a:t>mềm</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do </a:t>
            </a:r>
            <a:r>
              <a:rPr lang="en-US" sz="2000" dirty="0" err="1">
                <a:latin typeface="UTM Avo" panose="02040603050506020204" pitchFamily="18" charset="0"/>
              </a:rPr>
              <a:t>cơ</a:t>
            </a:r>
            <a:r>
              <a:rPr lang="en-US" sz="2000" dirty="0">
                <a:latin typeface="UTM Avo" panose="02040603050506020204" pitchFamily="18" charset="0"/>
              </a:rPr>
              <a:t> </a:t>
            </a:r>
            <a:r>
              <a:rPr lang="en-US" sz="2000" dirty="0" err="1">
                <a:latin typeface="UTM Avo" panose="02040603050506020204" pitchFamily="18" charset="0"/>
              </a:rPr>
              <a:t>thể</a:t>
            </a:r>
            <a:r>
              <a:rPr lang="en-US" sz="2000" dirty="0">
                <a:latin typeface="UTM Avo" panose="02040603050506020204" pitchFamily="18" charset="0"/>
              </a:rPr>
              <a:t> </a:t>
            </a:r>
            <a:r>
              <a:rPr lang="en-US" sz="2000" dirty="0" err="1">
                <a:latin typeface="UTM Avo" panose="02040603050506020204" pitchFamily="18" charset="0"/>
              </a:rPr>
              <a:t>thiếu</a:t>
            </a:r>
            <a:r>
              <a:rPr lang="en-US" sz="2000" dirty="0">
                <a:latin typeface="UTM Avo" panose="02040603050506020204" pitchFamily="18" charset="0"/>
              </a:rPr>
              <a:t> calcium </a:t>
            </a:r>
            <a:r>
              <a:rPr lang="en-US" sz="2000" dirty="0" err="1">
                <a:latin typeface="UTM Avo" panose="02040603050506020204" pitchFamily="18" charset="0"/>
              </a:rPr>
              <a:t>và</a:t>
            </a:r>
            <a:r>
              <a:rPr lang="en-US" sz="2000" dirty="0">
                <a:latin typeface="UTM Avo" panose="02040603050506020204" pitchFamily="18" charset="0"/>
              </a:rPr>
              <a:t> vitamin D, </a:t>
            </a:r>
            <a:r>
              <a:rPr lang="en-US" sz="2000" dirty="0" err="1">
                <a:latin typeface="UTM Avo" panose="02040603050506020204" pitchFamily="18" charset="0"/>
              </a:rPr>
              <a:t>rối</a:t>
            </a:r>
            <a:r>
              <a:rPr lang="en-US" sz="2000" dirty="0">
                <a:latin typeface="UTM Avo" panose="02040603050506020204" pitchFamily="18" charset="0"/>
              </a:rPr>
              <a:t> </a:t>
            </a:r>
            <a:r>
              <a:rPr lang="en-US" sz="2000" dirty="0" err="1">
                <a:latin typeface="UTM Avo" panose="02040603050506020204" pitchFamily="18" charset="0"/>
              </a:rPr>
              <a:t>loạn</a:t>
            </a:r>
            <a:r>
              <a:rPr lang="en-US" sz="2000" dirty="0">
                <a:latin typeface="UTM Avo" panose="02040603050506020204" pitchFamily="18" charset="0"/>
              </a:rPr>
              <a:t> </a:t>
            </a:r>
            <a:r>
              <a:rPr lang="en-US" sz="2000" dirty="0" err="1">
                <a:latin typeface="UTM Avo" panose="02040603050506020204" pitchFamily="18" charset="0"/>
              </a:rPr>
              <a:t>chuyển</a:t>
            </a:r>
            <a:r>
              <a:rPr lang="en-US" sz="2000" dirty="0">
                <a:latin typeface="UTM Avo" panose="02040603050506020204" pitchFamily="18" charset="0"/>
              </a:rPr>
              <a:t> </a:t>
            </a:r>
            <a:r>
              <a:rPr lang="en-US" sz="2000" dirty="0" err="1">
                <a:latin typeface="UTM Avo" panose="02040603050506020204" pitchFamily="18" charset="0"/>
              </a:rPr>
              <a:t>hoá</a:t>
            </a:r>
            <a:r>
              <a:rPr lang="en-US" sz="2000" dirty="0">
                <a:latin typeface="UTM Avo" panose="02040603050506020204" pitchFamily="18" charset="0"/>
              </a:rPr>
              <a:t> vitamin D. </a:t>
            </a:r>
          </a:p>
        </p:txBody>
      </p:sp>
    </p:spTree>
    <p:extLst>
      <p:ext uri="{BB962C8B-B14F-4D97-AF65-F5344CB8AC3E}">
        <p14:creationId xmlns:p14="http://schemas.microsoft.com/office/powerpoint/2010/main" val="34787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F97D9-7F9F-5AE3-3DBE-C6C2D4A317B7}"/>
              </a:ext>
            </a:extLst>
          </p:cNvPr>
          <p:cNvSpPr txBox="1"/>
          <p:nvPr/>
        </p:nvSpPr>
        <p:spPr>
          <a:xfrm>
            <a:off x="695696" y="1636291"/>
            <a:ext cx="10800608" cy="4258923"/>
          </a:xfrm>
          <a:prstGeom prst="rect">
            <a:avLst/>
          </a:prstGeom>
          <a:noFill/>
        </p:spPr>
        <p:txBody>
          <a:bodyPr wrap="square">
            <a:spAutoFit/>
          </a:bodyPr>
          <a:lstStyle/>
          <a:p>
            <a:pPr algn="just">
              <a:lnSpc>
                <a:spcPct val="150000"/>
              </a:lnSpc>
              <a:spcBef>
                <a:spcPts val="600"/>
              </a:spcBef>
            </a:pPr>
            <a:r>
              <a:rPr lang="en-US" sz="2000" dirty="0" err="1">
                <a:latin typeface="UTM Avo" panose="02040603050506020204" pitchFamily="18" charset="0"/>
              </a:rPr>
              <a:t>Tật</a:t>
            </a:r>
            <a:r>
              <a:rPr lang="en-US" sz="2000" dirty="0">
                <a:latin typeface="UTM Avo" panose="02040603050506020204" pitchFamily="18" charset="0"/>
              </a:rPr>
              <a:t> </a:t>
            </a:r>
            <a:r>
              <a:rPr lang="en-US" sz="2000" dirty="0" err="1">
                <a:latin typeface="UTM Avo" panose="02040603050506020204" pitchFamily="18" charset="0"/>
              </a:rPr>
              <a:t>liên</a:t>
            </a:r>
            <a:r>
              <a:rPr lang="en-US" sz="2000" dirty="0">
                <a:latin typeface="UTM Avo" panose="02040603050506020204" pitchFamily="18" charset="0"/>
              </a:rPr>
              <a:t> </a:t>
            </a:r>
            <a:r>
              <a:rPr lang="en-US" sz="2000" dirty="0" err="1">
                <a:latin typeface="UTM Avo" panose="02040603050506020204" pitchFamily="18" charset="0"/>
              </a:rPr>
              <a:t>quan</a:t>
            </a:r>
            <a:r>
              <a:rPr lang="en-US" sz="2000" dirty="0">
                <a:latin typeface="UTM Avo" panose="02040603050506020204" pitchFamily="18" charset="0"/>
              </a:rPr>
              <a:t> </a:t>
            </a:r>
            <a:r>
              <a:rPr lang="en-US" sz="2000" dirty="0" err="1">
                <a:latin typeface="UTM Avo" panose="02040603050506020204" pitchFamily="18" charset="0"/>
              </a:rPr>
              <a:t>đến</a:t>
            </a:r>
            <a:r>
              <a:rPr lang="en-US" sz="2000" dirty="0">
                <a:latin typeface="UTM Avo" panose="02040603050506020204" pitchFamily="18" charset="0"/>
              </a:rPr>
              <a:t> </a:t>
            </a:r>
            <a:r>
              <a:rPr lang="en-US" sz="2000" dirty="0" err="1">
                <a:latin typeface="UTM Avo" panose="02040603050506020204" pitchFamily="18" charset="0"/>
              </a:rPr>
              <a:t>hệ</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cong</a:t>
            </a:r>
            <a:r>
              <a:rPr lang="en-US" sz="2000" dirty="0">
                <a:latin typeface="UTM Avo" panose="02040603050506020204" pitchFamily="18" charset="0"/>
              </a:rPr>
              <a:t> </a:t>
            </a:r>
            <a:r>
              <a:rPr lang="en-US" sz="2000" dirty="0" err="1">
                <a:latin typeface="UTM Avo" panose="02040603050506020204" pitchFamily="18" charset="0"/>
              </a:rPr>
              <a:t>vẹo</a:t>
            </a:r>
            <a:r>
              <a:rPr lang="en-US" sz="2000" dirty="0">
                <a:latin typeface="UTM Avo" panose="02040603050506020204" pitchFamily="18" charset="0"/>
              </a:rPr>
              <a:t> </a:t>
            </a:r>
            <a:r>
              <a:rPr lang="en-US" sz="2000" dirty="0" err="1">
                <a:latin typeface="UTM Avo" panose="02040603050506020204" pitchFamily="18" charset="0"/>
              </a:rPr>
              <a:t>cột</a:t>
            </a:r>
            <a:r>
              <a:rPr lang="en-US" sz="2000" dirty="0">
                <a:latin typeface="UTM Avo" panose="02040603050506020204" pitchFamily="18" charset="0"/>
              </a:rPr>
              <a:t> </a:t>
            </a:r>
            <a:r>
              <a:rPr lang="en-US" sz="2000" dirty="0" err="1">
                <a:latin typeface="UTM Avo" panose="02040603050506020204" pitchFamily="18" charset="0"/>
              </a:rPr>
              <a:t>sống</a:t>
            </a:r>
            <a:r>
              <a:rPr lang="en-US" sz="2000" dirty="0">
                <a:latin typeface="UTM Avo" panose="02040603050506020204" pitchFamily="18" charset="0"/>
              </a:rPr>
              <a:t> do </a:t>
            </a:r>
            <a:r>
              <a:rPr lang="en-US" sz="2000" dirty="0" err="1">
                <a:latin typeface="UTM Avo" panose="02040603050506020204" pitchFamily="18" charset="0"/>
              </a:rPr>
              <a:t>bệnh</a:t>
            </a:r>
            <a:r>
              <a:rPr lang="en-US" sz="2000" dirty="0">
                <a:latin typeface="UTM Avo" panose="02040603050506020204" pitchFamily="18" charset="0"/>
              </a:rPr>
              <a:t> </a:t>
            </a:r>
            <a:r>
              <a:rPr lang="en-US" sz="2000" dirty="0" err="1">
                <a:latin typeface="UTM Avo" panose="02040603050506020204" pitchFamily="18" charset="0"/>
              </a:rPr>
              <a:t>về</a:t>
            </a:r>
            <a:r>
              <a:rPr lang="en-US" sz="2000" dirty="0">
                <a:latin typeface="UTM Avo" panose="02040603050506020204" pitchFamily="18" charset="0"/>
              </a:rPr>
              <a:t> </a:t>
            </a:r>
            <a:r>
              <a:rPr lang="en-US" sz="2000" dirty="0" err="1">
                <a:latin typeface="UTM Avo" panose="02040603050506020204" pitchFamily="18" charset="0"/>
              </a:rPr>
              <a:t>thần</a:t>
            </a:r>
            <a:r>
              <a:rPr lang="en-US" sz="2000" dirty="0">
                <a:latin typeface="UTM Avo" panose="02040603050506020204" pitchFamily="18" charset="0"/>
              </a:rPr>
              <a:t> </a:t>
            </a:r>
            <a:r>
              <a:rPr lang="en-US" sz="2000" dirty="0" err="1">
                <a:latin typeface="UTM Avo" panose="02040603050506020204" pitchFamily="18" charset="0"/>
              </a:rPr>
              <a:t>kinh</a:t>
            </a:r>
            <a:r>
              <a:rPr lang="en-US" sz="2000" dirty="0">
                <a:latin typeface="UTM Avo" panose="02040603050506020204" pitchFamily="18" charset="0"/>
              </a:rPr>
              <a:t>; </a:t>
            </a:r>
            <a:r>
              <a:rPr lang="en-US" sz="2000" dirty="0" err="1">
                <a:latin typeface="UTM Avo" panose="02040603050506020204" pitchFamily="18" charset="0"/>
              </a:rPr>
              <a:t>bất</a:t>
            </a:r>
            <a:r>
              <a:rPr lang="en-US" sz="2000" dirty="0">
                <a:latin typeface="UTM Avo" panose="02040603050506020204" pitchFamily="18" charset="0"/>
              </a:rPr>
              <a:t> </a:t>
            </a:r>
            <a:r>
              <a:rPr lang="en-US" sz="2000" dirty="0" err="1">
                <a:latin typeface="UTM Avo" panose="02040603050506020204" pitchFamily="18" charset="0"/>
              </a:rPr>
              <a:t>thường</a:t>
            </a:r>
            <a:r>
              <a:rPr lang="en-US" sz="2000" dirty="0">
                <a:latin typeface="UTM Avo" panose="02040603050506020204" pitchFamily="18" charset="0"/>
              </a:rPr>
              <a:t> </a:t>
            </a:r>
            <a:r>
              <a:rPr lang="en-US" sz="2000" dirty="0" err="1">
                <a:latin typeface="UTM Avo" panose="02040603050506020204" pitchFamily="18" charset="0"/>
              </a:rPr>
              <a:t>bẩm</a:t>
            </a:r>
            <a:r>
              <a:rPr lang="en-US" sz="2000" dirty="0">
                <a:latin typeface="UTM Avo" panose="02040603050506020204" pitchFamily="18" charset="0"/>
              </a:rPr>
              <a:t> </a:t>
            </a:r>
            <a:r>
              <a:rPr lang="en-US" sz="2000" dirty="0" err="1">
                <a:latin typeface="UTM Avo" panose="02040603050506020204" pitchFamily="18" charset="0"/>
              </a:rPr>
              <a:t>sinh</a:t>
            </a:r>
            <a:r>
              <a:rPr lang="en-US" sz="2000" dirty="0">
                <a:latin typeface="UTM Avo" panose="02040603050506020204" pitchFamily="18" charset="0"/>
              </a:rPr>
              <a:t> </a:t>
            </a:r>
            <a:r>
              <a:rPr lang="en-US" sz="2000" dirty="0" err="1">
                <a:latin typeface="UTM Avo" panose="02040603050506020204" pitchFamily="18" charset="0"/>
              </a:rPr>
              <a:t>của</a:t>
            </a:r>
            <a:r>
              <a:rPr lang="en-US" sz="2000" dirty="0">
                <a:latin typeface="UTM Avo" panose="02040603050506020204" pitchFamily="18" charset="0"/>
              </a:rPr>
              <a:t> </a:t>
            </a:r>
            <a:r>
              <a:rPr lang="en-US" sz="2000" dirty="0" err="1">
                <a:latin typeface="UTM Avo" panose="02040603050506020204" pitchFamily="18" charset="0"/>
              </a:rPr>
              <a:t>đốt</a:t>
            </a:r>
            <a:r>
              <a:rPr lang="en-US" sz="2000" dirty="0">
                <a:latin typeface="UTM Avo" panose="02040603050506020204" pitchFamily="18" charset="0"/>
              </a:rPr>
              <a:t> </a:t>
            </a:r>
            <a:r>
              <a:rPr lang="en-US" sz="2000" dirty="0" err="1">
                <a:latin typeface="UTM Avo" panose="02040603050506020204" pitchFamily="18" charset="0"/>
              </a:rPr>
              <a:t>sống</a:t>
            </a:r>
            <a:r>
              <a:rPr lang="en-US" sz="2000" dirty="0">
                <a:latin typeface="UTM Avo" panose="02040603050506020204" pitchFamily="18" charset="0"/>
              </a:rPr>
              <a:t>; </a:t>
            </a:r>
            <a:r>
              <a:rPr lang="en-US" sz="2000" dirty="0" err="1">
                <a:latin typeface="UTM Avo" panose="02040603050506020204" pitchFamily="18" charset="0"/>
              </a:rPr>
              <a:t>tư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 </a:t>
            </a:r>
            <a:r>
              <a:rPr lang="en-US" sz="2000" dirty="0" err="1">
                <a:latin typeface="UTM Avo" panose="02040603050506020204" pitchFamily="18" charset="0"/>
              </a:rPr>
              <a:t>ngồi</a:t>
            </a:r>
            <a:r>
              <a:rPr lang="en-US" sz="2000" dirty="0">
                <a:latin typeface="UTM Avo" panose="02040603050506020204" pitchFamily="18" charset="0"/>
              </a:rPr>
              <a:t>, </a:t>
            </a:r>
            <a:r>
              <a:rPr lang="en-US" sz="2000" dirty="0" err="1">
                <a:latin typeface="UTM Avo" panose="02040603050506020204" pitchFamily="18" charset="0"/>
              </a:rPr>
              <a:t>đi</a:t>
            </a:r>
            <a:r>
              <a:rPr lang="en-US" sz="2000" dirty="0">
                <a:latin typeface="UTM Avo" panose="02040603050506020204" pitchFamily="18" charset="0"/>
              </a:rPr>
              <a:t>, </a:t>
            </a:r>
            <a:r>
              <a:rPr lang="en-US" sz="2000" dirty="0" err="1">
                <a:latin typeface="UTM Avo" panose="02040603050506020204" pitchFamily="18" charset="0"/>
              </a:rPr>
              <a:t>đứng</a:t>
            </a:r>
            <a:r>
              <a:rPr lang="en-US" sz="2000" dirty="0">
                <a:latin typeface="UTM Avo" panose="02040603050506020204" pitchFamily="18" charset="0"/>
              </a:rPr>
              <a:t>, </a:t>
            </a:r>
            <a:r>
              <a:rPr lang="en-US" sz="2000" dirty="0" err="1">
                <a:latin typeface="UTM Avo" panose="02040603050506020204" pitchFamily="18" charset="0"/>
              </a:rPr>
              <a:t>nằm</a:t>
            </a:r>
            <a:r>
              <a:rPr lang="en-US" sz="2000" dirty="0">
                <a:latin typeface="UTM Avo" panose="02040603050506020204" pitchFamily="18" charset="0"/>
              </a:rPr>
              <a:t> </a:t>
            </a:r>
            <a:r>
              <a:rPr lang="en-US" sz="2000" dirty="0" err="1">
                <a:latin typeface="UTM Avo" panose="02040603050506020204" pitchFamily="18" charset="0"/>
              </a:rPr>
              <a:t>không</a:t>
            </a:r>
            <a:r>
              <a:rPr lang="en-US" sz="2000" dirty="0">
                <a:latin typeface="UTM Avo" panose="02040603050506020204" pitchFamily="18" charset="0"/>
              </a:rPr>
              <a:t> </a:t>
            </a:r>
            <a:r>
              <a:rPr lang="en-US" sz="2000" dirty="0" err="1">
                <a:latin typeface="UTM Avo" panose="02040603050506020204" pitchFamily="18" charset="0"/>
              </a:rPr>
              <a:t>đúng</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cường</a:t>
            </a:r>
            <a:r>
              <a:rPr lang="en-US" sz="2000" dirty="0">
                <a:latin typeface="UTM Avo" panose="02040603050506020204" pitchFamily="18" charset="0"/>
              </a:rPr>
              <a:t> </a:t>
            </a:r>
            <a:r>
              <a:rPr lang="en-US" sz="2000" dirty="0" err="1">
                <a:latin typeface="UTM Avo" panose="02040603050506020204" pitchFamily="18" charset="0"/>
              </a:rPr>
              <a:t>độ</a:t>
            </a:r>
            <a:r>
              <a:rPr lang="en-US" sz="2000" dirty="0">
                <a:latin typeface="UTM Avo" panose="02040603050506020204" pitchFamily="18" charset="0"/>
              </a:rPr>
              <a:t> </a:t>
            </a:r>
            <a:r>
              <a:rPr lang="en-US" sz="2000" dirty="0" err="1">
                <a:latin typeface="UTM Avo" panose="02040603050506020204" pitchFamily="18" charset="0"/>
              </a:rPr>
              <a:t>lao</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không</a:t>
            </a:r>
            <a:r>
              <a:rPr lang="en-US" sz="2000" dirty="0">
                <a:latin typeface="UTM Avo" panose="02040603050506020204" pitchFamily="18" charset="0"/>
              </a:rPr>
              <a:t> </a:t>
            </a:r>
            <a:r>
              <a:rPr lang="en-US" sz="2000" dirty="0" err="1">
                <a:latin typeface="UTM Avo" panose="02040603050506020204" pitchFamily="18" charset="0"/>
              </a:rPr>
              <a:t>phù</a:t>
            </a:r>
            <a:r>
              <a:rPr lang="en-US" sz="2000" dirty="0">
                <a:latin typeface="UTM Avo" panose="02040603050506020204" pitchFamily="18" charset="0"/>
              </a:rPr>
              <a:t> </a:t>
            </a:r>
            <a:r>
              <a:rPr lang="en-US" sz="2000" dirty="0" err="1">
                <a:latin typeface="UTM Avo" panose="02040603050506020204" pitchFamily="18" charset="0"/>
              </a:rPr>
              <a:t>hợp</a:t>
            </a:r>
            <a:r>
              <a:rPr lang="en-US" sz="2000" dirty="0">
                <a:latin typeface="UTM Avo" panose="02040603050506020204" pitchFamily="18" charset="0"/>
              </a:rPr>
              <a:t> </a:t>
            </a:r>
            <a:r>
              <a:rPr lang="en-US" sz="2000" dirty="0" err="1">
                <a:latin typeface="UTM Avo" panose="02040603050506020204" pitchFamily="18" charset="0"/>
              </a:rPr>
              <a:t>với</a:t>
            </a:r>
            <a:r>
              <a:rPr lang="en-US" sz="2000" dirty="0">
                <a:latin typeface="UTM Avo" panose="02040603050506020204" pitchFamily="18" charset="0"/>
              </a:rPr>
              <a:t> </a:t>
            </a:r>
            <a:r>
              <a:rPr lang="en-US" sz="2000" dirty="0" err="1">
                <a:latin typeface="UTM Avo" panose="02040603050506020204" pitchFamily="18" charset="0"/>
              </a:rPr>
              <a:t>lứa</a:t>
            </a:r>
            <a:r>
              <a:rPr lang="en-US" sz="2000" dirty="0">
                <a:latin typeface="UTM Avo" panose="02040603050506020204" pitchFamily="18" charset="0"/>
              </a:rPr>
              <a:t> </a:t>
            </a:r>
            <a:r>
              <a:rPr lang="en-US" sz="2000" dirty="0" err="1">
                <a:latin typeface="UTM Avo" panose="02040603050506020204" pitchFamily="18" charset="0"/>
              </a:rPr>
              <a:t>tuổi</a:t>
            </a:r>
            <a:r>
              <a:rPr lang="en-US" sz="2000" dirty="0">
                <a:latin typeface="UTM Avo" panose="02040603050506020204" pitchFamily="18" charset="0"/>
              </a:rPr>
              <a:t>,…</a:t>
            </a:r>
          </a:p>
          <a:p>
            <a:pPr algn="just">
              <a:lnSpc>
                <a:spcPct val="150000"/>
              </a:lnSpc>
              <a:spcBef>
                <a:spcPts val="600"/>
              </a:spcBef>
            </a:pP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bệnh</a:t>
            </a:r>
            <a:r>
              <a:rPr lang="en-US" sz="2000" dirty="0">
                <a:latin typeface="UTM Avo" panose="02040603050506020204" pitchFamily="18" charset="0"/>
              </a:rPr>
              <a:t>, </a:t>
            </a:r>
            <a:r>
              <a:rPr lang="en-US" sz="2000" dirty="0" err="1">
                <a:latin typeface="UTM Avo" panose="02040603050506020204" pitchFamily="18" charset="0"/>
              </a:rPr>
              <a:t>tật</a:t>
            </a:r>
            <a:r>
              <a:rPr lang="en-US" sz="2000" dirty="0">
                <a:latin typeface="UTM Avo" panose="02040603050506020204" pitchFamily="18" charset="0"/>
              </a:rPr>
              <a:t> </a:t>
            </a:r>
            <a:r>
              <a:rPr lang="en-US" sz="2000" dirty="0" err="1">
                <a:latin typeface="UTM Avo" panose="02040603050506020204" pitchFamily="18" charset="0"/>
              </a:rPr>
              <a:t>về</a:t>
            </a:r>
            <a:r>
              <a:rPr lang="en-US" sz="2000" dirty="0">
                <a:latin typeface="UTM Avo" panose="02040603050506020204" pitchFamily="18" charset="0"/>
              </a:rPr>
              <a:t> </a:t>
            </a:r>
            <a:r>
              <a:rPr lang="en-US" sz="2000" dirty="0" err="1">
                <a:latin typeface="UTM Avo" panose="02040603050506020204" pitchFamily="18" charset="0"/>
              </a:rPr>
              <a:t>hệ</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gây</a:t>
            </a:r>
            <a:r>
              <a:rPr lang="en-US" sz="2000" dirty="0">
                <a:latin typeface="UTM Avo" panose="02040603050506020204" pitchFamily="18" charset="0"/>
              </a:rPr>
              <a:t> </a:t>
            </a:r>
            <a:r>
              <a:rPr lang="en-US" sz="2000" dirty="0" err="1">
                <a:latin typeface="UTM Avo" panose="02040603050506020204" pitchFamily="18" charset="0"/>
              </a:rPr>
              <a:t>tổn</a:t>
            </a:r>
            <a:r>
              <a:rPr lang="en-US" sz="2000" dirty="0">
                <a:latin typeface="UTM Avo" panose="02040603050506020204" pitchFamily="18" charset="0"/>
              </a:rPr>
              <a:t> </a:t>
            </a:r>
            <a:r>
              <a:rPr lang="en-US" sz="2000" dirty="0" err="1">
                <a:latin typeface="UTM Avo" panose="02040603050506020204" pitchFamily="18" charset="0"/>
              </a:rPr>
              <a:t>thương</a:t>
            </a:r>
            <a:r>
              <a:rPr lang="en-US" sz="2000" dirty="0">
                <a:latin typeface="UTM Avo" panose="02040603050506020204" pitchFamily="18" charset="0"/>
              </a:rPr>
              <a:t> </a:t>
            </a:r>
            <a:r>
              <a:rPr lang="en-US" sz="2000" dirty="0" err="1">
                <a:latin typeface="UTM Avo" panose="02040603050506020204" pitchFamily="18" charset="0"/>
              </a:rPr>
              <a:t>cấu</a:t>
            </a:r>
            <a:r>
              <a:rPr lang="en-US" sz="2000" dirty="0">
                <a:latin typeface="UTM Avo" panose="02040603050506020204" pitchFamily="18" charset="0"/>
              </a:rPr>
              <a:t> </a:t>
            </a:r>
            <a:r>
              <a:rPr lang="en-US" sz="2000" dirty="0" err="1">
                <a:latin typeface="UTM Avo" panose="02040603050506020204" pitchFamily="18" charset="0"/>
              </a:rPr>
              <a:t>trúc</a:t>
            </a:r>
            <a:r>
              <a:rPr lang="en-US" sz="2000" dirty="0">
                <a:latin typeface="UTM Avo" panose="02040603050506020204" pitchFamily="18" charset="0"/>
              </a:rPr>
              <a:t> </a:t>
            </a:r>
            <a:r>
              <a:rPr lang="en-US" sz="2000" dirty="0" err="1">
                <a:latin typeface="UTM Avo" panose="02040603050506020204" pitchFamily="18" charset="0"/>
              </a:rPr>
              <a:t>của</a:t>
            </a:r>
            <a:r>
              <a:rPr lang="en-US" sz="2000" dirty="0">
                <a:latin typeface="UTM Avo" panose="02040603050506020204" pitchFamily="18" charset="0"/>
              </a:rPr>
              <a:t> </a:t>
            </a:r>
            <a:r>
              <a:rPr lang="en-US" sz="2000" dirty="0" err="1">
                <a:latin typeface="UTM Avo" panose="02040603050506020204" pitchFamily="18" charset="0"/>
              </a:rPr>
              <a:t>cơ</a:t>
            </a:r>
            <a:r>
              <a:rPr lang="en-US" sz="2000" dirty="0">
                <a:latin typeface="UTM Avo" panose="02040603050506020204" pitchFamily="18" charset="0"/>
              </a:rPr>
              <a:t>, </a:t>
            </a:r>
            <a:r>
              <a:rPr lang="en-US" sz="2000" dirty="0" err="1">
                <a:latin typeface="UTM Avo" panose="02040603050506020204" pitchFamily="18" charset="0"/>
              </a:rPr>
              <a:t>xương</a:t>
            </a:r>
            <a:r>
              <a:rPr lang="en-US" sz="2000" dirty="0">
                <a:latin typeface="UTM Avo" panose="02040603050506020204" pitchFamily="18" charset="0"/>
              </a:rPr>
              <a:t>, </a:t>
            </a:r>
            <a:r>
              <a:rPr lang="en-US" sz="2000" dirty="0" err="1">
                <a:latin typeface="UTM Avo" panose="02040603050506020204" pitchFamily="18" charset="0"/>
              </a:rPr>
              <a:t>khớp</a:t>
            </a:r>
            <a:r>
              <a:rPr lang="en-US" sz="2000" dirty="0">
                <a:latin typeface="UTM Avo" panose="02040603050506020204" pitchFamily="18" charset="0"/>
              </a:rPr>
              <a:t>, </a:t>
            </a:r>
            <a:r>
              <a:rPr lang="en-US" sz="2000" dirty="0" err="1">
                <a:latin typeface="UTM Avo" panose="02040603050506020204" pitchFamily="18" charset="0"/>
              </a:rPr>
              <a:t>gân</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dây</a:t>
            </a:r>
            <a:r>
              <a:rPr lang="en-US" sz="2000" dirty="0">
                <a:latin typeface="UTM Avo" panose="02040603050506020204" pitchFamily="18" charset="0"/>
              </a:rPr>
              <a:t> </a:t>
            </a:r>
            <a:r>
              <a:rPr lang="en-US" sz="2000" dirty="0" err="1">
                <a:latin typeface="UTM Avo" panose="02040603050506020204" pitchFamily="18" charset="0"/>
              </a:rPr>
              <a:t>chằng</a:t>
            </a:r>
            <a:r>
              <a:rPr lang="en-US" sz="2000" dirty="0">
                <a:latin typeface="UTM Avo" panose="02040603050506020204" pitchFamily="18" charset="0"/>
              </a:rPr>
              <a:t>, </a:t>
            </a:r>
            <a:r>
              <a:rPr lang="en-US" sz="2000" dirty="0" err="1">
                <a:latin typeface="UTM Avo" panose="02040603050506020204" pitchFamily="18" charset="0"/>
              </a:rPr>
              <a:t>từ</a:t>
            </a:r>
            <a:r>
              <a:rPr lang="en-US" sz="2000" dirty="0">
                <a:latin typeface="UTM Avo" panose="02040603050506020204" pitchFamily="18" charset="0"/>
              </a:rPr>
              <a:t> </a:t>
            </a:r>
            <a:r>
              <a:rPr lang="en-US" sz="2000" dirty="0" err="1">
                <a:latin typeface="UTM Avo" panose="02040603050506020204" pitchFamily="18" charset="0"/>
              </a:rPr>
              <a:t>đó</a:t>
            </a:r>
            <a:r>
              <a:rPr lang="en-US" sz="2000" dirty="0">
                <a:latin typeface="UTM Avo" panose="02040603050506020204" pitchFamily="18" charset="0"/>
              </a:rPr>
              <a:t> </a:t>
            </a:r>
            <a:r>
              <a:rPr lang="en-US" sz="2000" dirty="0" err="1">
                <a:latin typeface="UTM Avo" panose="02040603050506020204" pitchFamily="18" charset="0"/>
              </a:rPr>
              <a:t>làm</a:t>
            </a:r>
            <a:r>
              <a:rPr lang="en-US" sz="2000" dirty="0">
                <a:latin typeface="UTM Avo" panose="02040603050506020204" pitchFamily="18" charset="0"/>
              </a:rPr>
              <a:t> </a:t>
            </a:r>
            <a:r>
              <a:rPr lang="en-US" sz="2000" dirty="0" err="1">
                <a:latin typeface="UTM Avo" panose="02040603050506020204" pitchFamily="18" charset="0"/>
              </a:rPr>
              <a:t>hệ</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suy</a:t>
            </a:r>
            <a:r>
              <a:rPr lang="en-US" sz="2000" dirty="0">
                <a:latin typeface="UTM Avo" panose="02040603050506020204" pitchFamily="18" charset="0"/>
              </a:rPr>
              <a:t> </a:t>
            </a:r>
            <a:r>
              <a:rPr lang="en-US" sz="2000" dirty="0" err="1">
                <a:latin typeface="UTM Avo" panose="02040603050506020204" pitchFamily="18" charset="0"/>
              </a:rPr>
              <a:t>yếu</a:t>
            </a:r>
            <a:r>
              <a:rPr lang="en-US" sz="2000" dirty="0">
                <a:latin typeface="UTM Avo" panose="02040603050506020204" pitchFamily="18" charset="0"/>
              </a:rPr>
              <a:t>. </a:t>
            </a:r>
            <a:r>
              <a:rPr lang="en-US" sz="2000" dirty="0" err="1">
                <a:latin typeface="UTM Avo" panose="02040603050506020204" pitchFamily="18" charset="0"/>
              </a:rPr>
              <a:t>Để</a:t>
            </a:r>
            <a:r>
              <a:rPr lang="en-US" sz="2000" dirty="0">
                <a:latin typeface="UTM Avo" panose="02040603050506020204" pitchFamily="18" charset="0"/>
              </a:rPr>
              <a:t> </a:t>
            </a:r>
            <a:r>
              <a:rPr lang="en-US" sz="2000" dirty="0" err="1">
                <a:latin typeface="UTM Avo" panose="02040603050506020204" pitchFamily="18" charset="0"/>
              </a:rPr>
              <a:t>phòng</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bệnh</a:t>
            </a:r>
            <a:r>
              <a:rPr lang="en-US" sz="2000" dirty="0">
                <a:latin typeface="UTM Avo" panose="02040603050506020204" pitchFamily="18" charset="0"/>
              </a:rPr>
              <a:t>, </a:t>
            </a:r>
            <a:r>
              <a:rPr lang="en-US" sz="2000" dirty="0" err="1">
                <a:latin typeface="UTM Avo" panose="02040603050506020204" pitchFamily="18" charset="0"/>
              </a:rPr>
              <a:t>tật</a:t>
            </a:r>
            <a:r>
              <a:rPr lang="en-US" sz="2000" dirty="0">
                <a:latin typeface="UTM Avo" panose="02040603050506020204" pitchFamily="18" charset="0"/>
              </a:rPr>
              <a:t> </a:t>
            </a:r>
            <a:r>
              <a:rPr lang="en-US" sz="2000" dirty="0" err="1">
                <a:latin typeface="UTM Avo" panose="02040603050506020204" pitchFamily="18" charset="0"/>
              </a:rPr>
              <a:t>về</a:t>
            </a:r>
            <a:r>
              <a:rPr lang="en-US" sz="2000" dirty="0">
                <a:latin typeface="UTM Avo" panose="02040603050506020204" pitchFamily="18" charset="0"/>
              </a:rPr>
              <a:t> </a:t>
            </a:r>
            <a:r>
              <a:rPr lang="en-US" sz="2000" dirty="0" err="1">
                <a:latin typeface="UTM Avo" panose="02040603050506020204" pitchFamily="18" charset="0"/>
              </a:rPr>
              <a:t>hệ</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cần</a:t>
            </a:r>
            <a:r>
              <a:rPr lang="en-US" sz="2000" dirty="0">
                <a:latin typeface="UTM Avo" panose="02040603050506020204" pitchFamily="18" charset="0"/>
              </a:rPr>
              <a:t> </a:t>
            </a:r>
            <a:r>
              <a:rPr lang="en-US" sz="2000" dirty="0" err="1">
                <a:latin typeface="UTM Avo" panose="02040603050506020204" pitchFamily="18" charset="0"/>
              </a:rPr>
              <a:t>duy</a:t>
            </a:r>
            <a:r>
              <a:rPr lang="en-US" sz="2000" dirty="0">
                <a:latin typeface="UTM Avo" panose="02040603050506020204" pitchFamily="18" charset="0"/>
              </a:rPr>
              <a:t> </a:t>
            </a:r>
            <a:r>
              <a:rPr lang="en-US" sz="2000" dirty="0" err="1">
                <a:latin typeface="UTM Avo" panose="02040603050506020204" pitchFamily="18" charset="0"/>
              </a:rPr>
              <a:t>trì</a:t>
            </a:r>
            <a:r>
              <a:rPr lang="en-US" sz="2000" dirty="0">
                <a:latin typeface="UTM Avo" panose="02040603050506020204" pitchFamily="18" charset="0"/>
              </a:rPr>
              <a:t> </a:t>
            </a:r>
            <a:r>
              <a:rPr lang="en-US" sz="2000" dirty="0" err="1">
                <a:latin typeface="UTM Avo" panose="02040603050506020204" pitchFamily="18" charset="0"/>
              </a:rPr>
              <a:t>chế</a:t>
            </a:r>
            <a:r>
              <a:rPr lang="en-US" sz="2000" dirty="0">
                <a:latin typeface="UTM Avo" panose="02040603050506020204" pitchFamily="18" charset="0"/>
              </a:rPr>
              <a:t> </a:t>
            </a:r>
            <a:r>
              <a:rPr lang="en-US" sz="2000" dirty="0" err="1">
                <a:latin typeface="UTM Avo" panose="02040603050506020204" pitchFamily="18" charset="0"/>
              </a:rPr>
              <a:t>độ</a:t>
            </a:r>
            <a:r>
              <a:rPr lang="en-US" sz="2000" dirty="0">
                <a:latin typeface="UTM Avo" panose="02040603050506020204" pitchFamily="18" charset="0"/>
              </a:rPr>
              <a:t> </a:t>
            </a:r>
            <a:r>
              <a:rPr lang="en-US" sz="2000" dirty="0" err="1">
                <a:latin typeface="UTM Avo" panose="02040603050506020204" pitchFamily="18" charset="0"/>
              </a:rPr>
              <a:t>ăn</a:t>
            </a:r>
            <a:r>
              <a:rPr lang="en-US" sz="2000" dirty="0">
                <a:latin typeface="UTM Avo" panose="02040603050506020204" pitchFamily="18" charset="0"/>
              </a:rPr>
              <a:t> </a:t>
            </a:r>
            <a:r>
              <a:rPr lang="en-US" sz="2000" dirty="0" err="1">
                <a:latin typeface="UTM Avo" panose="02040603050506020204" pitchFamily="18" charset="0"/>
              </a:rPr>
              <a:t>đủ</a:t>
            </a:r>
            <a:r>
              <a:rPr lang="en-US" sz="2000" dirty="0">
                <a:latin typeface="UTM Avo" panose="02040603050506020204" pitchFamily="18" charset="0"/>
              </a:rPr>
              <a:t> </a:t>
            </a:r>
            <a:r>
              <a:rPr lang="en-US" sz="2000" dirty="0" err="1">
                <a:latin typeface="UTM Avo" panose="02040603050506020204" pitchFamily="18" charset="0"/>
              </a:rPr>
              <a:t>chất</a:t>
            </a:r>
            <a:r>
              <a:rPr lang="en-US" sz="2000" dirty="0">
                <a:latin typeface="UTM Avo" panose="02040603050506020204" pitchFamily="18" charset="0"/>
              </a:rPr>
              <a:t>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cân</a:t>
            </a:r>
            <a:r>
              <a:rPr lang="en-US" sz="2000" dirty="0">
                <a:latin typeface="UTM Avo" panose="02040603050506020204" pitchFamily="18" charset="0"/>
              </a:rPr>
              <a:t> </a:t>
            </a:r>
            <a:r>
              <a:rPr lang="en-US" sz="2000" dirty="0" err="1">
                <a:latin typeface="UTM Avo" panose="02040603050506020204" pitchFamily="18" charset="0"/>
              </a:rPr>
              <a:t>đối</a:t>
            </a:r>
            <a:r>
              <a:rPr lang="en-US" sz="2000" dirty="0">
                <a:latin typeface="UTM Avo" panose="02040603050506020204" pitchFamily="18" charset="0"/>
              </a:rPr>
              <a:t>, </a:t>
            </a:r>
            <a:r>
              <a:rPr lang="en-US" sz="2000" dirty="0" err="1">
                <a:latin typeface="UTM Avo" panose="02040603050506020204" pitchFamily="18" charset="0"/>
              </a:rPr>
              <a:t>bổ</a:t>
            </a:r>
            <a:r>
              <a:rPr lang="en-US" sz="2000" dirty="0">
                <a:latin typeface="UTM Avo" panose="02040603050506020204" pitchFamily="18" charset="0"/>
              </a:rPr>
              <a:t> sung vitamin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khoáng</a:t>
            </a:r>
            <a:r>
              <a:rPr lang="en-US" sz="2000" dirty="0">
                <a:latin typeface="UTM Avo" panose="02040603050506020204" pitchFamily="18" charset="0"/>
              </a:rPr>
              <a:t> </a:t>
            </a:r>
            <a:r>
              <a:rPr lang="en-US" sz="2000" dirty="0" err="1">
                <a:latin typeface="UTM Avo" panose="02040603050506020204" pitchFamily="18" charset="0"/>
              </a:rPr>
              <a:t>chất</a:t>
            </a:r>
            <a:r>
              <a:rPr lang="en-US" sz="2000" dirty="0">
                <a:latin typeface="UTM Avo" panose="02040603050506020204" pitchFamily="18" charset="0"/>
              </a:rPr>
              <a:t> </a:t>
            </a:r>
            <a:r>
              <a:rPr lang="en-US" sz="2000" dirty="0" err="1">
                <a:latin typeface="UTM Avo" panose="02040603050506020204" pitchFamily="18" charset="0"/>
              </a:rPr>
              <a:t>thiết</a:t>
            </a:r>
            <a:r>
              <a:rPr lang="en-US" sz="2000" dirty="0">
                <a:latin typeface="UTM Avo" panose="02040603050506020204" pitchFamily="18" charset="0"/>
              </a:rPr>
              <a:t> </a:t>
            </a:r>
            <a:r>
              <a:rPr lang="en-US" sz="2000" dirty="0" err="1">
                <a:latin typeface="UTM Avo" panose="02040603050506020204" pitchFamily="18" charset="0"/>
              </a:rPr>
              <a:t>yếu</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đúng</a:t>
            </a:r>
            <a:r>
              <a:rPr lang="en-US" sz="2000" dirty="0">
                <a:latin typeface="UTM Avo" panose="02040603050506020204" pitchFamily="18" charset="0"/>
              </a:rPr>
              <a:t> </a:t>
            </a:r>
            <a:r>
              <a:rPr lang="en-US" sz="2000" dirty="0" err="1">
                <a:latin typeface="UTM Avo" panose="02040603050506020204" pitchFamily="18" charset="0"/>
              </a:rPr>
              <a:t>cách</a:t>
            </a:r>
            <a:r>
              <a:rPr lang="en-US" sz="2000" dirty="0">
                <a:latin typeface="UTM Avo" panose="02040603050506020204" pitchFamily="18" charset="0"/>
              </a:rPr>
              <a:t>; </a:t>
            </a:r>
            <a:r>
              <a:rPr lang="en-US" sz="2000" dirty="0" err="1">
                <a:latin typeface="UTM Avo" panose="02040603050506020204" pitchFamily="18" charset="0"/>
              </a:rPr>
              <a:t>tắm</a:t>
            </a:r>
            <a:r>
              <a:rPr lang="en-US" sz="2000" dirty="0">
                <a:latin typeface="UTM Avo" panose="02040603050506020204" pitchFamily="18" charset="0"/>
              </a:rPr>
              <a:t> </a:t>
            </a:r>
            <a:r>
              <a:rPr lang="en-US" sz="2000" dirty="0" err="1">
                <a:latin typeface="UTM Avo" panose="02040603050506020204" pitchFamily="18" charset="0"/>
              </a:rPr>
              <a:t>nắng</a:t>
            </a:r>
            <a:r>
              <a:rPr lang="en-US" sz="2000" dirty="0">
                <a:latin typeface="UTM Avo" panose="02040603050506020204" pitchFamily="18" charset="0"/>
              </a:rPr>
              <a:t>; </a:t>
            </a:r>
            <a:r>
              <a:rPr lang="en-US" sz="2000" dirty="0" err="1">
                <a:latin typeface="UTM Avo" panose="02040603050506020204" pitchFamily="18" charset="0"/>
              </a:rPr>
              <a:t>đi</a:t>
            </a:r>
            <a:r>
              <a:rPr lang="en-US" sz="2000" dirty="0">
                <a:latin typeface="UTM Avo" panose="02040603050506020204" pitchFamily="18" charset="0"/>
              </a:rPr>
              <a:t>, </a:t>
            </a:r>
            <a:r>
              <a:rPr lang="en-US" sz="2000" dirty="0" err="1">
                <a:latin typeface="UTM Avo" panose="02040603050506020204" pitchFamily="18" charset="0"/>
              </a:rPr>
              <a:t>đứng</a:t>
            </a:r>
            <a:r>
              <a:rPr lang="en-US" sz="2000" dirty="0">
                <a:latin typeface="UTM Avo" panose="02040603050506020204" pitchFamily="18" charset="0"/>
              </a:rPr>
              <a:t>, </a:t>
            </a:r>
            <a:r>
              <a:rPr lang="en-US" sz="2000" dirty="0" err="1">
                <a:latin typeface="UTM Avo" panose="02040603050506020204" pitchFamily="18" charset="0"/>
              </a:rPr>
              <a:t>nằm</a:t>
            </a:r>
            <a:r>
              <a:rPr lang="en-US" sz="2000" dirty="0">
                <a:latin typeface="UTM Avo" panose="02040603050506020204" pitchFamily="18" charset="0"/>
              </a:rPr>
              <a:t>, </a:t>
            </a:r>
            <a:r>
              <a:rPr lang="en-US" sz="2000" dirty="0" err="1">
                <a:latin typeface="UTM Avo" panose="02040603050506020204" pitchFamily="18" charset="0"/>
              </a:rPr>
              <a:t>ngồi</a:t>
            </a:r>
            <a:r>
              <a:rPr lang="en-US" sz="2000" dirty="0">
                <a:latin typeface="UTM Avo" panose="02040603050506020204" pitchFamily="18" charset="0"/>
              </a:rPr>
              <a:t> </a:t>
            </a:r>
            <a:r>
              <a:rPr lang="en-US" sz="2000" dirty="0" err="1">
                <a:latin typeface="UTM Avo" panose="02040603050506020204" pitchFamily="18" charset="0"/>
              </a:rPr>
              <a:t>đúng</a:t>
            </a:r>
            <a:r>
              <a:rPr lang="en-US" sz="2000" dirty="0">
                <a:latin typeface="UTM Avo" panose="02040603050506020204" pitchFamily="18" charset="0"/>
              </a:rPr>
              <a:t> </a:t>
            </a:r>
            <a:r>
              <a:rPr lang="en-US" sz="2000" dirty="0" err="1">
                <a:latin typeface="UTM Avo" panose="02040603050506020204" pitchFamily="18" charset="0"/>
              </a:rPr>
              <a:t>tư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 </a:t>
            </a:r>
            <a:r>
              <a:rPr lang="en-US" sz="2000" dirty="0" err="1">
                <a:latin typeface="UTM Avo" panose="02040603050506020204" pitchFamily="18" charset="0"/>
              </a:rPr>
              <a:t>điều</a:t>
            </a:r>
            <a:r>
              <a:rPr lang="en-US" sz="2000" dirty="0">
                <a:latin typeface="UTM Avo" panose="02040603050506020204" pitchFamily="18" charset="0"/>
              </a:rPr>
              <a:t> </a:t>
            </a:r>
            <a:r>
              <a:rPr lang="en-US" sz="2000" dirty="0" err="1">
                <a:latin typeface="UTM Avo" panose="02040603050506020204" pitchFamily="18" charset="0"/>
              </a:rPr>
              <a:t>chỉnh</a:t>
            </a:r>
            <a:r>
              <a:rPr lang="en-US" sz="2000" dirty="0">
                <a:latin typeface="UTM Avo" panose="02040603050506020204" pitchFamily="18" charset="0"/>
              </a:rPr>
              <a:t> </a:t>
            </a:r>
            <a:r>
              <a:rPr lang="en-US" sz="2000" dirty="0" err="1">
                <a:latin typeface="UTM Avo" panose="02040603050506020204" pitchFamily="18" charset="0"/>
              </a:rPr>
              <a:t>cân</a:t>
            </a:r>
            <a:r>
              <a:rPr lang="en-US" sz="2000" dirty="0">
                <a:latin typeface="UTM Avo" panose="02040603050506020204" pitchFamily="18" charset="0"/>
              </a:rPr>
              <a:t> </a:t>
            </a:r>
            <a:r>
              <a:rPr lang="en-US" sz="2000" dirty="0" err="1">
                <a:latin typeface="UTM Avo" panose="02040603050506020204" pitchFamily="18" charset="0"/>
              </a:rPr>
              <a:t>nặng</a:t>
            </a:r>
            <a:r>
              <a:rPr lang="en-US" sz="2000" dirty="0">
                <a:latin typeface="UTM Avo" panose="02040603050506020204" pitchFamily="18" charset="0"/>
              </a:rPr>
              <a:t> </a:t>
            </a:r>
            <a:r>
              <a:rPr lang="en-US" sz="2000" dirty="0" err="1">
                <a:latin typeface="UTM Avo" panose="02040603050506020204" pitchFamily="18" charset="0"/>
              </a:rPr>
              <a:t>phù</a:t>
            </a:r>
            <a:r>
              <a:rPr lang="en-US" sz="2000" dirty="0">
                <a:latin typeface="UTM Avo" panose="02040603050506020204" pitchFamily="18" charset="0"/>
              </a:rPr>
              <a:t> </a:t>
            </a:r>
            <a:r>
              <a:rPr lang="en-US" sz="2000" dirty="0" err="1">
                <a:latin typeface="UTM Avo" panose="02040603050506020204" pitchFamily="18" charset="0"/>
              </a:rPr>
              <a:t>hợp</a:t>
            </a:r>
            <a:r>
              <a:rPr lang="en-US" sz="2000" dirty="0">
                <a:latin typeface="UTM Avo" panose="02040603050506020204" pitchFamily="18" charset="0"/>
              </a:rPr>
              <a:t>; </a:t>
            </a:r>
            <a:r>
              <a:rPr lang="en-US" sz="2000" dirty="0" err="1">
                <a:latin typeface="UTM Avo" panose="02040603050506020204" pitchFamily="18" charset="0"/>
              </a:rPr>
              <a:t>tránh</a:t>
            </a:r>
            <a:r>
              <a:rPr lang="en-US" sz="2000" dirty="0">
                <a:latin typeface="UTM Avo" panose="02040603050506020204" pitchFamily="18" charset="0"/>
              </a:rPr>
              <a:t> </a:t>
            </a:r>
            <a:r>
              <a:rPr lang="en-US" sz="2000" dirty="0" err="1">
                <a:latin typeface="UTM Avo" panose="02040603050506020204" pitchFamily="18" charset="0"/>
              </a:rPr>
              <a:t>những</a:t>
            </a:r>
            <a:r>
              <a:rPr lang="en-US" sz="2000" dirty="0">
                <a:latin typeface="UTM Avo" panose="02040603050506020204" pitchFamily="18" charset="0"/>
              </a:rPr>
              <a:t> </a:t>
            </a:r>
            <a:r>
              <a:rPr lang="en-US" sz="2000" dirty="0" err="1">
                <a:latin typeface="UTM Avo" panose="02040603050506020204" pitchFamily="18" charset="0"/>
              </a:rPr>
              <a:t>thói</a:t>
            </a:r>
            <a:r>
              <a:rPr lang="en-US" sz="2000" dirty="0">
                <a:latin typeface="UTM Avo" panose="02040603050506020204" pitchFamily="18" charset="0"/>
              </a:rPr>
              <a:t> </a:t>
            </a:r>
            <a:r>
              <a:rPr lang="en-US" sz="2000" dirty="0" err="1">
                <a:latin typeface="UTM Avo" panose="02040603050506020204" pitchFamily="18" charset="0"/>
              </a:rPr>
              <a:t>quen</a:t>
            </a:r>
            <a:r>
              <a:rPr lang="en-US" sz="2000" dirty="0">
                <a:latin typeface="UTM Avo" panose="02040603050506020204" pitchFamily="18" charset="0"/>
              </a:rPr>
              <a:t> </a:t>
            </a:r>
            <a:r>
              <a:rPr lang="en-US" sz="2000" dirty="0" err="1">
                <a:latin typeface="UTM Avo" panose="02040603050506020204" pitchFamily="18" charset="0"/>
              </a:rPr>
              <a:t>ảnh</a:t>
            </a:r>
            <a:r>
              <a:rPr lang="en-US" sz="2000" dirty="0">
                <a:latin typeface="UTM Avo" panose="02040603050506020204" pitchFamily="18" charset="0"/>
              </a:rPr>
              <a:t> </a:t>
            </a:r>
            <a:r>
              <a:rPr lang="en-US" sz="2000" dirty="0" err="1">
                <a:latin typeface="UTM Avo" panose="02040603050506020204" pitchFamily="18" charset="0"/>
              </a:rPr>
              <a:t>hưởng</a:t>
            </a:r>
            <a:r>
              <a:rPr lang="en-US" sz="2000" dirty="0">
                <a:latin typeface="UTM Avo" panose="02040603050506020204" pitchFamily="18" charset="0"/>
              </a:rPr>
              <a:t> </a:t>
            </a:r>
            <a:r>
              <a:rPr lang="en-US" sz="2000" dirty="0" err="1">
                <a:latin typeface="UTM Avo" panose="02040603050506020204" pitchFamily="18" charset="0"/>
              </a:rPr>
              <a:t>không</a:t>
            </a:r>
            <a:r>
              <a:rPr lang="en-US" sz="2000" dirty="0">
                <a:latin typeface="UTM Avo" panose="02040603050506020204" pitchFamily="18" charset="0"/>
              </a:rPr>
              <a:t> </a:t>
            </a:r>
            <a:r>
              <a:rPr lang="en-US" sz="2000" dirty="0" err="1">
                <a:latin typeface="UTM Avo" panose="02040603050506020204" pitchFamily="18" charset="0"/>
              </a:rPr>
              <a:t>tốt</a:t>
            </a:r>
            <a:r>
              <a:rPr lang="en-US" sz="2000" dirty="0">
                <a:latin typeface="UTM Avo" panose="02040603050506020204" pitchFamily="18" charset="0"/>
              </a:rPr>
              <a:t> </a:t>
            </a:r>
            <a:r>
              <a:rPr lang="en-US" sz="2000" dirty="0" err="1">
                <a:latin typeface="UTM Avo" panose="02040603050506020204" pitchFamily="18" charset="0"/>
              </a:rPr>
              <a:t>đến</a:t>
            </a:r>
            <a:r>
              <a:rPr lang="en-US" sz="2000" dirty="0">
                <a:latin typeface="UTM Avo" panose="02040603050506020204" pitchFamily="18" charset="0"/>
              </a:rPr>
              <a:t> </a:t>
            </a:r>
            <a:r>
              <a:rPr lang="en-US" sz="2000" dirty="0" err="1">
                <a:latin typeface="UTM Avo" panose="02040603050506020204" pitchFamily="18" charset="0"/>
              </a:rPr>
              <a:t>hệ</a:t>
            </a:r>
            <a:r>
              <a:rPr lang="en-US" sz="2000" dirty="0">
                <a:latin typeface="UTM Avo" panose="02040603050506020204" pitchFamily="18" charset="0"/>
              </a:rPr>
              <a:t> </a:t>
            </a:r>
            <a:r>
              <a:rPr lang="en-US" sz="2000" dirty="0" err="1">
                <a:latin typeface="UTM Avo" panose="02040603050506020204" pitchFamily="18" charset="0"/>
              </a:rPr>
              <a:t>vận</a:t>
            </a:r>
            <a:r>
              <a:rPr lang="en-US" sz="2000" dirty="0">
                <a:latin typeface="UTM Avo" panose="02040603050506020204" pitchFamily="18" charset="0"/>
              </a:rPr>
              <a:t> </a:t>
            </a:r>
            <a:r>
              <a:rPr lang="en-US" sz="2000" dirty="0" err="1">
                <a:latin typeface="UTM Avo" panose="02040603050506020204" pitchFamily="18" charset="0"/>
              </a:rPr>
              <a:t>động</a:t>
            </a:r>
            <a:r>
              <a:rPr lang="en-US" sz="2000" dirty="0">
                <a:latin typeface="UTM Avo" panose="02040603050506020204" pitchFamily="18" charset="0"/>
              </a:rPr>
              <a:t> (</a:t>
            </a:r>
            <a:r>
              <a:rPr lang="en-US" sz="2000" dirty="0" err="1">
                <a:latin typeface="UTM Avo" panose="02040603050506020204" pitchFamily="18" charset="0"/>
              </a:rPr>
              <a:t>mang</a:t>
            </a:r>
            <a:r>
              <a:rPr lang="en-US" sz="2000" dirty="0">
                <a:latin typeface="UTM Avo" panose="02040603050506020204" pitchFamily="18" charset="0"/>
              </a:rPr>
              <a:t> </a:t>
            </a:r>
            <a:r>
              <a:rPr lang="en-US" sz="2000" dirty="0" err="1">
                <a:latin typeface="UTM Avo" panose="02040603050506020204" pitchFamily="18" charset="0"/>
              </a:rPr>
              <a:t>vật</a:t>
            </a:r>
            <a:r>
              <a:rPr lang="en-US" sz="2000" dirty="0">
                <a:latin typeface="UTM Avo" panose="02040603050506020204" pitchFamily="18" charset="0"/>
              </a:rPr>
              <a:t> </a:t>
            </a:r>
            <a:r>
              <a:rPr lang="en-US" sz="2000" dirty="0" err="1">
                <a:latin typeface="UTM Avo" panose="02040603050506020204" pitchFamily="18" charset="0"/>
              </a:rPr>
              <a:t>nặng</a:t>
            </a:r>
            <a:r>
              <a:rPr lang="en-US" sz="2000" dirty="0">
                <a:latin typeface="UTM Avo" panose="02040603050506020204" pitchFamily="18" charset="0"/>
              </a:rPr>
              <a:t> ở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bên</a:t>
            </a:r>
            <a:r>
              <a:rPr lang="en-US" sz="2000" dirty="0">
                <a:latin typeface="UTM Avo" panose="02040603050506020204" pitchFamily="18" charset="0"/>
              </a:rPr>
              <a:t> </a:t>
            </a:r>
            <a:r>
              <a:rPr lang="en-US" sz="2000" dirty="0" err="1">
                <a:latin typeface="UTM Avo" panose="02040603050506020204" pitchFamily="18" charset="0"/>
              </a:rPr>
              <a:t>cơ</a:t>
            </a:r>
            <a:r>
              <a:rPr lang="en-US" sz="2000" dirty="0">
                <a:latin typeface="UTM Avo" panose="02040603050506020204" pitchFamily="18" charset="0"/>
              </a:rPr>
              <a:t> </a:t>
            </a:r>
            <a:r>
              <a:rPr lang="en-US" sz="2000" dirty="0" err="1">
                <a:latin typeface="UTM Avo" panose="02040603050506020204" pitchFamily="18" charset="0"/>
              </a:rPr>
              <a:t>thể</a:t>
            </a:r>
            <a:r>
              <a:rPr lang="en-US" sz="2000" dirty="0">
                <a:latin typeface="UTM Avo" panose="02040603050506020204" pitchFamily="18" charset="0"/>
              </a:rPr>
              <a:t>,…).</a:t>
            </a:r>
          </a:p>
        </p:txBody>
      </p:sp>
      <p:pic>
        <p:nvPicPr>
          <p:cNvPr id="3" name="Picture 2">
            <a:extLst>
              <a:ext uri="{FF2B5EF4-FFF2-40B4-BE49-F238E27FC236}">
                <a16:creationId xmlns:a16="http://schemas.microsoft.com/office/drawing/2014/main" id="{8EE23412-248B-2243-E82E-CE9FCE348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49"/>
          <a:stretch/>
        </p:blipFill>
        <p:spPr bwMode="auto">
          <a:xfrm>
            <a:off x="8879626" y="5415428"/>
            <a:ext cx="3025486" cy="161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6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9B16E3-D316-3F35-EBD4-67D2068B8214}"/>
              </a:ext>
            </a:extLst>
          </p:cNvPr>
          <p:cNvSpPr txBox="1"/>
          <p:nvPr/>
        </p:nvSpPr>
        <p:spPr>
          <a:xfrm>
            <a:off x="1104869" y="1619067"/>
            <a:ext cx="9962273" cy="503469"/>
          </a:xfrm>
          <a:prstGeom prst="rect">
            <a:avLst/>
          </a:prstGeom>
          <a:noFill/>
        </p:spPr>
        <p:txBody>
          <a:bodyPr wrap="square" lIns="60959" tIns="30479" rIns="60959" bIns="30479">
            <a:spAutoFit/>
          </a:bodyPr>
          <a:lstStyle/>
          <a:p>
            <a:pPr algn="ctr">
              <a:lnSpc>
                <a:spcPct val="150000"/>
              </a:lnSpc>
              <a:spcAft>
                <a:spcPts val="533"/>
              </a:spcAft>
            </a:pPr>
            <a:r>
              <a:rPr lang="vi-VN" sz="2200" b="1" dirty="0">
                <a:latin typeface="UTM Avo" panose="02040603050506020204" pitchFamily="18" charset="0"/>
                <a:ea typeface="Times New Roman" panose="02020603050405020304" pitchFamily="18" charset="0"/>
                <a:cs typeface="Arial" panose="020B0604020202020204" pitchFamily="34" charset="0"/>
              </a:rPr>
              <a:t>IV. THỰC HÀNH SƠ CỨU VÀ BĂNG BÓ CHO NGƯỜI BỊ GÃY XƯƠNG</a:t>
            </a:r>
          </a:p>
        </p:txBody>
      </p:sp>
      <p:sp>
        <p:nvSpPr>
          <p:cNvPr id="3" name="TextBox 2">
            <a:extLst>
              <a:ext uri="{FF2B5EF4-FFF2-40B4-BE49-F238E27FC236}">
                <a16:creationId xmlns:a16="http://schemas.microsoft.com/office/drawing/2014/main" id="{592F7385-C1C7-1523-C48A-BC1D296B77CA}"/>
              </a:ext>
            </a:extLst>
          </p:cNvPr>
          <p:cNvSpPr txBox="1"/>
          <p:nvPr/>
        </p:nvSpPr>
        <p:spPr>
          <a:xfrm>
            <a:off x="442670" y="2139582"/>
            <a:ext cx="11306659" cy="503469"/>
          </a:xfrm>
          <a:prstGeom prst="rect">
            <a:avLst/>
          </a:prstGeom>
          <a:noFill/>
        </p:spPr>
        <p:txBody>
          <a:bodyPr wrap="square" lIns="60959" tIns="30479" rIns="60959" bIns="30479">
            <a:spAutoFit/>
          </a:bodyPr>
          <a:lstStyle/>
          <a:p>
            <a:pPr algn="ctr">
              <a:lnSpc>
                <a:spcPct val="150000"/>
              </a:lnSpc>
              <a:spcAft>
                <a:spcPts val="533"/>
              </a:spcAft>
            </a:pPr>
            <a:r>
              <a:rPr lang="vi-VN" sz="2200" b="1" dirty="0">
                <a:latin typeface="UTM Avo" panose="02040603050506020204" pitchFamily="18" charset="0"/>
                <a:ea typeface="Times New Roman" panose="02020603050405020304" pitchFamily="18" charset="0"/>
                <a:cs typeface="Arial" panose="020B0604020202020204" pitchFamily="34" charset="0"/>
              </a:rPr>
              <a:t>1. Cơ sở lí thuyết</a:t>
            </a:r>
          </a:p>
        </p:txBody>
      </p:sp>
      <p:sp>
        <p:nvSpPr>
          <p:cNvPr id="6" name="TextBox 5">
            <a:extLst>
              <a:ext uri="{FF2B5EF4-FFF2-40B4-BE49-F238E27FC236}">
                <a16:creationId xmlns:a16="http://schemas.microsoft.com/office/drawing/2014/main" id="{74224706-067A-CEC4-7058-16085DC5F1FA}"/>
              </a:ext>
            </a:extLst>
          </p:cNvPr>
          <p:cNvSpPr txBox="1"/>
          <p:nvPr/>
        </p:nvSpPr>
        <p:spPr>
          <a:xfrm>
            <a:off x="1204822" y="2966964"/>
            <a:ext cx="9762368" cy="1543949"/>
          </a:xfrm>
          <a:prstGeom prst="rect">
            <a:avLst/>
          </a:prstGeom>
          <a:noFill/>
        </p:spPr>
        <p:txBody>
          <a:bodyPr wrap="square">
            <a:spAutoFit/>
          </a:bodyPr>
          <a:lstStyle/>
          <a:p>
            <a:pPr algn="just">
              <a:lnSpc>
                <a:spcPct val="150000"/>
              </a:lnSpc>
            </a:pPr>
            <a:r>
              <a:rPr lang="en-US" sz="2200" dirty="0">
                <a:latin typeface="UTM Avo" panose="02040603050506020204" pitchFamily="18" charset="0"/>
              </a:rPr>
              <a:t>Gãy </a:t>
            </a:r>
            <a:r>
              <a:rPr lang="en-US" sz="2200" dirty="0" err="1">
                <a:latin typeface="UTM Avo" panose="02040603050506020204" pitchFamily="18" charset="0"/>
              </a:rPr>
              <a:t>xương</a:t>
            </a:r>
            <a:r>
              <a:rPr lang="en-US" sz="2200" dirty="0">
                <a:latin typeface="UTM Avo" panose="02040603050506020204" pitchFamily="18" charset="0"/>
              </a:rPr>
              <a:t> </a:t>
            </a:r>
            <a:r>
              <a:rPr lang="en-US" sz="2200" dirty="0" err="1">
                <a:latin typeface="UTM Avo" panose="02040603050506020204" pitchFamily="18" charset="0"/>
              </a:rPr>
              <a:t>gây</a:t>
            </a:r>
            <a:r>
              <a:rPr lang="en-US" sz="2200" dirty="0">
                <a:latin typeface="UTM Avo" panose="02040603050506020204" pitchFamily="18" charset="0"/>
              </a:rPr>
              <a:t> </a:t>
            </a:r>
            <a:r>
              <a:rPr lang="en-US" sz="2200" dirty="0" err="1">
                <a:latin typeface="UTM Avo" panose="02040603050506020204" pitchFamily="18" charset="0"/>
              </a:rPr>
              <a:t>sưng</a:t>
            </a:r>
            <a:r>
              <a:rPr lang="en-US" sz="2200" dirty="0">
                <a:latin typeface="UTM Avo" panose="02040603050506020204" pitchFamily="18" charset="0"/>
              </a:rPr>
              <a:t>, </a:t>
            </a:r>
            <a:r>
              <a:rPr lang="en-US" sz="2200" dirty="0" err="1">
                <a:latin typeface="UTM Avo" panose="02040603050506020204" pitchFamily="18" charset="0"/>
              </a:rPr>
              <a:t>đau</a:t>
            </a:r>
            <a:r>
              <a:rPr lang="en-US" sz="2200" dirty="0">
                <a:latin typeface="UTM Avo" panose="02040603050506020204" pitchFamily="18" charset="0"/>
              </a:rPr>
              <a:t> </a:t>
            </a:r>
            <a:r>
              <a:rPr lang="en-US" sz="2200" dirty="0" err="1">
                <a:latin typeface="UTM Avo" panose="02040603050506020204" pitchFamily="18" charset="0"/>
              </a:rPr>
              <a:t>nhức</a:t>
            </a:r>
            <a:r>
              <a:rPr lang="en-US" sz="2200" dirty="0">
                <a:latin typeface="UTM Avo" panose="02040603050506020204" pitchFamily="18" charset="0"/>
              </a:rPr>
              <a:t>, </a:t>
            </a:r>
            <a:r>
              <a:rPr lang="en-US" sz="2200" dirty="0" err="1">
                <a:latin typeface="UTM Avo" panose="02040603050506020204" pitchFamily="18" charset="0"/>
              </a:rPr>
              <a:t>khó</a:t>
            </a:r>
            <a:r>
              <a:rPr lang="en-US" sz="2200" dirty="0">
                <a:latin typeface="UTM Avo" panose="02040603050506020204" pitchFamily="18" charset="0"/>
              </a:rPr>
              <a:t> </a:t>
            </a:r>
            <a:r>
              <a:rPr lang="en-US" sz="2200" dirty="0" err="1">
                <a:latin typeface="UTM Avo" panose="02040603050506020204" pitchFamily="18" charset="0"/>
              </a:rPr>
              <a:t>hoặc</a:t>
            </a:r>
            <a:r>
              <a:rPr lang="en-US" sz="2200" dirty="0">
                <a:latin typeface="UTM Avo" panose="02040603050506020204" pitchFamily="18" charset="0"/>
              </a:rPr>
              <a:t> </a:t>
            </a:r>
            <a:r>
              <a:rPr lang="en-US" sz="2200" dirty="0" err="1">
                <a:latin typeface="UTM Avo" panose="02040603050506020204" pitchFamily="18" charset="0"/>
              </a:rPr>
              <a:t>không</a:t>
            </a:r>
            <a:r>
              <a:rPr lang="en-US" sz="2200" dirty="0">
                <a:latin typeface="UTM Avo" panose="02040603050506020204" pitchFamily="18" charset="0"/>
              </a:rPr>
              <a:t> </a:t>
            </a:r>
            <a:r>
              <a:rPr lang="en-US" sz="2200" dirty="0" err="1">
                <a:latin typeface="UTM Avo" panose="02040603050506020204" pitchFamily="18" charset="0"/>
              </a:rPr>
              <a:t>cử</a:t>
            </a:r>
            <a:r>
              <a:rPr lang="en-US" sz="2200" dirty="0">
                <a:latin typeface="UTM Avo" panose="02040603050506020204" pitchFamily="18" charset="0"/>
              </a:rPr>
              <a:t> </a:t>
            </a:r>
            <a:r>
              <a:rPr lang="en-US" sz="2200" dirty="0" err="1">
                <a:latin typeface="UTM Avo" panose="02040603050506020204" pitchFamily="18" charset="0"/>
              </a:rPr>
              <a:t>động</a:t>
            </a:r>
            <a:r>
              <a:rPr lang="en-US" sz="2200" dirty="0">
                <a:latin typeface="UTM Avo" panose="02040603050506020204" pitchFamily="18" charset="0"/>
              </a:rPr>
              <a:t> </a:t>
            </a:r>
            <a:r>
              <a:rPr lang="en-US" sz="2200" dirty="0" err="1">
                <a:latin typeface="UTM Avo" panose="02040603050506020204" pitchFamily="18" charset="0"/>
              </a:rPr>
              <a:t>được</a:t>
            </a:r>
            <a:r>
              <a:rPr lang="en-US" sz="2200" dirty="0">
                <a:latin typeface="UTM Avo" panose="02040603050506020204" pitchFamily="18" charset="0"/>
              </a:rPr>
              <a:t>. Khi </a:t>
            </a:r>
            <a:r>
              <a:rPr lang="en-US" sz="2200" dirty="0" err="1">
                <a:latin typeface="UTM Avo" panose="02040603050506020204" pitchFamily="18" charset="0"/>
              </a:rPr>
              <a:t>xương</a:t>
            </a:r>
            <a:r>
              <a:rPr lang="en-US" sz="2200" dirty="0">
                <a:latin typeface="UTM Avo" panose="02040603050506020204" pitchFamily="18" charset="0"/>
              </a:rPr>
              <a:t> </a:t>
            </a:r>
            <a:r>
              <a:rPr lang="en-US" sz="2200" dirty="0" err="1">
                <a:latin typeface="UTM Avo" panose="02040603050506020204" pitchFamily="18" charset="0"/>
              </a:rPr>
              <a:t>bị</a:t>
            </a:r>
            <a:r>
              <a:rPr lang="en-US" sz="2200" dirty="0">
                <a:latin typeface="UTM Avo" panose="02040603050506020204" pitchFamily="18" charset="0"/>
              </a:rPr>
              <a:t> </a:t>
            </a:r>
            <a:r>
              <a:rPr lang="en-US" sz="2200" dirty="0" err="1">
                <a:latin typeface="UTM Avo" panose="02040603050506020204" pitchFamily="18" charset="0"/>
              </a:rPr>
              <a:t>gãy</a:t>
            </a:r>
            <a:r>
              <a:rPr lang="en-US" sz="2200" dirty="0">
                <a:latin typeface="UTM Avo" panose="02040603050506020204" pitchFamily="18" charset="0"/>
              </a:rPr>
              <a:t> </a:t>
            </a:r>
            <a:r>
              <a:rPr lang="en-US" sz="2200" dirty="0" err="1">
                <a:latin typeface="UTM Avo" panose="02040603050506020204" pitchFamily="18" charset="0"/>
              </a:rPr>
              <a:t>nếu</a:t>
            </a:r>
            <a:r>
              <a:rPr lang="en-US" sz="2200" dirty="0">
                <a:latin typeface="UTM Avo" panose="02040603050506020204" pitchFamily="18" charset="0"/>
              </a:rPr>
              <a:t> </a:t>
            </a:r>
            <a:r>
              <a:rPr lang="en-US" sz="2200" dirty="0" err="1">
                <a:latin typeface="UTM Avo" panose="02040603050506020204" pitchFamily="18" charset="0"/>
              </a:rPr>
              <a:t>được</a:t>
            </a:r>
            <a:r>
              <a:rPr lang="en-US" sz="2200" dirty="0">
                <a:latin typeface="UTM Avo" panose="02040603050506020204" pitchFamily="18" charset="0"/>
              </a:rPr>
              <a:t> </a:t>
            </a:r>
            <a:r>
              <a:rPr lang="en-US" sz="2200" dirty="0" err="1">
                <a:latin typeface="UTM Avo" panose="02040603050506020204" pitchFamily="18" charset="0"/>
              </a:rPr>
              <a:t>nắn</a:t>
            </a:r>
            <a:r>
              <a:rPr lang="en-US" sz="2200" dirty="0">
                <a:latin typeface="UTM Avo" panose="02040603050506020204" pitchFamily="18" charset="0"/>
              </a:rPr>
              <a:t> </a:t>
            </a:r>
            <a:r>
              <a:rPr lang="en-US" sz="2200" dirty="0" err="1">
                <a:latin typeface="UTM Avo" panose="02040603050506020204" pitchFamily="18" charset="0"/>
              </a:rPr>
              <a:t>thẳng</a:t>
            </a:r>
            <a:r>
              <a:rPr lang="en-US" sz="2200" dirty="0">
                <a:latin typeface="UTM Avo" panose="02040603050506020204" pitchFamily="18" charset="0"/>
              </a:rPr>
              <a:t> </a:t>
            </a:r>
            <a:r>
              <a:rPr lang="en-US" sz="2200" dirty="0" err="1">
                <a:latin typeface="UTM Avo" panose="02040603050506020204" pitchFamily="18" charset="0"/>
              </a:rPr>
              <a:t>trục</a:t>
            </a:r>
            <a:r>
              <a:rPr lang="en-US" sz="2200" dirty="0">
                <a:latin typeface="UTM Avo" panose="02040603050506020204" pitchFamily="18" charset="0"/>
              </a:rPr>
              <a:t> </a:t>
            </a:r>
            <a:r>
              <a:rPr lang="en-US" sz="2200" dirty="0" err="1">
                <a:latin typeface="UTM Avo" panose="02040603050506020204" pitchFamily="18" charset="0"/>
              </a:rPr>
              <a:t>và</a:t>
            </a:r>
            <a:r>
              <a:rPr lang="en-US" sz="2200" dirty="0">
                <a:latin typeface="UTM Avo" panose="02040603050506020204" pitchFamily="18" charset="0"/>
              </a:rPr>
              <a:t> </a:t>
            </a:r>
            <a:r>
              <a:rPr lang="en-US" sz="2200" dirty="0" err="1">
                <a:latin typeface="UTM Avo" panose="02040603050506020204" pitchFamily="18" charset="0"/>
              </a:rPr>
              <a:t>cố</a:t>
            </a:r>
            <a:r>
              <a:rPr lang="en-US" sz="2200" dirty="0">
                <a:latin typeface="UTM Avo" panose="02040603050506020204" pitchFamily="18" charset="0"/>
              </a:rPr>
              <a:t> </a:t>
            </a:r>
            <a:r>
              <a:rPr lang="en-US" sz="2200" dirty="0" err="1">
                <a:latin typeface="UTM Avo" panose="02040603050506020204" pitchFamily="18" charset="0"/>
              </a:rPr>
              <a:t>định</a:t>
            </a:r>
            <a:r>
              <a:rPr lang="en-US" sz="2200" dirty="0">
                <a:latin typeface="UTM Avo" panose="02040603050506020204" pitchFamily="18" charset="0"/>
              </a:rPr>
              <a:t> </a:t>
            </a:r>
            <a:r>
              <a:rPr lang="en-US" sz="2200" dirty="0" err="1">
                <a:latin typeface="UTM Avo" panose="02040603050506020204" pitchFamily="18" charset="0"/>
              </a:rPr>
              <a:t>tốt</a:t>
            </a:r>
            <a:r>
              <a:rPr lang="en-US" sz="2200" dirty="0">
                <a:latin typeface="UTM Avo" panose="02040603050506020204" pitchFamily="18" charset="0"/>
              </a:rPr>
              <a:t> </a:t>
            </a:r>
            <a:r>
              <a:rPr lang="en-US" sz="2200" dirty="0" err="1">
                <a:latin typeface="UTM Avo" panose="02040603050506020204" pitchFamily="18" charset="0"/>
              </a:rPr>
              <a:t>sẽ</a:t>
            </a:r>
            <a:r>
              <a:rPr lang="en-US" sz="2200" dirty="0">
                <a:latin typeface="UTM Avo" panose="02040603050506020204" pitchFamily="18" charset="0"/>
              </a:rPr>
              <a:t> </a:t>
            </a:r>
            <a:r>
              <a:rPr lang="en-US" sz="2200" dirty="0" err="1">
                <a:latin typeface="UTM Avo" panose="02040603050506020204" pitchFamily="18" charset="0"/>
              </a:rPr>
              <a:t>tự</a:t>
            </a:r>
            <a:r>
              <a:rPr lang="en-US" sz="2200" dirty="0">
                <a:latin typeface="UTM Avo" panose="02040603050506020204" pitchFamily="18" charset="0"/>
              </a:rPr>
              <a:t> </a:t>
            </a:r>
            <a:r>
              <a:rPr lang="en-US" sz="2200" dirty="0" err="1">
                <a:latin typeface="UTM Avo" panose="02040603050506020204" pitchFamily="18" charset="0"/>
              </a:rPr>
              <a:t>liền</a:t>
            </a:r>
            <a:r>
              <a:rPr lang="en-US" sz="2200" dirty="0">
                <a:latin typeface="UTM Avo" panose="02040603050506020204" pitchFamily="18" charset="0"/>
              </a:rPr>
              <a:t> </a:t>
            </a:r>
            <a:r>
              <a:rPr lang="en-US" sz="2200" dirty="0" err="1">
                <a:latin typeface="UTM Avo" panose="02040603050506020204" pitchFamily="18" charset="0"/>
              </a:rPr>
              <a:t>lại</a:t>
            </a:r>
            <a:r>
              <a:rPr lang="en-US" sz="2200" dirty="0">
                <a:latin typeface="UTM Avo" panose="02040603050506020204" pitchFamily="18" charset="0"/>
              </a:rPr>
              <a:t> </a:t>
            </a:r>
            <a:r>
              <a:rPr lang="en-US" sz="2200" dirty="0" err="1">
                <a:latin typeface="UTM Avo" panose="02040603050506020204" pitchFamily="18" charset="0"/>
              </a:rPr>
              <a:t>được</a:t>
            </a:r>
            <a:r>
              <a:rPr lang="en-US" sz="2200" dirty="0">
                <a:latin typeface="UTM Avo" panose="02040603050506020204" pitchFamily="18" charset="0"/>
              </a:rPr>
              <a:t> do </a:t>
            </a:r>
            <a:r>
              <a:rPr lang="en-US" sz="2200" dirty="0" err="1">
                <a:latin typeface="UTM Avo" panose="02040603050506020204" pitchFamily="18" charset="0"/>
              </a:rPr>
              <a:t>tế</a:t>
            </a:r>
            <a:r>
              <a:rPr lang="en-US" sz="2200" dirty="0">
                <a:latin typeface="UTM Avo" panose="02040603050506020204" pitchFamily="18" charset="0"/>
              </a:rPr>
              <a:t> </a:t>
            </a:r>
            <a:r>
              <a:rPr lang="en-US" sz="2200" dirty="0" err="1">
                <a:latin typeface="UTM Avo" panose="02040603050506020204" pitchFamily="18" charset="0"/>
              </a:rPr>
              <a:t>bào</a:t>
            </a:r>
            <a:r>
              <a:rPr lang="en-US" sz="2200" dirty="0">
                <a:latin typeface="UTM Avo" panose="02040603050506020204" pitchFamily="18" charset="0"/>
              </a:rPr>
              <a:t> </a:t>
            </a:r>
            <a:r>
              <a:rPr lang="en-US" sz="2200" dirty="0" err="1">
                <a:latin typeface="UTM Avo" panose="02040603050506020204" pitchFamily="18" charset="0"/>
              </a:rPr>
              <a:t>tạo</a:t>
            </a:r>
            <a:r>
              <a:rPr lang="en-US" sz="2200" dirty="0">
                <a:latin typeface="UTM Avo" panose="02040603050506020204" pitchFamily="18" charset="0"/>
              </a:rPr>
              <a:t> </a:t>
            </a:r>
            <a:r>
              <a:rPr lang="en-US" sz="2200" dirty="0" err="1">
                <a:latin typeface="UTM Avo" panose="02040603050506020204" pitchFamily="18" charset="0"/>
              </a:rPr>
              <a:t>xương</a:t>
            </a:r>
            <a:r>
              <a:rPr lang="en-US" sz="2200" dirty="0">
                <a:latin typeface="UTM Avo" panose="02040603050506020204" pitchFamily="18" charset="0"/>
              </a:rPr>
              <a:t> </a:t>
            </a:r>
            <a:r>
              <a:rPr lang="en-US" sz="2200" dirty="0" err="1">
                <a:latin typeface="UTM Avo" panose="02040603050506020204" pitchFamily="18" charset="0"/>
              </a:rPr>
              <a:t>liên</a:t>
            </a:r>
            <a:r>
              <a:rPr lang="en-US" sz="2200" dirty="0">
                <a:latin typeface="UTM Avo" panose="02040603050506020204" pitchFamily="18" charset="0"/>
              </a:rPr>
              <a:t> </a:t>
            </a:r>
            <a:r>
              <a:rPr lang="en-US" sz="2200" dirty="0" err="1">
                <a:latin typeface="UTM Avo" panose="02040603050506020204" pitchFamily="18" charset="0"/>
              </a:rPr>
              <a:t>tục</a:t>
            </a:r>
            <a:r>
              <a:rPr lang="en-US" sz="2200" dirty="0">
                <a:latin typeface="UTM Avo" panose="02040603050506020204" pitchFamily="18" charset="0"/>
              </a:rPr>
              <a:t> </a:t>
            </a:r>
            <a:r>
              <a:rPr lang="en-US" sz="2200" dirty="0" err="1">
                <a:latin typeface="UTM Avo" panose="02040603050506020204" pitchFamily="18" charset="0"/>
              </a:rPr>
              <a:t>sản</a:t>
            </a:r>
            <a:r>
              <a:rPr lang="en-US" sz="2200" dirty="0">
                <a:latin typeface="UTM Avo" panose="02040603050506020204" pitchFamily="18" charset="0"/>
              </a:rPr>
              <a:t> </a:t>
            </a:r>
            <a:r>
              <a:rPr lang="en-US" sz="2200" dirty="0" err="1">
                <a:latin typeface="UTM Avo" panose="02040603050506020204" pitchFamily="18" charset="0"/>
              </a:rPr>
              <a:t>sinh</a:t>
            </a:r>
            <a:r>
              <a:rPr lang="en-US" sz="2200" dirty="0">
                <a:latin typeface="UTM Avo" panose="02040603050506020204" pitchFamily="18" charset="0"/>
              </a:rPr>
              <a:t> </a:t>
            </a:r>
            <a:r>
              <a:rPr lang="en-US" sz="2200" dirty="0" err="1">
                <a:latin typeface="UTM Avo" panose="02040603050506020204" pitchFamily="18" charset="0"/>
              </a:rPr>
              <a:t>ra</a:t>
            </a:r>
            <a:r>
              <a:rPr lang="en-US" sz="2200" dirty="0">
                <a:latin typeface="UTM Avo" panose="02040603050506020204" pitchFamily="18" charset="0"/>
              </a:rPr>
              <a:t> </a:t>
            </a:r>
            <a:r>
              <a:rPr lang="en-US" sz="2200" dirty="0" err="1">
                <a:latin typeface="UTM Avo" panose="02040603050506020204" pitchFamily="18" charset="0"/>
              </a:rPr>
              <a:t>các</a:t>
            </a:r>
            <a:r>
              <a:rPr lang="en-US" sz="2200" dirty="0">
                <a:latin typeface="UTM Avo" panose="02040603050506020204" pitchFamily="18" charset="0"/>
              </a:rPr>
              <a:t> </a:t>
            </a:r>
            <a:r>
              <a:rPr lang="en-US" sz="2200" dirty="0" err="1">
                <a:latin typeface="UTM Avo" panose="02040603050506020204" pitchFamily="18" charset="0"/>
              </a:rPr>
              <a:t>tế</a:t>
            </a:r>
            <a:r>
              <a:rPr lang="en-US" sz="2200" dirty="0">
                <a:latin typeface="UTM Avo" panose="02040603050506020204" pitchFamily="18" charset="0"/>
              </a:rPr>
              <a:t> </a:t>
            </a:r>
            <a:r>
              <a:rPr lang="en-US" sz="2200" dirty="0" err="1">
                <a:latin typeface="UTM Avo" panose="02040603050506020204" pitchFamily="18" charset="0"/>
              </a:rPr>
              <a:t>bào</a:t>
            </a:r>
            <a:r>
              <a:rPr lang="en-US" sz="2200" dirty="0">
                <a:latin typeface="UTM Avo" panose="02040603050506020204" pitchFamily="18" charset="0"/>
              </a:rPr>
              <a:t> </a:t>
            </a:r>
            <a:r>
              <a:rPr lang="en-US" sz="2200" dirty="0" err="1">
                <a:latin typeface="UTM Avo" panose="02040603050506020204" pitchFamily="18" charset="0"/>
              </a:rPr>
              <a:t>xương</a:t>
            </a:r>
            <a:r>
              <a:rPr lang="en-US" sz="2200" dirty="0">
                <a:latin typeface="UTM Avo" panose="02040603050506020204" pitchFamily="18" charset="0"/>
              </a:rPr>
              <a:t> </a:t>
            </a:r>
            <a:r>
              <a:rPr lang="en-US" sz="2200" dirty="0" err="1">
                <a:latin typeface="UTM Avo" panose="02040603050506020204" pitchFamily="18" charset="0"/>
              </a:rPr>
              <a:t>mới</a:t>
            </a:r>
            <a:r>
              <a:rPr lang="en-US" sz="2200" dirty="0">
                <a:latin typeface="UTM Avo" panose="02040603050506020204" pitchFamily="18" charset="0"/>
              </a:rPr>
              <a:t>.</a:t>
            </a:r>
          </a:p>
        </p:txBody>
      </p:sp>
      <p:pic>
        <p:nvPicPr>
          <p:cNvPr id="7" name="Picture 2">
            <a:extLst>
              <a:ext uri="{FF2B5EF4-FFF2-40B4-BE49-F238E27FC236}">
                <a16:creationId xmlns:a16="http://schemas.microsoft.com/office/drawing/2014/main" id="{C40D3309-4045-0B8E-7EF0-64AC97D1D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4652" y="4214949"/>
            <a:ext cx="1865077" cy="264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8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1897</Words>
  <Application>Microsoft Office PowerPoint</Application>
  <PresentationFormat>Widescreen</PresentationFormat>
  <Paragraphs>107</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Bebas Neue</vt:lpstr>
      <vt:lpstr>Calibri</vt:lpstr>
      <vt:lpstr>Calibri Light</vt:lpstr>
      <vt:lpstr>Changa One</vt:lpstr>
      <vt:lpstr>UTM Avo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13</cp:revision>
  <dcterms:created xsi:type="dcterms:W3CDTF">2023-10-18T06:55:26Z</dcterms:created>
  <dcterms:modified xsi:type="dcterms:W3CDTF">2024-01-10T09:21:03Z</dcterms:modified>
</cp:coreProperties>
</file>