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71" r:id="rId7"/>
    <p:sldId id="272" r:id="rId8"/>
    <p:sldId id="297" r:id="rId9"/>
    <p:sldId id="273" r:id="rId10"/>
    <p:sldId id="274" r:id="rId11"/>
    <p:sldId id="298" r:id="rId12"/>
    <p:sldId id="299" r:id="rId13"/>
    <p:sldId id="300" r:id="rId14"/>
    <p:sldId id="301" r:id="rId15"/>
    <p:sldId id="302" r:id="rId16"/>
    <p:sldId id="303" r:id="rId17"/>
    <p:sldId id="304" r:id="rId18"/>
    <p:sldId id="305" r:id="rId19"/>
    <p:sldId id="306" r:id="rId20"/>
    <p:sldId id="261" r:id="rId21"/>
    <p:sldId id="263" r:id="rId22"/>
    <p:sldId id="311" r:id="rId23"/>
    <p:sldId id="312" r:id="rId24"/>
    <p:sldId id="313" r:id="rId25"/>
    <p:sldId id="314" r:id="rId26"/>
    <p:sldId id="315" r:id="rId27"/>
    <p:sldId id="316" r:id="rId28"/>
    <p:sldId id="262" r:id="rId29"/>
    <p:sldId id="264" r:id="rId30"/>
    <p:sldId id="269"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showGuides="1">
      <p:cViewPr varScale="1">
        <p:scale>
          <a:sx n="102" d="100"/>
          <a:sy n="102" d="100"/>
        </p:scale>
        <p:origin x="144" y="288"/>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C4CF1-2C07-4343-AED8-08A2D9E3408E}"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59031-A679-4D09-8882-64C7501E8DAE}" type="slidenum">
              <a:rPr lang="en-US" smtClean="0"/>
              <a:t>‹#›</a:t>
            </a:fld>
            <a:endParaRPr lang="en-US"/>
          </a:p>
        </p:txBody>
      </p:sp>
    </p:spTree>
    <p:extLst>
      <p:ext uri="{BB962C8B-B14F-4D97-AF65-F5344CB8AC3E}">
        <p14:creationId xmlns:p14="http://schemas.microsoft.com/office/powerpoint/2010/main" val="153160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6902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8577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7779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20340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40089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6" name="Footer Placeholder 5">
            <a:extLst>
              <a:ext uri="{FF2B5EF4-FFF2-40B4-BE49-F238E27FC236}">
                <a16:creationId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0109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8" name="Footer Placeholder 7">
            <a:extLst>
              <a:ext uri="{FF2B5EF4-FFF2-40B4-BE49-F238E27FC236}">
                <a16:creationId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74828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4" name="Footer Placeholder 3">
            <a:extLst>
              <a:ext uri="{FF2B5EF4-FFF2-40B4-BE49-F238E27FC236}">
                <a16:creationId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42687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3" name="Footer Placeholder 2">
            <a:extLst>
              <a:ext uri="{FF2B5EF4-FFF2-40B4-BE49-F238E27FC236}">
                <a16:creationId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88818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6" name="Footer Placeholder 5">
            <a:extLst>
              <a:ext uri="{FF2B5EF4-FFF2-40B4-BE49-F238E27FC236}">
                <a16:creationId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51939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6" name="Footer Placeholder 5">
            <a:extLst>
              <a:ext uri="{FF2B5EF4-FFF2-40B4-BE49-F238E27FC236}">
                <a16:creationId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33648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extLst>
      <p:ext uri="{BB962C8B-B14F-4D97-AF65-F5344CB8AC3E}">
        <p14:creationId xmlns:p14="http://schemas.microsoft.com/office/powerpoint/2010/main" val="28303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khoa-hoc-tu-nhien-8/1/424/13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hoc10.vn/doc-sach/khoa-hoc-tu-nhien-8/1/424/131/"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oc10.vn/doc-sach/khoa-hoc-tu-nhien-8/1/424/131/"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khoa-hoc-tu-nhien-8/1/424/13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3CBBF-F8DF-D4F6-53EF-61B079DAED4F}"/>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8</a:t>
            </a:r>
          </a:p>
        </p:txBody>
      </p:sp>
      <p:sp>
        <p:nvSpPr>
          <p:cNvPr id="3" name="Subtitle 2">
            <a:extLst>
              <a:ext uri="{FF2B5EF4-FFF2-40B4-BE49-F238E27FC236}">
                <a16:creationId xmlns:a16="http://schemas.microsoft.com/office/drawing/2014/main" id="{532FABBF-06E7-5C44-6F6B-D2B8FEE756D5}"/>
              </a:ext>
            </a:extLst>
          </p:cNvPr>
          <p:cNvSpPr txBox="1">
            <a:spLocks/>
          </p:cNvSpPr>
          <p:nvPr/>
        </p:nvSpPr>
        <p:spPr>
          <a:xfrm>
            <a:off x="412419" y="3429000"/>
            <a:ext cx="11367156"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28. </a:t>
            </a:r>
            <a:r>
              <a:rPr lang="en-US" sz="6000" b="1" dirty="0" err="1">
                <a:solidFill>
                  <a:srgbClr val="FF0000"/>
                </a:solidFill>
                <a:latin typeface="UTM Avo" panose="02040603050506020204" pitchFamily="18" charset="0"/>
              </a:rPr>
              <a:t>Hệ</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vận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động</a:t>
            </a:r>
            <a:r>
              <a:rPr lang="en-US" sz="6000" b="1" dirty="0">
                <a:solidFill>
                  <a:srgbClr val="FF0000"/>
                </a:solidFill>
                <a:latin typeface="UTM Avo" panose="02040603050506020204" pitchFamily="18" charset="0"/>
              </a:rPr>
              <a:t> ở </a:t>
            </a:r>
            <a:r>
              <a:rPr lang="en-US" sz="6000" b="1" dirty="0" err="1">
                <a:solidFill>
                  <a:srgbClr val="FF0000"/>
                </a:solidFill>
                <a:latin typeface="UTM Avo" panose="02040603050506020204" pitchFamily="18" charset="0"/>
              </a:rPr>
              <a:t>người</a:t>
            </a:r>
            <a:endParaRPr lang="en-US" sz="6000" b="1" dirty="0">
              <a:solidFill>
                <a:srgbClr val="FF0000"/>
              </a:solidFill>
              <a:latin typeface="UTM Avo" panose="02040603050506020204" pitchFamily="18" charset="0"/>
            </a:endParaRPr>
          </a:p>
          <a:p>
            <a:pPr>
              <a:lnSpc>
                <a:spcPct val="100000"/>
              </a:lnSpc>
              <a:spcBef>
                <a:spcPts val="600"/>
              </a:spcBef>
            </a:pPr>
            <a:r>
              <a:rPr lang="en-US" sz="6000" b="1" dirty="0">
                <a:solidFill>
                  <a:srgbClr val="FF0000"/>
                </a:solidFill>
                <a:latin typeface="UTM Avo" panose="02040603050506020204" pitchFamily="18" charset="0"/>
              </a:rPr>
              <a:t>(</a:t>
            </a:r>
            <a:r>
              <a:rPr lang="en-US" sz="6000" b="1" dirty="0" err="1">
                <a:solidFill>
                  <a:srgbClr val="FF0000"/>
                </a:solidFill>
                <a:latin typeface="UTM Avo" panose="02040603050506020204" pitchFamily="18" charset="0"/>
              </a:rPr>
              <a:t>Phần</a:t>
            </a:r>
            <a:r>
              <a:rPr lang="en-US" sz="6000" b="1" dirty="0">
                <a:solidFill>
                  <a:srgbClr val="FF0000"/>
                </a:solidFill>
                <a:latin typeface="UTM Avo" panose="02040603050506020204" pitchFamily="18" charset="0"/>
              </a:rPr>
              <a:t> I, II)</a:t>
            </a:r>
          </a:p>
        </p:txBody>
      </p:sp>
      <p:sp>
        <p:nvSpPr>
          <p:cNvPr id="7" name="Title 1">
            <a:extLst>
              <a:ext uri="{FF2B5EF4-FFF2-40B4-BE49-F238E27FC236}">
                <a16:creationId xmlns:a16="http://schemas.microsoft.com/office/drawing/2014/main" id="{CDEB0875-AFDB-B27E-AB3B-CE60057DC2F6}"/>
              </a:ext>
            </a:extLst>
          </p:cNvPr>
          <p:cNvSpPr txBox="1">
            <a:spLocks/>
          </p:cNvSpPr>
          <p:nvPr/>
        </p:nvSpPr>
        <p:spPr>
          <a:xfrm>
            <a:off x="173228" y="1212864"/>
            <a:ext cx="11845539"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00"/>
              </a:spcBef>
            </a:pPr>
            <a:r>
              <a:rPr lang="vi-VN" sz="5400" b="1" dirty="0">
                <a:solidFill>
                  <a:srgbClr val="002060"/>
                </a:solidFill>
                <a:latin typeface="UTM Avo" panose="02040603050506020204" pitchFamily="18" charset="0"/>
              </a:rPr>
              <a:t>Chủ đề </a:t>
            </a:r>
            <a:r>
              <a:rPr lang="en-US" sz="5400" b="1" dirty="0">
                <a:solidFill>
                  <a:srgbClr val="002060"/>
                </a:solidFill>
                <a:latin typeface="UTM Avo" panose="02040603050506020204" pitchFamily="18" charset="0"/>
              </a:rPr>
              <a:t>7</a:t>
            </a:r>
            <a:r>
              <a:rPr lang="vi-VN" sz="5400" b="1" dirty="0">
                <a:solidFill>
                  <a:srgbClr val="002060"/>
                </a:solidFill>
                <a:latin typeface="UTM Avo" panose="02040603050506020204" pitchFamily="18" charset="0"/>
              </a:rPr>
              <a:t>: </a:t>
            </a:r>
            <a:endParaRPr lang="en-US" sz="5400" b="1" dirty="0">
              <a:solidFill>
                <a:srgbClr val="002060"/>
              </a:solidFill>
              <a:latin typeface="UTM Avo" panose="02040603050506020204" pitchFamily="18" charset="0"/>
            </a:endParaRPr>
          </a:p>
          <a:p>
            <a:pPr>
              <a:lnSpc>
                <a:spcPct val="100000"/>
              </a:lnSpc>
              <a:spcBef>
                <a:spcPts val="600"/>
              </a:spcBef>
            </a:pPr>
            <a:r>
              <a:rPr lang="en-US" sz="5400" b="1" dirty="0" err="1">
                <a:solidFill>
                  <a:srgbClr val="002060"/>
                </a:solidFill>
                <a:latin typeface="UTM Avo" panose="02040603050506020204" pitchFamily="18" charset="0"/>
              </a:rPr>
              <a:t>Cơ</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thể</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người</a:t>
            </a:r>
            <a:endParaRPr lang="en-US" sz="54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4B6CAB-FBD6-7C3C-4D69-E610FF6292B5}"/>
              </a:ext>
            </a:extLst>
          </p:cNvPr>
          <p:cNvPicPr>
            <a:picLocks noChangeAspect="1"/>
          </p:cNvPicPr>
          <p:nvPr/>
        </p:nvPicPr>
        <p:blipFill>
          <a:blip r:embed="rId3"/>
          <a:stretch>
            <a:fillRect/>
          </a:stretch>
        </p:blipFill>
        <p:spPr>
          <a:xfrm>
            <a:off x="305382" y="3124105"/>
            <a:ext cx="3676522" cy="2548384"/>
          </a:xfrm>
          <a:prstGeom prst="rect">
            <a:avLst/>
          </a:prstGeom>
        </p:spPr>
      </p:pic>
      <p:sp>
        <p:nvSpPr>
          <p:cNvPr id="7" name="TextBox 6">
            <a:extLst>
              <a:ext uri="{FF2B5EF4-FFF2-40B4-BE49-F238E27FC236}">
                <a16:creationId xmlns:a16="http://schemas.microsoft.com/office/drawing/2014/main" id="{D5EBCC86-AFFE-0BEC-3CFF-755B9922FED0}"/>
              </a:ext>
            </a:extLst>
          </p:cNvPr>
          <p:cNvSpPr txBox="1"/>
          <p:nvPr/>
        </p:nvSpPr>
        <p:spPr>
          <a:xfrm>
            <a:off x="2653023" y="1630462"/>
            <a:ext cx="6885954" cy="955774"/>
          </a:xfrm>
          <a:prstGeom prst="rect">
            <a:avLst/>
          </a:prstGeom>
          <a:noFill/>
        </p:spPr>
        <p:txBody>
          <a:bodyPr wrap="square">
            <a:spAutoFit/>
          </a:bodyPr>
          <a:lstStyle/>
          <a:p>
            <a:pPr algn="ctr">
              <a:lnSpc>
                <a:spcPct val="150000"/>
              </a:lnSpc>
            </a:pPr>
            <a:r>
              <a:rPr lang="en-US" sz="2000" b="1" dirty="0">
                <a:latin typeface="UTM Avo" panose="02040603050506020204" pitchFamily="18" charset="0"/>
              </a:rPr>
              <a:t>Quan </a:t>
            </a:r>
            <a:r>
              <a:rPr lang="en-US" sz="2000" b="1" dirty="0" err="1">
                <a:latin typeface="UTM Avo" panose="02040603050506020204" pitchFamily="18" charset="0"/>
              </a:rPr>
              <a:t>sát</a:t>
            </a:r>
            <a:r>
              <a:rPr lang="en-US" sz="2000" b="1" dirty="0">
                <a:latin typeface="UTM Avo" panose="02040603050506020204" pitchFamily="18" charset="0"/>
              </a:rPr>
              <a:t> </a:t>
            </a:r>
            <a:r>
              <a:rPr lang="en-US" sz="2000" b="1" dirty="0" err="1">
                <a:latin typeface="UTM Avo" panose="02040603050506020204" pitchFamily="18" charset="0"/>
              </a:rPr>
              <a:t>hình</a:t>
            </a:r>
            <a:r>
              <a:rPr lang="en-US" sz="2000" b="1" dirty="0">
                <a:latin typeface="UTM Avo" panose="02040603050506020204" pitchFamily="18" charset="0"/>
              </a:rPr>
              <a:t> 28.3, </a:t>
            </a:r>
            <a:r>
              <a:rPr lang="en-US" sz="2000" b="1" dirty="0" err="1">
                <a:latin typeface="UTM Avo" panose="02040603050506020204" pitchFamily="18" charset="0"/>
              </a:rPr>
              <a:t>cho</a:t>
            </a:r>
            <a:r>
              <a:rPr lang="en-US" sz="2000" b="1" dirty="0">
                <a:latin typeface="UTM Avo" panose="02040603050506020204" pitchFamily="18" charset="0"/>
              </a:rPr>
              <a:t> </a:t>
            </a:r>
            <a:r>
              <a:rPr lang="en-US" sz="2000" b="1" dirty="0" err="1">
                <a:latin typeface="UTM Avo" panose="02040603050506020204" pitchFamily="18" charset="0"/>
              </a:rPr>
              <a:t>biết</a:t>
            </a:r>
            <a:r>
              <a:rPr lang="en-US" sz="2000" b="1" dirty="0">
                <a:latin typeface="UTM Avo" panose="02040603050506020204" pitchFamily="18" charset="0"/>
              </a:rPr>
              <a:t> </a:t>
            </a:r>
            <a:r>
              <a:rPr lang="en-US" sz="2000" b="1" dirty="0" err="1">
                <a:latin typeface="UTM Avo" panose="02040603050506020204" pitchFamily="18" charset="0"/>
              </a:rPr>
              <a:t>sự</a:t>
            </a:r>
            <a:r>
              <a:rPr lang="en-US" sz="2000" b="1" dirty="0">
                <a:latin typeface="UTM Avo" panose="02040603050506020204" pitchFamily="18" charset="0"/>
              </a:rPr>
              <a:t> </a:t>
            </a:r>
            <a:r>
              <a:rPr lang="en-US" sz="2000" b="1" dirty="0" err="1">
                <a:latin typeface="UTM Avo" panose="02040603050506020204" pitchFamily="18" charset="0"/>
              </a:rPr>
              <a:t>phù</a:t>
            </a:r>
            <a:r>
              <a:rPr lang="en-US" sz="2000" b="1" dirty="0">
                <a:latin typeface="UTM Avo" panose="02040603050506020204" pitchFamily="18" charset="0"/>
              </a:rPr>
              <a:t> </a:t>
            </a:r>
            <a:r>
              <a:rPr lang="en-US" sz="2000" b="1" dirty="0" err="1">
                <a:latin typeface="UTM Avo" panose="02040603050506020204" pitchFamily="18" charset="0"/>
              </a:rPr>
              <a:t>hợp</a:t>
            </a:r>
            <a:r>
              <a:rPr lang="en-US" sz="2000" b="1" dirty="0">
                <a:latin typeface="UTM Avo" panose="02040603050506020204" pitchFamily="18" charset="0"/>
              </a:rPr>
              <a:t> </a:t>
            </a:r>
            <a:r>
              <a:rPr lang="en-US" sz="2000" b="1" dirty="0" err="1">
                <a:latin typeface="UTM Avo" panose="02040603050506020204" pitchFamily="18" charset="0"/>
              </a:rPr>
              <a:t>giữa</a:t>
            </a:r>
            <a:r>
              <a:rPr lang="en-US" sz="2000" b="1" dirty="0">
                <a:latin typeface="UTM Avo" panose="02040603050506020204" pitchFamily="18" charset="0"/>
              </a:rPr>
              <a:t> </a:t>
            </a:r>
            <a:r>
              <a:rPr lang="en-US" sz="2000" b="1" dirty="0" err="1">
                <a:latin typeface="UTM Avo" panose="02040603050506020204" pitchFamily="18" charset="0"/>
              </a:rPr>
              <a:t>cấu</a:t>
            </a:r>
            <a:r>
              <a:rPr lang="en-US" sz="2000" b="1" dirty="0">
                <a:latin typeface="UTM Avo" panose="02040603050506020204" pitchFamily="18" charset="0"/>
              </a:rPr>
              <a:t> </a:t>
            </a:r>
            <a:r>
              <a:rPr lang="en-US" sz="2000" b="1" dirty="0" err="1">
                <a:latin typeface="UTM Avo" panose="02040603050506020204" pitchFamily="18" charset="0"/>
              </a:rPr>
              <a:t>tạo</a:t>
            </a:r>
            <a:r>
              <a:rPr lang="en-US" sz="2000" b="1" dirty="0">
                <a:latin typeface="UTM Avo" panose="02040603050506020204" pitchFamily="18" charset="0"/>
              </a:rPr>
              <a:t> </a:t>
            </a:r>
            <a:r>
              <a:rPr lang="en-US" sz="2000" b="1" dirty="0" err="1">
                <a:latin typeface="UTM Avo" panose="02040603050506020204" pitchFamily="18" charset="0"/>
              </a:rPr>
              <a:t>và</a:t>
            </a:r>
            <a:r>
              <a:rPr lang="en-US" sz="2000" b="1" dirty="0">
                <a:latin typeface="UTM Avo" panose="02040603050506020204" pitchFamily="18" charset="0"/>
              </a:rPr>
              <a:t> </a:t>
            </a:r>
            <a:r>
              <a:rPr lang="en-US" sz="2000" b="1" dirty="0" err="1">
                <a:latin typeface="UTM Avo" panose="02040603050506020204" pitchFamily="18" charset="0"/>
              </a:rPr>
              <a:t>chức</a:t>
            </a:r>
            <a:r>
              <a:rPr lang="en-US" sz="2000" b="1" dirty="0">
                <a:latin typeface="UTM Avo" panose="02040603050506020204" pitchFamily="18" charset="0"/>
              </a:rPr>
              <a:t> </a:t>
            </a:r>
            <a:r>
              <a:rPr lang="en-US" sz="2000" b="1" dirty="0" err="1">
                <a:latin typeface="UTM Avo" panose="02040603050506020204" pitchFamily="18" charset="0"/>
              </a:rPr>
              <a:t>năng</a:t>
            </a:r>
            <a:r>
              <a:rPr lang="en-US" sz="2000" b="1" dirty="0">
                <a:latin typeface="UTM Avo" panose="02040603050506020204" pitchFamily="18" charset="0"/>
              </a:rPr>
              <a:t> </a:t>
            </a:r>
            <a:r>
              <a:rPr lang="en-US" sz="2000" b="1" dirty="0" err="1">
                <a:latin typeface="UTM Avo" panose="02040603050506020204" pitchFamily="18" charset="0"/>
              </a:rPr>
              <a:t>của</a:t>
            </a:r>
            <a:r>
              <a:rPr lang="en-US" sz="2000" b="1" dirty="0">
                <a:latin typeface="UTM Avo" panose="02040603050506020204" pitchFamily="18" charset="0"/>
              </a:rPr>
              <a:t> </a:t>
            </a:r>
            <a:r>
              <a:rPr lang="en-US" sz="2000" b="1" dirty="0" err="1">
                <a:latin typeface="UTM Avo" panose="02040603050506020204" pitchFamily="18" charset="0"/>
              </a:rPr>
              <a:t>xương</a:t>
            </a:r>
            <a:r>
              <a:rPr lang="en-US" sz="2000" b="1" dirty="0">
                <a:latin typeface="UTM Avo" panose="02040603050506020204" pitchFamily="18" charset="0"/>
              </a:rPr>
              <a:t> </a:t>
            </a:r>
            <a:r>
              <a:rPr lang="en-US" sz="2000" b="1" dirty="0" err="1">
                <a:latin typeface="UTM Avo" panose="02040603050506020204" pitchFamily="18" charset="0"/>
              </a:rPr>
              <a:t>đùi</a:t>
            </a:r>
            <a:r>
              <a:rPr lang="en-US" sz="2000" b="1" dirty="0">
                <a:latin typeface="UTM Avo" panose="02040603050506020204" pitchFamily="18" charset="0"/>
              </a:rPr>
              <a:t>.</a:t>
            </a:r>
          </a:p>
        </p:txBody>
      </p:sp>
      <p:sp>
        <p:nvSpPr>
          <p:cNvPr id="9" name="TextBox 8">
            <a:extLst>
              <a:ext uri="{FF2B5EF4-FFF2-40B4-BE49-F238E27FC236}">
                <a16:creationId xmlns:a16="http://schemas.microsoft.com/office/drawing/2014/main" id="{033AFB2C-8045-0673-3B87-F490EB750277}"/>
              </a:ext>
            </a:extLst>
          </p:cNvPr>
          <p:cNvSpPr txBox="1"/>
          <p:nvPr/>
        </p:nvSpPr>
        <p:spPr>
          <a:xfrm>
            <a:off x="4147367" y="3097350"/>
            <a:ext cx="7874291" cy="3258649"/>
          </a:xfrm>
          <a:prstGeom prst="rect">
            <a:avLst/>
          </a:prstGeom>
          <a:noFill/>
          <a:ln w="19050">
            <a:solidFill>
              <a:schemeClr val="accent5">
                <a:lumMod val="60000"/>
                <a:lumOff val="40000"/>
              </a:schemeClr>
            </a:solidFill>
            <a:prstDash val="lgDash"/>
          </a:ln>
        </p:spPr>
        <p:txBody>
          <a:bodyPr wrap="square">
            <a:spAutoFit/>
          </a:bodyPr>
          <a:lstStyle/>
          <a:p>
            <a:pPr algn="just">
              <a:lnSpc>
                <a:spcPct val="150000"/>
              </a:lnSpc>
            </a:pPr>
            <a:r>
              <a:rPr lang="vi-VN" sz="2000" b="0" i="0" dirty="0">
                <a:solidFill>
                  <a:srgbClr val="000000"/>
                </a:solidFill>
                <a:effectLst/>
                <a:latin typeface="UTM Avo" panose="02040603050506020204" pitchFamily="18" charset="0"/>
              </a:rPr>
              <a:t>Xương </a:t>
            </a:r>
            <a:r>
              <a:rPr lang="en-US" sz="2000" b="0" i="0" dirty="0" err="1">
                <a:solidFill>
                  <a:srgbClr val="000000"/>
                </a:solidFill>
                <a:effectLst/>
                <a:latin typeface="UTM Avo" panose="02040603050506020204" pitchFamily="18" charset="0"/>
              </a:rPr>
              <a:t>đùi</a:t>
            </a:r>
            <a:r>
              <a:rPr lang="vi-VN" sz="2000" b="0" i="0" dirty="0">
                <a:solidFill>
                  <a:srgbClr val="000000"/>
                </a:solidFill>
                <a:effectLst/>
                <a:latin typeface="UTM Avo" panose="02040603050506020204" pitchFamily="18" charset="0"/>
              </a:rPr>
              <a:t> </a:t>
            </a:r>
            <a:r>
              <a:rPr lang="en-US" sz="2000" b="0" i="0" dirty="0" err="1">
                <a:solidFill>
                  <a:srgbClr val="000000"/>
                </a:solidFill>
                <a:effectLst/>
                <a:latin typeface="UTM Avo" panose="02040603050506020204" pitchFamily="18" charset="0"/>
              </a:rPr>
              <a:t>có</a:t>
            </a:r>
            <a:r>
              <a:rPr lang="vi-VN" sz="2000" b="0" i="0" dirty="0">
                <a:solidFill>
                  <a:srgbClr val="000000"/>
                </a:solidFill>
                <a:effectLst/>
                <a:latin typeface="UTM Avo" panose="02040603050506020204" pitchFamily="18" charset="0"/>
              </a:rPr>
              <a:t> </a:t>
            </a:r>
            <a:r>
              <a:rPr lang="en-US" sz="2000" b="0" i="0" dirty="0" err="1">
                <a:solidFill>
                  <a:srgbClr val="000000"/>
                </a:solidFill>
                <a:effectLst/>
                <a:latin typeface="UTM Avo" panose="02040603050506020204" pitchFamily="18" charset="0"/>
              </a:rPr>
              <a:t>cấu</a:t>
            </a:r>
            <a:r>
              <a:rPr lang="vi-VN" sz="2000" b="0" i="0" dirty="0">
                <a:solidFill>
                  <a:srgbClr val="000000"/>
                </a:solidFill>
                <a:effectLst/>
                <a:latin typeface="UTM Avo" panose="02040603050506020204" pitchFamily="18" charset="0"/>
              </a:rPr>
              <a:t> </a:t>
            </a:r>
            <a:r>
              <a:rPr lang="en-US" sz="2000" b="0" i="0" dirty="0" err="1">
                <a:solidFill>
                  <a:srgbClr val="000000"/>
                </a:solidFill>
                <a:effectLst/>
                <a:latin typeface="UTM Avo" panose="02040603050506020204" pitchFamily="18" charset="0"/>
              </a:rPr>
              <a:t>tạo</a:t>
            </a:r>
            <a:r>
              <a:rPr lang="vi-VN" sz="2000" b="0" i="0" dirty="0">
                <a:solidFill>
                  <a:srgbClr val="000000"/>
                </a:solidFill>
                <a:effectLst/>
                <a:latin typeface="UTM Avo" panose="02040603050506020204" pitchFamily="18" charset="0"/>
              </a:rPr>
              <a:t> phù hợp với chức năng nâng đỡ phần trên của cơ thể, </a:t>
            </a:r>
            <a:r>
              <a:rPr lang="en-US" sz="2000" b="0" i="0" dirty="0" err="1">
                <a:solidFill>
                  <a:srgbClr val="000000"/>
                </a:solidFill>
                <a:effectLst/>
                <a:latin typeface="UTM Avo" panose="02040603050506020204" pitchFamily="18" charset="0"/>
              </a:rPr>
              <a:t>giúp</a:t>
            </a:r>
            <a:r>
              <a:rPr lang="vi-VN" sz="2000" b="0" i="0" dirty="0">
                <a:solidFill>
                  <a:srgbClr val="000000"/>
                </a:solidFill>
                <a:effectLst/>
                <a:latin typeface="UTM Avo" panose="02040603050506020204" pitchFamily="18" charset="0"/>
              </a:rPr>
              <a:t> </a:t>
            </a:r>
            <a:r>
              <a:rPr lang="en-US" sz="2000" b="0" i="0" dirty="0" err="1">
                <a:solidFill>
                  <a:srgbClr val="000000"/>
                </a:solidFill>
                <a:effectLst/>
                <a:latin typeface="UTM Avo" panose="02040603050506020204" pitchFamily="18" charset="0"/>
              </a:rPr>
              <a:t>quá</a:t>
            </a:r>
            <a:r>
              <a:rPr lang="vi-VN" sz="2000" b="0" i="0" dirty="0">
                <a:solidFill>
                  <a:srgbClr val="000000"/>
                </a:solidFill>
                <a:effectLst/>
                <a:latin typeface="UTM Avo" panose="02040603050506020204" pitchFamily="18" charset="0"/>
              </a:rPr>
              <a:t> </a:t>
            </a:r>
            <a:r>
              <a:rPr lang="en-US" sz="2000" b="0" i="0" dirty="0" err="1">
                <a:solidFill>
                  <a:srgbClr val="000000"/>
                </a:solidFill>
                <a:effectLst/>
                <a:latin typeface="UTM Avo" panose="02040603050506020204" pitchFamily="18" charset="0"/>
              </a:rPr>
              <a:t>trình</a:t>
            </a:r>
            <a:r>
              <a:rPr lang="vi-VN" sz="2000" b="0" i="0" dirty="0">
                <a:solidFill>
                  <a:srgbClr val="000000"/>
                </a:solidFill>
                <a:effectLst/>
                <a:latin typeface="UTM Avo" panose="02040603050506020204" pitchFamily="18" charset="0"/>
              </a:rPr>
              <a:t> </a:t>
            </a:r>
            <a:r>
              <a:rPr lang="en-US" sz="2000" b="0" i="0" dirty="0" err="1">
                <a:solidFill>
                  <a:srgbClr val="000000"/>
                </a:solidFill>
                <a:effectLst/>
                <a:latin typeface="UTM Avo" panose="02040603050506020204" pitchFamily="18" charset="0"/>
              </a:rPr>
              <a:t>vận</a:t>
            </a:r>
            <a:r>
              <a:rPr lang="vi-VN" sz="2000" b="0" i="0" dirty="0">
                <a:solidFill>
                  <a:srgbClr val="000000"/>
                </a:solidFill>
                <a:effectLst/>
                <a:latin typeface="UTM Avo" panose="02040603050506020204" pitchFamily="18" charset="0"/>
              </a:rPr>
              <a:t> </a:t>
            </a:r>
            <a:r>
              <a:rPr lang="en-US" sz="2000" dirty="0" err="1">
                <a:solidFill>
                  <a:srgbClr val="000000"/>
                </a:solidFill>
                <a:latin typeface="UTM Avo" panose="02040603050506020204" pitchFamily="18" charset="0"/>
              </a:rPr>
              <a:t>động</a:t>
            </a:r>
            <a:r>
              <a:rPr lang="vi-VN" sz="2000" b="0" i="0" dirty="0">
                <a:solidFill>
                  <a:srgbClr val="000000"/>
                </a:solidFill>
                <a:effectLst/>
                <a:latin typeface="UTM Avo" panose="02040603050506020204" pitchFamily="18" charset="0"/>
              </a:rPr>
              <a:t> </a:t>
            </a:r>
            <a:r>
              <a:rPr lang="en-US" sz="2000" b="0" i="0" dirty="0" err="1">
                <a:solidFill>
                  <a:srgbClr val="000000"/>
                </a:solidFill>
                <a:effectLst/>
                <a:latin typeface="UTM Avo" panose="02040603050506020204" pitchFamily="18" charset="0"/>
              </a:rPr>
              <a:t>dễ</a:t>
            </a:r>
            <a:r>
              <a:rPr lang="vi-VN" sz="2000" b="0" i="0" dirty="0">
                <a:solidFill>
                  <a:srgbClr val="000000"/>
                </a:solidFill>
                <a:effectLst/>
                <a:latin typeface="UTM Avo" panose="02040603050506020204" pitchFamily="18" charset="0"/>
              </a:rPr>
              <a:t> </a:t>
            </a:r>
            <a:r>
              <a:rPr lang="en-US" sz="2000" b="0" i="0" dirty="0" err="1">
                <a:solidFill>
                  <a:srgbClr val="000000"/>
                </a:solidFill>
                <a:effectLst/>
                <a:latin typeface="UTM Avo" panose="02040603050506020204" pitchFamily="18" charset="0"/>
              </a:rPr>
              <a:t>dàng</a:t>
            </a:r>
            <a:r>
              <a:rPr lang="vi-VN" sz="2000" b="0" i="0" dirty="0">
                <a:solidFill>
                  <a:srgbClr val="000000"/>
                </a:solidFill>
                <a:effectLst/>
                <a:latin typeface="UTM Avo" panose="02040603050506020204" pitchFamily="18" charset="0"/>
              </a:rPr>
              <a:t> hơn:</a:t>
            </a:r>
          </a:p>
          <a:p>
            <a:pPr algn="just">
              <a:lnSpc>
                <a:spcPct val="150000"/>
              </a:lnSpc>
            </a:pPr>
            <a:r>
              <a:rPr lang="vi-VN" sz="2000" b="0" i="0" dirty="0">
                <a:solidFill>
                  <a:srgbClr val="000000"/>
                </a:solidFill>
                <a:effectLst/>
                <a:latin typeface="UTM Avo" panose="02040603050506020204" pitchFamily="18" charset="0"/>
              </a:rPr>
              <a:t>- Ở đầu xương có mô xương xốp gồm các tế bào xương tạo thành các nan xương sắp xếp theo hình vòng cung có tác dụng phân tán lực tác động.</a:t>
            </a:r>
          </a:p>
          <a:p>
            <a:pPr algn="just">
              <a:lnSpc>
                <a:spcPct val="150000"/>
              </a:lnSpc>
            </a:pPr>
            <a:r>
              <a:rPr lang="vi-VN" sz="2000" b="0" i="0" dirty="0">
                <a:solidFill>
                  <a:srgbClr val="000000"/>
                </a:solidFill>
                <a:effectLst/>
                <a:latin typeface="UTM Avo" panose="02040603050506020204" pitchFamily="18" charset="0"/>
              </a:rPr>
              <a:t>- Phần thân xương có mô xương cứng gồm các tế bào xương sắp xếp đồng tâm làm tăng khả năng chịu lực của xương.</a:t>
            </a:r>
          </a:p>
        </p:txBody>
      </p:sp>
    </p:spTree>
    <p:extLst>
      <p:ext uri="{BB962C8B-B14F-4D97-AF65-F5344CB8AC3E}">
        <p14:creationId xmlns:p14="http://schemas.microsoft.com/office/powerpoint/2010/main" val="85365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B16E3-D316-3F35-EBD4-67D2068B8214}"/>
              </a:ext>
            </a:extLst>
          </p:cNvPr>
          <p:cNvSpPr txBox="1"/>
          <p:nvPr/>
        </p:nvSpPr>
        <p:spPr>
          <a:xfrm>
            <a:off x="2438687" y="1623119"/>
            <a:ext cx="7314626" cy="543608"/>
          </a:xfrm>
          <a:prstGeom prst="rect">
            <a:avLst/>
          </a:prstGeom>
          <a:noFill/>
        </p:spPr>
        <p:txBody>
          <a:bodyPr wrap="square" lIns="60959" tIns="30479" rIns="60959" bIns="30479">
            <a:spAutoFit/>
          </a:bodyPr>
          <a:lstStyle/>
          <a:p>
            <a:pPr>
              <a:lnSpc>
                <a:spcPct val="150000"/>
              </a:lnSpc>
              <a:spcAft>
                <a:spcPts val="533"/>
              </a:spcAft>
            </a:pPr>
            <a:r>
              <a:rPr lang="vi-VN" sz="2400" b="1" dirty="0">
                <a:latin typeface="UTM Avo" panose="02040603050506020204" pitchFamily="18" charset="0"/>
                <a:ea typeface="Times New Roman" panose="02020603050405020304" pitchFamily="18" charset="0"/>
                <a:cs typeface="Arial" panose="020B0604020202020204" pitchFamily="34" charset="0"/>
              </a:rPr>
              <a:t>2. Cấu tạo của khớp phù hợp với chức năng </a:t>
            </a:r>
          </a:p>
        </p:txBody>
      </p:sp>
      <p:sp>
        <p:nvSpPr>
          <p:cNvPr id="6" name="TextBox 5">
            <a:extLst>
              <a:ext uri="{FF2B5EF4-FFF2-40B4-BE49-F238E27FC236}">
                <a16:creationId xmlns:a16="http://schemas.microsoft.com/office/drawing/2014/main" id="{30D0530B-19AA-69B6-30F3-F3483F42804D}"/>
              </a:ext>
            </a:extLst>
          </p:cNvPr>
          <p:cNvSpPr txBox="1"/>
          <p:nvPr/>
        </p:nvSpPr>
        <p:spPr>
          <a:xfrm>
            <a:off x="668482" y="3140129"/>
            <a:ext cx="5350051" cy="2625206"/>
          </a:xfrm>
          <a:prstGeom prst="rect">
            <a:avLst/>
          </a:prstGeom>
          <a:noFill/>
        </p:spPr>
        <p:txBody>
          <a:bodyPr wrap="square">
            <a:spAutoFit/>
          </a:bodyPr>
          <a:lstStyle/>
          <a:p>
            <a:pPr lvl="0" algn="just">
              <a:lnSpc>
                <a:spcPct val="140000"/>
              </a:lnSpc>
              <a:defRPr/>
            </a:pPr>
            <a:r>
              <a:rPr lang="en-US" sz="2400" dirty="0">
                <a:latin typeface="UTM Avo" panose="02040603050506020204" pitchFamily="18" charset="0"/>
              </a:rPr>
              <a:t>-</a:t>
            </a:r>
            <a:r>
              <a:rPr lang="vi-VN" sz="2400" dirty="0"/>
              <a:t> </a:t>
            </a:r>
            <a:r>
              <a:rPr lang="en-US" sz="2400" dirty="0" err="1">
                <a:latin typeface="UTM Avo" panose="02040603050506020204" pitchFamily="18" charset="0"/>
              </a:rPr>
              <a:t>Khớp</a:t>
            </a:r>
            <a:r>
              <a:rPr lang="en-US" sz="2400" dirty="0">
                <a:latin typeface="UTM Avo" panose="02040603050506020204" pitchFamily="18" charset="0"/>
              </a:rPr>
              <a:t> </a:t>
            </a:r>
            <a:r>
              <a:rPr lang="en-US" sz="2400" dirty="0" err="1">
                <a:latin typeface="UTM Avo" panose="02040603050506020204" pitchFamily="18" charset="0"/>
              </a:rPr>
              <a:t>bất</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a:t>
            </a:r>
            <a:r>
              <a:rPr lang="en-US" sz="2400" dirty="0" err="1">
                <a:latin typeface="UTM Avo" panose="02040603050506020204" pitchFamily="18" charset="0"/>
              </a:rPr>
              <a:t>gồm</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mô</a:t>
            </a:r>
            <a:r>
              <a:rPr lang="en-US" sz="2400" dirty="0">
                <a:latin typeface="UTM Avo" panose="02040603050506020204" pitchFamily="18" charset="0"/>
              </a:rPr>
              <a:t> </a:t>
            </a:r>
            <a:r>
              <a:rPr lang="en-US" sz="2400" dirty="0" err="1">
                <a:latin typeface="UTM Avo" panose="02040603050506020204" pitchFamily="18" charset="0"/>
              </a:rPr>
              <a:t>liên</a:t>
            </a:r>
            <a:r>
              <a:rPr lang="en-US" sz="2400" dirty="0">
                <a:latin typeface="UTM Avo" panose="02040603050506020204" pitchFamily="18" charset="0"/>
              </a:rPr>
              <a:t> </a:t>
            </a:r>
            <a:r>
              <a:rPr lang="en-US" sz="2400" dirty="0" err="1">
                <a:latin typeface="UTM Avo" panose="02040603050506020204" pitchFamily="18" charset="0"/>
              </a:rPr>
              <a:t>kết</a:t>
            </a:r>
            <a:r>
              <a:rPr lang="en-US" sz="2400" dirty="0">
                <a:latin typeface="UTM Avo" panose="02040603050506020204" pitchFamily="18" charset="0"/>
              </a:rPr>
              <a:t> </a:t>
            </a:r>
            <a:r>
              <a:rPr lang="en-US" sz="2400" dirty="0" err="1">
                <a:latin typeface="UTM Avo" panose="02040603050506020204" pitchFamily="18" charset="0"/>
              </a:rPr>
              <a:t>sợi</a:t>
            </a:r>
            <a:r>
              <a:rPr lang="en-US" sz="2400" dirty="0">
                <a:latin typeface="UTM Avo" panose="02040603050506020204" pitchFamily="18" charset="0"/>
              </a:rPr>
              <a:t>.</a:t>
            </a:r>
          </a:p>
          <a:p>
            <a:pPr lvl="0" algn="just">
              <a:lnSpc>
                <a:spcPct val="140000"/>
              </a:lnSpc>
              <a:defRPr/>
            </a:pPr>
            <a:r>
              <a:rPr lang="en-US" sz="2400" dirty="0">
                <a:latin typeface="UTM Avo" panose="02040603050506020204" pitchFamily="18" charset="0"/>
              </a:rPr>
              <a:t>-</a:t>
            </a:r>
            <a:r>
              <a:rPr lang="vi-VN" sz="2400" dirty="0"/>
              <a:t> </a:t>
            </a:r>
            <a:r>
              <a:rPr lang="en-US" sz="2400" dirty="0" err="1">
                <a:latin typeface="UTM Avo" panose="02040603050506020204" pitchFamily="18" charset="0"/>
              </a:rPr>
              <a:t>Khớp</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a:t>
            </a:r>
            <a:r>
              <a:rPr lang="en-US" sz="2400" dirty="0" err="1">
                <a:latin typeface="UTM Avo" panose="02040603050506020204" pitchFamily="18" charset="0"/>
              </a:rPr>
              <a:t>khớp</a:t>
            </a:r>
            <a:r>
              <a:rPr lang="en-US" sz="2400" dirty="0">
                <a:latin typeface="UTM Avo" panose="02040603050506020204" pitchFamily="18" charset="0"/>
              </a:rPr>
              <a:t> </a:t>
            </a:r>
            <a:r>
              <a:rPr lang="en-US" sz="2400" dirty="0" err="1">
                <a:latin typeface="UTM Avo" panose="02040603050506020204" pitchFamily="18" charset="0"/>
              </a:rPr>
              <a:t>hoạt</a:t>
            </a:r>
            <a:r>
              <a:rPr lang="en-US" sz="2400" dirty="0">
                <a:latin typeface="UTM Avo" panose="02040603050506020204" pitchFamily="18" charset="0"/>
              </a:rPr>
              <a:t> </a:t>
            </a:r>
            <a:r>
              <a:rPr lang="en-US" sz="2400" dirty="0" err="1">
                <a:latin typeface="UTM Avo" panose="02040603050506020204" pitchFamily="18" charset="0"/>
              </a:rPr>
              <a:t>dịch</a:t>
            </a:r>
            <a:r>
              <a:rPr lang="en-US" sz="2400" dirty="0">
                <a:latin typeface="UTM Avo" panose="02040603050506020204" pitchFamily="18" charset="0"/>
              </a:rPr>
              <a:t>): </a:t>
            </a:r>
            <a:r>
              <a:rPr lang="en-US" sz="2400" dirty="0" err="1">
                <a:latin typeface="UTM Avo" panose="02040603050506020204" pitchFamily="18" charset="0"/>
              </a:rPr>
              <a:t>sụn</a:t>
            </a:r>
            <a:r>
              <a:rPr lang="en-US" sz="2400" dirty="0">
                <a:latin typeface="UTM Avo" panose="02040603050506020204" pitchFamily="18" charset="0"/>
              </a:rPr>
              <a:t> </a:t>
            </a:r>
            <a:r>
              <a:rPr lang="en-US" sz="2400" dirty="0" err="1">
                <a:latin typeface="UTM Avo" panose="02040603050506020204" pitchFamily="18" charset="0"/>
              </a:rPr>
              <a:t>khớp</a:t>
            </a:r>
            <a:r>
              <a:rPr lang="en-US" sz="2400" dirty="0">
                <a:latin typeface="UTM Avo" panose="02040603050506020204" pitchFamily="18" charset="0"/>
              </a:rPr>
              <a:t>, bao </a:t>
            </a:r>
            <a:r>
              <a:rPr lang="en-US" sz="2400" dirty="0" err="1">
                <a:latin typeface="UTM Avo" panose="02040603050506020204" pitchFamily="18" charset="0"/>
              </a:rPr>
              <a:t>khớp</a:t>
            </a:r>
            <a:r>
              <a:rPr lang="en-US" sz="2400" dirty="0">
                <a:latin typeface="UTM Avo" panose="02040603050506020204" pitchFamily="18" charset="0"/>
              </a:rPr>
              <a:t>, </a:t>
            </a:r>
            <a:r>
              <a:rPr lang="en-US" sz="2400" dirty="0" err="1">
                <a:latin typeface="UTM Avo" panose="02040603050506020204" pitchFamily="18" charset="0"/>
              </a:rPr>
              <a:t>dây</a:t>
            </a:r>
            <a:r>
              <a:rPr lang="en-US" sz="2400" dirty="0">
                <a:latin typeface="UTM Avo" panose="02040603050506020204" pitchFamily="18" charset="0"/>
              </a:rPr>
              <a:t> </a:t>
            </a:r>
            <a:r>
              <a:rPr lang="en-US" sz="2400" dirty="0" err="1">
                <a:latin typeface="UTM Avo" panose="02040603050506020204" pitchFamily="18" charset="0"/>
              </a:rPr>
              <a:t>chằng</a:t>
            </a:r>
            <a:r>
              <a:rPr lang="en-US" sz="2400" dirty="0">
                <a:latin typeface="UTM Avo" panose="02040603050506020204" pitchFamily="18" charset="0"/>
              </a:rPr>
              <a:t>.</a:t>
            </a:r>
          </a:p>
          <a:p>
            <a:pPr lvl="0" algn="just">
              <a:lnSpc>
                <a:spcPct val="140000"/>
              </a:lnSpc>
              <a:defRPr/>
            </a:pPr>
            <a:r>
              <a:rPr lang="en-US" sz="2400" dirty="0">
                <a:latin typeface="UTM Avo" panose="02040603050506020204" pitchFamily="18" charset="0"/>
              </a:rPr>
              <a:t>- </a:t>
            </a:r>
            <a:r>
              <a:rPr lang="en-US" sz="2400" dirty="0" err="1">
                <a:latin typeface="UTM Avo" panose="02040603050506020204" pitchFamily="18" charset="0"/>
              </a:rPr>
              <a:t>Khớp</a:t>
            </a:r>
            <a:r>
              <a:rPr lang="en-US" sz="2400" dirty="0">
                <a:latin typeface="UTM Avo" panose="02040603050506020204" pitchFamily="18" charset="0"/>
              </a:rPr>
              <a:t> </a:t>
            </a:r>
            <a:r>
              <a:rPr lang="en-US" sz="2400" dirty="0" err="1">
                <a:latin typeface="UTM Avo" panose="02040603050506020204" pitchFamily="18" charset="0"/>
              </a:rPr>
              <a:t>bán</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a:t>
            </a:r>
            <a:r>
              <a:rPr lang="en-US" sz="2400" dirty="0" err="1">
                <a:latin typeface="UTM Avo" panose="02040603050506020204" pitchFamily="18" charset="0"/>
              </a:rPr>
              <a:t>đệm</a:t>
            </a:r>
            <a:r>
              <a:rPr lang="en-US" sz="2400" dirty="0">
                <a:latin typeface="UTM Avo" panose="02040603050506020204" pitchFamily="18" charset="0"/>
              </a:rPr>
              <a:t> </a:t>
            </a:r>
            <a:r>
              <a:rPr lang="en-US" sz="2400" dirty="0" err="1">
                <a:latin typeface="UTM Avo" panose="02040603050506020204" pitchFamily="18" charset="0"/>
              </a:rPr>
              <a:t>sụn</a:t>
            </a:r>
            <a:r>
              <a:rPr lang="en-US" sz="2400" dirty="0">
                <a:latin typeface="UTM Avo" panose="02040603050506020204" pitchFamily="18" charset="0"/>
              </a:rPr>
              <a:t>.</a:t>
            </a:r>
            <a:endParaRPr lang="en-US" sz="2400" dirty="0">
              <a:latin typeface="UTM Avo" panose="02040603050506020204" pitchFamily="18" charset="0"/>
              <a:ea typeface="Calibri" panose="020F0502020204030204" pitchFamily="34" charset="0"/>
            </a:endParaRPr>
          </a:p>
        </p:txBody>
      </p:sp>
      <p:sp>
        <p:nvSpPr>
          <p:cNvPr id="3" name="TextBox 2">
            <a:extLst>
              <a:ext uri="{FF2B5EF4-FFF2-40B4-BE49-F238E27FC236}">
                <a16:creationId xmlns:a16="http://schemas.microsoft.com/office/drawing/2014/main" id="{52390298-F4DB-BDD6-3BAA-A3E70B395494}"/>
              </a:ext>
            </a:extLst>
          </p:cNvPr>
          <p:cNvSpPr txBox="1"/>
          <p:nvPr/>
        </p:nvSpPr>
        <p:spPr>
          <a:xfrm>
            <a:off x="1404330" y="2559412"/>
            <a:ext cx="3428425" cy="503469"/>
          </a:xfrm>
          <a:prstGeom prst="rect">
            <a:avLst/>
          </a:prstGeom>
          <a:solidFill>
            <a:schemeClr val="accent2">
              <a:lumMod val="20000"/>
              <a:lumOff val="80000"/>
            </a:schemeClr>
          </a:solidFill>
        </p:spPr>
        <p:txBody>
          <a:bodyPr wrap="square" lIns="60959" tIns="30479" rIns="60959" bIns="30479">
            <a:spAutoFit/>
          </a:bodyPr>
          <a:lstStyle/>
          <a:p>
            <a:pPr algn="ctr">
              <a:lnSpc>
                <a:spcPct val="150000"/>
              </a:lnSpc>
              <a:spcAft>
                <a:spcPts val="533"/>
              </a:spcAft>
            </a:pPr>
            <a:r>
              <a:rPr lang="vi-VN" sz="2200" b="1" dirty="0">
                <a:latin typeface="UTM Avo" panose="02040603050506020204" pitchFamily="18" charset="0"/>
                <a:ea typeface="Times New Roman" panose="02020603050405020304" pitchFamily="18" charset="0"/>
                <a:cs typeface="Arial" panose="020B0604020202020204" pitchFamily="34" charset="0"/>
              </a:rPr>
              <a:t>Đặc điểm, cấu tạo</a:t>
            </a:r>
          </a:p>
        </p:txBody>
      </p:sp>
      <p:pic>
        <p:nvPicPr>
          <p:cNvPr id="5" name="Picture 4">
            <a:extLst>
              <a:ext uri="{FF2B5EF4-FFF2-40B4-BE49-F238E27FC236}">
                <a16:creationId xmlns:a16="http://schemas.microsoft.com/office/drawing/2014/main" id="{2B98783C-2554-EF96-808F-5C1AB153F9FE}"/>
              </a:ext>
            </a:extLst>
          </p:cNvPr>
          <p:cNvPicPr>
            <a:picLocks noChangeAspect="1"/>
          </p:cNvPicPr>
          <p:nvPr/>
        </p:nvPicPr>
        <p:blipFill>
          <a:blip r:embed="rId3"/>
          <a:stretch>
            <a:fillRect/>
          </a:stretch>
        </p:blipFill>
        <p:spPr>
          <a:xfrm>
            <a:off x="5981034" y="2347274"/>
            <a:ext cx="6210966" cy="3894837"/>
          </a:xfrm>
          <a:prstGeom prst="rect">
            <a:avLst/>
          </a:prstGeom>
        </p:spPr>
      </p:pic>
    </p:spTree>
    <p:extLst>
      <p:ext uri="{BB962C8B-B14F-4D97-AF65-F5344CB8AC3E}">
        <p14:creationId xmlns:p14="http://schemas.microsoft.com/office/powerpoint/2010/main" val="44323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289FE-877D-2CA4-5A8B-E64B3872D4C1}"/>
              </a:ext>
            </a:extLst>
          </p:cNvPr>
          <p:cNvSpPr txBox="1"/>
          <p:nvPr/>
        </p:nvSpPr>
        <p:spPr>
          <a:xfrm>
            <a:off x="599264" y="2890140"/>
            <a:ext cx="6520828" cy="2608406"/>
          </a:xfrm>
          <a:prstGeom prst="rect">
            <a:avLst/>
          </a:prstGeom>
          <a:noFill/>
        </p:spPr>
        <p:txBody>
          <a:bodyPr wrap="square">
            <a:spAutoFit/>
          </a:bodyPr>
          <a:lstStyle/>
          <a:p>
            <a:pPr lvl="0">
              <a:lnSpc>
                <a:spcPct val="140000"/>
              </a:lnSpc>
              <a:defRPr/>
            </a:pPr>
            <a:r>
              <a:rPr lang="vi-VN" sz="2400" dirty="0">
                <a:latin typeface="UTM Avo" panose="02040603050506020204" pitchFamily="18" charset="0"/>
              </a:rPr>
              <a:t>Mỗi loại khớp cho phép các xương hoạt động ở các mức độ khác nhau phù hợp với chức năng.</a:t>
            </a:r>
          </a:p>
          <a:p>
            <a:pPr lvl="0">
              <a:lnSpc>
                <a:spcPct val="140000"/>
              </a:lnSpc>
              <a:defRPr/>
            </a:pPr>
            <a:r>
              <a:rPr lang="vi-VN" sz="2400" dirty="0">
                <a:latin typeface="UTM Avo" panose="02040603050506020204" pitchFamily="18" charset="0"/>
              </a:rPr>
              <a:t>- Kết nối các xương với nhau</a:t>
            </a:r>
          </a:p>
          <a:p>
            <a:pPr lvl="0">
              <a:lnSpc>
                <a:spcPct val="140000"/>
              </a:lnSpc>
              <a:defRPr/>
            </a:pPr>
            <a:r>
              <a:rPr lang="vi-VN" sz="2400" dirty="0">
                <a:latin typeface="UTM Avo" panose="02040603050506020204" pitchFamily="18" charset="0"/>
              </a:rPr>
              <a:t>- Hỗ trợ cho các chuyển động</a:t>
            </a:r>
          </a:p>
        </p:txBody>
      </p:sp>
      <p:pic>
        <p:nvPicPr>
          <p:cNvPr id="4" name="Picture 2">
            <a:extLst>
              <a:ext uri="{FF2B5EF4-FFF2-40B4-BE49-F238E27FC236}">
                <a16:creationId xmlns:a16="http://schemas.microsoft.com/office/drawing/2014/main" id="{572D6E76-2103-BA18-4208-2219C0545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689" y="2242695"/>
            <a:ext cx="4489839" cy="3052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54589A-8A54-69B0-D261-FA929C15C151}"/>
              </a:ext>
            </a:extLst>
          </p:cNvPr>
          <p:cNvSpPr txBox="1"/>
          <p:nvPr/>
        </p:nvSpPr>
        <p:spPr>
          <a:xfrm>
            <a:off x="2220727" y="2346532"/>
            <a:ext cx="2795047" cy="543608"/>
          </a:xfrm>
          <a:prstGeom prst="rect">
            <a:avLst/>
          </a:prstGeom>
          <a:solidFill>
            <a:schemeClr val="accent2">
              <a:lumMod val="20000"/>
              <a:lumOff val="80000"/>
            </a:schemeClr>
          </a:solidFill>
        </p:spPr>
        <p:txBody>
          <a:bodyPr wrap="square" lIns="60959" tIns="30479" rIns="60959" bIns="30479">
            <a:spAutoFit/>
          </a:bodyPr>
          <a:lstStyle/>
          <a:p>
            <a:pPr algn="ctr">
              <a:lnSpc>
                <a:spcPct val="150000"/>
              </a:lnSpc>
              <a:spcAft>
                <a:spcPts val="533"/>
              </a:spcAft>
            </a:pPr>
            <a:r>
              <a:rPr lang="vi-VN" sz="2400" b="1" dirty="0">
                <a:latin typeface="UTM Avo" panose="02040603050506020204" pitchFamily="18" charset="0"/>
                <a:ea typeface="Times New Roman" panose="02020603050405020304" pitchFamily="18" charset="0"/>
                <a:cs typeface="Arial" panose="020B0604020202020204" pitchFamily="34" charset="0"/>
              </a:rPr>
              <a:t>Chức năng</a:t>
            </a:r>
          </a:p>
        </p:txBody>
      </p:sp>
    </p:spTree>
    <p:extLst>
      <p:ext uri="{BB962C8B-B14F-4D97-AF65-F5344CB8AC3E}">
        <p14:creationId xmlns:p14="http://schemas.microsoft.com/office/powerpoint/2010/main" val="49308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EBCC86-AFFE-0BEC-3CFF-755B9922FED0}"/>
              </a:ext>
            </a:extLst>
          </p:cNvPr>
          <p:cNvSpPr txBox="1"/>
          <p:nvPr/>
        </p:nvSpPr>
        <p:spPr>
          <a:xfrm>
            <a:off x="2030478" y="1787332"/>
            <a:ext cx="8131043" cy="1128386"/>
          </a:xfrm>
          <a:prstGeom prst="rect">
            <a:avLst/>
          </a:prstGeom>
          <a:noFill/>
        </p:spPr>
        <p:txBody>
          <a:bodyPr wrap="square">
            <a:spAutoFit/>
          </a:bodyPr>
          <a:lstStyle/>
          <a:p>
            <a:pPr algn="ctr">
              <a:lnSpc>
                <a:spcPct val="150000"/>
              </a:lnSpc>
            </a:pPr>
            <a:r>
              <a:rPr lang="vi-VN" sz="2400" b="1" dirty="0">
                <a:latin typeface="UTM Avo" panose="02040603050506020204" pitchFamily="18" charset="0"/>
              </a:rPr>
              <a:t>Nêu tên, vị trí một khớp trong cơ thể. Cho biết khớp đó thuộc loại khớp gì và chức năng của nó.</a:t>
            </a:r>
          </a:p>
        </p:txBody>
      </p:sp>
      <p:sp>
        <p:nvSpPr>
          <p:cNvPr id="9" name="TextBox 8">
            <a:extLst>
              <a:ext uri="{FF2B5EF4-FFF2-40B4-BE49-F238E27FC236}">
                <a16:creationId xmlns:a16="http://schemas.microsoft.com/office/drawing/2014/main" id="{033AFB2C-8045-0673-3B87-F490EB750277}"/>
              </a:ext>
            </a:extLst>
          </p:cNvPr>
          <p:cNvSpPr txBox="1"/>
          <p:nvPr/>
        </p:nvSpPr>
        <p:spPr>
          <a:xfrm>
            <a:off x="1355438" y="3284548"/>
            <a:ext cx="4670893" cy="2783839"/>
          </a:xfrm>
          <a:prstGeom prst="rect">
            <a:avLst/>
          </a:prstGeom>
          <a:noFill/>
          <a:ln w="19050">
            <a:solidFill>
              <a:schemeClr val="accent5">
                <a:lumMod val="60000"/>
                <a:lumOff val="40000"/>
              </a:schemeClr>
            </a:solidFill>
            <a:prstDash val="lgDash"/>
          </a:ln>
        </p:spPr>
        <p:txBody>
          <a:bodyPr wrap="square">
            <a:spAutoFit/>
          </a:bodyPr>
          <a:lstStyle/>
          <a:p>
            <a:pPr algn="just">
              <a:lnSpc>
                <a:spcPct val="150000"/>
              </a:lnSpc>
            </a:pPr>
            <a:r>
              <a:rPr lang="vi-VN" sz="2400" b="0" i="0" dirty="0">
                <a:solidFill>
                  <a:srgbClr val="000000"/>
                </a:solidFill>
                <a:effectLst/>
                <a:latin typeface="UTM Avo" panose="02040603050506020204" pitchFamily="18" charset="0"/>
              </a:rPr>
              <a:t>Các xương ở hộp sọ liên kết với nhau bằng khớp bất động phù hợp với chức năng bảo vệ não, cơ quan thị giác, thính giác,...; </a:t>
            </a:r>
          </a:p>
        </p:txBody>
      </p:sp>
      <p:pic>
        <p:nvPicPr>
          <p:cNvPr id="2" name="Picture 4" descr="Cấu trúc hộp sọ người và một số vấn đề thường gặp">
            <a:extLst>
              <a:ext uri="{FF2B5EF4-FFF2-40B4-BE49-F238E27FC236}">
                <a16:creationId xmlns:a16="http://schemas.microsoft.com/office/drawing/2014/main" id="{66B997C0-F599-B060-398C-29A499A21F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94" r="16638"/>
          <a:stretch/>
        </p:blipFill>
        <p:spPr bwMode="auto">
          <a:xfrm>
            <a:off x="7251179" y="3456107"/>
            <a:ext cx="2910342" cy="261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7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33AFB2C-8045-0673-3B87-F490EB750277}"/>
              </a:ext>
            </a:extLst>
          </p:cNvPr>
          <p:cNvSpPr txBox="1"/>
          <p:nvPr/>
        </p:nvSpPr>
        <p:spPr>
          <a:xfrm>
            <a:off x="1293223" y="3190175"/>
            <a:ext cx="4080933" cy="2229841"/>
          </a:xfrm>
          <a:prstGeom prst="rect">
            <a:avLst/>
          </a:prstGeom>
          <a:noFill/>
          <a:ln w="19050">
            <a:solidFill>
              <a:schemeClr val="accent5">
                <a:lumMod val="60000"/>
                <a:lumOff val="40000"/>
              </a:schemeClr>
            </a:solidFill>
            <a:prstDash val="lgDash"/>
          </a:ln>
        </p:spPr>
        <p:txBody>
          <a:bodyPr wrap="square">
            <a:spAutoFit/>
          </a:bodyPr>
          <a:lstStyle/>
          <a:p>
            <a:pPr algn="just">
              <a:lnSpc>
                <a:spcPct val="150000"/>
              </a:lnSpc>
            </a:pPr>
            <a:r>
              <a:rPr lang="vi-VN" sz="2400" b="0" i="0" dirty="0">
                <a:solidFill>
                  <a:srgbClr val="000000"/>
                </a:solidFill>
                <a:effectLst/>
                <a:latin typeface="UTM Avo" panose="02040603050506020204" pitchFamily="18" charset="0"/>
              </a:rPr>
              <a:t>Các xương ở đầu gối liên kết với nhau bằng khớp động nên cử động một cách dễ dàng.</a:t>
            </a:r>
          </a:p>
        </p:txBody>
      </p:sp>
      <p:pic>
        <p:nvPicPr>
          <p:cNvPr id="3" name="Picture 2" descr="3d female medical figure in running pose with knee bones highlighted">
            <a:extLst>
              <a:ext uri="{FF2B5EF4-FFF2-40B4-BE49-F238E27FC236}">
                <a16:creationId xmlns:a16="http://schemas.microsoft.com/office/drawing/2014/main" id="{7310FDC5-7586-1DED-A853-105CE0BDA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424" y="2677187"/>
            <a:ext cx="3245655" cy="324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64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33AFB2C-8045-0673-3B87-F490EB750277}"/>
              </a:ext>
            </a:extLst>
          </p:cNvPr>
          <p:cNvSpPr txBox="1"/>
          <p:nvPr/>
        </p:nvSpPr>
        <p:spPr>
          <a:xfrm>
            <a:off x="1167917" y="2959228"/>
            <a:ext cx="4572000" cy="2783839"/>
          </a:xfrm>
          <a:prstGeom prst="rect">
            <a:avLst/>
          </a:prstGeom>
          <a:noFill/>
          <a:ln w="19050">
            <a:solidFill>
              <a:schemeClr val="accent5">
                <a:lumMod val="60000"/>
                <a:lumOff val="40000"/>
              </a:schemeClr>
            </a:solidFill>
            <a:prstDash val="lgDash"/>
          </a:ln>
        </p:spPr>
        <p:txBody>
          <a:bodyPr wrap="square">
            <a:spAutoFit/>
          </a:bodyPr>
          <a:lstStyle/>
          <a:p>
            <a:pPr algn="just">
              <a:lnSpc>
                <a:spcPct val="150000"/>
              </a:lnSpc>
            </a:pPr>
            <a:r>
              <a:rPr lang="vi-VN" sz="2400" b="0" i="0" dirty="0">
                <a:solidFill>
                  <a:srgbClr val="000000"/>
                </a:solidFill>
                <a:effectLst/>
                <a:latin typeface="UTM Avo" panose="02040603050506020204" pitchFamily="18" charset="0"/>
              </a:rPr>
              <a:t> Các xương đốt sống liên kết với nhau bằng khớp bán động nên cột sống có thể cử động ở mức độ nhất định và bảo vệ tuỷ sống</a:t>
            </a:r>
            <a:r>
              <a:rPr lang="en-US" sz="2400" b="0" i="0" dirty="0">
                <a:solidFill>
                  <a:srgbClr val="000000"/>
                </a:solidFill>
                <a:effectLst/>
                <a:latin typeface="UTM Avo" panose="02040603050506020204" pitchFamily="18" charset="0"/>
              </a:rPr>
              <a:t>.</a:t>
            </a:r>
            <a:endParaRPr lang="vi-VN" sz="2400" b="0" i="0" dirty="0">
              <a:solidFill>
                <a:srgbClr val="000000"/>
              </a:solidFill>
              <a:effectLst/>
              <a:latin typeface="UTM Avo" panose="02040603050506020204" pitchFamily="18" charset="0"/>
            </a:endParaRPr>
          </a:p>
        </p:txBody>
      </p:sp>
      <p:pic>
        <p:nvPicPr>
          <p:cNvPr id="2" name="Picture 2" descr="Cột sống có bao nhiêu đốt? Cấu tạo và vai trò của xương sống">
            <a:extLst>
              <a:ext uri="{FF2B5EF4-FFF2-40B4-BE49-F238E27FC236}">
                <a16:creationId xmlns:a16="http://schemas.microsoft.com/office/drawing/2014/main" id="{C8FA4571-1B71-ED7D-C380-0EB02E19C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20" t="4185" r="24155" b="6427"/>
          <a:stretch/>
        </p:blipFill>
        <p:spPr bwMode="auto">
          <a:xfrm>
            <a:off x="6922324" y="2133850"/>
            <a:ext cx="3867595" cy="3916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D26FF7-CFB5-8A71-E318-5B2497400842}"/>
              </a:ext>
            </a:extLst>
          </p:cNvPr>
          <p:cNvSpPr txBox="1"/>
          <p:nvPr/>
        </p:nvSpPr>
        <p:spPr>
          <a:xfrm>
            <a:off x="596773" y="2110471"/>
            <a:ext cx="6695415" cy="3575274"/>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US" sz="2200" dirty="0" err="1">
                <a:effectLst/>
                <a:latin typeface="UTM Avo" panose="02040603050506020204" pitchFamily="18" charset="0"/>
                <a:ea typeface="Times New Roman" panose="02020603050405020304" pitchFamily="18" charset="0"/>
              </a:rPr>
              <a:t>Gân</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và</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dây</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chằng</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được</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cấu</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tạo</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từ</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các</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sợi</a:t>
            </a:r>
            <a:r>
              <a:rPr lang="en-US" sz="2200" dirty="0">
                <a:effectLst/>
                <a:latin typeface="UTM Avo" panose="02040603050506020204" pitchFamily="18" charset="0"/>
                <a:ea typeface="Times New Roman" panose="02020603050405020304" pitchFamily="18" charset="0"/>
              </a:rPr>
              <a:t> collagen </a:t>
            </a:r>
            <a:r>
              <a:rPr lang="en-US" sz="2200" dirty="0" err="1">
                <a:effectLst/>
                <a:latin typeface="UTM Avo" panose="02040603050506020204" pitchFamily="18" charset="0"/>
                <a:ea typeface="Times New Roman" panose="02020603050405020304" pitchFamily="18" charset="0"/>
              </a:rPr>
              <a:t>giúp</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kết</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nối</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các</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cơ</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quan</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trong</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hệ</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vận</a:t>
            </a:r>
            <a:r>
              <a:rPr lang="en-US" sz="2200" dirty="0">
                <a:effectLst/>
                <a:latin typeface="UTM Avo" panose="02040603050506020204" pitchFamily="18" charset="0"/>
                <a:ea typeface="Times New Roman" panose="02020603050405020304" pitchFamily="18" charset="0"/>
              </a:rPr>
              <a:t> </a:t>
            </a:r>
            <a:r>
              <a:rPr lang="en-US" sz="2200" dirty="0" err="1">
                <a:effectLst/>
                <a:latin typeface="UTM Avo" panose="02040603050506020204" pitchFamily="18" charset="0"/>
                <a:ea typeface="Times New Roman" panose="02020603050405020304" pitchFamily="18" charset="0"/>
              </a:rPr>
              <a:t>động</a:t>
            </a:r>
            <a:r>
              <a:rPr lang="en-US" sz="2200" dirty="0">
                <a:effectLst/>
                <a:latin typeface="UTM Avo" panose="02040603050506020204" pitchFamily="18" charset="0"/>
                <a:ea typeface="Times New Roman" panose="02020603050405020304" pitchFamily="18" charset="0"/>
              </a:rPr>
              <a:t>:</a:t>
            </a:r>
            <a:endParaRPr lang="en-US" sz="2200" dirty="0">
              <a:effectLst/>
              <a:latin typeface="UTM Avo" panose="02040603050506020204" pitchFamily="18" charset="0"/>
              <a:ea typeface="Calibri" panose="020F0502020204030204" pitchFamily="34" charset="0"/>
            </a:endParaRPr>
          </a:p>
          <a:p>
            <a:pPr marL="342900" lvl="0" indent="-342900" algn="just">
              <a:lnSpc>
                <a:spcPct val="150000"/>
              </a:lnSpc>
              <a:buFont typeface="Arial" panose="020B0604020202020204" pitchFamily="34" charset="0"/>
              <a:buChar char="⮚"/>
            </a:pPr>
            <a:r>
              <a:rPr lang="en-US" sz="2200" dirty="0" err="1">
                <a:solidFill>
                  <a:srgbClr val="000000"/>
                </a:solidFill>
                <a:effectLst/>
                <a:latin typeface="UTM Avo" panose="02040603050506020204" pitchFamily="18" charset="0"/>
                <a:ea typeface="Times New Roman" panose="02020603050405020304" pitchFamily="18" charset="0"/>
                <a:cs typeface="Noto Sans Symbols"/>
              </a:rPr>
              <a:t>Gân</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giúp</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kết</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nối</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cơ</a:t>
            </a:r>
            <a:r>
              <a:rPr lang="en-US" sz="2200" dirty="0">
                <a:solidFill>
                  <a:srgbClr val="000000"/>
                </a:solidFill>
                <a:effectLst/>
                <a:latin typeface="UTM Avo" panose="02040603050506020204" pitchFamily="18" charset="0"/>
                <a:ea typeface="Times New Roman" panose="02020603050405020304" pitchFamily="18" charset="0"/>
                <a:cs typeface="Noto Sans Symbols"/>
              </a:rPr>
              <a:t> –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xương</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kết</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nối</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các</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cơ</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với</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nhau</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và</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có</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chức</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năng</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truyền</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lực</a:t>
            </a:r>
            <a:r>
              <a:rPr lang="en-US" sz="2200" dirty="0">
                <a:solidFill>
                  <a:srgbClr val="000000"/>
                </a:solidFill>
                <a:effectLst/>
                <a:latin typeface="UTM Avo" panose="02040603050506020204" pitchFamily="18" charset="0"/>
                <a:ea typeface="Times New Roman" panose="02020603050405020304" pitchFamily="18" charset="0"/>
                <a:cs typeface="Noto Sans Symbols"/>
              </a:rPr>
              <a:t>.</a:t>
            </a:r>
            <a:endParaRPr lang="en-US" sz="2200" dirty="0">
              <a:effectLst/>
              <a:latin typeface="UTM Avo" panose="02040603050506020204" pitchFamily="18" charset="0"/>
              <a:ea typeface="Noto Sans Symbols"/>
              <a:cs typeface="Noto Sans Symbols"/>
            </a:endParaRPr>
          </a:p>
          <a:p>
            <a:pPr marL="342900" lvl="0" indent="-342900" algn="just">
              <a:lnSpc>
                <a:spcPct val="150000"/>
              </a:lnSpc>
              <a:buFont typeface="Arial" panose="020B0604020202020204" pitchFamily="34" charset="0"/>
              <a:buChar char="⮚"/>
            </a:pPr>
            <a:r>
              <a:rPr lang="en-US" sz="2200" dirty="0" err="1">
                <a:solidFill>
                  <a:srgbClr val="000000"/>
                </a:solidFill>
                <a:effectLst/>
                <a:latin typeface="UTM Avo" panose="02040603050506020204" pitchFamily="18" charset="0"/>
                <a:ea typeface="Times New Roman" panose="02020603050405020304" pitchFamily="18" charset="0"/>
                <a:cs typeface="Noto Sans Symbols"/>
              </a:rPr>
              <a:t>Dây</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chằng</a:t>
            </a:r>
            <a:r>
              <a:rPr lang="en-US" sz="2200" dirty="0">
                <a:solidFill>
                  <a:srgbClr val="000000"/>
                </a:solidFill>
                <a:effectLst/>
                <a:latin typeface="UTM Avo" panose="02040603050506020204" pitchFamily="18" charset="0"/>
                <a:ea typeface="Times New Roman" panose="02020603050405020304" pitchFamily="18" charset="0"/>
                <a:cs typeface="Noto Sans Symbols"/>
              </a:rPr>
              <a:t> bao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quanh</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các</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khớp</a:t>
            </a:r>
            <a:r>
              <a:rPr lang="en-US" sz="2200" dirty="0">
                <a:solidFill>
                  <a:srgbClr val="000000"/>
                </a:solidFill>
                <a:effectLst/>
                <a:latin typeface="UTM Avo" panose="02040603050506020204" pitchFamily="18" charset="0"/>
                <a:ea typeface="Times New Roman" panose="02020603050405020304" pitchFamily="18" charset="0"/>
                <a:cs typeface="Noto Sans Symbols"/>
              </a:rPr>
              <a:t> →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cố</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định</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và</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bảo</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vệ</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khớp</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kết</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nối</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các</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xương</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với</a:t>
            </a:r>
            <a:r>
              <a:rPr lang="en-US" sz="2200" dirty="0">
                <a:solidFill>
                  <a:srgbClr val="000000"/>
                </a:solidFill>
                <a:effectLst/>
                <a:latin typeface="UTM Avo" panose="02040603050506020204" pitchFamily="18" charset="0"/>
                <a:ea typeface="Times New Roman" panose="02020603050405020304" pitchFamily="18" charset="0"/>
                <a:cs typeface="Noto Sans Symbols"/>
              </a:rPr>
              <a:t> </a:t>
            </a:r>
            <a:r>
              <a:rPr lang="en-US" sz="2200" dirty="0" err="1">
                <a:solidFill>
                  <a:srgbClr val="000000"/>
                </a:solidFill>
                <a:effectLst/>
                <a:latin typeface="UTM Avo" panose="02040603050506020204" pitchFamily="18" charset="0"/>
                <a:ea typeface="Times New Roman" panose="02020603050405020304" pitchFamily="18" charset="0"/>
                <a:cs typeface="Noto Sans Symbols"/>
              </a:rPr>
              <a:t>nhau</a:t>
            </a:r>
            <a:r>
              <a:rPr lang="en-US" sz="2200" dirty="0">
                <a:solidFill>
                  <a:srgbClr val="000000"/>
                </a:solidFill>
                <a:effectLst/>
                <a:latin typeface="UTM Avo" panose="02040603050506020204" pitchFamily="18" charset="0"/>
                <a:ea typeface="Times New Roman" panose="02020603050405020304" pitchFamily="18" charset="0"/>
                <a:cs typeface="Noto Sans Symbols"/>
              </a:rPr>
              <a:t>.</a:t>
            </a:r>
            <a:endParaRPr lang="en-US" sz="2200" dirty="0">
              <a:effectLst/>
              <a:latin typeface="UTM Avo" panose="02040603050506020204" pitchFamily="18" charset="0"/>
              <a:ea typeface="Noto Sans Symbols"/>
              <a:cs typeface="Noto Sans Symbols"/>
            </a:endParaRPr>
          </a:p>
        </p:txBody>
      </p:sp>
      <p:grpSp>
        <p:nvGrpSpPr>
          <p:cNvPr id="4" name="Group 3">
            <a:extLst>
              <a:ext uri="{FF2B5EF4-FFF2-40B4-BE49-F238E27FC236}">
                <a16:creationId xmlns:a16="http://schemas.microsoft.com/office/drawing/2014/main" id="{2234DB44-0D78-C334-9538-79D291BE70D2}"/>
              </a:ext>
            </a:extLst>
          </p:cNvPr>
          <p:cNvGrpSpPr/>
          <p:nvPr/>
        </p:nvGrpSpPr>
        <p:grpSpPr>
          <a:xfrm>
            <a:off x="7687471" y="1399980"/>
            <a:ext cx="3907756" cy="5044363"/>
            <a:chOff x="5438827" y="351695"/>
            <a:chExt cx="3730009" cy="4831871"/>
          </a:xfrm>
        </p:grpSpPr>
        <p:pic>
          <p:nvPicPr>
            <p:cNvPr id="5" name="Picture 4">
              <a:extLst>
                <a:ext uri="{FF2B5EF4-FFF2-40B4-BE49-F238E27FC236}">
                  <a16:creationId xmlns:a16="http://schemas.microsoft.com/office/drawing/2014/main" id="{8199F562-C715-C483-653F-7392CB11BDD9}"/>
                </a:ext>
              </a:extLst>
            </p:cNvPr>
            <p:cNvPicPr>
              <a:picLocks noChangeAspect="1"/>
            </p:cNvPicPr>
            <p:nvPr/>
          </p:nvPicPr>
          <p:blipFill>
            <a:blip r:embed="rId3"/>
            <a:stretch>
              <a:fillRect/>
            </a:stretch>
          </p:blipFill>
          <p:spPr>
            <a:xfrm>
              <a:off x="6063600" y="351695"/>
              <a:ext cx="2422780" cy="4831871"/>
            </a:xfrm>
            <a:prstGeom prst="rect">
              <a:avLst/>
            </a:prstGeom>
          </p:spPr>
        </p:pic>
        <p:sp>
          <p:nvSpPr>
            <p:cNvPr id="6" name="Freeform: Shape 5">
              <a:extLst>
                <a:ext uri="{FF2B5EF4-FFF2-40B4-BE49-F238E27FC236}">
                  <a16:creationId xmlns:a16="http://schemas.microsoft.com/office/drawing/2014/main" id="{CA4A458B-955A-D30B-A5F6-BAD521EB7334}"/>
                </a:ext>
              </a:extLst>
            </p:cNvPr>
            <p:cNvSpPr/>
            <p:nvPr/>
          </p:nvSpPr>
          <p:spPr>
            <a:xfrm>
              <a:off x="5918328" y="1452012"/>
              <a:ext cx="854665" cy="776551"/>
            </a:xfrm>
            <a:custGeom>
              <a:avLst/>
              <a:gdLst>
                <a:gd name="connsiteX0" fmla="*/ 854665 w 854665"/>
                <a:gd name="connsiteY0" fmla="*/ 0 h 776551"/>
                <a:gd name="connsiteX1" fmla="*/ 326243 w 854665"/>
                <a:gd name="connsiteY1" fmla="*/ 0 h 776551"/>
                <a:gd name="connsiteX2" fmla="*/ 0 w 854665"/>
                <a:gd name="connsiteY2" fmla="*/ 776551 h 776551"/>
                <a:gd name="connsiteX3" fmla="*/ 0 w 854665"/>
                <a:gd name="connsiteY3" fmla="*/ 776551 h 776551"/>
              </a:gdLst>
              <a:ahLst/>
              <a:cxnLst>
                <a:cxn ang="0">
                  <a:pos x="connsiteX0" y="connsiteY0"/>
                </a:cxn>
                <a:cxn ang="0">
                  <a:pos x="connsiteX1" y="connsiteY1"/>
                </a:cxn>
                <a:cxn ang="0">
                  <a:pos x="connsiteX2" y="connsiteY2"/>
                </a:cxn>
                <a:cxn ang="0">
                  <a:pos x="connsiteX3" y="connsiteY3"/>
                </a:cxn>
              </a:cxnLst>
              <a:rect l="l" t="t" r="r" b="b"/>
              <a:pathLst>
                <a:path w="854665" h="776551">
                  <a:moveTo>
                    <a:pt x="854665" y="0"/>
                  </a:moveTo>
                  <a:lnTo>
                    <a:pt x="326243" y="0"/>
                  </a:lnTo>
                  <a:lnTo>
                    <a:pt x="0" y="776551"/>
                  </a:lnTo>
                  <a:lnTo>
                    <a:pt x="0" y="77655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7055E58-AC6B-FF30-3EB5-90248C2CD66F}"/>
                </a:ext>
              </a:extLst>
            </p:cNvPr>
            <p:cNvSpPr/>
            <p:nvPr/>
          </p:nvSpPr>
          <p:spPr>
            <a:xfrm flipH="1">
              <a:off x="7770689" y="1653534"/>
              <a:ext cx="854665" cy="776551"/>
            </a:xfrm>
            <a:custGeom>
              <a:avLst/>
              <a:gdLst>
                <a:gd name="connsiteX0" fmla="*/ 854665 w 854665"/>
                <a:gd name="connsiteY0" fmla="*/ 0 h 776551"/>
                <a:gd name="connsiteX1" fmla="*/ 326243 w 854665"/>
                <a:gd name="connsiteY1" fmla="*/ 0 h 776551"/>
                <a:gd name="connsiteX2" fmla="*/ 0 w 854665"/>
                <a:gd name="connsiteY2" fmla="*/ 776551 h 776551"/>
                <a:gd name="connsiteX3" fmla="*/ 0 w 854665"/>
                <a:gd name="connsiteY3" fmla="*/ 776551 h 776551"/>
              </a:gdLst>
              <a:ahLst/>
              <a:cxnLst>
                <a:cxn ang="0">
                  <a:pos x="connsiteX0" y="connsiteY0"/>
                </a:cxn>
                <a:cxn ang="0">
                  <a:pos x="connsiteX1" y="connsiteY1"/>
                </a:cxn>
                <a:cxn ang="0">
                  <a:pos x="connsiteX2" y="connsiteY2"/>
                </a:cxn>
                <a:cxn ang="0">
                  <a:pos x="connsiteX3" y="connsiteY3"/>
                </a:cxn>
              </a:cxnLst>
              <a:rect l="l" t="t" r="r" b="b"/>
              <a:pathLst>
                <a:path w="854665" h="776551">
                  <a:moveTo>
                    <a:pt x="854665" y="0"/>
                  </a:moveTo>
                  <a:lnTo>
                    <a:pt x="326243" y="0"/>
                  </a:lnTo>
                  <a:lnTo>
                    <a:pt x="0" y="776551"/>
                  </a:lnTo>
                  <a:lnTo>
                    <a:pt x="0" y="77655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AF8572F-1907-C360-DC1C-A24A24A45D8B}"/>
                </a:ext>
              </a:extLst>
            </p:cNvPr>
            <p:cNvCxnSpPr/>
            <p:nvPr/>
          </p:nvCxnSpPr>
          <p:spPr>
            <a:xfrm>
              <a:off x="7602920" y="3764016"/>
              <a:ext cx="1188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BDEEAF-8E0F-7C5D-08DD-A221D73D5FBE}"/>
                </a:ext>
              </a:extLst>
            </p:cNvPr>
            <p:cNvSpPr txBox="1"/>
            <p:nvPr/>
          </p:nvSpPr>
          <p:spPr>
            <a:xfrm>
              <a:off x="5438827" y="2228563"/>
              <a:ext cx="947591" cy="369332"/>
            </a:xfrm>
            <a:prstGeom prst="rect">
              <a:avLst/>
            </a:prstGeom>
            <a:noFill/>
          </p:spPr>
          <p:txBody>
            <a:bodyPr wrap="square" rtlCol="0">
              <a:spAutoFit/>
            </a:bodyPr>
            <a:lstStyle/>
            <a:p>
              <a:r>
                <a:rPr lang="vi-VN" sz="1800" dirty="0"/>
                <a:t>Cơ vân </a:t>
              </a:r>
              <a:endParaRPr lang="en-US" sz="1800" dirty="0">
                <a:latin typeface="UTM Avo" panose="02040603050506020204" pitchFamily="18" charset="0"/>
              </a:endParaRPr>
            </a:p>
          </p:txBody>
        </p:sp>
        <p:sp>
          <p:nvSpPr>
            <p:cNvPr id="12" name="TextBox 11">
              <a:extLst>
                <a:ext uri="{FF2B5EF4-FFF2-40B4-BE49-F238E27FC236}">
                  <a16:creationId xmlns:a16="http://schemas.microsoft.com/office/drawing/2014/main" id="{5D5D33C7-B291-3994-D025-BCB04451F56C}"/>
                </a:ext>
              </a:extLst>
            </p:cNvPr>
            <p:cNvSpPr txBox="1"/>
            <p:nvPr/>
          </p:nvSpPr>
          <p:spPr>
            <a:xfrm>
              <a:off x="8221245" y="2413229"/>
              <a:ext cx="947591" cy="369332"/>
            </a:xfrm>
            <a:prstGeom prst="rect">
              <a:avLst/>
            </a:prstGeom>
            <a:noFill/>
          </p:spPr>
          <p:txBody>
            <a:bodyPr wrap="square" rtlCol="0">
              <a:spAutoFit/>
            </a:bodyPr>
            <a:lstStyle/>
            <a:p>
              <a:r>
                <a:rPr lang="vi-VN" sz="1800" dirty="0"/>
                <a:t>Xương</a:t>
              </a:r>
              <a:endParaRPr lang="en-US" sz="1800" dirty="0">
                <a:latin typeface="UTM Avo" panose="02040603050506020204" pitchFamily="18" charset="0"/>
              </a:endParaRPr>
            </a:p>
          </p:txBody>
        </p:sp>
        <p:sp>
          <p:nvSpPr>
            <p:cNvPr id="13" name="TextBox 12">
              <a:extLst>
                <a:ext uri="{FF2B5EF4-FFF2-40B4-BE49-F238E27FC236}">
                  <a16:creationId xmlns:a16="http://schemas.microsoft.com/office/drawing/2014/main" id="{1069EA40-D45F-C973-F360-881B45A177F1}"/>
                </a:ext>
              </a:extLst>
            </p:cNvPr>
            <p:cNvSpPr txBox="1"/>
            <p:nvPr/>
          </p:nvSpPr>
          <p:spPr>
            <a:xfrm>
              <a:off x="8169525" y="3394684"/>
              <a:ext cx="947591" cy="369332"/>
            </a:xfrm>
            <a:prstGeom prst="rect">
              <a:avLst/>
            </a:prstGeom>
            <a:noFill/>
          </p:spPr>
          <p:txBody>
            <a:bodyPr wrap="square" rtlCol="0">
              <a:spAutoFit/>
            </a:bodyPr>
            <a:lstStyle/>
            <a:p>
              <a:r>
                <a:rPr lang="vi-VN" sz="1800" dirty="0"/>
                <a:t>Khớp</a:t>
              </a:r>
              <a:endParaRPr lang="en-US" sz="1800" dirty="0">
                <a:latin typeface="UTM Avo" panose="02040603050506020204" pitchFamily="18" charset="0"/>
              </a:endParaRPr>
            </a:p>
          </p:txBody>
        </p:sp>
      </p:grpSp>
    </p:spTree>
    <p:extLst>
      <p:ext uri="{BB962C8B-B14F-4D97-AF65-F5344CB8AC3E}">
        <p14:creationId xmlns:p14="http://schemas.microsoft.com/office/powerpoint/2010/main" val="52778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B16E3-D316-3F35-EBD4-67D2068B8214}"/>
              </a:ext>
            </a:extLst>
          </p:cNvPr>
          <p:cNvSpPr txBox="1"/>
          <p:nvPr/>
        </p:nvSpPr>
        <p:spPr>
          <a:xfrm>
            <a:off x="694841" y="1614410"/>
            <a:ext cx="8178226" cy="543608"/>
          </a:xfrm>
          <a:prstGeom prst="rect">
            <a:avLst/>
          </a:prstGeom>
          <a:noFill/>
        </p:spPr>
        <p:txBody>
          <a:bodyPr wrap="square" lIns="60959" tIns="30479" rIns="60959" bIns="30479">
            <a:spAutoFit/>
          </a:bodyPr>
          <a:lstStyle/>
          <a:p>
            <a:pPr>
              <a:lnSpc>
                <a:spcPct val="150000"/>
              </a:lnSpc>
              <a:spcAft>
                <a:spcPts val="533"/>
              </a:spcAft>
            </a:pPr>
            <a:r>
              <a:rPr lang="vi-VN" sz="2400" b="1" dirty="0">
                <a:latin typeface="UTM Avo" panose="02040603050506020204" pitchFamily="18" charset="0"/>
                <a:ea typeface="Times New Roman" panose="02020603050405020304" pitchFamily="18" charset="0"/>
                <a:cs typeface="Arial" panose="020B0604020202020204" pitchFamily="34" charset="0"/>
              </a:rPr>
              <a:t>3. Cấu tạo của cơ vân phù hợp với chức năng </a:t>
            </a:r>
          </a:p>
        </p:txBody>
      </p:sp>
      <p:sp>
        <p:nvSpPr>
          <p:cNvPr id="6" name="TextBox 5">
            <a:extLst>
              <a:ext uri="{FF2B5EF4-FFF2-40B4-BE49-F238E27FC236}">
                <a16:creationId xmlns:a16="http://schemas.microsoft.com/office/drawing/2014/main" id="{30D0530B-19AA-69B6-30F3-F3483F42804D}"/>
              </a:ext>
            </a:extLst>
          </p:cNvPr>
          <p:cNvSpPr txBox="1"/>
          <p:nvPr/>
        </p:nvSpPr>
        <p:spPr>
          <a:xfrm>
            <a:off x="800675" y="3201088"/>
            <a:ext cx="5350051" cy="2625206"/>
          </a:xfrm>
          <a:prstGeom prst="rect">
            <a:avLst/>
          </a:prstGeom>
          <a:noFill/>
        </p:spPr>
        <p:txBody>
          <a:bodyPr wrap="square">
            <a:spAutoFit/>
          </a:bodyPr>
          <a:lstStyle/>
          <a:p>
            <a:pPr algn="just">
              <a:lnSpc>
                <a:spcPct val="140000"/>
              </a:lnSpc>
            </a:pPr>
            <a:r>
              <a:rPr lang="en-US" sz="2400" dirty="0" err="1">
                <a:latin typeface="UTM Avo" panose="02040603050506020204" pitchFamily="18" charset="0"/>
                <a:ea typeface="Times New Roman" panose="02020603050405020304" pitchFamily="18" charset="0"/>
              </a:rPr>
              <a:t>Cơ</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bám</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vào</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xương</a:t>
            </a:r>
            <a:r>
              <a:rPr lang="en-US" sz="2400" dirty="0">
                <a:latin typeface="UTM Avo" panose="02040603050506020204" pitchFamily="18" charset="0"/>
                <a:ea typeface="Times New Roman" panose="02020603050405020304" pitchFamily="18" charset="0"/>
              </a:rPr>
              <a:t>: </a:t>
            </a:r>
            <a:endParaRPr lang="en-US" sz="2400" dirty="0">
              <a:latin typeface="UTM Avo" panose="02040603050506020204" pitchFamily="18" charset="0"/>
              <a:ea typeface="Calibri" panose="020F0502020204030204" pitchFamily="34" charset="0"/>
            </a:endParaRPr>
          </a:p>
          <a:p>
            <a:pPr algn="just">
              <a:lnSpc>
                <a:spcPct val="140000"/>
              </a:lnSpc>
            </a:pP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Gồm</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các</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tơ</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cơ</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nằm</a:t>
            </a:r>
            <a:r>
              <a:rPr lang="en-US" sz="2400" dirty="0">
                <a:latin typeface="UTM Avo" panose="02040603050506020204" pitchFamily="18" charset="0"/>
                <a:ea typeface="Times New Roman" panose="02020603050405020304" pitchFamily="18" charset="0"/>
              </a:rPr>
              <a:t> song </a:t>
            </a:r>
            <a:r>
              <a:rPr lang="en-US" sz="2400" dirty="0" err="1">
                <a:latin typeface="UTM Avo" panose="02040603050506020204" pitchFamily="18" charset="0"/>
                <a:ea typeface="Times New Roman" panose="02020603050405020304" pitchFamily="18" charset="0"/>
              </a:rPr>
              <a:t>song</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theo</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chiều</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dọc</a:t>
            </a:r>
            <a:r>
              <a:rPr lang="en-US" sz="2400" dirty="0">
                <a:latin typeface="UTM Avo" panose="02040603050506020204" pitchFamily="18" charset="0"/>
                <a:ea typeface="Times New Roman" panose="02020603050405020304" pitchFamily="18" charset="0"/>
              </a:rPr>
              <a:t> của </a:t>
            </a:r>
            <a:r>
              <a:rPr lang="en-US" sz="2400" dirty="0" err="1">
                <a:latin typeface="UTM Avo" panose="02040603050506020204" pitchFamily="18" charset="0"/>
                <a:ea typeface="Times New Roman" panose="02020603050405020304" pitchFamily="18" charset="0"/>
              </a:rPr>
              <a:t>sợi</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cơ</a:t>
            </a:r>
            <a:r>
              <a:rPr lang="en-US" sz="2400" dirty="0">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Calibri" panose="020F0502020204030204" pitchFamily="34" charset="0"/>
            </a:endParaRPr>
          </a:p>
          <a:p>
            <a:pPr>
              <a:lnSpc>
                <a:spcPct val="140000"/>
              </a:lnSpc>
            </a:pP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Gân</a:t>
            </a:r>
            <a:r>
              <a:rPr lang="en-US" sz="2400" dirty="0">
                <a:latin typeface="UTM Avo" panose="02040603050506020204" pitchFamily="18" charset="0"/>
                <a:ea typeface="Times New Roman" panose="02020603050405020304" pitchFamily="18" charset="0"/>
              </a:rPr>
              <a:t> → </a:t>
            </a:r>
            <a:r>
              <a:rPr lang="en-US" sz="2400" dirty="0" err="1">
                <a:latin typeface="UTM Avo" panose="02040603050506020204" pitchFamily="18" charset="0"/>
                <a:ea typeface="Times New Roman" panose="02020603050405020304" pitchFamily="18" charset="0"/>
              </a:rPr>
              <a:t>Bắp</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cơ</a:t>
            </a:r>
            <a:r>
              <a:rPr lang="en-US" sz="2400" dirty="0">
                <a:latin typeface="UTM Avo" panose="02040603050506020204" pitchFamily="18" charset="0"/>
                <a:ea typeface="Times New Roman" panose="02020603050405020304" pitchFamily="18" charset="0"/>
              </a:rPr>
              <a:t> → </a:t>
            </a:r>
            <a:r>
              <a:rPr lang="en-US" sz="2400" dirty="0" err="1">
                <a:latin typeface="UTM Avo" panose="02040603050506020204" pitchFamily="18" charset="0"/>
                <a:ea typeface="Times New Roman" panose="02020603050405020304" pitchFamily="18" charset="0"/>
              </a:rPr>
              <a:t>Bó</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sợi</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cơ</a:t>
            </a:r>
            <a:r>
              <a:rPr lang="en-US" sz="2400" dirty="0">
                <a:latin typeface="UTM Avo" panose="02040603050506020204" pitchFamily="18" charset="0"/>
                <a:ea typeface="Times New Roman" panose="02020603050405020304" pitchFamily="18" charset="0"/>
              </a:rPr>
              <a:t> → </a:t>
            </a:r>
            <a:r>
              <a:rPr lang="en-US" sz="2400" dirty="0" err="1">
                <a:latin typeface="UTM Avo" panose="02040603050506020204" pitchFamily="18" charset="0"/>
                <a:ea typeface="Times New Roman" panose="02020603050405020304" pitchFamily="18" charset="0"/>
              </a:rPr>
              <a:t>Sợi</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cơ</a:t>
            </a:r>
            <a:r>
              <a:rPr lang="en-US" sz="2400" dirty="0">
                <a:latin typeface="UTM Avo" panose="02040603050506020204" pitchFamily="18" charset="0"/>
                <a:ea typeface="Times New Roman" panose="02020603050405020304" pitchFamily="18" charset="0"/>
              </a:rPr>
              <a:t> → </a:t>
            </a:r>
            <a:r>
              <a:rPr lang="en-US" sz="2400" dirty="0" err="1">
                <a:latin typeface="UTM Avo" panose="02040603050506020204" pitchFamily="18" charset="0"/>
                <a:ea typeface="Times New Roman" panose="02020603050405020304" pitchFamily="18" charset="0"/>
              </a:rPr>
              <a:t>Tơ</a:t>
            </a:r>
            <a:r>
              <a:rPr lang="en-US" sz="2400" dirty="0">
                <a:latin typeface="UTM Avo" panose="02040603050506020204" pitchFamily="18" charset="0"/>
                <a:ea typeface="Times New Roman" panose="02020603050405020304" pitchFamily="18" charset="0"/>
              </a:rPr>
              <a:t> </a:t>
            </a:r>
            <a:r>
              <a:rPr lang="en-US" sz="2400" dirty="0" err="1">
                <a:latin typeface="UTM Avo" panose="02040603050506020204" pitchFamily="18" charset="0"/>
                <a:ea typeface="Times New Roman" panose="02020603050405020304" pitchFamily="18" charset="0"/>
              </a:rPr>
              <a:t>cơ</a:t>
            </a:r>
            <a:r>
              <a:rPr lang="en-US" sz="2400" dirty="0">
                <a:latin typeface="UTM Avo" panose="02040603050506020204" pitchFamily="18" charset="0"/>
                <a:ea typeface="Times New Roman" panose="02020603050405020304" pitchFamily="18" charset="0"/>
              </a:rPr>
              <a:t>.</a:t>
            </a:r>
            <a:endParaRPr lang="en-US" sz="1800" dirty="0">
              <a:latin typeface="UTM Avo" panose="02040603050506020204" pitchFamily="18" charset="0"/>
              <a:ea typeface="Calibri" panose="020F0502020204030204" pitchFamily="34" charset="0"/>
            </a:endParaRPr>
          </a:p>
        </p:txBody>
      </p:sp>
      <p:sp>
        <p:nvSpPr>
          <p:cNvPr id="3" name="TextBox 2">
            <a:extLst>
              <a:ext uri="{FF2B5EF4-FFF2-40B4-BE49-F238E27FC236}">
                <a16:creationId xmlns:a16="http://schemas.microsoft.com/office/drawing/2014/main" id="{52390298-F4DB-BDD6-3BAA-A3E70B395494}"/>
              </a:ext>
            </a:extLst>
          </p:cNvPr>
          <p:cNvSpPr txBox="1"/>
          <p:nvPr/>
        </p:nvSpPr>
        <p:spPr>
          <a:xfrm>
            <a:off x="1488652" y="2594246"/>
            <a:ext cx="3428425" cy="503469"/>
          </a:xfrm>
          <a:prstGeom prst="rect">
            <a:avLst/>
          </a:prstGeom>
          <a:solidFill>
            <a:schemeClr val="accent2">
              <a:lumMod val="20000"/>
              <a:lumOff val="80000"/>
            </a:schemeClr>
          </a:solidFill>
        </p:spPr>
        <p:txBody>
          <a:bodyPr wrap="square" lIns="60959" tIns="30479" rIns="60959" bIns="30479">
            <a:spAutoFit/>
          </a:bodyPr>
          <a:lstStyle/>
          <a:p>
            <a:pPr algn="ctr">
              <a:lnSpc>
                <a:spcPct val="150000"/>
              </a:lnSpc>
              <a:spcAft>
                <a:spcPts val="533"/>
              </a:spcAft>
            </a:pPr>
            <a:r>
              <a:rPr lang="vi-VN" sz="2200" b="1" dirty="0">
                <a:latin typeface="UTM Avo" panose="02040603050506020204" pitchFamily="18" charset="0"/>
                <a:ea typeface="Times New Roman" panose="02020603050405020304" pitchFamily="18" charset="0"/>
                <a:cs typeface="Arial" panose="020B0604020202020204" pitchFamily="34" charset="0"/>
              </a:rPr>
              <a:t>Đặc điểm, cấu tạo</a:t>
            </a:r>
          </a:p>
        </p:txBody>
      </p:sp>
      <p:pic>
        <p:nvPicPr>
          <p:cNvPr id="4" name="Picture 3">
            <a:extLst>
              <a:ext uri="{FF2B5EF4-FFF2-40B4-BE49-F238E27FC236}">
                <a16:creationId xmlns:a16="http://schemas.microsoft.com/office/drawing/2014/main" id="{5B67D231-0801-D058-66DD-4F571254D8CF}"/>
              </a:ext>
            </a:extLst>
          </p:cNvPr>
          <p:cNvPicPr>
            <a:picLocks noChangeAspect="1"/>
          </p:cNvPicPr>
          <p:nvPr/>
        </p:nvPicPr>
        <p:blipFill>
          <a:blip r:embed="rId3"/>
          <a:stretch>
            <a:fillRect/>
          </a:stretch>
        </p:blipFill>
        <p:spPr>
          <a:xfrm>
            <a:off x="6471163" y="3352800"/>
            <a:ext cx="5206595" cy="2250644"/>
          </a:xfrm>
          <a:prstGeom prst="rect">
            <a:avLst/>
          </a:prstGeom>
        </p:spPr>
      </p:pic>
    </p:spTree>
    <p:extLst>
      <p:ext uri="{BB962C8B-B14F-4D97-AF65-F5344CB8AC3E}">
        <p14:creationId xmlns:p14="http://schemas.microsoft.com/office/powerpoint/2010/main" val="67007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289FE-877D-2CA4-5A8B-E64B3872D4C1}"/>
              </a:ext>
            </a:extLst>
          </p:cNvPr>
          <p:cNvSpPr txBox="1"/>
          <p:nvPr/>
        </p:nvSpPr>
        <p:spPr>
          <a:xfrm>
            <a:off x="677219" y="2480836"/>
            <a:ext cx="6751192" cy="3642536"/>
          </a:xfrm>
          <a:prstGeom prst="rect">
            <a:avLst/>
          </a:prstGeom>
          <a:noFill/>
        </p:spPr>
        <p:txBody>
          <a:bodyPr wrap="square">
            <a:spAutoFit/>
          </a:bodyPr>
          <a:lstStyle/>
          <a:p>
            <a:pPr lvl="0" algn="just">
              <a:lnSpc>
                <a:spcPct val="140000"/>
              </a:lnSpc>
              <a:defRPr/>
            </a:pPr>
            <a:r>
              <a:rPr lang="vi-VN" sz="2400" dirty="0">
                <a:latin typeface="UTM Avo" panose="02040603050506020204" pitchFamily="18" charset="0"/>
              </a:rPr>
              <a:t>Trong bắp cơ, các tơ cơ nằm song song theo chiều dọc của sợi cơ. Tơ cơ có khả năng thay đổi chiều dài dẫn đến sự co, dãn của bắp cơ. Lực của cơ sinh ra phụ thuộc vào sự thay đổi chiều dài và đường kính của bắp cơ. Mỗi động tác vận động có sự phối hợp hoạt động của nhiều cơ.</a:t>
            </a:r>
          </a:p>
        </p:txBody>
      </p:sp>
      <p:sp>
        <p:nvSpPr>
          <p:cNvPr id="5" name="TextBox 4">
            <a:extLst>
              <a:ext uri="{FF2B5EF4-FFF2-40B4-BE49-F238E27FC236}">
                <a16:creationId xmlns:a16="http://schemas.microsoft.com/office/drawing/2014/main" id="{AE54589A-8A54-69B0-D261-FA929C15C151}"/>
              </a:ext>
            </a:extLst>
          </p:cNvPr>
          <p:cNvSpPr txBox="1"/>
          <p:nvPr/>
        </p:nvSpPr>
        <p:spPr>
          <a:xfrm>
            <a:off x="2836232" y="1771766"/>
            <a:ext cx="2795047" cy="543608"/>
          </a:xfrm>
          <a:prstGeom prst="rect">
            <a:avLst/>
          </a:prstGeom>
          <a:solidFill>
            <a:schemeClr val="accent2">
              <a:lumMod val="20000"/>
              <a:lumOff val="80000"/>
            </a:schemeClr>
          </a:solidFill>
        </p:spPr>
        <p:txBody>
          <a:bodyPr wrap="square" lIns="60959" tIns="30479" rIns="60959" bIns="30479">
            <a:spAutoFit/>
          </a:bodyPr>
          <a:lstStyle/>
          <a:p>
            <a:pPr algn="ctr">
              <a:lnSpc>
                <a:spcPct val="150000"/>
              </a:lnSpc>
              <a:spcAft>
                <a:spcPts val="533"/>
              </a:spcAft>
            </a:pPr>
            <a:r>
              <a:rPr lang="vi-VN" sz="2400" b="1" dirty="0">
                <a:latin typeface="UTM Avo" panose="02040603050506020204" pitchFamily="18" charset="0"/>
                <a:ea typeface="Times New Roman" panose="02020603050405020304" pitchFamily="18" charset="0"/>
                <a:cs typeface="Arial" panose="020B0604020202020204" pitchFamily="34" charset="0"/>
              </a:rPr>
              <a:t>Chức năng</a:t>
            </a:r>
          </a:p>
        </p:txBody>
      </p:sp>
      <p:pic>
        <p:nvPicPr>
          <p:cNvPr id="3" name="Picture 2">
            <a:extLst>
              <a:ext uri="{FF2B5EF4-FFF2-40B4-BE49-F238E27FC236}">
                <a16:creationId xmlns:a16="http://schemas.microsoft.com/office/drawing/2014/main" id="{1C7A24C1-4C03-C0B8-8BEB-025FC743F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371" y="2232046"/>
            <a:ext cx="3822647" cy="376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1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B16E3-D316-3F35-EBD4-67D2068B8214}"/>
              </a:ext>
            </a:extLst>
          </p:cNvPr>
          <p:cNvSpPr txBox="1"/>
          <p:nvPr/>
        </p:nvSpPr>
        <p:spPr>
          <a:xfrm>
            <a:off x="694841" y="1614410"/>
            <a:ext cx="8940226" cy="548097"/>
          </a:xfrm>
          <a:prstGeom prst="rect">
            <a:avLst/>
          </a:prstGeom>
          <a:noFill/>
        </p:spPr>
        <p:txBody>
          <a:bodyPr wrap="square" lIns="60959" tIns="30479" rIns="60959" bIns="30479">
            <a:spAutoFit/>
          </a:bodyPr>
          <a:lstStyle/>
          <a:p>
            <a:pPr>
              <a:lnSpc>
                <a:spcPct val="150000"/>
              </a:lnSpc>
              <a:spcAft>
                <a:spcPts val="533"/>
              </a:spcAft>
            </a:pPr>
            <a:r>
              <a:rPr lang="vi-VN" sz="2400" b="1" dirty="0">
                <a:latin typeface="UTM Avo" panose="02040603050506020204" pitchFamily="18" charset="0"/>
                <a:ea typeface="Times New Roman" panose="02020603050405020304" pitchFamily="18" charset="0"/>
                <a:cs typeface="Arial" panose="020B0604020202020204" pitchFamily="34" charset="0"/>
              </a:rPr>
              <a:t>II. SỰ PHỐI HỢP HOẠT ĐỘNG CỦA CƠ – XƯƠNG – KHỚP</a:t>
            </a:r>
          </a:p>
        </p:txBody>
      </p:sp>
      <p:sp>
        <p:nvSpPr>
          <p:cNvPr id="6" name="TextBox 5">
            <a:extLst>
              <a:ext uri="{FF2B5EF4-FFF2-40B4-BE49-F238E27FC236}">
                <a16:creationId xmlns:a16="http://schemas.microsoft.com/office/drawing/2014/main" id="{30D0530B-19AA-69B6-30F3-F3483F42804D}"/>
              </a:ext>
            </a:extLst>
          </p:cNvPr>
          <p:cNvSpPr txBox="1"/>
          <p:nvPr/>
        </p:nvSpPr>
        <p:spPr>
          <a:xfrm>
            <a:off x="632819" y="2214843"/>
            <a:ext cx="6917512" cy="4522777"/>
          </a:xfrm>
          <a:prstGeom prst="rect">
            <a:avLst/>
          </a:prstGeom>
          <a:noFill/>
        </p:spPr>
        <p:txBody>
          <a:bodyPr wrap="square">
            <a:spAutoFit/>
          </a:bodyPr>
          <a:lstStyle/>
          <a:p>
            <a:pPr algn="just">
              <a:lnSpc>
                <a:spcPct val="150000"/>
              </a:lnSpc>
              <a:spcBef>
                <a:spcPts val="600"/>
              </a:spcBef>
            </a:pPr>
            <a:r>
              <a:rPr lang="en-US" sz="2400" dirty="0">
                <a:latin typeface="UTM Avo" panose="02040603050506020204" pitchFamily="18" charset="0"/>
              </a:rPr>
              <a:t>Nhờ </a:t>
            </a:r>
            <a:r>
              <a:rPr lang="en-US" sz="2400" dirty="0" err="1">
                <a:latin typeface="UTM Avo" panose="02040603050506020204" pitchFamily="18" charset="0"/>
              </a:rPr>
              <a:t>sự</a:t>
            </a:r>
            <a:r>
              <a:rPr lang="en-US" sz="2400" dirty="0">
                <a:latin typeface="UTM Avo" panose="02040603050506020204" pitchFamily="18" charset="0"/>
              </a:rPr>
              <a:t> </a:t>
            </a:r>
            <a:r>
              <a:rPr lang="en-US" sz="2400" dirty="0" err="1">
                <a:latin typeface="UTM Avo" panose="02040603050506020204" pitchFamily="18" charset="0"/>
              </a:rPr>
              <a:t>điều</a:t>
            </a:r>
            <a:r>
              <a:rPr lang="en-US" sz="2400" dirty="0">
                <a:latin typeface="UTM Avo" panose="02040603050506020204" pitchFamily="18" charset="0"/>
              </a:rPr>
              <a:t> </a:t>
            </a:r>
            <a:r>
              <a:rPr lang="en-US" sz="2400" dirty="0" err="1">
                <a:latin typeface="UTM Avo" panose="02040603050506020204" pitchFamily="18" charset="0"/>
              </a:rPr>
              <a:t>khiển</a:t>
            </a:r>
            <a:r>
              <a:rPr lang="en-US" sz="2400" dirty="0">
                <a:latin typeface="UTM Avo" panose="02040603050506020204" pitchFamily="18" charset="0"/>
              </a:rPr>
              <a:t> của </a:t>
            </a:r>
            <a:r>
              <a:rPr lang="en-US" sz="2400" dirty="0" err="1">
                <a:latin typeface="UTM Avo" panose="02040603050506020204" pitchFamily="18" charset="0"/>
              </a:rPr>
              <a:t>hệ</a:t>
            </a:r>
            <a:r>
              <a:rPr lang="en-US" sz="2400" dirty="0">
                <a:latin typeface="UTM Avo" panose="02040603050506020204" pitchFamily="18" charset="0"/>
              </a:rPr>
              <a:t> </a:t>
            </a:r>
            <a:r>
              <a:rPr lang="en-US" sz="2400" dirty="0" err="1">
                <a:latin typeface="UTM Avo" panose="02040603050506020204" pitchFamily="18" charset="0"/>
              </a:rPr>
              <a:t>thần</a:t>
            </a:r>
            <a:r>
              <a:rPr lang="en-US" sz="2400" dirty="0">
                <a:latin typeface="UTM Avo" panose="02040603050506020204" pitchFamily="18" charset="0"/>
              </a:rPr>
              <a:t> </a:t>
            </a:r>
            <a:r>
              <a:rPr lang="en-US" sz="2400" dirty="0" err="1">
                <a:latin typeface="UTM Avo" panose="02040603050506020204" pitchFamily="18" charset="0"/>
              </a:rPr>
              <a:t>kinh</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co </a:t>
            </a:r>
            <a:r>
              <a:rPr lang="en-US" sz="2400" dirty="0" err="1">
                <a:latin typeface="UTM Avo" panose="02040603050506020204" pitchFamily="18" charset="0"/>
              </a:rPr>
              <a:t>dãn</a:t>
            </a:r>
            <a:r>
              <a:rPr lang="en-US" sz="2400" dirty="0">
                <a:latin typeface="UTM Avo" panose="02040603050506020204" pitchFamily="18" charset="0"/>
              </a:rPr>
              <a:t>, </a:t>
            </a:r>
            <a:r>
              <a:rPr lang="en-US" sz="2400" dirty="0" err="1">
                <a:latin typeface="UTM Avo" panose="02040603050506020204" pitchFamily="18" charset="0"/>
              </a:rPr>
              <a:t>phối</a:t>
            </a:r>
            <a:r>
              <a:rPr lang="en-US" sz="2400" dirty="0">
                <a:latin typeface="UTM Avo" panose="02040603050506020204" pitchFamily="18" charset="0"/>
              </a:rPr>
              <a:t> </a:t>
            </a:r>
            <a:r>
              <a:rPr lang="en-US" sz="2400" dirty="0" err="1">
                <a:latin typeface="UTM Avo" panose="02040603050506020204" pitchFamily="18" charset="0"/>
              </a:rPr>
              <a:t>hợp</a:t>
            </a:r>
            <a:r>
              <a:rPr lang="en-US" sz="2400" dirty="0">
                <a:latin typeface="UTM Avo" panose="02040603050506020204" pitchFamily="18" charset="0"/>
              </a:rPr>
              <a:t> </a:t>
            </a:r>
            <a:r>
              <a:rPr lang="en-US" sz="2400" dirty="0" err="1">
                <a:latin typeface="UTM Avo" panose="02040603050506020204" pitchFamily="18" charset="0"/>
              </a:rPr>
              <a:t>cùng</a:t>
            </a:r>
            <a:r>
              <a:rPr lang="en-US" sz="2400" dirty="0">
                <a:latin typeface="UTM Avo" panose="02040603050506020204" pitchFamily="18" charset="0"/>
              </a:rPr>
              <a:t> </a:t>
            </a:r>
            <a:r>
              <a:rPr lang="en-US" sz="2400" dirty="0" err="1">
                <a:latin typeface="UTM Avo" panose="02040603050506020204" pitchFamily="18" charset="0"/>
              </a:rPr>
              <a:t>sự</a:t>
            </a:r>
            <a:r>
              <a:rPr lang="en-US" sz="2400" dirty="0">
                <a:latin typeface="UTM Avo" panose="02040603050506020204" pitchFamily="18" charset="0"/>
              </a:rPr>
              <a:t> </a:t>
            </a:r>
            <a:r>
              <a:rPr lang="en-US" sz="2400" dirty="0" err="1">
                <a:latin typeface="UTM Avo" panose="02040603050506020204" pitchFamily="18" charset="0"/>
              </a:rPr>
              <a:t>hoạt</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của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khớp</a:t>
            </a:r>
            <a:r>
              <a:rPr lang="en-US" sz="2400" dirty="0">
                <a:latin typeface="UTM Avo" panose="02040603050506020204" pitchFamily="18" charset="0"/>
              </a:rPr>
              <a:t> </a:t>
            </a:r>
            <a:r>
              <a:rPr lang="en-US" sz="2400" dirty="0" err="1">
                <a:latin typeface="UTM Avo" panose="02040603050506020204" pitchFamily="18" charset="0"/>
              </a:rPr>
              <a:t>làm</a:t>
            </a:r>
            <a:r>
              <a:rPr lang="en-US" sz="2400" dirty="0">
                <a:latin typeface="UTM Avo" panose="02040603050506020204" pitchFamily="18" charset="0"/>
              </a:rPr>
              <a:t> </a:t>
            </a:r>
            <a:r>
              <a:rPr lang="en-US" sz="2400" dirty="0" err="1">
                <a:latin typeface="UTM Avo" panose="02040603050506020204" pitchFamily="18" charset="0"/>
              </a:rPr>
              <a:t>xương</a:t>
            </a:r>
            <a:r>
              <a:rPr lang="en-US" sz="2400" dirty="0">
                <a:latin typeface="UTM Avo" panose="02040603050506020204" pitchFamily="18" charset="0"/>
              </a:rPr>
              <a:t> </a:t>
            </a:r>
            <a:r>
              <a:rPr lang="en-US" sz="2400" dirty="0" err="1">
                <a:latin typeface="UTM Avo" panose="02040603050506020204" pitchFamily="18" charset="0"/>
              </a:rPr>
              <a:t>chuyển</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a:t>
            </a:r>
          </a:p>
          <a:p>
            <a:pPr algn="just">
              <a:lnSpc>
                <a:spcPct val="150000"/>
              </a:lnSpc>
              <a:spcBef>
                <a:spcPts val="600"/>
              </a:spcBef>
            </a:pPr>
            <a:r>
              <a:rPr lang="en-US" sz="2400" dirty="0" err="1">
                <a:latin typeface="UTM Avo" panose="02040603050506020204" pitchFamily="18" charset="0"/>
              </a:rPr>
              <a:t>Sự</a:t>
            </a:r>
            <a:r>
              <a:rPr lang="en-US" sz="2400" dirty="0">
                <a:latin typeface="UTM Avo" panose="02040603050506020204" pitchFamily="18" charset="0"/>
              </a:rPr>
              <a:t> </a:t>
            </a:r>
            <a:r>
              <a:rPr lang="en-US" sz="2400" dirty="0" err="1">
                <a:latin typeface="UTM Avo" panose="02040603050506020204" pitchFamily="18" charset="0"/>
              </a:rPr>
              <a:t>sắp</a:t>
            </a:r>
            <a:r>
              <a:rPr lang="en-US" sz="2400" dirty="0">
                <a:latin typeface="UTM Avo" panose="02040603050506020204" pitchFamily="18" charset="0"/>
              </a:rPr>
              <a:t> </a:t>
            </a:r>
            <a:r>
              <a:rPr lang="en-US" sz="2400" dirty="0" err="1">
                <a:latin typeface="UTM Avo" panose="02040603050506020204" pitchFamily="18" charset="0"/>
              </a:rPr>
              <a:t>xếp</a:t>
            </a:r>
            <a:r>
              <a:rPr lang="en-US" sz="2400" dirty="0">
                <a:latin typeface="UTM Avo" panose="02040603050506020204" pitchFamily="18" charset="0"/>
              </a:rPr>
              <a:t> của </a:t>
            </a:r>
            <a:r>
              <a:rPr lang="en-US" sz="2400" dirty="0" err="1">
                <a:latin typeface="UTM Avo" panose="02040603050506020204" pitchFamily="18" charset="0"/>
              </a:rPr>
              <a:t>xương</a:t>
            </a:r>
            <a:r>
              <a:rPr lang="en-US" sz="2400" dirty="0">
                <a:latin typeface="UTM Avo" panose="02040603050506020204" pitchFamily="18" charset="0"/>
              </a:rPr>
              <a:t>, </a:t>
            </a:r>
            <a:r>
              <a:rPr lang="en-US" sz="2400" dirty="0" err="1">
                <a:latin typeface="UTM Avo" panose="02040603050506020204" pitchFamily="18" charset="0"/>
              </a:rPr>
              <a:t>khớp</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hình</a:t>
            </a:r>
            <a:r>
              <a:rPr lang="en-US" sz="2400" dirty="0">
                <a:latin typeface="UTM Avo" panose="02040603050506020204" pitchFamily="18" charset="0"/>
              </a:rPr>
              <a:t> </a:t>
            </a:r>
            <a:r>
              <a:rPr lang="en-US" sz="2400" dirty="0" err="1">
                <a:latin typeface="UTM Avo" panose="02040603050506020204" pitchFamily="18" charset="0"/>
              </a:rPr>
              <a:t>thành</a:t>
            </a:r>
            <a:r>
              <a:rPr lang="en-US" sz="2400" dirty="0">
                <a:latin typeface="UTM Avo" panose="02040603050506020204" pitchFamily="18" charset="0"/>
              </a:rPr>
              <a:t> </a:t>
            </a:r>
            <a:r>
              <a:rPr lang="en-US" sz="2400" dirty="0" err="1">
                <a:latin typeface="UTM Avo" panose="02040603050506020204" pitchFamily="18" charset="0"/>
              </a:rPr>
              <a:t>nên</a:t>
            </a:r>
            <a:r>
              <a:rPr lang="en-US" sz="2400" dirty="0">
                <a:latin typeface="UTM Avo" panose="02040603050506020204" pitchFamily="18" charset="0"/>
              </a:rPr>
              <a:t> </a:t>
            </a:r>
            <a:r>
              <a:rPr lang="en-US" sz="2400" dirty="0" err="1">
                <a:latin typeface="UTM Avo" panose="02040603050506020204" pitchFamily="18" charset="0"/>
              </a:rPr>
              <a:t>cấu</a:t>
            </a:r>
            <a:r>
              <a:rPr lang="en-US" sz="2400" dirty="0">
                <a:latin typeface="UTM Avo" panose="02040603050506020204" pitchFamily="18" charset="0"/>
              </a:rPr>
              <a:t> </a:t>
            </a:r>
            <a:r>
              <a:rPr lang="en-US" sz="2400" dirty="0" err="1">
                <a:latin typeface="UTM Avo" panose="02040603050506020204" pitchFamily="18" charset="0"/>
              </a:rPr>
              <a:t>trúc</a:t>
            </a:r>
            <a:r>
              <a:rPr lang="en-US" sz="2400" dirty="0">
                <a:latin typeface="UTM Avo" panose="02040603050506020204" pitchFamily="18" charset="0"/>
              </a:rPr>
              <a:t> </a:t>
            </a:r>
            <a:r>
              <a:rPr lang="en-US" sz="2400" dirty="0" err="1">
                <a:latin typeface="UTM Avo" panose="02040603050506020204" pitchFamily="18" charset="0"/>
              </a:rPr>
              <a:t>có</a:t>
            </a:r>
            <a:r>
              <a:rPr lang="en-US" sz="2400" dirty="0">
                <a:latin typeface="UTM Avo" panose="02040603050506020204" pitchFamily="18" charset="0"/>
              </a:rPr>
              <a:t> </a:t>
            </a:r>
            <a:r>
              <a:rPr lang="en-US" sz="2400" dirty="0" err="1">
                <a:latin typeface="UTM Avo" panose="02040603050506020204" pitchFamily="18" charset="0"/>
              </a:rPr>
              <a:t>dạng</a:t>
            </a:r>
            <a:r>
              <a:rPr lang="en-US" sz="2400" dirty="0">
                <a:latin typeface="UTM Avo" panose="02040603050506020204" pitchFamily="18" charset="0"/>
              </a:rPr>
              <a:t> </a:t>
            </a:r>
            <a:r>
              <a:rPr lang="en-US" sz="2400" dirty="0" err="1">
                <a:latin typeface="UTM Avo" panose="02040603050506020204" pitchFamily="18" charset="0"/>
              </a:rPr>
              <a:t>đòn</a:t>
            </a:r>
            <a:r>
              <a:rPr lang="en-US" sz="2400" dirty="0">
                <a:latin typeface="UTM Avo" panose="02040603050506020204" pitchFamily="18" charset="0"/>
              </a:rPr>
              <a:t> </a:t>
            </a:r>
            <a:r>
              <a:rPr lang="en-US" sz="2400" dirty="0" err="1">
                <a:latin typeface="UTM Avo" panose="02040603050506020204" pitchFamily="18" charset="0"/>
              </a:rPr>
              <a:t>bẩy</a:t>
            </a:r>
            <a:r>
              <a:rPr lang="en-US" sz="2400" dirty="0">
                <a:latin typeface="UTM Avo" panose="02040603050506020204" pitchFamily="18" charset="0"/>
              </a:rPr>
              <a:t>. Trong </a:t>
            </a:r>
            <a:r>
              <a:rPr lang="en-US" sz="2400" dirty="0" err="1">
                <a:latin typeface="UTM Avo" panose="02040603050506020204" pitchFamily="18" charset="0"/>
              </a:rPr>
              <a:t>đó</a:t>
            </a:r>
            <a:r>
              <a:rPr lang="en-US" sz="2400" dirty="0">
                <a:latin typeface="UTM Avo" panose="02040603050506020204" pitchFamily="18" charset="0"/>
              </a:rPr>
              <a:t>, </a:t>
            </a:r>
            <a:r>
              <a:rPr lang="en-US" sz="2400" dirty="0" err="1">
                <a:latin typeface="UTM Avo" panose="02040603050506020204" pitchFamily="18" charset="0"/>
              </a:rPr>
              <a:t>khớp</a:t>
            </a:r>
            <a:r>
              <a:rPr lang="en-US" sz="2400" dirty="0">
                <a:latin typeface="UTM Avo" panose="02040603050506020204" pitchFamily="18" charset="0"/>
              </a:rPr>
              <a:t> </a:t>
            </a:r>
            <a:r>
              <a:rPr lang="en-US" sz="2400" dirty="0" err="1">
                <a:latin typeface="UTM Avo" panose="02040603050506020204" pitchFamily="18" charset="0"/>
              </a:rPr>
              <a:t>hình</a:t>
            </a:r>
            <a:r>
              <a:rPr lang="en-US" sz="2400" dirty="0">
                <a:latin typeface="UTM Avo" panose="02040603050506020204" pitchFamily="18" charset="0"/>
              </a:rPr>
              <a:t> </a:t>
            </a:r>
            <a:r>
              <a:rPr lang="en-US" sz="2400" dirty="0" err="1">
                <a:latin typeface="UTM Avo" panose="02040603050506020204" pitchFamily="18" charset="0"/>
              </a:rPr>
              <a:t>thành</a:t>
            </a:r>
            <a:r>
              <a:rPr lang="en-US" sz="2400" dirty="0">
                <a:latin typeface="UTM Avo" panose="02040603050506020204" pitchFamily="18" charset="0"/>
              </a:rPr>
              <a:t> </a:t>
            </a:r>
            <a:r>
              <a:rPr lang="en-US" sz="2400" dirty="0" err="1">
                <a:latin typeface="UTM Avo" panose="02040603050506020204" pitchFamily="18" charset="0"/>
              </a:rPr>
              <a:t>nên</a:t>
            </a:r>
            <a:r>
              <a:rPr lang="en-US" sz="2400" dirty="0">
                <a:latin typeface="UTM Avo" panose="02040603050506020204" pitchFamily="18" charset="0"/>
              </a:rPr>
              <a:t> </a:t>
            </a:r>
            <a:r>
              <a:rPr lang="en-US" sz="2400" dirty="0" err="1">
                <a:latin typeface="UTM Avo" panose="02040603050506020204" pitchFamily="18" charset="0"/>
              </a:rPr>
              <a:t>điểm</a:t>
            </a:r>
            <a:r>
              <a:rPr lang="en-US" sz="2400" dirty="0">
                <a:latin typeface="UTM Avo" panose="02040603050506020204" pitchFamily="18" charset="0"/>
              </a:rPr>
              <a:t> </a:t>
            </a:r>
            <a:r>
              <a:rPr lang="en-US" sz="2400" dirty="0" err="1">
                <a:latin typeface="UTM Avo" panose="02040603050506020204" pitchFamily="18" charset="0"/>
              </a:rPr>
              <a:t>tựa</a:t>
            </a:r>
            <a:r>
              <a:rPr lang="en-US" sz="2400" dirty="0">
                <a:latin typeface="UTM Avo" panose="02040603050506020204" pitchFamily="18" charset="0"/>
              </a:rPr>
              <a:t>, </a:t>
            </a:r>
            <a:r>
              <a:rPr lang="en-US" sz="2400" dirty="0" err="1">
                <a:latin typeface="UTM Avo" panose="02040603050506020204" pitchFamily="18" charset="0"/>
              </a:rPr>
              <a:t>sự</a:t>
            </a:r>
            <a:r>
              <a:rPr lang="en-US" sz="2400" dirty="0">
                <a:latin typeface="UTM Avo" panose="02040603050506020204" pitchFamily="18" charset="0"/>
              </a:rPr>
              <a:t> co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tạo</a:t>
            </a:r>
            <a:r>
              <a:rPr lang="en-US" sz="2400" dirty="0">
                <a:latin typeface="UTM Avo" panose="02040603050506020204" pitchFamily="18" charset="0"/>
              </a:rPr>
              <a:t> </a:t>
            </a:r>
            <a:r>
              <a:rPr lang="en-US" sz="2400" dirty="0" err="1">
                <a:latin typeface="UTM Avo" panose="02040603050506020204" pitchFamily="18" charset="0"/>
              </a:rPr>
              <a:t>nên</a:t>
            </a:r>
            <a:r>
              <a:rPr lang="en-US" sz="2400" dirty="0">
                <a:latin typeface="UTM Avo" panose="02040603050506020204" pitchFamily="18" charset="0"/>
              </a:rPr>
              <a:t> </a:t>
            </a:r>
            <a:r>
              <a:rPr lang="en-US" sz="2400" dirty="0" err="1">
                <a:latin typeface="UTM Avo" panose="02040603050506020204" pitchFamily="18" charset="0"/>
              </a:rPr>
              <a:t>lực</a:t>
            </a:r>
            <a:r>
              <a:rPr lang="en-US" sz="2400" dirty="0">
                <a:latin typeface="UTM Avo" panose="02040603050506020204" pitchFamily="18" charset="0"/>
              </a:rPr>
              <a:t> </a:t>
            </a:r>
            <a:r>
              <a:rPr lang="en-US" sz="2400" dirty="0" err="1">
                <a:latin typeface="UTM Avo" panose="02040603050506020204" pitchFamily="18" charset="0"/>
              </a:rPr>
              <a:t>kéo</a:t>
            </a:r>
            <a:r>
              <a:rPr lang="en-US" sz="2400" dirty="0">
                <a:latin typeface="UTM Avo" panose="02040603050506020204" pitchFamily="18" charset="0"/>
              </a:rPr>
              <a:t> </a:t>
            </a:r>
            <a:r>
              <a:rPr lang="en-US" sz="2400" dirty="0" err="1">
                <a:latin typeface="UTM Avo" panose="02040603050506020204" pitchFamily="18" charset="0"/>
              </a:rPr>
              <a:t>làm</a:t>
            </a:r>
            <a:r>
              <a:rPr lang="en-US" sz="2400" dirty="0">
                <a:latin typeface="UTM Avo" panose="02040603050506020204" pitchFamily="18" charset="0"/>
              </a:rPr>
              <a:t> </a:t>
            </a:r>
            <a:r>
              <a:rPr lang="en-US" sz="2400" dirty="0" err="1">
                <a:latin typeface="UTM Avo" panose="02040603050506020204" pitchFamily="18" charset="0"/>
              </a:rPr>
              <a:t>xương</a:t>
            </a:r>
            <a:r>
              <a:rPr lang="en-US" sz="2400" dirty="0">
                <a:latin typeface="UTM Avo" panose="02040603050506020204" pitchFamily="18" charset="0"/>
              </a:rPr>
              <a:t> di </a:t>
            </a:r>
            <a:r>
              <a:rPr lang="en-US" sz="2400" dirty="0" err="1">
                <a:latin typeface="UTM Avo" panose="02040603050506020204" pitchFamily="18" charset="0"/>
              </a:rPr>
              <a:t>chuyển</a:t>
            </a:r>
            <a:r>
              <a:rPr lang="en-US" sz="2400" dirty="0">
                <a:latin typeface="UTM Avo" panose="02040603050506020204" pitchFamily="18" charset="0"/>
              </a:rPr>
              <a:t> </a:t>
            </a:r>
            <a:r>
              <a:rPr lang="en-US" sz="2400" dirty="0" err="1">
                <a:latin typeface="UTM Avo" panose="02040603050506020204" pitchFamily="18" charset="0"/>
              </a:rPr>
              <a:t>tạo</a:t>
            </a:r>
            <a:r>
              <a:rPr lang="en-US" sz="2400" dirty="0">
                <a:latin typeface="UTM Avo" panose="02040603050506020204" pitchFamily="18" charset="0"/>
              </a:rPr>
              <a:t> </a:t>
            </a:r>
            <a:r>
              <a:rPr lang="en-US" sz="2400" dirty="0" err="1">
                <a:latin typeface="UTM Avo" panose="02040603050506020204" pitchFamily="18" charset="0"/>
              </a:rPr>
              <a:t>sự</a:t>
            </a:r>
            <a:r>
              <a:rPr lang="en-US" sz="2400" dirty="0">
                <a:latin typeface="UTM Avo" panose="02040603050506020204" pitchFamily="18" charset="0"/>
              </a:rPr>
              <a:t> </a:t>
            </a:r>
            <a:r>
              <a:rPr lang="en-US" sz="2400" dirty="0" err="1">
                <a:latin typeface="UTM Avo" panose="02040603050506020204" pitchFamily="18" charset="0"/>
              </a:rPr>
              <a:t>vận</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của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thể</a:t>
            </a:r>
            <a:r>
              <a:rPr lang="en-US" sz="2400" dirty="0">
                <a:latin typeface="UTM Avo" panose="02040603050506020204" pitchFamily="18" charset="0"/>
              </a:rPr>
              <a:t>.</a:t>
            </a:r>
          </a:p>
        </p:txBody>
      </p:sp>
      <p:grpSp>
        <p:nvGrpSpPr>
          <p:cNvPr id="3" name="Group 2">
            <a:extLst>
              <a:ext uri="{FF2B5EF4-FFF2-40B4-BE49-F238E27FC236}">
                <a16:creationId xmlns:a16="http://schemas.microsoft.com/office/drawing/2014/main" id="{C4BCBAA0-C189-93D1-2807-B257F8B0089F}"/>
              </a:ext>
            </a:extLst>
          </p:cNvPr>
          <p:cNvGrpSpPr/>
          <p:nvPr/>
        </p:nvGrpSpPr>
        <p:grpSpPr>
          <a:xfrm>
            <a:off x="8009868" y="2779141"/>
            <a:ext cx="3736620" cy="3249563"/>
            <a:chOff x="4337539" y="1031296"/>
            <a:chExt cx="4532835" cy="3625828"/>
          </a:xfrm>
        </p:grpSpPr>
        <p:pic>
          <p:nvPicPr>
            <p:cNvPr id="4" name="Picture 3">
              <a:extLst>
                <a:ext uri="{FF2B5EF4-FFF2-40B4-BE49-F238E27FC236}">
                  <a16:creationId xmlns:a16="http://schemas.microsoft.com/office/drawing/2014/main" id="{2544FE1F-8833-5E7E-E081-79821C0D0B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337539" y="1031296"/>
              <a:ext cx="4442413" cy="2672394"/>
            </a:xfrm>
            <a:prstGeom prst="roundRect">
              <a:avLst>
                <a:gd name="adj" fmla="val 7016"/>
              </a:avLst>
            </a:prstGeom>
            <a:ln w="38100">
              <a:solidFill>
                <a:schemeClr val="accent2"/>
              </a:solidFill>
            </a:ln>
          </p:spPr>
        </p:pic>
        <p:sp>
          <p:nvSpPr>
            <p:cNvPr id="5" name="TextBox 4">
              <a:extLst>
                <a:ext uri="{FF2B5EF4-FFF2-40B4-BE49-F238E27FC236}">
                  <a16:creationId xmlns:a16="http://schemas.microsoft.com/office/drawing/2014/main" id="{6E8CB490-34A8-E9CE-F15D-06A289576A4E}"/>
                </a:ext>
              </a:extLst>
            </p:cNvPr>
            <p:cNvSpPr txBox="1"/>
            <p:nvPr/>
          </p:nvSpPr>
          <p:spPr>
            <a:xfrm>
              <a:off x="4596865" y="3935955"/>
              <a:ext cx="4273509" cy="721169"/>
            </a:xfrm>
            <a:prstGeom prst="rect">
              <a:avLst/>
            </a:prstGeom>
            <a:noFill/>
          </p:spPr>
          <p:txBody>
            <a:bodyPr wrap="square" rtlCol="0">
              <a:spAutoFit/>
            </a:bodyPr>
            <a:lstStyle/>
            <a:p>
              <a:r>
                <a:rPr lang="vi-VN" b="1" dirty="0">
                  <a:latin typeface="UTM Avo" panose="02040603050506020204" pitchFamily="18" charset="0"/>
                </a:rPr>
                <a:t>Hình 19.7a. </a:t>
              </a:r>
              <a:r>
                <a:rPr lang="vi-VN" dirty="0">
                  <a:latin typeface="UTM Avo" panose="02040603050506020204" pitchFamily="18" charset="0"/>
                </a:rPr>
                <a:t>Cánh tay người</a:t>
              </a:r>
            </a:p>
            <a:p>
              <a:endParaRPr lang="en-US" dirty="0">
                <a:latin typeface="UTM Avo" panose="02040603050506020204" pitchFamily="18" charset="0"/>
              </a:endParaRPr>
            </a:p>
          </p:txBody>
        </p:sp>
      </p:grpSp>
    </p:spTree>
    <p:extLst>
      <p:ext uri="{BB962C8B-B14F-4D97-AF65-F5344CB8AC3E}">
        <p14:creationId xmlns:p14="http://schemas.microsoft.com/office/powerpoint/2010/main" val="126274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6D37CC4-0ED1-D575-40C0-C3417D8C502E}"/>
              </a:ext>
            </a:extLst>
          </p:cNvPr>
          <p:cNvPicPr>
            <a:picLocks noChangeAspect="1"/>
          </p:cNvPicPr>
          <p:nvPr/>
        </p:nvPicPr>
        <p:blipFill>
          <a:blip r:embed="rId4"/>
          <a:stretch>
            <a:fillRect/>
          </a:stretch>
        </p:blipFill>
        <p:spPr>
          <a:xfrm>
            <a:off x="4656985" y="2974415"/>
            <a:ext cx="2866614" cy="1854760"/>
          </a:xfrm>
          <a:prstGeom prst="rect">
            <a:avLst/>
          </a:prstGeom>
        </p:spPr>
      </p:pic>
    </p:spTree>
    <p:extLst>
      <p:ext uri="{BB962C8B-B14F-4D97-AF65-F5344CB8AC3E}">
        <p14:creationId xmlns:p14="http://schemas.microsoft.com/office/powerpoint/2010/main" val="16991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08AE2BC9-808B-C7E6-CBFB-08ECAC27EB9B}"/>
              </a:ext>
            </a:extLst>
          </p:cNvPr>
          <p:cNvPicPr>
            <a:picLocks noChangeAspect="1"/>
          </p:cNvPicPr>
          <p:nvPr/>
        </p:nvPicPr>
        <p:blipFill>
          <a:blip r:embed="rId4"/>
          <a:stretch>
            <a:fillRect/>
          </a:stretch>
        </p:blipFill>
        <p:spPr>
          <a:xfrm>
            <a:off x="4656985" y="2974415"/>
            <a:ext cx="2866614" cy="1854760"/>
          </a:xfrm>
          <a:prstGeom prst="rect">
            <a:avLst/>
          </a:prstGeom>
        </p:spPr>
      </p:pic>
    </p:spTree>
    <p:extLst>
      <p:ext uri="{BB962C8B-B14F-4D97-AF65-F5344CB8AC3E}">
        <p14:creationId xmlns:p14="http://schemas.microsoft.com/office/powerpoint/2010/main" val="303480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F32576-E933-EE9A-F9FA-87A4552FBDAE}"/>
              </a:ext>
            </a:extLst>
          </p:cNvPr>
          <p:cNvSpPr txBox="1"/>
          <p:nvPr/>
        </p:nvSpPr>
        <p:spPr>
          <a:xfrm>
            <a:off x="649752" y="1605243"/>
            <a:ext cx="10323048" cy="950325"/>
          </a:xfrm>
          <a:prstGeom prst="rect">
            <a:avLst/>
          </a:prstGeom>
          <a:noFill/>
        </p:spPr>
        <p:txBody>
          <a:bodyPr wrap="square">
            <a:spAutoFit/>
          </a:bodyPr>
          <a:lstStyle/>
          <a:p>
            <a:pPr algn="just">
              <a:lnSpc>
                <a:spcPct val="150000"/>
              </a:lnSpc>
              <a:spcBef>
                <a:spcPts val="600"/>
              </a:spcBef>
            </a:pPr>
            <a:r>
              <a:rPr lang="vi-VN" sz="2000" dirty="0">
                <a:latin typeface="UTM Avo" panose="02040603050506020204" pitchFamily="18" charset="0"/>
              </a:rPr>
              <a:t>Quan sát hình 19.7a trang 96 và dựa vào nguyên tắc đòn bẩy, cho biết cơ, xương, khớp phối hợp với nhau như thế nào khi ta nâng một quả tạ? </a:t>
            </a:r>
          </a:p>
        </p:txBody>
      </p:sp>
      <p:grpSp>
        <p:nvGrpSpPr>
          <p:cNvPr id="3" name="Group 2">
            <a:extLst>
              <a:ext uri="{FF2B5EF4-FFF2-40B4-BE49-F238E27FC236}">
                <a16:creationId xmlns:a16="http://schemas.microsoft.com/office/drawing/2014/main" id="{359C7696-96BC-9224-9B1F-273DB1C9A88F}"/>
              </a:ext>
            </a:extLst>
          </p:cNvPr>
          <p:cNvGrpSpPr/>
          <p:nvPr/>
        </p:nvGrpSpPr>
        <p:grpSpPr>
          <a:xfrm>
            <a:off x="3555999" y="2761724"/>
            <a:ext cx="4588043" cy="3926943"/>
            <a:chOff x="4337539" y="1031296"/>
            <a:chExt cx="4450703" cy="3503862"/>
          </a:xfrm>
        </p:grpSpPr>
        <p:pic>
          <p:nvPicPr>
            <p:cNvPr id="4" name="Picture 3">
              <a:extLst>
                <a:ext uri="{FF2B5EF4-FFF2-40B4-BE49-F238E27FC236}">
                  <a16:creationId xmlns:a16="http://schemas.microsoft.com/office/drawing/2014/main" id="{05E6CE07-BFA8-ABD6-07BE-9864A9C3BCC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337539" y="1031296"/>
              <a:ext cx="4442413" cy="2672394"/>
            </a:xfrm>
            <a:prstGeom prst="roundRect">
              <a:avLst>
                <a:gd name="adj" fmla="val 7016"/>
              </a:avLst>
            </a:prstGeom>
            <a:ln w="38100">
              <a:solidFill>
                <a:schemeClr val="accent2"/>
              </a:solidFill>
            </a:ln>
          </p:spPr>
        </p:pic>
        <p:sp>
          <p:nvSpPr>
            <p:cNvPr id="5" name="TextBox 4">
              <a:extLst>
                <a:ext uri="{FF2B5EF4-FFF2-40B4-BE49-F238E27FC236}">
                  <a16:creationId xmlns:a16="http://schemas.microsoft.com/office/drawing/2014/main" id="{A3F75438-AD80-EFD1-F9AC-2D94DECC8BF0}"/>
                </a:ext>
              </a:extLst>
            </p:cNvPr>
            <p:cNvSpPr txBox="1"/>
            <p:nvPr/>
          </p:nvSpPr>
          <p:spPr>
            <a:xfrm>
              <a:off x="4514733" y="3793691"/>
              <a:ext cx="4273509" cy="741467"/>
            </a:xfrm>
            <a:prstGeom prst="rect">
              <a:avLst/>
            </a:prstGeom>
            <a:noFill/>
          </p:spPr>
          <p:txBody>
            <a:bodyPr wrap="square" rtlCol="0">
              <a:spAutoFit/>
            </a:bodyPr>
            <a:lstStyle/>
            <a:p>
              <a:r>
                <a:rPr lang="vi-VN" sz="2400" b="1" dirty="0">
                  <a:latin typeface="UTM Avo" panose="02040603050506020204" pitchFamily="18" charset="0"/>
                </a:rPr>
                <a:t>Hình 19.7a. </a:t>
              </a:r>
              <a:r>
                <a:rPr lang="vi-VN" sz="2400" dirty="0">
                  <a:latin typeface="UTM Avo" panose="02040603050506020204" pitchFamily="18" charset="0"/>
                </a:rPr>
                <a:t>Cánh tay người</a:t>
              </a:r>
            </a:p>
            <a:p>
              <a:endParaRPr lang="en-US" sz="2400" dirty="0">
                <a:latin typeface="UTM Avo" panose="02040603050506020204" pitchFamily="18" charset="0"/>
              </a:endParaRPr>
            </a:p>
          </p:txBody>
        </p:sp>
      </p:grpSp>
    </p:spTree>
    <p:extLst>
      <p:ext uri="{BB962C8B-B14F-4D97-AF65-F5344CB8AC3E}">
        <p14:creationId xmlns:p14="http://schemas.microsoft.com/office/powerpoint/2010/main" val="24753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25C08D-5EA2-8790-105B-059A7C7471EC}"/>
              </a:ext>
            </a:extLst>
          </p:cNvPr>
          <p:cNvGrpSpPr/>
          <p:nvPr/>
        </p:nvGrpSpPr>
        <p:grpSpPr>
          <a:xfrm>
            <a:off x="7861822" y="2456924"/>
            <a:ext cx="3736620" cy="3249563"/>
            <a:chOff x="4337539" y="1031296"/>
            <a:chExt cx="4532835" cy="3625828"/>
          </a:xfrm>
        </p:grpSpPr>
        <p:pic>
          <p:nvPicPr>
            <p:cNvPr id="7" name="Picture 6">
              <a:extLst>
                <a:ext uri="{FF2B5EF4-FFF2-40B4-BE49-F238E27FC236}">
                  <a16:creationId xmlns:a16="http://schemas.microsoft.com/office/drawing/2014/main" id="{89310837-4A57-583E-A3AE-1DA66F2F3CF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337539" y="1031296"/>
              <a:ext cx="4442413" cy="2672394"/>
            </a:xfrm>
            <a:prstGeom prst="roundRect">
              <a:avLst>
                <a:gd name="adj" fmla="val 7016"/>
              </a:avLst>
            </a:prstGeom>
            <a:ln w="38100">
              <a:solidFill>
                <a:schemeClr val="accent2"/>
              </a:solidFill>
            </a:ln>
          </p:spPr>
        </p:pic>
        <p:sp>
          <p:nvSpPr>
            <p:cNvPr id="8" name="TextBox 7">
              <a:extLst>
                <a:ext uri="{FF2B5EF4-FFF2-40B4-BE49-F238E27FC236}">
                  <a16:creationId xmlns:a16="http://schemas.microsoft.com/office/drawing/2014/main" id="{185E2A23-498B-626E-A12B-9A5BD0E5545C}"/>
                </a:ext>
              </a:extLst>
            </p:cNvPr>
            <p:cNvSpPr txBox="1"/>
            <p:nvPr/>
          </p:nvSpPr>
          <p:spPr>
            <a:xfrm>
              <a:off x="4596865" y="3935955"/>
              <a:ext cx="4273509" cy="721169"/>
            </a:xfrm>
            <a:prstGeom prst="rect">
              <a:avLst/>
            </a:prstGeom>
            <a:noFill/>
          </p:spPr>
          <p:txBody>
            <a:bodyPr wrap="square" rtlCol="0">
              <a:spAutoFit/>
            </a:bodyPr>
            <a:lstStyle/>
            <a:p>
              <a:r>
                <a:rPr lang="vi-VN" b="1" dirty="0">
                  <a:latin typeface="UTM Avo" panose="02040603050506020204" pitchFamily="18" charset="0"/>
                </a:rPr>
                <a:t>Hình 19.7a. </a:t>
              </a:r>
              <a:r>
                <a:rPr lang="vi-VN" dirty="0">
                  <a:latin typeface="UTM Avo" panose="02040603050506020204" pitchFamily="18" charset="0"/>
                </a:rPr>
                <a:t>Cánh tay người</a:t>
              </a:r>
            </a:p>
            <a:p>
              <a:endParaRPr lang="en-US" dirty="0">
                <a:latin typeface="UTM Avo" panose="02040603050506020204" pitchFamily="18" charset="0"/>
              </a:endParaRPr>
            </a:p>
          </p:txBody>
        </p:sp>
      </p:grpSp>
      <p:sp>
        <p:nvSpPr>
          <p:cNvPr id="10" name="Rectangle: Rounded Corners 9">
            <a:extLst>
              <a:ext uri="{FF2B5EF4-FFF2-40B4-BE49-F238E27FC236}">
                <a16:creationId xmlns:a16="http://schemas.microsoft.com/office/drawing/2014/main" id="{069BA17B-ECDD-D56B-560E-02907D5E3CBB}"/>
              </a:ext>
            </a:extLst>
          </p:cNvPr>
          <p:cNvSpPr/>
          <p:nvPr/>
        </p:nvSpPr>
        <p:spPr>
          <a:xfrm>
            <a:off x="425421" y="1853214"/>
            <a:ext cx="6811401" cy="4403939"/>
          </a:xfrm>
          <a:prstGeom prst="roundRect">
            <a:avLst>
              <a:gd name="adj" fmla="val 8266"/>
            </a:avLst>
          </a:prstGeom>
          <a:solidFill>
            <a:srgbClr val="CDE0E1"/>
          </a:solidFill>
          <a:ln w="3810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A6E9789-C843-6B73-B180-522F686AE366}"/>
              </a:ext>
            </a:extLst>
          </p:cNvPr>
          <p:cNvSpPr txBox="1"/>
          <p:nvPr/>
        </p:nvSpPr>
        <p:spPr>
          <a:xfrm>
            <a:off x="577151" y="2362340"/>
            <a:ext cx="6539369" cy="372031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dirty="0">
                <a:effectLst/>
                <a:latin typeface="UTM Avo" panose="02040603050506020204" pitchFamily="18" charset="0"/>
                <a:ea typeface="Times New Roman" panose="02020603050405020304" pitchFamily="18" charset="0"/>
              </a:rPr>
              <a:t>Khi ta </a:t>
            </a:r>
            <a:r>
              <a:rPr lang="en-US" sz="2000" dirty="0" err="1">
                <a:effectLst/>
                <a:latin typeface="UTM Avo" panose="02040603050506020204" pitchFamily="18" charset="0"/>
                <a:ea typeface="Times New Roman" panose="02020603050405020304" pitchFamily="18" charset="0"/>
              </a:rPr>
              <a:t>nâng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một</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quả</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tạ</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cơ</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xương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và</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khớp</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phối</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hợp</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để</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tạo</a:t>
            </a:r>
            <a:r>
              <a:rPr lang="en-US" sz="2000" dirty="0">
                <a:effectLst/>
                <a:latin typeface="UTM Avo" panose="02040603050506020204" pitchFamily="18" charset="0"/>
                <a:ea typeface="Times New Roman" panose="02020603050405020304" pitchFamily="18" charset="0"/>
              </a:rPr>
              <a:t> ra </a:t>
            </a:r>
            <a:r>
              <a:rPr lang="en-US" sz="2000" dirty="0" err="1">
                <a:effectLst/>
                <a:latin typeface="UTM Avo" panose="02040603050506020204" pitchFamily="18" charset="0"/>
                <a:ea typeface="Times New Roman" panose="02020603050405020304" pitchFamily="18" charset="0"/>
              </a:rPr>
              <a:t>một</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hệ</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thống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đòn</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bẩy</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nhằm</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tăng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sức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mạnh</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và</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hiệu</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quả</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của</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động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tác</a:t>
            </a:r>
            <a:r>
              <a:rPr lang="en-US" sz="2000" dirty="0">
                <a:effectLst/>
                <a:latin typeface="UTM Avo" panose="02040603050506020204" pitchFamily="18" charset="0"/>
                <a:ea typeface="Times New Roman" panose="02020603050405020304" pitchFamily="18" charset="0"/>
              </a:rPr>
              <a:t>.</a:t>
            </a:r>
            <a:endParaRPr lang="en-US" sz="2000" dirty="0">
              <a:effectLst/>
              <a:latin typeface="UTM Avo" panose="02040603050506020204" pitchFamily="18" charset="0"/>
              <a:ea typeface="Calibri" panose="020F0502020204030204" pitchFamily="34" charset="0"/>
            </a:endParaRPr>
          </a:p>
          <a:p>
            <a:pPr marL="285750" indent="-285750" algn="just">
              <a:lnSpc>
                <a:spcPct val="150000"/>
              </a:lnSpc>
              <a:buFont typeface="Arial" panose="020B0604020202020204" pitchFamily="34" charset="0"/>
              <a:buChar char="•"/>
            </a:pPr>
            <a:r>
              <a:rPr lang="en-US" sz="2000" dirty="0" err="1">
                <a:effectLst/>
                <a:latin typeface="UTM Avo" panose="02040603050506020204" pitchFamily="18" charset="0"/>
                <a:ea typeface="Times New Roman" panose="02020603050405020304" pitchFamily="18" charset="0"/>
              </a:rPr>
              <a:t>Cơ</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bắp</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tạo</a:t>
            </a:r>
            <a:r>
              <a:rPr lang="en-US" sz="2000" dirty="0">
                <a:effectLst/>
                <a:latin typeface="UTM Avo" panose="02040603050506020204" pitchFamily="18" charset="0"/>
                <a:ea typeface="Times New Roman" panose="02020603050405020304" pitchFamily="18" charset="0"/>
              </a:rPr>
              <a:t> ra </a:t>
            </a:r>
            <a:r>
              <a:rPr lang="en-US" sz="2000" dirty="0" err="1">
                <a:effectLst/>
                <a:latin typeface="UTM Avo" panose="02040603050506020204" pitchFamily="18" charset="0"/>
                <a:ea typeface="Times New Roman" panose="02020603050405020304" pitchFamily="18" charset="0"/>
              </a:rPr>
              <a:t>lực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cần</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thiết</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nâng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vật</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nặng</a:t>
            </a:r>
            <a:r>
              <a:rPr lang="en-US" sz="2000" dirty="0">
                <a:effectLst/>
                <a:latin typeface="UTM Avo" panose="02040603050506020204" pitchFamily="18" charset="0"/>
                <a:ea typeface="Times New Roman" panose="02020603050405020304" pitchFamily="18" charset="0"/>
              </a:rPr>
              <a:t>. </a:t>
            </a:r>
            <a:endParaRPr lang="en-US" sz="2000" dirty="0">
              <a:effectLst/>
              <a:latin typeface="UTM Avo" panose="02040603050506020204" pitchFamily="18" charset="0"/>
              <a:ea typeface="Calibri" panose="020F0502020204030204" pitchFamily="34" charset="0"/>
            </a:endParaRPr>
          </a:p>
          <a:p>
            <a:pPr marL="285750" indent="-285750" algn="just">
              <a:lnSpc>
                <a:spcPct val="150000"/>
              </a:lnSpc>
              <a:buFont typeface="Arial" panose="020B0604020202020204" pitchFamily="34" charset="0"/>
              <a:buChar char="•"/>
            </a:pPr>
            <a:r>
              <a:rPr lang="en-US" sz="2000" dirty="0" err="1">
                <a:effectLst/>
                <a:latin typeface="UTM Avo" panose="02040603050506020204" pitchFamily="18" charset="0"/>
                <a:ea typeface="Times New Roman" panose="02020603050405020304" pitchFamily="18" charset="0"/>
              </a:rPr>
              <a:t>Xương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tạo</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nên</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tảng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cứng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chắc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để</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chịu</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đựng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lực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tác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động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của</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vật</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nặng</a:t>
            </a:r>
            <a:r>
              <a:rPr lang="en-US" sz="2000" dirty="0">
                <a:effectLst/>
                <a:latin typeface="UTM Avo" panose="02040603050506020204" pitchFamily="18" charset="0"/>
                <a:ea typeface="Times New Roman" panose="02020603050405020304" pitchFamily="18" charset="0"/>
              </a:rPr>
              <a:t>.</a:t>
            </a:r>
            <a:endParaRPr lang="en-US" sz="2000" dirty="0">
              <a:effectLst/>
              <a:latin typeface="UTM Avo" panose="02040603050506020204" pitchFamily="18" charset="0"/>
              <a:ea typeface="Calibri" panose="020F0502020204030204" pitchFamily="34" charset="0"/>
            </a:endParaRPr>
          </a:p>
          <a:p>
            <a:pPr marL="285750" indent="-285750" algn="just">
              <a:lnSpc>
                <a:spcPct val="150000"/>
              </a:lnSpc>
              <a:buFont typeface="Arial" panose="020B0604020202020204" pitchFamily="34" charset="0"/>
              <a:buChar char="•"/>
            </a:pPr>
            <a:r>
              <a:rPr lang="en-US" sz="2000" dirty="0" err="1">
                <a:effectLst/>
                <a:latin typeface="UTM Avo" panose="02040603050506020204" pitchFamily="18" charset="0"/>
                <a:ea typeface="Times New Roman" panose="02020603050405020304" pitchFamily="18" charset="0"/>
              </a:rPr>
              <a:t>Khớp</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giúp</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các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cơ</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và</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xương</a:t>
            </a:r>
            <a:r>
              <a:rPr lang="en-US" sz="2000" dirty="0">
                <a:effectLst/>
                <a:latin typeface="UTM Avo" panose="02040603050506020204" pitchFamily="18" charset="0"/>
                <a:ea typeface="Times New Roman" panose="02020603050405020304" pitchFamily="18" charset="0"/>
              </a:rPr>
              <a:t> di </a:t>
            </a:r>
            <a:r>
              <a:rPr lang="en-US" sz="2000" dirty="0" err="1">
                <a:effectLst/>
                <a:latin typeface="UTM Avo" panose="02040603050506020204" pitchFamily="18" charset="0"/>
                <a:ea typeface="Times New Roman" panose="02020603050405020304" pitchFamily="18" charset="0"/>
              </a:rPr>
              <a:t>chuyển</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xoay</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tròn</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để</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đưa</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quả</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tạ</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lên</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xuống</a:t>
            </a:r>
            <a:r>
              <a:rPr lang="en-US" sz="2000" dirty="0">
                <a:effectLst/>
                <a:latin typeface="UTM Avo" panose="02040603050506020204" pitchFamily="18" charset="0"/>
                <a:ea typeface="Times New Roman" panose="02020603050405020304" pitchFamily="18" charset="0"/>
              </a:rPr>
              <a:t>.</a:t>
            </a:r>
            <a:endParaRPr lang="en-US" sz="2000" dirty="0">
              <a:effectLst/>
              <a:latin typeface="UTM Avo" panose="020406030505060202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5BBEEFA7-0C08-DDEF-0821-5B9B4C5D96FD}"/>
              </a:ext>
            </a:extLst>
          </p:cNvPr>
          <p:cNvSpPr txBox="1"/>
          <p:nvPr/>
        </p:nvSpPr>
        <p:spPr>
          <a:xfrm>
            <a:off x="3148404" y="1987786"/>
            <a:ext cx="1365434" cy="400110"/>
          </a:xfrm>
          <a:prstGeom prst="rect">
            <a:avLst/>
          </a:prstGeom>
          <a:noFill/>
        </p:spPr>
        <p:txBody>
          <a:bodyPr wrap="square" rtlCol="0">
            <a:spAutoFit/>
          </a:bodyPr>
          <a:lstStyle/>
          <a:p>
            <a:pPr algn="ctr"/>
            <a:r>
              <a:rPr lang="en-US" sz="2000" b="1" u="sng" dirty="0" err="1">
                <a:latin typeface="UTM Avo" panose="02040603050506020204" pitchFamily="18" charset="0"/>
              </a:rPr>
              <a:t>Trả</a:t>
            </a:r>
            <a:r>
              <a:rPr lang="en-US" sz="2000" b="1" u="sng" dirty="0">
                <a:latin typeface="UTM Avo" panose="02040603050506020204" pitchFamily="18" charset="0"/>
              </a:rPr>
              <a:t> </a:t>
            </a:r>
            <a:r>
              <a:rPr lang="en-US" sz="2000" b="1" u="sng" dirty="0" err="1">
                <a:latin typeface="UTM Avo" panose="02040603050506020204" pitchFamily="18" charset="0"/>
              </a:rPr>
              <a:t>lời</a:t>
            </a:r>
            <a:endParaRPr lang="en-US" sz="2000" b="1" u="sng" dirty="0">
              <a:latin typeface="UTM Avo" panose="02040603050506020204" pitchFamily="18" charset="0"/>
            </a:endParaRPr>
          </a:p>
        </p:txBody>
      </p:sp>
    </p:spTree>
    <p:extLst>
      <p:ext uri="{BB962C8B-B14F-4D97-AF65-F5344CB8AC3E}">
        <p14:creationId xmlns:p14="http://schemas.microsoft.com/office/powerpoint/2010/main" val="366598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C2D0889-14D5-D79A-E88C-D1A7A8E48EB2}"/>
              </a:ext>
            </a:extLst>
          </p:cNvPr>
          <p:cNvSpPr/>
          <p:nvPr/>
        </p:nvSpPr>
        <p:spPr>
          <a:xfrm>
            <a:off x="593558" y="2053511"/>
            <a:ext cx="6532727" cy="4207951"/>
          </a:xfrm>
          <a:prstGeom prst="roundRect">
            <a:avLst>
              <a:gd name="adj" fmla="val 8266"/>
            </a:avLst>
          </a:prstGeom>
          <a:solidFill>
            <a:srgbClr val="CDE0E1"/>
          </a:solidFill>
          <a:ln w="3810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8322F3-E511-5EC1-290C-1FC3FE5D9640}"/>
              </a:ext>
            </a:extLst>
          </p:cNvPr>
          <p:cNvSpPr txBox="1"/>
          <p:nvPr/>
        </p:nvSpPr>
        <p:spPr>
          <a:xfrm>
            <a:off x="815274" y="2309488"/>
            <a:ext cx="6023630" cy="372031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2000" dirty="0">
                <a:effectLst/>
                <a:latin typeface="UTM Avo" panose="02040603050506020204" pitchFamily="18" charset="0"/>
                <a:ea typeface="Times New Roman" panose="02020603050405020304" pitchFamily="18" charset="0"/>
              </a:rPr>
              <a:t>Điểm nâng quả tạ được đặt tại được đặt tại một khoảng cách nhất định từ khớp của cánh tay.</a:t>
            </a:r>
          </a:p>
          <a:p>
            <a:pPr marL="285750" indent="-285750" algn="just">
              <a:lnSpc>
                <a:spcPct val="150000"/>
              </a:lnSpc>
              <a:buFont typeface="Arial" panose="020B0604020202020204" pitchFamily="34" charset="0"/>
              <a:buChar char="•"/>
            </a:pPr>
            <a:r>
              <a:rPr lang="vi-VN" sz="2000" dirty="0">
                <a:effectLst/>
                <a:latin typeface="UTM Avo" panose="02040603050506020204" pitchFamily="18" charset="0"/>
                <a:ea typeface="Times New Roman" panose="02020603050405020304" pitchFamily="18" charset="0"/>
              </a:rPr>
              <a:t>Khi ta nâng quả tạ, cơ bắp trên cánh tay và vai sẽ co bóp lại và tạo ra lực đẩy. Nếu ta giữa vị trí tay cố định, lực đẩy này sẽ được truyền qua khớp khuỷu tay và xương cổ tay, tạo ra một lực đòn bẩy nâng quả tạ. </a:t>
            </a:r>
          </a:p>
        </p:txBody>
      </p:sp>
      <p:grpSp>
        <p:nvGrpSpPr>
          <p:cNvPr id="6" name="Group 5">
            <a:extLst>
              <a:ext uri="{FF2B5EF4-FFF2-40B4-BE49-F238E27FC236}">
                <a16:creationId xmlns:a16="http://schemas.microsoft.com/office/drawing/2014/main" id="{BFF80CE3-793E-72F2-70E0-BAC186A61517}"/>
              </a:ext>
            </a:extLst>
          </p:cNvPr>
          <p:cNvGrpSpPr/>
          <p:nvPr/>
        </p:nvGrpSpPr>
        <p:grpSpPr>
          <a:xfrm>
            <a:off x="7861822" y="2456924"/>
            <a:ext cx="3736620" cy="3249563"/>
            <a:chOff x="4337539" y="1031296"/>
            <a:chExt cx="4532835" cy="3625828"/>
          </a:xfrm>
        </p:grpSpPr>
        <p:pic>
          <p:nvPicPr>
            <p:cNvPr id="7" name="Picture 6">
              <a:extLst>
                <a:ext uri="{FF2B5EF4-FFF2-40B4-BE49-F238E27FC236}">
                  <a16:creationId xmlns:a16="http://schemas.microsoft.com/office/drawing/2014/main" id="{B4205704-778D-FD08-59E5-115353F1BA3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337539" y="1031296"/>
              <a:ext cx="4442413" cy="2672394"/>
            </a:xfrm>
            <a:prstGeom prst="roundRect">
              <a:avLst>
                <a:gd name="adj" fmla="val 7016"/>
              </a:avLst>
            </a:prstGeom>
            <a:ln w="38100">
              <a:solidFill>
                <a:schemeClr val="accent2"/>
              </a:solidFill>
            </a:ln>
          </p:spPr>
        </p:pic>
        <p:sp>
          <p:nvSpPr>
            <p:cNvPr id="8" name="TextBox 7">
              <a:extLst>
                <a:ext uri="{FF2B5EF4-FFF2-40B4-BE49-F238E27FC236}">
                  <a16:creationId xmlns:a16="http://schemas.microsoft.com/office/drawing/2014/main" id="{D5DA9A5F-E453-E095-511C-1448FA10D5FA}"/>
                </a:ext>
              </a:extLst>
            </p:cNvPr>
            <p:cNvSpPr txBox="1"/>
            <p:nvPr/>
          </p:nvSpPr>
          <p:spPr>
            <a:xfrm>
              <a:off x="4596865" y="3935955"/>
              <a:ext cx="4273509" cy="721169"/>
            </a:xfrm>
            <a:prstGeom prst="rect">
              <a:avLst/>
            </a:prstGeom>
            <a:noFill/>
          </p:spPr>
          <p:txBody>
            <a:bodyPr wrap="square" rtlCol="0">
              <a:spAutoFit/>
            </a:bodyPr>
            <a:lstStyle/>
            <a:p>
              <a:r>
                <a:rPr lang="vi-VN" b="1" dirty="0">
                  <a:latin typeface="UTM Avo" panose="02040603050506020204" pitchFamily="18" charset="0"/>
                </a:rPr>
                <a:t>Hình 19.7a. </a:t>
              </a:r>
              <a:r>
                <a:rPr lang="vi-VN" dirty="0">
                  <a:latin typeface="UTM Avo" panose="02040603050506020204" pitchFamily="18" charset="0"/>
                </a:rPr>
                <a:t>Cánh tay người</a:t>
              </a:r>
            </a:p>
            <a:p>
              <a:endParaRPr lang="en-US" dirty="0">
                <a:latin typeface="UTM Avo" panose="02040603050506020204" pitchFamily="18" charset="0"/>
              </a:endParaRPr>
            </a:p>
          </p:txBody>
        </p:sp>
      </p:grpSp>
    </p:spTree>
    <p:extLst>
      <p:ext uri="{BB962C8B-B14F-4D97-AF65-F5344CB8AC3E}">
        <p14:creationId xmlns:p14="http://schemas.microsoft.com/office/powerpoint/2010/main" val="241349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EED1C1-222F-0DA6-05B4-2827A06E6757}"/>
              </a:ext>
            </a:extLst>
          </p:cNvPr>
          <p:cNvSpPr txBox="1"/>
          <p:nvPr/>
        </p:nvSpPr>
        <p:spPr>
          <a:xfrm>
            <a:off x="667380" y="1698053"/>
            <a:ext cx="10965819" cy="950325"/>
          </a:xfrm>
          <a:prstGeom prst="rect">
            <a:avLst/>
          </a:prstGeom>
          <a:noFill/>
        </p:spPr>
        <p:txBody>
          <a:bodyPr wrap="square">
            <a:spAutoFit/>
          </a:bodyPr>
          <a:lstStyle/>
          <a:p>
            <a:pPr algn="just">
              <a:lnSpc>
                <a:spcPct val="150000"/>
              </a:lnSpc>
              <a:spcAft>
                <a:spcPts val="800"/>
              </a:spcAft>
            </a:pPr>
            <a:r>
              <a:rPr lang="en-US" sz="2000" dirty="0" err="1">
                <a:effectLst/>
                <a:latin typeface="UTM Avo" panose="02040603050506020204" pitchFamily="18" charset="0"/>
                <a:ea typeface="Times New Roman" panose="02020603050405020304" pitchFamily="18" charset="0"/>
              </a:rPr>
              <a:t>Dựa</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vào</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nguyên</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tắc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đòn</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bẩy</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xác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định</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điểm</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tựa</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lực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và</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trọng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lực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khi</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cơ</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thể</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ngửa</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đầu</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hoặc</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kiễng</a:t>
            </a:r>
            <a:r>
              <a:rPr lang="en-US" sz="2000" dirty="0">
                <a:effectLst/>
                <a:latin typeface="UTM Avo" panose="02040603050506020204" pitchFamily="18" charset="0"/>
                <a:ea typeface="Times New Roman" panose="02020603050405020304" pitchFamily="18" charset="0"/>
              </a:rPr>
              <a:t> </a:t>
            </a:r>
            <a:r>
              <a:rPr lang="en-US" sz="2000" dirty="0" err="1">
                <a:effectLst/>
                <a:latin typeface="UTM Avo" panose="02040603050506020204" pitchFamily="18" charset="0"/>
                <a:ea typeface="Times New Roman" panose="02020603050405020304" pitchFamily="18" charset="0"/>
              </a:rPr>
              <a:t>chân</a:t>
            </a:r>
            <a:r>
              <a:rPr lang="en-US" sz="2000" dirty="0">
                <a:effectLst/>
                <a:latin typeface="UTM Avo" panose="02040603050506020204" pitchFamily="18" charset="0"/>
                <a:ea typeface="Times New Roman" panose="02020603050405020304" pitchFamily="18" charset="0"/>
              </a:rPr>
              <a:t>.</a:t>
            </a:r>
            <a:endParaRPr lang="en-US" sz="2000" dirty="0">
              <a:effectLst/>
              <a:latin typeface="UTM Avo" panose="02040603050506020204" pitchFamily="18" charset="0"/>
              <a:ea typeface="Calibri" panose="020F0502020204030204" pitchFamily="34" charset="0"/>
            </a:endParaRPr>
          </a:p>
        </p:txBody>
      </p:sp>
      <p:graphicFrame>
        <p:nvGraphicFramePr>
          <p:cNvPr id="7" name="Table 6">
            <a:extLst>
              <a:ext uri="{FF2B5EF4-FFF2-40B4-BE49-F238E27FC236}">
                <a16:creationId xmlns:a16="http://schemas.microsoft.com/office/drawing/2014/main" id="{CDEA9BDF-D876-8EE7-635C-77D1BF9E2007}"/>
              </a:ext>
            </a:extLst>
          </p:cNvPr>
          <p:cNvGraphicFramePr>
            <a:graphicFrameLocks noGrp="1"/>
          </p:cNvGraphicFramePr>
          <p:nvPr>
            <p:extLst>
              <p:ext uri="{D42A27DB-BD31-4B8C-83A1-F6EECF244321}">
                <p14:modId xmlns:p14="http://schemas.microsoft.com/office/powerpoint/2010/main" val="3491375794"/>
              </p:ext>
            </p:extLst>
          </p:nvPr>
        </p:nvGraphicFramePr>
        <p:xfrm>
          <a:off x="667380" y="3217989"/>
          <a:ext cx="8525137" cy="2713224"/>
        </p:xfrm>
        <a:graphic>
          <a:graphicData uri="http://schemas.openxmlformats.org/drawingml/2006/table">
            <a:tbl>
              <a:tblPr bandRow="1"/>
              <a:tblGrid>
                <a:gridCol w="1889073">
                  <a:extLst>
                    <a:ext uri="{9D8B030D-6E8A-4147-A177-3AD203B41FA5}">
                      <a16:colId xmlns:a16="http://schemas.microsoft.com/office/drawing/2014/main" val="1170725689"/>
                    </a:ext>
                  </a:extLst>
                </a:gridCol>
                <a:gridCol w="1826069">
                  <a:extLst>
                    <a:ext uri="{9D8B030D-6E8A-4147-A177-3AD203B41FA5}">
                      <a16:colId xmlns:a16="http://schemas.microsoft.com/office/drawing/2014/main" val="789623561"/>
                    </a:ext>
                  </a:extLst>
                </a:gridCol>
                <a:gridCol w="3164470">
                  <a:extLst>
                    <a:ext uri="{9D8B030D-6E8A-4147-A177-3AD203B41FA5}">
                      <a16:colId xmlns:a16="http://schemas.microsoft.com/office/drawing/2014/main" val="2802498039"/>
                    </a:ext>
                  </a:extLst>
                </a:gridCol>
                <a:gridCol w="1645525">
                  <a:extLst>
                    <a:ext uri="{9D8B030D-6E8A-4147-A177-3AD203B41FA5}">
                      <a16:colId xmlns:a16="http://schemas.microsoft.com/office/drawing/2014/main" val="2788491274"/>
                    </a:ext>
                  </a:extLst>
                </a:gridCol>
              </a:tblGrid>
              <a:tr h="434716">
                <a:tc>
                  <a:txBody>
                    <a:bodyPr/>
                    <a:lstStyle/>
                    <a:p>
                      <a:pPr algn="ctr">
                        <a:lnSpc>
                          <a:spcPct val="130000"/>
                        </a:lnSpc>
                        <a:spcAft>
                          <a:spcPts val="0"/>
                        </a:spcAft>
                      </a:pPr>
                      <a:r>
                        <a:rPr lang="en-US" sz="2000" b="1" dirty="0" err="1">
                          <a:effectLst/>
                          <a:latin typeface="UTM Avo" panose="02040603050506020204" pitchFamily="18" charset="0"/>
                        </a:rPr>
                        <a:t>Hành</a:t>
                      </a:r>
                      <a:r>
                        <a:rPr lang="en-US" sz="2000" b="1" dirty="0">
                          <a:effectLst/>
                          <a:latin typeface="UTM Avo" panose="02040603050506020204" pitchFamily="18" charset="0"/>
                        </a:rPr>
                        <a:t> </a:t>
                      </a:r>
                      <a:r>
                        <a:rPr lang="en-US" sz="2000" b="1" dirty="0" err="1">
                          <a:effectLst/>
                          <a:latin typeface="UTM Avo" panose="02040603050506020204" pitchFamily="18" charset="0"/>
                        </a:rPr>
                        <a:t>động</a:t>
                      </a:r>
                      <a:endParaRPr lang="en-US" sz="2000" b="1" dirty="0">
                        <a:effectLst/>
                        <a:latin typeface="UTM Avo" panose="02040603050506020204" pitchFamily="18" charset="0"/>
                        <a:ea typeface="Calibri" panose="020F0502020204030204" pitchFamily="34" charset="0"/>
                      </a:endParaRPr>
                    </a:p>
                  </a:txBody>
                  <a:tcPr marL="33474" marR="33474" marT="0" marB="0" anchor="ctr">
                    <a:noFill/>
                  </a:tcPr>
                </a:tc>
                <a:tc>
                  <a:txBody>
                    <a:bodyPr/>
                    <a:lstStyle/>
                    <a:p>
                      <a:pPr algn="ctr">
                        <a:lnSpc>
                          <a:spcPct val="130000"/>
                        </a:lnSpc>
                        <a:spcAft>
                          <a:spcPts val="0"/>
                        </a:spcAft>
                      </a:pPr>
                      <a:r>
                        <a:rPr lang="en-US" sz="2000" b="1" dirty="0" err="1">
                          <a:effectLst/>
                          <a:latin typeface="UTM Avo" panose="02040603050506020204" pitchFamily="18" charset="0"/>
                        </a:rPr>
                        <a:t>Điểm</a:t>
                      </a:r>
                      <a:r>
                        <a:rPr lang="en-US" sz="2000" b="1" dirty="0">
                          <a:effectLst/>
                          <a:latin typeface="UTM Avo" panose="02040603050506020204" pitchFamily="18" charset="0"/>
                        </a:rPr>
                        <a:t> </a:t>
                      </a:r>
                      <a:r>
                        <a:rPr lang="en-US" sz="2000" b="1" dirty="0" err="1">
                          <a:effectLst/>
                          <a:latin typeface="UTM Avo" panose="02040603050506020204" pitchFamily="18" charset="0"/>
                        </a:rPr>
                        <a:t>tựa</a:t>
                      </a:r>
                      <a:endParaRPr lang="en-US" sz="2000" b="1" dirty="0">
                        <a:effectLst/>
                        <a:latin typeface="UTM Avo" panose="02040603050506020204" pitchFamily="18" charset="0"/>
                        <a:ea typeface="Calibri" panose="020F0502020204030204" pitchFamily="34" charset="0"/>
                      </a:endParaRPr>
                    </a:p>
                  </a:txBody>
                  <a:tcPr marL="33474" marR="33474" marT="0" marB="0" anchor="ctr">
                    <a:noFill/>
                  </a:tcPr>
                </a:tc>
                <a:tc>
                  <a:txBody>
                    <a:bodyPr/>
                    <a:lstStyle/>
                    <a:p>
                      <a:pPr algn="ctr">
                        <a:lnSpc>
                          <a:spcPct val="130000"/>
                        </a:lnSpc>
                        <a:spcAft>
                          <a:spcPts val="0"/>
                        </a:spcAft>
                      </a:pPr>
                      <a:r>
                        <a:rPr lang="en-US" sz="2000" b="1" dirty="0" err="1">
                          <a:effectLst/>
                          <a:latin typeface="UTM Avo" panose="02040603050506020204" pitchFamily="18" charset="0"/>
                        </a:rPr>
                        <a:t>Lực</a:t>
                      </a:r>
                      <a:endParaRPr lang="en-US" sz="2000" b="1" dirty="0">
                        <a:effectLst/>
                        <a:latin typeface="UTM Avo" panose="02040603050506020204" pitchFamily="18" charset="0"/>
                        <a:ea typeface="Calibri" panose="020F0502020204030204" pitchFamily="34" charset="0"/>
                      </a:endParaRPr>
                    </a:p>
                  </a:txBody>
                  <a:tcPr marL="33474" marR="33474" marT="0" marB="0" anchor="ctr">
                    <a:noFill/>
                  </a:tcPr>
                </a:tc>
                <a:tc>
                  <a:txBody>
                    <a:bodyPr/>
                    <a:lstStyle/>
                    <a:p>
                      <a:pPr algn="ctr">
                        <a:lnSpc>
                          <a:spcPct val="130000"/>
                        </a:lnSpc>
                        <a:spcAft>
                          <a:spcPts val="0"/>
                        </a:spcAft>
                      </a:pPr>
                      <a:r>
                        <a:rPr lang="en-US" sz="2000" b="1" dirty="0" err="1">
                          <a:effectLst/>
                          <a:latin typeface="UTM Avo" panose="02040603050506020204" pitchFamily="18" charset="0"/>
                        </a:rPr>
                        <a:t>Trọng</a:t>
                      </a:r>
                      <a:r>
                        <a:rPr lang="en-US" sz="2000" b="1" dirty="0">
                          <a:effectLst/>
                          <a:latin typeface="UTM Avo" panose="02040603050506020204" pitchFamily="18" charset="0"/>
                        </a:rPr>
                        <a:t> </a:t>
                      </a:r>
                      <a:r>
                        <a:rPr lang="en-US" sz="2000" b="1" dirty="0" err="1">
                          <a:effectLst/>
                          <a:latin typeface="UTM Avo" panose="02040603050506020204" pitchFamily="18" charset="0"/>
                        </a:rPr>
                        <a:t>lực</a:t>
                      </a:r>
                      <a:endParaRPr lang="en-US" sz="2000" b="1" dirty="0">
                        <a:effectLst/>
                        <a:latin typeface="UTM Avo" panose="02040603050506020204" pitchFamily="18" charset="0"/>
                        <a:ea typeface="Calibri" panose="020F0502020204030204" pitchFamily="34" charset="0"/>
                      </a:endParaRPr>
                    </a:p>
                  </a:txBody>
                  <a:tcPr marL="33474" marR="33474" marT="0" marB="0" anchor="ctr">
                    <a:noFill/>
                  </a:tcPr>
                </a:tc>
                <a:extLst>
                  <a:ext uri="{0D108BD9-81ED-4DB2-BD59-A6C34878D82A}">
                    <a16:rowId xmlns:a16="http://schemas.microsoft.com/office/drawing/2014/main" val="2426530278"/>
                  </a:ext>
                </a:extLst>
              </a:tr>
              <a:tr h="454186">
                <a:tc>
                  <a:txBody>
                    <a:bodyPr/>
                    <a:lstStyle/>
                    <a:p>
                      <a:pPr algn="ctr">
                        <a:lnSpc>
                          <a:spcPct val="130000"/>
                        </a:lnSpc>
                        <a:spcAft>
                          <a:spcPts val="0"/>
                        </a:spcAft>
                      </a:pPr>
                      <a:r>
                        <a:rPr lang="en-US" sz="2000" dirty="0" err="1">
                          <a:effectLst/>
                          <a:latin typeface="UTM Avo" panose="02040603050506020204" pitchFamily="18" charset="0"/>
                        </a:rPr>
                        <a:t>Ngửa</a:t>
                      </a:r>
                      <a:r>
                        <a:rPr lang="en-US" sz="2000" dirty="0">
                          <a:effectLst/>
                          <a:latin typeface="UTM Avo" panose="02040603050506020204" pitchFamily="18" charset="0"/>
                        </a:rPr>
                        <a:t> </a:t>
                      </a:r>
                      <a:r>
                        <a:rPr lang="en-US" sz="2000" dirty="0" err="1">
                          <a:effectLst/>
                          <a:latin typeface="UTM Avo" panose="02040603050506020204" pitchFamily="18" charset="0"/>
                        </a:rPr>
                        <a:t>đầu</a:t>
                      </a:r>
                      <a:endParaRPr lang="en-US" sz="2000" dirty="0">
                        <a:effectLst/>
                        <a:latin typeface="UTM Avo" panose="02040603050506020204" pitchFamily="18" charset="0"/>
                        <a:ea typeface="Calibri" panose="020F0502020204030204" pitchFamily="34" charset="0"/>
                      </a:endParaRPr>
                    </a:p>
                  </a:txBody>
                  <a:tcPr marL="33474" marR="33474" marT="0" marB="0" anchor="ctr">
                    <a:noFill/>
                  </a:tcPr>
                </a:tc>
                <a:tc>
                  <a:txBody>
                    <a:bodyPr/>
                    <a:lstStyle/>
                    <a:p>
                      <a:pPr algn="ctr">
                        <a:lnSpc>
                          <a:spcPct val="130000"/>
                        </a:lnSpc>
                        <a:spcAft>
                          <a:spcPts val="0"/>
                        </a:spcAft>
                      </a:pPr>
                      <a:r>
                        <a:rPr lang="en-US" sz="2000" dirty="0" err="1">
                          <a:effectLst/>
                          <a:latin typeface="UTM Avo" panose="02040603050506020204" pitchFamily="18" charset="0"/>
                        </a:rPr>
                        <a:t>Đột</a:t>
                      </a:r>
                      <a:r>
                        <a:rPr lang="en-US" sz="2000" dirty="0">
                          <a:effectLst/>
                          <a:latin typeface="UTM Avo" panose="02040603050506020204" pitchFamily="18" charset="0"/>
                        </a:rPr>
                        <a:t> </a:t>
                      </a:r>
                      <a:r>
                        <a:rPr lang="en-US" sz="2000" dirty="0" err="1">
                          <a:effectLst/>
                          <a:latin typeface="UTM Avo" panose="02040603050506020204" pitchFamily="18" charset="0"/>
                        </a:rPr>
                        <a:t>sống</a:t>
                      </a:r>
                      <a:r>
                        <a:rPr lang="en-US" sz="2000" dirty="0">
                          <a:effectLst/>
                          <a:latin typeface="UTM Avo" panose="02040603050506020204" pitchFamily="18" charset="0"/>
                        </a:rPr>
                        <a:t> </a:t>
                      </a:r>
                      <a:r>
                        <a:rPr lang="en-US" sz="2000" dirty="0" err="1">
                          <a:effectLst/>
                          <a:latin typeface="UTM Avo" panose="02040603050506020204" pitchFamily="18" charset="0"/>
                        </a:rPr>
                        <a:t>trên</a:t>
                      </a:r>
                      <a:r>
                        <a:rPr lang="en-US" sz="2000" dirty="0">
                          <a:effectLst/>
                          <a:latin typeface="UTM Avo" panose="02040603050506020204" pitchFamily="18" charset="0"/>
                        </a:rPr>
                        <a:t> </a:t>
                      </a:r>
                      <a:r>
                        <a:rPr lang="en-US" sz="2000" dirty="0" err="1">
                          <a:effectLst/>
                          <a:latin typeface="UTM Avo" panose="02040603050506020204" pitchFamily="18" charset="0"/>
                        </a:rPr>
                        <a:t>cùng</a:t>
                      </a:r>
                      <a:endParaRPr lang="en-US" sz="2000" dirty="0">
                        <a:effectLst/>
                        <a:latin typeface="UTM Avo" panose="02040603050506020204" pitchFamily="18" charset="0"/>
                        <a:ea typeface="Calibri" panose="020F0502020204030204" pitchFamily="34" charset="0"/>
                      </a:endParaRPr>
                    </a:p>
                  </a:txBody>
                  <a:tcPr marL="33474" marR="33474" marT="0" marB="0" anchor="ctr">
                    <a:noFill/>
                  </a:tcPr>
                </a:tc>
                <a:tc>
                  <a:txBody>
                    <a:bodyPr/>
                    <a:lstStyle/>
                    <a:p>
                      <a:pPr algn="ctr">
                        <a:lnSpc>
                          <a:spcPct val="130000"/>
                        </a:lnSpc>
                        <a:spcAft>
                          <a:spcPts val="0"/>
                        </a:spcAft>
                      </a:pPr>
                      <a:r>
                        <a:rPr lang="en-US" sz="2000" dirty="0" err="1">
                          <a:effectLst/>
                          <a:latin typeface="UTM Avo" panose="02040603050506020204" pitchFamily="18" charset="0"/>
                        </a:rPr>
                        <a:t>Cơ</a:t>
                      </a:r>
                      <a:r>
                        <a:rPr lang="en-US" sz="2000" dirty="0">
                          <a:effectLst/>
                          <a:latin typeface="UTM Avo" panose="02040603050506020204" pitchFamily="18" charset="0"/>
                        </a:rPr>
                        <a:t> </a:t>
                      </a:r>
                      <a:r>
                        <a:rPr lang="en-US" sz="2000" dirty="0" err="1">
                          <a:effectLst/>
                          <a:latin typeface="UTM Avo" panose="02040603050506020204" pitchFamily="18" charset="0"/>
                        </a:rPr>
                        <a:t>gáy</a:t>
                      </a:r>
                      <a:endParaRPr lang="en-US" sz="2000" dirty="0">
                        <a:effectLst/>
                        <a:latin typeface="UTM Avo" panose="02040603050506020204" pitchFamily="18" charset="0"/>
                        <a:ea typeface="Calibri" panose="020F0502020204030204" pitchFamily="34" charset="0"/>
                      </a:endParaRPr>
                    </a:p>
                  </a:txBody>
                  <a:tcPr marL="33474" marR="33474" marT="0" marB="0" anchor="ctr">
                    <a:noFill/>
                  </a:tcPr>
                </a:tc>
                <a:tc>
                  <a:txBody>
                    <a:bodyPr/>
                    <a:lstStyle/>
                    <a:p>
                      <a:pPr algn="ctr">
                        <a:lnSpc>
                          <a:spcPct val="130000"/>
                        </a:lnSpc>
                        <a:spcAft>
                          <a:spcPts val="0"/>
                        </a:spcAft>
                      </a:pPr>
                      <a:r>
                        <a:rPr lang="en-US" sz="2000" dirty="0" err="1">
                          <a:effectLst/>
                          <a:latin typeface="UTM Avo" panose="02040603050506020204" pitchFamily="18" charset="0"/>
                        </a:rPr>
                        <a:t>Đầu</a:t>
                      </a:r>
                      <a:endParaRPr lang="en-US" sz="2000" dirty="0">
                        <a:effectLst/>
                        <a:latin typeface="UTM Avo" panose="02040603050506020204" pitchFamily="18" charset="0"/>
                        <a:ea typeface="Calibri" panose="020F0502020204030204" pitchFamily="34" charset="0"/>
                      </a:endParaRPr>
                    </a:p>
                  </a:txBody>
                  <a:tcPr marL="33474" marR="33474" marT="0" marB="0" anchor="ctr">
                    <a:noFill/>
                  </a:tcPr>
                </a:tc>
                <a:extLst>
                  <a:ext uri="{0D108BD9-81ED-4DB2-BD59-A6C34878D82A}">
                    <a16:rowId xmlns:a16="http://schemas.microsoft.com/office/drawing/2014/main" val="3308512280"/>
                  </a:ext>
                </a:extLst>
              </a:tr>
              <a:tr h="1343090">
                <a:tc>
                  <a:txBody>
                    <a:bodyPr/>
                    <a:lstStyle/>
                    <a:p>
                      <a:pPr algn="ctr">
                        <a:lnSpc>
                          <a:spcPct val="130000"/>
                        </a:lnSpc>
                        <a:spcAft>
                          <a:spcPts val="0"/>
                        </a:spcAft>
                      </a:pPr>
                      <a:r>
                        <a:rPr lang="en-US" sz="2000" dirty="0" err="1">
                          <a:effectLst/>
                          <a:latin typeface="UTM Avo" panose="02040603050506020204" pitchFamily="18" charset="0"/>
                        </a:rPr>
                        <a:t>Kiếng</a:t>
                      </a:r>
                      <a:r>
                        <a:rPr lang="en-US" sz="2000" dirty="0">
                          <a:effectLst/>
                          <a:latin typeface="UTM Avo" panose="02040603050506020204" pitchFamily="18" charset="0"/>
                        </a:rPr>
                        <a:t> </a:t>
                      </a:r>
                      <a:r>
                        <a:rPr lang="en-US" sz="2000" dirty="0" err="1">
                          <a:effectLst/>
                          <a:latin typeface="UTM Avo" panose="02040603050506020204" pitchFamily="18" charset="0"/>
                        </a:rPr>
                        <a:t>chân</a:t>
                      </a:r>
                      <a:endParaRPr lang="en-US" sz="2000" dirty="0">
                        <a:effectLst/>
                        <a:latin typeface="UTM Avo" panose="02040603050506020204" pitchFamily="18" charset="0"/>
                        <a:ea typeface="Calibri" panose="020F0502020204030204" pitchFamily="34" charset="0"/>
                      </a:endParaRPr>
                    </a:p>
                  </a:txBody>
                  <a:tcPr marL="33474" marR="33474" marT="0" marB="0" anchor="ctr">
                    <a:noFill/>
                  </a:tcPr>
                </a:tc>
                <a:tc>
                  <a:txBody>
                    <a:bodyPr/>
                    <a:lstStyle/>
                    <a:p>
                      <a:pPr algn="ctr">
                        <a:lnSpc>
                          <a:spcPct val="130000"/>
                        </a:lnSpc>
                        <a:spcAft>
                          <a:spcPts val="0"/>
                        </a:spcAft>
                      </a:pPr>
                      <a:r>
                        <a:rPr lang="en-US" sz="2000" dirty="0" err="1">
                          <a:effectLst/>
                          <a:latin typeface="UTM Avo" panose="02040603050506020204" pitchFamily="18" charset="0"/>
                        </a:rPr>
                        <a:t>Khớp</a:t>
                      </a:r>
                      <a:r>
                        <a:rPr lang="en-US" sz="2000" dirty="0">
                          <a:effectLst/>
                          <a:latin typeface="UTM Avo" panose="02040603050506020204" pitchFamily="18" charset="0"/>
                        </a:rPr>
                        <a:t> </a:t>
                      </a:r>
                      <a:r>
                        <a:rPr lang="en-US" sz="2000" dirty="0" err="1">
                          <a:effectLst/>
                          <a:latin typeface="UTM Avo" panose="02040603050506020204" pitchFamily="18" charset="0"/>
                        </a:rPr>
                        <a:t>bàn</a:t>
                      </a:r>
                      <a:r>
                        <a:rPr lang="en-US" sz="2000" dirty="0">
                          <a:effectLst/>
                          <a:latin typeface="UTM Avo" panose="02040603050506020204" pitchFamily="18" charset="0"/>
                        </a:rPr>
                        <a:t> – </a:t>
                      </a:r>
                      <a:r>
                        <a:rPr lang="en-US" sz="2000" dirty="0" err="1">
                          <a:effectLst/>
                          <a:latin typeface="UTM Avo" panose="02040603050506020204" pitchFamily="18" charset="0"/>
                        </a:rPr>
                        <a:t>đốt</a:t>
                      </a:r>
                      <a:endParaRPr lang="en-US" sz="2000" dirty="0">
                        <a:effectLst/>
                        <a:latin typeface="UTM Avo" panose="02040603050506020204" pitchFamily="18" charset="0"/>
                        <a:ea typeface="Calibri" panose="020F0502020204030204" pitchFamily="34" charset="0"/>
                      </a:endParaRPr>
                    </a:p>
                  </a:txBody>
                  <a:tcPr marL="33474" marR="33474" marT="0" marB="0" anchor="ctr">
                    <a:noFill/>
                  </a:tcPr>
                </a:tc>
                <a:tc>
                  <a:txBody>
                    <a:bodyPr/>
                    <a:lstStyle/>
                    <a:p>
                      <a:pPr algn="ctr">
                        <a:lnSpc>
                          <a:spcPct val="130000"/>
                        </a:lnSpc>
                        <a:spcAft>
                          <a:spcPts val="0"/>
                        </a:spcAft>
                      </a:pPr>
                      <a:r>
                        <a:rPr lang="en-US" sz="2000" dirty="0" err="1">
                          <a:effectLst/>
                          <a:latin typeface="UTM Avo" panose="02040603050506020204" pitchFamily="18" charset="0"/>
                        </a:rPr>
                        <a:t>Cơ</a:t>
                      </a:r>
                      <a:r>
                        <a:rPr lang="en-US" sz="2000" dirty="0">
                          <a:effectLst/>
                          <a:latin typeface="UTM Avo" panose="02040603050506020204" pitchFamily="18" charset="0"/>
                        </a:rPr>
                        <a:t> </a:t>
                      </a:r>
                      <a:r>
                        <a:rPr lang="en-US" sz="2000" dirty="0" err="1">
                          <a:effectLst/>
                          <a:latin typeface="UTM Avo" panose="02040603050506020204" pitchFamily="18" charset="0"/>
                        </a:rPr>
                        <a:t>sinh</a:t>
                      </a:r>
                      <a:r>
                        <a:rPr lang="en-US" sz="2000" dirty="0">
                          <a:effectLst/>
                          <a:latin typeface="UTM Avo" panose="02040603050506020204" pitchFamily="18" charset="0"/>
                        </a:rPr>
                        <a:t> </a:t>
                      </a:r>
                      <a:r>
                        <a:rPr lang="en-US" sz="2000" dirty="0" err="1">
                          <a:effectLst/>
                          <a:latin typeface="UTM Avo" panose="02040603050506020204" pitchFamily="18" charset="0"/>
                        </a:rPr>
                        <a:t>đôi</a:t>
                      </a:r>
                      <a:r>
                        <a:rPr lang="en-US" sz="2000" dirty="0">
                          <a:effectLst/>
                          <a:latin typeface="UTM Avo" panose="02040603050506020204" pitchFamily="18" charset="0"/>
                        </a:rPr>
                        <a:t> </a:t>
                      </a:r>
                      <a:r>
                        <a:rPr lang="en-US" sz="2000" dirty="0" err="1">
                          <a:effectLst/>
                          <a:latin typeface="UTM Avo" panose="02040603050506020204" pitchFamily="18" charset="0"/>
                        </a:rPr>
                        <a:t>cẳng</a:t>
                      </a:r>
                      <a:r>
                        <a:rPr lang="en-US" sz="2000" dirty="0">
                          <a:effectLst/>
                          <a:latin typeface="UTM Avo" panose="02040603050506020204" pitchFamily="18" charset="0"/>
                        </a:rPr>
                        <a:t> </a:t>
                      </a:r>
                      <a:r>
                        <a:rPr lang="en-US" sz="2000" dirty="0" err="1">
                          <a:effectLst/>
                          <a:latin typeface="UTM Avo" panose="02040603050506020204" pitchFamily="18" charset="0"/>
                        </a:rPr>
                        <a:t>chân</a:t>
                      </a:r>
                      <a:r>
                        <a:rPr lang="en-US" sz="2000" dirty="0">
                          <a:effectLst/>
                          <a:latin typeface="UTM Avo" panose="02040603050506020204" pitchFamily="18" charset="0"/>
                        </a:rPr>
                        <a:t> </a:t>
                      </a:r>
                      <a:r>
                        <a:rPr lang="en-US" sz="2000" dirty="0" err="1">
                          <a:effectLst/>
                          <a:latin typeface="UTM Avo" panose="02040603050506020204" pitchFamily="18" charset="0"/>
                        </a:rPr>
                        <a:t>và</a:t>
                      </a:r>
                      <a:r>
                        <a:rPr lang="en-US" sz="2000" dirty="0">
                          <a:effectLst/>
                          <a:latin typeface="UTM Avo" panose="02040603050506020204" pitchFamily="18" charset="0"/>
                        </a:rPr>
                        <a:t> </a:t>
                      </a:r>
                      <a:r>
                        <a:rPr lang="en-US" sz="2000" dirty="0" err="1">
                          <a:effectLst/>
                          <a:latin typeface="UTM Avo" panose="02040603050506020204" pitchFamily="18" charset="0"/>
                        </a:rPr>
                        <a:t>cơ</a:t>
                      </a:r>
                      <a:r>
                        <a:rPr lang="en-US" sz="2000" dirty="0">
                          <a:effectLst/>
                          <a:latin typeface="UTM Avo" panose="02040603050506020204" pitchFamily="18" charset="0"/>
                        </a:rPr>
                        <a:t> </a:t>
                      </a:r>
                      <a:r>
                        <a:rPr lang="en-US" sz="2000" dirty="0" err="1">
                          <a:effectLst/>
                          <a:latin typeface="UTM Avo" panose="02040603050506020204" pitchFamily="18" charset="0"/>
                        </a:rPr>
                        <a:t>dép</a:t>
                      </a:r>
                      <a:r>
                        <a:rPr lang="en-US" sz="2000" dirty="0">
                          <a:effectLst/>
                          <a:latin typeface="UTM Avo" panose="02040603050506020204" pitchFamily="18" charset="0"/>
                        </a:rPr>
                        <a:t> </a:t>
                      </a:r>
                      <a:r>
                        <a:rPr lang="en-US" sz="2000" dirty="0" err="1">
                          <a:effectLst/>
                          <a:latin typeface="UTM Avo" panose="02040603050506020204" pitchFamily="18" charset="0"/>
                        </a:rPr>
                        <a:t>đặt</a:t>
                      </a:r>
                      <a:r>
                        <a:rPr lang="en-US" sz="2000" dirty="0">
                          <a:effectLst/>
                          <a:latin typeface="UTM Avo" panose="02040603050506020204" pitchFamily="18" charset="0"/>
                        </a:rPr>
                        <a:t> </a:t>
                      </a:r>
                      <a:r>
                        <a:rPr lang="en-US" sz="2000" dirty="0" err="1">
                          <a:effectLst/>
                          <a:latin typeface="UTM Avo" panose="02040603050506020204" pitchFamily="18" charset="0"/>
                        </a:rPr>
                        <a:t>trên</a:t>
                      </a:r>
                      <a:r>
                        <a:rPr lang="en-US" sz="2000" dirty="0">
                          <a:effectLst/>
                          <a:latin typeface="UTM Avo" panose="02040603050506020204" pitchFamily="18" charset="0"/>
                        </a:rPr>
                        <a:t> </a:t>
                      </a:r>
                      <a:r>
                        <a:rPr lang="en-US" sz="2000" dirty="0" err="1">
                          <a:effectLst/>
                          <a:latin typeface="UTM Avo" panose="02040603050506020204" pitchFamily="18" charset="0"/>
                        </a:rPr>
                        <a:t>xương</a:t>
                      </a:r>
                      <a:r>
                        <a:rPr lang="en-US" sz="2000" dirty="0">
                          <a:effectLst/>
                          <a:latin typeface="UTM Avo" panose="02040603050506020204" pitchFamily="18" charset="0"/>
                        </a:rPr>
                        <a:t> </a:t>
                      </a:r>
                      <a:r>
                        <a:rPr lang="en-US" sz="2000" dirty="0" err="1">
                          <a:effectLst/>
                          <a:latin typeface="UTM Avo" panose="02040603050506020204" pitchFamily="18" charset="0"/>
                        </a:rPr>
                        <a:t>gót</a:t>
                      </a:r>
                      <a:r>
                        <a:rPr lang="en-US" sz="2000" dirty="0">
                          <a:effectLst/>
                          <a:latin typeface="UTM Avo" panose="02040603050506020204" pitchFamily="18" charset="0"/>
                        </a:rPr>
                        <a:t> </a:t>
                      </a:r>
                      <a:r>
                        <a:rPr lang="en-US" sz="2000" dirty="0" err="1">
                          <a:effectLst/>
                          <a:latin typeface="UTM Avo" panose="02040603050506020204" pitchFamily="18" charset="0"/>
                        </a:rPr>
                        <a:t>thông</a:t>
                      </a:r>
                      <a:r>
                        <a:rPr lang="en-US" sz="2000" dirty="0">
                          <a:effectLst/>
                          <a:latin typeface="UTM Avo" panose="02040603050506020204" pitchFamily="18" charset="0"/>
                        </a:rPr>
                        <a:t> qua </a:t>
                      </a:r>
                      <a:r>
                        <a:rPr lang="en-US" sz="2000" dirty="0" err="1">
                          <a:effectLst/>
                          <a:latin typeface="UTM Avo" panose="02040603050506020204" pitchFamily="18" charset="0"/>
                        </a:rPr>
                        <a:t>gân</a:t>
                      </a:r>
                      <a:r>
                        <a:rPr lang="en-US" sz="2000" dirty="0">
                          <a:effectLst/>
                          <a:latin typeface="UTM Avo" panose="02040603050506020204" pitchFamily="18" charset="0"/>
                        </a:rPr>
                        <a:t> Achilles</a:t>
                      </a:r>
                      <a:endParaRPr lang="en-US" sz="2000" dirty="0">
                        <a:effectLst/>
                        <a:latin typeface="UTM Avo" panose="02040603050506020204" pitchFamily="18" charset="0"/>
                        <a:ea typeface="Calibri" panose="020F0502020204030204" pitchFamily="34" charset="0"/>
                      </a:endParaRPr>
                    </a:p>
                  </a:txBody>
                  <a:tcPr marL="33474" marR="33474" marT="0" marB="0" anchor="ctr">
                    <a:noFill/>
                  </a:tcPr>
                </a:tc>
                <a:tc>
                  <a:txBody>
                    <a:bodyPr/>
                    <a:lstStyle/>
                    <a:p>
                      <a:pPr algn="ctr">
                        <a:lnSpc>
                          <a:spcPct val="130000"/>
                        </a:lnSpc>
                        <a:spcAft>
                          <a:spcPts val="0"/>
                        </a:spcAft>
                      </a:pPr>
                      <a:r>
                        <a:rPr lang="en-US" sz="2000" dirty="0" err="1">
                          <a:effectLst/>
                          <a:latin typeface="UTM Avo" panose="02040603050506020204" pitchFamily="18" charset="0"/>
                        </a:rPr>
                        <a:t>Cơ</a:t>
                      </a:r>
                      <a:r>
                        <a:rPr lang="en-US" sz="2000" dirty="0">
                          <a:effectLst/>
                          <a:latin typeface="UTM Avo" panose="02040603050506020204" pitchFamily="18" charset="0"/>
                        </a:rPr>
                        <a:t> </a:t>
                      </a:r>
                      <a:r>
                        <a:rPr lang="en-US" sz="2000" dirty="0" err="1">
                          <a:effectLst/>
                          <a:latin typeface="UTM Avo" panose="02040603050506020204" pitchFamily="18" charset="0"/>
                        </a:rPr>
                        <a:t>thể</a:t>
                      </a:r>
                      <a:endParaRPr lang="en-US" sz="2000" dirty="0">
                        <a:effectLst/>
                        <a:latin typeface="UTM Avo" panose="02040603050506020204" pitchFamily="18" charset="0"/>
                        <a:ea typeface="Calibri" panose="020F0502020204030204" pitchFamily="34" charset="0"/>
                      </a:endParaRPr>
                    </a:p>
                  </a:txBody>
                  <a:tcPr marL="33474" marR="33474" marT="0" marB="0" anchor="ctr">
                    <a:noFill/>
                  </a:tcPr>
                </a:tc>
                <a:extLst>
                  <a:ext uri="{0D108BD9-81ED-4DB2-BD59-A6C34878D82A}">
                    <a16:rowId xmlns:a16="http://schemas.microsoft.com/office/drawing/2014/main" val="4241012606"/>
                  </a:ext>
                </a:extLst>
              </a:tr>
            </a:tbl>
          </a:graphicData>
        </a:graphic>
      </p:graphicFrame>
      <p:pic>
        <p:nvPicPr>
          <p:cNvPr id="8" name="Picture 4">
            <a:extLst>
              <a:ext uri="{FF2B5EF4-FFF2-40B4-BE49-F238E27FC236}">
                <a16:creationId xmlns:a16="http://schemas.microsoft.com/office/drawing/2014/main" id="{68A64A23-333E-B39C-A4A3-8B46620381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671"/>
          <a:stretch/>
        </p:blipFill>
        <p:spPr bwMode="auto">
          <a:xfrm>
            <a:off x="9561944" y="3818880"/>
            <a:ext cx="2071255" cy="223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D238A83A-C12B-3B3E-E282-C1455827F9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94933" y="2143928"/>
            <a:ext cx="8602133" cy="3740647"/>
          </a:xfrm>
          <a:prstGeom prst="rect">
            <a:avLst/>
          </a:prstGeom>
        </p:spPr>
      </p:pic>
      <p:sp>
        <p:nvSpPr>
          <p:cNvPr id="3" name="TextBox 2">
            <a:extLst>
              <a:ext uri="{FF2B5EF4-FFF2-40B4-BE49-F238E27FC236}">
                <a16:creationId xmlns:a16="http://schemas.microsoft.com/office/drawing/2014/main" id="{2CA262EA-2542-42C0-473D-4EF9D2468C28}"/>
              </a:ext>
            </a:extLst>
          </p:cNvPr>
          <p:cNvSpPr txBox="1"/>
          <p:nvPr/>
        </p:nvSpPr>
        <p:spPr>
          <a:xfrm>
            <a:off x="2370667" y="2531043"/>
            <a:ext cx="7467600" cy="2876172"/>
          </a:xfrm>
          <a:prstGeom prst="rect">
            <a:avLst/>
          </a:prstGeom>
          <a:noFill/>
        </p:spPr>
        <p:txBody>
          <a:bodyPr wrap="square">
            <a:spAutoFit/>
          </a:bodyPr>
          <a:lstStyle/>
          <a:p>
            <a:pPr algn="ctr">
              <a:lnSpc>
                <a:spcPct val="150000"/>
              </a:lnSpc>
            </a:pPr>
            <a:r>
              <a:rPr lang="en-US" sz="2800" b="1" u="sng" dirty="0" err="1">
                <a:effectLst/>
                <a:latin typeface="UTM Avo" panose="02040603050506020204" pitchFamily="18" charset="0"/>
                <a:ea typeface="Times New Roman" panose="02020603050405020304" pitchFamily="18" charset="0"/>
              </a:rPr>
              <a:t>Kết</a:t>
            </a:r>
            <a:r>
              <a:rPr lang="en-US" sz="2800" b="1" u="sng" dirty="0">
                <a:effectLst/>
                <a:latin typeface="UTM Avo" panose="02040603050506020204" pitchFamily="18" charset="0"/>
                <a:ea typeface="Times New Roman" panose="02020603050405020304" pitchFamily="18" charset="0"/>
              </a:rPr>
              <a:t> </a:t>
            </a:r>
            <a:r>
              <a:rPr lang="en-US" sz="2800" b="1" u="sng" dirty="0" err="1">
                <a:effectLst/>
                <a:latin typeface="UTM Avo" panose="02040603050506020204" pitchFamily="18" charset="0"/>
                <a:ea typeface="Times New Roman" panose="02020603050405020304" pitchFamily="18" charset="0"/>
              </a:rPr>
              <a:t>luận</a:t>
            </a:r>
            <a:endParaRPr lang="en-US" sz="2800" u="sng" dirty="0">
              <a:effectLst/>
              <a:latin typeface="UTM Avo" panose="02040603050506020204" pitchFamily="18" charset="0"/>
              <a:ea typeface="Calibri" panose="020F0502020204030204" pitchFamily="34" charset="0"/>
            </a:endParaRPr>
          </a:p>
          <a:p>
            <a:pPr algn="just">
              <a:lnSpc>
                <a:spcPct val="150000"/>
              </a:lnSpc>
            </a:pPr>
            <a:r>
              <a:rPr lang="en-US" sz="2400" dirty="0" err="1">
                <a:effectLst/>
                <a:latin typeface="UTM Avo" panose="02040603050506020204" pitchFamily="18" charset="0"/>
                <a:ea typeface="Times New Roman" panose="02020603050405020304" pitchFamily="18" charset="0"/>
              </a:rPr>
              <a:t>Sự</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sắp</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xếp</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của</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xương</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khớp</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cơ</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tạo</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cấu</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trúc</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có</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dạng</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đòn</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bẩy</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Nhờ</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sự</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điều</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khiển</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của</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hệ</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thần</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kinh</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cơ</a:t>
            </a:r>
            <a:r>
              <a:rPr lang="en-US" sz="2400" dirty="0">
                <a:effectLst/>
                <a:latin typeface="UTM Avo" panose="02040603050506020204" pitchFamily="18" charset="0"/>
                <a:ea typeface="Times New Roman" panose="02020603050405020304" pitchFamily="18" charset="0"/>
              </a:rPr>
              <a:t> co </a:t>
            </a:r>
            <a:r>
              <a:rPr lang="en-US" sz="2400" dirty="0" err="1">
                <a:effectLst/>
                <a:latin typeface="UTM Avo" panose="02040603050506020204" pitchFamily="18" charset="0"/>
                <a:ea typeface="Times New Roman" panose="02020603050405020304" pitchFamily="18" charset="0"/>
              </a:rPr>
              <a:t>dãn</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phối</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hợp</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cùng</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sự</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hoạt</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động</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của</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các</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khớp</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làm</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xương</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chuyển</a:t>
            </a:r>
            <a:r>
              <a:rPr lang="en-US" sz="2400" dirty="0">
                <a:effectLst/>
                <a:latin typeface="UTM Avo" panose="02040603050506020204" pitchFamily="18" charset="0"/>
                <a:ea typeface="Times New Roman" panose="02020603050405020304" pitchFamily="18" charset="0"/>
              </a:rPr>
              <a:t> </a:t>
            </a:r>
            <a:r>
              <a:rPr lang="en-US" sz="2400" dirty="0" err="1">
                <a:effectLst/>
                <a:latin typeface="UTM Avo" panose="02040603050506020204" pitchFamily="18" charset="0"/>
                <a:ea typeface="Times New Roman" panose="02020603050405020304" pitchFamily="18" charset="0"/>
              </a:rPr>
              <a:t>động</a:t>
            </a:r>
            <a:r>
              <a:rPr lang="en-US" sz="2400" dirty="0">
                <a:effectLst/>
                <a:latin typeface="UTM Avo" panose="02040603050506020204" pitchFamily="18" charset="0"/>
                <a:ea typeface="Times New Roman" panose="02020603050405020304" pitchFamily="18" charset="0"/>
              </a:rPr>
              <a:t>.</a:t>
            </a:r>
            <a:endParaRPr lang="en-US" sz="2400" dirty="0">
              <a:latin typeface="UTM Avo" panose="02040603050506020204" pitchFamily="18" charset="0"/>
            </a:endParaRPr>
          </a:p>
        </p:txBody>
      </p:sp>
    </p:spTree>
    <p:extLst>
      <p:ext uri="{BB962C8B-B14F-4D97-AF65-F5344CB8AC3E}">
        <p14:creationId xmlns:p14="http://schemas.microsoft.com/office/powerpoint/2010/main" val="78740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1DC169-0E14-64AA-7881-E34A8CDB2393}"/>
              </a:ext>
            </a:extLst>
          </p:cNvPr>
          <p:cNvSpPr txBox="1"/>
          <p:nvPr/>
        </p:nvSpPr>
        <p:spPr>
          <a:xfrm>
            <a:off x="457970" y="1653656"/>
            <a:ext cx="11209097" cy="3258649"/>
          </a:xfrm>
          <a:prstGeom prst="rect">
            <a:avLst/>
          </a:prstGeom>
          <a:noFill/>
        </p:spPr>
        <p:txBody>
          <a:bodyPr wrap="square">
            <a:spAutoFit/>
          </a:bodyPr>
          <a:lstStyle/>
          <a:p>
            <a:pPr algn="just">
              <a:lnSpc>
                <a:spcPct val="150000"/>
              </a:lnSpc>
            </a:pPr>
            <a:r>
              <a:rPr lang="en-US" sz="2000" b="1" dirty="0">
                <a:latin typeface="UTM Avo" panose="02040603050506020204" pitchFamily="18" charset="0"/>
              </a:rPr>
              <a:t>1. Thành </a:t>
            </a:r>
            <a:r>
              <a:rPr lang="en-US" sz="2000" b="1" dirty="0" err="1">
                <a:latin typeface="UTM Avo" panose="02040603050506020204" pitchFamily="18" charset="0"/>
              </a:rPr>
              <a:t>phần</a:t>
            </a:r>
            <a:r>
              <a:rPr lang="en-US" sz="2000" b="1" dirty="0">
                <a:latin typeface="UTM Avo" panose="02040603050506020204" pitchFamily="18" charset="0"/>
              </a:rPr>
              <a:t> </a:t>
            </a:r>
            <a:r>
              <a:rPr lang="en-US" sz="2000" b="1" dirty="0" err="1">
                <a:latin typeface="UTM Avo" panose="02040603050506020204" pitchFamily="18" charset="0"/>
              </a:rPr>
              <a:t>hoá</a:t>
            </a:r>
            <a:r>
              <a:rPr lang="en-US" sz="2000" b="1" dirty="0">
                <a:latin typeface="UTM Avo" panose="02040603050506020204" pitchFamily="18" charset="0"/>
              </a:rPr>
              <a:t> </a:t>
            </a:r>
            <a:r>
              <a:rPr lang="en-US" sz="2000" b="1" dirty="0" err="1">
                <a:latin typeface="UTM Avo" panose="02040603050506020204" pitchFamily="18" charset="0"/>
              </a:rPr>
              <a:t>học</a:t>
            </a:r>
            <a:r>
              <a:rPr lang="en-US" sz="2000" b="1" dirty="0">
                <a:latin typeface="UTM Avo" panose="02040603050506020204" pitchFamily="18" charset="0"/>
              </a:rPr>
              <a:t> </a:t>
            </a:r>
            <a:r>
              <a:rPr lang="en-US" sz="2000" b="1" dirty="0" err="1">
                <a:latin typeface="UTM Avo" panose="02040603050506020204" pitchFamily="18" charset="0"/>
              </a:rPr>
              <a:t>của</a:t>
            </a:r>
            <a:r>
              <a:rPr lang="en-US" sz="2000" b="1" dirty="0">
                <a:latin typeface="UTM Avo" panose="02040603050506020204" pitchFamily="18" charset="0"/>
              </a:rPr>
              <a:t> </a:t>
            </a:r>
            <a:r>
              <a:rPr lang="en-US" sz="2000" b="1" dirty="0" err="1">
                <a:latin typeface="UTM Avo" panose="02040603050506020204" pitchFamily="18" charset="0"/>
              </a:rPr>
              <a:t>xương</a:t>
            </a:r>
            <a:r>
              <a:rPr lang="en-US" sz="2000" b="1" dirty="0">
                <a:latin typeface="UTM Avo" panose="02040603050506020204" pitchFamily="18" charset="0"/>
              </a:rPr>
              <a:t> </a:t>
            </a:r>
            <a:r>
              <a:rPr lang="en-US" sz="2000" b="1" dirty="0" err="1">
                <a:latin typeface="UTM Avo" panose="02040603050506020204" pitchFamily="18" charset="0"/>
              </a:rPr>
              <a:t>động</a:t>
            </a:r>
            <a:r>
              <a:rPr lang="en-US" sz="2000" b="1" dirty="0">
                <a:latin typeface="UTM Avo" panose="02040603050506020204" pitchFamily="18" charset="0"/>
              </a:rPr>
              <a:t> </a:t>
            </a:r>
            <a:r>
              <a:rPr lang="en-US" sz="2000" b="1" dirty="0" err="1">
                <a:latin typeface="UTM Avo" panose="02040603050506020204" pitchFamily="18" charset="0"/>
              </a:rPr>
              <a:t>vật</a:t>
            </a:r>
            <a:r>
              <a:rPr lang="en-US" sz="2000" b="1" dirty="0">
                <a:latin typeface="UTM Avo" panose="02040603050506020204" pitchFamily="18" charset="0"/>
              </a:rPr>
              <a:t> </a:t>
            </a:r>
            <a:r>
              <a:rPr lang="en-US" sz="2000" b="1" dirty="0" err="1">
                <a:latin typeface="UTM Avo" panose="02040603050506020204" pitchFamily="18" charset="0"/>
              </a:rPr>
              <a:t>cũng</a:t>
            </a:r>
            <a:r>
              <a:rPr lang="en-US" sz="2000" b="1" dirty="0">
                <a:latin typeface="UTM Avo" panose="02040603050506020204" pitchFamily="18" charset="0"/>
              </a:rPr>
              <a:t> </a:t>
            </a:r>
            <a:r>
              <a:rPr lang="en-US" sz="2000" b="1" dirty="0" err="1">
                <a:latin typeface="UTM Avo" panose="02040603050506020204" pitchFamily="18" charset="0"/>
              </a:rPr>
              <a:t>tương</a:t>
            </a:r>
            <a:r>
              <a:rPr lang="en-US" sz="2000" b="1" dirty="0">
                <a:latin typeface="UTM Avo" panose="02040603050506020204" pitchFamily="18" charset="0"/>
              </a:rPr>
              <a:t> </a:t>
            </a:r>
            <a:r>
              <a:rPr lang="en-US" sz="2000" b="1" dirty="0" err="1">
                <a:latin typeface="UTM Avo" panose="02040603050506020204" pitchFamily="18" charset="0"/>
              </a:rPr>
              <a:t>tự</a:t>
            </a:r>
            <a:r>
              <a:rPr lang="en-US" sz="2000" b="1" dirty="0">
                <a:latin typeface="UTM Avo" panose="02040603050506020204" pitchFamily="18" charset="0"/>
              </a:rPr>
              <a:t> </a:t>
            </a:r>
            <a:r>
              <a:rPr lang="en-US" sz="2000" b="1" dirty="0" err="1">
                <a:latin typeface="UTM Avo" panose="02040603050506020204" pitchFamily="18" charset="0"/>
              </a:rPr>
              <a:t>xương</a:t>
            </a:r>
            <a:r>
              <a:rPr lang="en-US" sz="2000" b="1" dirty="0">
                <a:latin typeface="UTM Avo" panose="02040603050506020204" pitchFamily="18" charset="0"/>
              </a:rPr>
              <a:t> </a:t>
            </a:r>
            <a:r>
              <a:rPr lang="en-US" sz="2000" b="1" dirty="0" err="1">
                <a:latin typeface="UTM Avo" panose="02040603050506020204" pitchFamily="18" charset="0"/>
              </a:rPr>
              <a:t>người</a:t>
            </a:r>
            <a:r>
              <a:rPr lang="en-US" sz="2000" b="1" dirty="0">
                <a:latin typeface="UTM Avo" panose="02040603050506020204" pitchFamily="18" charset="0"/>
              </a:rPr>
              <a:t>. </a:t>
            </a:r>
            <a:r>
              <a:rPr lang="en-US" sz="2000" b="1" dirty="0" err="1">
                <a:latin typeface="UTM Avo" panose="02040603050506020204" pitchFamily="18" charset="0"/>
              </a:rPr>
              <a:t>Tiến</a:t>
            </a:r>
            <a:r>
              <a:rPr lang="en-US" sz="2000" b="1" dirty="0">
                <a:latin typeface="UTM Avo" panose="02040603050506020204" pitchFamily="18" charset="0"/>
              </a:rPr>
              <a:t> </a:t>
            </a:r>
            <a:r>
              <a:rPr lang="en-US" sz="2000" b="1" dirty="0" err="1">
                <a:latin typeface="UTM Avo" panose="02040603050506020204" pitchFamily="18" charset="0"/>
              </a:rPr>
              <a:t>hành</a:t>
            </a:r>
            <a:r>
              <a:rPr lang="en-US" sz="2000" b="1" dirty="0">
                <a:latin typeface="UTM Avo" panose="02040603050506020204" pitchFamily="18" charset="0"/>
              </a:rPr>
              <a:t> </a:t>
            </a:r>
            <a:r>
              <a:rPr lang="en-US" sz="2000" b="1" dirty="0" err="1">
                <a:latin typeface="UTM Avo" panose="02040603050506020204" pitchFamily="18" charset="0"/>
              </a:rPr>
              <a:t>thí</a:t>
            </a:r>
            <a:r>
              <a:rPr lang="en-US" sz="2000" b="1" dirty="0">
                <a:latin typeface="UTM Avo" panose="02040603050506020204" pitchFamily="18" charset="0"/>
              </a:rPr>
              <a:t> </a:t>
            </a:r>
            <a:r>
              <a:rPr lang="en-US" sz="2000" b="1" dirty="0" err="1">
                <a:latin typeface="UTM Avo" panose="02040603050506020204" pitchFamily="18" charset="0"/>
              </a:rPr>
              <a:t>nghiệm</a:t>
            </a:r>
            <a:r>
              <a:rPr lang="en-US" sz="2000" b="1" dirty="0">
                <a:latin typeface="UTM Avo" panose="02040603050506020204" pitchFamily="18" charset="0"/>
              </a:rPr>
              <a:t> </a:t>
            </a:r>
            <a:r>
              <a:rPr lang="en-US" sz="2000" b="1" dirty="0" err="1">
                <a:latin typeface="UTM Avo" panose="02040603050506020204" pitchFamily="18" charset="0"/>
              </a:rPr>
              <a:t>với</a:t>
            </a:r>
            <a:r>
              <a:rPr lang="en-US" sz="2000" b="1" dirty="0">
                <a:latin typeface="UTM Avo" panose="02040603050506020204" pitchFamily="18" charset="0"/>
              </a:rPr>
              <a:t> </a:t>
            </a:r>
            <a:r>
              <a:rPr lang="en-US" sz="2000" b="1" dirty="0" err="1">
                <a:latin typeface="UTM Avo" panose="02040603050506020204" pitchFamily="18" charset="0"/>
              </a:rPr>
              <a:t>ba</a:t>
            </a:r>
            <a:r>
              <a:rPr lang="en-US" sz="2000" b="1" dirty="0">
                <a:latin typeface="UTM Avo" panose="02040603050506020204" pitchFamily="18" charset="0"/>
              </a:rPr>
              <a:t> </a:t>
            </a:r>
            <a:r>
              <a:rPr lang="en-US" sz="2000" b="1" dirty="0" err="1">
                <a:latin typeface="UTM Avo" panose="02040603050506020204" pitchFamily="18" charset="0"/>
              </a:rPr>
              <a:t>chiếc</a:t>
            </a:r>
            <a:r>
              <a:rPr lang="en-US" sz="2000" b="1" dirty="0">
                <a:latin typeface="UTM Avo" panose="02040603050506020204" pitchFamily="18" charset="0"/>
              </a:rPr>
              <a:t> </a:t>
            </a:r>
            <a:r>
              <a:rPr lang="en-US" sz="2000" b="1" dirty="0" err="1">
                <a:latin typeface="UTM Avo" panose="02040603050506020204" pitchFamily="18" charset="0"/>
              </a:rPr>
              <a:t>xương</a:t>
            </a:r>
            <a:r>
              <a:rPr lang="en-US" sz="2000" b="1" dirty="0">
                <a:latin typeface="UTM Avo" panose="02040603050506020204" pitchFamily="18" charset="0"/>
              </a:rPr>
              <a:t> </a:t>
            </a:r>
            <a:r>
              <a:rPr lang="en-US" sz="2000" b="1" dirty="0" err="1">
                <a:latin typeface="UTM Avo" panose="02040603050506020204" pitchFamily="18" charset="0"/>
              </a:rPr>
              <a:t>đùi</a:t>
            </a:r>
            <a:r>
              <a:rPr lang="en-US" sz="2000" b="1" dirty="0">
                <a:latin typeface="UTM Avo" panose="02040603050506020204" pitchFamily="18" charset="0"/>
              </a:rPr>
              <a:t> </a:t>
            </a:r>
            <a:r>
              <a:rPr lang="en-US" sz="2000" b="1" dirty="0" err="1">
                <a:latin typeface="UTM Avo" panose="02040603050506020204" pitchFamily="18" charset="0"/>
              </a:rPr>
              <a:t>ếch</a:t>
            </a:r>
            <a:r>
              <a:rPr lang="en-US" sz="2000" b="1" dirty="0">
                <a:latin typeface="UTM Avo" panose="02040603050506020204" pitchFamily="18" charset="0"/>
              </a:rPr>
              <a:t> </a:t>
            </a:r>
            <a:r>
              <a:rPr lang="en-US" sz="2000" b="1" dirty="0" err="1">
                <a:latin typeface="UTM Avo" panose="02040603050506020204" pitchFamily="18" charset="0"/>
              </a:rPr>
              <a:t>như</a:t>
            </a:r>
            <a:r>
              <a:rPr lang="en-US" sz="2000" b="1" dirty="0">
                <a:latin typeface="UTM Avo" panose="02040603050506020204" pitchFamily="18" charset="0"/>
              </a:rPr>
              <a:t> </a:t>
            </a:r>
            <a:r>
              <a:rPr lang="en-US" sz="2000" b="1" dirty="0" err="1">
                <a:latin typeface="UTM Avo" panose="02040603050506020204" pitchFamily="18" charset="0"/>
              </a:rPr>
              <a:t>sau</a:t>
            </a:r>
            <a:r>
              <a:rPr lang="en-US" sz="2000" b="1" dirty="0">
                <a:latin typeface="UTM Avo" panose="02040603050506020204" pitchFamily="18" charset="0"/>
              </a:rPr>
              <a:t>:</a:t>
            </a:r>
          </a:p>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Xương</a:t>
            </a:r>
            <a:r>
              <a:rPr lang="en-US" sz="2000" dirty="0">
                <a:latin typeface="UTM Avo" panose="02040603050506020204" pitchFamily="18" charset="0"/>
              </a:rPr>
              <a:t> 1: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nguyên</a:t>
            </a:r>
            <a:r>
              <a:rPr lang="en-US" sz="2000" dirty="0">
                <a:latin typeface="UTM Avo" panose="02040603050506020204" pitchFamily="18" charset="0"/>
              </a:rPr>
              <a:t>.</a:t>
            </a:r>
          </a:p>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Xương</a:t>
            </a:r>
            <a:r>
              <a:rPr lang="en-US" sz="2000" dirty="0">
                <a:latin typeface="UTM Avo" panose="02040603050506020204" pitchFamily="18" charset="0"/>
              </a:rPr>
              <a:t> 2: </a:t>
            </a:r>
            <a:r>
              <a:rPr lang="en-US" sz="2000" dirty="0" err="1">
                <a:latin typeface="UTM Avo" panose="02040603050506020204" pitchFamily="18" charset="0"/>
              </a:rPr>
              <a:t>ngâm</a:t>
            </a:r>
            <a:r>
              <a:rPr lang="en-US" sz="2000" dirty="0">
                <a:latin typeface="UTM Avo" panose="02040603050506020204" pitchFamily="18" charset="0"/>
              </a:rPr>
              <a:t> </a:t>
            </a:r>
            <a:r>
              <a:rPr lang="en-US" sz="2000" dirty="0" err="1">
                <a:latin typeface="UTM Avo" panose="02040603050506020204" pitchFamily="18" charset="0"/>
              </a:rPr>
              <a:t>trong</a:t>
            </a:r>
            <a:r>
              <a:rPr lang="en-US" sz="2000" dirty="0">
                <a:latin typeface="UTM Avo" panose="02040603050506020204" pitchFamily="18" charset="0"/>
              </a:rPr>
              <a:t> dung </a:t>
            </a:r>
            <a:r>
              <a:rPr lang="en-US" sz="2000" dirty="0" err="1">
                <a:latin typeface="UTM Avo" panose="02040603050506020204" pitchFamily="18" charset="0"/>
              </a:rPr>
              <a:t>dịch</a:t>
            </a:r>
            <a:r>
              <a:rPr lang="en-US" sz="2000" dirty="0">
                <a:latin typeface="UTM Avo" panose="02040603050506020204" pitchFamily="18" charset="0"/>
              </a:rPr>
              <a:t> HCl 10% </a:t>
            </a:r>
            <a:r>
              <a:rPr lang="en-US" sz="2000" dirty="0" err="1">
                <a:latin typeface="UTM Avo" panose="02040603050506020204" pitchFamily="18" charset="0"/>
              </a:rPr>
              <a:t>khoảng</a:t>
            </a:r>
            <a:r>
              <a:rPr lang="en-US" sz="2000" dirty="0">
                <a:latin typeface="UTM Avo" panose="02040603050506020204" pitchFamily="18" charset="0"/>
              </a:rPr>
              <a:t> 15 </a:t>
            </a:r>
            <a:r>
              <a:rPr lang="en-US" sz="2000" dirty="0" err="1">
                <a:latin typeface="UTM Avo" panose="02040603050506020204" pitchFamily="18" charset="0"/>
              </a:rPr>
              <a:t>phút</a:t>
            </a:r>
            <a:r>
              <a:rPr lang="en-US" sz="2000" dirty="0">
                <a:latin typeface="UTM Avo" panose="02040603050506020204" pitchFamily="18" charset="0"/>
              </a:rPr>
              <a:t>. </a:t>
            </a:r>
          </a:p>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Xương</a:t>
            </a:r>
            <a:r>
              <a:rPr lang="en-US" sz="2000" dirty="0">
                <a:latin typeface="UTM Avo" panose="02040603050506020204" pitchFamily="18" charset="0"/>
              </a:rPr>
              <a:t> 3: </a:t>
            </a:r>
            <a:r>
              <a:rPr lang="en-US" sz="2000" dirty="0" err="1">
                <a:latin typeface="UTM Avo" panose="02040603050506020204" pitchFamily="18" charset="0"/>
              </a:rPr>
              <a:t>đốt</a:t>
            </a:r>
            <a:r>
              <a:rPr lang="en-US" sz="2000" dirty="0">
                <a:latin typeface="UTM Avo" panose="02040603050506020204" pitchFamily="18" charset="0"/>
              </a:rPr>
              <a:t> </a:t>
            </a:r>
            <a:r>
              <a:rPr lang="en-US" sz="2000" dirty="0" err="1">
                <a:latin typeface="UTM Avo" panose="02040603050506020204" pitchFamily="18" charset="0"/>
              </a:rPr>
              <a:t>trên</a:t>
            </a:r>
            <a:r>
              <a:rPr lang="en-US" sz="2000" dirty="0">
                <a:latin typeface="UTM Avo" panose="02040603050506020204" pitchFamily="18" charset="0"/>
              </a:rPr>
              <a:t> </a:t>
            </a:r>
            <a:r>
              <a:rPr lang="en-US" sz="2000" dirty="0" err="1">
                <a:latin typeface="UTM Avo" panose="02040603050506020204" pitchFamily="18" charset="0"/>
              </a:rPr>
              <a:t>ngọn</a:t>
            </a:r>
            <a:r>
              <a:rPr lang="en-US" sz="2000" dirty="0">
                <a:latin typeface="UTM Avo" panose="02040603050506020204" pitchFamily="18" charset="0"/>
              </a:rPr>
              <a:t> </a:t>
            </a:r>
            <a:r>
              <a:rPr lang="en-US" sz="2000" dirty="0" err="1">
                <a:latin typeface="UTM Avo" panose="02040603050506020204" pitchFamily="18" charset="0"/>
              </a:rPr>
              <a:t>lửa</a:t>
            </a:r>
            <a:r>
              <a:rPr lang="en-US" sz="2000" dirty="0">
                <a:latin typeface="UTM Avo" panose="02040603050506020204" pitchFamily="18" charset="0"/>
              </a:rPr>
              <a:t> </a:t>
            </a:r>
            <a:r>
              <a:rPr lang="en-US" sz="2000" dirty="0" err="1">
                <a:latin typeface="UTM Avo" panose="02040603050506020204" pitchFamily="18" charset="0"/>
              </a:rPr>
              <a:t>đèn</a:t>
            </a:r>
            <a:r>
              <a:rPr lang="en-US" sz="2000" dirty="0">
                <a:latin typeface="UTM Avo" panose="02040603050506020204" pitchFamily="18" charset="0"/>
              </a:rPr>
              <a:t> </a:t>
            </a:r>
            <a:r>
              <a:rPr lang="en-US" sz="2000" dirty="0" err="1">
                <a:latin typeface="UTM Avo" panose="02040603050506020204" pitchFamily="18" charset="0"/>
              </a:rPr>
              <a:t>cồn</a:t>
            </a:r>
            <a:r>
              <a:rPr lang="en-US" sz="2000" dirty="0">
                <a:latin typeface="UTM Avo" panose="02040603050506020204" pitchFamily="18" charset="0"/>
              </a:rPr>
              <a:t> </a:t>
            </a:r>
            <a:r>
              <a:rPr lang="en-US" sz="2000" dirty="0" err="1">
                <a:latin typeface="UTM Avo" panose="02040603050506020204" pitchFamily="18" charset="0"/>
              </a:rPr>
              <a:t>cho</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khi</a:t>
            </a:r>
            <a:r>
              <a:rPr lang="en-US" sz="2000" dirty="0">
                <a:latin typeface="UTM Avo" panose="02040603050506020204" pitchFamily="18" charset="0"/>
              </a:rPr>
              <a:t> </a:t>
            </a:r>
            <a:r>
              <a:rPr lang="en-US" sz="2000" dirty="0" err="1">
                <a:latin typeface="UTM Avo" panose="02040603050506020204" pitchFamily="18" charset="0"/>
              </a:rPr>
              <a:t>không</a:t>
            </a:r>
            <a:r>
              <a:rPr lang="en-US" sz="2000" dirty="0">
                <a:latin typeface="UTM Avo" panose="02040603050506020204" pitchFamily="18" charset="0"/>
              </a:rPr>
              <a:t> </a:t>
            </a:r>
            <a:r>
              <a:rPr lang="en-US" sz="2000" dirty="0" err="1">
                <a:latin typeface="UTM Avo" panose="02040603050506020204" pitchFamily="18" charset="0"/>
              </a:rPr>
              <a:t>còn</a:t>
            </a:r>
            <a:r>
              <a:rPr lang="en-US" sz="2000" dirty="0">
                <a:latin typeface="UTM Avo" panose="02040603050506020204" pitchFamily="18" charset="0"/>
              </a:rPr>
              <a:t> </a:t>
            </a:r>
            <a:r>
              <a:rPr lang="en-US" sz="2000" dirty="0" err="1">
                <a:latin typeface="UTM Avo" panose="02040603050506020204" pitchFamily="18" charset="0"/>
              </a:rPr>
              <a:t>thấy</a:t>
            </a:r>
            <a:r>
              <a:rPr lang="en-US" sz="2000" dirty="0">
                <a:latin typeface="UTM Avo" panose="02040603050506020204" pitchFamily="18" charset="0"/>
              </a:rPr>
              <a:t> </a:t>
            </a:r>
            <a:r>
              <a:rPr lang="en-US" sz="2000" dirty="0" err="1">
                <a:latin typeface="UTM Avo" panose="02040603050506020204" pitchFamily="18" charset="0"/>
              </a:rPr>
              <a:t>khói</a:t>
            </a:r>
            <a:r>
              <a:rPr lang="en-US" sz="2000" dirty="0">
                <a:latin typeface="UTM Avo" panose="02040603050506020204" pitchFamily="18" charset="0"/>
              </a:rPr>
              <a:t> bay </a:t>
            </a:r>
            <a:r>
              <a:rPr lang="en-US" sz="2000" dirty="0" err="1">
                <a:latin typeface="UTM Avo" panose="02040603050506020204" pitchFamily="18" charset="0"/>
              </a:rPr>
              <a:t>lên</a:t>
            </a:r>
            <a:r>
              <a:rPr lang="en-US" sz="2000" dirty="0">
                <a:latin typeface="UTM Avo" panose="02040603050506020204" pitchFamily="18" charset="0"/>
              </a:rPr>
              <a:t>. </a:t>
            </a:r>
          </a:p>
          <a:p>
            <a:pPr algn="just">
              <a:lnSpc>
                <a:spcPct val="150000"/>
              </a:lnSpc>
            </a:pPr>
            <a:r>
              <a:rPr lang="en-US" sz="2000" dirty="0">
                <a:latin typeface="UTM Avo" panose="02040603050506020204" pitchFamily="18" charset="0"/>
              </a:rPr>
              <a:t>Sau </a:t>
            </a:r>
            <a:r>
              <a:rPr lang="en-US" sz="2000" dirty="0" err="1">
                <a:latin typeface="UTM Avo" panose="02040603050506020204" pitchFamily="18" charset="0"/>
              </a:rPr>
              <a:t>khi</a:t>
            </a:r>
            <a:r>
              <a:rPr lang="en-US" sz="2000" dirty="0">
                <a:latin typeface="UTM Avo" panose="02040603050506020204" pitchFamily="18" charset="0"/>
              </a:rPr>
              <a:t> </a:t>
            </a:r>
            <a:r>
              <a:rPr lang="en-US" sz="2000" dirty="0" err="1">
                <a:latin typeface="UTM Avo" panose="02040603050506020204" pitchFamily="18" charset="0"/>
              </a:rPr>
              <a:t>tiến</a:t>
            </a:r>
            <a:r>
              <a:rPr lang="en-US" sz="2000" dirty="0">
                <a:latin typeface="UTM Avo" panose="02040603050506020204" pitchFamily="18" charset="0"/>
              </a:rPr>
              <a:t> </a:t>
            </a:r>
            <a:r>
              <a:rPr lang="en-US" sz="2000" dirty="0" err="1">
                <a:latin typeface="UTM Avo" panose="02040603050506020204" pitchFamily="18" charset="0"/>
              </a:rPr>
              <a:t>hành</a:t>
            </a:r>
            <a:r>
              <a:rPr lang="en-US" sz="2000" dirty="0">
                <a:latin typeface="UTM Avo" panose="02040603050506020204" pitchFamily="18" charset="0"/>
              </a:rPr>
              <a:t> </a:t>
            </a:r>
            <a:r>
              <a:rPr lang="en-US" sz="2000" dirty="0" err="1">
                <a:latin typeface="UTM Avo" panose="02040603050506020204" pitchFamily="18" charset="0"/>
              </a:rPr>
              <a:t>thí</a:t>
            </a:r>
            <a:r>
              <a:rPr lang="en-US" sz="2000" dirty="0">
                <a:latin typeface="UTM Avo" panose="02040603050506020204" pitchFamily="18" charset="0"/>
              </a:rPr>
              <a:t> </a:t>
            </a:r>
            <a:r>
              <a:rPr lang="en-US" sz="2000" dirty="0" err="1">
                <a:latin typeface="UTM Avo" panose="02040603050506020204" pitchFamily="18" charset="0"/>
              </a:rPr>
              <a:t>nghiệm</a:t>
            </a:r>
            <a:r>
              <a:rPr lang="en-US" sz="2000" dirty="0">
                <a:latin typeface="UTM Avo" panose="02040603050506020204" pitchFamily="18" charset="0"/>
              </a:rPr>
              <a:t> </a:t>
            </a:r>
            <a:r>
              <a:rPr lang="en-US" sz="2000" dirty="0" err="1">
                <a:latin typeface="UTM Avo" panose="02040603050506020204" pitchFamily="18" charset="0"/>
              </a:rPr>
              <a:t>với</a:t>
            </a:r>
            <a:r>
              <a:rPr lang="en-US" sz="2000" dirty="0">
                <a:latin typeface="UTM Avo" panose="02040603050506020204" pitchFamily="18" charset="0"/>
              </a:rPr>
              <a:t> </a:t>
            </a:r>
            <a:r>
              <a:rPr lang="en-US" sz="2000" dirty="0" err="1">
                <a:latin typeface="UTM Avo" panose="02040603050506020204" pitchFamily="18" charset="0"/>
              </a:rPr>
              <a:t>mỗi</a:t>
            </a:r>
            <a:r>
              <a:rPr lang="en-US" sz="2000" dirty="0">
                <a:latin typeface="UTM Avo" panose="02040603050506020204" pitchFamily="18" charset="0"/>
              </a:rPr>
              <a:t> </a:t>
            </a:r>
            <a:r>
              <a:rPr lang="en-US" sz="2000" dirty="0" err="1">
                <a:latin typeface="UTM Avo" panose="02040603050506020204" pitchFamily="18" charset="0"/>
              </a:rPr>
              <a:t>xương</a:t>
            </a:r>
            <a:r>
              <a:rPr lang="en-US" sz="2000" dirty="0">
                <a:latin typeface="UTM Avo" panose="02040603050506020204" pitchFamily="18" charset="0"/>
              </a:rPr>
              <a:t>, </a:t>
            </a:r>
            <a:r>
              <a:rPr lang="en-US" sz="2000" dirty="0" err="1">
                <a:latin typeface="UTM Avo" panose="02040603050506020204" pitchFamily="18" charset="0"/>
              </a:rPr>
              <a:t>tiếp</a:t>
            </a:r>
            <a:r>
              <a:rPr lang="en-US" sz="2000" dirty="0">
                <a:latin typeface="UTM Avo" panose="02040603050506020204" pitchFamily="18" charset="0"/>
              </a:rPr>
              <a:t> </a:t>
            </a:r>
            <a:r>
              <a:rPr lang="en-US" sz="2000" dirty="0" err="1">
                <a:latin typeface="UTM Avo" panose="02040603050506020204" pitchFamily="18" charset="0"/>
              </a:rPr>
              <a:t>tục</a:t>
            </a:r>
            <a:r>
              <a:rPr lang="en-US" sz="2000" dirty="0">
                <a:latin typeface="UTM Avo" panose="02040603050506020204" pitchFamily="18" charset="0"/>
              </a:rPr>
              <a:t> </a:t>
            </a:r>
            <a:r>
              <a:rPr lang="en-US" sz="2000" dirty="0" err="1">
                <a:latin typeface="UTM Avo" panose="02040603050506020204" pitchFamily="18" charset="0"/>
              </a:rPr>
              <a:t>uốn</a:t>
            </a:r>
            <a:r>
              <a:rPr lang="en-US" sz="2000" dirty="0">
                <a:latin typeface="UTM Avo" panose="02040603050506020204" pitchFamily="18" charset="0"/>
              </a:rPr>
              <a:t> </a:t>
            </a:r>
            <a:r>
              <a:rPr lang="en-US" sz="2000" dirty="0" err="1">
                <a:latin typeface="UTM Avo" panose="02040603050506020204" pitchFamily="18" charset="0"/>
              </a:rPr>
              <a:t>cong</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xương</a:t>
            </a:r>
            <a:r>
              <a:rPr lang="en-US" sz="2000" dirty="0">
                <a:latin typeface="UTM Avo" panose="02040603050506020204" pitchFamily="18" charset="0"/>
              </a:rPr>
              <a:t>, </a:t>
            </a:r>
            <a:r>
              <a:rPr lang="en-US" sz="2000" dirty="0" err="1">
                <a:latin typeface="UTM Avo" panose="02040603050506020204" pitchFamily="18" charset="0"/>
              </a:rPr>
              <a:t>bóp</a:t>
            </a:r>
            <a:r>
              <a:rPr lang="en-US" sz="2000" dirty="0">
                <a:latin typeface="UTM Avo" panose="02040603050506020204" pitchFamily="18" charset="0"/>
              </a:rPr>
              <a:t> </a:t>
            </a:r>
            <a:r>
              <a:rPr lang="en-US" sz="2000" dirty="0" err="1">
                <a:latin typeface="UTM Avo" panose="02040603050506020204" pitchFamily="18" charset="0"/>
              </a:rPr>
              <a:t>nhẹ</a:t>
            </a:r>
            <a:r>
              <a:rPr lang="en-US" sz="2000" dirty="0">
                <a:latin typeface="UTM Avo" panose="02040603050506020204" pitchFamily="18" charset="0"/>
              </a:rPr>
              <a:t> </a:t>
            </a:r>
            <a:r>
              <a:rPr lang="en-US" sz="2000" dirty="0" err="1">
                <a:latin typeface="UTM Avo" panose="02040603050506020204" pitchFamily="18" charset="0"/>
              </a:rPr>
              <a:t>đầu</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xương</a:t>
            </a:r>
            <a:r>
              <a:rPr lang="en-US" sz="2000" dirty="0">
                <a:latin typeface="UTM Avo" panose="02040603050506020204" pitchFamily="18" charset="0"/>
              </a:rPr>
              <a:t>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quan</a:t>
            </a:r>
            <a:r>
              <a:rPr lang="en-US" sz="2000" dirty="0">
                <a:latin typeface="UTM Avo" panose="02040603050506020204" pitchFamily="18" charset="0"/>
              </a:rPr>
              <a:t> </a:t>
            </a:r>
            <a:r>
              <a:rPr lang="en-US" sz="2000" dirty="0" err="1">
                <a:latin typeface="UTM Avo" panose="02040603050506020204" pitchFamily="18" charset="0"/>
              </a:rPr>
              <a:t>sát</a:t>
            </a:r>
            <a:r>
              <a:rPr lang="en-US" sz="2000" dirty="0">
                <a:latin typeface="UTM Avo" panose="02040603050506020204" pitchFamily="18" charset="0"/>
              </a:rPr>
              <a:t> </a:t>
            </a:r>
            <a:r>
              <a:rPr lang="en-US" sz="2000" dirty="0" err="1">
                <a:latin typeface="UTM Avo" panose="02040603050506020204" pitchFamily="18" charset="0"/>
              </a:rPr>
              <a:t>hiện</a:t>
            </a:r>
            <a:r>
              <a:rPr lang="en-US" sz="2000" dirty="0">
                <a:latin typeface="UTM Avo" panose="02040603050506020204" pitchFamily="18" charset="0"/>
              </a:rPr>
              <a:t> </a:t>
            </a:r>
            <a:r>
              <a:rPr lang="en-US" sz="2000" dirty="0" err="1">
                <a:latin typeface="UTM Avo" panose="02040603050506020204" pitchFamily="18" charset="0"/>
              </a:rPr>
              <a:t>tượng</a:t>
            </a:r>
            <a:r>
              <a:rPr lang="en-US" sz="2000" dirty="0">
                <a:latin typeface="UTM Avo" panose="02040603050506020204" pitchFamily="18" charset="0"/>
              </a:rPr>
              <a:t>. </a:t>
            </a:r>
            <a:r>
              <a:rPr lang="en-US" sz="2000" dirty="0" err="1">
                <a:latin typeface="UTM Avo" panose="02040603050506020204" pitchFamily="18" charset="0"/>
              </a:rPr>
              <a:t>Kết</a:t>
            </a:r>
            <a:r>
              <a:rPr lang="en-US" sz="2000" dirty="0">
                <a:latin typeface="UTM Avo" panose="02040603050506020204" pitchFamily="18" charset="0"/>
              </a:rPr>
              <a:t> </a:t>
            </a:r>
            <a:r>
              <a:rPr lang="en-US" sz="2000" dirty="0" err="1">
                <a:latin typeface="UTM Avo" panose="02040603050506020204" pitchFamily="18" charset="0"/>
              </a:rPr>
              <a:t>quả</a:t>
            </a:r>
            <a:r>
              <a:rPr lang="en-US" sz="2000" dirty="0">
                <a:latin typeface="UTM Avo" panose="02040603050506020204" pitchFamily="18" charset="0"/>
              </a:rPr>
              <a:t> </a:t>
            </a:r>
            <a:r>
              <a:rPr lang="en-US" sz="2000" dirty="0" err="1">
                <a:latin typeface="UTM Avo" panose="02040603050506020204" pitchFamily="18" charset="0"/>
              </a:rPr>
              <a:t>thí</a:t>
            </a:r>
            <a:r>
              <a:rPr lang="en-US" sz="2000" dirty="0">
                <a:latin typeface="UTM Avo" panose="02040603050506020204" pitchFamily="18" charset="0"/>
              </a:rPr>
              <a:t> </a:t>
            </a:r>
            <a:r>
              <a:rPr lang="en-US" sz="2000" dirty="0" err="1">
                <a:latin typeface="UTM Avo" panose="02040603050506020204" pitchFamily="18" charset="0"/>
              </a:rPr>
              <a:t>nghiệm</a:t>
            </a:r>
            <a:r>
              <a:rPr lang="en-US" sz="2000" dirty="0">
                <a:latin typeface="UTM Avo" panose="02040603050506020204" pitchFamily="18" charset="0"/>
              </a:rPr>
              <a:t> </a:t>
            </a:r>
            <a:r>
              <a:rPr lang="en-US" sz="2000" dirty="0" err="1">
                <a:latin typeface="UTM Avo" panose="02040603050506020204" pitchFamily="18" charset="0"/>
              </a:rPr>
              <a:t>thể</a:t>
            </a:r>
            <a:r>
              <a:rPr lang="en-US" sz="2000" dirty="0">
                <a:latin typeface="UTM Avo" panose="02040603050506020204" pitchFamily="18" charset="0"/>
              </a:rPr>
              <a:t> </a:t>
            </a:r>
            <a:r>
              <a:rPr lang="en-US" sz="2000" dirty="0" err="1">
                <a:latin typeface="UTM Avo" panose="02040603050506020204" pitchFamily="18" charset="0"/>
              </a:rPr>
              <a:t>hiện</a:t>
            </a:r>
            <a:r>
              <a:rPr lang="en-US" sz="2000" dirty="0">
                <a:latin typeface="UTM Avo" panose="02040603050506020204" pitchFamily="18" charset="0"/>
              </a:rPr>
              <a:t> ở </a:t>
            </a:r>
            <a:r>
              <a:rPr lang="en-US" sz="2000" dirty="0" err="1">
                <a:latin typeface="UTM Avo" panose="02040603050506020204" pitchFamily="18" charset="0"/>
              </a:rPr>
              <a:t>bảng</a:t>
            </a:r>
            <a:r>
              <a:rPr lang="en-US" sz="2000" dirty="0">
                <a:latin typeface="UTM Avo" panose="02040603050506020204" pitchFamily="18" charset="0"/>
              </a:rPr>
              <a:t> 28.1.</a:t>
            </a:r>
          </a:p>
        </p:txBody>
      </p:sp>
      <p:graphicFrame>
        <p:nvGraphicFramePr>
          <p:cNvPr id="5" name="Table 4">
            <a:extLst>
              <a:ext uri="{FF2B5EF4-FFF2-40B4-BE49-F238E27FC236}">
                <a16:creationId xmlns:a16="http://schemas.microsoft.com/office/drawing/2014/main" id="{C8A2603A-5636-8AF9-0A26-967783C2056A}"/>
              </a:ext>
            </a:extLst>
          </p:cNvPr>
          <p:cNvGraphicFramePr>
            <a:graphicFrameLocks noGrp="1"/>
          </p:cNvGraphicFramePr>
          <p:nvPr>
            <p:extLst>
              <p:ext uri="{D42A27DB-BD31-4B8C-83A1-F6EECF244321}">
                <p14:modId xmlns:p14="http://schemas.microsoft.com/office/powerpoint/2010/main" val="199633620"/>
              </p:ext>
            </p:extLst>
          </p:nvPr>
        </p:nvGraphicFramePr>
        <p:xfrm>
          <a:off x="379321" y="5072212"/>
          <a:ext cx="6571015" cy="1259840"/>
        </p:xfrm>
        <a:graphic>
          <a:graphicData uri="http://schemas.openxmlformats.org/drawingml/2006/table">
            <a:tbl>
              <a:tblPr firstRow="1" bandRow="1"/>
              <a:tblGrid>
                <a:gridCol w="3585763">
                  <a:extLst>
                    <a:ext uri="{9D8B030D-6E8A-4147-A177-3AD203B41FA5}">
                      <a16:colId xmlns:a16="http://schemas.microsoft.com/office/drawing/2014/main" val="4204017575"/>
                    </a:ext>
                  </a:extLst>
                </a:gridCol>
                <a:gridCol w="1006793">
                  <a:extLst>
                    <a:ext uri="{9D8B030D-6E8A-4147-A177-3AD203B41FA5}">
                      <a16:colId xmlns:a16="http://schemas.microsoft.com/office/drawing/2014/main" val="905735167"/>
                    </a:ext>
                  </a:extLst>
                </a:gridCol>
                <a:gridCol w="1006793">
                  <a:extLst>
                    <a:ext uri="{9D8B030D-6E8A-4147-A177-3AD203B41FA5}">
                      <a16:colId xmlns:a16="http://schemas.microsoft.com/office/drawing/2014/main" val="1490646955"/>
                    </a:ext>
                  </a:extLst>
                </a:gridCol>
                <a:gridCol w="971666">
                  <a:extLst>
                    <a:ext uri="{9D8B030D-6E8A-4147-A177-3AD203B41FA5}">
                      <a16:colId xmlns:a16="http://schemas.microsoft.com/office/drawing/2014/main" val="1959829963"/>
                    </a:ext>
                  </a:extLst>
                </a:gridCol>
              </a:tblGrid>
              <a:tr h="370840">
                <a:tc>
                  <a:txBody>
                    <a:bodyPr/>
                    <a:lstStyle/>
                    <a:p>
                      <a:pPr algn="ctr"/>
                      <a:r>
                        <a:rPr lang="en-US" sz="1400" b="1" dirty="0" err="1">
                          <a:latin typeface="UTM Avo" panose="02040603050506020204" pitchFamily="18" charset="0"/>
                        </a:rPr>
                        <a:t>Hiện</a:t>
                      </a:r>
                      <a:r>
                        <a:rPr lang="en-US" sz="1400" b="1" dirty="0">
                          <a:latin typeface="UTM Avo" panose="02040603050506020204" pitchFamily="18" charset="0"/>
                        </a:rPr>
                        <a:t> </a:t>
                      </a:r>
                      <a:r>
                        <a:rPr lang="en-US" sz="1400" b="1" dirty="0" err="1">
                          <a:latin typeface="UTM Avo" panose="02040603050506020204" pitchFamily="18" charset="0"/>
                        </a:rPr>
                        <a:t>tượng</a:t>
                      </a:r>
                      <a:endParaRPr lang="en-US" sz="1400" b="1" dirty="0">
                        <a:latin typeface="UTM Avo" panose="02040603050506020204" pitchFamily="18" charset="0"/>
                      </a:endParaRPr>
                    </a:p>
                  </a:txBody>
                  <a:tcPr anchor="ctr">
                    <a:solidFill>
                      <a:schemeClr val="accent4"/>
                    </a:solidFill>
                  </a:tcPr>
                </a:tc>
                <a:tc>
                  <a:txBody>
                    <a:bodyPr/>
                    <a:lstStyle/>
                    <a:p>
                      <a:pPr algn="ctr"/>
                      <a:r>
                        <a:rPr lang="en-US" sz="1400" b="1" dirty="0" err="1">
                          <a:latin typeface="UTM Avo" panose="02040603050506020204" pitchFamily="18" charset="0"/>
                        </a:rPr>
                        <a:t>Xương</a:t>
                      </a:r>
                      <a:r>
                        <a:rPr lang="en-US" sz="1400" b="1" dirty="0">
                          <a:latin typeface="UTM Avo" panose="02040603050506020204" pitchFamily="18" charset="0"/>
                        </a:rPr>
                        <a:t> 1</a:t>
                      </a:r>
                    </a:p>
                  </a:txBody>
                  <a:tcPr anchor="ctr">
                    <a:solidFill>
                      <a:schemeClr val="accent4"/>
                    </a:solidFill>
                  </a:tcPr>
                </a:tc>
                <a:tc>
                  <a:txBody>
                    <a:bodyPr/>
                    <a:lstStyle/>
                    <a:p>
                      <a:pPr algn="ctr"/>
                      <a:r>
                        <a:rPr lang="en-US" sz="1400" b="1" dirty="0" err="1">
                          <a:latin typeface="UTM Avo" panose="02040603050506020204" pitchFamily="18" charset="0"/>
                        </a:rPr>
                        <a:t>Xương</a:t>
                      </a:r>
                      <a:r>
                        <a:rPr lang="en-US" sz="1400" b="1" dirty="0">
                          <a:latin typeface="UTM Avo" panose="02040603050506020204" pitchFamily="18" charset="0"/>
                        </a:rPr>
                        <a:t> 2</a:t>
                      </a:r>
                    </a:p>
                  </a:txBody>
                  <a:tcPr anchor="ctr">
                    <a:solidFill>
                      <a:schemeClr val="accent4"/>
                    </a:solidFill>
                  </a:tcPr>
                </a:tc>
                <a:tc>
                  <a:txBody>
                    <a:bodyPr/>
                    <a:lstStyle/>
                    <a:p>
                      <a:pPr algn="ctr"/>
                      <a:r>
                        <a:rPr lang="en-US" sz="1400" b="1" dirty="0" err="1">
                          <a:latin typeface="UTM Avo" panose="02040603050506020204" pitchFamily="18" charset="0"/>
                        </a:rPr>
                        <a:t>Xương</a:t>
                      </a:r>
                      <a:r>
                        <a:rPr lang="en-US" sz="1400" b="1" dirty="0">
                          <a:latin typeface="UTM Avo" panose="02040603050506020204" pitchFamily="18" charset="0"/>
                        </a:rPr>
                        <a:t> 3</a:t>
                      </a:r>
                    </a:p>
                  </a:txBody>
                  <a:tcPr anchor="ctr">
                    <a:solidFill>
                      <a:schemeClr val="accent4"/>
                    </a:solidFill>
                  </a:tcPr>
                </a:tc>
                <a:extLst>
                  <a:ext uri="{0D108BD9-81ED-4DB2-BD59-A6C34878D82A}">
                    <a16:rowId xmlns:a16="http://schemas.microsoft.com/office/drawing/2014/main" val="4180851829"/>
                  </a:ext>
                </a:extLst>
              </a:tr>
              <a:tr h="370840">
                <a:tc>
                  <a:txBody>
                    <a:bodyPr/>
                    <a:lstStyle/>
                    <a:p>
                      <a:r>
                        <a:rPr lang="en-US" sz="1400" dirty="0" err="1">
                          <a:latin typeface="UTM Avo" panose="02040603050506020204" pitchFamily="18" charset="0"/>
                        </a:rPr>
                        <a:t>Có</a:t>
                      </a:r>
                      <a:r>
                        <a:rPr lang="en-US" sz="1400" dirty="0">
                          <a:latin typeface="UTM Avo" panose="02040603050506020204" pitchFamily="18" charset="0"/>
                        </a:rPr>
                        <a:t> </a:t>
                      </a:r>
                      <a:r>
                        <a:rPr lang="en-US" sz="1400" dirty="0" err="1">
                          <a:latin typeface="UTM Avo" panose="02040603050506020204" pitchFamily="18" charset="0"/>
                        </a:rPr>
                        <a:t>thể</a:t>
                      </a:r>
                      <a:r>
                        <a:rPr lang="en-US" sz="1400" dirty="0">
                          <a:latin typeface="UTM Avo" panose="02040603050506020204" pitchFamily="18" charset="0"/>
                        </a:rPr>
                        <a:t> </a:t>
                      </a:r>
                      <a:r>
                        <a:rPr lang="en-US" sz="1400" dirty="0" err="1">
                          <a:latin typeface="UTM Avo" panose="02040603050506020204" pitchFamily="18" charset="0"/>
                        </a:rPr>
                        <a:t>uốn</a:t>
                      </a:r>
                      <a:r>
                        <a:rPr lang="en-US" sz="1400" dirty="0">
                          <a:latin typeface="UTM Avo" panose="02040603050506020204" pitchFamily="18" charset="0"/>
                        </a:rPr>
                        <a:t> </a:t>
                      </a:r>
                      <a:r>
                        <a:rPr lang="en-US" sz="1400" dirty="0" err="1">
                          <a:latin typeface="UTM Avo" panose="02040603050506020204" pitchFamily="18" charset="0"/>
                        </a:rPr>
                        <a:t>cong</a:t>
                      </a:r>
                      <a:r>
                        <a:rPr lang="en-US" sz="1400" dirty="0">
                          <a:latin typeface="UTM Avo" panose="02040603050506020204" pitchFamily="18" charset="0"/>
                        </a:rPr>
                        <a:t> </a:t>
                      </a:r>
                      <a:r>
                        <a:rPr lang="en-US" sz="1400" dirty="0" err="1">
                          <a:latin typeface="UTM Avo" panose="02040603050506020204" pitchFamily="18" charset="0"/>
                        </a:rPr>
                        <a:t>xương</a:t>
                      </a:r>
                      <a:endParaRPr lang="en-US" sz="1400" dirty="0">
                        <a:latin typeface="UTM Avo" panose="02040603050506020204" pitchFamily="18" charset="0"/>
                      </a:endParaRPr>
                    </a:p>
                  </a:txBody>
                  <a:tcPr anchor="ctr">
                    <a:solidFill>
                      <a:schemeClr val="accent4"/>
                    </a:solidFill>
                  </a:tcPr>
                </a:tc>
                <a:tc>
                  <a:txBody>
                    <a:bodyPr/>
                    <a:lstStyle/>
                    <a:p>
                      <a:pPr algn="ctr"/>
                      <a:r>
                        <a:rPr lang="en-US" sz="1400" dirty="0" err="1">
                          <a:latin typeface="UTM Avo" panose="02040603050506020204" pitchFamily="18" charset="0"/>
                        </a:rPr>
                        <a:t>Không</a:t>
                      </a:r>
                      <a:r>
                        <a:rPr lang="en-US" sz="1400" dirty="0">
                          <a:latin typeface="UTM Avo" panose="02040603050506020204" pitchFamily="18" charset="0"/>
                        </a:rPr>
                        <a:t> </a:t>
                      </a:r>
                    </a:p>
                  </a:txBody>
                  <a:tcPr anchor="ctr">
                    <a:solidFill>
                      <a:schemeClr val="accent4">
                        <a:lumMod val="20000"/>
                        <a:lumOff val="80000"/>
                      </a:schemeClr>
                    </a:solidFill>
                  </a:tcPr>
                </a:tc>
                <a:tc>
                  <a:txBody>
                    <a:bodyPr/>
                    <a:lstStyle/>
                    <a:p>
                      <a:pPr algn="ctr"/>
                      <a:r>
                        <a:rPr lang="en-US" sz="1400" dirty="0" err="1">
                          <a:latin typeface="UTM Avo" panose="02040603050506020204" pitchFamily="18" charset="0"/>
                        </a:rPr>
                        <a:t>Có</a:t>
                      </a:r>
                      <a:endParaRPr lang="en-US" sz="1400" dirty="0">
                        <a:latin typeface="UTM Avo" panose="02040603050506020204" pitchFamily="18" charset="0"/>
                      </a:endParaRPr>
                    </a:p>
                  </a:txBody>
                  <a:tcPr anchor="ctr">
                    <a:solidFill>
                      <a:schemeClr val="accent4">
                        <a:lumMod val="20000"/>
                        <a:lumOff val="80000"/>
                      </a:schemeClr>
                    </a:solidFill>
                  </a:tcPr>
                </a:tc>
                <a:tc>
                  <a:txBody>
                    <a:bodyPr/>
                    <a:lstStyle/>
                    <a:p>
                      <a:pPr algn="ctr"/>
                      <a:r>
                        <a:rPr lang="en-US" sz="1400" dirty="0" err="1">
                          <a:latin typeface="UTM Avo" panose="02040603050506020204" pitchFamily="18" charset="0"/>
                        </a:rPr>
                        <a:t>Không</a:t>
                      </a:r>
                      <a:r>
                        <a:rPr lang="en-US" sz="1400" dirty="0">
                          <a:latin typeface="UTM Avo" panose="02040603050506020204" pitchFamily="18" charset="0"/>
                        </a:rPr>
                        <a:t> </a:t>
                      </a:r>
                    </a:p>
                  </a:txBody>
                  <a:tcPr anchor="ctr">
                    <a:solidFill>
                      <a:schemeClr val="accent4">
                        <a:lumMod val="20000"/>
                        <a:lumOff val="80000"/>
                      </a:schemeClr>
                    </a:solidFill>
                  </a:tcPr>
                </a:tc>
                <a:extLst>
                  <a:ext uri="{0D108BD9-81ED-4DB2-BD59-A6C34878D82A}">
                    <a16:rowId xmlns:a16="http://schemas.microsoft.com/office/drawing/2014/main" val="666606213"/>
                  </a:ext>
                </a:extLst>
              </a:tr>
              <a:tr h="370840">
                <a:tc>
                  <a:txBody>
                    <a:bodyPr/>
                    <a:lstStyle/>
                    <a:p>
                      <a:r>
                        <a:rPr lang="en-US" sz="1400" dirty="0" err="1">
                          <a:latin typeface="UTM Avo" panose="02040603050506020204" pitchFamily="18" charset="0"/>
                        </a:rPr>
                        <a:t>Xương</a:t>
                      </a:r>
                      <a:r>
                        <a:rPr lang="en-US" sz="1400" dirty="0">
                          <a:latin typeface="UTM Avo" panose="02040603050506020204" pitchFamily="18" charset="0"/>
                        </a:rPr>
                        <a:t> </a:t>
                      </a:r>
                      <a:r>
                        <a:rPr lang="en-US" sz="1400" dirty="0" err="1">
                          <a:latin typeface="UTM Avo" panose="02040603050506020204" pitchFamily="18" charset="0"/>
                        </a:rPr>
                        <a:t>vỡ</a:t>
                      </a:r>
                      <a:r>
                        <a:rPr lang="en-US" sz="1400" dirty="0">
                          <a:latin typeface="UTM Avo" panose="02040603050506020204" pitchFamily="18" charset="0"/>
                        </a:rPr>
                        <a:t> </a:t>
                      </a:r>
                      <a:r>
                        <a:rPr lang="en-US" sz="1400" dirty="0" err="1">
                          <a:latin typeface="UTM Avo" panose="02040603050506020204" pitchFamily="18" charset="0"/>
                        </a:rPr>
                        <a:t>vụn</a:t>
                      </a:r>
                      <a:r>
                        <a:rPr lang="en-US" sz="1400" dirty="0">
                          <a:latin typeface="UTM Avo" panose="02040603050506020204" pitchFamily="18" charset="0"/>
                        </a:rPr>
                        <a:t> </a:t>
                      </a:r>
                      <a:r>
                        <a:rPr lang="en-US" sz="1400" dirty="0" err="1">
                          <a:latin typeface="UTM Avo" panose="02040603050506020204" pitchFamily="18" charset="0"/>
                        </a:rPr>
                        <a:t>khi</a:t>
                      </a:r>
                      <a:r>
                        <a:rPr lang="en-US" sz="1400" dirty="0">
                          <a:latin typeface="UTM Avo" panose="02040603050506020204" pitchFamily="18" charset="0"/>
                        </a:rPr>
                        <a:t> </a:t>
                      </a:r>
                      <a:r>
                        <a:rPr lang="en-US" sz="1400" dirty="0" err="1">
                          <a:latin typeface="UTM Avo" panose="02040603050506020204" pitchFamily="18" charset="0"/>
                        </a:rPr>
                        <a:t>bóp</a:t>
                      </a:r>
                      <a:r>
                        <a:rPr lang="en-US" sz="1400" dirty="0">
                          <a:latin typeface="UTM Avo" panose="02040603050506020204" pitchFamily="18" charset="0"/>
                        </a:rPr>
                        <a:t> </a:t>
                      </a:r>
                      <a:r>
                        <a:rPr lang="en-US" sz="1400" dirty="0" err="1">
                          <a:latin typeface="UTM Avo" panose="02040603050506020204" pitchFamily="18" charset="0"/>
                        </a:rPr>
                        <a:t>nhẹ</a:t>
                      </a:r>
                      <a:r>
                        <a:rPr lang="en-US" sz="1400" dirty="0">
                          <a:latin typeface="UTM Avo" panose="02040603050506020204" pitchFamily="18" charset="0"/>
                        </a:rPr>
                        <a:t> </a:t>
                      </a:r>
                      <a:r>
                        <a:rPr lang="en-US" sz="1400" dirty="0" err="1">
                          <a:latin typeface="UTM Avo" panose="02040603050506020204" pitchFamily="18" charset="0"/>
                        </a:rPr>
                        <a:t>vào</a:t>
                      </a:r>
                      <a:r>
                        <a:rPr lang="en-US" sz="1400" dirty="0">
                          <a:latin typeface="UTM Avo" panose="02040603050506020204" pitchFamily="18" charset="0"/>
                        </a:rPr>
                        <a:t> </a:t>
                      </a:r>
                      <a:r>
                        <a:rPr lang="en-US" sz="1400" dirty="0" err="1">
                          <a:latin typeface="UTM Avo" panose="02040603050506020204" pitchFamily="18" charset="0"/>
                        </a:rPr>
                        <a:t>đầu</a:t>
                      </a:r>
                      <a:r>
                        <a:rPr lang="en-US" sz="1400" dirty="0">
                          <a:latin typeface="UTM Avo" panose="02040603050506020204" pitchFamily="18" charset="0"/>
                        </a:rPr>
                        <a:t> </a:t>
                      </a:r>
                      <a:r>
                        <a:rPr lang="en-US" sz="1400" dirty="0" err="1">
                          <a:latin typeface="UTM Avo" panose="02040603050506020204" pitchFamily="18" charset="0"/>
                        </a:rPr>
                        <a:t>xương</a:t>
                      </a:r>
                      <a:endParaRPr lang="en-US" sz="1400" dirty="0">
                        <a:latin typeface="UTM Avo" panose="02040603050506020204" pitchFamily="18" charset="0"/>
                      </a:endParaRPr>
                    </a:p>
                  </a:txBody>
                  <a:tcPr anchor="ctr">
                    <a:solidFill>
                      <a:schemeClr val="accent4"/>
                    </a:solidFill>
                  </a:tcPr>
                </a:tc>
                <a:tc>
                  <a:txBody>
                    <a:bodyPr/>
                    <a:lstStyle/>
                    <a:p>
                      <a:pPr algn="ctr"/>
                      <a:r>
                        <a:rPr lang="en-US" sz="1400" dirty="0" err="1">
                          <a:latin typeface="UTM Avo" panose="02040603050506020204" pitchFamily="18" charset="0"/>
                        </a:rPr>
                        <a:t>Không</a:t>
                      </a:r>
                      <a:endParaRPr lang="en-US" sz="1400" dirty="0">
                        <a:latin typeface="UTM Avo" panose="02040603050506020204" pitchFamily="18" charset="0"/>
                      </a:endParaRPr>
                    </a:p>
                  </a:txBody>
                  <a:tcPr anchor="ctr">
                    <a:solidFill>
                      <a:schemeClr val="accent4">
                        <a:lumMod val="20000"/>
                        <a:lumOff val="80000"/>
                      </a:schemeClr>
                    </a:solidFill>
                  </a:tcPr>
                </a:tc>
                <a:tc>
                  <a:txBody>
                    <a:bodyPr/>
                    <a:lstStyle/>
                    <a:p>
                      <a:pPr algn="ctr"/>
                      <a:r>
                        <a:rPr lang="en-US" sz="1400" dirty="0" err="1">
                          <a:latin typeface="UTM Avo" panose="02040603050506020204" pitchFamily="18" charset="0"/>
                        </a:rPr>
                        <a:t>Không</a:t>
                      </a:r>
                      <a:endParaRPr lang="en-US" sz="1400" dirty="0">
                        <a:latin typeface="UTM Avo" panose="02040603050506020204" pitchFamily="18" charset="0"/>
                      </a:endParaRPr>
                    </a:p>
                  </a:txBody>
                  <a:tcPr anchor="ctr">
                    <a:solidFill>
                      <a:schemeClr val="accent4">
                        <a:lumMod val="20000"/>
                        <a:lumOff val="80000"/>
                      </a:schemeClr>
                    </a:solidFill>
                  </a:tcPr>
                </a:tc>
                <a:tc>
                  <a:txBody>
                    <a:bodyPr/>
                    <a:lstStyle/>
                    <a:p>
                      <a:pPr algn="ctr"/>
                      <a:r>
                        <a:rPr lang="en-US" sz="1400" dirty="0" err="1">
                          <a:latin typeface="UTM Avo" panose="02040603050506020204" pitchFamily="18" charset="0"/>
                        </a:rPr>
                        <a:t>Có</a:t>
                      </a:r>
                      <a:endParaRPr lang="en-US" sz="1400" dirty="0">
                        <a:latin typeface="UTM Avo" panose="02040603050506020204" pitchFamily="18" charset="0"/>
                      </a:endParaRPr>
                    </a:p>
                  </a:txBody>
                  <a:tcPr anchor="ctr">
                    <a:solidFill>
                      <a:schemeClr val="accent4">
                        <a:lumMod val="20000"/>
                        <a:lumOff val="80000"/>
                      </a:schemeClr>
                    </a:solidFill>
                  </a:tcPr>
                </a:tc>
                <a:extLst>
                  <a:ext uri="{0D108BD9-81ED-4DB2-BD59-A6C34878D82A}">
                    <a16:rowId xmlns:a16="http://schemas.microsoft.com/office/drawing/2014/main" val="1762148695"/>
                  </a:ext>
                </a:extLst>
              </a:tr>
            </a:tbl>
          </a:graphicData>
        </a:graphic>
      </p:graphicFrame>
      <p:sp>
        <p:nvSpPr>
          <p:cNvPr id="6" name="TextBox 5">
            <a:extLst>
              <a:ext uri="{FF2B5EF4-FFF2-40B4-BE49-F238E27FC236}">
                <a16:creationId xmlns:a16="http://schemas.microsoft.com/office/drawing/2014/main" id="{2B3A53E8-BF79-94C7-75E7-9FE23127DB29}"/>
              </a:ext>
            </a:extLst>
          </p:cNvPr>
          <p:cNvSpPr txBox="1"/>
          <p:nvPr/>
        </p:nvSpPr>
        <p:spPr>
          <a:xfrm>
            <a:off x="7246698" y="4912305"/>
            <a:ext cx="4487332" cy="1873654"/>
          </a:xfrm>
          <a:prstGeom prst="rect">
            <a:avLst/>
          </a:prstGeom>
          <a:noFill/>
        </p:spPr>
        <p:txBody>
          <a:bodyPr wrap="square">
            <a:spAutoFit/>
          </a:bodyPr>
          <a:lstStyle/>
          <a:p>
            <a:pPr algn="just">
              <a:lnSpc>
                <a:spcPct val="150000"/>
              </a:lnSpc>
            </a:pPr>
            <a:r>
              <a:rPr lang="en-US" sz="2000" dirty="0" err="1">
                <a:latin typeface="UTM Avo" panose="02040603050506020204" pitchFamily="18" charset="0"/>
              </a:rPr>
              <a:t>Vận</a:t>
            </a:r>
            <a:r>
              <a:rPr lang="en-US" sz="2000" dirty="0">
                <a:latin typeface="UTM Avo" panose="02040603050506020204" pitchFamily="18" charset="0"/>
              </a:rPr>
              <a:t> </a:t>
            </a:r>
            <a:r>
              <a:rPr lang="en-US" sz="2000" dirty="0" err="1">
                <a:latin typeface="UTM Avo" panose="02040603050506020204" pitchFamily="18" charset="0"/>
              </a:rPr>
              <a:t>dụng</a:t>
            </a:r>
            <a:r>
              <a:rPr lang="en-US" sz="2000" dirty="0">
                <a:latin typeface="UTM Avo" panose="02040603050506020204" pitchFamily="18" charset="0"/>
              </a:rPr>
              <a:t> </a:t>
            </a:r>
            <a:r>
              <a:rPr lang="en-US" sz="2000" dirty="0" err="1">
                <a:latin typeface="UTM Avo" panose="02040603050506020204" pitchFamily="18" charset="0"/>
              </a:rPr>
              <a:t>kiến</a:t>
            </a:r>
            <a:r>
              <a:rPr lang="en-US" sz="2000" dirty="0">
                <a:latin typeface="UTM Avo" panose="02040603050506020204" pitchFamily="18" charset="0"/>
              </a:rPr>
              <a:t> </a:t>
            </a:r>
            <a:r>
              <a:rPr lang="en-US" sz="2000" dirty="0" err="1">
                <a:latin typeface="UTM Avo" panose="02040603050506020204" pitchFamily="18" charset="0"/>
              </a:rPr>
              <a:t>thức</a:t>
            </a:r>
            <a:r>
              <a:rPr lang="en-US" sz="2000" dirty="0">
                <a:latin typeface="UTM Avo" panose="02040603050506020204" pitchFamily="18" charset="0"/>
              </a:rPr>
              <a:t> </a:t>
            </a:r>
            <a:r>
              <a:rPr lang="en-US" sz="2000" dirty="0" err="1">
                <a:latin typeface="UTM Avo" panose="02040603050506020204" pitchFamily="18" charset="0"/>
              </a:rPr>
              <a:t>về</a:t>
            </a:r>
            <a:r>
              <a:rPr lang="en-US" sz="2000" dirty="0">
                <a:latin typeface="UTM Avo" panose="02040603050506020204" pitchFamily="18" charset="0"/>
              </a:rPr>
              <a:t> </a:t>
            </a:r>
            <a:r>
              <a:rPr lang="en-US" sz="2000" dirty="0" err="1">
                <a:latin typeface="UTM Avo" panose="02040603050506020204" pitchFamily="18" charset="0"/>
              </a:rPr>
              <a:t>phản</a:t>
            </a:r>
            <a:r>
              <a:rPr lang="en-US" sz="2000" dirty="0">
                <a:latin typeface="UTM Avo" panose="02040603050506020204" pitchFamily="18" charset="0"/>
              </a:rPr>
              <a:t> </a:t>
            </a:r>
            <a:r>
              <a:rPr lang="en-US" sz="2000" dirty="0" err="1">
                <a:latin typeface="UTM Avo" panose="02040603050506020204" pitchFamily="18" charset="0"/>
              </a:rPr>
              <a:t>ứng</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acid, </a:t>
            </a:r>
            <a:r>
              <a:rPr lang="en-US" sz="2000" dirty="0" err="1">
                <a:latin typeface="UTM Avo" panose="02040603050506020204" pitchFamily="18" charset="0"/>
              </a:rPr>
              <a:t>phản</a:t>
            </a:r>
            <a:r>
              <a:rPr lang="en-US" sz="2000" dirty="0">
                <a:latin typeface="UTM Avo" panose="02040603050506020204" pitchFamily="18" charset="0"/>
              </a:rPr>
              <a:t> </a:t>
            </a:r>
            <a:r>
              <a:rPr lang="en-US" sz="2000" dirty="0" err="1">
                <a:latin typeface="UTM Avo" panose="02040603050506020204" pitchFamily="18" charset="0"/>
              </a:rPr>
              <a:t>ứng</a:t>
            </a:r>
            <a:r>
              <a:rPr lang="en-US" sz="2000" dirty="0">
                <a:latin typeface="UTM Avo" panose="02040603050506020204" pitchFamily="18" charset="0"/>
              </a:rPr>
              <a:t> </a:t>
            </a:r>
            <a:r>
              <a:rPr lang="en-US" sz="2000" dirty="0" err="1">
                <a:latin typeface="UTM Avo" panose="02040603050506020204" pitchFamily="18" charset="0"/>
              </a:rPr>
              <a:t>cháy</a:t>
            </a:r>
            <a:r>
              <a:rPr lang="en-US" sz="2000" dirty="0">
                <a:latin typeface="UTM Avo" panose="02040603050506020204" pitchFamily="18" charset="0"/>
              </a:rPr>
              <a:t>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thành</a:t>
            </a:r>
            <a:r>
              <a:rPr lang="en-US" sz="2000" dirty="0">
                <a:latin typeface="UTM Avo" panose="02040603050506020204" pitchFamily="18" charset="0"/>
              </a:rPr>
              <a:t> </a:t>
            </a:r>
            <a:r>
              <a:rPr lang="en-US" sz="2000" dirty="0" err="1">
                <a:latin typeface="UTM Avo" panose="02040603050506020204" pitchFamily="18" charset="0"/>
              </a:rPr>
              <a:t>phần</a:t>
            </a:r>
            <a:r>
              <a:rPr lang="en-US" sz="2000" dirty="0">
                <a:latin typeface="UTM Avo" panose="02040603050506020204" pitchFamily="18" charset="0"/>
              </a:rPr>
              <a:t> </a:t>
            </a:r>
            <a:r>
              <a:rPr lang="en-US" sz="2000" dirty="0" err="1">
                <a:latin typeface="UTM Avo" panose="02040603050506020204" pitchFamily="18" charset="0"/>
              </a:rPr>
              <a:t>hoá</a:t>
            </a:r>
            <a:r>
              <a:rPr lang="en-US" sz="2000" dirty="0">
                <a:latin typeface="UTM Avo" panose="02040603050506020204" pitchFamily="18" charset="0"/>
              </a:rPr>
              <a:t> </a:t>
            </a:r>
            <a:r>
              <a:rPr lang="en-US" sz="2000" dirty="0" err="1">
                <a:latin typeface="UTM Avo" panose="02040603050506020204" pitchFamily="18" charset="0"/>
              </a:rPr>
              <a:t>học</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xương</a:t>
            </a:r>
            <a:r>
              <a:rPr lang="en-US" sz="2000" dirty="0">
                <a:latin typeface="UTM Avo" panose="02040603050506020204" pitchFamily="18" charset="0"/>
              </a:rPr>
              <a:t>, </a:t>
            </a:r>
            <a:r>
              <a:rPr lang="en-US" sz="2000" dirty="0" err="1">
                <a:latin typeface="UTM Avo" panose="02040603050506020204" pitchFamily="18" charset="0"/>
              </a:rPr>
              <a:t>giải</a:t>
            </a:r>
            <a:r>
              <a:rPr lang="en-US" sz="2000" dirty="0">
                <a:latin typeface="UTM Avo" panose="02040603050506020204" pitchFamily="18" charset="0"/>
              </a:rPr>
              <a:t> </a:t>
            </a:r>
            <a:r>
              <a:rPr lang="en-US" sz="2000" dirty="0" err="1">
                <a:latin typeface="UTM Avo" panose="02040603050506020204" pitchFamily="18" charset="0"/>
              </a:rPr>
              <a:t>thích</a:t>
            </a:r>
            <a:r>
              <a:rPr lang="en-US" sz="2000" dirty="0">
                <a:latin typeface="UTM Avo" panose="02040603050506020204" pitchFamily="18" charset="0"/>
              </a:rPr>
              <a:t> </a:t>
            </a:r>
            <a:r>
              <a:rPr lang="en-US" sz="2000" dirty="0" err="1">
                <a:latin typeface="UTM Avo" panose="02040603050506020204" pitchFamily="18" charset="0"/>
              </a:rPr>
              <a:t>kết</a:t>
            </a:r>
            <a:r>
              <a:rPr lang="en-US" sz="2000" dirty="0">
                <a:latin typeface="UTM Avo" panose="02040603050506020204" pitchFamily="18" charset="0"/>
              </a:rPr>
              <a:t> </a:t>
            </a:r>
            <a:r>
              <a:rPr lang="en-US" sz="2000" dirty="0" err="1">
                <a:latin typeface="UTM Avo" panose="02040603050506020204" pitchFamily="18" charset="0"/>
              </a:rPr>
              <a:t>quả</a:t>
            </a:r>
            <a:r>
              <a:rPr lang="en-US" sz="2000" dirty="0">
                <a:latin typeface="UTM Avo" panose="02040603050506020204" pitchFamily="18" charset="0"/>
              </a:rPr>
              <a:t> </a:t>
            </a:r>
            <a:r>
              <a:rPr lang="en-US" sz="2000" dirty="0" err="1">
                <a:latin typeface="UTM Avo" panose="02040603050506020204" pitchFamily="18" charset="0"/>
              </a:rPr>
              <a:t>thí</a:t>
            </a:r>
            <a:r>
              <a:rPr lang="en-US" sz="2000" dirty="0">
                <a:latin typeface="UTM Avo" panose="02040603050506020204" pitchFamily="18" charset="0"/>
              </a:rPr>
              <a:t> </a:t>
            </a:r>
            <a:r>
              <a:rPr lang="en-US" sz="2000" dirty="0" err="1">
                <a:latin typeface="UTM Avo" panose="02040603050506020204" pitchFamily="18" charset="0"/>
              </a:rPr>
              <a:t>nghiệm</a:t>
            </a:r>
            <a:r>
              <a:rPr lang="en-US" sz="2000" dirty="0">
                <a:latin typeface="UTM Avo" panose="02040603050506020204" pitchFamily="18" charset="0"/>
              </a:rPr>
              <a:t>.</a:t>
            </a:r>
          </a:p>
        </p:txBody>
      </p:sp>
      <p:sp>
        <p:nvSpPr>
          <p:cNvPr id="8" name="TextBox 7">
            <a:extLst>
              <a:ext uri="{FF2B5EF4-FFF2-40B4-BE49-F238E27FC236}">
                <a16:creationId xmlns:a16="http://schemas.microsoft.com/office/drawing/2014/main" id="{153A72F3-DA8D-6A6E-A8A1-5B3DD8CD6AF5}"/>
              </a:ext>
            </a:extLst>
          </p:cNvPr>
          <p:cNvSpPr txBox="1"/>
          <p:nvPr/>
        </p:nvSpPr>
        <p:spPr>
          <a:xfrm>
            <a:off x="566827" y="6332052"/>
            <a:ext cx="6096000" cy="453907"/>
          </a:xfrm>
          <a:prstGeom prst="rect">
            <a:avLst/>
          </a:prstGeom>
          <a:noFill/>
        </p:spPr>
        <p:txBody>
          <a:bodyPr wrap="square">
            <a:spAutoFit/>
          </a:bodyPr>
          <a:lstStyle/>
          <a:p>
            <a:pPr algn="ctr">
              <a:lnSpc>
                <a:spcPct val="150000"/>
              </a:lnSpc>
            </a:pPr>
            <a:r>
              <a:rPr lang="en-US" b="1" dirty="0" err="1">
                <a:latin typeface="UTM Avo" panose="02040603050506020204" pitchFamily="18" charset="0"/>
              </a:rPr>
              <a:t>Bảng</a:t>
            </a:r>
            <a:r>
              <a:rPr lang="en-US" b="1" dirty="0">
                <a:latin typeface="UTM Avo" panose="02040603050506020204" pitchFamily="18" charset="0"/>
              </a:rPr>
              <a:t> 28.1. </a:t>
            </a:r>
            <a:r>
              <a:rPr lang="en-US" b="1" dirty="0" err="1">
                <a:latin typeface="UTM Avo" panose="02040603050506020204" pitchFamily="18" charset="0"/>
              </a:rPr>
              <a:t>Kết</a:t>
            </a:r>
            <a:r>
              <a:rPr lang="en-US" b="1" dirty="0">
                <a:latin typeface="UTM Avo" panose="02040603050506020204" pitchFamily="18" charset="0"/>
              </a:rPr>
              <a:t> </a:t>
            </a:r>
            <a:r>
              <a:rPr lang="en-US" b="1" dirty="0" err="1">
                <a:latin typeface="UTM Avo" panose="02040603050506020204" pitchFamily="18" charset="0"/>
              </a:rPr>
              <a:t>quả</a:t>
            </a:r>
            <a:r>
              <a:rPr lang="en-US" b="1" dirty="0">
                <a:latin typeface="UTM Avo" panose="02040603050506020204" pitchFamily="18" charset="0"/>
              </a:rPr>
              <a:t> </a:t>
            </a:r>
            <a:r>
              <a:rPr lang="en-US" b="1" dirty="0" err="1">
                <a:latin typeface="UTM Avo" panose="02040603050506020204" pitchFamily="18" charset="0"/>
              </a:rPr>
              <a:t>thí</a:t>
            </a:r>
            <a:r>
              <a:rPr lang="en-US" b="1" dirty="0">
                <a:latin typeface="UTM Avo" panose="02040603050506020204" pitchFamily="18" charset="0"/>
              </a:rPr>
              <a:t> </a:t>
            </a:r>
            <a:r>
              <a:rPr lang="en-US" b="1" dirty="0" err="1">
                <a:latin typeface="UTM Avo" panose="02040603050506020204" pitchFamily="18" charset="0"/>
              </a:rPr>
              <a:t>nghiệm</a:t>
            </a:r>
            <a:endParaRPr lang="en-US" b="1" dirty="0">
              <a:latin typeface="UTM Avo" panose="02040603050506020204" pitchFamily="18" charset="0"/>
            </a:endParaRPr>
          </a:p>
        </p:txBody>
      </p:sp>
    </p:spTree>
    <p:extLst>
      <p:ext uri="{BB962C8B-B14F-4D97-AF65-F5344CB8AC3E}">
        <p14:creationId xmlns:p14="http://schemas.microsoft.com/office/powerpoint/2010/main" val="1440263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786AFF-A5A3-1A1B-A78B-49AB0D0BDE50}"/>
              </a:ext>
            </a:extLst>
          </p:cNvPr>
          <p:cNvSpPr>
            <a:spLocks noChangeArrowheads="1"/>
          </p:cNvSpPr>
          <p:nvPr/>
        </p:nvSpPr>
        <p:spPr bwMode="auto">
          <a:xfrm>
            <a:off x="370660" y="1516803"/>
            <a:ext cx="11201096" cy="525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ts val="600"/>
              </a:spcBef>
              <a:spcAft>
                <a:spcPct val="0"/>
              </a:spcAft>
              <a:buClrTx/>
              <a:buSzTx/>
              <a:buFontTx/>
              <a:buNone/>
              <a:tabLst/>
            </a:pPr>
            <a:r>
              <a:rPr kumimoji="0" lang="en-US" altLang="en-US" b="1" i="0" u="none" strike="noStrike" cap="none" normalizeH="0" baseline="0" dirty="0" err="1">
                <a:ln>
                  <a:noFill/>
                </a:ln>
                <a:solidFill>
                  <a:srgbClr val="000000"/>
                </a:solidFill>
                <a:effectLst/>
                <a:latin typeface="UTM Avo" panose="02040603050506020204" pitchFamily="18" charset="0"/>
              </a:rPr>
              <a:t>Giải</a:t>
            </a:r>
            <a:r>
              <a:rPr kumimoji="0" lang="en-US" altLang="en-US" b="1" i="0" u="none" strike="noStrike" cap="none" normalizeH="0" baseline="0" dirty="0">
                <a:ln>
                  <a:noFill/>
                </a:ln>
                <a:solidFill>
                  <a:srgbClr val="000000"/>
                </a:solidFill>
                <a:effectLst/>
                <a:latin typeface="UTM Avo" panose="02040603050506020204" pitchFamily="18" charset="0"/>
              </a:rPr>
              <a:t> </a:t>
            </a:r>
            <a:r>
              <a:rPr kumimoji="0" lang="en-US" altLang="en-US" b="1" i="0" u="none" strike="noStrike" cap="none" normalizeH="0" baseline="0" dirty="0" err="1">
                <a:ln>
                  <a:noFill/>
                </a:ln>
                <a:solidFill>
                  <a:srgbClr val="000000"/>
                </a:solidFill>
                <a:effectLst/>
                <a:latin typeface="UTM Avo" panose="02040603050506020204" pitchFamily="18" charset="0"/>
              </a:rPr>
              <a:t>thích</a:t>
            </a:r>
            <a:r>
              <a:rPr kumimoji="0" lang="en-US" altLang="en-US" b="1" i="0" u="none" strike="noStrike" cap="none" normalizeH="0" baseline="0" dirty="0">
                <a:ln>
                  <a:noFill/>
                </a:ln>
                <a:solidFill>
                  <a:srgbClr val="000000"/>
                </a:solidFill>
                <a:effectLst/>
                <a:latin typeface="UTM Avo" panose="02040603050506020204" pitchFamily="18" charset="0"/>
              </a:rPr>
              <a:t> </a:t>
            </a:r>
            <a:r>
              <a:rPr kumimoji="0" lang="en-US" altLang="en-US" b="1" i="0" u="none" strike="noStrike" cap="none" normalizeH="0" baseline="0" dirty="0" err="1">
                <a:ln>
                  <a:noFill/>
                </a:ln>
                <a:solidFill>
                  <a:srgbClr val="000000"/>
                </a:solidFill>
                <a:effectLst/>
                <a:latin typeface="UTM Avo" panose="02040603050506020204" pitchFamily="18" charset="0"/>
              </a:rPr>
              <a:t>kết</a:t>
            </a:r>
            <a:r>
              <a:rPr kumimoji="0" lang="en-US" altLang="en-US" b="1" i="0" u="none" strike="noStrike" cap="none" normalizeH="0" baseline="0" dirty="0">
                <a:ln>
                  <a:noFill/>
                </a:ln>
                <a:solidFill>
                  <a:srgbClr val="000000"/>
                </a:solidFill>
                <a:effectLst/>
                <a:latin typeface="UTM Avo" panose="02040603050506020204" pitchFamily="18" charset="0"/>
              </a:rPr>
              <a:t> </a:t>
            </a:r>
            <a:r>
              <a:rPr kumimoji="0" lang="en-US" altLang="en-US" b="1" i="0" u="none" strike="noStrike" cap="none" normalizeH="0" baseline="0" dirty="0" err="1">
                <a:ln>
                  <a:noFill/>
                </a:ln>
                <a:solidFill>
                  <a:srgbClr val="000000"/>
                </a:solidFill>
                <a:effectLst/>
                <a:latin typeface="UTM Avo" panose="02040603050506020204" pitchFamily="18" charset="0"/>
              </a:rPr>
              <a:t>quả</a:t>
            </a:r>
            <a:r>
              <a:rPr kumimoji="0" lang="en-US" altLang="en-US" b="1" i="0" u="none" strike="noStrike" cap="none" normalizeH="0" baseline="0" dirty="0">
                <a:ln>
                  <a:noFill/>
                </a:ln>
                <a:solidFill>
                  <a:srgbClr val="000000"/>
                </a:solidFill>
                <a:effectLst/>
                <a:latin typeface="UTM Avo" panose="02040603050506020204" pitchFamily="18" charset="0"/>
              </a:rPr>
              <a:t> </a:t>
            </a:r>
            <a:r>
              <a:rPr kumimoji="0" lang="en-US" altLang="en-US" b="1" i="0" u="none" strike="noStrike" cap="none" normalizeH="0" baseline="0" dirty="0" err="1">
                <a:ln>
                  <a:noFill/>
                </a:ln>
                <a:solidFill>
                  <a:srgbClr val="000000"/>
                </a:solidFill>
                <a:effectLst/>
                <a:latin typeface="UTM Avo" panose="02040603050506020204" pitchFamily="18" charset="0"/>
              </a:rPr>
              <a:t>thí</a:t>
            </a:r>
            <a:r>
              <a:rPr kumimoji="0" lang="en-US" altLang="en-US" b="1" i="0" u="none" strike="noStrike" cap="none" normalizeH="0" baseline="0" dirty="0">
                <a:ln>
                  <a:noFill/>
                </a:ln>
                <a:solidFill>
                  <a:srgbClr val="000000"/>
                </a:solidFill>
                <a:effectLst/>
                <a:latin typeface="UTM Avo" panose="02040603050506020204" pitchFamily="18" charset="0"/>
              </a:rPr>
              <a:t> </a:t>
            </a:r>
            <a:r>
              <a:rPr kumimoji="0" lang="en-US" altLang="en-US" b="1" i="0" u="none" strike="noStrike" cap="none" normalizeH="0" baseline="0" dirty="0" err="1">
                <a:ln>
                  <a:noFill/>
                </a:ln>
                <a:solidFill>
                  <a:srgbClr val="000000"/>
                </a:solidFill>
                <a:effectLst/>
                <a:latin typeface="UTM Avo" panose="02040603050506020204" pitchFamily="18" charset="0"/>
              </a:rPr>
              <a:t>nghiệm</a:t>
            </a:r>
            <a:r>
              <a:rPr kumimoji="0" lang="en-US" altLang="en-US" b="1" i="0" u="none" strike="noStrike" cap="none" normalizeH="0" baseline="0" dirty="0">
                <a:ln>
                  <a:noFill/>
                </a:ln>
                <a:solidFill>
                  <a:srgbClr val="000000"/>
                </a:solidFill>
                <a:effectLst/>
                <a:latin typeface="UTM Avo" panose="02040603050506020204" pitchFamily="18" charset="0"/>
              </a:rPr>
              <a:t>:</a:t>
            </a:r>
            <a:endParaRPr kumimoji="0" lang="en-US" altLang="en-US" b="1" i="0" u="none" strike="noStrike" cap="none" normalizeH="0" baseline="0" dirty="0">
              <a:ln>
                <a:noFill/>
              </a:ln>
              <a:solidFill>
                <a:schemeClr val="tx1"/>
              </a:solidFill>
              <a:effectLst/>
              <a:latin typeface="UTM Avo" panose="02040603050506020204" pitchFamily="18" charset="0"/>
            </a:endParaRPr>
          </a:p>
          <a:p>
            <a:pPr marL="0" marR="0" lvl="0" indent="0" algn="just" defTabSz="914400" rtl="0" eaLnBrk="0" fontAlgn="base" latinLnBrk="0" hangingPunct="0">
              <a:lnSpc>
                <a:spcPct val="150000"/>
              </a:lnSpc>
              <a:spcBef>
                <a:spcPts val="600"/>
              </a:spcBef>
              <a:spcAft>
                <a:spcPct val="0"/>
              </a:spcAft>
              <a:buClrTx/>
              <a:buSzTx/>
              <a:buFontTx/>
              <a:buNone/>
              <a:tabLst/>
            </a:pPr>
            <a:r>
              <a:rPr kumimoji="0" lang="en-US" altLang="en-US" b="1" i="0" u="none" strike="noStrike" cap="none" normalizeH="0" baseline="0" dirty="0">
                <a:ln>
                  <a:noFill/>
                </a:ln>
                <a:solidFill>
                  <a:srgbClr val="000000"/>
                </a:solidFill>
                <a:effectLst/>
                <a:latin typeface="UTM Avo" panose="02040603050506020204" pitchFamily="18" charset="0"/>
              </a:rPr>
              <a:t>- </a:t>
            </a:r>
            <a:r>
              <a:rPr kumimoji="0" lang="en-US" altLang="en-US" b="1" i="0" u="none" strike="noStrike" cap="none" normalizeH="0" baseline="0" dirty="0" err="1">
                <a:ln>
                  <a:noFill/>
                </a:ln>
                <a:solidFill>
                  <a:srgbClr val="000000"/>
                </a:solidFill>
                <a:effectLst/>
                <a:latin typeface="UTM Avo" panose="02040603050506020204" pitchFamily="18" charset="0"/>
              </a:rPr>
              <a:t>Xương</a:t>
            </a:r>
            <a:r>
              <a:rPr kumimoji="0" lang="en-US" altLang="en-US" b="1" i="0" u="none" strike="noStrike" cap="none" normalizeH="0" baseline="0" dirty="0">
                <a:ln>
                  <a:noFill/>
                </a:ln>
                <a:solidFill>
                  <a:srgbClr val="000000"/>
                </a:solidFill>
                <a:effectLst/>
                <a:latin typeface="UTM Avo" panose="02040603050506020204" pitchFamily="18" charset="0"/>
              </a:rPr>
              <a:t> 1 </a:t>
            </a:r>
            <a:r>
              <a:rPr kumimoji="0" lang="en-US" altLang="en-US" b="0" i="0" u="none" strike="noStrike" cap="none" normalizeH="0" baseline="0" dirty="0" err="1">
                <a:ln>
                  <a:noFill/>
                </a:ln>
                <a:solidFill>
                  <a:srgbClr val="000000"/>
                </a:solidFill>
                <a:effectLst/>
                <a:latin typeface="UTM Avo" panose="02040603050506020204" pitchFamily="18" charset="0"/>
              </a:rPr>
              <a:t>để</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nguyên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nên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trong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vẫn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còn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các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thành</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phần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hóa</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học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là</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chất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hữu</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và</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chất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vô</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cơ</a:t>
            </a:r>
            <a:r>
              <a:rPr kumimoji="0" lang="en-US" altLang="en-US" b="0" i="0" u="none" strike="noStrike" cap="none" normalizeH="0" baseline="0" dirty="0">
                <a:ln>
                  <a:noFill/>
                </a:ln>
                <a:solidFill>
                  <a:srgbClr val="000000"/>
                </a:solidFill>
                <a:effectLst/>
                <a:latin typeface="UTM Avo" panose="02040603050506020204" pitchFamily="18" charset="0"/>
              </a:rPr>
              <a:t>. Do </a:t>
            </a:r>
            <a:r>
              <a:rPr kumimoji="0" lang="en-US" altLang="en-US" b="0" i="0" u="none" strike="noStrike" cap="none" normalizeH="0" baseline="0" dirty="0" err="1">
                <a:ln>
                  <a:noFill/>
                </a:ln>
                <a:solidFill>
                  <a:srgbClr val="000000"/>
                </a:solidFill>
                <a:effectLst/>
                <a:latin typeface="UTM Avo" panose="02040603050506020204" pitchFamily="18" charset="0"/>
              </a:rPr>
              <a:t>đó</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vẫn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còn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tính</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đàn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hồi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rắn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chắc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nên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không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thể</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uốn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cong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và</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không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bị</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vụn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khi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bóp</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nhẹ</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vào</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đầu</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a:t>
            </a:r>
            <a:endParaRPr kumimoji="0" lang="en-US" altLang="en-US" b="0" i="0" u="none" strike="noStrike" cap="none" normalizeH="0" baseline="0" dirty="0">
              <a:ln>
                <a:noFill/>
              </a:ln>
              <a:solidFill>
                <a:schemeClr val="tx1"/>
              </a:solidFill>
              <a:effectLst/>
              <a:latin typeface="UTM Avo" panose="02040603050506020204" pitchFamily="18" charset="0"/>
            </a:endParaRPr>
          </a:p>
          <a:p>
            <a:pPr marL="0" marR="0" lvl="0" indent="0" algn="just" defTabSz="914400" rtl="0" eaLnBrk="0" fontAlgn="base" latinLnBrk="0" hangingPunct="0">
              <a:lnSpc>
                <a:spcPct val="150000"/>
              </a:lnSpc>
              <a:spcBef>
                <a:spcPts val="600"/>
              </a:spcBef>
              <a:spcAft>
                <a:spcPct val="0"/>
              </a:spcAft>
              <a:buClrTx/>
              <a:buSzTx/>
              <a:buFontTx/>
              <a:buNone/>
              <a:tabLst/>
            </a:pPr>
            <a:r>
              <a:rPr kumimoji="0" lang="en-US" altLang="en-US" b="1" i="0" u="none" strike="noStrike" cap="none" normalizeH="0" baseline="0" dirty="0">
                <a:ln>
                  <a:noFill/>
                </a:ln>
                <a:solidFill>
                  <a:srgbClr val="000000"/>
                </a:solidFill>
                <a:effectLst/>
                <a:latin typeface="UTM Avo" panose="02040603050506020204" pitchFamily="18" charset="0"/>
              </a:rPr>
              <a:t>- </a:t>
            </a:r>
            <a:r>
              <a:rPr kumimoji="0" lang="en-US" altLang="en-US" b="1" i="0" u="none" strike="noStrike" cap="none" normalizeH="0" baseline="0" dirty="0" err="1">
                <a:ln>
                  <a:noFill/>
                </a:ln>
                <a:solidFill>
                  <a:srgbClr val="000000"/>
                </a:solidFill>
                <a:effectLst/>
                <a:latin typeface="UTM Avo" panose="02040603050506020204" pitchFamily="18" charset="0"/>
              </a:rPr>
              <a:t>Xương</a:t>
            </a:r>
            <a:r>
              <a:rPr kumimoji="0" lang="en-US" altLang="en-US" b="1" i="0" u="none" strike="noStrike" cap="none" normalizeH="0" baseline="0" dirty="0">
                <a:ln>
                  <a:noFill/>
                </a:ln>
                <a:solidFill>
                  <a:srgbClr val="000000"/>
                </a:solidFill>
                <a:effectLst/>
                <a:latin typeface="UTM Avo" panose="02040603050506020204" pitchFamily="18" charset="0"/>
              </a:rPr>
              <a:t> 2 </a:t>
            </a:r>
            <a:r>
              <a:rPr kumimoji="0" lang="en-US" altLang="en-US" b="0" i="0" u="none" strike="noStrike" cap="none" normalizeH="0" baseline="0" dirty="0" err="1">
                <a:ln>
                  <a:noFill/>
                </a:ln>
                <a:solidFill>
                  <a:srgbClr val="000000"/>
                </a:solidFill>
                <a:effectLst/>
                <a:latin typeface="UTM Avo" panose="02040603050506020204" pitchFamily="18" charset="0"/>
              </a:rPr>
              <a:t>đã</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được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ngâm</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trong</a:t>
            </a:r>
            <a:r>
              <a:rPr kumimoji="0" lang="en-US" altLang="en-US" b="0" i="0" u="none" strike="noStrike" cap="none" normalizeH="0" baseline="0" dirty="0">
                <a:ln>
                  <a:noFill/>
                </a:ln>
                <a:solidFill>
                  <a:srgbClr val="000000"/>
                </a:solidFill>
                <a:effectLst/>
                <a:latin typeface="UTM Avo" panose="02040603050506020204" pitchFamily="18" charset="0"/>
              </a:rPr>
              <a:t> dung </a:t>
            </a:r>
            <a:r>
              <a:rPr kumimoji="0" lang="en-US" altLang="en-US" b="0" i="0" u="none" strike="noStrike" cap="none" normalizeH="0" baseline="0" dirty="0" err="1">
                <a:ln>
                  <a:noFill/>
                </a:ln>
                <a:solidFill>
                  <a:srgbClr val="000000"/>
                </a:solidFill>
                <a:effectLst/>
                <a:latin typeface="UTM Avo" panose="02040603050506020204" pitchFamily="18" charset="0"/>
              </a:rPr>
              <a:t>dịch</a:t>
            </a:r>
            <a:r>
              <a:rPr kumimoji="0" lang="en-US" altLang="en-US" b="0" i="0" u="none" strike="noStrike" cap="none" normalizeH="0" baseline="0" dirty="0">
                <a:ln>
                  <a:noFill/>
                </a:ln>
                <a:solidFill>
                  <a:srgbClr val="000000"/>
                </a:solidFill>
                <a:effectLst/>
                <a:latin typeface="UTM Avo" panose="02040603050506020204" pitchFamily="18" charset="0"/>
              </a:rPr>
              <a:t> HCl 10%. Khi </a:t>
            </a:r>
            <a:r>
              <a:rPr lang="en-US" altLang="en-US" dirty="0" err="1">
                <a:solidFill>
                  <a:srgbClr val="000000"/>
                </a:solidFill>
                <a:latin typeface="UTM Avo" panose="02040603050506020204" pitchFamily="18" charset="0"/>
              </a:rPr>
              <a:t>đó</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các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chất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vô</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trong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sẽ</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phản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ứng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với</a:t>
            </a:r>
            <a:r>
              <a:rPr kumimoji="0" lang="en-US" altLang="en-US" b="0" i="0" u="none" strike="noStrike" cap="none" normalizeH="0" baseline="0" dirty="0">
                <a:ln>
                  <a:noFill/>
                </a:ln>
                <a:solidFill>
                  <a:srgbClr val="000000"/>
                </a:solidFill>
                <a:effectLst/>
                <a:latin typeface="UTM Avo" panose="02040603050506020204" pitchFamily="18" charset="0"/>
              </a:rPr>
              <a:t> HCl </a:t>
            </a:r>
            <a:r>
              <a:rPr kumimoji="0" lang="en-US" altLang="en-US" b="0" i="0" u="none" strike="noStrike" cap="none" normalizeH="0" baseline="0" dirty="0" err="1">
                <a:ln>
                  <a:noFill/>
                </a:ln>
                <a:solidFill>
                  <a:srgbClr val="000000"/>
                </a:solidFill>
                <a:effectLst/>
                <a:latin typeface="UTM Avo" panose="02040603050506020204" pitchFamily="18" charset="0"/>
              </a:rPr>
              <a:t>khiến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2 </a:t>
            </a:r>
            <a:r>
              <a:rPr kumimoji="0" lang="en-US" altLang="en-US" b="0" i="0" u="none" strike="noStrike" cap="none" normalizeH="0" baseline="0" dirty="0" err="1">
                <a:ln>
                  <a:noFill/>
                </a:ln>
                <a:solidFill>
                  <a:srgbClr val="000000"/>
                </a:solidFill>
                <a:effectLst/>
                <a:latin typeface="UTM Avo" panose="02040603050506020204" pitchFamily="18" charset="0"/>
              </a:rPr>
              <a:t>chỉ</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còn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lại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thành</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phần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chất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hữu</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Việc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mất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đi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các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chất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vô</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làm</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cho</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bị</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mất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tính</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rắn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chắc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chỉ</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còn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lại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tính</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mềm</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dẻo</a:t>
            </a:r>
            <a:r>
              <a:rPr kumimoji="0" lang="en-US" altLang="en-US" b="0" i="0" u="none" strike="noStrike" cap="none" normalizeH="0" baseline="0" dirty="0">
                <a:ln>
                  <a:noFill/>
                </a:ln>
                <a:solidFill>
                  <a:srgbClr val="000000"/>
                </a:solidFill>
                <a:effectLst/>
                <a:latin typeface="UTM Avo" panose="02040603050506020204" pitchFamily="18" charset="0"/>
              </a:rPr>
              <a:t>. Do </a:t>
            </a:r>
            <a:r>
              <a:rPr kumimoji="0" lang="en-US" altLang="en-US" b="0" i="0" u="none" strike="noStrike" cap="none" normalizeH="0" baseline="0" dirty="0" err="1">
                <a:ln>
                  <a:noFill/>
                </a:ln>
                <a:solidFill>
                  <a:srgbClr val="000000"/>
                </a:solidFill>
                <a:effectLst/>
                <a:latin typeface="UTM Avo" panose="02040603050506020204" pitchFamily="18" charset="0"/>
              </a:rPr>
              <a:t>đó</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2 </a:t>
            </a:r>
            <a:r>
              <a:rPr kumimoji="0" lang="en-US" altLang="en-US" b="0" i="0" u="none" strike="noStrike" cap="none" normalizeH="0" baseline="0" dirty="0" err="1">
                <a:ln>
                  <a:noFill/>
                </a:ln>
                <a:solidFill>
                  <a:srgbClr val="000000"/>
                </a:solidFill>
                <a:effectLst/>
                <a:latin typeface="UTM Avo" panose="02040603050506020204" pitchFamily="18" charset="0"/>
              </a:rPr>
              <a:t>có</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thể</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uốn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cong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và</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không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bị</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vụn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khi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bóp</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nhẹ</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vào</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đầu</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a:t>
            </a:r>
            <a:endParaRPr kumimoji="0" lang="en-US" altLang="en-US" b="0" i="0" u="none" strike="noStrike" cap="none" normalizeH="0" baseline="0" dirty="0">
              <a:ln>
                <a:noFill/>
              </a:ln>
              <a:solidFill>
                <a:schemeClr val="tx1"/>
              </a:solidFill>
              <a:effectLst/>
              <a:latin typeface="UTM Avo" panose="02040603050506020204" pitchFamily="18" charset="0"/>
            </a:endParaRPr>
          </a:p>
          <a:p>
            <a:pPr marL="0" marR="0" lvl="0" indent="0" algn="just" defTabSz="914400" rtl="0" eaLnBrk="0" fontAlgn="base" latinLnBrk="0" hangingPunct="0">
              <a:lnSpc>
                <a:spcPct val="150000"/>
              </a:lnSpc>
              <a:spcBef>
                <a:spcPts val="600"/>
              </a:spcBef>
              <a:spcAft>
                <a:spcPct val="0"/>
              </a:spcAft>
              <a:buClrTx/>
              <a:buSzTx/>
              <a:buFontTx/>
              <a:buNone/>
              <a:tabLst/>
            </a:pPr>
            <a:r>
              <a:rPr kumimoji="0" lang="en-US" altLang="en-US" b="1" i="0" u="none" strike="noStrike" cap="none" normalizeH="0" baseline="0" dirty="0">
                <a:ln>
                  <a:noFill/>
                </a:ln>
                <a:solidFill>
                  <a:srgbClr val="000000"/>
                </a:solidFill>
                <a:effectLst/>
                <a:latin typeface="UTM Avo" panose="02040603050506020204" pitchFamily="18" charset="0"/>
              </a:rPr>
              <a:t>- </a:t>
            </a:r>
            <a:r>
              <a:rPr kumimoji="0" lang="en-US" altLang="en-US" b="1" i="0" u="none" strike="noStrike" cap="none" normalizeH="0" baseline="0" dirty="0" err="1">
                <a:ln>
                  <a:noFill/>
                </a:ln>
                <a:solidFill>
                  <a:srgbClr val="000000"/>
                </a:solidFill>
                <a:effectLst/>
                <a:latin typeface="UTM Avo" panose="02040603050506020204" pitchFamily="18" charset="0"/>
              </a:rPr>
              <a:t>Xương</a:t>
            </a:r>
            <a:r>
              <a:rPr kumimoji="0" lang="en-US" altLang="en-US" b="1" i="0" u="none" strike="noStrike" cap="none" normalizeH="0" baseline="0" dirty="0">
                <a:ln>
                  <a:noFill/>
                </a:ln>
                <a:solidFill>
                  <a:srgbClr val="000000"/>
                </a:solidFill>
                <a:effectLst/>
                <a:latin typeface="UTM Avo" panose="02040603050506020204" pitchFamily="18" charset="0"/>
              </a:rPr>
              <a:t> 3 </a:t>
            </a:r>
            <a:r>
              <a:rPr kumimoji="0" lang="en-US" altLang="en-US" b="0" i="0" u="none" strike="noStrike" cap="none" normalizeH="0" baseline="0" dirty="0" err="1">
                <a:ln>
                  <a:noFill/>
                </a:ln>
                <a:solidFill>
                  <a:srgbClr val="000000"/>
                </a:solidFill>
                <a:effectLst/>
                <a:latin typeface="UTM Avo" panose="02040603050506020204" pitchFamily="18" charset="0"/>
              </a:rPr>
              <a:t>được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đốt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trên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ngọn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lửa</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đèn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cồn</a:t>
            </a:r>
            <a:r>
              <a:rPr kumimoji="0" lang="en-US" altLang="en-US" b="0" i="0" u="none" strike="noStrike" cap="none" normalizeH="0" baseline="0" dirty="0">
                <a:ln>
                  <a:noFill/>
                </a:ln>
                <a:solidFill>
                  <a:srgbClr val="000000"/>
                </a:solidFill>
                <a:effectLst/>
                <a:latin typeface="UTM Avo" panose="02040603050506020204" pitchFamily="18" charset="0"/>
              </a:rPr>
              <a:t>. Khi </a:t>
            </a:r>
            <a:r>
              <a:rPr lang="en-US" altLang="en-US" dirty="0" err="1">
                <a:solidFill>
                  <a:srgbClr val="000000"/>
                </a:solidFill>
                <a:latin typeface="UTM Avo" panose="02040603050506020204" pitchFamily="18" charset="0"/>
              </a:rPr>
              <a:t>đó</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các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chất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hữu</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trong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bị </a:t>
            </a:r>
            <a:r>
              <a:rPr kumimoji="0" lang="en-US" altLang="en-US" b="0" i="0" u="none" strike="noStrike" cap="none" normalizeH="0" baseline="0" dirty="0" err="1">
                <a:ln>
                  <a:noFill/>
                </a:ln>
                <a:solidFill>
                  <a:srgbClr val="000000"/>
                </a:solidFill>
                <a:effectLst/>
                <a:latin typeface="UTM Avo" panose="02040603050506020204" pitchFamily="18" charset="0"/>
              </a:rPr>
              <a:t>đốt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cháy</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khiến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3 </a:t>
            </a:r>
            <a:r>
              <a:rPr kumimoji="0" lang="en-US" altLang="en-US" b="0" i="0" u="none" strike="noStrike" cap="none" normalizeH="0" baseline="0" dirty="0" err="1">
                <a:ln>
                  <a:noFill/>
                </a:ln>
                <a:solidFill>
                  <a:srgbClr val="000000"/>
                </a:solidFill>
                <a:effectLst/>
                <a:latin typeface="UTM Avo" panose="02040603050506020204" pitchFamily="18" charset="0"/>
              </a:rPr>
              <a:t>chỉ</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còn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lại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thành</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phần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vô</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Việc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mất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đi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các</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chất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hữu</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làm</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cho</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bị</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mất</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tính</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mềm</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dẻo</a:t>
            </a:r>
            <a:r>
              <a:rPr kumimoji="0" lang="en-US" altLang="en-US" b="0" i="0" u="none" strike="noStrike" cap="none" normalizeH="0" baseline="0" dirty="0">
                <a:ln>
                  <a:noFill/>
                </a:ln>
                <a:solidFill>
                  <a:srgbClr val="000000"/>
                </a:solidFill>
                <a:effectLst/>
                <a:latin typeface="UTM Avo" panose="02040603050506020204" pitchFamily="18" charset="0"/>
              </a:rPr>
              <a:t>, chỉ </a:t>
            </a:r>
            <a:r>
              <a:rPr kumimoji="0" lang="en-US" altLang="en-US" b="0" i="0" u="none" strike="noStrike" cap="none" normalizeH="0" baseline="0" dirty="0" err="1">
                <a:ln>
                  <a:noFill/>
                </a:ln>
                <a:solidFill>
                  <a:srgbClr val="000000"/>
                </a:solidFill>
                <a:effectLst/>
                <a:latin typeface="UTM Avo" panose="02040603050506020204" pitchFamily="18" charset="0"/>
              </a:rPr>
              <a:t>còn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lại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tính</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rắn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chắc</a:t>
            </a:r>
            <a:r>
              <a:rPr kumimoji="0" lang="en-US" altLang="en-US" b="0" i="0" u="none" strike="noStrike" cap="none" normalizeH="0" baseline="0" dirty="0">
                <a:ln>
                  <a:noFill/>
                </a:ln>
                <a:solidFill>
                  <a:srgbClr val="000000"/>
                </a:solidFill>
                <a:effectLst/>
                <a:latin typeface="UTM Avo" panose="02040603050506020204" pitchFamily="18" charset="0"/>
              </a:rPr>
              <a:t>. Do </a:t>
            </a:r>
            <a:r>
              <a:rPr kumimoji="0" lang="en-US" altLang="en-US" b="0" i="0" u="none" strike="noStrike" cap="none" normalizeH="0" baseline="0" dirty="0" err="1">
                <a:ln>
                  <a:noFill/>
                </a:ln>
                <a:solidFill>
                  <a:srgbClr val="000000"/>
                </a:solidFill>
                <a:effectLst/>
                <a:latin typeface="UTM Avo" panose="02040603050506020204" pitchFamily="18" charset="0"/>
              </a:rPr>
              <a:t>đó</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không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thể</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uốn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cong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và</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vỡ</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vụn</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khi</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bóp</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nhẹ</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vào</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đầu</a:t>
            </a:r>
            <a:r>
              <a:rPr kumimoji="0" lang="en-US" altLang="en-US" b="0" i="0" u="none" strike="noStrike" cap="none" normalizeH="0" baseline="0" dirty="0">
                <a:ln>
                  <a:noFill/>
                </a:ln>
                <a:solidFill>
                  <a:srgbClr val="000000"/>
                </a:solidFill>
                <a:effectLst/>
                <a:latin typeface="UTM Avo" panose="02040603050506020204" pitchFamily="18" charset="0"/>
              </a:rPr>
              <a:t> </a:t>
            </a:r>
            <a:r>
              <a:rPr kumimoji="0" lang="en-US" altLang="en-US" b="0" i="0" u="none" strike="noStrike" cap="none" normalizeH="0" baseline="0" dirty="0" err="1">
                <a:ln>
                  <a:noFill/>
                </a:ln>
                <a:solidFill>
                  <a:srgbClr val="000000"/>
                </a:solidFill>
                <a:effectLst/>
                <a:latin typeface="UTM Avo" panose="02040603050506020204" pitchFamily="18" charset="0"/>
              </a:rPr>
              <a:t>xương</a:t>
            </a:r>
            <a:r>
              <a:rPr kumimoji="0" lang="en-US" altLang="en-US" b="0" i="0" u="none" strike="noStrike" cap="none" normalizeH="0" baseline="0" dirty="0">
                <a:ln>
                  <a:noFill/>
                </a:ln>
                <a:solidFill>
                  <a:srgbClr val="000000"/>
                </a:solidFill>
                <a:effectLst/>
                <a:latin typeface="UTM Avo" panose="02040603050506020204" pitchFamily="18" charset="0"/>
              </a:rPr>
              <a:t>.</a:t>
            </a:r>
            <a:endParaRPr kumimoji="0" lang="en-US" altLang="en-US" b="0" i="0" u="none" strike="noStrike" cap="none" normalizeH="0" baseline="0" dirty="0">
              <a:ln>
                <a:noFill/>
              </a:ln>
              <a:solidFill>
                <a:schemeClr val="tx1"/>
              </a:solidFill>
              <a:effectLst/>
              <a:latin typeface="UTM Avo" panose="02040603050506020204" pitchFamily="18" charset="0"/>
            </a:endParaRPr>
          </a:p>
        </p:txBody>
      </p:sp>
    </p:spTree>
    <p:extLst>
      <p:ext uri="{BB962C8B-B14F-4D97-AF65-F5344CB8AC3E}">
        <p14:creationId xmlns:p14="http://schemas.microsoft.com/office/powerpoint/2010/main" val="1421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B3046647-AAA9-B74F-F365-AD40CE8B91E2}"/>
              </a:ext>
            </a:extLst>
          </p:cNvPr>
          <p:cNvPicPr>
            <a:picLocks noChangeAspect="1"/>
          </p:cNvPicPr>
          <p:nvPr/>
        </p:nvPicPr>
        <p:blipFill>
          <a:blip r:embed="rId4"/>
          <a:stretch>
            <a:fillRect/>
          </a:stretch>
        </p:blipFill>
        <p:spPr>
          <a:xfrm>
            <a:off x="4656985" y="2974415"/>
            <a:ext cx="2866614" cy="1854760"/>
          </a:xfrm>
          <a:prstGeom prst="rect">
            <a:avLst/>
          </a:prstGeom>
        </p:spPr>
      </p:pic>
    </p:spTree>
    <p:extLst>
      <p:ext uri="{BB962C8B-B14F-4D97-AF65-F5344CB8AC3E}">
        <p14:creationId xmlns:p14="http://schemas.microsoft.com/office/powerpoint/2010/main" val="9658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3E0F5F9C-6CE6-176C-8C6B-C2D7A1747D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6660">
            <a:off x="9958021" y="1235958"/>
            <a:ext cx="1190095" cy="965059"/>
          </a:xfrm>
          <a:prstGeom prst="rect">
            <a:avLst/>
          </a:prstGeom>
        </p:spPr>
      </p:pic>
      <p:pic>
        <p:nvPicPr>
          <p:cNvPr id="12" name="Picture 5">
            <a:extLst>
              <a:ext uri="{FF2B5EF4-FFF2-40B4-BE49-F238E27FC236}">
                <a16:creationId xmlns:a16="http://schemas.microsoft.com/office/drawing/2014/main" id="{0A46816C-77DE-68A3-50E7-E2207A4754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25658">
            <a:off x="713275" y="2935695"/>
            <a:ext cx="869841" cy="705362"/>
          </a:xfrm>
          <a:prstGeom prst="rect">
            <a:avLst/>
          </a:prstGeom>
        </p:spPr>
      </p:pic>
      <p:sp>
        <p:nvSpPr>
          <p:cNvPr id="13" name="Rectangle 12">
            <a:extLst>
              <a:ext uri="{FF2B5EF4-FFF2-40B4-BE49-F238E27FC236}">
                <a16:creationId xmlns:a16="http://schemas.microsoft.com/office/drawing/2014/main" id="{AE9590DD-AC67-72D3-8EBB-A2A4C2883F49}"/>
              </a:ext>
            </a:extLst>
          </p:cNvPr>
          <p:cNvSpPr/>
          <p:nvPr/>
        </p:nvSpPr>
        <p:spPr>
          <a:xfrm>
            <a:off x="2148644" y="1914251"/>
            <a:ext cx="8350023" cy="1129989"/>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2400" dirty="0">
                <a:latin typeface="UTM Avo" panose="02040603050506020204" pitchFamily="18" charset="0"/>
                <a:cs typeface="Arial" panose="020B0604020202020204" pitchFamily="34" charset="0"/>
              </a:rPr>
              <a:t>Hoàn </a:t>
            </a:r>
            <a:r>
              <a:rPr lang="en-US" sz="2400" dirty="0" err="1">
                <a:latin typeface="UTM Avo" panose="02040603050506020204" pitchFamily="18" charset="0"/>
                <a:cs typeface="Arial" panose="020B0604020202020204" pitchFamily="34" charset="0"/>
              </a:rPr>
              <a:t>thành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bài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tập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sách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bài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tập</a:t>
            </a:r>
            <a:endParaRPr lang="en-US" sz="2400" dirty="0">
              <a:latin typeface="UTM Avo" panose="02040603050506020204" pitchFamily="18" charset="0"/>
              <a:cs typeface="Arial" panose="020B0604020202020204" pitchFamily="34" charset="0"/>
            </a:endParaRPr>
          </a:p>
          <a:p>
            <a:pPr marL="285750" indent="-285750" algn="just">
              <a:lnSpc>
                <a:spcPct val="150000"/>
              </a:lnSpc>
              <a:buFont typeface="Wingdings" panose="05000000000000000000" pitchFamily="2" charset="2"/>
              <a:buChar char="§"/>
            </a:pPr>
            <a:r>
              <a:rPr lang="en-US" sz="2400" dirty="0" err="1">
                <a:latin typeface="UTM Avo" panose="02040603050506020204" pitchFamily="18" charset="0"/>
                <a:cs typeface="Arial" panose="020B0604020202020204" pitchFamily="34" charset="0"/>
              </a:rPr>
              <a:t>Đọc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chuẩn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bị</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trước</a:t>
            </a:r>
            <a:r>
              <a:rPr lang="en-US" sz="2400"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phần</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tiếp</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theo</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của</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bài</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học</a:t>
            </a:r>
            <a:r>
              <a:rPr lang="en-US" sz="2400" b="1" dirty="0">
                <a:latin typeface="UTM Avo" panose="02040603050506020204" pitchFamily="18" charset="0"/>
                <a:cs typeface="Arial" panose="020B0604020202020204" pitchFamily="34" charset="0"/>
              </a:rPr>
              <a:t>.</a:t>
            </a:r>
            <a:endParaRPr lang="vi-VN" sz="2400" b="1" dirty="0">
              <a:latin typeface="Arial" panose="020B0604020202020204" pitchFamily="34" charset="0"/>
              <a:cs typeface="Arial" panose="020B0604020202020204" pitchFamily="34" charset="0"/>
            </a:endParaRPr>
          </a:p>
        </p:txBody>
      </p:sp>
      <p:pic>
        <p:nvPicPr>
          <p:cNvPr id="14" name="Picture 2">
            <a:extLst>
              <a:ext uri="{FF2B5EF4-FFF2-40B4-BE49-F238E27FC236}">
                <a16:creationId xmlns:a16="http://schemas.microsoft.com/office/drawing/2014/main" id="{30750F61-7908-0FEB-3DB3-07431AF180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299" y="3110772"/>
            <a:ext cx="4999567" cy="332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FD2BE2-D4CF-F79B-01F1-D06564F9F301}"/>
              </a:ext>
            </a:extLst>
          </p:cNvPr>
          <p:cNvSpPr txBox="1"/>
          <p:nvPr/>
        </p:nvSpPr>
        <p:spPr>
          <a:xfrm>
            <a:off x="555072" y="2558236"/>
            <a:ext cx="7016461" cy="2783839"/>
          </a:xfrm>
          <a:prstGeom prst="rect">
            <a:avLst/>
          </a:prstGeom>
          <a:noFill/>
        </p:spPr>
        <p:txBody>
          <a:bodyPr wrap="square">
            <a:spAutoFit/>
          </a:bodyPr>
          <a:lstStyle/>
          <a:p>
            <a:pPr algn="just">
              <a:lnSpc>
                <a:spcPct val="150000"/>
              </a:lnSpc>
            </a:pPr>
            <a:r>
              <a:rPr lang="en-US" sz="2400" dirty="0" err="1">
                <a:latin typeface="UTM Avo" panose="02040603050506020204" pitchFamily="18" charset="0"/>
              </a:rPr>
              <a:t>Vận</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a:t>
            </a:r>
            <a:r>
              <a:rPr lang="en-US" sz="2400" dirty="0" err="1">
                <a:latin typeface="UTM Avo" panose="02040603050506020204" pitchFamily="18" charset="0"/>
              </a:rPr>
              <a:t>viên</a:t>
            </a:r>
            <a:r>
              <a:rPr lang="en-US" sz="2400" dirty="0">
                <a:latin typeface="UTM Avo" panose="02040603050506020204" pitchFamily="18" charset="0"/>
              </a:rPr>
              <a:t> </a:t>
            </a:r>
            <a:r>
              <a:rPr lang="en-US" sz="2400" dirty="0" err="1">
                <a:latin typeface="UTM Avo" panose="02040603050506020204" pitchFamily="18" charset="0"/>
              </a:rPr>
              <a:t>nâng</a:t>
            </a:r>
            <a:r>
              <a:rPr lang="en-US" sz="2400" dirty="0">
                <a:latin typeface="UTM Avo" panose="02040603050506020204" pitchFamily="18" charset="0"/>
              </a:rPr>
              <a:t> </a:t>
            </a:r>
            <a:r>
              <a:rPr lang="en-US" sz="2400" dirty="0" err="1">
                <a:latin typeface="UTM Avo" panose="02040603050506020204" pitchFamily="18" charset="0"/>
              </a:rPr>
              <a:t>được</a:t>
            </a:r>
            <a:r>
              <a:rPr lang="en-US" sz="2400" dirty="0">
                <a:latin typeface="UTM Avo" panose="02040603050506020204" pitchFamily="18" charset="0"/>
              </a:rPr>
              <a:t> </a:t>
            </a:r>
            <a:r>
              <a:rPr lang="en-US" sz="2400" dirty="0" err="1">
                <a:latin typeface="UTM Avo" panose="02040603050506020204" pitchFamily="18" charset="0"/>
              </a:rPr>
              <a:t>mức</a:t>
            </a:r>
            <a:r>
              <a:rPr lang="en-US" sz="2400" dirty="0">
                <a:latin typeface="UTM Avo" panose="02040603050506020204" pitchFamily="18" charset="0"/>
              </a:rPr>
              <a:t> </a:t>
            </a:r>
            <a:r>
              <a:rPr lang="en-US" sz="2400" dirty="0" err="1">
                <a:latin typeface="UTM Avo" panose="02040603050506020204" pitchFamily="18" charset="0"/>
              </a:rPr>
              <a:t>tạ</a:t>
            </a:r>
            <a:r>
              <a:rPr lang="en-US" sz="2400" dirty="0">
                <a:latin typeface="UTM Avo" panose="02040603050506020204" pitchFamily="18" charset="0"/>
              </a:rPr>
              <a:t> </a:t>
            </a:r>
            <a:r>
              <a:rPr lang="en-US" sz="2400" dirty="0" err="1">
                <a:latin typeface="UTM Avo" panose="02040603050506020204" pitchFamily="18" charset="0"/>
              </a:rPr>
              <a:t>lên</a:t>
            </a:r>
            <a:r>
              <a:rPr lang="en-US" sz="2400" dirty="0">
                <a:latin typeface="UTM Avo" panose="02040603050506020204" pitchFamily="18" charset="0"/>
              </a:rPr>
              <a:t> </a:t>
            </a:r>
            <a:r>
              <a:rPr lang="en-US" sz="2400" dirty="0" err="1">
                <a:latin typeface="UTM Avo" panose="02040603050506020204" pitchFamily="18" charset="0"/>
              </a:rPr>
              <a:t>đến</a:t>
            </a:r>
            <a:r>
              <a:rPr lang="en-US" sz="2400" dirty="0">
                <a:latin typeface="UTM Avo" panose="02040603050506020204" pitchFamily="18" charset="0"/>
              </a:rPr>
              <a:t> </a:t>
            </a:r>
            <a:r>
              <a:rPr lang="en-US" sz="2400" dirty="0" err="1">
                <a:latin typeface="UTM Avo" panose="02040603050506020204" pitchFamily="18" charset="0"/>
              </a:rPr>
              <a:t>hàng</a:t>
            </a:r>
            <a:r>
              <a:rPr lang="en-US" sz="2400" dirty="0">
                <a:latin typeface="UTM Avo" panose="02040603050506020204" pitchFamily="18" charset="0"/>
              </a:rPr>
              <a:t> </a:t>
            </a:r>
            <a:r>
              <a:rPr lang="en-US" sz="2400" dirty="0" err="1">
                <a:latin typeface="UTM Avo" panose="02040603050506020204" pitchFamily="18" charset="0"/>
              </a:rPr>
              <a:t>trăm</a:t>
            </a:r>
            <a:r>
              <a:rPr lang="en-US" sz="2400" dirty="0">
                <a:latin typeface="UTM Avo" panose="02040603050506020204" pitchFamily="18" charset="0"/>
              </a:rPr>
              <a:t> </a:t>
            </a:r>
            <a:r>
              <a:rPr lang="en-US" sz="2400" dirty="0" err="1">
                <a:latin typeface="UTM Avo" panose="02040603050506020204" pitchFamily="18" charset="0"/>
              </a:rPr>
              <a:t>kilôgam</a:t>
            </a:r>
            <a:r>
              <a:rPr lang="en-US" sz="2400" dirty="0">
                <a:latin typeface="UTM Avo" panose="02040603050506020204" pitchFamily="18" charset="0"/>
              </a:rPr>
              <a:t> (</a:t>
            </a:r>
            <a:r>
              <a:rPr lang="en-US" sz="2400" dirty="0" err="1">
                <a:latin typeface="UTM Avo" panose="02040603050506020204" pitchFamily="18" charset="0"/>
              </a:rPr>
              <a:t>hình</a:t>
            </a:r>
            <a:r>
              <a:rPr lang="en-US" sz="2400" dirty="0">
                <a:latin typeface="UTM Avo" panose="02040603050506020204" pitchFamily="18" charset="0"/>
              </a:rPr>
              <a:t> 28.1) </a:t>
            </a:r>
            <a:r>
              <a:rPr lang="en-US" sz="2400" dirty="0" err="1">
                <a:latin typeface="UTM Avo" panose="02040603050506020204" pitchFamily="18" charset="0"/>
              </a:rPr>
              <a:t>là</a:t>
            </a:r>
            <a:r>
              <a:rPr lang="en-US" sz="2400" dirty="0">
                <a:latin typeface="UTM Avo" panose="02040603050506020204" pitchFamily="18" charset="0"/>
              </a:rPr>
              <a:t> </a:t>
            </a:r>
            <a:r>
              <a:rPr lang="en-US" sz="2400" dirty="0" err="1">
                <a:latin typeface="UTM Avo" panose="02040603050506020204" pitchFamily="18" charset="0"/>
              </a:rPr>
              <a:t>nhờ</a:t>
            </a:r>
            <a:r>
              <a:rPr lang="en-US" sz="2400" dirty="0">
                <a:latin typeface="UTM Avo" panose="02040603050506020204" pitchFamily="18" charset="0"/>
              </a:rPr>
              <a:t> </a:t>
            </a:r>
            <a:r>
              <a:rPr lang="en-US" sz="2400" dirty="0" err="1">
                <a:latin typeface="UTM Avo" panose="02040603050506020204" pitchFamily="18" charset="0"/>
              </a:rPr>
              <a:t>những</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quan</a:t>
            </a:r>
            <a:r>
              <a:rPr lang="en-US" sz="2400" dirty="0">
                <a:latin typeface="UTM Avo" panose="02040603050506020204" pitchFamily="18" charset="0"/>
              </a:rPr>
              <a:t> </a:t>
            </a:r>
            <a:r>
              <a:rPr lang="en-US" sz="2400" dirty="0" err="1">
                <a:latin typeface="UTM Avo" panose="02040603050506020204" pitchFamily="18" charset="0"/>
              </a:rPr>
              <a:t>nào</a:t>
            </a:r>
            <a:r>
              <a:rPr lang="en-US" sz="2400" dirty="0">
                <a:latin typeface="UTM Avo" panose="02040603050506020204" pitchFamily="18" charset="0"/>
              </a:rPr>
              <a:t>? Em </a:t>
            </a:r>
            <a:r>
              <a:rPr lang="en-US" sz="2400" dirty="0" err="1">
                <a:latin typeface="UTM Avo" panose="02040603050506020204" pitchFamily="18" charset="0"/>
              </a:rPr>
              <a:t>hãy</a:t>
            </a:r>
            <a:r>
              <a:rPr lang="en-US" sz="2400" dirty="0">
                <a:latin typeface="UTM Avo" panose="02040603050506020204" pitchFamily="18" charset="0"/>
              </a:rPr>
              <a:t> </a:t>
            </a:r>
            <a:r>
              <a:rPr lang="en-US" sz="2400" dirty="0" err="1">
                <a:latin typeface="UTM Avo" panose="02040603050506020204" pitchFamily="18" charset="0"/>
              </a:rPr>
              <a:t>nâng</a:t>
            </a:r>
            <a:r>
              <a:rPr lang="en-US" sz="2400" dirty="0">
                <a:latin typeface="UTM Avo" panose="02040603050506020204" pitchFamily="18" charset="0"/>
              </a:rPr>
              <a:t> </a:t>
            </a:r>
            <a:r>
              <a:rPr lang="en-US" sz="2400" dirty="0" err="1">
                <a:latin typeface="UTM Avo" panose="02040603050506020204" pitchFamily="18" charset="0"/>
              </a:rPr>
              <a:t>một</a:t>
            </a:r>
            <a:r>
              <a:rPr lang="en-US" sz="2400" dirty="0">
                <a:latin typeface="UTM Avo" panose="02040603050506020204" pitchFamily="18" charset="0"/>
              </a:rPr>
              <a:t> </a:t>
            </a:r>
            <a:r>
              <a:rPr lang="en-US" sz="2400" dirty="0" err="1">
                <a:latin typeface="UTM Avo" panose="02040603050506020204" pitchFamily="18" charset="0"/>
              </a:rPr>
              <a:t>vật</a:t>
            </a:r>
            <a:r>
              <a:rPr lang="en-US" sz="2400" dirty="0">
                <a:latin typeface="UTM Avo" panose="02040603050506020204" pitchFamily="18" charset="0"/>
              </a:rPr>
              <a:t> </a:t>
            </a:r>
            <a:r>
              <a:rPr lang="en-US" sz="2400" dirty="0" err="1">
                <a:latin typeface="UTM Avo" panose="02040603050506020204" pitchFamily="18" charset="0"/>
              </a:rPr>
              <a:t>vừa</a:t>
            </a:r>
            <a:r>
              <a:rPr lang="en-US" sz="2400" dirty="0">
                <a:latin typeface="UTM Avo" panose="02040603050506020204" pitchFamily="18" charset="0"/>
              </a:rPr>
              <a:t> </a:t>
            </a:r>
            <a:r>
              <a:rPr lang="en-US" sz="2400" dirty="0" err="1">
                <a:latin typeface="UTM Avo" panose="02040603050506020204" pitchFamily="18" charset="0"/>
              </a:rPr>
              <a:t>sức</a:t>
            </a:r>
            <a:r>
              <a:rPr lang="en-US" sz="2400" dirty="0">
                <a:latin typeface="UTM Avo" panose="02040603050506020204" pitchFamily="18" charset="0"/>
              </a:rPr>
              <a:t> </a:t>
            </a:r>
            <a:r>
              <a:rPr lang="en-US" sz="2400" dirty="0" err="1">
                <a:latin typeface="UTM Avo" panose="02040603050506020204" pitchFamily="18" charset="0"/>
              </a:rPr>
              <a:t>rồi</a:t>
            </a:r>
            <a:r>
              <a:rPr lang="en-US" sz="2400" dirty="0">
                <a:latin typeface="UTM Avo" panose="02040603050506020204" pitchFamily="18" charset="0"/>
              </a:rPr>
              <a:t> </a:t>
            </a:r>
            <a:r>
              <a:rPr lang="en-US" sz="2400" dirty="0" err="1">
                <a:latin typeface="UTM Avo" panose="02040603050506020204" pitchFamily="18" charset="0"/>
              </a:rPr>
              <a:t>chỉ</a:t>
            </a:r>
            <a:r>
              <a:rPr lang="en-US" sz="2400" dirty="0">
                <a:latin typeface="UTM Avo" panose="02040603050506020204" pitchFamily="18" charset="0"/>
              </a:rPr>
              <a:t> </a:t>
            </a:r>
            <a:r>
              <a:rPr lang="en-US" sz="2400" dirty="0" err="1">
                <a:latin typeface="UTM Avo" panose="02040603050506020204" pitchFamily="18" charset="0"/>
              </a:rPr>
              <a:t>ra</a:t>
            </a:r>
            <a:r>
              <a:rPr lang="en-US" sz="2400" dirty="0">
                <a:latin typeface="UTM Avo" panose="02040603050506020204" pitchFamily="18" charset="0"/>
              </a:rPr>
              <a:t> </a:t>
            </a:r>
            <a:r>
              <a:rPr lang="en-US" sz="2400" dirty="0" err="1">
                <a:latin typeface="UTM Avo" panose="02040603050506020204" pitchFamily="18" charset="0"/>
              </a:rPr>
              <a:t>sự</a:t>
            </a:r>
            <a:r>
              <a:rPr lang="en-US" sz="2400" dirty="0">
                <a:latin typeface="UTM Avo" panose="02040603050506020204" pitchFamily="18" charset="0"/>
              </a:rPr>
              <a:t> </a:t>
            </a:r>
            <a:r>
              <a:rPr lang="en-US" sz="2400" dirty="0" err="1">
                <a:latin typeface="UTM Avo" panose="02040603050506020204" pitchFamily="18" charset="0"/>
              </a:rPr>
              <a:t>phối</a:t>
            </a:r>
            <a:r>
              <a:rPr lang="en-US" sz="2400" dirty="0">
                <a:latin typeface="UTM Avo" panose="02040603050506020204" pitchFamily="18" charset="0"/>
              </a:rPr>
              <a:t> </a:t>
            </a:r>
            <a:r>
              <a:rPr lang="en-US" sz="2400" dirty="0" err="1">
                <a:latin typeface="UTM Avo" panose="02040603050506020204" pitchFamily="18" charset="0"/>
              </a:rPr>
              <a:t>hợp</a:t>
            </a:r>
            <a:r>
              <a:rPr lang="en-US" sz="2400" dirty="0">
                <a:latin typeface="UTM Avo" panose="02040603050506020204" pitchFamily="18" charset="0"/>
              </a:rPr>
              <a:t> </a:t>
            </a:r>
            <a:r>
              <a:rPr lang="en-US" sz="2400" dirty="0" err="1">
                <a:latin typeface="UTM Avo" panose="02040603050506020204" pitchFamily="18" charset="0"/>
              </a:rPr>
              <a:t>hoạt</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a:t>
            </a:r>
            <a:r>
              <a:rPr lang="en-US" sz="2400" dirty="0" err="1">
                <a:latin typeface="UTM Avo" panose="02040603050506020204" pitchFamily="18" charset="0"/>
              </a:rPr>
              <a:t>của</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quan</a:t>
            </a:r>
            <a:r>
              <a:rPr lang="en-US" sz="2400" dirty="0">
                <a:latin typeface="UTM Avo" panose="02040603050506020204" pitchFamily="18" charset="0"/>
              </a:rPr>
              <a:t> </a:t>
            </a:r>
            <a:r>
              <a:rPr lang="en-US" sz="2400" dirty="0" err="1">
                <a:latin typeface="UTM Avo" panose="02040603050506020204" pitchFamily="18" charset="0"/>
              </a:rPr>
              <a:t>tham</a:t>
            </a:r>
            <a:r>
              <a:rPr lang="en-US" sz="2400" dirty="0">
                <a:latin typeface="UTM Avo" panose="02040603050506020204" pitchFamily="18" charset="0"/>
              </a:rPr>
              <a:t> </a:t>
            </a:r>
            <a:r>
              <a:rPr lang="en-US" sz="2400" dirty="0" err="1">
                <a:latin typeface="UTM Avo" panose="02040603050506020204" pitchFamily="18" charset="0"/>
              </a:rPr>
              <a:t>gia</a:t>
            </a:r>
            <a:r>
              <a:rPr lang="en-US" sz="2400" dirty="0">
                <a:latin typeface="UTM Avo" panose="02040603050506020204" pitchFamily="18" charset="0"/>
              </a:rPr>
              <a:t> </a:t>
            </a:r>
            <a:r>
              <a:rPr lang="en-US" sz="2400" dirty="0" err="1">
                <a:latin typeface="UTM Avo" panose="02040603050506020204" pitchFamily="18" charset="0"/>
              </a:rPr>
              <a:t>thực</a:t>
            </a:r>
            <a:r>
              <a:rPr lang="en-US" sz="2400" dirty="0">
                <a:latin typeface="UTM Avo" panose="02040603050506020204" pitchFamily="18" charset="0"/>
              </a:rPr>
              <a:t> </a:t>
            </a:r>
            <a:r>
              <a:rPr lang="en-US" sz="2400" dirty="0" err="1">
                <a:latin typeface="UTM Avo" panose="02040603050506020204" pitchFamily="18" charset="0"/>
              </a:rPr>
              <a:t>hiện</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a:t>
            </a:r>
            <a:r>
              <a:rPr lang="en-US" sz="2400" dirty="0" err="1">
                <a:latin typeface="UTM Avo" panose="02040603050506020204" pitchFamily="18" charset="0"/>
              </a:rPr>
              <a:t>tác</a:t>
            </a:r>
            <a:r>
              <a:rPr lang="en-US" sz="2400" dirty="0">
                <a:latin typeface="UTM Avo" panose="02040603050506020204" pitchFamily="18" charset="0"/>
              </a:rPr>
              <a:t> </a:t>
            </a:r>
            <a:r>
              <a:rPr lang="en-US" sz="2400" dirty="0" err="1">
                <a:latin typeface="UTM Avo" panose="02040603050506020204" pitchFamily="18" charset="0"/>
              </a:rPr>
              <a:t>đó</a:t>
            </a:r>
            <a:r>
              <a:rPr lang="en-US" sz="2400" dirty="0">
                <a:latin typeface="UTM Avo" panose="02040603050506020204" pitchFamily="18" charset="0"/>
              </a:rPr>
              <a:t>.</a:t>
            </a:r>
          </a:p>
        </p:txBody>
      </p:sp>
      <p:pic>
        <p:nvPicPr>
          <p:cNvPr id="11" name="Picture 10">
            <a:extLst>
              <a:ext uri="{FF2B5EF4-FFF2-40B4-BE49-F238E27FC236}">
                <a16:creationId xmlns:a16="http://schemas.microsoft.com/office/drawing/2014/main" id="{D96FE2B3-C156-6CE0-1D59-80845DB8B277}"/>
              </a:ext>
            </a:extLst>
          </p:cNvPr>
          <p:cNvPicPr>
            <a:picLocks noChangeAspect="1"/>
          </p:cNvPicPr>
          <p:nvPr/>
        </p:nvPicPr>
        <p:blipFill rotWithShape="1">
          <a:blip r:embed="rId3"/>
          <a:srcRect t="2126"/>
          <a:stretch/>
        </p:blipFill>
        <p:spPr>
          <a:xfrm>
            <a:off x="8346412" y="2883807"/>
            <a:ext cx="3219919" cy="2872318"/>
          </a:xfrm>
          <a:prstGeom prst="rect">
            <a:avLst/>
          </a:prstGeom>
          <a:solidFill>
            <a:schemeClr val="bg1"/>
          </a:solidFill>
        </p:spPr>
      </p:pic>
    </p:spTree>
    <p:extLst>
      <p:ext uri="{BB962C8B-B14F-4D97-AF65-F5344CB8AC3E}">
        <p14:creationId xmlns:p14="http://schemas.microsoft.com/office/powerpoint/2010/main" val="117120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25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C34DEF7-9890-5A02-A7A7-0ABE8D566571}"/>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1ED0E6-599E-A8FA-F809-B2EFDB33EBC0}"/>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4" name="Rectangle: Rounded Corners 3">
            <a:extLst>
              <a:ext uri="{FF2B5EF4-FFF2-40B4-BE49-F238E27FC236}">
                <a16:creationId xmlns:a16="http://schemas.microsoft.com/office/drawing/2014/main" id="{ECADC447-2C06-D96B-11DA-1BFDE03D8390}"/>
              </a:ext>
            </a:extLst>
          </p:cNvPr>
          <p:cNvSpPr/>
          <p:nvPr/>
        </p:nvSpPr>
        <p:spPr>
          <a:xfrm>
            <a:off x="2392261"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Học</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biết</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10</a:t>
            </a:r>
            <a:endParaRPr lang="en-US" sz="2400" b="1" u="sng" dirty="0">
              <a:solidFill>
                <a:srgbClr val="843C0C"/>
              </a:solidFill>
              <a:latin typeface="UTM Avo" panose="02040603050506020204" pitchFamily="18" charset="0"/>
            </a:endParaRPr>
          </a:p>
        </p:txBody>
      </p:sp>
      <p:sp>
        <p:nvSpPr>
          <p:cNvPr id="6" name="TextBox 5">
            <a:extLst>
              <a:ext uri="{FF2B5EF4-FFF2-40B4-BE49-F238E27FC236}">
                <a16:creationId xmlns:a16="http://schemas.microsoft.com/office/drawing/2014/main" id="{0BDE06FA-8823-B0E3-45F9-9CE4556F037F}"/>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E87B9E9A-F844-87CB-1ABA-C7417DC5C6E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9236809-A62F-8E2A-86BA-73371CF596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18470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childTnLst>
                                    <p:animClr clrSpc="rgb" dir="cw">
                                      <p:cBhvr>
                                        <p:cTn id="6" dur="1000" fill="hold"/>
                                        <p:tgtEl>
                                          <p:spTgt spid="4"/>
                                        </p:tgtEl>
                                        <p:attrNameLst>
                                          <p:attrName>fillcolor</p:attrName>
                                        </p:attrNameLst>
                                      </p:cBhvr>
                                      <p:to>
                                        <a:srgbClr val="C5E0B3"/>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par>
                                <p:cTn id="9" presetID="21" presetClass="emph" presetSubtype="0" repeatCount="indefinite" fill="hold" grpId="0" nodeType="withEffect">
                                  <p:stCondLst>
                                    <p:cond delay="0"/>
                                  </p:stCondLst>
                                  <p:childTnLst>
                                    <p:animClr clrSpc="hsl" dir="cw">
                                      <p:cBhvr override="childStyle">
                                        <p:cTn id="10" dur="1000" fill="hold"/>
                                        <p:tgtEl>
                                          <p:spTgt spid="2"/>
                                        </p:tgtEl>
                                        <p:attrNameLst>
                                          <p:attrName>style.color</p:attrName>
                                        </p:attrNameLst>
                                      </p:cBhvr>
                                      <p:by>
                                        <p:hsl h="7200000" s="0" l="0"/>
                                      </p:by>
                                    </p:animClr>
                                    <p:animClr clrSpc="hsl" dir="cw">
                                      <p:cBhvr>
                                        <p:cTn id="11" dur="1000" fill="hold"/>
                                        <p:tgtEl>
                                          <p:spTgt spid="2"/>
                                        </p:tgtEl>
                                        <p:attrNameLst>
                                          <p:attrName>fillcolor</p:attrName>
                                        </p:attrNameLst>
                                      </p:cBhvr>
                                      <p:by>
                                        <p:hsl h="7200000" s="0" l="0"/>
                                      </p:by>
                                    </p:animClr>
                                    <p:animClr clrSpc="hsl" dir="cw">
                                      <p:cBhvr>
                                        <p:cTn id="12" dur="1000" fill="hold"/>
                                        <p:tgtEl>
                                          <p:spTgt spid="2"/>
                                        </p:tgtEl>
                                        <p:attrNameLst>
                                          <p:attrName>stroke.color</p:attrName>
                                        </p:attrNameLst>
                                      </p:cBhvr>
                                      <p:by>
                                        <p:hsl h="7200000" s="0" l="0"/>
                                      </p:by>
                                    </p:animClr>
                                    <p:set>
                                      <p:cBhvr>
                                        <p:cTn id="13"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34B9B1F8-EFF1-27FC-EEAD-183B7EAAAB55}"/>
              </a:ext>
            </a:extLst>
          </p:cNvPr>
          <p:cNvPicPr>
            <a:picLocks noChangeAspect="1"/>
          </p:cNvPicPr>
          <p:nvPr/>
        </p:nvPicPr>
        <p:blipFill>
          <a:blip r:embed="rId4"/>
          <a:stretch>
            <a:fillRect/>
          </a:stretch>
        </p:blipFill>
        <p:spPr>
          <a:xfrm>
            <a:off x="4656985" y="2974415"/>
            <a:ext cx="2866614" cy="1854760"/>
          </a:xfrm>
          <a:prstGeom prst="rect">
            <a:avLst/>
          </a:prstGeom>
        </p:spPr>
      </p:pic>
    </p:spTree>
    <p:extLst>
      <p:ext uri="{BB962C8B-B14F-4D97-AF65-F5344CB8AC3E}">
        <p14:creationId xmlns:p14="http://schemas.microsoft.com/office/powerpoint/2010/main" val="412340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B16E3-D316-3F35-EBD4-67D2068B8214}"/>
              </a:ext>
            </a:extLst>
          </p:cNvPr>
          <p:cNvSpPr txBox="1"/>
          <p:nvPr/>
        </p:nvSpPr>
        <p:spPr>
          <a:xfrm>
            <a:off x="634803" y="1668369"/>
            <a:ext cx="10922393" cy="543608"/>
          </a:xfrm>
          <a:prstGeom prst="rect">
            <a:avLst/>
          </a:prstGeom>
          <a:noFill/>
        </p:spPr>
        <p:txBody>
          <a:bodyPr wrap="square" lIns="60959" tIns="30479" rIns="60959" bIns="30479">
            <a:spAutoFit/>
          </a:bodyPr>
          <a:lstStyle/>
          <a:p>
            <a:pPr>
              <a:lnSpc>
                <a:spcPct val="150000"/>
              </a:lnSpc>
              <a:spcAft>
                <a:spcPts val="533"/>
              </a:spcAft>
            </a:pPr>
            <a:r>
              <a:rPr lang="en-US" sz="2400" b="1" dirty="0">
                <a:latin typeface="UTM Avo" panose="02040603050506020204" pitchFamily="18" charset="0"/>
                <a:ea typeface="Times New Roman" panose="02020603050405020304" pitchFamily="18" charset="0"/>
                <a:cs typeface="Arial" panose="020B0604020202020204" pitchFamily="34" charset="0"/>
              </a:rPr>
              <a:t>I. SỰ PHÙ HỢP GIỮA CẤU TẠO VÀ CHỨC NĂNG CỦA HỆ VẬN ĐỘNG</a:t>
            </a:r>
          </a:p>
        </p:txBody>
      </p:sp>
      <p:sp>
        <p:nvSpPr>
          <p:cNvPr id="6" name="TextBox 5">
            <a:extLst>
              <a:ext uri="{FF2B5EF4-FFF2-40B4-BE49-F238E27FC236}">
                <a16:creationId xmlns:a16="http://schemas.microsoft.com/office/drawing/2014/main" id="{30D0530B-19AA-69B6-30F3-F3483F42804D}"/>
              </a:ext>
            </a:extLst>
          </p:cNvPr>
          <p:cNvSpPr txBox="1"/>
          <p:nvPr/>
        </p:nvSpPr>
        <p:spPr>
          <a:xfrm>
            <a:off x="1407398" y="3330886"/>
            <a:ext cx="5581715" cy="1121846"/>
          </a:xfrm>
          <a:prstGeom prst="rect">
            <a:avLst/>
          </a:prstGeom>
          <a:noFill/>
        </p:spPr>
        <p:txBody>
          <a:bodyPr wrap="square">
            <a:spAutoFit/>
          </a:bodyPr>
          <a:lstStyle/>
          <a:p>
            <a:pPr algn="just">
              <a:lnSpc>
                <a:spcPct val="150000"/>
              </a:lnSpc>
            </a:pPr>
            <a:r>
              <a:rPr lang="en-US" sz="2400" dirty="0">
                <a:latin typeface="UTM Avo" panose="02040603050506020204" pitchFamily="18" charset="0"/>
              </a:rPr>
              <a:t>Quan </a:t>
            </a:r>
            <a:r>
              <a:rPr lang="en-US" sz="2400" dirty="0" err="1">
                <a:latin typeface="UTM Avo" panose="02040603050506020204" pitchFamily="18" charset="0"/>
              </a:rPr>
              <a:t>sát</a:t>
            </a:r>
            <a:r>
              <a:rPr lang="en-US" sz="2400" dirty="0">
                <a:latin typeface="UTM Avo" panose="02040603050506020204" pitchFamily="18" charset="0"/>
              </a:rPr>
              <a:t> </a:t>
            </a:r>
            <a:r>
              <a:rPr lang="en-US" sz="2400" dirty="0" err="1">
                <a:latin typeface="UTM Avo" panose="02040603050506020204" pitchFamily="18" charset="0"/>
              </a:rPr>
              <a:t>hình</a:t>
            </a:r>
            <a:r>
              <a:rPr lang="en-US" sz="2400" dirty="0">
                <a:latin typeface="UTM Avo" panose="02040603050506020204" pitchFamily="18" charset="0"/>
              </a:rPr>
              <a:t> 28.2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err="1">
                <a:latin typeface="UTM Avo" panose="02040603050506020204" pitchFamily="18" charset="0"/>
              </a:rPr>
              <a:t>cho</a:t>
            </a:r>
            <a:r>
              <a:rPr lang="en-US" sz="2400" dirty="0">
                <a:latin typeface="UTM Avo" panose="02040603050506020204" pitchFamily="18" charset="0"/>
              </a:rPr>
              <a:t> </a:t>
            </a:r>
            <a:r>
              <a:rPr lang="en-US" sz="2400" dirty="0" err="1">
                <a:latin typeface="UTM Avo" panose="02040603050506020204" pitchFamily="18" charset="0"/>
              </a:rPr>
              <a:t>biết</a:t>
            </a:r>
            <a:r>
              <a:rPr lang="en-US" sz="2400" dirty="0">
                <a:latin typeface="UTM Avo" panose="02040603050506020204" pitchFamily="18" charset="0"/>
              </a:rPr>
              <a:t> </a:t>
            </a:r>
            <a:r>
              <a:rPr lang="en-US" sz="2400" dirty="0" err="1">
                <a:latin typeface="UTM Avo" panose="02040603050506020204" pitchFamily="18" charset="0"/>
              </a:rPr>
              <a:t>hệ</a:t>
            </a:r>
            <a:r>
              <a:rPr lang="en-US" sz="2400" dirty="0">
                <a:latin typeface="UTM Avo" panose="02040603050506020204" pitchFamily="18" charset="0"/>
              </a:rPr>
              <a:t> </a:t>
            </a:r>
            <a:r>
              <a:rPr lang="en-US" sz="2400" dirty="0" err="1">
                <a:latin typeface="UTM Avo" panose="02040603050506020204" pitchFamily="18" charset="0"/>
              </a:rPr>
              <a:t>vận</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a:t>
            </a:r>
            <a:r>
              <a:rPr lang="en-US" sz="2400" dirty="0" err="1">
                <a:latin typeface="UTM Avo" panose="02040603050506020204" pitchFamily="18" charset="0"/>
              </a:rPr>
              <a:t>gồm</a:t>
            </a:r>
            <a:r>
              <a:rPr lang="en-US" sz="2400" dirty="0">
                <a:latin typeface="UTM Avo" panose="02040603050506020204" pitchFamily="18" charset="0"/>
              </a:rPr>
              <a:t> </a:t>
            </a:r>
            <a:r>
              <a:rPr lang="en-US" sz="2400" dirty="0" err="1">
                <a:latin typeface="UTM Avo" panose="02040603050506020204" pitchFamily="18" charset="0"/>
              </a:rPr>
              <a:t>những</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quan</a:t>
            </a:r>
            <a:r>
              <a:rPr lang="en-US" sz="2400" dirty="0">
                <a:latin typeface="UTM Avo" panose="02040603050506020204" pitchFamily="18" charset="0"/>
              </a:rPr>
              <a:t> </a:t>
            </a:r>
            <a:r>
              <a:rPr lang="en-US" sz="2400" dirty="0" err="1">
                <a:latin typeface="UTM Avo" panose="02040603050506020204" pitchFamily="18" charset="0"/>
              </a:rPr>
              <a:t>nào</a:t>
            </a:r>
            <a:r>
              <a:rPr lang="en-US" sz="2400" dirty="0">
                <a:latin typeface="UTM Avo" panose="02040603050506020204" pitchFamily="18" charset="0"/>
              </a:rPr>
              <a:t>. </a:t>
            </a:r>
          </a:p>
        </p:txBody>
      </p:sp>
      <p:pic>
        <p:nvPicPr>
          <p:cNvPr id="7" name="Picture 6">
            <a:extLst>
              <a:ext uri="{FF2B5EF4-FFF2-40B4-BE49-F238E27FC236}">
                <a16:creationId xmlns:a16="http://schemas.microsoft.com/office/drawing/2014/main" id="{0CE12861-729C-1C56-3321-9DE0C54F0E1B}"/>
              </a:ext>
            </a:extLst>
          </p:cNvPr>
          <p:cNvPicPr>
            <a:picLocks noChangeAspect="1"/>
          </p:cNvPicPr>
          <p:nvPr/>
        </p:nvPicPr>
        <p:blipFill>
          <a:blip r:embed="rId3"/>
          <a:stretch>
            <a:fillRect/>
          </a:stretch>
        </p:blipFill>
        <p:spPr>
          <a:xfrm>
            <a:off x="8241851" y="2211977"/>
            <a:ext cx="2192953" cy="4481511"/>
          </a:xfrm>
          <a:prstGeom prst="rect">
            <a:avLst/>
          </a:prstGeom>
        </p:spPr>
      </p:pic>
    </p:spTree>
    <p:extLst>
      <p:ext uri="{BB962C8B-B14F-4D97-AF65-F5344CB8AC3E}">
        <p14:creationId xmlns:p14="http://schemas.microsoft.com/office/powerpoint/2010/main" val="357902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70;p46">
            <a:extLst>
              <a:ext uri="{FF2B5EF4-FFF2-40B4-BE49-F238E27FC236}">
                <a16:creationId xmlns:a16="http://schemas.microsoft.com/office/drawing/2014/main" id="{63EFE0FE-3CEF-9BCC-A64B-6634ACF68FE8}"/>
              </a:ext>
            </a:extLst>
          </p:cNvPr>
          <p:cNvSpPr/>
          <p:nvPr/>
        </p:nvSpPr>
        <p:spPr>
          <a:xfrm>
            <a:off x="9545565" y="5044917"/>
            <a:ext cx="76200" cy="762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3" name="Picture 2" descr="Human Anatomy Poster featuring the photograph Full Body Human Skeleton With Muscles by Pixelchaos">
            <a:extLst>
              <a:ext uri="{FF2B5EF4-FFF2-40B4-BE49-F238E27FC236}">
                <a16:creationId xmlns:a16="http://schemas.microsoft.com/office/drawing/2014/main" id="{5F51BB17-5642-60D9-FFCC-1F7483CDBA1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556" y="2108906"/>
            <a:ext cx="3768887" cy="4482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9B12BFE-C220-3AE2-40D2-E3C897B7E1A2}"/>
              </a:ext>
            </a:extLst>
          </p:cNvPr>
          <p:cNvSpPr/>
          <p:nvPr/>
        </p:nvSpPr>
        <p:spPr>
          <a:xfrm>
            <a:off x="820576" y="2540560"/>
            <a:ext cx="3651715" cy="1946477"/>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UTM Avo" panose="02040603050506020204" pitchFamily="18" charset="0"/>
              </a:rPr>
              <a:t>Cơ vân là cơ bám vào xương, hoạt động theo ý muốn, có chức năng vận động, dự trữ và sinh nhiệt. </a:t>
            </a:r>
            <a:endParaRPr lang="en-US" sz="2200" dirty="0">
              <a:solidFill>
                <a:schemeClr val="tx1"/>
              </a:solidFill>
              <a:latin typeface="UTM Avo" panose="02040603050506020204" pitchFamily="18" charset="0"/>
            </a:endParaRPr>
          </a:p>
        </p:txBody>
      </p:sp>
      <p:sp>
        <p:nvSpPr>
          <p:cNvPr id="5" name="Rectangle: Rounded Corners 4">
            <a:extLst>
              <a:ext uri="{FF2B5EF4-FFF2-40B4-BE49-F238E27FC236}">
                <a16:creationId xmlns:a16="http://schemas.microsoft.com/office/drawing/2014/main" id="{FE13A800-8850-EB65-9BA5-F582A8FD286D}"/>
              </a:ext>
            </a:extLst>
          </p:cNvPr>
          <p:cNvSpPr/>
          <p:nvPr/>
        </p:nvSpPr>
        <p:spPr>
          <a:xfrm>
            <a:off x="7246312" y="1611686"/>
            <a:ext cx="4598505" cy="2057158"/>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UTM Avo" panose="02040603050506020204" pitchFamily="18" charset="0"/>
              </a:rPr>
              <a:t>Xương có chức năng vận động, nâng đỡ cơ thể, bảo vệ các nội quan; sinh ra các tế bào máu; dự trữ và cân bằng chất khoáng.</a:t>
            </a:r>
          </a:p>
        </p:txBody>
      </p:sp>
      <p:sp>
        <p:nvSpPr>
          <p:cNvPr id="8" name="Rectangle: Rounded Corners 7">
            <a:extLst>
              <a:ext uri="{FF2B5EF4-FFF2-40B4-BE49-F238E27FC236}">
                <a16:creationId xmlns:a16="http://schemas.microsoft.com/office/drawing/2014/main" id="{D2369953-EF84-CA8F-8A88-0330D6B4D94E}"/>
              </a:ext>
            </a:extLst>
          </p:cNvPr>
          <p:cNvSpPr/>
          <p:nvPr/>
        </p:nvSpPr>
        <p:spPr>
          <a:xfrm>
            <a:off x="7385662" y="4349929"/>
            <a:ext cx="4388326" cy="208019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UTM Avo" panose="02040603050506020204" pitchFamily="18" charset="0"/>
              </a:rPr>
              <a:t>Khớp là bộ phận kết nối các xương trong cơ thể với nhau, giữ vai trò hỗ trợ cho các chuyển động của cơ thể.</a:t>
            </a:r>
          </a:p>
        </p:txBody>
      </p:sp>
      <p:cxnSp>
        <p:nvCxnSpPr>
          <p:cNvPr id="14" name="Straight Arrow Connector 13">
            <a:extLst>
              <a:ext uri="{FF2B5EF4-FFF2-40B4-BE49-F238E27FC236}">
                <a16:creationId xmlns:a16="http://schemas.microsoft.com/office/drawing/2014/main" id="{11AC2386-E1E6-3742-E098-1E119A0637DE}"/>
              </a:ext>
            </a:extLst>
          </p:cNvPr>
          <p:cNvCxnSpPr>
            <a:cxnSpLocks/>
          </p:cNvCxnSpPr>
          <p:nvPr/>
        </p:nvCxnSpPr>
        <p:spPr>
          <a:xfrm>
            <a:off x="6674023" y="2830642"/>
            <a:ext cx="5842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7FC06F0F-5B55-2988-2000-4BCDBF5D03EB}"/>
              </a:ext>
            </a:extLst>
          </p:cNvPr>
          <p:cNvCxnSpPr>
            <a:cxnSpLocks/>
          </p:cNvCxnSpPr>
          <p:nvPr/>
        </p:nvCxnSpPr>
        <p:spPr>
          <a:xfrm rot="10800000" flipV="1">
            <a:off x="4478387" y="2790017"/>
            <a:ext cx="951753" cy="554184"/>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A11FFC2-57AB-5445-92FB-D10DC0D4FAFA}"/>
              </a:ext>
            </a:extLst>
          </p:cNvPr>
          <p:cNvCxnSpPr/>
          <p:nvPr/>
        </p:nvCxnSpPr>
        <p:spPr>
          <a:xfrm>
            <a:off x="6328107" y="5578835"/>
            <a:ext cx="10644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325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EF0F22-D9E9-8905-79ED-07717D77DF7D}"/>
              </a:ext>
            </a:extLst>
          </p:cNvPr>
          <p:cNvGrpSpPr/>
          <p:nvPr/>
        </p:nvGrpSpPr>
        <p:grpSpPr>
          <a:xfrm>
            <a:off x="2049943" y="2646379"/>
            <a:ext cx="4257481" cy="2598601"/>
            <a:chOff x="354798" y="1106930"/>
            <a:chExt cx="3717017" cy="2864923"/>
          </a:xfrm>
        </p:grpSpPr>
        <p:sp>
          <p:nvSpPr>
            <p:cNvPr id="7" name="Rectangle: Rounded Corners 6">
              <a:extLst>
                <a:ext uri="{FF2B5EF4-FFF2-40B4-BE49-F238E27FC236}">
                  <a16:creationId xmlns:a16="http://schemas.microsoft.com/office/drawing/2014/main" id="{4764351F-75D4-2EE2-5FC1-B20DAD173278}"/>
                </a:ext>
              </a:extLst>
            </p:cNvPr>
            <p:cNvSpPr/>
            <p:nvPr/>
          </p:nvSpPr>
          <p:spPr>
            <a:xfrm>
              <a:off x="354798" y="1106930"/>
              <a:ext cx="3717017" cy="2864923"/>
            </a:xfrm>
            <a:prstGeom prst="roundRect">
              <a:avLst/>
            </a:prstGeom>
            <a:solidFill>
              <a:srgbClr val="C7E7E0"/>
            </a:solidFill>
            <a:ln w="3810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3DFBF"/>
                </a:solidFill>
                <a:effectLst/>
                <a:uLnTx/>
                <a:uFillTx/>
                <a:latin typeface="UTM Avo" panose="02040603050506020204" pitchFamily="18" charset="0"/>
                <a:ea typeface="+mn-ea"/>
                <a:cs typeface="+mn-cs"/>
                <a:sym typeface="Arial"/>
              </a:endParaRPr>
            </a:p>
          </p:txBody>
        </p:sp>
        <p:sp>
          <p:nvSpPr>
            <p:cNvPr id="9" name="TextBox 8">
              <a:extLst>
                <a:ext uri="{FF2B5EF4-FFF2-40B4-BE49-F238E27FC236}">
                  <a16:creationId xmlns:a16="http://schemas.microsoft.com/office/drawing/2014/main" id="{F35ED7E8-3EC6-8470-B950-F13D74549EC5}"/>
                </a:ext>
              </a:extLst>
            </p:cNvPr>
            <p:cNvSpPr txBox="1"/>
            <p:nvPr/>
          </p:nvSpPr>
          <p:spPr>
            <a:xfrm>
              <a:off x="1259500" y="1186965"/>
              <a:ext cx="2371537" cy="487843"/>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sp>
          <p:nvSpPr>
            <p:cNvPr id="10" name="TextBox 9">
              <a:extLst>
                <a:ext uri="{FF2B5EF4-FFF2-40B4-BE49-F238E27FC236}">
                  <a16:creationId xmlns:a16="http://schemas.microsoft.com/office/drawing/2014/main" id="{B52C8021-619F-3214-838C-9F98A9994C54}"/>
                </a:ext>
              </a:extLst>
            </p:cNvPr>
            <p:cNvSpPr txBox="1"/>
            <p:nvPr/>
          </p:nvSpPr>
          <p:spPr>
            <a:xfrm>
              <a:off x="483432" y="1285780"/>
              <a:ext cx="3428718" cy="2327379"/>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Tìm</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hiểu</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cấu</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tạo</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các</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bộ</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phận</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phù</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hợp</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với</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chức</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năng</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a:t>
              </a:r>
            </a:p>
            <a:p>
              <a:pPr marL="182880" marR="0" lvl="0" indent="-18288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Nhóm</a:t>
              </a:r>
              <a:r>
                <a:rPr kumimoji="0" lang="en-US" sz="1800" b="1"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1, 2: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Tìm</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hiểu</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về</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xương</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sym typeface="Arial"/>
              </a:endParaRPr>
            </a:p>
            <a:p>
              <a:pPr marL="182880" marR="0" lvl="0" indent="-18288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Nhóm</a:t>
              </a:r>
              <a:r>
                <a:rPr kumimoji="0" lang="en-US" sz="1800" b="1"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3, 4: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Tìm</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hiểu</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về</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khớp</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sym typeface="Arial"/>
              </a:endParaRPr>
            </a:p>
            <a:p>
              <a:pPr marL="182880" marR="0" lvl="0" indent="-18288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Nhóm</a:t>
              </a:r>
              <a:r>
                <a:rPr kumimoji="0" lang="en-US" sz="1800" b="1"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5, 6: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Tìm</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hiểu</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về</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cơ</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ea typeface="Times New Roman" panose="02020603050405020304" pitchFamily="18" charset="0"/>
                  <a:sym typeface="Arial"/>
                </a:rPr>
                <a:t>vân</a:t>
              </a:r>
              <a:r>
                <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sym typeface="Arial"/>
              </a:endParaRPr>
            </a:p>
          </p:txBody>
        </p:sp>
      </p:grpSp>
      <p:sp>
        <p:nvSpPr>
          <p:cNvPr id="11" name="TextBox 10">
            <a:extLst>
              <a:ext uri="{FF2B5EF4-FFF2-40B4-BE49-F238E27FC236}">
                <a16:creationId xmlns:a16="http://schemas.microsoft.com/office/drawing/2014/main" id="{6F6F88C4-A625-B724-E5CD-834F2CF24FED}"/>
              </a:ext>
            </a:extLst>
          </p:cNvPr>
          <p:cNvSpPr txBox="1"/>
          <p:nvPr/>
        </p:nvSpPr>
        <p:spPr>
          <a:xfrm>
            <a:off x="1776982" y="1730116"/>
            <a:ext cx="4728130" cy="65883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ea typeface="Times New Roman" panose="02020603050405020304" pitchFamily="18" charset="0"/>
                <a:cs typeface="Noto Sans Symbols"/>
                <a:sym typeface="Arial"/>
              </a:rPr>
              <a:t>Hoạt</a:t>
            </a:r>
            <a:r>
              <a:rPr kumimoji="0" lang="en-US" sz="2800" b="1" i="0" u="none" strike="noStrike" kern="0" cap="none" spc="0" normalizeH="0" baseline="0" noProof="0" dirty="0">
                <a:ln>
                  <a:noFill/>
                </a:ln>
                <a:solidFill>
                  <a:srgbClr val="002060"/>
                </a:solidFill>
                <a:effectLst/>
                <a:uLnTx/>
                <a:uFillTx/>
                <a:latin typeface="UTM Avo" panose="02040603050506020204" pitchFamily="18" charset="0"/>
                <a:ea typeface="Times New Roman" panose="02020603050405020304" pitchFamily="18" charset="0"/>
                <a:cs typeface="Noto Sans Symbols"/>
                <a:sym typeface="Arial"/>
              </a:rPr>
              <a:t> </a:t>
            </a: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ea typeface="Times New Roman" panose="02020603050405020304" pitchFamily="18" charset="0"/>
                <a:cs typeface="Noto Sans Symbols"/>
                <a:sym typeface="Arial"/>
              </a:rPr>
              <a:t>động</a:t>
            </a:r>
            <a:r>
              <a:rPr kumimoji="0" lang="en-US" sz="2800" b="1" i="0" u="none" strike="noStrike" kern="0" cap="none" spc="0" normalizeH="0" baseline="0" noProof="0" dirty="0">
                <a:ln>
                  <a:noFill/>
                </a:ln>
                <a:solidFill>
                  <a:srgbClr val="002060"/>
                </a:solidFill>
                <a:effectLst/>
                <a:uLnTx/>
                <a:uFillTx/>
                <a:latin typeface="UTM Avo" panose="02040603050506020204" pitchFamily="18" charset="0"/>
                <a:ea typeface="Times New Roman" panose="02020603050405020304" pitchFamily="18" charset="0"/>
                <a:cs typeface="Noto Sans Symbols"/>
                <a:sym typeface="Arial"/>
              </a:rPr>
              <a:t> </a:t>
            </a:r>
            <a:r>
              <a:rPr kumimoji="0" lang="en-US" sz="2800" b="1" i="0" u="none" strike="noStrike" kern="0" cap="none" spc="0" normalizeH="0" baseline="0" noProof="0" dirty="0" err="1">
                <a:ln>
                  <a:noFill/>
                </a:ln>
                <a:solidFill>
                  <a:srgbClr val="002060"/>
                </a:solidFill>
                <a:effectLst/>
                <a:uLnTx/>
                <a:uFillTx/>
                <a:latin typeface="UTM Avo" panose="02040603050506020204" pitchFamily="18" charset="0"/>
                <a:ea typeface="Times New Roman" panose="02020603050405020304" pitchFamily="18" charset="0"/>
                <a:cs typeface="Noto Sans Symbols"/>
                <a:sym typeface="Arial"/>
              </a:rPr>
              <a:t>nhóm</a:t>
            </a:r>
            <a:endParaRPr kumimoji="0" lang="en-US" sz="2800" b="0" i="0" u="none" strike="noStrike" kern="0" cap="none" spc="0" normalizeH="0" baseline="0" noProof="0" dirty="0">
              <a:ln>
                <a:noFill/>
              </a:ln>
              <a:solidFill>
                <a:srgbClr val="002060"/>
              </a:solidFill>
              <a:effectLst/>
              <a:uLnTx/>
              <a:uFillTx/>
              <a:latin typeface="UTM Avo" panose="02040603050506020204" pitchFamily="18" charset="0"/>
              <a:ea typeface="Noto Sans Symbols"/>
              <a:cs typeface="Noto Sans Symbols"/>
              <a:sym typeface="Arial"/>
            </a:endParaRPr>
          </a:p>
        </p:txBody>
      </p:sp>
      <p:pic>
        <p:nvPicPr>
          <p:cNvPr id="12" name="Picture 2" descr="Human Anatomy Poster featuring the photograph Full Body Human Skeleton With Muscles by Pixelchaos">
            <a:extLst>
              <a:ext uri="{FF2B5EF4-FFF2-40B4-BE49-F238E27FC236}">
                <a16:creationId xmlns:a16="http://schemas.microsoft.com/office/drawing/2014/main" id="{45AF81CC-A689-56C4-6549-6B04AF77005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3148" y="1181795"/>
            <a:ext cx="4260435" cy="506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6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B16E3-D316-3F35-EBD4-67D2068B8214}"/>
              </a:ext>
            </a:extLst>
          </p:cNvPr>
          <p:cNvSpPr txBox="1"/>
          <p:nvPr/>
        </p:nvSpPr>
        <p:spPr>
          <a:xfrm>
            <a:off x="2438687" y="1578625"/>
            <a:ext cx="7314626" cy="543608"/>
          </a:xfrm>
          <a:prstGeom prst="rect">
            <a:avLst/>
          </a:prstGeom>
          <a:noFill/>
        </p:spPr>
        <p:txBody>
          <a:bodyPr wrap="square" lIns="60959" tIns="30479" rIns="60959" bIns="30479">
            <a:spAutoFit/>
          </a:bodyPr>
          <a:lstStyle/>
          <a:p>
            <a:pPr>
              <a:lnSpc>
                <a:spcPct val="150000"/>
              </a:lnSpc>
              <a:spcAft>
                <a:spcPts val="533"/>
              </a:spcAft>
            </a:pPr>
            <a:r>
              <a:rPr lang="vi-VN" sz="2400" b="1" dirty="0">
                <a:latin typeface="UTM Avo" panose="02040603050506020204" pitchFamily="18" charset="0"/>
                <a:ea typeface="Times New Roman" panose="02020603050405020304" pitchFamily="18" charset="0"/>
                <a:cs typeface="Arial" panose="020B0604020202020204" pitchFamily="34" charset="0"/>
              </a:rPr>
              <a:t>1. Cấu tạo của xương phù hợp với chức năng </a:t>
            </a:r>
          </a:p>
        </p:txBody>
      </p:sp>
      <p:sp>
        <p:nvSpPr>
          <p:cNvPr id="6" name="TextBox 5">
            <a:extLst>
              <a:ext uri="{FF2B5EF4-FFF2-40B4-BE49-F238E27FC236}">
                <a16:creationId xmlns:a16="http://schemas.microsoft.com/office/drawing/2014/main" id="{30D0530B-19AA-69B6-30F3-F3483F42804D}"/>
              </a:ext>
            </a:extLst>
          </p:cNvPr>
          <p:cNvSpPr txBox="1"/>
          <p:nvPr/>
        </p:nvSpPr>
        <p:spPr>
          <a:xfrm>
            <a:off x="622176" y="3054698"/>
            <a:ext cx="6398748" cy="3362139"/>
          </a:xfrm>
          <a:prstGeom prst="rect">
            <a:avLst/>
          </a:prstGeom>
          <a:noFill/>
        </p:spPr>
        <p:txBody>
          <a:bodyPr wrap="square">
            <a:spAutoFit/>
          </a:bodyPr>
          <a:lstStyle/>
          <a:p>
            <a:pPr marL="0" marR="0" lvl="0"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Cấu</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tạo</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gồm</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a:t>
            </a:r>
          </a:p>
          <a:p>
            <a:pPr marL="0" marR="0" lvl="0"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Chất</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hữu</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cơ</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protein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chủ</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yếu</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là</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collagen), lipid, saccharide</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đảm</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bảo</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cho</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xương</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có</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tính</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đàn</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hồi</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a:t>
            </a:r>
            <a:endPar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endParaRPr>
          </a:p>
          <a:p>
            <a:pPr marL="0" marR="0" lvl="0"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Chất</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vô</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cơ</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muối</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calcium,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muối</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phosphate</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đảm</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bảo</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cho</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xương</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có</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tính</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rắn</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noProof="0" dirty="0" err="1">
                <a:ln>
                  <a:noFill/>
                </a:ln>
                <a:solidFill>
                  <a:srgbClr val="000000"/>
                </a:solidFill>
                <a:effectLst/>
                <a:uLnTx/>
                <a:uFillTx/>
                <a:latin typeface="UTM Avo" panose="02040603050506020204" pitchFamily="18" charset="0"/>
                <a:sym typeface="Arial"/>
              </a:rPr>
              <a:t>chắc</a:t>
            </a:r>
            <a:r>
              <a:rPr kumimoji="0" lang="en-US" sz="2200" b="0" i="0" u="none" strike="noStrike" kern="0" cap="none" spc="0" normalizeH="0" noProof="0" dirty="0">
                <a:ln>
                  <a:noFill/>
                </a:ln>
                <a:solidFill>
                  <a:srgbClr val="000000"/>
                </a:solidFill>
                <a:effectLst/>
                <a:uLnTx/>
                <a:uFillTx/>
                <a:latin typeface="UTM Avo" panose="02040603050506020204" pitchFamily="18" charset="0"/>
                <a:sym typeface="Arial"/>
              </a:rPr>
              <a:t>;</a:t>
            </a:r>
            <a:endPar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endParaRPr>
          </a:p>
          <a:p>
            <a:pPr marL="0" marR="0" lvl="0"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kumimoji="0" lang="en-US" sz="2200" b="0" i="0" u="none" strike="noStrike" kern="0" cap="none" spc="0" normalizeH="0" baseline="0" noProof="0" dirty="0" err="1">
                <a:ln>
                  <a:noFill/>
                </a:ln>
                <a:solidFill>
                  <a:srgbClr val="000000"/>
                </a:solidFill>
                <a:effectLst/>
                <a:uLnTx/>
                <a:uFillTx/>
                <a:latin typeface="UTM Avo" panose="02040603050506020204" pitchFamily="18" charset="0"/>
                <a:sym typeface="Arial"/>
              </a:rPr>
              <a:t>Nước</a:t>
            </a:r>
            <a:r>
              <a:rPr kumimoji="0" lang="en-US" sz="2200" b="0" i="0" u="none" strike="noStrike" kern="0" cap="none" spc="0" normalizeH="0" baseline="0" noProof="0" dirty="0">
                <a:ln>
                  <a:noFill/>
                </a:ln>
                <a:solidFill>
                  <a:srgbClr val="000000"/>
                </a:solidFill>
                <a:effectLst/>
                <a:uLnTx/>
                <a:uFillTx/>
                <a:latin typeface="UTM Avo" panose="02040603050506020204" pitchFamily="18" charset="0"/>
                <a:sym typeface="Arial"/>
              </a:rPr>
              <a:t>.</a:t>
            </a: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Arial"/>
            </a:endParaRPr>
          </a:p>
        </p:txBody>
      </p:sp>
      <p:sp>
        <p:nvSpPr>
          <p:cNvPr id="3" name="TextBox 2">
            <a:extLst>
              <a:ext uri="{FF2B5EF4-FFF2-40B4-BE49-F238E27FC236}">
                <a16:creationId xmlns:a16="http://schemas.microsoft.com/office/drawing/2014/main" id="{52390298-F4DB-BDD6-3BAA-A3E70B395494}"/>
              </a:ext>
            </a:extLst>
          </p:cNvPr>
          <p:cNvSpPr txBox="1"/>
          <p:nvPr/>
        </p:nvSpPr>
        <p:spPr>
          <a:xfrm>
            <a:off x="1993450" y="2426458"/>
            <a:ext cx="3428425" cy="503469"/>
          </a:xfrm>
          <a:prstGeom prst="rect">
            <a:avLst/>
          </a:prstGeom>
          <a:solidFill>
            <a:schemeClr val="accent2">
              <a:lumMod val="20000"/>
              <a:lumOff val="80000"/>
            </a:schemeClr>
          </a:solidFill>
        </p:spPr>
        <p:txBody>
          <a:bodyPr wrap="square" lIns="60959" tIns="30479" rIns="60959" bIns="30479">
            <a:spAutoFit/>
          </a:bodyPr>
          <a:lstStyle/>
          <a:p>
            <a:pPr algn="ctr">
              <a:lnSpc>
                <a:spcPct val="150000"/>
              </a:lnSpc>
              <a:spcAft>
                <a:spcPts val="533"/>
              </a:spcAft>
            </a:pPr>
            <a:r>
              <a:rPr lang="vi-VN" sz="2200" b="1" dirty="0">
                <a:latin typeface="UTM Avo" panose="02040603050506020204" pitchFamily="18" charset="0"/>
                <a:ea typeface="Times New Roman" panose="02020603050405020304" pitchFamily="18" charset="0"/>
                <a:cs typeface="Arial" panose="020B0604020202020204" pitchFamily="34" charset="0"/>
              </a:rPr>
              <a:t>Đặc điểm, cấu tạo</a:t>
            </a:r>
          </a:p>
        </p:txBody>
      </p:sp>
      <p:pic>
        <p:nvPicPr>
          <p:cNvPr id="4" name="Picture 3">
            <a:extLst>
              <a:ext uri="{FF2B5EF4-FFF2-40B4-BE49-F238E27FC236}">
                <a16:creationId xmlns:a16="http://schemas.microsoft.com/office/drawing/2014/main" id="{5AA03249-4F30-57D7-32DF-7AE913DFF715}"/>
              </a:ext>
            </a:extLst>
          </p:cNvPr>
          <p:cNvPicPr>
            <a:picLocks noChangeAspect="1"/>
          </p:cNvPicPr>
          <p:nvPr/>
        </p:nvPicPr>
        <p:blipFill>
          <a:blip r:embed="rId3"/>
          <a:stretch>
            <a:fillRect/>
          </a:stretch>
        </p:blipFill>
        <p:spPr>
          <a:xfrm>
            <a:off x="7272446" y="2406535"/>
            <a:ext cx="4499419" cy="3118776"/>
          </a:xfrm>
          <a:prstGeom prst="rect">
            <a:avLst/>
          </a:prstGeom>
        </p:spPr>
      </p:pic>
    </p:spTree>
    <p:extLst>
      <p:ext uri="{BB962C8B-B14F-4D97-AF65-F5344CB8AC3E}">
        <p14:creationId xmlns:p14="http://schemas.microsoft.com/office/powerpoint/2010/main" val="28917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289FE-877D-2CA4-5A8B-E64B3872D4C1}"/>
              </a:ext>
            </a:extLst>
          </p:cNvPr>
          <p:cNvSpPr txBox="1"/>
          <p:nvPr/>
        </p:nvSpPr>
        <p:spPr>
          <a:xfrm>
            <a:off x="677640" y="2750803"/>
            <a:ext cx="6812657" cy="3142270"/>
          </a:xfrm>
          <a:prstGeom prst="rect">
            <a:avLst/>
          </a:prstGeom>
          <a:noFill/>
        </p:spPr>
        <p:txBody>
          <a:bodyPr wrap="square">
            <a:spAutoFit/>
          </a:bodyPr>
          <a:lstStyle/>
          <a:p>
            <a:pPr lvl="0" algn="just">
              <a:lnSpc>
                <a:spcPct val="140000"/>
              </a:lnSpc>
              <a:defRPr/>
            </a:pPr>
            <a:r>
              <a:rPr lang="vi-VN" sz="2400" dirty="0">
                <a:latin typeface="UTM Avo" panose="02040603050506020204" pitchFamily="18" charset="0"/>
              </a:rPr>
              <a:t>Ở mỗi vị trí, hình dạng của xương phù hợp với chức năng mà xương đó đảm nhiệm.</a:t>
            </a:r>
            <a:endParaRPr lang="en-US" sz="2400" dirty="0">
              <a:latin typeface="UTM Avo" panose="02040603050506020204" pitchFamily="18" charset="0"/>
            </a:endParaRPr>
          </a:p>
          <a:p>
            <a:pPr lvl="0" algn="just">
              <a:lnSpc>
                <a:spcPct val="140000"/>
              </a:lnSpc>
              <a:defRPr/>
            </a:pPr>
            <a:r>
              <a:rPr lang="en-US" sz="2400" dirty="0">
                <a:latin typeface="UTM Avo" panose="02040603050506020204" pitchFamily="18" charset="0"/>
              </a:rPr>
              <a:t>- </a:t>
            </a:r>
            <a:r>
              <a:rPr lang="en-US" sz="2400" dirty="0" err="1">
                <a:latin typeface="UTM Avo" panose="02040603050506020204" pitchFamily="18" charset="0"/>
              </a:rPr>
              <a:t>Vận</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a:t>
            </a:r>
            <a:r>
              <a:rPr lang="en-US" sz="2400" dirty="0" err="1">
                <a:latin typeface="UTM Avo" panose="02040603050506020204" pitchFamily="18" charset="0"/>
              </a:rPr>
              <a:t>nâng</a:t>
            </a:r>
            <a:r>
              <a:rPr lang="en-US" sz="2400" dirty="0">
                <a:latin typeface="UTM Avo" panose="02040603050506020204" pitchFamily="18" charset="0"/>
              </a:rPr>
              <a:t> </a:t>
            </a:r>
            <a:r>
              <a:rPr lang="en-US" sz="2400" dirty="0" err="1">
                <a:latin typeface="UTM Avo" panose="02040603050506020204" pitchFamily="18" charset="0"/>
              </a:rPr>
              <a:t>đỡ</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thể</a:t>
            </a:r>
            <a:r>
              <a:rPr lang="en-US" sz="2400" dirty="0">
                <a:latin typeface="UTM Avo" panose="02040603050506020204" pitchFamily="18" charset="0"/>
              </a:rPr>
              <a:t>.</a:t>
            </a:r>
          </a:p>
          <a:p>
            <a:pPr lvl="0" algn="just">
              <a:lnSpc>
                <a:spcPct val="140000"/>
              </a:lnSpc>
              <a:defRPr/>
            </a:pPr>
            <a:r>
              <a:rPr lang="en-US" sz="2400" dirty="0">
                <a:latin typeface="UTM Avo" panose="02040603050506020204" pitchFamily="18" charset="0"/>
              </a:rPr>
              <a:t>- </a:t>
            </a:r>
            <a:r>
              <a:rPr lang="en-US" sz="2400" dirty="0" err="1">
                <a:latin typeface="UTM Avo" panose="02040603050506020204" pitchFamily="18" charset="0"/>
              </a:rPr>
              <a:t>Bảo</a:t>
            </a:r>
            <a:r>
              <a:rPr lang="en-US" sz="2400" dirty="0">
                <a:latin typeface="UTM Avo" panose="02040603050506020204" pitchFamily="18" charset="0"/>
              </a:rPr>
              <a:t> </a:t>
            </a:r>
            <a:r>
              <a:rPr lang="en-US" sz="2400" dirty="0" err="1">
                <a:latin typeface="UTM Avo" panose="02040603050506020204" pitchFamily="18" charset="0"/>
              </a:rPr>
              <a:t>vệ</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nội</a:t>
            </a:r>
            <a:r>
              <a:rPr lang="en-US" sz="2400" dirty="0">
                <a:latin typeface="UTM Avo" panose="02040603050506020204" pitchFamily="18" charset="0"/>
              </a:rPr>
              <a:t> </a:t>
            </a:r>
            <a:r>
              <a:rPr lang="en-US" sz="2400" dirty="0" err="1">
                <a:latin typeface="UTM Avo" panose="02040603050506020204" pitchFamily="18" charset="0"/>
              </a:rPr>
              <a:t>quan</a:t>
            </a:r>
            <a:r>
              <a:rPr lang="en-US" sz="2400" dirty="0">
                <a:latin typeface="UTM Avo" panose="02040603050506020204" pitchFamily="18" charset="0"/>
              </a:rPr>
              <a:t>.</a:t>
            </a:r>
          </a:p>
          <a:p>
            <a:pPr lvl="0" algn="just">
              <a:lnSpc>
                <a:spcPct val="140000"/>
              </a:lnSpc>
              <a:defRPr/>
            </a:pPr>
            <a:r>
              <a:rPr lang="en-US" sz="2400" dirty="0">
                <a:latin typeface="UTM Avo" panose="02040603050506020204" pitchFamily="18" charset="0"/>
              </a:rPr>
              <a:t>- Sinh </a:t>
            </a:r>
            <a:r>
              <a:rPr lang="en-US" sz="2400" dirty="0" err="1">
                <a:latin typeface="UTM Avo" panose="02040603050506020204" pitchFamily="18" charset="0"/>
              </a:rPr>
              <a:t>ra</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tế</a:t>
            </a:r>
            <a:r>
              <a:rPr lang="en-US" sz="2400" dirty="0">
                <a:latin typeface="UTM Avo" panose="02040603050506020204" pitchFamily="18" charset="0"/>
              </a:rPr>
              <a:t> </a:t>
            </a:r>
            <a:r>
              <a:rPr lang="en-US" sz="2400" dirty="0" err="1">
                <a:latin typeface="UTM Avo" panose="02040603050506020204" pitchFamily="18" charset="0"/>
              </a:rPr>
              <a:t>bào</a:t>
            </a:r>
            <a:r>
              <a:rPr lang="en-US" sz="2400" dirty="0">
                <a:latin typeface="UTM Avo" panose="02040603050506020204" pitchFamily="18" charset="0"/>
              </a:rPr>
              <a:t> </a:t>
            </a:r>
            <a:r>
              <a:rPr lang="en-US" sz="2400" dirty="0" err="1">
                <a:latin typeface="UTM Avo" panose="02040603050506020204" pitchFamily="18" charset="0"/>
              </a:rPr>
              <a:t>máu</a:t>
            </a:r>
            <a:r>
              <a:rPr lang="en-US" sz="2400" dirty="0">
                <a:latin typeface="UTM Avo" panose="02040603050506020204" pitchFamily="18" charset="0"/>
              </a:rPr>
              <a:t>.</a:t>
            </a:r>
          </a:p>
          <a:p>
            <a:pPr lvl="0" algn="just">
              <a:lnSpc>
                <a:spcPct val="140000"/>
              </a:lnSpc>
              <a:defRPr/>
            </a:pPr>
            <a:r>
              <a:rPr lang="en-US" sz="2400" dirty="0">
                <a:latin typeface="UTM Avo" panose="02040603050506020204" pitchFamily="18" charset="0"/>
              </a:rPr>
              <a:t>- </a:t>
            </a:r>
            <a:r>
              <a:rPr lang="en-US" sz="2400" dirty="0" err="1">
                <a:latin typeface="UTM Avo" panose="02040603050506020204" pitchFamily="18" charset="0"/>
              </a:rPr>
              <a:t>Dự</a:t>
            </a:r>
            <a:r>
              <a:rPr lang="en-US" sz="2400" dirty="0">
                <a:latin typeface="UTM Avo" panose="02040603050506020204" pitchFamily="18" charset="0"/>
              </a:rPr>
              <a:t> </a:t>
            </a:r>
            <a:r>
              <a:rPr lang="en-US" sz="2400" dirty="0" err="1">
                <a:latin typeface="UTM Avo" panose="02040603050506020204" pitchFamily="18" charset="0"/>
              </a:rPr>
              <a:t>trữ</a:t>
            </a:r>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err="1">
                <a:latin typeface="UTM Avo" panose="02040603050506020204" pitchFamily="18" charset="0"/>
              </a:rPr>
              <a:t>cân</a:t>
            </a:r>
            <a:r>
              <a:rPr lang="en-US" sz="2400" dirty="0">
                <a:latin typeface="UTM Avo" panose="02040603050506020204" pitchFamily="18" charset="0"/>
              </a:rPr>
              <a:t> </a:t>
            </a:r>
            <a:r>
              <a:rPr lang="en-US" sz="2400" dirty="0" err="1">
                <a:latin typeface="UTM Avo" panose="02040603050506020204" pitchFamily="18" charset="0"/>
              </a:rPr>
              <a:t>bằng</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chất</a:t>
            </a:r>
            <a:r>
              <a:rPr lang="en-US" sz="2400" dirty="0">
                <a:latin typeface="UTM Avo" panose="02040603050506020204" pitchFamily="18" charset="0"/>
              </a:rPr>
              <a:t> </a:t>
            </a:r>
            <a:r>
              <a:rPr lang="en-US" sz="2400" dirty="0" err="1">
                <a:latin typeface="UTM Avo" panose="02040603050506020204" pitchFamily="18" charset="0"/>
              </a:rPr>
              <a:t>khoáng</a:t>
            </a:r>
            <a:r>
              <a:rPr lang="en-US" sz="2400" dirty="0">
                <a:latin typeface="UTM Avo" panose="02040603050506020204" pitchFamily="18" charset="0"/>
              </a:rPr>
              <a:t>.</a:t>
            </a:r>
            <a:endParaRPr lang="en-US" sz="2400" dirty="0">
              <a:latin typeface="Calibri" panose="020F0502020204030204" pitchFamily="34" charset="0"/>
              <a:ea typeface="Calibri" panose="020F0502020204030204" pitchFamily="34" charset="0"/>
            </a:endParaRPr>
          </a:p>
        </p:txBody>
      </p:sp>
      <p:pic>
        <p:nvPicPr>
          <p:cNvPr id="4" name="Picture 2">
            <a:extLst>
              <a:ext uri="{FF2B5EF4-FFF2-40B4-BE49-F238E27FC236}">
                <a16:creationId xmlns:a16="http://schemas.microsoft.com/office/drawing/2014/main" id="{572D6E76-2103-BA18-4208-2219C0545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510" y="2356080"/>
            <a:ext cx="4489839" cy="3052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54589A-8A54-69B0-D261-FA929C15C151}"/>
              </a:ext>
            </a:extLst>
          </p:cNvPr>
          <p:cNvSpPr txBox="1"/>
          <p:nvPr/>
        </p:nvSpPr>
        <p:spPr>
          <a:xfrm>
            <a:off x="2072682" y="1780463"/>
            <a:ext cx="2795047" cy="543608"/>
          </a:xfrm>
          <a:prstGeom prst="rect">
            <a:avLst/>
          </a:prstGeom>
          <a:solidFill>
            <a:schemeClr val="accent2">
              <a:lumMod val="20000"/>
              <a:lumOff val="80000"/>
            </a:schemeClr>
          </a:solidFill>
        </p:spPr>
        <p:txBody>
          <a:bodyPr wrap="square" lIns="60959" tIns="30479" rIns="60959" bIns="30479">
            <a:spAutoFit/>
          </a:bodyPr>
          <a:lstStyle/>
          <a:p>
            <a:pPr algn="ctr">
              <a:lnSpc>
                <a:spcPct val="150000"/>
              </a:lnSpc>
              <a:spcAft>
                <a:spcPts val="533"/>
              </a:spcAft>
            </a:pPr>
            <a:r>
              <a:rPr lang="vi-VN" sz="2400" b="1" dirty="0">
                <a:latin typeface="UTM Avo" panose="02040603050506020204" pitchFamily="18" charset="0"/>
                <a:ea typeface="Times New Roman" panose="02020603050405020304" pitchFamily="18" charset="0"/>
                <a:cs typeface="Arial" panose="020B0604020202020204" pitchFamily="34" charset="0"/>
              </a:rPr>
              <a:t>Chức năng</a:t>
            </a:r>
          </a:p>
        </p:txBody>
      </p:sp>
    </p:spTree>
    <p:extLst>
      <p:ext uri="{BB962C8B-B14F-4D97-AF65-F5344CB8AC3E}">
        <p14:creationId xmlns:p14="http://schemas.microsoft.com/office/powerpoint/2010/main" val="25074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1714</Words>
  <Application>Microsoft Office PowerPoint</Application>
  <PresentationFormat>Widescreen</PresentationFormat>
  <Paragraphs>117</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UTM 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Huy Nguyễn</cp:lastModifiedBy>
  <cp:revision>12</cp:revision>
  <dcterms:created xsi:type="dcterms:W3CDTF">2023-10-18T06:55:26Z</dcterms:created>
  <dcterms:modified xsi:type="dcterms:W3CDTF">2024-01-10T09:08:05Z</dcterms:modified>
</cp:coreProperties>
</file>