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3" r:id="rId2"/>
    <p:sldId id="335" r:id="rId3"/>
    <p:sldId id="357" r:id="rId4"/>
    <p:sldId id="334" r:id="rId5"/>
    <p:sldId id="359"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FF6600"/>
    <a:srgbClr val="A80000"/>
    <a:srgbClr val="006600"/>
    <a:srgbClr val="00FFFF"/>
    <a:srgbClr val="0000CC"/>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p:scale>
          <a:sx n="78" d="100"/>
          <a:sy n="78" d="100"/>
        </p:scale>
        <p:origin x="-24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1/25/2024</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1/25/2024</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a:solidFill>
                  <a:srgbClr val="FF00FF"/>
                </a:solidFill>
                <a:latin typeface="Times New Roman" pitchFamily="18" charset="0"/>
                <a:cs typeface="Times New Roman" pitchFamily="18" charset="0"/>
              </a:rPr>
              <a:t>BÀI 24:  NĂNG LƯỢNG NHIỆT</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3982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năng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lượng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nhiệt</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1740366"/>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Nhiệt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lượng</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thêm</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mất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266862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jun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J</a:t>
            </a:r>
          </a:p>
        </p:txBody>
      </p:sp>
      <p:sp>
        <p:nvSpPr>
          <p:cNvPr id="25" name="TextBox 24"/>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315354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365229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nội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năng</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453898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Horizontal)">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82972"/>
            <a:ext cx="12192000" cy="1077218"/>
          </a:xfrm>
          <a:prstGeom prst="rect">
            <a:avLst/>
          </a:prstGeom>
        </p:spPr>
        <p:txBody>
          <a:bodyPr wrap="square">
            <a:spAutoFit/>
          </a:bodyPr>
          <a:lstStyle/>
          <a:p>
            <a:pPr algn="just"/>
            <a:r>
              <a:rPr lang="en-US" sz="3200" dirty="0" smtClean="0">
                <a:solidFill>
                  <a:srgbClr val="FF00FF"/>
                </a:solidFill>
                <a:latin typeface="+mj-lt"/>
              </a:rPr>
              <a:t>	</a:t>
            </a:r>
            <a:r>
              <a:rPr lang="vi-VN" sz="3200" dirty="0" smtClean="0"/>
              <a:t> </a:t>
            </a:r>
            <a:r>
              <a:rPr lang="vi-VN" sz="3200" dirty="0" smtClean="0">
                <a:solidFill>
                  <a:srgbClr val="FF00FF"/>
                </a:solidFill>
                <a:latin typeface="+mj-lt"/>
              </a:rPr>
              <a:t>Vật lạnh đi nên năng lượng nhiệt của vật (tức động năng) giảm, từ đó nội năng của vật cũng giảm xuống theo.</a:t>
            </a:r>
            <a:endParaRPr lang="en-US" sz="3200" dirty="0">
              <a:solidFill>
                <a:srgbClr val="FF00FF"/>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218999" y="2629765"/>
            <a:ext cx="11650072" cy="6399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27418" y="1581881"/>
            <a:ext cx="7564582" cy="1077218"/>
          </a:xfrm>
          <a:prstGeom prst="rect">
            <a:avLst/>
          </a:prstGeom>
        </p:spPr>
        <p:txBody>
          <a:bodyPr wrap="square">
            <a:spAutoFit/>
          </a:bodyPr>
          <a:lstStyle/>
          <a:p>
            <a:pPr algn="just"/>
            <a:r>
              <a:rPr lang="en-US" sz="3200" dirty="0" smtClean="0">
                <a:solidFill>
                  <a:srgbClr val="FF00FF"/>
                </a:solidFill>
                <a:latin typeface="+mj-lt"/>
              </a:rPr>
              <a:t>- </a:t>
            </a:r>
            <a:r>
              <a:rPr lang="vi-VN" sz="3200" dirty="0" smtClean="0">
                <a:solidFill>
                  <a:srgbClr val="FF00FF"/>
                </a:solidFill>
                <a:latin typeface="+mj-lt"/>
              </a:rPr>
              <a:t>Nội năng của miếng sắt giảm đi còn nội năng của nước lạnh tăng lên.</a:t>
            </a:r>
            <a:endParaRPr lang="en-US" sz="3200" dirty="0">
              <a:solidFill>
                <a:srgbClr val="FF00FF"/>
              </a:solidFill>
              <a:latin typeface="+mj-lt"/>
            </a:endParaRPr>
          </a:p>
        </p:txBody>
      </p:sp>
      <p:pic>
        <p:nvPicPr>
          <p:cNvPr id="2051" name="Picture 3"/>
          <p:cNvPicPr>
            <a:picLocks noChangeAspect="1" noChangeArrowheads="1"/>
          </p:cNvPicPr>
          <p:nvPr/>
        </p:nvPicPr>
        <p:blipFill>
          <a:blip r:embed="rId2"/>
          <a:srcRect/>
          <a:stretch>
            <a:fillRect/>
          </a:stretch>
        </p:blipFill>
        <p:spPr bwMode="auto">
          <a:xfrm>
            <a:off x="0" y="1177637"/>
            <a:ext cx="4486275" cy="4514850"/>
          </a:xfrm>
          <a:prstGeom prst="rect">
            <a:avLst/>
          </a:prstGeom>
          <a:noFill/>
          <a:ln w="9525">
            <a:noFill/>
            <a:miter lim="800000"/>
            <a:headEnd/>
            <a:tailEnd/>
          </a:ln>
          <a:effectLst/>
        </p:spPr>
      </p:pic>
      <p:sp>
        <p:nvSpPr>
          <p:cNvPr id="6" name="Rectangle 5"/>
          <p:cNvSpPr/>
          <p:nvPr/>
        </p:nvSpPr>
        <p:spPr>
          <a:xfrm>
            <a:off x="4627418" y="2717954"/>
            <a:ext cx="7564582" cy="3539430"/>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Vì khi thả miếng sắt nóng vào nước lạnh, nhiệt sẽ truyền từ miếng sắt sang nước l</a:t>
            </a:r>
            <a:r>
              <a:rPr lang="en-US" sz="3200" dirty="0" smtClean="0">
                <a:solidFill>
                  <a:srgbClr val="FF00FF"/>
                </a:solidFill>
                <a:latin typeface="Times New Roman" pitchFamily="18" charset="0"/>
                <a:cs typeface="Times New Roman" pitchFamily="18" charset="0"/>
              </a:rPr>
              <a:t>ạ</a:t>
            </a:r>
            <a:r>
              <a:rPr lang="vi-VN" sz="3200" dirty="0" smtClean="0">
                <a:solidFill>
                  <a:srgbClr val="FF00FF"/>
                </a:solidFill>
                <a:latin typeface="Times New Roman" pitchFamily="18" charset="0"/>
                <a:cs typeface="Times New Roman" pitchFamily="18" charset="0"/>
              </a:rPr>
              <a:t>nh, khiến nước tăng nhiệt độ còn miếng sắt giảm nhiệt độ. Nhiệt độ tăng khiến động năng của nước lạnh tăng và nội năng cũng tăng lên. Miếng sắt thì ngược lại, nhiệt độ giảm khiến động năng giảm và nội năng cũng giảm đi.</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4)">
                                      <p:cBhvr>
                                        <p:cTn id="7" dur="1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4839" y="1537855"/>
            <a:ext cx="12077916" cy="37684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23:  </a:t>
            </a:r>
            <a:r>
              <a:rPr lang="en-US" sz="2600" b="1" dirty="0" err="1" smtClean="0">
                <a:solidFill>
                  <a:srgbClr val="FF00FF"/>
                </a:solidFill>
                <a:latin typeface="Times New Roman" pitchFamily="18" charset="0"/>
                <a:cs typeface="Times New Roman" pitchFamily="18" charset="0"/>
              </a:rPr>
              <a:t>CƯỜNG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DÒNG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ĐIỆN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HIỆU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ĐIỆN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THẾ</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3982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năng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lượng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nhiệt</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1740366"/>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Nhiệt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lượng</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thêm</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mất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266862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jun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J</a:t>
            </a:r>
          </a:p>
        </p:txBody>
      </p:sp>
      <p:sp>
        <p:nvSpPr>
          <p:cNvPr id="25" name="TextBox 24"/>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315354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365229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nội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năng</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453898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546725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ĐO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60230" y="0"/>
            <a:ext cx="11513127" cy="681335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277100"/>
            <a:ext cx="12192000" cy="6299818"/>
          </a:xfrm>
          <a:prstGeom prst="rect">
            <a:avLst/>
          </a:prstGeom>
          <a:noFill/>
          <a:ln w="9525">
            <a:noFill/>
            <a:miter lim="800000"/>
            <a:headEnd/>
            <a:tailEnd/>
          </a:ln>
          <a:effectLst/>
        </p:spPr>
      </p:pic>
      <p:sp>
        <p:nvSpPr>
          <p:cNvPr id="5" name="Rectangle 4"/>
          <p:cNvSpPr/>
          <p:nvPr/>
        </p:nvSpPr>
        <p:spPr>
          <a:xfrm>
            <a:off x="1537851" y="69275"/>
            <a:ext cx="10584873" cy="1569660"/>
          </a:xfrm>
          <a:prstGeom prst="rect">
            <a:avLst/>
          </a:prstGeom>
          <a:solidFill>
            <a:schemeClr val="bg1"/>
          </a:solidFill>
          <a:ln>
            <a:solidFill>
              <a:srgbClr val="0000FF"/>
            </a:solidFill>
          </a:ln>
        </p:spPr>
        <p:txBody>
          <a:bodyPr wrap="square">
            <a:spAutoFit/>
          </a:bodyPr>
          <a:lstStyle/>
          <a:p>
            <a:pPr algn="just"/>
            <a:r>
              <a:rPr lang="vi-VN" sz="3200" dirty="0" smtClean="0">
                <a:solidFill>
                  <a:srgbClr val="FF00FF"/>
                </a:solidFill>
                <a:latin typeface="Times New Roman" pitchFamily="18" charset="0"/>
                <a:cs typeface="Times New Roman" pitchFamily="18" charset="0"/>
              </a:rPr>
              <a:t>Nhiệt lượng mà nước nhận được để tăng 10</a:t>
            </a:r>
            <a:r>
              <a:rPr lang="vi-VN" sz="3200" baseline="30000" dirty="0" smtClean="0">
                <a:solidFill>
                  <a:srgbClr val="FF00FF"/>
                </a:solidFill>
                <a:latin typeface="Times New Roman" pitchFamily="18" charset="0"/>
                <a:cs typeface="Times New Roman" pitchFamily="18" charset="0"/>
              </a:rPr>
              <a:t>0</a:t>
            </a:r>
            <a:r>
              <a:rPr lang="vi-VN" sz="3200" dirty="0" smtClean="0">
                <a:solidFill>
                  <a:srgbClr val="FF00FF"/>
                </a:solidFill>
                <a:latin typeface="Times New Roman" pitchFamily="18" charset="0"/>
                <a:cs typeface="Times New Roman" pitchFamily="18" charset="0"/>
              </a:rPr>
              <a:t>C so với ban đầu chính là số chỉ trên oát kế đọc được, cũng chính là phần năng lượng nhiệt nhận thêm trong quá trình truyền năng lượng nhiệt.</a:t>
            </a:r>
            <a:endParaRPr lang="en-US" sz="3200" dirty="0">
              <a:solidFill>
                <a:srgbClr val="FF00FF"/>
              </a:solidFill>
              <a:latin typeface="Times New Roman" pitchFamily="18" charset="0"/>
              <a:cs typeface="Times New Roman" pitchFamily="18" charset="0"/>
            </a:endParaRPr>
          </a:p>
        </p:txBody>
      </p:sp>
      <p:cxnSp>
        <p:nvCxnSpPr>
          <p:cNvPr id="7" name="Straight Connector 6"/>
          <p:cNvCxnSpPr/>
          <p:nvPr/>
        </p:nvCxnSpPr>
        <p:spPr>
          <a:xfrm>
            <a:off x="775854" y="5818910"/>
            <a:ext cx="5818909"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6109855"/>
            <a:ext cx="203661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2000" fill="hold"/>
                                        <p:tgtEl>
                                          <p:spTgt spid="4098"/>
                                        </p:tgtEl>
                                        <p:attrNameLst>
                                          <p:attrName>ppt_x</p:attrName>
                                        </p:attrNameLst>
                                      </p:cBhvr>
                                      <p:tavLst>
                                        <p:tav tm="0">
                                          <p:val>
                                            <p:strVal val="1+#ppt_w/2"/>
                                          </p:val>
                                        </p:tav>
                                        <p:tav tm="100000">
                                          <p:val>
                                            <p:strVal val="#ppt_x"/>
                                          </p:val>
                                        </p:tav>
                                      </p:tavLst>
                                    </p:anim>
                                    <p:anim calcmode="lin" valueType="num">
                                      <p:cBhvr additive="base">
                                        <p:cTn id="8" dur="2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transition="out" filter="diamond(in)">
                                      <p:cBhvr>
                                        <p:cTn id="12" dur="1000"/>
                                        <p:tgtEl>
                                          <p:spTgt spid="4098"/>
                                        </p:tgtEl>
                                      </p:cBhvr>
                                    </p:animEffect>
                                    <p:set>
                                      <p:cBhvr>
                                        <p:cTn id="13" dur="1" fill="hold">
                                          <p:stCondLst>
                                            <p:cond delay="999"/>
                                          </p:stCondLst>
                                        </p:cTn>
                                        <p:tgtEl>
                                          <p:spTgt spid="4098"/>
                                        </p:tgtEl>
                                        <p:attrNameLst>
                                          <p:attrName>style.visibility</p:attrName>
                                        </p:attrNameLst>
                                      </p:cBhvr>
                                      <p:to>
                                        <p:strVal val="hidden"/>
                                      </p:to>
                                    </p:set>
                                  </p:childTnLst>
                                </p:cTn>
                              </p:par>
                              <p:par>
                                <p:cTn id="14" presetID="29"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p:cTn id="16" dur="1000" fill="hold"/>
                                        <p:tgtEl>
                                          <p:spTgt spid="4099"/>
                                        </p:tgtEl>
                                        <p:attrNameLst>
                                          <p:attrName>ppt_x</p:attrName>
                                        </p:attrNameLst>
                                      </p:cBhvr>
                                      <p:tavLst>
                                        <p:tav tm="0">
                                          <p:val>
                                            <p:strVal val="#ppt_x-.2"/>
                                          </p:val>
                                        </p:tav>
                                        <p:tav tm="100000">
                                          <p:val>
                                            <p:strVal val="#ppt_x"/>
                                          </p:val>
                                        </p:tav>
                                      </p:tavLst>
                                    </p:anim>
                                    <p:anim calcmode="lin" valueType="num">
                                      <p:cBhvr>
                                        <p:cTn id="17" dur="1000" fill="hold"/>
                                        <p:tgtEl>
                                          <p:spTgt spid="409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1000"/>
                                        <p:tgtEl>
                                          <p:spTgt spid="7"/>
                                        </p:tgtEl>
                                      </p:cBhvr>
                                    </p:animEffect>
                                  </p:childTnLst>
                                </p:cTn>
                              </p:par>
                            </p:childTnLst>
                          </p:cTn>
                        </p:par>
                        <p:par>
                          <p:cTn id="24" fill="hold">
                            <p:stCondLst>
                              <p:cond delay="1000"/>
                            </p:stCondLst>
                            <p:childTnLst>
                              <p:par>
                                <p:cTn id="25" presetID="18" presetClass="entr" presetSubtype="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Righ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1572" y="1108330"/>
            <a:ext cx="8188036" cy="4031873"/>
          </a:xfrm>
          <a:prstGeom prst="rect">
            <a:avLst/>
          </a:prstGeom>
          <a:solidFill>
            <a:schemeClr val="bg1"/>
          </a:solidFill>
          <a:ln>
            <a:solidFill>
              <a:srgbClr val="0000FF"/>
            </a:solidFill>
          </a:ln>
        </p:spPr>
        <p:txBody>
          <a:bodyPr wrap="square">
            <a:spAutoFit/>
          </a:bodyPr>
          <a:lstStyle/>
          <a:p>
            <a:r>
              <a:rPr lang="vi-VN" sz="3200" dirty="0" smtClean="0">
                <a:solidFill>
                  <a:srgbClr val="FF00FF"/>
                </a:solidFill>
                <a:latin typeface="Times New Roman" pitchFamily="18" charset="0"/>
                <a:cs typeface="Times New Roman" pitchFamily="18" charset="0"/>
              </a:rPr>
              <a:t>Để tính nhiệt lượng này, ta sử dụng công thức: Q=m</a:t>
            </a:r>
            <a:r>
              <a:rPr lang="en-US" sz="3200" dirty="0" smtClean="0">
                <a:solidFill>
                  <a:srgbClr val="FF00FF"/>
                </a:solidFill>
                <a:latin typeface="Times New Roman" pitchFamily="18" charset="0"/>
                <a:cs typeface="Times New Roman" pitchFamily="18" charset="0"/>
              </a:rPr>
              <a:t>.</a:t>
            </a:r>
            <a:r>
              <a:rPr lang="vi-VN" sz="3200" dirty="0" smtClean="0">
                <a:solidFill>
                  <a:srgbClr val="FF00FF"/>
                </a:solidFill>
                <a:latin typeface="Times New Roman" pitchFamily="18" charset="0"/>
                <a:cs typeface="Times New Roman" pitchFamily="18" charset="0"/>
              </a:rPr>
              <a:t>c</a:t>
            </a:r>
            <a:r>
              <a:rPr lang="en-US" sz="3200" dirty="0" smtClean="0">
                <a:solidFill>
                  <a:srgbClr val="FF00FF"/>
                </a:solidFill>
                <a:latin typeface="Times New Roman" pitchFamily="18" charset="0"/>
                <a:cs typeface="Times New Roman" pitchFamily="18" charset="0"/>
              </a:rPr>
              <a:t>.</a:t>
            </a:r>
            <a:r>
              <a:rPr lang="el-GR" sz="3200" dirty="0" smtClean="0">
                <a:solidFill>
                  <a:srgbClr val="FF00FF"/>
                </a:solidFill>
                <a:latin typeface="Times New Roman" pitchFamily="18" charset="0"/>
                <a:cs typeface="Times New Roman" pitchFamily="18" charset="0"/>
              </a:rPr>
              <a:t>Δ</a:t>
            </a:r>
            <a:r>
              <a:rPr lang="vi-VN" sz="3200" dirty="0" smtClean="0">
                <a:solidFill>
                  <a:srgbClr val="FF00FF"/>
                </a:solidFill>
                <a:latin typeface="Times New Roman" pitchFamily="18" charset="0"/>
                <a:cs typeface="Times New Roman" pitchFamily="18" charset="0"/>
              </a:rPr>
              <a:t>t</a:t>
            </a:r>
          </a:p>
          <a:p>
            <a:r>
              <a:rPr lang="vi-VN" sz="3200" dirty="0" smtClean="0">
                <a:solidFill>
                  <a:srgbClr val="FF00FF"/>
                </a:solidFill>
                <a:latin typeface="Times New Roman" pitchFamily="18" charset="0"/>
                <a:cs typeface="Times New Roman" pitchFamily="18" charset="0"/>
              </a:rPr>
              <a:t>Sau đó, ta sử dụng mật độ của nước (1 g/cm³) để tính khối lượng của nước: m=pV</a:t>
            </a:r>
          </a:p>
          <a:p>
            <a:r>
              <a:rPr lang="vi-VN" sz="3200" dirty="0" smtClean="0">
                <a:solidFill>
                  <a:srgbClr val="FF00FF"/>
                </a:solidFill>
                <a:latin typeface="Times New Roman" pitchFamily="18" charset="0"/>
                <a:cs typeface="Times New Roman" pitchFamily="18" charset="0"/>
              </a:rPr>
              <a:t>Sau khi tính được m, ta có thể tính Q bằng cách sử dụng giá trị năng lượng riêng của nước (4200 J/kg.K):</a:t>
            </a:r>
          </a:p>
          <a:p>
            <a:pPr algn="just"/>
            <a:r>
              <a:rPr lang="vi-VN" sz="3200" dirty="0" smtClean="0">
                <a:solidFill>
                  <a:srgbClr val="FF00FF"/>
                </a:solidFill>
                <a:latin typeface="Times New Roman" pitchFamily="18" charset="0"/>
                <a:cs typeface="Times New Roman" pitchFamily="18" charset="0"/>
              </a:rPr>
              <a:t>Q=m</a:t>
            </a:r>
            <a:r>
              <a:rPr lang="en-US" sz="3200" dirty="0" smtClean="0">
                <a:solidFill>
                  <a:srgbClr val="FF00FF"/>
                </a:solidFill>
                <a:latin typeface="Times New Roman" pitchFamily="18" charset="0"/>
                <a:cs typeface="Times New Roman" pitchFamily="18" charset="0"/>
              </a:rPr>
              <a:t>.</a:t>
            </a:r>
            <a:r>
              <a:rPr lang="vi-VN" sz="3200" dirty="0" smtClean="0">
                <a:solidFill>
                  <a:srgbClr val="FF00FF"/>
                </a:solidFill>
                <a:latin typeface="Times New Roman" pitchFamily="18" charset="0"/>
                <a:cs typeface="Times New Roman" pitchFamily="18" charset="0"/>
              </a:rPr>
              <a:t>c</a:t>
            </a:r>
            <a:r>
              <a:rPr lang="en-US" sz="3200" dirty="0" smtClean="0">
                <a:solidFill>
                  <a:srgbClr val="FF00FF"/>
                </a:solidFill>
                <a:latin typeface="Times New Roman" pitchFamily="18" charset="0"/>
                <a:cs typeface="Times New Roman" pitchFamily="18" charset="0"/>
              </a:rPr>
              <a:t>.</a:t>
            </a:r>
            <a:r>
              <a:rPr lang="el-GR" sz="3200" dirty="0" smtClean="0">
                <a:solidFill>
                  <a:srgbClr val="FF00FF"/>
                </a:solidFill>
                <a:latin typeface="Times New Roman" pitchFamily="18" charset="0"/>
                <a:cs typeface="Times New Roman" pitchFamily="18" charset="0"/>
              </a:rPr>
              <a:t>Δ</a:t>
            </a:r>
            <a:r>
              <a:rPr lang="vi-VN" sz="3200" dirty="0" smtClean="0">
                <a:solidFill>
                  <a:srgbClr val="FF00FF"/>
                </a:solidFill>
                <a:latin typeface="Times New Roman" pitchFamily="18" charset="0"/>
                <a:cs typeface="Times New Roman" pitchFamily="18" charset="0"/>
              </a:rPr>
              <a:t>t= m . 4200 . 20 = 8400</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m(J)</a:t>
            </a:r>
            <a:endParaRPr lang="vi-VN"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0" y="1108364"/>
            <a:ext cx="3657600" cy="4019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840" y="4156336"/>
            <a:ext cx="11845644" cy="2062103"/>
          </a:xfrm>
          <a:prstGeom prst="rect">
            <a:avLst/>
          </a:prstGeom>
          <a:solidFill>
            <a:schemeClr val="bg1"/>
          </a:solidFill>
          <a:ln>
            <a:solidFill>
              <a:srgbClr val="0000FF"/>
            </a:solidFill>
          </a:ln>
        </p:spPr>
        <p:txBody>
          <a:bodyPr wrap="square">
            <a:spAutoFit/>
          </a:bodyPr>
          <a:lstStyle/>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Thuốc tím ở cốc nước nóng sẽ lan ra nhanh hơn vì nhiệt độ càng cao thì các phân tử sẽ chuyển động càng nhanh, nên các phân tử trong cốc nước nóng chuyển động nhanh khiến các phân tử thuốc tím lan ra nhanh theo.</a:t>
            </a:r>
            <a:endParaRPr lang="vi-VN" sz="3200" dirty="0">
              <a:solidFill>
                <a:srgbClr val="FF00FF"/>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srcRect/>
          <a:stretch>
            <a:fillRect/>
          </a:stretch>
        </p:blipFill>
        <p:spPr bwMode="auto">
          <a:xfrm>
            <a:off x="0" y="0"/>
            <a:ext cx="12192000" cy="41605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style.rotation</p:attrName>
                                        </p:attrNameLst>
                                      </p:cBhvr>
                                      <p:tavLst>
                                        <p:tav tm="0">
                                          <p:val>
                                            <p:fltVal val="90"/>
                                          </p:val>
                                        </p:tav>
                                        <p:tav tm="100000">
                                          <p:val>
                                            <p:fltVal val="0"/>
                                          </p:val>
                                        </p:tav>
                                      </p:tavLst>
                                    </p:anim>
                                    <p:animEffect transition="in" filter="fade">
                                      <p:cBhvr>
                                        <p:cTn id="10" dur="10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4320"/>
            <a:ext cx="12192000" cy="2677656"/>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Hoàn thiện các câu sau bằng cách điền nội dung thích hợp vào chỗ ……</a:t>
            </a:r>
          </a:p>
          <a:p>
            <a:pPr algn="just"/>
            <a:r>
              <a:rPr lang="en-US" sz="2800" dirty="0" smtClean="0">
                <a:solidFill>
                  <a:srgbClr val="FF0000"/>
                </a:solidFill>
                <a:latin typeface="Times New Roman" pitchFamily="18" charset="0"/>
                <a:cs typeface="Times New Roman" pitchFamily="18" charset="0"/>
              </a:rPr>
              <a:t>a).</a:t>
            </a:r>
            <a:r>
              <a:rPr lang="vi-VN" sz="2800" dirty="0" smtClean="0">
                <a:solidFill>
                  <a:srgbClr val="FF0000"/>
                </a:solidFill>
                <a:latin typeface="Times New Roman" pitchFamily="18" charset="0"/>
                <a:cs typeface="Times New Roman" pitchFamily="18" charset="0"/>
              </a:rPr>
              <a:t> (1)............ được gọi là năng lượng nhiệt của vật.</a:t>
            </a:r>
          </a:p>
          <a:p>
            <a:pPr algn="just"/>
            <a:r>
              <a:rPr lang="en-US" sz="2800" dirty="0" smtClean="0">
                <a:solidFill>
                  <a:srgbClr val="FF0000"/>
                </a:solidFill>
                <a:latin typeface="Times New Roman" pitchFamily="18" charset="0"/>
                <a:cs typeface="Times New Roman" pitchFamily="18" charset="0"/>
              </a:rPr>
              <a:t>b).</a:t>
            </a:r>
            <a:r>
              <a:rPr lang="vi-VN" sz="2800" dirty="0" smtClean="0">
                <a:solidFill>
                  <a:srgbClr val="FF0000"/>
                </a:solidFill>
                <a:latin typeface="Times New Roman" pitchFamily="18" charset="0"/>
                <a:cs typeface="Times New Roman" pitchFamily="18" charset="0"/>
              </a:rPr>
              <a:t> Nhiệt lượng là .........(2).........</a:t>
            </a:r>
          </a:p>
          <a:p>
            <a:pPr algn="just"/>
            <a:r>
              <a:rPr lang="en-US" sz="2800" dirty="0" smtClean="0">
                <a:solidFill>
                  <a:srgbClr val="FF0000"/>
                </a:solidFill>
                <a:latin typeface="Times New Roman" pitchFamily="18" charset="0"/>
                <a:cs typeface="Times New Roman" pitchFamily="18" charset="0"/>
              </a:rPr>
              <a:t>c).</a:t>
            </a:r>
            <a:r>
              <a:rPr lang="vi-VN" sz="2800" dirty="0" smtClean="0">
                <a:solidFill>
                  <a:srgbClr val="FF0000"/>
                </a:solidFill>
                <a:latin typeface="Times New Roman" pitchFamily="18" charset="0"/>
                <a:cs typeface="Times New Roman" pitchFamily="18" charset="0"/>
              </a:rPr>
              <a:t> (3)......... được gọi là nội năng của vật.</a:t>
            </a:r>
          </a:p>
          <a:p>
            <a:pPr algn="just"/>
            <a:r>
              <a:rPr lang="en-US" sz="2800" dirty="0" smtClean="0">
                <a:solidFill>
                  <a:srgbClr val="FF0000"/>
                </a:solidFill>
                <a:latin typeface="Times New Roman" pitchFamily="18" charset="0"/>
                <a:cs typeface="Times New Roman" pitchFamily="18" charset="0"/>
              </a:rPr>
              <a:t>d).</a:t>
            </a:r>
            <a:r>
              <a:rPr lang="vi-VN" sz="2800" dirty="0" smtClean="0">
                <a:solidFill>
                  <a:srgbClr val="FF0000"/>
                </a:solidFill>
                <a:latin typeface="Times New Roman" pitchFamily="18" charset="0"/>
                <a:cs typeface="Times New Roman" pitchFamily="18" charset="0"/>
              </a:rPr>
              <a:t> Khi một vật được làm nóng, .....(4)....... của vật chuyển động nhanh hơn và …….(5)....... của vật tăng.</a:t>
            </a:r>
            <a:endParaRPr lang="vi-VN" sz="2800" dirty="0">
              <a:solidFill>
                <a:srgbClr val="FF0000"/>
              </a:solidFill>
              <a:latin typeface="Times New Roman" pitchFamily="18" charset="0"/>
              <a:cs typeface="Times New Roman" pitchFamily="18" charset="0"/>
            </a:endParaRPr>
          </a:p>
        </p:txBody>
      </p:sp>
      <p:sp>
        <p:nvSpPr>
          <p:cNvPr id="6" name="Rectangle 5"/>
          <p:cNvSpPr/>
          <p:nvPr/>
        </p:nvSpPr>
        <p:spPr>
          <a:xfrm>
            <a:off x="0" y="2939534"/>
            <a:ext cx="12192000"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a). </a:t>
            </a:r>
            <a:r>
              <a:rPr lang="vi-VN" sz="2800" dirty="0" smtClean="0">
                <a:solidFill>
                  <a:srgbClr val="FF00FF"/>
                </a:solidFill>
                <a:latin typeface="Times New Roman" pitchFamily="18" charset="0"/>
                <a:cs typeface="Times New Roman" pitchFamily="18" charset="0"/>
              </a:rPr>
              <a:t>Tổng động năng của các phân tử tạo nên vật</a:t>
            </a:r>
            <a:r>
              <a:rPr lang="en-US" sz="2800" dirty="0" smtClean="0">
                <a:solidFill>
                  <a:srgbClr val="FF00FF"/>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được gọi là năng lượng nhiệt của vật.</a:t>
            </a:r>
            <a:endParaRPr lang="en-US" sz="2800" dirty="0">
              <a:latin typeface="Times New Roman" pitchFamily="18" charset="0"/>
              <a:cs typeface="Times New Roman" pitchFamily="18" charset="0"/>
            </a:endParaRPr>
          </a:p>
        </p:txBody>
      </p:sp>
      <p:sp>
        <p:nvSpPr>
          <p:cNvPr id="7" name="Rectangle 6"/>
          <p:cNvSpPr/>
          <p:nvPr/>
        </p:nvSpPr>
        <p:spPr>
          <a:xfrm>
            <a:off x="0" y="3881643"/>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b).</a:t>
            </a:r>
            <a:r>
              <a:rPr lang="vi-VN" sz="2800" dirty="0" smtClean="0">
                <a:solidFill>
                  <a:srgbClr val="FF0000"/>
                </a:solidFill>
                <a:latin typeface="Times New Roman" pitchFamily="18" charset="0"/>
                <a:cs typeface="Times New Roman" pitchFamily="18" charset="0"/>
              </a:rPr>
              <a:t> Nhiệt lượng là</a:t>
            </a:r>
            <a:r>
              <a:rPr lang="en-US" sz="2800" dirty="0" smtClean="0">
                <a:solidFill>
                  <a:srgbClr val="FF0000"/>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phần năng lượng nhiệt mà vật nhận thêm hay mất đi trong quá trình truyền năng lượng nhiệt</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8" name="Rectangle 7"/>
          <p:cNvSpPr/>
          <p:nvPr/>
        </p:nvSpPr>
        <p:spPr>
          <a:xfrm>
            <a:off x="0" y="4768334"/>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c).</a:t>
            </a:r>
            <a:r>
              <a:rPr lang="vi-VN" sz="2800" dirty="0" smtClean="0">
                <a:solidFill>
                  <a:srgbClr val="FF0000"/>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Tổng động năng và thế năng của các phân tử tạo nên vật </a:t>
            </a:r>
            <a:r>
              <a:rPr lang="vi-VN" sz="2800" dirty="0" smtClean="0">
                <a:solidFill>
                  <a:srgbClr val="FF0000"/>
                </a:solidFill>
                <a:latin typeface="Times New Roman" pitchFamily="18" charset="0"/>
                <a:cs typeface="Times New Roman" pitchFamily="18" charset="0"/>
              </a:rPr>
              <a:t>được gọi là nội năng của vật.</a:t>
            </a:r>
          </a:p>
        </p:txBody>
      </p:sp>
      <p:sp>
        <p:nvSpPr>
          <p:cNvPr id="9" name="Rectangle 8"/>
          <p:cNvSpPr/>
          <p:nvPr/>
        </p:nvSpPr>
        <p:spPr>
          <a:xfrm>
            <a:off x="0" y="5668926"/>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d).</a:t>
            </a:r>
            <a:r>
              <a:rPr lang="vi-VN" sz="2800" dirty="0" smtClean="0">
                <a:solidFill>
                  <a:srgbClr val="FF0000"/>
                </a:solidFill>
                <a:latin typeface="Times New Roman" pitchFamily="18" charset="0"/>
                <a:cs typeface="Times New Roman" pitchFamily="18" charset="0"/>
              </a:rPr>
              <a:t> Khi một vật được làm nóng, </a:t>
            </a:r>
            <a:r>
              <a:rPr lang="vi-VN" sz="2800" dirty="0" smtClean="0">
                <a:solidFill>
                  <a:srgbClr val="FF00FF"/>
                </a:solidFill>
                <a:latin typeface="Times New Roman" pitchFamily="18" charset="0"/>
                <a:cs typeface="Times New Roman" pitchFamily="18" charset="0"/>
              </a:rPr>
              <a:t>các phân tử </a:t>
            </a:r>
            <a:r>
              <a:rPr lang="vi-VN" sz="2800" dirty="0" smtClean="0">
                <a:solidFill>
                  <a:srgbClr val="FF0000"/>
                </a:solidFill>
                <a:latin typeface="Times New Roman" pitchFamily="18" charset="0"/>
                <a:cs typeface="Times New Roman" pitchFamily="18" charset="0"/>
              </a:rPr>
              <a:t>của vật chuyển động nhanh hơn và </a:t>
            </a:r>
            <a:r>
              <a:rPr lang="en-US" sz="2800" dirty="0" err="1" smtClean="0">
                <a:solidFill>
                  <a:srgbClr val="FF00FF"/>
                </a:solidFill>
                <a:latin typeface="Times New Roman" pitchFamily="18" charset="0"/>
                <a:cs typeface="Times New Roman" pitchFamily="18" charset="0"/>
              </a:rPr>
              <a:t>nội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năng</a:t>
            </a:r>
            <a:r>
              <a:rPr lang="en-US" sz="2800" dirty="0" smtClean="0">
                <a:solidFill>
                  <a:srgbClr val="FF00FF"/>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của vật tăng.</a:t>
            </a:r>
            <a:endParaRPr lang="vi-VN"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edg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4320"/>
            <a:ext cx="12192000" cy="954107"/>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2:</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Trong phòng học có nhiệt độ 23 °C đến 24 °C, sự truyền nhiệt có thể xảy ra giữa học sinh và không khí trong phòng không? Vì sao?</a:t>
            </a:r>
            <a:endParaRPr lang="vi-VN" sz="2800" dirty="0">
              <a:solidFill>
                <a:srgbClr val="FF0000"/>
              </a:solidFill>
              <a:latin typeface="Times New Roman" pitchFamily="18" charset="0"/>
              <a:cs typeface="Times New Roman" pitchFamily="18" charset="0"/>
            </a:endParaRPr>
          </a:p>
        </p:txBody>
      </p:sp>
      <p:sp>
        <p:nvSpPr>
          <p:cNvPr id="6" name="Rectangle 5"/>
          <p:cNvSpPr/>
          <p:nvPr/>
        </p:nvSpPr>
        <p:spPr>
          <a:xfrm>
            <a:off x="0" y="1360115"/>
            <a:ext cx="12192000" cy="1815882"/>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T</a:t>
            </a:r>
            <a:r>
              <a:rPr lang="vi-VN" sz="2800" dirty="0" smtClean="0">
                <a:solidFill>
                  <a:srgbClr val="FF00FF"/>
                </a:solidFill>
                <a:latin typeface="Times New Roman" pitchFamily="18" charset="0"/>
                <a:cs typeface="Times New Roman" pitchFamily="18" charset="0"/>
              </a:rPr>
              <a:t>ruyền nhiệt có thể xảy ra giữa học sinh và không khí trong phòng, vì năng lượng nhiệt luôn truyền từ nơi có nhiệt độ cao đến nơi có nhiệt độ thấp. Trong trường hợp này, thân nhiệt của học sinh cao hơn nhiệt độ không khí trong phòng. Năng lượng nhiệt được truyền từ học sinh cho không khí.</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44960"/>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24: </a:t>
            </a:r>
            <a:r>
              <a:rPr lang="en-US" sz="3600" b="1" dirty="0" err="1" smtClean="0">
                <a:solidFill>
                  <a:srgbClr val="0000FF"/>
                </a:solidFill>
                <a:latin typeface="Times New Roman" pitchFamily="18" charset="0"/>
                <a:cs typeface="Times New Roman" pitchFamily="18" charset="0"/>
              </a:rPr>
              <a:t>NĂNG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LƯỢNG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NHIỆT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3885062" y="1936440"/>
            <a:ext cx="4455066"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6: </a:t>
            </a:r>
            <a:r>
              <a:rPr lang="en-US" sz="4800" b="1" cap="none" spc="0" dirty="0" err="1" smtClean="0">
                <a:ln w="11430"/>
                <a:solidFill>
                  <a:srgbClr val="FF00FF"/>
                </a:solidFill>
                <a:effectLst>
                  <a:outerShdw blurRad="80000" dist="40000" dir="5040000" algn="tl">
                    <a:srgbClr val="000000">
                      <a:alpha val="30000"/>
                    </a:srgbClr>
                  </a:outerShdw>
                </a:effectLst>
              </a:rPr>
              <a:t>NHIỆT</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4320"/>
            <a:ext cx="12192000" cy="3108543"/>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3:</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Một chiếc thìa có nhiệt độ bằng nhiệt độ của không khí. Trong trường hợp nào thì năng lượng nhiệt được truyền giữa thìa và nước trong cốc? Giải thích lựa chọn của em.</a:t>
            </a:r>
          </a:p>
          <a:p>
            <a:pPr algn="just"/>
            <a:r>
              <a:rPr lang="vi-VN" sz="2800" dirty="0" smtClean="0">
                <a:solidFill>
                  <a:srgbClr val="FF0000"/>
                </a:solidFill>
                <a:latin typeface="Times New Roman" pitchFamily="18" charset="0"/>
                <a:cs typeface="Times New Roman" pitchFamily="18" charset="0"/>
              </a:rPr>
              <a:t>Trường hợp 1. Thìa được nhúng vào một cốc nước đã để lâu trong không khí.</a:t>
            </a:r>
          </a:p>
          <a:p>
            <a:pPr algn="just"/>
            <a:r>
              <a:rPr lang="vi-VN" sz="2800" dirty="0" smtClean="0">
                <a:solidFill>
                  <a:srgbClr val="FF0000"/>
                </a:solidFill>
                <a:latin typeface="Times New Roman" pitchFamily="18" charset="0"/>
                <a:cs typeface="Times New Roman" pitchFamily="18" charset="0"/>
              </a:rPr>
              <a:t>Trường hợp 2. Thìa được nhúng vào một cốc nước vừa được lấy trong ngăn mát của tủ lạnh ra.</a:t>
            </a:r>
          </a:p>
          <a:p>
            <a:pPr algn="just"/>
            <a:r>
              <a:rPr lang="vi-VN" sz="2800" dirty="0" smtClean="0">
                <a:solidFill>
                  <a:srgbClr val="FF0000"/>
                </a:solidFill>
                <a:latin typeface="Times New Roman" pitchFamily="18" charset="0"/>
                <a:cs typeface="Times New Roman" pitchFamily="18" charset="0"/>
              </a:rPr>
              <a:t>Trường hợp 3. Thìa được nhúng vào một cốc nước vừa được đun sôi.</a:t>
            </a:r>
            <a:endParaRPr lang="vi-VN" sz="2800" dirty="0">
              <a:solidFill>
                <a:srgbClr val="FF0000"/>
              </a:solidFill>
              <a:latin typeface="Times New Roman" pitchFamily="18" charset="0"/>
              <a:cs typeface="Times New Roman" pitchFamily="18" charset="0"/>
            </a:endParaRPr>
          </a:p>
        </p:txBody>
      </p:sp>
      <p:sp>
        <p:nvSpPr>
          <p:cNvPr id="6" name="Rectangle 5"/>
          <p:cNvSpPr/>
          <p:nvPr/>
        </p:nvSpPr>
        <p:spPr>
          <a:xfrm>
            <a:off x="0" y="3507570"/>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Trong trường hợp (2) và (3), năng lượng nhiệt được truyền giữa thìa và cốc vì trong hai trường hợp đó giữa thìa và nước có sự chênh lệch nhiệt độ.</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139684"/>
            <a:ext cx="12192000" cy="437661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24:  </a:t>
            </a:r>
            <a:r>
              <a:rPr lang="en-US" sz="2600" b="1" dirty="0" err="1" smtClean="0">
                <a:solidFill>
                  <a:srgbClr val="FF00FF"/>
                </a:solidFill>
                <a:latin typeface="Times New Roman" pitchFamily="18" charset="0"/>
                <a:cs typeface="Times New Roman" pitchFamily="18" charset="0"/>
              </a:rPr>
              <a:t>NĂNG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9603"/>
            <a:ext cx="12164290" cy="584775"/>
          </a:xfrm>
          <a:prstGeom prst="rect">
            <a:avLst/>
          </a:prstGeom>
        </p:spPr>
        <p:txBody>
          <a:bodyPr wrap="square">
            <a:spAutoFit/>
          </a:bodyPr>
          <a:lstStyle/>
          <a:p>
            <a:pPr algn="ctr"/>
            <a:r>
              <a:rPr lang="en-US" sz="3200" dirty="0" err="1" smtClean="0">
                <a:solidFill>
                  <a:srgbClr val="FF0000"/>
                </a:solidFill>
                <a:latin typeface="+mj-lt"/>
                <a:cs typeface="Times New Roman" pitchFamily="18" charset="0"/>
              </a:rPr>
              <a:t>Thảo</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luận</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nhóm</a:t>
            </a:r>
            <a:r>
              <a:rPr lang="en-US" sz="3200" dirty="0" smtClean="0">
                <a:solidFill>
                  <a:srgbClr val="FF0000"/>
                </a:solidFill>
                <a:latin typeface="+mj-lt"/>
                <a:cs typeface="Times New Roman" pitchFamily="18" charset="0"/>
              </a:rPr>
              <a:t>: (5 </a:t>
            </a:r>
            <a:r>
              <a:rPr lang="en-US" sz="3200" dirty="0" err="1" smtClean="0">
                <a:solidFill>
                  <a:srgbClr val="FF0000"/>
                </a:solidFill>
                <a:latin typeface="+mj-lt"/>
                <a:cs typeface="Times New Roman" pitchFamily="18" charset="0"/>
              </a:rPr>
              <a:t>phút</a:t>
            </a:r>
            <a:r>
              <a:rPr lang="en-US" sz="3200" dirty="0" smtClean="0">
                <a:solidFill>
                  <a:srgbClr val="FF0000"/>
                </a:solidFill>
                <a:latin typeface="+mj-lt"/>
                <a:cs typeface="Times New Roman" pitchFamily="18" charset="0"/>
              </a:rPr>
              <a:t>)</a:t>
            </a:r>
            <a:endParaRPr lang="en-US" sz="3200" dirty="0">
              <a:solidFill>
                <a:srgbClr val="FF0000"/>
              </a:solidFill>
              <a:latin typeface="+mj-lt"/>
              <a:cs typeface="Times New Roman" pitchFamily="18" charset="0"/>
            </a:endParaRPr>
          </a:p>
        </p:txBody>
      </p:sp>
      <p:sp>
        <p:nvSpPr>
          <p:cNvPr id="8" name="Rectangle 7"/>
          <p:cNvSpPr/>
          <p:nvPr/>
        </p:nvSpPr>
        <p:spPr>
          <a:xfrm>
            <a:off x="27710" y="1221603"/>
            <a:ext cx="12164290" cy="584775"/>
          </a:xfrm>
          <a:prstGeom prst="rect">
            <a:avLst/>
          </a:prstGeom>
        </p:spPr>
        <p:txBody>
          <a:bodyPr wrap="square">
            <a:spAutoFit/>
          </a:bodyPr>
          <a:lstStyle/>
          <a:p>
            <a:pPr algn="just"/>
            <a:r>
              <a:rPr lang="en-US" sz="3200" dirty="0" smtClean="0">
                <a:solidFill>
                  <a:srgbClr val="FF0000"/>
                </a:solidFill>
                <a:latin typeface="+mj-lt"/>
                <a:cs typeface="Times New Roman" pitchFamily="18" charset="0"/>
              </a:rPr>
              <a:t>1) </a:t>
            </a:r>
            <a:r>
              <a:rPr lang="en-US" sz="3200" dirty="0" err="1" smtClean="0">
                <a:solidFill>
                  <a:srgbClr val="FF0000"/>
                </a:solidFill>
                <a:latin typeface="+mj-lt"/>
                <a:cs typeface="Times New Roman" pitchFamily="18" charset="0"/>
              </a:rPr>
              <a:t>Năng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lượng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nhiệt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của</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một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vật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là</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gì</a:t>
            </a:r>
            <a:r>
              <a:rPr lang="en-US" sz="3200" dirty="0" smtClean="0">
                <a:solidFill>
                  <a:srgbClr val="FF0000"/>
                </a:solidFill>
                <a:latin typeface="+mj-lt"/>
                <a:cs typeface="Times New Roman" pitchFamily="18" charset="0"/>
              </a:rPr>
              <a:t>?</a:t>
            </a:r>
            <a:endParaRPr lang="en-US" sz="3200" dirty="0">
              <a:solidFill>
                <a:srgbClr val="FF0000"/>
              </a:solidFill>
              <a:latin typeface="+mj-lt"/>
              <a:cs typeface="Times New Roman" pitchFamily="18" charset="0"/>
            </a:endParaRPr>
          </a:p>
        </p:txBody>
      </p:sp>
      <p:sp>
        <p:nvSpPr>
          <p:cNvPr id="10" name="Rectangle 9"/>
          <p:cNvSpPr/>
          <p:nvPr/>
        </p:nvSpPr>
        <p:spPr>
          <a:xfrm>
            <a:off x="27710" y="2108294"/>
            <a:ext cx="12164290" cy="584775"/>
          </a:xfrm>
          <a:prstGeom prst="rect">
            <a:avLst/>
          </a:prstGeom>
        </p:spPr>
        <p:txBody>
          <a:bodyPr wrap="square">
            <a:spAutoFit/>
          </a:bodyPr>
          <a:lstStyle/>
          <a:p>
            <a:pPr algn="just"/>
            <a:r>
              <a:rPr lang="en-US" sz="3200" dirty="0" smtClean="0">
                <a:solidFill>
                  <a:srgbClr val="FF0000"/>
                </a:solidFill>
                <a:latin typeface="+mj-lt"/>
                <a:cs typeface="Times New Roman" pitchFamily="18" charset="0"/>
              </a:rPr>
              <a:t>2) </a:t>
            </a:r>
            <a:r>
              <a:rPr lang="en-US" sz="3200" dirty="0" err="1" smtClean="0">
                <a:solidFill>
                  <a:srgbClr val="FF0000"/>
                </a:solidFill>
                <a:latin typeface="+mj-lt"/>
                <a:cs typeface="Times New Roman" pitchFamily="18" charset="0"/>
              </a:rPr>
              <a:t>Nhiệt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lượng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là</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gì</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Đơn</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vị</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của</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nhiệt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lượng</a:t>
            </a:r>
            <a:r>
              <a:rPr lang="en-US" sz="3200" dirty="0" smtClean="0">
                <a:solidFill>
                  <a:srgbClr val="FF0000"/>
                </a:solidFill>
                <a:latin typeface="+mj-lt"/>
                <a:cs typeface="Times New Roman" pitchFamily="18" charset="0"/>
              </a:rPr>
              <a:t>?</a:t>
            </a:r>
            <a:endParaRPr lang="en-US" sz="3200" dirty="0">
              <a:solidFill>
                <a:srgbClr val="FF000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3982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năng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lượng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nhiệt</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1740366"/>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Nhiệt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lượng</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thêm</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mất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266862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jun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J</a:t>
            </a:r>
          </a:p>
        </p:txBody>
      </p:sp>
      <p:sp>
        <p:nvSpPr>
          <p:cNvPr id="25" name="TextBox 24"/>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pic>
        <p:nvPicPr>
          <p:cNvPr id="28" name="Picture 2"/>
          <p:cNvPicPr>
            <a:picLocks noChangeAspect="1" noChangeArrowheads="1"/>
          </p:cNvPicPr>
          <p:nvPr/>
        </p:nvPicPr>
        <p:blipFill>
          <a:blip r:embed="rId2"/>
          <a:srcRect/>
          <a:stretch>
            <a:fillRect/>
          </a:stretch>
        </p:blipFill>
        <p:spPr bwMode="auto">
          <a:xfrm>
            <a:off x="2576944" y="3239181"/>
            <a:ext cx="8659091" cy="3108392"/>
          </a:xfrm>
          <a:prstGeom prst="rect">
            <a:avLst/>
          </a:prstGeom>
          <a:noFill/>
          <a:ln w="9525">
            <a:noFill/>
            <a:miter lim="800000"/>
            <a:headEnd/>
            <a:tailEnd/>
          </a:ln>
          <a:effectLst/>
        </p:spPr>
      </p:pic>
      <p:sp>
        <p:nvSpPr>
          <p:cNvPr id="30" name="TextBox 29"/>
          <p:cNvSpPr txBox="1"/>
          <p:nvPr/>
        </p:nvSpPr>
        <p:spPr>
          <a:xfrm>
            <a:off x="2673927" y="4442004"/>
            <a:ext cx="6650183" cy="954107"/>
          </a:xfrm>
          <a:prstGeom prst="rect">
            <a:avLst/>
          </a:prstGeom>
          <a:noFill/>
        </p:spPr>
        <p:txBody>
          <a:bodyPr wrap="square" rtlCol="0">
            <a:spAutoFit/>
          </a:bodyPr>
          <a:lstStyle/>
          <a:p>
            <a:pPr algn="just"/>
            <a:r>
              <a:rPr lang="en-US" sz="2800" dirty="0" err="1" smtClean="0">
                <a:solidFill>
                  <a:srgbClr val="FF0000"/>
                </a:solidFill>
                <a:latin typeface="Times New Roman" pitchFamily="18" charset="0"/>
                <a:cs typeface="Times New Roman" pitchFamily="18" charset="0"/>
              </a:rPr>
              <a:t>Thìa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nóng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do </a:t>
            </a:r>
            <a:r>
              <a:rPr lang="en-US" sz="2800" dirty="0" err="1" smtClean="0">
                <a:solidFill>
                  <a:srgbClr val="FF0000"/>
                </a:solidFill>
                <a:latin typeface="Times New Roman" pitchFamily="18" charset="0"/>
                <a:cs typeface="Times New Roman" pitchFamily="18" charset="0"/>
              </a:rPr>
              <a:t>đã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nhiệt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nước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nóng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truyền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đến</a:t>
            </a:r>
            <a:r>
              <a:rPr lang="en-US" sz="2800" dirty="0" smtClean="0">
                <a:solidFill>
                  <a:srgbClr val="FF0000"/>
                </a:solidFill>
                <a:latin typeface="Times New Roman" pitchFamily="18" charset="0"/>
                <a:cs typeface="Times New Roman" pitchFamily="18" charset="0"/>
              </a:rPr>
              <a:t>.</a:t>
            </a:r>
          </a:p>
        </p:txBody>
      </p:sp>
      <p:sp>
        <p:nvSpPr>
          <p:cNvPr id="31" name="TextBox 30"/>
          <p:cNvSpPr txBox="1"/>
          <p:nvPr/>
        </p:nvSpPr>
        <p:spPr>
          <a:xfrm>
            <a:off x="0" y="315354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4" name="Rectangle 4"/>
          <p:cNvSpPr>
            <a:spLocks noChangeArrowheads="1"/>
          </p:cNvSpPr>
          <p:nvPr/>
        </p:nvSpPr>
        <p:spPr bwMode="auto">
          <a:xfrm>
            <a:off x="3779521" y="137642"/>
            <a:ext cx="420829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a:solidFill>
                  <a:srgbClr val="FF00FF"/>
                </a:solidFill>
                <a:latin typeface="Times New Roman" pitchFamily="18" charset="0"/>
                <a:cs typeface="Times New Roman" pitchFamily="18" charset="0"/>
              </a:rPr>
              <a:t>BÀI 24:  NĂNG LƯỢNG NHIỆT</a:t>
            </a:r>
            <a:endParaRPr lang="en-US" sz="20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upRight)">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Horizontal)">
                                      <p:cBhvr>
                                        <p:cTn id="22" dur="1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upRight)">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1000"/>
                                        <p:tgtEl>
                                          <p:spTgt spid="28"/>
                                        </p:tgtEl>
                                        <p:attrNameLst>
                                          <p:attrName>ppt_x</p:attrName>
                                        </p:attrNameLst>
                                      </p:cBhvr>
                                      <p:tavLst>
                                        <p:tav tm="0">
                                          <p:val>
                                            <p:strVal val="ppt_x"/>
                                          </p:val>
                                        </p:tav>
                                        <p:tav tm="100000">
                                          <p:val>
                                            <p:strVal val="ppt_x"/>
                                          </p:val>
                                        </p:tav>
                                      </p:tavLst>
                                    </p:anim>
                                    <p:anim calcmode="lin" valueType="num">
                                      <p:cBhvr additive="base">
                                        <p:cTn id="32" dur="1000"/>
                                        <p:tgtEl>
                                          <p:spTgt spid="28"/>
                                        </p:tgtEl>
                                        <p:attrNameLst>
                                          <p:attrName>ppt_y</p:attrName>
                                        </p:attrNameLst>
                                      </p:cBhvr>
                                      <p:tavLst>
                                        <p:tav tm="0">
                                          <p:val>
                                            <p:strVal val="ppt_y"/>
                                          </p:val>
                                        </p:tav>
                                        <p:tav tm="100000">
                                          <p:val>
                                            <p:strVal val="1+ppt_h/2"/>
                                          </p:val>
                                        </p:tav>
                                      </p:tavLst>
                                    </p:anim>
                                    <p:set>
                                      <p:cBhvr>
                                        <p:cTn id="33" dur="1" fill="hold">
                                          <p:stCondLst>
                                            <p:cond delay="999"/>
                                          </p:stCondLst>
                                        </p:cTn>
                                        <p:tgtEl>
                                          <p:spTgt spid="28"/>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1000"/>
                                        <p:tgtEl>
                                          <p:spTgt spid="30"/>
                                        </p:tgtEl>
                                        <p:attrNameLst>
                                          <p:attrName>ppt_x</p:attrName>
                                        </p:attrNameLst>
                                      </p:cBhvr>
                                      <p:tavLst>
                                        <p:tav tm="0">
                                          <p:val>
                                            <p:strVal val="ppt_x"/>
                                          </p:val>
                                        </p:tav>
                                        <p:tav tm="100000">
                                          <p:val>
                                            <p:strVal val="ppt_x"/>
                                          </p:val>
                                        </p:tav>
                                      </p:tavLst>
                                    </p:anim>
                                    <p:anim calcmode="lin" valueType="num">
                                      <p:cBhvr additive="base">
                                        <p:cTn id="36" dur="1000"/>
                                        <p:tgtEl>
                                          <p:spTgt spid="30"/>
                                        </p:tgtEl>
                                        <p:attrNameLst>
                                          <p:attrName>ppt_y</p:attrName>
                                        </p:attrNameLst>
                                      </p:cBhvr>
                                      <p:tavLst>
                                        <p:tav tm="0">
                                          <p:val>
                                            <p:strVal val="ppt_y"/>
                                          </p:val>
                                        </p:tav>
                                        <p:tav tm="100000">
                                          <p:val>
                                            <p:strVal val="1+ppt_h/2"/>
                                          </p:val>
                                        </p:tav>
                                      </p:tavLst>
                                    </p:anim>
                                    <p:set>
                                      <p:cBhvr>
                                        <p:cTn id="37" dur="1" fill="hold">
                                          <p:stCondLst>
                                            <p:cond delay="999"/>
                                          </p:stCondLst>
                                        </p:cTn>
                                        <p:tgtEl>
                                          <p:spTgt spid="30"/>
                                        </p:tgtEl>
                                        <p:attrNameLst>
                                          <p:attrName>style.visibility</p:attrName>
                                        </p:attrNameLst>
                                      </p:cBhvr>
                                      <p:to>
                                        <p:strVal val="hidden"/>
                                      </p:to>
                                    </p:set>
                                  </p:childTnLst>
                                </p:cTn>
                              </p:par>
                              <p:par>
                                <p:cTn id="38" presetID="18" presetClass="entr" presetSubtype="3"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strips(upRight)">
                                      <p:cBhvr>
                                        <p:cTn id="4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6" grpId="0"/>
      <p:bldP spid="30" grpId="0"/>
      <p:bldP spid="30" grpId="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9603"/>
            <a:ext cx="12164290" cy="584775"/>
          </a:xfrm>
          <a:prstGeom prst="rect">
            <a:avLst/>
          </a:prstGeom>
        </p:spPr>
        <p:txBody>
          <a:bodyPr wrap="square">
            <a:spAutoFit/>
          </a:bodyPr>
          <a:lstStyle/>
          <a:p>
            <a:pPr algn="ctr"/>
            <a:r>
              <a:rPr lang="en-US" sz="3200" dirty="0" err="1" smtClean="0">
                <a:solidFill>
                  <a:srgbClr val="FF0000"/>
                </a:solidFill>
                <a:latin typeface="+mj-lt"/>
                <a:cs typeface="Times New Roman" pitchFamily="18" charset="0"/>
              </a:rPr>
              <a:t>Thảo</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luận</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nhóm</a:t>
            </a:r>
            <a:r>
              <a:rPr lang="en-US" sz="3200" dirty="0" smtClean="0">
                <a:solidFill>
                  <a:srgbClr val="FF0000"/>
                </a:solidFill>
                <a:latin typeface="+mj-lt"/>
                <a:cs typeface="Times New Roman" pitchFamily="18" charset="0"/>
              </a:rPr>
              <a:t>: (5 </a:t>
            </a:r>
            <a:r>
              <a:rPr lang="en-US" sz="3200" dirty="0" err="1" smtClean="0">
                <a:solidFill>
                  <a:srgbClr val="FF0000"/>
                </a:solidFill>
                <a:latin typeface="+mj-lt"/>
                <a:cs typeface="Times New Roman" pitchFamily="18" charset="0"/>
              </a:rPr>
              <a:t>phút</a:t>
            </a:r>
            <a:r>
              <a:rPr lang="en-US" sz="3200" dirty="0" smtClean="0">
                <a:solidFill>
                  <a:srgbClr val="FF0000"/>
                </a:solidFill>
                <a:latin typeface="+mj-lt"/>
                <a:cs typeface="Times New Roman" pitchFamily="18" charset="0"/>
              </a:rPr>
              <a:t>)</a:t>
            </a:r>
            <a:endParaRPr lang="en-US" sz="3200" dirty="0">
              <a:solidFill>
                <a:srgbClr val="FF0000"/>
              </a:solidFill>
              <a:latin typeface="+mj-lt"/>
              <a:cs typeface="Times New Roman" pitchFamily="18" charset="0"/>
            </a:endParaRPr>
          </a:p>
        </p:txBody>
      </p:sp>
      <p:sp>
        <p:nvSpPr>
          <p:cNvPr id="8" name="Rectangle 7"/>
          <p:cNvSpPr/>
          <p:nvPr/>
        </p:nvSpPr>
        <p:spPr>
          <a:xfrm>
            <a:off x="27710" y="1221603"/>
            <a:ext cx="12164290" cy="584775"/>
          </a:xfrm>
          <a:prstGeom prst="rect">
            <a:avLst/>
          </a:prstGeom>
        </p:spPr>
        <p:txBody>
          <a:bodyPr wrap="square">
            <a:spAutoFit/>
          </a:bodyPr>
          <a:lstStyle/>
          <a:p>
            <a:pPr algn="just"/>
            <a:r>
              <a:rPr lang="en-US" sz="3200" dirty="0" smtClean="0">
                <a:solidFill>
                  <a:srgbClr val="FF0000"/>
                </a:solidFill>
                <a:latin typeface="+mj-lt"/>
                <a:cs typeface="Times New Roman" pitchFamily="18" charset="0"/>
              </a:rPr>
              <a:t>1) </a:t>
            </a:r>
            <a:r>
              <a:rPr lang="en-US" sz="3200" dirty="0" err="1" smtClean="0">
                <a:solidFill>
                  <a:srgbClr val="FF0000"/>
                </a:solidFill>
                <a:latin typeface="+mj-lt"/>
                <a:cs typeface="Times New Roman" pitchFamily="18" charset="0"/>
              </a:rPr>
              <a:t>Nội</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năng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của</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một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vật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là</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gì</a:t>
            </a:r>
            <a:r>
              <a:rPr lang="en-US" sz="3200" dirty="0" smtClean="0">
                <a:solidFill>
                  <a:srgbClr val="FF0000"/>
                </a:solidFill>
                <a:latin typeface="+mj-lt"/>
                <a:cs typeface="Times New Roman" pitchFamily="18" charset="0"/>
              </a:rPr>
              <a:t>?</a:t>
            </a:r>
            <a:endParaRPr lang="en-US" sz="3200" dirty="0">
              <a:solidFill>
                <a:srgbClr val="FF0000"/>
              </a:solidFill>
              <a:latin typeface="+mj-lt"/>
              <a:cs typeface="Times New Roman" pitchFamily="18" charset="0"/>
            </a:endParaRPr>
          </a:p>
        </p:txBody>
      </p:sp>
      <p:sp>
        <p:nvSpPr>
          <p:cNvPr id="10" name="Rectangle 9"/>
          <p:cNvSpPr/>
          <p:nvPr/>
        </p:nvSpPr>
        <p:spPr>
          <a:xfrm>
            <a:off x="27710" y="2108294"/>
            <a:ext cx="12164290" cy="1077218"/>
          </a:xfrm>
          <a:prstGeom prst="rect">
            <a:avLst/>
          </a:prstGeom>
        </p:spPr>
        <p:txBody>
          <a:bodyPr wrap="square">
            <a:spAutoFit/>
          </a:bodyPr>
          <a:lstStyle/>
          <a:p>
            <a:pPr algn="just"/>
            <a:r>
              <a:rPr lang="en-US" sz="3200" dirty="0" smtClean="0">
                <a:solidFill>
                  <a:srgbClr val="FF0000"/>
                </a:solidFill>
                <a:latin typeface="+mj-lt"/>
                <a:cs typeface="Times New Roman" pitchFamily="18" charset="0"/>
              </a:rPr>
              <a:t>2) </a:t>
            </a:r>
            <a:r>
              <a:rPr lang="en-US" sz="3200" dirty="0" err="1" smtClean="0">
                <a:solidFill>
                  <a:srgbClr val="FF0000"/>
                </a:solidFill>
                <a:latin typeface="+mj-lt"/>
                <a:cs typeface="Times New Roman" pitchFamily="18" charset="0"/>
              </a:rPr>
              <a:t>Nội</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năng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của</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vật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có</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liên</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hệ</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với</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năng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lượng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nhiệt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của</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vật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không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Vì</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sao</a:t>
            </a:r>
            <a:r>
              <a:rPr lang="en-US" sz="3200" dirty="0" smtClean="0">
                <a:solidFill>
                  <a:srgbClr val="FF0000"/>
                </a:solidFill>
                <a:latin typeface="+mj-lt"/>
                <a:cs typeface="Times New Roman" pitchFamily="18" charset="0"/>
              </a:rPr>
              <a:t>?</a:t>
            </a:r>
            <a:endParaRPr lang="en-US" sz="3200" dirty="0">
              <a:solidFill>
                <a:srgbClr val="FF000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23:  </a:t>
            </a:r>
            <a:r>
              <a:rPr lang="en-US" sz="2600" b="1" dirty="0" err="1" smtClean="0">
                <a:solidFill>
                  <a:srgbClr val="FF00FF"/>
                </a:solidFill>
                <a:latin typeface="Times New Roman" pitchFamily="18" charset="0"/>
                <a:cs typeface="Times New Roman" pitchFamily="18" charset="0"/>
              </a:rPr>
              <a:t>CƯỜNG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DÒNG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ĐIỆN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HIỆU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ĐIỆN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THẾ</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3982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năng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lượng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nhiệt</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1740366"/>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Nhiệt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lượng</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thêm</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mất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266862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jun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J</a:t>
            </a:r>
          </a:p>
        </p:txBody>
      </p:sp>
      <p:sp>
        <p:nvSpPr>
          <p:cNvPr id="25" name="TextBox 24"/>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315354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365229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nội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năng</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Horizontal)">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9603"/>
            <a:ext cx="12164290" cy="584775"/>
          </a:xfrm>
          <a:prstGeom prst="rect">
            <a:avLst/>
          </a:prstGeom>
        </p:spPr>
        <p:txBody>
          <a:bodyPr wrap="square">
            <a:spAutoFit/>
          </a:bodyPr>
          <a:lstStyle/>
          <a:p>
            <a:pPr algn="ctr"/>
            <a:r>
              <a:rPr lang="en-US" sz="3200" dirty="0" err="1" smtClean="0">
                <a:solidFill>
                  <a:srgbClr val="FF0000"/>
                </a:solidFill>
                <a:latin typeface="+mj-lt"/>
                <a:cs typeface="Times New Roman" pitchFamily="18" charset="0"/>
              </a:rPr>
              <a:t>Thảo</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luận</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nhóm</a:t>
            </a:r>
            <a:r>
              <a:rPr lang="en-US" sz="3200" dirty="0" smtClean="0">
                <a:solidFill>
                  <a:srgbClr val="FF0000"/>
                </a:solidFill>
                <a:latin typeface="+mj-lt"/>
                <a:cs typeface="Times New Roman" pitchFamily="18" charset="0"/>
              </a:rPr>
              <a:t>: (5 </a:t>
            </a:r>
            <a:r>
              <a:rPr lang="en-US" sz="3200" dirty="0" err="1" smtClean="0">
                <a:solidFill>
                  <a:srgbClr val="FF0000"/>
                </a:solidFill>
                <a:latin typeface="+mj-lt"/>
                <a:cs typeface="Times New Roman" pitchFamily="18" charset="0"/>
              </a:rPr>
              <a:t>phút</a:t>
            </a:r>
            <a:r>
              <a:rPr lang="en-US" sz="3200" dirty="0" smtClean="0">
                <a:solidFill>
                  <a:srgbClr val="FF0000"/>
                </a:solidFill>
                <a:latin typeface="+mj-lt"/>
                <a:cs typeface="Times New Roman" pitchFamily="18" charset="0"/>
              </a:rPr>
              <a:t>)</a:t>
            </a:r>
            <a:endParaRPr lang="en-US" sz="3200" dirty="0">
              <a:solidFill>
                <a:srgbClr val="FF0000"/>
              </a:solidFill>
              <a:latin typeface="+mj-lt"/>
              <a:cs typeface="Times New Roman" pitchFamily="18" charset="0"/>
            </a:endParaRPr>
          </a:p>
        </p:txBody>
      </p:sp>
      <p:sp>
        <p:nvSpPr>
          <p:cNvPr id="8" name="Rectangle 7"/>
          <p:cNvSpPr/>
          <p:nvPr/>
        </p:nvSpPr>
        <p:spPr>
          <a:xfrm>
            <a:off x="27710" y="1221603"/>
            <a:ext cx="12164290" cy="584775"/>
          </a:xfrm>
          <a:prstGeom prst="rect">
            <a:avLst/>
          </a:prstGeom>
        </p:spPr>
        <p:txBody>
          <a:bodyPr wrap="square">
            <a:spAutoFit/>
          </a:bodyPr>
          <a:lstStyle/>
          <a:p>
            <a:pPr algn="just"/>
            <a:r>
              <a:rPr lang="en-US" sz="3200" dirty="0" smtClean="0">
                <a:solidFill>
                  <a:srgbClr val="FF0000"/>
                </a:solidFill>
                <a:latin typeface="+mj-lt"/>
                <a:cs typeface="Times New Roman" pitchFamily="18" charset="0"/>
              </a:rPr>
              <a:t>1) </a:t>
            </a:r>
            <a:r>
              <a:rPr lang="en-US" sz="3200" dirty="0" err="1" smtClean="0">
                <a:solidFill>
                  <a:srgbClr val="FF0000"/>
                </a:solidFill>
                <a:latin typeface="+mj-lt"/>
                <a:cs typeface="Times New Roman" pitchFamily="18" charset="0"/>
              </a:rPr>
              <a:t>Nội</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năng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của</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một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vật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là</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gì</a:t>
            </a:r>
            <a:r>
              <a:rPr lang="en-US" sz="3200" dirty="0" smtClean="0">
                <a:solidFill>
                  <a:srgbClr val="FF0000"/>
                </a:solidFill>
                <a:latin typeface="+mj-lt"/>
                <a:cs typeface="Times New Roman" pitchFamily="18" charset="0"/>
              </a:rPr>
              <a:t>?</a:t>
            </a:r>
            <a:endParaRPr lang="en-US" sz="3200" dirty="0">
              <a:solidFill>
                <a:srgbClr val="FF0000"/>
              </a:solidFill>
              <a:latin typeface="+mj-lt"/>
              <a:cs typeface="Times New Roman" pitchFamily="18" charset="0"/>
            </a:endParaRPr>
          </a:p>
        </p:txBody>
      </p:sp>
      <p:sp>
        <p:nvSpPr>
          <p:cNvPr id="10" name="Rectangle 9"/>
          <p:cNvSpPr/>
          <p:nvPr/>
        </p:nvSpPr>
        <p:spPr>
          <a:xfrm>
            <a:off x="27710" y="2108294"/>
            <a:ext cx="12164290" cy="1077218"/>
          </a:xfrm>
          <a:prstGeom prst="rect">
            <a:avLst/>
          </a:prstGeom>
        </p:spPr>
        <p:txBody>
          <a:bodyPr wrap="square">
            <a:spAutoFit/>
          </a:bodyPr>
          <a:lstStyle/>
          <a:p>
            <a:pPr algn="just"/>
            <a:r>
              <a:rPr lang="en-US" sz="3200" dirty="0" smtClean="0">
                <a:solidFill>
                  <a:srgbClr val="FF0000"/>
                </a:solidFill>
                <a:latin typeface="+mj-lt"/>
                <a:cs typeface="Times New Roman" pitchFamily="18" charset="0"/>
              </a:rPr>
              <a:t>2) </a:t>
            </a:r>
            <a:r>
              <a:rPr lang="en-US" sz="3200" dirty="0" err="1" smtClean="0">
                <a:solidFill>
                  <a:srgbClr val="FF0000"/>
                </a:solidFill>
                <a:latin typeface="+mj-lt"/>
                <a:cs typeface="Times New Roman" pitchFamily="18" charset="0"/>
              </a:rPr>
              <a:t>Nội</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năng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của</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vật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có</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liên</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hệ</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với</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năng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lượng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nhiệt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của</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vật</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không</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Vì</a:t>
            </a:r>
            <a:r>
              <a:rPr lang="en-US" sz="3200" dirty="0" smtClean="0">
                <a:solidFill>
                  <a:srgbClr val="FF0000"/>
                </a:solidFill>
                <a:latin typeface="+mj-lt"/>
                <a:cs typeface="Times New Roman" pitchFamily="18" charset="0"/>
              </a:rPr>
              <a:t> </a:t>
            </a:r>
            <a:r>
              <a:rPr lang="en-US" sz="3200" dirty="0" err="1" smtClean="0">
                <a:solidFill>
                  <a:srgbClr val="FF0000"/>
                </a:solidFill>
                <a:latin typeface="+mj-lt"/>
                <a:cs typeface="Times New Roman" pitchFamily="18" charset="0"/>
              </a:rPr>
              <a:t>sao</a:t>
            </a:r>
            <a:r>
              <a:rPr lang="en-US" sz="3200" dirty="0" smtClean="0">
                <a:solidFill>
                  <a:srgbClr val="FF0000"/>
                </a:solidFill>
                <a:latin typeface="+mj-lt"/>
                <a:cs typeface="Times New Roman" pitchFamily="18" charset="0"/>
              </a:rPr>
              <a:t>?</a:t>
            </a:r>
            <a:endParaRPr lang="en-US" sz="3200" dirty="0">
              <a:solidFill>
                <a:srgbClr val="FF0000"/>
              </a:solidFill>
              <a:latin typeface="+mj-lt"/>
              <a:cs typeface="Times New Roman" pitchFamily="18" charset="0"/>
            </a:endParaRPr>
          </a:p>
        </p:txBody>
      </p:sp>
      <p:sp>
        <p:nvSpPr>
          <p:cNvPr id="5" name="Rectangle 4"/>
          <p:cNvSpPr/>
          <p:nvPr/>
        </p:nvSpPr>
        <p:spPr>
          <a:xfrm>
            <a:off x="0" y="3382972"/>
            <a:ext cx="12192000" cy="1569660"/>
          </a:xfrm>
          <a:prstGeom prst="rect">
            <a:avLst/>
          </a:prstGeom>
        </p:spPr>
        <p:txBody>
          <a:bodyPr wrap="square">
            <a:spAutoFit/>
          </a:bodyPr>
          <a:lstStyle/>
          <a:p>
            <a:pPr algn="just"/>
            <a:r>
              <a:rPr lang="en-US" sz="3200" dirty="0" smtClean="0">
                <a:solidFill>
                  <a:srgbClr val="FF00FF"/>
                </a:solidFill>
                <a:latin typeface="+mj-lt"/>
              </a:rPr>
              <a:t>	</a:t>
            </a:r>
            <a:r>
              <a:rPr lang="vi-VN" sz="3200" dirty="0" smtClean="0">
                <a:solidFill>
                  <a:srgbClr val="FF00FF"/>
                </a:solidFill>
                <a:latin typeface="+mj-lt"/>
              </a:rPr>
              <a:t>Nội năng của vật có liên hệ với năng lượng nhiệt của vật vì nội năng bẳng tổng động năng và thế năng, mà động năng lại chính là năng lượng nhiệt của vật.</a:t>
            </a:r>
            <a:endParaRPr lang="en-US"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3579</TotalTime>
  <Words>1128</Words>
  <Application>Microsoft Office PowerPoint</Application>
  <PresentationFormat>Custom</PresentationFormat>
  <Paragraphs>79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ismail - [2010]</cp:lastModifiedBy>
  <cp:revision>866</cp:revision>
  <dcterms:created xsi:type="dcterms:W3CDTF">2022-07-11T10:05:56Z</dcterms:created>
  <dcterms:modified xsi:type="dcterms:W3CDTF">2024-01-25T15:03:11Z</dcterms:modified>
</cp:coreProperties>
</file>