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5"/>
  </p:notesMasterIdLst>
  <p:sldIdLst>
    <p:sldId id="548" r:id="rId2"/>
    <p:sldId id="470" r:id="rId3"/>
    <p:sldId id="494" r:id="rId4"/>
    <p:sldId id="495" r:id="rId5"/>
    <p:sldId id="546" r:id="rId6"/>
    <p:sldId id="549" r:id="rId7"/>
    <p:sldId id="551" r:id="rId8"/>
    <p:sldId id="559" r:id="rId9"/>
    <p:sldId id="260" r:id="rId10"/>
    <p:sldId id="552" r:id="rId11"/>
    <p:sldId id="307" r:id="rId12"/>
    <p:sldId id="553" r:id="rId13"/>
    <p:sldId id="555" r:id="rId14"/>
    <p:sldId id="274" r:id="rId15"/>
    <p:sldId id="557" r:id="rId16"/>
    <p:sldId id="563" r:id="rId17"/>
    <p:sldId id="272" r:id="rId18"/>
    <p:sldId id="281" r:id="rId19"/>
    <p:sldId id="282" r:id="rId20"/>
    <p:sldId id="562" r:id="rId21"/>
    <p:sldId id="566" r:id="rId22"/>
    <p:sldId id="568" r:id="rId23"/>
    <p:sldId id="573" r:id="rId24"/>
    <p:sldId id="569" r:id="rId25"/>
    <p:sldId id="570" r:id="rId26"/>
    <p:sldId id="571" r:id="rId27"/>
    <p:sldId id="584" r:id="rId28"/>
    <p:sldId id="574" r:id="rId29"/>
    <p:sldId id="575" r:id="rId30"/>
    <p:sldId id="576" r:id="rId31"/>
    <p:sldId id="556" r:id="rId32"/>
    <p:sldId id="578" r:id="rId33"/>
    <p:sldId id="579" r:id="rId34"/>
    <p:sldId id="580" r:id="rId35"/>
    <p:sldId id="582" r:id="rId36"/>
    <p:sldId id="583" r:id="rId37"/>
    <p:sldId id="572"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 id="597" r:id="rId51"/>
    <p:sldId id="600" r:id="rId52"/>
    <p:sldId id="599" r:id="rId53"/>
    <p:sldId id="598" r:id="rId54"/>
  </p:sldIdLst>
  <p:sldSz cx="12190413" cy="6859588"/>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7778" autoAdjust="0"/>
  </p:normalViewPr>
  <p:slideViewPr>
    <p:cSldViewPr snapToGrid="0" showGuides="1">
      <p:cViewPr varScale="1">
        <p:scale>
          <a:sx n="65" d="100"/>
          <a:sy n="65" d="100"/>
        </p:scale>
        <p:origin x="912" y="7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9">12974 10928 0</inkml:trace>
  <inkml:trace contextRef="#ctx0" brushRef="#br0" timeOffset="173462.92">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2024/9/24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52</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9/24/2024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9/24/2024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9/24/2024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9/24/2024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9/24/2024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9/24/2024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9/24/2024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9/24/2024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9/24/2024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9/24/2024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9.wmf"/><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slide" Target="slide47.xml"/><Relationship Id="rId1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43.jpeg"/><Relationship Id="rId12" Type="http://schemas.openxmlformats.org/officeDocument/2006/relationships/image" Target="../media/image53.png"/><Relationship Id="rId17" Type="http://schemas.openxmlformats.org/officeDocument/2006/relationships/slide" Target="slide50.xml"/><Relationship Id="rId2" Type="http://schemas.microsoft.com/office/2007/relationships/media" Target="../media/media1.mp4"/><Relationship Id="rId16" Type="http://schemas.openxmlformats.org/officeDocument/2006/relationships/slide" Target="slide49.xml"/><Relationship Id="rId1" Type="http://schemas.openxmlformats.org/officeDocument/2006/relationships/video" Target="NULL" TargetMode="External"/><Relationship Id="rId6" Type="http://schemas.openxmlformats.org/officeDocument/2006/relationships/image" Target="../media/image42.png"/><Relationship Id="rId11" Type="http://schemas.openxmlformats.org/officeDocument/2006/relationships/image" Target="../media/image47.gif"/><Relationship Id="rId5" Type="http://schemas.openxmlformats.org/officeDocument/2006/relationships/slideLayout" Target="../slideLayouts/slideLayout13.xml"/><Relationship Id="rId15" Type="http://schemas.openxmlformats.org/officeDocument/2006/relationships/slide" Target="slide48.xml"/><Relationship Id="rId10" Type="http://schemas.openxmlformats.org/officeDocument/2006/relationships/image" Target="../media/image46.gif"/><Relationship Id="rId19" Type="http://schemas.openxmlformats.org/officeDocument/2006/relationships/slide" Target="slide52.xml"/><Relationship Id="rId4" Type="http://schemas.openxmlformats.org/officeDocument/2006/relationships/audio" Target="../media/media2.mp3"/><Relationship Id="rId9" Type="http://schemas.openxmlformats.org/officeDocument/2006/relationships/image" Target="../media/image45.gif"/><Relationship Id="rId1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60.png"/><Relationship Id="rId3" Type="http://schemas.openxmlformats.org/officeDocument/2006/relationships/tags" Target="../tags/tag13.xml"/><Relationship Id="rId7" Type="http://schemas.openxmlformats.org/officeDocument/2006/relationships/image" Target="../media/image59.png"/><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7.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a:t>?2. Mol là lượng chất có chứa N</a:t>
            </a:r>
            <a:r>
              <a:rPr lang="en-US" sz="3200" baseline="-25000"/>
              <a:t>A</a:t>
            </a:r>
            <a:r>
              <a:rPr lang="en-US" sz="3200"/>
              <a:t> (6.10</a:t>
            </a:r>
            <a:r>
              <a:rPr lang="en-US" sz="3200" baseline="30000"/>
              <a:t>23 </a:t>
            </a:r>
            <a:r>
              <a:rPr lang="en-US" sz="3200"/>
              <a:t>) nguyên tử hoặc phân tử của chất đó.</a:t>
            </a:r>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val="20000"/>
                    </a:ext>
                  </a:extLst>
                </a:gridCol>
                <a:gridCol w="3268133">
                  <a:extLst>
                    <a:ext uri="{9D8B030D-6E8A-4147-A177-3AD203B41FA5}">
                      <a16:colId xmlns:a16="http://schemas.microsoft.com/office/drawing/2014/main" val="20001"/>
                    </a:ext>
                  </a:extLst>
                </a:gridCol>
                <a:gridCol w="4553184">
                  <a:extLst>
                    <a:ext uri="{9D8B030D-6E8A-4147-A177-3AD203B41FA5}">
                      <a16:colId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924774" y="285785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6.10</a:t>
            </a:r>
            <a:r>
              <a:rPr lang="en-US" altLang="en-US" sz="2800" b="1" baseline="30000">
                <a:solidFill>
                  <a:srgbClr val="0000FF"/>
                </a:solidFill>
                <a:cs typeface="Arial" panose="020B0604020202020204" pitchFamily="34" charset="0"/>
              </a:rPr>
              <a:t>23</a:t>
            </a:r>
            <a:r>
              <a:rPr lang="en-US" altLang="en-US" sz="2800" b="1">
                <a:solidFill>
                  <a:srgbClr val="0000FF"/>
                </a:solidFill>
                <a:cs typeface="Arial" panose="020B0604020202020204" pitchFamily="34" charset="0"/>
              </a:rPr>
              <a:t>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6.10</a:t>
            </a:r>
            <a:r>
              <a:rPr lang="en-US" altLang="en-US" sz="2800" b="1" baseline="30000">
                <a:solidFill>
                  <a:srgbClr val="000000"/>
                </a:solidFill>
                <a:cs typeface="Arial" panose="020B0604020202020204" pitchFamily="34" charset="0"/>
              </a:rPr>
              <a:t>23</a:t>
            </a:r>
            <a:r>
              <a:rPr lang="en-US" altLang="en-US" sz="2800" b="1">
                <a:solidFill>
                  <a:srgbClr val="000000"/>
                </a:solidFill>
                <a:cs typeface="Arial" panose="020B0604020202020204" pitchFamily="34" charset="0"/>
              </a:rPr>
              <a:t> ng. tử Fe</a:t>
            </a:r>
            <a:endParaRPr lang="en-US" altLang="en-US" sz="280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6.10</a:t>
            </a:r>
            <a:r>
              <a:rPr lang="en-US" altLang="en-US" sz="2800" b="1" baseline="30000">
                <a:solidFill>
                  <a:srgbClr val="00B050"/>
                </a:solidFill>
                <a:cs typeface="Arial" panose="020B0604020202020204" pitchFamily="34" charset="0"/>
              </a:rPr>
              <a:t>23</a:t>
            </a:r>
            <a:r>
              <a:rPr lang="en-US" altLang="en-US" sz="2800" b="1">
                <a:solidFill>
                  <a:srgbClr val="00B050"/>
                </a:solidFill>
                <a:cs typeface="Arial" panose="020B0604020202020204" pitchFamily="34" charset="0"/>
              </a:rPr>
              <a:t> p. tử NaCl</a:t>
            </a:r>
            <a:endParaRPr lang="en-US" altLang="en-US" sz="280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0,25 mol nguyên tử C;</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0,002 mol phân tử I</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c) 2 mol phân tử H</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BT2: Một lượng chất sau đây tương đương bao nhiêu mol nguyên tử hoặc mol phân tử?</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1,2044 .10</a:t>
            </a:r>
            <a:r>
              <a:rPr lang="en-US" sz="2800" baseline="30000">
                <a:solidFill>
                  <a:srgbClr val="000000"/>
                </a:solidFill>
                <a:effectLst/>
                <a:latin typeface="Times New Roman" panose="02020603050405020304" pitchFamily="18" charset="0"/>
                <a:ea typeface="Times New Roman" panose="02020603050405020304" pitchFamily="18" charset="0"/>
              </a:rPr>
              <a:t>22</a:t>
            </a:r>
            <a:r>
              <a:rPr lang="en-US" sz="2800">
                <a:solidFill>
                  <a:srgbClr val="000000"/>
                </a:solidFill>
                <a:effectLst/>
                <a:latin typeface="Times New Roman" panose="02020603050405020304" pitchFamily="18" charset="0"/>
                <a:ea typeface="Times New Roman" panose="02020603050405020304" pitchFamily="18" charset="0"/>
              </a:rPr>
              <a:t> phân tử Fe</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r>
              <a:rPr lang="en-US" sz="2800" baseline="-25000">
                <a:solidFill>
                  <a:srgbClr val="000000"/>
                </a:solidFill>
                <a:effectLst/>
                <a:latin typeface="Times New Roman" panose="02020603050405020304" pitchFamily="18" charset="0"/>
                <a:ea typeface="Times New Roman" panose="02020603050405020304" pitchFamily="18" charset="0"/>
              </a:rPr>
              <a:t>3</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7,5275.10</a:t>
            </a:r>
            <a:r>
              <a:rPr lang="en-US" sz="2800" baseline="30000">
                <a:solidFill>
                  <a:srgbClr val="000000"/>
                </a:solidFill>
                <a:effectLst/>
                <a:latin typeface="Times New Roman" panose="02020603050405020304" pitchFamily="18" charset="0"/>
                <a:ea typeface="Times New Roman" panose="02020603050405020304" pitchFamily="18" charset="0"/>
              </a:rPr>
              <a:t>24</a:t>
            </a:r>
            <a:r>
              <a:rPr lang="en-US" sz="2800">
                <a:solidFill>
                  <a:srgbClr val="000000"/>
                </a:solidFill>
                <a:effectLst/>
                <a:latin typeface="Times New Roman" panose="02020603050405020304" pitchFamily="18" charset="0"/>
                <a:ea typeface="Times New Roman" panose="02020603050405020304" pitchFamily="18" charset="0"/>
              </a:rPr>
              <a:t> nguyên tử Mg.</a:t>
            </a:r>
            <a:endParaRPr lang="en-US" sz="28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a16="http://schemas.microsoft.com/office/drawing/2014/main"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a:solidFill>
                      <a:srgbClr val="FF0000"/>
                    </a:solidFill>
                  </a:rPr>
                  <a:t>BT1: </a:t>
                </a:r>
                <a:endParaRPr lang="en-US" sz="2800">
                  <a:solidFill>
                    <a:srgbClr val="FF0000"/>
                  </a:solidFill>
                </a:endParaRPr>
              </a:p>
              <a:p>
                <a:r>
                  <a:rPr lang="en-US" sz="2800"/>
                  <a:t>Ta có mol là lượng chất có chứa N</a:t>
                </a:r>
                <a:r>
                  <a:rPr lang="en-US" sz="2800" baseline="-25000"/>
                  <a:t>A </a:t>
                </a:r>
                <a:r>
                  <a:rPr lang="en-US" sz="2800"/>
                  <a:t>(6,022 × 10</a:t>
                </a:r>
                <a:r>
                  <a:rPr lang="en-US" sz="2800" baseline="30000"/>
                  <a:t>23</a:t>
                </a:r>
                <a:r>
                  <a:rPr lang="en-US" sz="2800"/>
                  <a:t>) nguyên tử hoặc phân tử của chất đó. Vậy:</a:t>
                </a:r>
              </a:p>
              <a:p>
                <a:r>
                  <a:rPr lang="en-US" sz="2800"/>
                  <a:t>a) 0,25 mol nguyên tử C có 0,25 × 6,022 × 10</a:t>
                </a:r>
                <a:r>
                  <a:rPr lang="en-US" sz="2800" baseline="30000"/>
                  <a:t>23</a:t>
                </a:r>
                <a:r>
                  <a:rPr lang="en-US" sz="2800"/>
                  <a:t> = 1,5055 × 10</a:t>
                </a:r>
                <a:r>
                  <a:rPr lang="en-US" sz="2800" baseline="30000"/>
                  <a:t>23</a:t>
                </a:r>
                <a:r>
                  <a:rPr lang="en-US" sz="2800"/>
                  <a:t> nguyên tử C.</a:t>
                </a:r>
              </a:p>
              <a:p>
                <a:r>
                  <a:rPr lang="en-US" sz="2800"/>
                  <a:t>b) 0,002 mol phân tử I</a:t>
                </a:r>
                <a:r>
                  <a:rPr lang="en-US" sz="2800" baseline="-25000"/>
                  <a:t>2</a:t>
                </a:r>
                <a:r>
                  <a:rPr lang="en-US" sz="2800"/>
                  <a:t> có 0,002 × 6,022 × 10</a:t>
                </a:r>
                <a:r>
                  <a:rPr lang="en-US" sz="2800" baseline="30000"/>
                  <a:t>23</a:t>
                </a:r>
                <a:r>
                  <a:rPr lang="en-US" sz="2800"/>
                  <a:t> = 1,2044 × 10</a:t>
                </a:r>
                <a:r>
                  <a:rPr lang="en-US" sz="2800" baseline="30000"/>
                  <a:t>21</a:t>
                </a:r>
                <a:r>
                  <a:rPr lang="en-US" sz="2800"/>
                  <a:t> phân tử I</a:t>
                </a:r>
                <a:r>
                  <a:rPr lang="en-US" sz="2800" baseline="-25000"/>
                  <a:t>2</a:t>
                </a:r>
                <a:r>
                  <a:rPr lang="en-US" sz="2800"/>
                  <a:t>.</a:t>
                </a:r>
              </a:p>
              <a:p>
                <a:r>
                  <a:rPr lang="en-US" sz="2800"/>
                  <a:t>c) 2 mol phân tử H</a:t>
                </a:r>
                <a:r>
                  <a:rPr lang="en-US" sz="2800" baseline="-25000"/>
                  <a:t>2</a:t>
                </a:r>
                <a:r>
                  <a:rPr lang="en-US" sz="2800"/>
                  <a:t>O có 2 × 6,022 × 10</a:t>
                </a:r>
                <a:r>
                  <a:rPr lang="en-US" sz="2800" baseline="30000"/>
                  <a:t>23</a:t>
                </a:r>
                <a:r>
                  <a:rPr lang="en-US" sz="2800"/>
                  <a:t> = 1,2044 × 10</a:t>
                </a:r>
                <a:r>
                  <a:rPr lang="en-US" sz="2800" baseline="30000"/>
                  <a:t>24</a:t>
                </a:r>
                <a:r>
                  <a:rPr lang="en-US" sz="2800"/>
                  <a:t> phân tử H</a:t>
                </a:r>
                <a:r>
                  <a:rPr lang="en-US" sz="2800" baseline="-25000"/>
                  <a:t>2</a:t>
                </a:r>
                <a:r>
                  <a:rPr lang="en-US" sz="2800"/>
                  <a:t>O.</a:t>
                </a:r>
              </a:p>
              <a:p>
                <a:r>
                  <a:rPr lang="en-US" sz="2800">
                    <a:solidFill>
                      <a:srgbClr val="FF0000"/>
                    </a:solidFill>
                  </a:rPr>
                  <a:t>BT 2:</a:t>
                </a:r>
              </a:p>
              <a:p>
                <a:r>
                  <a:rPr lang="en-US" sz="2800"/>
                  <a:t>a) Số mol phân tử Fe</a:t>
                </a:r>
                <a:r>
                  <a:rPr lang="en-US" sz="2800" baseline="-25000"/>
                  <a:t>2</a:t>
                </a:r>
                <a:r>
                  <a:rPr lang="en-US" sz="2800"/>
                  <a:t>O</a:t>
                </a:r>
                <a:r>
                  <a:rPr lang="en-US" sz="2800" baseline="-25000"/>
                  <a:t>3</a:t>
                </a:r>
                <a:r>
                  <a:rPr lang="en-US" sz="2800"/>
                  <a:t>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1,2204.</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a:p>
                <a:r>
                  <a:rPr lang="en-US" sz="2800"/>
                  <a:t>b) Số mol nguyên tử Mg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7,5275.</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a:latin typeface="Times New Roman" panose="02020603050405020304" pitchFamily="18" charset="0"/>
              </a:rPr>
              <a:t>Mol là lượng chất có chứa </a:t>
            </a:r>
            <a:r>
              <a:rPr lang="en-US" altLang="en-US" sz="2801">
                <a:solidFill>
                  <a:srgbClr val="FF0000"/>
                </a:solidFill>
                <a:latin typeface="Times New Roman" panose="02020603050405020304" pitchFamily="18" charset="0"/>
              </a:rPr>
              <a:t>6.10</a:t>
            </a:r>
            <a:r>
              <a:rPr lang="en-US" altLang="en-US" sz="2801" baseline="30000">
                <a:solidFill>
                  <a:srgbClr val="FF0000"/>
                </a:solidFill>
                <a:latin typeface="Times New Roman" panose="02020603050405020304" pitchFamily="18" charset="0"/>
              </a:rPr>
              <a:t>23  </a:t>
            </a:r>
            <a:r>
              <a:rPr lang="nl-NL" altLang="en-US" sz="2801">
                <a:latin typeface="Times New Roman" panose="02020603050405020304" pitchFamily="18" charset="0"/>
              </a:rPr>
              <a:t>hay </a:t>
            </a:r>
            <a:r>
              <a:rPr lang="nl-NL" altLang="en-US" sz="2801">
                <a:solidFill>
                  <a:srgbClr val="FF0000"/>
                </a:solidFill>
                <a:latin typeface="Times New Roman" panose="02020603050405020304" pitchFamily="18" charset="0"/>
              </a:rPr>
              <a:t> N</a:t>
            </a:r>
            <a:r>
              <a:rPr lang="nl-NL" altLang="en-US" sz="2801" baseline="-25000">
                <a:solidFill>
                  <a:srgbClr val="FF0000"/>
                </a:solidFill>
                <a:latin typeface="Times New Roman" panose="02020603050405020304" pitchFamily="18" charset="0"/>
              </a:rPr>
              <a:t>A</a:t>
            </a:r>
            <a:r>
              <a:rPr lang="nl-NL" altLang="en-US" sz="2801">
                <a:solidFill>
                  <a:srgbClr val="FF0000"/>
                </a:solidFill>
                <a:latin typeface="Times New Roman" panose="02020603050405020304" pitchFamily="18" charset="0"/>
              </a:rPr>
              <a:t> </a:t>
            </a:r>
            <a:r>
              <a:rPr lang="nl-NL" altLang="en-US" sz="2801">
                <a:latin typeface="Times New Roman" panose="02020603050405020304" pitchFamily="18" charset="0"/>
              </a:rPr>
              <a:t>nguyên tử hay phân tử  chất đó.</a:t>
            </a:r>
            <a:r>
              <a:rPr lang="en-US" altLang="en-US" sz="2801">
                <a:latin typeface="Times New Roman" panose="02020603050405020304" pitchFamily="18" charset="0"/>
              </a:rPr>
              <a:t> </a:t>
            </a: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N</a:t>
            </a:r>
            <a:r>
              <a:rPr lang="en-US" altLang="en-US" sz="2400" baseline="-25000">
                <a:solidFill>
                  <a:srgbClr val="0000CC"/>
                </a:solidFill>
                <a:latin typeface="Times New Roman" panose="02020603050405020304" pitchFamily="18" charset="0"/>
              </a:rPr>
              <a:t>A</a:t>
            </a:r>
            <a:r>
              <a:rPr lang="en-US" altLang="en-US" sz="2400">
                <a:solidFill>
                  <a:srgbClr val="0000CC"/>
                </a:solidFill>
                <a:latin typeface="Times New Roman" panose="02020603050405020304" pitchFamily="18" charset="0"/>
              </a:rPr>
              <a:t> = 6.10</a:t>
            </a:r>
            <a:r>
              <a:rPr lang="en-US" altLang="en-US" sz="2400" baseline="30000">
                <a:solidFill>
                  <a:srgbClr val="0000CC"/>
                </a:solidFill>
                <a:latin typeface="Times New Roman" panose="02020603050405020304" pitchFamily="18" charset="0"/>
              </a:rPr>
              <a:t>23    </a:t>
            </a:r>
            <a:r>
              <a:rPr lang="en-US" altLang="en-US" sz="2400">
                <a:solidFill>
                  <a:srgbClr val="0000CC"/>
                </a:solidFill>
                <a:latin typeface="Times New Roman" panose="02020603050405020304" pitchFamily="18" charset="0"/>
              </a:rPr>
              <a:t>( số Avogađro)</a:t>
            </a:r>
            <a:endParaRPr lang="en-US" altLang="en-US" sz="2400" baseline="3000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822873"/>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id="{D49701EF-AA28-5302-585E-14F66BDED95B}"/>
              </a:ext>
            </a:extLst>
          </p:cNvPr>
          <p:cNvSpPr txBox="1">
            <a:spLocks noChangeArrowheads="1"/>
          </p:cNvSpPr>
          <p:nvPr/>
        </p:nvSpPr>
        <p:spPr bwMode="auto">
          <a:xfrm>
            <a:off x="3427589" y="4191970"/>
            <a:ext cx="165455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Fe</a:t>
            </a:r>
            <a:r>
              <a:rPr lang="en-US" altLang="en-US" sz="2601">
                <a:solidFill>
                  <a:srgbClr val="0000CC"/>
                </a:solidFill>
                <a:latin typeface="Times New Roman" panose="02020603050405020304" pitchFamily="18" charset="0"/>
              </a:rPr>
              <a:t> = 56 g</a:t>
            </a:r>
          </a:p>
        </p:txBody>
      </p:sp>
      <p:sp>
        <p:nvSpPr>
          <p:cNvPr id="29710" name="Text Box 14">
            <a:extLst>
              <a:ext uri="{FF2B5EF4-FFF2-40B4-BE49-F238E27FC236}">
                <a16:creationId xmlns:a16="http://schemas.microsoft.com/office/drawing/2014/main" id="{9938808D-55B8-44D6-EB15-394114208523}"/>
              </a:ext>
            </a:extLst>
          </p:cNvPr>
          <p:cNvSpPr txBox="1">
            <a:spLocks noChangeArrowheads="1"/>
          </p:cNvSpPr>
          <p:nvPr/>
        </p:nvSpPr>
        <p:spPr bwMode="auto">
          <a:xfrm>
            <a:off x="3521274" y="4874753"/>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a:t>
            </a:r>
            <a:r>
              <a:rPr lang="en-US" altLang="en-US" sz="2601">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id="{1DC9B3C1-B94F-62A2-6853-E58F3EE0AB4F}"/>
              </a:ext>
            </a:extLst>
          </p:cNvPr>
          <p:cNvSpPr txBox="1">
            <a:spLocks noChangeArrowheads="1"/>
          </p:cNvSpPr>
          <p:nvPr/>
        </p:nvSpPr>
        <p:spPr bwMode="auto">
          <a:xfrm>
            <a:off x="3605430" y="5522603"/>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 O</a:t>
            </a:r>
            <a:r>
              <a:rPr lang="en-US" altLang="en-US" sz="2601">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19420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18404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4"/>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r:id="rId5" imgW="444307" imgH="393529" progId="Equation.DSMT4">
                  <p:embed/>
                </p:oleObj>
              </mc:Choice>
              <mc:Fallback>
                <p:oleObj r:id="rId5" imgW="444307" imgH="39352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3"/>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r:id="rId4" imgW="444307" imgH="393529" progId="Equation.DSMT4">
                  <p:embed/>
                </p:oleObj>
              </mc:Choice>
              <mc:Fallback>
                <p:oleObj r:id="rId4"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3"/>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r:id="rId4" imgW="1688367" imgH="393529" progId="Equation.DSMT4">
                  <p:embed/>
                </p:oleObj>
              </mc:Choice>
              <mc:Fallback>
                <p:oleObj r:id="rId4" imgW="1688367" imgH="393529"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a16="http://schemas.microsoft.com/office/drawing/2014/main" id="{07DBF569-15EE-8A00-3B72-F1692E41BB8A}"/>
              </a:ext>
            </a:extLst>
          </p:cNvPr>
          <p:cNvSpPr txBox="1"/>
          <p:nvPr/>
        </p:nvSpPr>
        <p:spPr>
          <a:xfrm>
            <a:off x="1445740" y="3838500"/>
            <a:ext cx="10024900" cy="2246769"/>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a16="http://schemas.microsoft.com/office/drawing/2014/main"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6095206" y="2748600"/>
            <a:ext cx="3582229" cy="58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6.10</a:t>
            </a:r>
            <a:r>
              <a:rPr lang="en-US" altLang="en-US" sz="3201" b="1" baseline="30000">
                <a:solidFill>
                  <a:srgbClr val="6600CC"/>
                </a:solidFill>
              </a:rPr>
              <a:t>23 </a:t>
            </a:r>
            <a:r>
              <a:rPr lang="en-US" altLang="en-US" sz="3201" b="1"/>
              <a:t>hạt</a:t>
            </a:r>
            <a:endParaRPr lang="en-US" altLang="en-US" sz="3201"/>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2539972" y="4725494"/>
            <a:ext cx="7262906"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a:t>        N</a:t>
            </a:r>
            <a:r>
              <a:rPr lang="en-US" altLang="en-US" sz="3201" b="1" baseline="-25000"/>
              <a:t>A</a:t>
            </a:r>
            <a:r>
              <a:rPr lang="en-US" altLang="en-US" sz="3201" b="1"/>
              <a:t> = 6.10</a:t>
            </a:r>
            <a:r>
              <a:rPr lang="en-US" altLang="en-US" sz="3201" b="1" baseline="30000"/>
              <a:t>23 </a:t>
            </a:r>
            <a:r>
              <a:rPr lang="en-US" altLang="en-US" sz="3201" i="1"/>
              <a:t>hạt nguyên tử hay phân tử</a:t>
            </a:r>
            <a:endParaRPr lang="en-US" altLang="en-US" sz="3201" i="1">
              <a:solidFill>
                <a:schemeClr val="accent2"/>
              </a:solidFill>
            </a:endParaRPr>
          </a:p>
          <a:p>
            <a:r>
              <a:rPr lang="en-US" altLang="en-US" sz="3201" i="1"/>
              <a:t>(số Avogađro) </a:t>
            </a:r>
            <a:endParaRPr lang="en-US" altLang="en-US" sz="3201"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6851</TotalTime>
  <Words>4181</Words>
  <Application>Microsoft Office PowerPoint</Application>
  <PresentationFormat>Custom</PresentationFormat>
  <Paragraphs>440</Paragraphs>
  <Slides>53</Slides>
  <Notes>17</Notes>
  <HiddenSlides>0</HiddenSlides>
  <MMClips>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3" baseType="lpstr">
      <vt:lpstr>等线</vt:lpstr>
      <vt:lpstr>微软雅黑</vt:lpstr>
      <vt:lpstr>Arial</vt:lpstr>
      <vt:lpstr>Calibri</vt:lpstr>
      <vt:lpstr>Cambria Math</vt:lpstr>
      <vt:lpstr>ITC Avant Garde Std Bk</vt:lpstr>
      <vt:lpstr>Times New Roman</vt:lpstr>
      <vt:lpstr>Wingdings</vt:lpstr>
      <vt:lpstr>Office Theme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Windows 10</cp:lastModifiedBy>
  <cp:revision>3445</cp:revision>
  <dcterms:created xsi:type="dcterms:W3CDTF">2015-12-01T09:06:39Z</dcterms:created>
  <dcterms:modified xsi:type="dcterms:W3CDTF">2024-09-24T07:55:24Z</dcterms:modified>
</cp:coreProperties>
</file>