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716" r:id="rId5"/>
  </p:sldMasterIdLst>
  <p:notesMasterIdLst>
    <p:notesMasterId r:id="rId40"/>
  </p:notesMasterIdLst>
  <p:handoutMasterIdLst>
    <p:handoutMasterId r:id="rId41"/>
  </p:handoutMasterIdLst>
  <p:sldIdLst>
    <p:sldId id="266" r:id="rId6"/>
    <p:sldId id="287" r:id="rId7"/>
    <p:sldId id="282" r:id="rId8"/>
    <p:sldId id="273" r:id="rId9"/>
    <p:sldId id="274" r:id="rId10"/>
    <p:sldId id="275" r:id="rId11"/>
    <p:sldId id="277" r:id="rId12"/>
    <p:sldId id="280" r:id="rId13"/>
    <p:sldId id="293" r:id="rId14"/>
    <p:sldId id="256" r:id="rId15"/>
    <p:sldId id="285" r:id="rId16"/>
    <p:sldId id="290" r:id="rId17"/>
    <p:sldId id="289" r:id="rId18"/>
    <p:sldId id="286" r:id="rId19"/>
    <p:sldId id="291" r:id="rId20"/>
    <p:sldId id="292" r:id="rId21"/>
    <p:sldId id="307" r:id="rId22"/>
    <p:sldId id="279" r:id="rId23"/>
    <p:sldId id="305" r:id="rId24"/>
    <p:sldId id="294" r:id="rId25"/>
    <p:sldId id="295" r:id="rId26"/>
    <p:sldId id="296" r:id="rId27"/>
    <p:sldId id="303" r:id="rId28"/>
    <p:sldId id="302" r:id="rId29"/>
    <p:sldId id="301" r:id="rId30"/>
    <p:sldId id="297" r:id="rId31"/>
    <p:sldId id="300" r:id="rId32"/>
    <p:sldId id="304" r:id="rId33"/>
    <p:sldId id="260" r:id="rId34"/>
    <p:sldId id="261" r:id="rId35"/>
    <p:sldId id="306" r:id="rId36"/>
    <p:sldId id="284" r:id="rId37"/>
    <p:sldId id="263" r:id="rId38"/>
    <p:sldId id="262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7" autoAdjust="0"/>
    <p:restoredTop sz="94274" autoAdjust="0"/>
  </p:normalViewPr>
  <p:slideViewPr>
    <p:cSldViewPr snapToGrid="0" showGuides="1">
      <p:cViewPr varScale="1">
        <p:scale>
          <a:sx n="70" d="100"/>
          <a:sy n="70" d="100"/>
        </p:scale>
        <p:origin x="180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65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9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96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38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53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8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42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07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5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00098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346403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614608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21421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576916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82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8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22.xml"/><Relationship Id="rId7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23.xml"/><Relationship Id="rId11" Type="http://schemas.openxmlformats.org/officeDocument/2006/relationships/slide" Target="slide28.xml"/><Relationship Id="rId5" Type="http://schemas.openxmlformats.org/officeDocument/2006/relationships/slide" Target="slide21.xml"/><Relationship Id="rId10" Type="http://schemas.openxmlformats.org/officeDocument/2006/relationships/slide" Target="slide27.xml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5" Type="http://schemas.openxmlformats.org/officeDocument/2006/relationships/slide" Target="slide20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5" Type="http://schemas.openxmlformats.org/officeDocument/2006/relationships/slide" Target="slide20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slide" Target="slide20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our class </a:t>
            </a:r>
            <a:endParaRPr lang="ru-RU" dirty="0"/>
          </a:p>
        </p:txBody>
      </p:sp>
      <p:pic>
        <p:nvPicPr>
          <p:cNvPr id="12" name="Picture Placeholder 11" descr="Beautiful cliff sea town on sunset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14573" r="421"/>
          <a:stretch/>
        </p:blipFill>
        <p:spPr>
          <a:xfrm>
            <a:off x="4614953" y="-58366"/>
            <a:ext cx="7585924" cy="5949573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ottages In The Middle Of Beach">
            <a:extLst>
              <a:ext uri="{FF2B5EF4-FFF2-40B4-BE49-F238E27FC236}">
                <a16:creationId xmlns:a16="http://schemas.microsoft.com/office/drawing/2014/main" id="{262D17B0-1557-47A2-A8D6-91730FF9DB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70" t="43102" r="70" b="22996"/>
          <a:stretch/>
        </p:blipFill>
        <p:spPr>
          <a:xfrm>
            <a:off x="3447694" y="3217653"/>
            <a:ext cx="8746097" cy="892353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491B9-CF60-4C1B-9776-448D7293CFB6}"/>
              </a:ext>
            </a:extLst>
          </p:cNvPr>
          <p:cNvSpPr txBox="1"/>
          <p:nvPr/>
        </p:nvSpPr>
        <p:spPr>
          <a:xfrm>
            <a:off x="1592539" y="0"/>
            <a:ext cx="9006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9 : CITIES OF THE WORLD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70</a:t>
            </a:r>
            <a:r>
              <a:rPr lang="en-US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Lesson: A closer look 1</a:t>
            </a:r>
          </a:p>
        </p:txBody>
      </p:sp>
      <p:pic>
        <p:nvPicPr>
          <p:cNvPr id="2050" name="Picture 2" descr="Minimalist City Wallpapers - Top Những Hình Ảnh Đẹp">
            <a:extLst>
              <a:ext uri="{FF2B5EF4-FFF2-40B4-BE49-F238E27FC236}">
                <a16:creationId xmlns:a16="http://schemas.microsoft.com/office/drawing/2014/main" id="{3B4E4069-7A48-4F83-ABC1-EE5C7964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70" y="2297430"/>
            <a:ext cx="946023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C27E86D-6D23-4BFE-92E6-987988359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15577" r="15577"/>
          <a:stretch>
            <a:fillRect/>
          </a:stretch>
        </p:blipFill>
        <p:spPr>
          <a:xfrm>
            <a:off x="1139687" y="1242679"/>
            <a:ext cx="4333461" cy="47376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AEED48-29A7-4F19-9DAE-7796E2C1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Tasty </a:t>
            </a:r>
            <a:r>
              <a:rPr lang="vi-VN" b="0" dirty="0"/>
              <a:t>/ˈ ˈteɪ.sti /</a:t>
            </a:r>
            <a:r>
              <a:rPr lang="en-US" b="0" dirty="0"/>
              <a:t> (a)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CE501-8B7B-4492-B6BB-BEC352EE8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11</a:t>
            </a:fld>
            <a:endParaRPr lang="ru-RU" dirty="0"/>
          </a:p>
        </p:txBody>
      </p:sp>
      <p:pic>
        <p:nvPicPr>
          <p:cNvPr id="9" name="tasty">
            <a:hlinkClick r:id="" action="ppaction://media"/>
            <a:extLst>
              <a:ext uri="{FF2B5EF4-FFF2-40B4-BE49-F238E27FC236}">
                <a16:creationId xmlns:a16="http://schemas.microsoft.com/office/drawing/2014/main" id="{3721A57B-9455-4E41-9660-D434F5203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081088"/>
            <a:ext cx="609600" cy="609600"/>
          </a:xfrm>
          <a:prstGeom prst="rect">
            <a:avLst/>
          </a:prstGeom>
        </p:spPr>
      </p:pic>
      <p:pic>
        <p:nvPicPr>
          <p:cNvPr id="10" name="delicious">
            <a:hlinkClick r:id="" action="ppaction://media"/>
            <a:extLst>
              <a:ext uri="{FF2B5EF4-FFF2-40B4-BE49-F238E27FC236}">
                <a16:creationId xmlns:a16="http://schemas.microsoft.com/office/drawing/2014/main" id="{49404239-3DEE-402E-826D-4DEB8FFEE9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775" y="1081088"/>
            <a:ext cx="609600" cy="609600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568F222-F321-456D-8D2B-AAD54EE59B55}"/>
              </a:ext>
            </a:extLst>
          </p:cNvPr>
          <p:cNvSpPr txBox="1">
            <a:spLocks/>
          </p:cNvSpPr>
          <p:nvPr/>
        </p:nvSpPr>
        <p:spPr>
          <a:xfrm>
            <a:off x="6718855" y="3429000"/>
            <a:ext cx="1630016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ngon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18C6B3-504C-4974-B5A5-02949011AF97}"/>
              </a:ext>
            </a:extLst>
          </p:cNvPr>
          <p:cNvSpPr/>
          <p:nvPr/>
        </p:nvSpPr>
        <p:spPr>
          <a:xfrm>
            <a:off x="4439479" y="56153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5F6368"/>
                </a:solidFill>
                <a:latin typeface="Roboto"/>
              </a:rPr>
              <a:t>ˈtāstē</a:t>
            </a:r>
          </a:p>
          <a:p>
            <a:br>
              <a:rPr lang="vi-VN" dirty="0">
                <a:latin typeface="Google Sans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620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31264-4828-44BE-BC57-4D02C1A5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Sunny </a:t>
            </a:r>
            <a:r>
              <a:rPr lang="vi-VN" b="0" dirty="0"/>
              <a:t>/ˈsʌni/</a:t>
            </a:r>
            <a:r>
              <a:rPr lang="en-US" b="0" dirty="0"/>
              <a:t> (a)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C2BF7-4C1F-4F6D-A4F3-59F091DF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12</a:t>
            </a:fld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7510D-CB1F-4BE2-B87B-BAEB4964E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05"/>
          <a:stretch/>
        </p:blipFill>
        <p:spPr>
          <a:xfrm>
            <a:off x="1529302" y="804352"/>
            <a:ext cx="4076367" cy="5185631"/>
          </a:xfrm>
          <a:prstGeom prst="rect">
            <a:avLst/>
          </a:prstGeom>
        </p:spPr>
      </p:pic>
      <p:pic>
        <p:nvPicPr>
          <p:cNvPr id="4" name="sunny">
            <a:hlinkClick r:id="" action="ppaction://media"/>
            <a:extLst>
              <a:ext uri="{FF2B5EF4-FFF2-40B4-BE49-F238E27FC236}">
                <a16:creationId xmlns:a16="http://schemas.microsoft.com/office/drawing/2014/main" id="{F9ADF89A-7B5E-4F14-BCB4-9F15F2A0C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994569"/>
            <a:ext cx="609600" cy="6096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3CC35C3-F2F0-4283-BC49-125FB3750C4D}"/>
              </a:ext>
            </a:extLst>
          </p:cNvPr>
          <p:cNvSpPr txBox="1">
            <a:spLocks/>
          </p:cNvSpPr>
          <p:nvPr/>
        </p:nvSpPr>
        <p:spPr>
          <a:xfrm>
            <a:off x="6850505" y="3737389"/>
            <a:ext cx="4503295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nắng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677F542-E4A6-4EE5-99AB-76717ECA04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4754" b="6923"/>
          <a:stretch/>
        </p:blipFill>
        <p:spPr>
          <a:xfrm>
            <a:off x="1476294" y="868650"/>
            <a:ext cx="4103751" cy="5120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731264-4828-44BE-BC57-4D02C1A5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Street food </a:t>
            </a:r>
            <a:br>
              <a:rPr lang="en-US" dirty="0"/>
            </a:br>
            <a:r>
              <a:rPr lang="en-US" dirty="0"/>
              <a:t>/</a:t>
            </a:r>
            <a:r>
              <a:rPr lang="vi-VN" b="0" dirty="0"/>
              <a:t>ˈstriːt ˌfuːd</a:t>
            </a:r>
            <a:r>
              <a:rPr lang="en-US" b="0" dirty="0"/>
              <a:t>/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C2BF7-4C1F-4F6D-A4F3-59F091DF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13</a:t>
            </a:fld>
            <a:endParaRPr lang="ru-RU" dirty="0"/>
          </a:p>
        </p:txBody>
      </p:sp>
      <p:pic>
        <p:nvPicPr>
          <p:cNvPr id="6" name="street food">
            <a:hlinkClick r:id="" action="ppaction://media"/>
            <a:extLst>
              <a:ext uri="{FF2B5EF4-FFF2-40B4-BE49-F238E27FC236}">
                <a16:creationId xmlns:a16="http://schemas.microsoft.com/office/drawing/2014/main" id="{D0356957-6601-4004-B4FA-E290F8907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4358" y="994569"/>
            <a:ext cx="609600" cy="6096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3E22992-8873-4AB0-A897-C0E6CDC00E71}"/>
              </a:ext>
            </a:extLst>
          </p:cNvPr>
          <p:cNvSpPr txBox="1">
            <a:spLocks/>
          </p:cNvSpPr>
          <p:nvPr/>
        </p:nvSpPr>
        <p:spPr>
          <a:xfrm>
            <a:off x="6424657" y="3949424"/>
            <a:ext cx="5474026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món</a:t>
            </a:r>
            <a:r>
              <a:rPr lang="en-US" sz="4400" dirty="0"/>
              <a:t>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đường</a:t>
            </a:r>
            <a:r>
              <a:rPr lang="en-US" sz="4400" dirty="0"/>
              <a:t> </a:t>
            </a:r>
            <a:r>
              <a:rPr lang="en-US" sz="4400" dirty="0" err="1"/>
              <a:t>phố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2108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8EB0987-75E3-4869-8594-78AF4F9484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4183" r="24183"/>
          <a:stretch>
            <a:fillRect/>
          </a:stretch>
        </p:blipFill>
        <p:spPr>
          <a:xfrm>
            <a:off x="1542555" y="520590"/>
            <a:ext cx="4005342" cy="5816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731264-4828-44BE-BC57-4D02C1A5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Palace </a:t>
            </a:r>
            <a:r>
              <a:rPr lang="vi-VN" b="0" dirty="0"/>
              <a:t>/ˈpæləs/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C2BF7-4C1F-4F6D-A4F3-59F091DF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14</a:t>
            </a:fld>
            <a:endParaRPr lang="ru-RU" dirty="0"/>
          </a:p>
        </p:txBody>
      </p:sp>
      <p:pic>
        <p:nvPicPr>
          <p:cNvPr id="12" name="palace">
            <a:hlinkClick r:id="" action="ppaction://media"/>
            <a:extLst>
              <a:ext uri="{FF2B5EF4-FFF2-40B4-BE49-F238E27FC236}">
                <a16:creationId xmlns:a16="http://schemas.microsoft.com/office/drawing/2014/main" id="{D727CD86-4A52-4FD7-A6B1-39ACBB2D8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079" y="994569"/>
            <a:ext cx="609600" cy="6096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C9FDFC8-547F-4FD1-8DB8-BF2317E1065C}"/>
              </a:ext>
            </a:extLst>
          </p:cNvPr>
          <p:cNvSpPr txBox="1">
            <a:spLocks/>
          </p:cNvSpPr>
          <p:nvPr/>
        </p:nvSpPr>
        <p:spPr>
          <a:xfrm>
            <a:off x="6950042" y="3869911"/>
            <a:ext cx="3174620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điện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31264-4828-44BE-BC57-4D02C1A5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Floating market</a:t>
            </a:r>
            <a:br>
              <a:rPr lang="en-US" dirty="0"/>
            </a:br>
            <a:r>
              <a:rPr lang="vi-VN" b="0" dirty="0"/>
              <a:t>/ˈfləʊtɪŋ/ /ˈmɑːkɪt/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C2BF7-4C1F-4F6D-A4F3-59F091DF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15</a:t>
            </a:fld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DAFA4-4703-40FE-B060-F0E9383B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60" r="21590"/>
          <a:stretch/>
        </p:blipFill>
        <p:spPr>
          <a:xfrm>
            <a:off x="1598574" y="525614"/>
            <a:ext cx="3885197" cy="5656330"/>
          </a:xfrm>
          <a:prstGeom prst="rect">
            <a:avLst/>
          </a:prstGeom>
        </p:spPr>
      </p:pic>
      <p:pic>
        <p:nvPicPr>
          <p:cNvPr id="4" name="floating market">
            <a:hlinkClick r:id="" action="ppaction://media"/>
            <a:extLst>
              <a:ext uri="{FF2B5EF4-FFF2-40B4-BE49-F238E27FC236}">
                <a16:creationId xmlns:a16="http://schemas.microsoft.com/office/drawing/2014/main" id="{6382F256-71D1-410E-B206-05D9DEC92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8518" y="994569"/>
            <a:ext cx="609600" cy="6096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F9112E8-6FE6-49E6-8A42-0BBF597689B3}"/>
              </a:ext>
            </a:extLst>
          </p:cNvPr>
          <p:cNvSpPr txBox="1">
            <a:spLocks/>
          </p:cNvSpPr>
          <p:nvPr/>
        </p:nvSpPr>
        <p:spPr>
          <a:xfrm>
            <a:off x="6910023" y="3949424"/>
            <a:ext cx="4503295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Chợ</a:t>
            </a:r>
            <a:r>
              <a:rPr lang="en-US" dirty="0"/>
              <a:t> </a:t>
            </a:r>
            <a:r>
              <a:rPr lang="en-US" dirty="0" err="1"/>
              <a:t>nổi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31264-4828-44BE-BC57-4D02C1A5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Stall </a:t>
            </a:r>
            <a:r>
              <a:rPr lang="vi-VN" b="0" dirty="0"/>
              <a:t>/stɑːl/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C2BF7-4C1F-4F6D-A4F3-59F091DF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16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AE3B2-37B4-4869-B9DA-D73B74A5C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29"/>
          <a:stretch/>
        </p:blipFill>
        <p:spPr>
          <a:xfrm>
            <a:off x="1463042" y="600835"/>
            <a:ext cx="4101049" cy="5656330"/>
          </a:xfrm>
          <a:prstGeom prst="rect">
            <a:avLst/>
          </a:prstGeom>
        </p:spPr>
      </p:pic>
      <p:pic>
        <p:nvPicPr>
          <p:cNvPr id="6" name="stall">
            <a:hlinkClick r:id="" action="ppaction://media"/>
            <a:extLst>
              <a:ext uri="{FF2B5EF4-FFF2-40B4-BE49-F238E27FC236}">
                <a16:creationId xmlns:a16="http://schemas.microsoft.com/office/drawing/2014/main" id="{BA227189-01AE-4AF7-A2DD-0ADE6029D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994569"/>
            <a:ext cx="609600" cy="6096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1A5F1649-CE29-4216-A110-C0130AE0B909}"/>
              </a:ext>
            </a:extLst>
          </p:cNvPr>
          <p:cNvSpPr txBox="1">
            <a:spLocks/>
          </p:cNvSpPr>
          <p:nvPr/>
        </p:nvSpPr>
        <p:spPr>
          <a:xfrm>
            <a:off x="7155305" y="3975929"/>
            <a:ext cx="4503295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Quầy</a:t>
            </a:r>
            <a:r>
              <a:rPr lang="en-US" dirty="0"/>
              <a:t> </a:t>
            </a:r>
            <a:r>
              <a:rPr lang="en-US" dirty="0" err="1"/>
              <a:t>hàng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9EDD-3D8D-4EC3-9595-0884EF0F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17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79E72-493A-4A66-A08C-A3B85A0E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1895061"/>
            <a:ext cx="10243930" cy="2888973"/>
          </a:xfrm>
        </p:spPr>
        <p:txBody>
          <a:bodyPr>
            <a:noAutofit/>
          </a:bodyPr>
          <a:lstStyle/>
          <a:p>
            <a:r>
              <a:rPr lang="en-US" sz="8800" dirty="0"/>
              <a:t>Close your books</a:t>
            </a:r>
          </a:p>
        </p:txBody>
      </p:sp>
    </p:spTree>
    <p:extLst>
      <p:ext uri="{BB962C8B-B14F-4D97-AF65-F5344CB8AC3E}">
        <p14:creationId xmlns:p14="http://schemas.microsoft.com/office/powerpoint/2010/main" val="11321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7484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7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box with an adjective.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593315" y="1651864"/>
            <a:ext cx="5683257" cy="1268475"/>
            <a:chOff x="3069314" y="1357941"/>
            <a:chExt cx="5683257" cy="1268475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546270" y="2037294"/>
                <a:ext cx="8817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prstClr val="black"/>
                    </a:solidFill>
                    <a:latin typeface="Calibri"/>
                  </a:rPr>
                  <a:t>city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" name="Straight Connector 27"/>
            <p:cNvCxnSpPr>
              <a:stCxn id="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593313" y="2945244"/>
            <a:ext cx="5683257" cy="1268475"/>
            <a:chOff x="3069314" y="1357941"/>
            <a:chExt cx="5683257" cy="126847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546270" y="2037294"/>
                <a:ext cx="8817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prstClr val="black"/>
                    </a:solidFill>
                    <a:latin typeface="Calibri"/>
                  </a:rPr>
                  <a:t>food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9" name="Straight Connector 38"/>
            <p:cNvCxnSpPr>
              <a:stCxn id="40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593313" y="4259927"/>
            <a:ext cx="5683257" cy="1268475"/>
            <a:chOff x="3069314" y="1357941"/>
            <a:chExt cx="5683257" cy="1268475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17905" y="2033409"/>
                <a:ext cx="122464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prstClr val="black"/>
                    </a:solidFill>
                    <a:latin typeface="Calibri"/>
                  </a:rPr>
                  <a:t>people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stCxn id="48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593313" y="5422754"/>
            <a:ext cx="5683257" cy="1268475"/>
            <a:chOff x="3069314" y="1357941"/>
            <a:chExt cx="5683257" cy="126847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5203371" y="1940616"/>
              <a:ext cx="1472292" cy="685800"/>
              <a:chOff x="5279571" y="1940616"/>
              <a:chExt cx="1472292" cy="68580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62C8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320388" y="2037294"/>
                <a:ext cx="14314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prstClr val="black"/>
                    </a:solidFill>
                    <a:latin typeface="Calibri"/>
                  </a:rPr>
                  <a:t>weather</a:t>
                </a:r>
              </a:p>
            </p:txBody>
          </p:sp>
        </p:grpSp>
        <p:sp>
          <p:nvSpPr>
            <p:cNvPr id="52" name="Rounded Rectangle 51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5" name="Straight Connector 54"/>
            <p:cNvCxnSpPr>
              <a:stCxn id="5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1766102" y="959388"/>
            <a:ext cx="240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/>
              </a:rPr>
              <a:t>Vocabulary: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96535" y="5455661"/>
            <a:ext cx="8750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rainy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10533" y="1678057"/>
            <a:ext cx="625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old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39448" y="2966547"/>
            <a:ext cx="14093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delicious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98758" y="4282305"/>
            <a:ext cx="12586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friendly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931555" y="1673996"/>
            <a:ext cx="12506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exciting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50174" y="5448947"/>
            <a:ext cx="10089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sunny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120707" y="2966546"/>
            <a:ext cx="8653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tasty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978745" y="4286119"/>
            <a:ext cx="11591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helpful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9371" y="154300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prstClr val="black"/>
                </a:solidFill>
                <a:latin typeface="Calibri"/>
              </a:rPr>
              <a:t>rainy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9344" y="219616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old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9371" y="284932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delicious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9371" y="350248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friendly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9344" y="4154357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exciting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9344" y="4806231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sunny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371" y="5458105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tasty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9344" y="6109979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Calibri"/>
              </a:rPr>
              <a:t>helpful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21471 0.0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55911 -0.36736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21432 0.56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1341 -0.079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0.21432 0.104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55924 -0.36458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5582 0.08981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4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5582 -0.27084 " pathEditMode="relative" rAng="0" ptsTypes="AA">
                                      <p:cBhvr>
                                        <p:cTn id="7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59" grpId="0"/>
      <p:bldP spid="63" grpId="0"/>
      <p:bldP spid="64" grpId="0"/>
      <p:bldP spid="65" grpId="0"/>
      <p:bldP spid="66" grpId="0"/>
      <p:bldP spid="67" grpId="0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9" y="91992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189018" y="157500"/>
            <a:ext cx="880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32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3221" y="1641308"/>
            <a:ext cx="60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4339" y="1617250"/>
            <a:ext cx="856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What’s the weather like in Sydney in summer?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4339" y="2093990"/>
            <a:ext cx="6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It’s                    and dry.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361785" y="2451261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73221" y="2832591"/>
            <a:ext cx="60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14339" y="2808534"/>
            <a:ext cx="7868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love the               buildings in Edinburgh. I feel that they can tell stories.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012025" y="3125449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3221" y="3967211"/>
            <a:ext cx="60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339" y="3986698"/>
            <a:ext cx="8407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so many things to do in New York. It’s very                 .     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006238" y="474049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3221" y="4793349"/>
            <a:ext cx="60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14339" y="4812835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people in my city are                  and helpful.     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486039" y="5244916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3221" y="5610834"/>
            <a:ext cx="60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59182" y="5558263"/>
            <a:ext cx="8407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is famous for its                              street food.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486039" y="5918631"/>
            <a:ext cx="192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66102" y="768316"/>
            <a:ext cx="3496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7720" y="6383889"/>
            <a:ext cx="31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Game : Lucky number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D71DA-08BC-45BE-B25D-6C0F6B0E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8FA8B-0795-40E3-A8CE-7A9A5EED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2</a:t>
            </a:fld>
            <a:endParaRPr lang="ru-RU" dirty="0"/>
          </a:p>
        </p:txBody>
      </p:sp>
      <p:pic>
        <p:nvPicPr>
          <p:cNvPr id="3074" name="Picture 2" descr="Dạo 1 vòng chợ Bến Thành, BIỂU TƯỢNG của Sài thành hoa lệ">
            <a:extLst>
              <a:ext uri="{FF2B5EF4-FFF2-40B4-BE49-F238E27FC236}">
                <a16:creationId xmlns:a16="http://schemas.microsoft.com/office/drawing/2014/main" id="{240DE204-A063-4677-85B2-FC592DCFA992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8" b="17658"/>
          <a:stretch>
            <a:fillRect/>
          </a:stretch>
        </p:blipFill>
        <p:spPr bwMode="auto">
          <a:xfrm>
            <a:off x="4721083" y="695106"/>
            <a:ext cx="7472095" cy="49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C219C1A-DE1A-41D0-8D65-BEAB9196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B238E38-A81F-4541-8A5C-20A37050D338}"/>
              </a:ext>
            </a:extLst>
          </p:cNvPr>
          <p:cNvSpPr txBox="1">
            <a:spLocks/>
          </p:cNvSpPr>
          <p:nvPr/>
        </p:nvSpPr>
        <p:spPr>
          <a:xfrm>
            <a:off x="753498" y="3078162"/>
            <a:ext cx="4565650" cy="701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/>
              <a:t>Ho Chi Minh city </a:t>
            </a:r>
          </a:p>
        </p:txBody>
      </p:sp>
    </p:spTree>
    <p:extLst>
      <p:ext uri="{BB962C8B-B14F-4D97-AF65-F5344CB8AC3E}">
        <p14:creationId xmlns:p14="http://schemas.microsoft.com/office/powerpoint/2010/main" val="114341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59225" y="1524001"/>
            <a:ext cx="4433888" cy="4433888"/>
          </a:xfrm>
          <a:prstGeom prst="ellips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27" tIns="45714" rIns="91427" bIns="45714" anchor="ctr"/>
          <a:lstStyle/>
          <a:p>
            <a:pPr algn="ctr" eaLnBrk="1" hangingPunct="1"/>
            <a:endParaRPr lang="vi-VN" altLang="en-US"/>
          </a:p>
        </p:txBody>
      </p:sp>
      <p:sp>
        <p:nvSpPr>
          <p:cNvPr id="77827" name="Oval 3">
            <a:hlinkClick r:id="rId3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5486400" y="15240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1</a:t>
            </a:r>
          </a:p>
        </p:txBody>
      </p:sp>
      <p:sp>
        <p:nvSpPr>
          <p:cNvPr id="77828" name="Oval 4">
            <a:hlinkClick r:id="rId5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4419600" y="22098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8</a:t>
            </a:r>
          </a:p>
        </p:txBody>
      </p:sp>
      <p:sp>
        <p:nvSpPr>
          <p:cNvPr id="77829" name="Oval 5">
            <a:hlinkClick r:id="rId6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4114800" y="32766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7</a:t>
            </a:r>
          </a:p>
        </p:txBody>
      </p:sp>
      <p:sp>
        <p:nvSpPr>
          <p:cNvPr id="77830" name="Oval 6">
            <a:hlinkClick r:id="rId7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4648200" y="42672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6</a:t>
            </a:r>
          </a:p>
        </p:txBody>
      </p:sp>
      <p:sp>
        <p:nvSpPr>
          <p:cNvPr id="77832" name="Oval 8">
            <a:hlinkClick r:id="rId8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5791200" y="48768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5</a:t>
            </a:r>
          </a:p>
        </p:txBody>
      </p:sp>
      <p:sp>
        <p:nvSpPr>
          <p:cNvPr id="77833" name="_s3086">
            <a:hlinkClick r:id="rId9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7029450" y="4371975"/>
            <a:ext cx="960438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5000" dirty="0"/>
              <a:t>4</a:t>
            </a:r>
          </a:p>
        </p:txBody>
      </p:sp>
      <p:sp>
        <p:nvSpPr>
          <p:cNvPr id="77834" name="Oval 10">
            <a:hlinkClick r:id="rId10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7239000" y="31242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3</a:t>
            </a:r>
          </a:p>
        </p:txBody>
      </p:sp>
      <p:sp>
        <p:nvSpPr>
          <p:cNvPr id="77835" name="Oval 11">
            <a:hlinkClick r:id="rId11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6629400" y="21336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2</a:t>
            </a:r>
          </a:p>
        </p:txBody>
      </p:sp>
      <p:sp>
        <p:nvSpPr>
          <p:cNvPr id="3083" name="AutoShape 12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0800000" flipH="1">
            <a:off x="8915400" y="5638800"/>
            <a:ext cx="11430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</a:ln>
        </p:spPr>
        <p:txBody>
          <a:bodyPr rot="10800000" wrap="none" lIns="91427" tIns="45714" rIns="91427" bIns="45714" anchor="ctr"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hlinkClick r:id="" action="ppaction://noaction"/>
              </a:rPr>
              <a:t>TIẾP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084" name="Rectangle 13"/>
          <p:cNvSpPr>
            <a:spLocks noChangeArrowheads="1"/>
          </p:cNvSpPr>
          <p:nvPr/>
        </p:nvSpPr>
        <p:spPr bwMode="auto">
          <a:xfrm>
            <a:off x="1524000" y="0"/>
            <a:ext cx="9144000" cy="685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lIns="91427" tIns="45714" rIns="91427" bIns="45714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FF00"/>
                </a:solidFill>
                <a:latin typeface="Source Sans Pro Black" pitchFamily="34" charset="0"/>
              </a:rPr>
              <a:t>LUCKY NUMBER</a:t>
            </a: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2049192" y="2717802"/>
            <a:ext cx="1524000" cy="50781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</a:rPr>
              <a:t>Team A</a:t>
            </a:r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8676244" y="2735265"/>
            <a:ext cx="1752600" cy="50781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</a:rPr>
              <a:t>Team  B</a:t>
            </a:r>
          </a:p>
        </p:txBody>
      </p:sp>
      <p:sp>
        <p:nvSpPr>
          <p:cNvPr id="77846" name="Oval 22"/>
          <p:cNvSpPr>
            <a:spLocks noChangeArrowheads="1"/>
          </p:cNvSpPr>
          <p:nvPr/>
        </p:nvSpPr>
        <p:spPr bwMode="auto">
          <a:xfrm>
            <a:off x="2288769" y="3243083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2</a:t>
            </a:r>
          </a:p>
        </p:txBody>
      </p:sp>
      <p:sp>
        <p:nvSpPr>
          <p:cNvPr id="77849" name="Oval 25"/>
          <p:cNvSpPr>
            <a:spLocks noChangeArrowheads="1"/>
          </p:cNvSpPr>
          <p:nvPr/>
        </p:nvSpPr>
        <p:spPr bwMode="auto">
          <a:xfrm>
            <a:off x="2246565" y="32766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4</a:t>
            </a:r>
          </a:p>
        </p:txBody>
      </p:sp>
      <p:sp>
        <p:nvSpPr>
          <p:cNvPr id="77850" name="Oval 26"/>
          <p:cNvSpPr>
            <a:spLocks noChangeArrowheads="1"/>
          </p:cNvSpPr>
          <p:nvPr/>
        </p:nvSpPr>
        <p:spPr bwMode="auto">
          <a:xfrm>
            <a:off x="2246565" y="3306762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6</a:t>
            </a:r>
          </a:p>
        </p:txBody>
      </p:sp>
      <p:sp>
        <p:nvSpPr>
          <p:cNvPr id="77851" name="_s3086"/>
          <p:cNvSpPr>
            <a:spLocks noChangeArrowheads="1"/>
          </p:cNvSpPr>
          <p:nvPr/>
        </p:nvSpPr>
        <p:spPr bwMode="auto">
          <a:xfrm>
            <a:off x="2288769" y="3243083"/>
            <a:ext cx="960438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 eaLnBrk="1" hangingPunct="1"/>
            <a:r>
              <a:rPr lang="en-US" altLang="en-US" sz="5000" dirty="0"/>
              <a:t>8</a:t>
            </a:r>
          </a:p>
        </p:txBody>
      </p:sp>
      <p:sp>
        <p:nvSpPr>
          <p:cNvPr id="77852" name="Oval 28"/>
          <p:cNvSpPr>
            <a:spLocks noChangeArrowheads="1"/>
          </p:cNvSpPr>
          <p:nvPr/>
        </p:nvSpPr>
        <p:spPr bwMode="auto">
          <a:xfrm>
            <a:off x="9097964" y="3330579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2</a:t>
            </a:r>
          </a:p>
        </p:txBody>
      </p:sp>
      <p:sp>
        <p:nvSpPr>
          <p:cNvPr id="77853" name="Oval 29"/>
          <p:cNvSpPr>
            <a:spLocks noChangeArrowheads="1"/>
          </p:cNvSpPr>
          <p:nvPr/>
        </p:nvSpPr>
        <p:spPr bwMode="auto">
          <a:xfrm>
            <a:off x="9072325" y="32766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4</a:t>
            </a:r>
          </a:p>
        </p:txBody>
      </p:sp>
      <p:sp>
        <p:nvSpPr>
          <p:cNvPr id="77855" name="_s3086"/>
          <p:cNvSpPr>
            <a:spLocks noChangeArrowheads="1"/>
          </p:cNvSpPr>
          <p:nvPr/>
        </p:nvSpPr>
        <p:spPr bwMode="auto">
          <a:xfrm>
            <a:off x="9097964" y="3298826"/>
            <a:ext cx="960437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 eaLnBrk="1" hangingPunct="1"/>
            <a:r>
              <a:rPr lang="en-US" altLang="en-US" sz="5000" dirty="0"/>
              <a:t>8</a:t>
            </a:r>
          </a:p>
        </p:txBody>
      </p:sp>
      <p:sp>
        <p:nvSpPr>
          <p:cNvPr id="77856" name="Oval 32">
            <a:hlinkClick r:id="" action="ppaction://noaction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2287509" y="3265818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10</a:t>
            </a:r>
          </a:p>
        </p:txBody>
      </p:sp>
      <p:sp>
        <p:nvSpPr>
          <p:cNvPr id="77858" name="Oval 34">
            <a:hlinkClick r:id="" action="ppaction://noaction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9030447" y="3307618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10</a:t>
            </a:r>
          </a:p>
        </p:txBody>
      </p:sp>
      <p:sp>
        <p:nvSpPr>
          <p:cNvPr id="77859" name="Oval 35">
            <a:hlinkClick r:id="" action="ppaction://noaction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9097964" y="3285233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6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7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7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7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7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7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7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77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44"/>
                  </p:tgtEl>
                </p:cond>
              </p:nextCondLst>
            </p:seq>
          </p:childTnLst>
        </p:cTn>
      </p:par>
    </p:tnLst>
    <p:bldLst>
      <p:bldP spid="77827" grpId="0" animBg="1"/>
      <p:bldP spid="77828" grpId="0" animBg="1"/>
      <p:bldP spid="77829" grpId="0" animBg="1"/>
      <p:bldP spid="77830" grpId="0" animBg="1"/>
      <p:bldP spid="77832" grpId="0" animBg="1"/>
      <p:bldP spid="77834" grpId="0" animBg="1"/>
      <p:bldP spid="77835" grpId="0" animBg="1"/>
      <p:bldP spid="77843" grpId="0" animBg="1"/>
      <p:bldP spid="77844" grpId="0" animBg="1"/>
      <p:bldP spid="77846" grpId="0" animBg="1"/>
      <p:bldP spid="77846" grpId="1" animBg="1"/>
      <p:bldP spid="77849" grpId="0" animBg="1"/>
      <p:bldP spid="77849" grpId="1" animBg="1"/>
      <p:bldP spid="77850" grpId="0" animBg="1"/>
      <p:bldP spid="77850" grpId="1" animBg="1"/>
      <p:bldP spid="77851" grpId="0" animBg="1"/>
      <p:bldP spid="77852" grpId="0" animBg="1"/>
      <p:bldP spid="77852" grpId="1" animBg="1"/>
      <p:bldP spid="77853" grpId="0" animBg="1"/>
      <p:bldP spid="77853" grpId="1" animBg="1"/>
      <p:bldP spid="77855" grpId="0" animBg="1"/>
      <p:bldP spid="77856" grpId="0" animBg="1"/>
      <p:bldP spid="77858" grpId="0" animBg="1"/>
      <p:bldP spid="778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89"/>
            <a:ext cx="7124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2437486" y="170287"/>
            <a:ext cx="8731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32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328" y="805189"/>
            <a:ext cx="776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7475" y="1513799"/>
            <a:ext cx="8931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weather like in Sydney in summer?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4085" y="3653569"/>
            <a:ext cx="829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It’s ________and dry.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0156" y="3653569"/>
            <a:ext cx="244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8648132" y="6387152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31" y="2483894"/>
            <a:ext cx="3712191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3188" y="464025"/>
            <a:ext cx="6747835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kern="0" cap="all" dirty="0"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48132" y="6387152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31" y="2483894"/>
            <a:ext cx="3712191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3188" y="464025"/>
            <a:ext cx="6747835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kern="0" cap="all" dirty="0"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48132" y="6387152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89"/>
            <a:ext cx="7124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2437486" y="170287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26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1314" y="579328"/>
            <a:ext cx="807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4085" y="1405352"/>
            <a:ext cx="8943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 the _____buildings in Edinburgh.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feel that they can tell stories.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2416" y="1405352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8648132" y="6387152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1" y="-27296"/>
            <a:ext cx="72460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2437486" y="170287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26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3652" y="662730"/>
            <a:ext cx="772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2080" y="1351343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so many things to do in New York.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very _______.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4699" y="3198002"/>
            <a:ext cx="2883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8648132" y="6387152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89"/>
            <a:ext cx="7124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2437486" y="170287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26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7915" y="677925"/>
            <a:ext cx="791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1888994"/>
            <a:ext cx="10467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people in my city are ________and helpful.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1784" y="2812323"/>
            <a:ext cx="27911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friendly</a:t>
            </a:r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8648132" y="6387152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89"/>
            <a:ext cx="7124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2437486" y="170287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26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204" y="668840"/>
            <a:ext cx="756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4084" y="1807682"/>
            <a:ext cx="104679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famous for its______________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 food.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0533" y="2731011"/>
            <a:ext cx="5227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delicious / tasty</a:t>
            </a:r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8648132" y="6387152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08" y="4972196"/>
            <a:ext cx="1851992" cy="163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422207"/>
            <a:ext cx="7500582" cy="1433923"/>
          </a:xfrm>
          <a:prstGeom prst="rect">
            <a:avLst/>
          </a:prstGeom>
          <a:noFill/>
        </p:spPr>
        <p:txBody>
          <a:bodyPr wrap="square" lIns="91427" tIns="45714" rIns="91427" bIns="45714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anose="040409050D0802020404" pitchFamily="82" charset="0"/>
              </a:rPr>
              <a:t>LUCKY NUMBER!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31" y="4976274"/>
            <a:ext cx="1883390" cy="162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4369" y="5632447"/>
            <a:ext cx="3537857" cy="523208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GET A GIFT</a:t>
            </a:r>
            <a:endParaRPr lang="en-GB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2579427"/>
            <a:ext cx="3185615" cy="279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513644" y="6322325"/>
            <a:ext cx="604729" cy="443552"/>
          </a:xfrm>
          <a:prstGeom prst="actionButtonHo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7486" y="170287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26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7372" y="1709063"/>
            <a:ext cx="55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2204" y="1656866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What’s the weather like in Sydney in summer?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62204" y="2133606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It’s                    and dry.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37118" y="2490876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87373" y="2900346"/>
            <a:ext cx="55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2204" y="2848149"/>
            <a:ext cx="6509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love the               buildings in Edinburgh. I feel that they can tell stories.</a:t>
            </a: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3988587" y="3149240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887373" y="4034966"/>
            <a:ext cx="55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2204" y="4026313"/>
            <a:ext cx="6370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so many things to do in New York. It’s very                 .     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729449" y="472533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887373" y="4861104"/>
            <a:ext cx="55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62204" y="4852451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people in my city are                  and helpful.     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6254474" y="525390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87373" y="5678589"/>
            <a:ext cx="55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62204" y="5669936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famous for its                              street food.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108452" y="6057629"/>
            <a:ext cx="192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66102" y="959389"/>
            <a:ext cx="2060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59447-A1D5-49B2-AC31-2F44318A1C3A}"/>
              </a:ext>
            </a:extLst>
          </p:cNvPr>
          <p:cNvSpPr txBox="1"/>
          <p:nvPr/>
        </p:nvSpPr>
        <p:spPr>
          <a:xfrm>
            <a:off x="3195425" y="213360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sunny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3E8431-D736-42F9-BF9A-F38FD22FE51A}"/>
              </a:ext>
            </a:extLst>
          </p:cNvPr>
          <p:cNvSpPr txBox="1"/>
          <p:nvPr/>
        </p:nvSpPr>
        <p:spPr>
          <a:xfrm>
            <a:off x="4031422" y="280957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0483EC-8857-4FD0-B0DC-04E8B220660E}"/>
              </a:ext>
            </a:extLst>
          </p:cNvPr>
          <p:cNvSpPr txBox="1"/>
          <p:nvPr/>
        </p:nvSpPr>
        <p:spPr>
          <a:xfrm>
            <a:off x="3198214" y="4335378"/>
            <a:ext cx="2164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exciting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BEC478-4118-4376-B56A-A7038D53C5B6}"/>
              </a:ext>
            </a:extLst>
          </p:cNvPr>
          <p:cNvSpPr txBox="1"/>
          <p:nvPr/>
        </p:nvSpPr>
        <p:spPr>
          <a:xfrm>
            <a:off x="6173775" y="4847452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friendly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1B1C98-752A-4AEC-B00A-69CBE3B2A662}"/>
              </a:ext>
            </a:extLst>
          </p:cNvPr>
          <p:cNvSpPr txBox="1"/>
          <p:nvPr/>
        </p:nvSpPr>
        <p:spPr>
          <a:xfrm>
            <a:off x="5807532" y="5664937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delicious / tasty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E99AD-8E83-437C-8E02-53AD4F81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3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A2886-1151-4479-A705-34B38F00D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2"/>
          <a:stretch/>
        </p:blipFill>
        <p:spPr>
          <a:xfrm>
            <a:off x="239252" y="227126"/>
            <a:ext cx="3749651" cy="2778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76034-B480-46F3-9AED-8D15FAAFA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72"/>
          <a:stretch/>
        </p:blipFill>
        <p:spPr>
          <a:xfrm>
            <a:off x="4295786" y="2067506"/>
            <a:ext cx="3749651" cy="2778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F7969-D2DF-4889-B9AD-6D54E364D2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3" r="-1"/>
          <a:stretch/>
        </p:blipFill>
        <p:spPr>
          <a:xfrm>
            <a:off x="8203096" y="203715"/>
            <a:ext cx="3749651" cy="2813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CF10A3-9940-4BB5-8CC7-FD9754FF45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127"/>
          <a:stretch/>
        </p:blipFill>
        <p:spPr>
          <a:xfrm>
            <a:off x="239253" y="4097153"/>
            <a:ext cx="3692772" cy="2533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8F827-2B4C-4A7E-9981-2AE253333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096" y="4097153"/>
            <a:ext cx="3749651" cy="25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3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0650" y="77216"/>
            <a:ext cx="764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below under the correct pictures.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62401" y="1230083"/>
            <a:ext cx="4267201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2221" y="1232993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alibri"/>
              </a:rPr>
              <a:t>stall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6310" y="1632846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alibri"/>
              </a:rPr>
              <a:t>palace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8569" y="1258750"/>
            <a:ext cx="2459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Calibri"/>
              </a:rPr>
              <a:t>street food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38569" y="1632846"/>
            <a:ext cx="2841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Calibri"/>
              </a:rPr>
              <a:t>floating market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04" y="2475505"/>
            <a:ext cx="3209421" cy="1560286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39" y="2475505"/>
            <a:ext cx="3309479" cy="1560286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16" y="4785167"/>
            <a:ext cx="3070395" cy="1560286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28" y="4757773"/>
            <a:ext cx="3193961" cy="1560286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25210" y="41614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/>
              </a:rPr>
              <a:t>1.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74360" y="451777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508" y="41568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/>
              </a:rPr>
              <a:t>2.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910329" y="451729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25210" y="633175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/>
              </a:rPr>
              <a:t>3.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71696" y="669641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29920" y="63180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/>
              </a:rPr>
              <a:t>4.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940810" y="668625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66102" y="110197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/>
              </a:rPr>
              <a:t>Vocabulary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01473" y="6345454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/>
              </a:rPr>
              <a:t>stall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05885" y="4135672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/>
              </a:rPr>
              <a:t>palace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44963" y="6345454"/>
            <a:ext cx="220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/>
              </a:rPr>
              <a:t>street food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54153" y="4156829"/>
            <a:ext cx="2659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Calibri"/>
              </a:rPr>
              <a:t>floating market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5B59BE1B-FD20-45F6-989C-9A7BFF8C3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70" y="2628075"/>
            <a:ext cx="11937419" cy="41857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Kyoto is an ancient ________ in Japan.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 Chi Minh City is famous for its _____________. It’s so delicious!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– “Could you name some ____________ in Paris?”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“Sure. The Eiffel Tower and Notre Dame Cathedral.”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Most big cities in Viet Nam has _______________. There you can buy souvenirs and eat local food.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I love the __________ of Manila. They’re friendly and helpful.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ECF63-896D-4119-B84B-5D7923B3C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0548730" cy="922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32A08A-585B-4924-9D57-FB1F23A2AB4D}"/>
              </a:ext>
            </a:extLst>
          </p:cNvPr>
          <p:cNvSpPr/>
          <p:nvPr/>
        </p:nvSpPr>
        <p:spPr>
          <a:xfrm>
            <a:off x="516835" y="167275"/>
            <a:ext cx="797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vi-VN" sz="2400" b="1" dirty="0">
                <a:solidFill>
                  <a:srgbClr val="000000"/>
                </a:solidFill>
                <a:latin typeface="+mj-lt"/>
              </a:rPr>
              <a:t>Complete the sentences with the words / phrases in the box.</a:t>
            </a:r>
            <a:endParaRPr lang="vi-VN" sz="24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D04DD3-18C2-4E73-9784-610B521F6696}"/>
              </a:ext>
            </a:extLst>
          </p:cNvPr>
          <p:cNvSpPr/>
          <p:nvPr/>
        </p:nvSpPr>
        <p:spPr>
          <a:xfrm>
            <a:off x="3461946" y="1304417"/>
            <a:ext cx="2634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night markets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41169-4660-4E45-A6E3-56E107F24AE8}"/>
              </a:ext>
            </a:extLst>
          </p:cNvPr>
          <p:cNvSpPr/>
          <p:nvPr/>
        </p:nvSpPr>
        <p:spPr>
          <a:xfrm>
            <a:off x="6318068" y="1033184"/>
            <a:ext cx="2035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 food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742AE0-A7E0-410C-A0AD-EEF1F8224BCE}"/>
              </a:ext>
            </a:extLst>
          </p:cNvPr>
          <p:cNvSpPr/>
          <p:nvPr/>
        </p:nvSpPr>
        <p:spPr>
          <a:xfrm>
            <a:off x="1902330" y="922020"/>
            <a:ext cx="822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endParaRPr lang="vi-VN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995022-DA1A-43B4-BC19-4E468601A852}"/>
              </a:ext>
            </a:extLst>
          </p:cNvPr>
          <p:cNvSpPr/>
          <p:nvPr/>
        </p:nvSpPr>
        <p:spPr>
          <a:xfrm>
            <a:off x="1651461" y="1617775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FC4747-F284-4439-9853-F92384FD8E9B}"/>
              </a:ext>
            </a:extLst>
          </p:cNvPr>
          <p:cNvSpPr/>
          <p:nvPr/>
        </p:nvSpPr>
        <p:spPr>
          <a:xfrm>
            <a:off x="6352687" y="1617774"/>
            <a:ext cx="2076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landmarks</a:t>
            </a:r>
          </a:p>
        </p:txBody>
      </p:sp>
    </p:spTree>
    <p:extLst>
      <p:ext uri="{BB962C8B-B14F-4D97-AF65-F5344CB8AC3E}">
        <p14:creationId xmlns:p14="http://schemas.microsoft.com/office/powerpoint/2010/main" val="160718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20651 0.25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00209 L 0.0543 0.3222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08516 0.382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24166 0.581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07552 0.6787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03" y="9779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6220" y="5627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write the words in the correct column. Then listen and repeat.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66102" y="1024704"/>
            <a:ext cx="301625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III. 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04784" y="1487150"/>
            <a:ext cx="19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alibri"/>
              </a:rPr>
              <a:t>/əʊ/ </a:t>
            </a:r>
            <a:r>
              <a:rPr lang="en-US" sz="2400" b="1">
                <a:solidFill>
                  <a:prstClr val="black"/>
                </a:solidFill>
                <a:latin typeface="Calibri"/>
              </a:rPr>
              <a:t>and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Calibri"/>
              </a:rPr>
              <a:t>/aʊ/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31404" y="2140415"/>
            <a:ext cx="7498397" cy="1114415"/>
          </a:xfrm>
          <a:prstGeom prst="roundRect">
            <a:avLst>
              <a:gd name="adj" fmla="val 1611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4960" y="2175582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boat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05826" y="2586721"/>
            <a:ext cx="14436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postcard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63130" y="2175581"/>
            <a:ext cx="1632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house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63131" y="2586721"/>
            <a:ext cx="14260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crowded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48394" y="2148231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town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8394" y="2586721"/>
            <a:ext cx="1284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coast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92142" y="2148230"/>
            <a:ext cx="1632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prstClr val="black"/>
                </a:solidFill>
                <a:latin typeface="Calibri"/>
              </a:rPr>
              <a:t>tower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92143" y="2586721"/>
            <a:ext cx="14260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pagoda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27437" y="4454962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Calibri"/>
              </a:rPr>
              <a:t>boat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92334" y="4905958"/>
            <a:ext cx="1743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Calibri"/>
              </a:rPr>
              <a:t>postcard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33167" y="4487054"/>
            <a:ext cx="1632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/>
              </a:rPr>
              <a:t>house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52605" y="5834183"/>
            <a:ext cx="14260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/>
              </a:rPr>
              <a:t>crowded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80063" y="4894557"/>
            <a:ext cx="1132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/>
              </a:rPr>
              <a:t>town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39818" y="5346330"/>
            <a:ext cx="13002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  <a:latin typeface="Calibri"/>
              </a:rPr>
              <a:t>coast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41571" y="5346329"/>
            <a:ext cx="1632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/>
              </a:rPr>
              <a:t>tower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21576" y="5768001"/>
            <a:ext cx="14260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  <a:latin typeface="Calibri"/>
              </a:rPr>
              <a:t>pagoda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49566" y="3701135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028648" y="3712013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/>
              </a:rPr>
              <a:t>/əʊ/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365665" y="3691809"/>
            <a:ext cx="953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/>
              </a:rPr>
              <a:t>/aʊ/ </a:t>
            </a:r>
          </a:p>
        </p:txBody>
      </p:sp>
      <p:pic>
        <p:nvPicPr>
          <p:cNvPr id="3" name="U9_A closed look_Pronunciation_6_Listen and rep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4502" y="5969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6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3" grpId="0"/>
      <p:bldP spid="38" grpId="0"/>
      <p:bldP spid="39" grpId="0"/>
      <p:bldP spid="40" grpId="0"/>
      <p:bldP spid="41" grpId="0"/>
      <p:bldP spid="26" grpId="0"/>
      <p:bldP spid="31" grpId="0"/>
      <p:bldP spid="32" grpId="0"/>
      <p:bldP spid="34" grpId="0"/>
      <p:bldP spid="35" grpId="0"/>
      <p:bldP spid="36" grpId="0"/>
      <p:bldP spid="37" grpId="0"/>
      <p:bldP spid="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0650" y="77216"/>
            <a:ext cx="762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underlined words.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3682" y="1320920"/>
            <a:ext cx="309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/>
              </a:rPr>
              <a:t>III. Pronunciation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62364" y="1783366"/>
            <a:ext cx="19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alibri"/>
              </a:rPr>
              <a:t>/əʊ/ </a:t>
            </a:r>
            <a:r>
              <a:rPr lang="en-US" sz="2400" b="1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2400" b="1">
                <a:solidFill>
                  <a:srgbClr val="FF0000"/>
                </a:solidFill>
                <a:latin typeface="Calibri"/>
              </a:rPr>
              <a:t>/aʊ/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1475" y="2542644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/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1386" y="2534390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The town is crowded at the </a:t>
            </a:r>
            <a:r>
              <a:rPr lang="en-US" sz="2800" b="1">
                <a:solidFill>
                  <a:prstClr val="black"/>
                </a:solidFill>
                <a:latin typeface="Calibri"/>
              </a:rPr>
              <a:t>weekend.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6143" y="3437116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/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0974" y="3437116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Calibri"/>
              </a:rPr>
              <a:t>There’s lots of snow in Tokyo in winter.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1475" y="4350290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/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06306" y="4341637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Calibri"/>
              </a:rPr>
              <a:t>It’s very cold on the boat.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31475" y="5263464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/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06306" y="5254811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Calibri"/>
              </a:rPr>
              <a:t>He’s running around the house.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616401" y="2949856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05731" y="3842485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86876" y="295041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51694" y="3842485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26956" y="4769051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13681" y="4769051"/>
            <a:ext cx="5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59628" y="5683309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262321" y="5683309"/>
            <a:ext cx="777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U9_A closed look_5_Listen and rep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708" y="604705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6BC60-40CC-4198-A0D5-0ADA86480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156" y="2918398"/>
            <a:ext cx="103641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DC5A0-B377-4494-90DA-9832D7637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1" y="2972032"/>
            <a:ext cx="1036410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Colorful cliff city near ocean shore">
            <a:extLst>
              <a:ext uri="{FF2B5EF4-FFF2-40B4-BE49-F238E27FC236}">
                <a16:creationId xmlns:a16="http://schemas.microsoft.com/office/drawing/2014/main" id="{74ED1216-A221-4C9B-B39B-71A3E4D9E40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3230" b="13230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DD1C66-8B88-4FDA-AFA7-4549E310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70" y="2393431"/>
            <a:ext cx="10515600" cy="782638"/>
          </a:xfrm>
        </p:spPr>
        <p:txBody>
          <a:bodyPr>
            <a:noAutofit/>
          </a:bodyPr>
          <a:lstStyle/>
          <a:p>
            <a:r>
              <a:rPr lang="en-US" sz="6000"/>
              <a:t>THANK YOU FOR YOUR ATTENTION</a:t>
            </a:r>
            <a:endParaRPr lang="ru-RU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E29B3-D5FF-478A-848A-934E75A4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36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ACE24C9-CBAA-4FBE-8E6E-2DBB3692315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9825" b="9825"/>
          <a:stretch>
            <a:fillRect/>
          </a:stretch>
        </p:blipFill>
        <p:spPr>
          <a:xfrm>
            <a:off x="5771770" y="1483675"/>
            <a:ext cx="6421408" cy="34384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D3B5D3-F8B8-4A51-9C65-C22A7B84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9EDD-3D8D-4EC3-9595-0884EF0F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4</a:t>
            </a:fld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939EE2-C714-4EE9-9071-0DA3BB414F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90274" y="3204478"/>
            <a:ext cx="4565650" cy="701675"/>
          </a:xfrm>
        </p:spPr>
        <p:txBody>
          <a:bodyPr/>
          <a:lstStyle/>
          <a:p>
            <a:r>
              <a:rPr lang="en-US" sz="6600"/>
              <a:t>Paris </a:t>
            </a:r>
          </a:p>
        </p:txBody>
      </p:sp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F0A7E3-75EB-4159-AA51-A45F5123B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363" y="3421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9EDD-3D8D-4EC3-9595-0884EF0F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5</a:t>
            </a:fld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939EE2-C714-4EE9-9071-0DA3BB414F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7977" y="3205162"/>
            <a:ext cx="4565650" cy="701675"/>
          </a:xfrm>
        </p:spPr>
        <p:txBody>
          <a:bodyPr/>
          <a:lstStyle/>
          <a:p>
            <a:r>
              <a:rPr lang="en-US" sz="6600"/>
              <a:t>New York </a:t>
            </a:r>
          </a:p>
        </p:txBody>
      </p:sp>
      <p:pic>
        <p:nvPicPr>
          <p:cNvPr id="1026" name="Picture 2" descr="10 thành phố nổi tiếng nhất nước Mỹ | duhocnamphong.vn">
            <a:extLst>
              <a:ext uri="{FF2B5EF4-FFF2-40B4-BE49-F238E27FC236}">
                <a16:creationId xmlns:a16="http://schemas.microsoft.com/office/drawing/2014/main" id="{47B9C2E0-EB6D-4454-A9D9-35A1A54A399B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3313"/>
          <a:stretch>
            <a:fillRect/>
          </a:stretch>
        </p:blipFill>
        <p:spPr bwMode="auto">
          <a:xfrm>
            <a:off x="5770563" y="1485900"/>
            <a:ext cx="6421437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E0E0C16-F691-4AF2-B364-BF1FE812D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670" y="3429000"/>
            <a:ext cx="609600" cy="609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BD0013-D991-4A0E-A202-C6CEE64B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0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9EDD-3D8D-4EC3-9595-0884EF0F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6</a:t>
            </a:fld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939EE2-C714-4EE9-9071-0DA3BB414F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887" y="3202888"/>
            <a:ext cx="4565650" cy="701675"/>
          </a:xfrm>
        </p:spPr>
        <p:txBody>
          <a:bodyPr/>
          <a:lstStyle/>
          <a:p>
            <a:r>
              <a:rPr lang="en-US" sz="6600"/>
              <a:t>Sydney   </a:t>
            </a:r>
          </a:p>
        </p:txBody>
      </p:sp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4253E8-AAB3-4982-8E51-13C659711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287" y="3347616"/>
            <a:ext cx="609600" cy="609600"/>
          </a:xfrm>
          <a:prstGeom prst="rect">
            <a:avLst/>
          </a:prstGeom>
        </p:spPr>
      </p:pic>
      <p:pic>
        <p:nvPicPr>
          <p:cNvPr id="1028" name="Picture 4" descr="Tìm hiểu thành phố Sydney: Mọi điều cơ bản bạn cần biết">
            <a:extLst>
              <a:ext uri="{FF2B5EF4-FFF2-40B4-BE49-F238E27FC236}">
                <a16:creationId xmlns:a16="http://schemas.microsoft.com/office/drawing/2014/main" id="{905186DB-C44A-40D6-B585-F4F421B2DEBE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" b="141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FB2688-051C-4B2C-8B06-DD6A56EF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4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9EDD-3D8D-4EC3-9595-0884EF0F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7</a:t>
            </a:fld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939EE2-C714-4EE9-9071-0DA3BB414F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887" y="3202888"/>
            <a:ext cx="4565650" cy="701675"/>
          </a:xfrm>
        </p:spPr>
        <p:txBody>
          <a:bodyPr/>
          <a:lstStyle/>
          <a:p>
            <a:r>
              <a:rPr lang="en-US" sz="6600"/>
              <a:t>Hanoi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BF47B-F4F9-440D-9325-23D09244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1450063"/>
            <a:ext cx="6667500" cy="3472039"/>
          </a:xfrm>
          <a:prstGeom prst="rect">
            <a:avLst/>
          </a:prstGeom>
        </p:spPr>
      </p:pic>
      <p:pic>
        <p:nvPicPr>
          <p:cNvPr id="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F4809C-B6AC-4318-A3D0-D441695FE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611" y="3294963"/>
            <a:ext cx="609600" cy="6096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10E8BFE-9454-41B4-BCAF-198047E98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9EDD-3D8D-4EC3-9595-0884EF0F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8</a:t>
            </a:fld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939EE2-C714-4EE9-9071-0DA3BB414F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887" y="3202888"/>
            <a:ext cx="4565650" cy="701675"/>
          </a:xfrm>
        </p:spPr>
        <p:txBody>
          <a:bodyPr/>
          <a:lstStyle/>
          <a:p>
            <a:r>
              <a:rPr lang="en-US" sz="6600"/>
              <a:t>London </a:t>
            </a:r>
          </a:p>
        </p:txBody>
      </p:sp>
      <p:pic>
        <p:nvPicPr>
          <p:cNvPr id="1028" name="Picture 4" descr="https://media-cdn.tripadvisor.com/media/photo-s/0e/62/62/df/london.jpg">
            <a:extLst>
              <a:ext uri="{FF2B5EF4-FFF2-40B4-BE49-F238E27FC236}">
                <a16:creationId xmlns:a16="http://schemas.microsoft.com/office/drawing/2014/main" id="{B7D3C2F7-3124-4E93-A0A2-784B133485D6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 b="95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1CB5146-7240-44E1-953A-7A52773DF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425" y="329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9EDD-3D8D-4EC3-9595-0884EF0F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9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79E72-493A-4A66-A08C-A3B85A0E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654" y="2182496"/>
            <a:ext cx="5888355" cy="945498"/>
          </a:xfrm>
        </p:spPr>
        <p:txBody>
          <a:bodyPr>
            <a:noAutofit/>
          </a:bodyPr>
          <a:lstStyle/>
          <a:p>
            <a:r>
              <a:rPr lang="en-US" sz="6000"/>
              <a:t>Congratulation</a:t>
            </a:r>
          </a:p>
        </p:txBody>
      </p:sp>
      <p:pic>
        <p:nvPicPr>
          <p:cNvPr id="3" name="Tieng-vo-tay-huyt-sa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A4B509-464E-4FEF-80B9-ECBCCD30A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140" y="400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9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Fun vacation presentation</Template>
  <TotalTime>0</TotalTime>
  <Words>733</Words>
  <Application>Microsoft Office PowerPoint</Application>
  <PresentationFormat>Widescreen</PresentationFormat>
  <Paragraphs>206</Paragraphs>
  <Slides>34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.VnBahamasB</vt:lpstr>
      <vt:lpstr>Arial</vt:lpstr>
      <vt:lpstr>Calibri</vt:lpstr>
      <vt:lpstr>Century Gothic</vt:lpstr>
      <vt:lpstr>Google Sans</vt:lpstr>
      <vt:lpstr>Roboto</vt:lpstr>
      <vt:lpstr>Source Sans Pro Black</vt:lpstr>
      <vt:lpstr>Stencil</vt:lpstr>
      <vt:lpstr>Tahoma</vt:lpstr>
      <vt:lpstr>Times New Roman</vt:lpstr>
      <vt:lpstr>Trebuchet MS</vt:lpstr>
      <vt:lpstr>Verdana</vt:lpstr>
      <vt:lpstr>Wingdings 3</vt:lpstr>
      <vt:lpstr>Office Theme</vt:lpstr>
      <vt:lpstr>Facet</vt:lpstr>
      <vt:lpstr>Welcome to our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Congratulation</vt:lpstr>
      <vt:lpstr>PowerPoint Presentation</vt:lpstr>
      <vt:lpstr>Tasty /ˈ ˈteɪ.sti / (a) </vt:lpstr>
      <vt:lpstr>Sunny /ˈsʌni/ (a)</vt:lpstr>
      <vt:lpstr>Street food  /ˈstriːt ˌfuːd/</vt:lpstr>
      <vt:lpstr>Palace /ˈpæləs/</vt:lpstr>
      <vt:lpstr>Floating market /ˈfləʊtɪŋ/ /ˈmɑːkɪt/</vt:lpstr>
      <vt:lpstr>Stall /stɑːl/</vt:lpstr>
      <vt:lpstr>Close your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2023-03-06T04:10:13Z</dcterms:created>
  <dcterms:modified xsi:type="dcterms:W3CDTF">2024-02-22T05:43:15Z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