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1" r:id="rId4"/>
    <p:sldMasterId id="2147483673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16" y="-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4/5/2023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9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7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16" y="2129731"/>
            <a:ext cx="10363970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31" y="3885903"/>
            <a:ext cx="8535939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428625" indent="0" algn="ctr">
              <a:buNone/>
              <a:defRPr/>
            </a:lvl2pPr>
            <a:lvl3pPr marL="857250" indent="0" algn="ctr">
              <a:buNone/>
              <a:defRPr/>
            </a:lvl3pPr>
            <a:lvl4pPr marL="1285875" indent="0" algn="ctr">
              <a:buNone/>
              <a:defRPr/>
            </a:lvl4pPr>
            <a:lvl5pPr marL="1714500" indent="0" algn="ctr">
              <a:buNone/>
              <a:defRPr/>
            </a:lvl5pPr>
            <a:lvl6pPr marL="2143125" indent="0" algn="ctr">
              <a:buNone/>
              <a:defRPr/>
            </a:lvl6pPr>
            <a:lvl7pPr marL="2571750" indent="0" algn="ctr">
              <a:buNone/>
              <a:defRPr/>
            </a:lvl7pPr>
            <a:lvl8pPr marL="3000375" indent="0" algn="ctr">
              <a:buNone/>
              <a:defRPr/>
            </a:lvl8pPr>
            <a:lvl9pPr marL="34290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C7E30-1EED-5108-B431-4F9F04951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CDCC7B-B7C9-FFF1-24DC-A5C6D5B32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044187-3F21-8F5F-99FA-953B8A577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816F3-9DBF-4DD5-80BD-8C66B76F4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64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F99ACB-11EB-E551-9ED5-043C34ABF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5875D-2827-A4E0-EAE2-98C5099BE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A6D97B-0C08-422A-510A-FA2CDC1BD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59E6E-D329-4591-BD49-C7F613CED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0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6801"/>
            <a:ext cx="10362045" cy="1361777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613"/>
            <a:ext cx="10362045" cy="1500188"/>
          </a:xfrm>
        </p:spPr>
        <p:txBody>
          <a:bodyPr anchor="b"/>
          <a:lstStyle>
            <a:lvl1pPr marL="0" indent="0">
              <a:buNone/>
              <a:defRPr sz="1875"/>
            </a:lvl1pPr>
            <a:lvl2pPr marL="428625" indent="0">
              <a:buNone/>
              <a:defRPr sz="1688"/>
            </a:lvl2pPr>
            <a:lvl3pPr marL="857250" indent="0">
              <a:buNone/>
              <a:defRPr sz="1500"/>
            </a:lvl3pPr>
            <a:lvl4pPr marL="1285875" indent="0">
              <a:buNone/>
              <a:defRPr sz="1313"/>
            </a:lvl4pPr>
            <a:lvl5pPr marL="1714500" indent="0">
              <a:buNone/>
              <a:defRPr sz="1313"/>
            </a:lvl5pPr>
            <a:lvl6pPr marL="2143125" indent="0">
              <a:buNone/>
              <a:defRPr sz="1313"/>
            </a:lvl6pPr>
            <a:lvl7pPr marL="2571750" indent="0">
              <a:buNone/>
              <a:defRPr sz="1313"/>
            </a:lvl7pPr>
            <a:lvl8pPr marL="3000375" indent="0">
              <a:buNone/>
              <a:defRPr sz="1313"/>
            </a:lvl8pPr>
            <a:lvl9pPr marL="3429000" indent="0">
              <a:buNone/>
              <a:defRPr sz="13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B2E5D-0EAC-B2DB-FBBE-B3068F12B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ABF5A-D0E8-818A-AB2C-1B35B8EC7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7456F4-A8EC-5029-ACFF-8841F5CE7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87062-E528-49D5-BA20-F1AE2D066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0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85" y="1599903"/>
            <a:ext cx="5393651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599903"/>
            <a:ext cx="5393652" cy="4525863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E86B6-62E6-2890-E270-04DF50D33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5A1292-E4CD-80C8-8C59-D8DFF251C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83185-81AD-6A7B-789F-DB99E7AF9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C8872-0166-4745-9D44-27747A15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96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5" y="1534419"/>
            <a:ext cx="5385954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5" y="2174380"/>
            <a:ext cx="5385954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7" y="1534419"/>
            <a:ext cx="5387879" cy="639961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7" y="2174380"/>
            <a:ext cx="5387879" cy="3951386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266F0E-B230-7CC6-4B40-153E19946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A9E166-4EE1-AA68-DEC8-6791D59D3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247227-61CF-297C-9BDD-7D0A7B26B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3B9A4-057A-4E0E-9220-31AD9B620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8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36BD02-3F56-0434-4986-A63A20D32F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89AC06-7A6E-79C5-BCE9-AC2F8C812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340193-309B-AA1C-625B-9375A30B7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5D95A-9D06-4937-B7B3-3196216AA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F85455-8B8D-239A-B6B4-D56F517CF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AA86F1-7EE4-788C-3D62-25E734DFC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AEB0DC-D88A-28B4-BFA0-150D3F82F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0E38D-3E77-46C4-AF3F-4F06A01F9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73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2357"/>
            <a:ext cx="4010121" cy="11623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50" y="272356"/>
            <a:ext cx="6815667" cy="585341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4703"/>
            <a:ext cx="4010121" cy="4691063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C41FB-27B1-8FE0-4691-D20DDA2D1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5B0A26-5D13-3B59-BC8B-D2E3560ADA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9AC18-9AFA-04E1-ED27-10A29661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33278-4E26-4E7B-80BD-858F3633D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9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2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1195"/>
            <a:ext cx="7315970" cy="56554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3172"/>
            <a:ext cx="7315970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6742"/>
            <a:ext cx="7315970" cy="805161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85092-9CD0-6A9E-F91B-BF9F2AF46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F1130-82DE-FE0A-505C-9B461DB67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DCAEC-3833-B592-3F94-1F5EDA4D0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05AD6-EC9F-43CB-A995-36C0B8252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180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510F45-9AF5-B9CD-D7DC-85698C2B2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44D6C-32CF-EE8E-B297-A8CD674CE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87985C-B890-E22A-7F18-715B2A350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BD3CE-DE58-4D44-9E0C-88B275FF6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857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970" y="275333"/>
            <a:ext cx="2742046" cy="5850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86" y="275333"/>
            <a:ext cx="8045257" cy="58504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7B54D-CEA0-E78E-DD73-F922C8E34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AC18F3-5F3A-681C-22D5-B7E7F7B25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5EBD61-ADAC-483E-29E6-AEF2C0C60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210A-D16F-4028-8BEF-36445D0BA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1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2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8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5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A4B0D1-C46B-8094-6F52-A6DA4D506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986" y="275333"/>
            <a:ext cx="1097203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88EDD9-8B39-0588-0321-2BF253D50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986" y="1599903"/>
            <a:ext cx="10972030" cy="45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826C28-3963-FAE1-C469-4F5ACB2853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986" y="6244828"/>
            <a:ext cx="284403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defTabSz="930176">
              <a:defRPr sz="1406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CF060B-5593-0383-8277-1FF8005AA7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986" y="6244828"/>
            <a:ext cx="386003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ctr" defTabSz="930176">
              <a:defRPr sz="1406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E2F293-94F7-0B7E-529B-0A086DDDE0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86" y="6244828"/>
            <a:ext cx="284403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</a:bodyPr>
          <a:lstStyle>
            <a:lvl1pPr algn="r" defTabSz="930176">
              <a:defRPr sz="1406"/>
            </a:lvl1pPr>
          </a:lstStyle>
          <a:p>
            <a:fld id="{BF2A3AFD-D308-4161-BA4B-6C941CB01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defTabSz="930176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2862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85725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285875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714500" algn="ctr" defTabSz="930176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9747" indent="-349747" algn="l" defTabSz="930176" rtl="0" eaLnBrk="0" fontAlgn="base" hangingPunct="0">
        <a:spcBef>
          <a:spcPct val="20000"/>
        </a:spcBef>
        <a:spcAft>
          <a:spcPct val="0"/>
        </a:spcAft>
        <a:buChar char="•"/>
        <a:defRPr sz="3281">
          <a:solidFill>
            <a:schemeClr val="tx1"/>
          </a:solidFill>
          <a:latin typeface="+mn-lt"/>
          <a:ea typeface="+mn-ea"/>
          <a:cs typeface="+mn-cs"/>
        </a:defRPr>
      </a:lvl1pPr>
      <a:lvl2pPr marL="756047" indent="-290215" algn="l" defTabSz="930176" rtl="0" eaLnBrk="0" fontAlgn="base" hangingPunct="0">
        <a:spcBef>
          <a:spcPct val="20000"/>
        </a:spcBef>
        <a:spcAft>
          <a:spcPct val="0"/>
        </a:spcAft>
        <a:buChar char="–"/>
        <a:defRPr sz="2813">
          <a:solidFill>
            <a:schemeClr val="tx1"/>
          </a:solidFill>
          <a:latin typeface="+mn-lt"/>
        </a:defRPr>
      </a:lvl2pPr>
      <a:lvl3pPr marL="1163836" indent="-233661" algn="l" defTabSz="930176" rtl="0" eaLnBrk="0" fontAlgn="base" hangingPunct="0">
        <a:spcBef>
          <a:spcPct val="20000"/>
        </a:spcBef>
        <a:spcAft>
          <a:spcPct val="0"/>
        </a:spcAft>
        <a:buChar char="•"/>
        <a:defRPr sz="2438">
          <a:solidFill>
            <a:schemeClr val="tx1"/>
          </a:solidFill>
          <a:latin typeface="+mn-lt"/>
        </a:defRPr>
      </a:lvl3pPr>
      <a:lvl4pPr marL="1628180" indent="-232172" algn="l" defTabSz="930176" rtl="0" eaLnBrk="0" fontAlgn="base" hangingPunct="0">
        <a:spcBef>
          <a:spcPct val="20000"/>
        </a:spcBef>
        <a:spcAft>
          <a:spcPct val="0"/>
        </a:spcAft>
        <a:buChar char="–"/>
        <a:defRPr sz="2063">
          <a:solidFill>
            <a:schemeClr val="tx1"/>
          </a:solidFill>
          <a:latin typeface="+mn-lt"/>
        </a:defRPr>
      </a:lvl4pPr>
      <a:lvl5pPr marL="2094012" indent="-232172" algn="l" defTabSz="930176" rtl="0" eaLnBrk="0" fontAlgn="base" hangingPunct="0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5pPr>
      <a:lvl6pPr marL="252263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6pPr>
      <a:lvl7pPr marL="295126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7pPr>
      <a:lvl8pPr marL="3379887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8pPr>
      <a:lvl9pPr marL="3808512" indent="-232172" algn="l" defTabSz="930176" rtl="0" fontAlgn="base">
        <a:spcBef>
          <a:spcPct val="20000"/>
        </a:spcBef>
        <a:spcAft>
          <a:spcPct val="0"/>
        </a:spcAft>
        <a:buChar char="»"/>
        <a:defRPr sz="206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8952"/>
            <a:ext cx="12192000" cy="3566160"/>
          </a:xfrm>
        </p:spPr>
        <p:txBody>
          <a:bodyPr>
            <a:normAutofit/>
          </a:bodyPr>
          <a:lstStyle/>
          <a:p>
            <a:pPr algn="ctr"/>
            <a:r>
              <a:rPr lang="vi-VN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10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Communication – Skills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4455620"/>
                <a:ext cx="12192000" cy="1143000"/>
              </a:xfrm>
            </p:spPr>
            <p:txBody>
              <a:bodyPr/>
              <a:lstStyle/>
              <a:p>
                <a:pPr algn="ctr"/>
                <a:r>
                  <a:rPr lang="en-US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wED</a:t>
                </a:r>
                <a:r>
                  <a:rPr lang="vi-VN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vi-VN" i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April</a:t>
                </a:r>
                <a:r>
                  <a:rPr lang="vi-VN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vi-VN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202</a:t>
                </a:r>
                <a:r>
                  <a:rPr lang="en-US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vi-VN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4455620"/>
                <a:ext cx="12192000" cy="1143000"/>
              </a:xfrm>
              <a:blipFill>
                <a:blip r:embed="rId2"/>
                <a:stretch>
                  <a:fillRect t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1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3266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Put the following parts in their correct place to make an email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3266"/>
            <a:ext cx="4640239" cy="4572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5722"/>
                </a:solidFill>
                <a:latin typeface="+mj-lt"/>
              </a:rPr>
              <a:t>a.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Thank you very much.</a:t>
            </a:r>
            <a:br>
              <a:rPr lang="en-US" sz="3000" dirty="0">
                <a:latin typeface="+mj-lt"/>
              </a:rPr>
            </a:br>
            <a:r>
              <a:rPr lang="en-US" sz="3000" b="1" dirty="0">
                <a:solidFill>
                  <a:srgbClr val="FF5722"/>
                </a:solidFill>
                <a:latin typeface="+mj-lt"/>
              </a:rPr>
              <a:t>b.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Please find attached my essay for week 5.</a:t>
            </a:r>
            <a:br>
              <a:rPr lang="en-US" sz="3000" dirty="0">
                <a:latin typeface="+mj-lt"/>
              </a:rPr>
            </a:br>
            <a:r>
              <a:rPr lang="en-US" sz="3000" b="1" dirty="0">
                <a:solidFill>
                  <a:srgbClr val="FF5722"/>
                </a:solidFill>
                <a:latin typeface="+mj-lt"/>
              </a:rPr>
              <a:t>c.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Essay submission week 5</a:t>
            </a:r>
            <a:br>
              <a:rPr lang="en-US" sz="3000" dirty="0">
                <a:latin typeface="+mj-lt"/>
              </a:rPr>
            </a:br>
            <a:r>
              <a:rPr lang="en-US" sz="3000" b="1" dirty="0">
                <a:solidFill>
                  <a:srgbClr val="FF5722"/>
                </a:solidFill>
                <a:latin typeface="+mj-lt"/>
              </a:rPr>
              <a:t>d.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Best regards,</a:t>
            </a:r>
            <a:br>
              <a:rPr lang="en-US" sz="3000" dirty="0">
                <a:latin typeface="+mj-lt"/>
              </a:rPr>
            </a:br>
            <a:r>
              <a:rPr lang="en-US" sz="3000" b="1" dirty="0">
                <a:solidFill>
                  <a:srgbClr val="FF5722"/>
                </a:solidFill>
                <a:latin typeface="+mj-lt"/>
              </a:rPr>
              <a:t>e.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My name is Vu Minh </a:t>
            </a:r>
            <a:r>
              <a:rPr lang="en-US" sz="3000" dirty="0" err="1">
                <a:solidFill>
                  <a:srgbClr val="333333"/>
                </a:solidFill>
                <a:latin typeface="+mj-lt"/>
              </a:rPr>
              <a:t>Duc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, and I am your student from class 8A.</a:t>
            </a:r>
            <a:br>
              <a:rPr lang="en-US" sz="3000" dirty="0">
                <a:latin typeface="+mj-lt"/>
              </a:rPr>
            </a:br>
            <a:r>
              <a:rPr lang="en-US" sz="3000" b="1" dirty="0">
                <a:solidFill>
                  <a:srgbClr val="FF5722"/>
                </a:solidFill>
                <a:latin typeface="+mj-lt"/>
              </a:rPr>
              <a:t>f.</a:t>
            </a:r>
            <a:r>
              <a:rPr lang="en-US" sz="3000" dirty="0">
                <a:solidFill>
                  <a:srgbClr val="333333"/>
                </a:solidFill>
                <a:latin typeface="+mj-lt"/>
              </a:rPr>
              <a:t> Dear Teacher,</a:t>
            </a:r>
            <a:endParaRPr lang="vi-VN" sz="30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532" y="1694882"/>
            <a:ext cx="6762467" cy="4610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A557C2-9111-7E20-A526-ACE82A384B4E}"/>
              </a:ext>
            </a:extLst>
          </p:cNvPr>
          <p:cNvSpPr/>
          <p:nvPr/>
        </p:nvSpPr>
        <p:spPr>
          <a:xfrm>
            <a:off x="9280478" y="3212357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68F90-1B57-0177-024B-54610D1E6C88}"/>
              </a:ext>
            </a:extLst>
          </p:cNvPr>
          <p:cNvSpPr/>
          <p:nvPr/>
        </p:nvSpPr>
        <p:spPr>
          <a:xfrm>
            <a:off x="9027264" y="4305292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58109-69EE-CA6B-4514-DC486E639D4E}"/>
              </a:ext>
            </a:extLst>
          </p:cNvPr>
          <p:cNvSpPr/>
          <p:nvPr/>
        </p:nvSpPr>
        <p:spPr>
          <a:xfrm>
            <a:off x="8996148" y="4768214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D93BFE-7B23-4D06-9503-C2DEDCD41832}"/>
              </a:ext>
            </a:extLst>
          </p:cNvPr>
          <p:cNvSpPr/>
          <p:nvPr/>
        </p:nvSpPr>
        <p:spPr>
          <a:xfrm>
            <a:off x="11245870" y="4833883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B6BC9-55E7-5193-42B2-D6060C4E872F}"/>
              </a:ext>
            </a:extLst>
          </p:cNvPr>
          <p:cNvSpPr/>
          <p:nvPr/>
        </p:nvSpPr>
        <p:spPr>
          <a:xfrm>
            <a:off x="9027264" y="5327747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C6A0-5293-1991-86AD-1C5E5B941C54}"/>
              </a:ext>
            </a:extLst>
          </p:cNvPr>
          <p:cNvSpPr/>
          <p:nvPr/>
        </p:nvSpPr>
        <p:spPr>
          <a:xfrm>
            <a:off x="8996148" y="5816506"/>
            <a:ext cx="931460" cy="2848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5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573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Write a short email to your teacher to submit your group homework for this week. Check if you have used the netiquette learnt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734"/>
            <a:ext cx="12192000" cy="44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D1620895-812D-C080-5734-2AF7573D7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450425"/>
            <a:ext cx="975360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57250" eaLnBrk="1" fontAlgn="base" hangingPunct="1">
              <a:spcBef>
                <a:spcPct val="0"/>
              </a:spcBef>
              <a:spcAft>
                <a:spcPct val="0"/>
              </a:spcAft>
              <a:tabLst>
                <a:tab pos="183059" algn="l"/>
              </a:tabLst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6.Write a short email to your teacher to submit your group homework for this week. Check if you have used the netiquette learnt.</a:t>
            </a:r>
          </a:p>
          <a:p>
            <a:pPr defTabSz="857250" fontAlgn="base">
              <a:spcBef>
                <a:spcPct val="0"/>
              </a:spcBef>
              <a:spcAft>
                <a:spcPct val="0"/>
              </a:spcAft>
              <a:tabLst>
                <a:tab pos="183059" algn="l"/>
              </a:tabLst>
            </a:pP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AEB95-7AF5-FDF2-3E16-CFF1E5F0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1415845"/>
            <a:ext cx="10281285" cy="5442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D2D8D-3DAE-F546-1B2E-FE936A68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952"/>
            <a:ext cx="11155680" cy="3566160"/>
          </a:xfrm>
        </p:spPr>
        <p:txBody>
          <a:bodyPr/>
          <a:lstStyle/>
          <a:p>
            <a:r>
              <a:rPr lang="vi-V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vi-VN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r>
              <a:rPr lang="vi-V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Netiquette</a:t>
            </a:r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0" y="445312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vi-VN" sz="4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10</a:t>
            </a:r>
            <a:r>
              <a:rPr lang="vi-V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Communication – Skills 2</a:t>
            </a:r>
          </a:p>
        </p:txBody>
      </p:sp>
    </p:spTree>
    <p:extLst>
      <p:ext uri="{BB962C8B-B14F-4D97-AF65-F5344CB8AC3E}">
        <p14:creationId xmlns:p14="http://schemas.microsoft.com/office/powerpoint/2010/main" val="11115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" y="0"/>
            <a:ext cx="3911449" cy="631891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way this message is posted on an e-learning message board. Can you find any problems with it?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202" y="-1"/>
            <a:ext cx="8247797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1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69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Listen to this interview between a 4Teen magazine reporter and </a:t>
            </a:r>
            <a:r>
              <a:rPr lang="en-US" b="1" dirty="0" err="1">
                <a:solidFill>
                  <a:srgbClr val="000000"/>
                </a:solidFill>
              </a:rPr>
              <a:t>Dr</a:t>
            </a:r>
            <a:r>
              <a:rPr lang="en-US" b="1" dirty="0">
                <a:solidFill>
                  <a:srgbClr val="000000"/>
                </a:solidFill>
              </a:rPr>
              <a:t> Minh Vu about netiquette and answer the questions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46912"/>
            <a:ext cx="12136044" cy="4517409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What is 'netiquette'?</a:t>
            </a:r>
          </a:p>
          <a:p>
            <a:r>
              <a:rPr lang="en-US" dirty="0"/>
              <a:t>→ </a:t>
            </a:r>
          </a:p>
          <a:p>
            <a:r>
              <a:rPr lang="en-US" b="1" dirty="0"/>
              <a:t>2. </a:t>
            </a:r>
            <a:r>
              <a:rPr lang="en-US" dirty="0"/>
              <a:t>What is the main rule of netiquette?</a:t>
            </a:r>
          </a:p>
          <a:p>
            <a:r>
              <a:rPr lang="en-US" dirty="0"/>
              <a:t>→</a:t>
            </a:r>
          </a:p>
          <a:p>
            <a:r>
              <a:rPr lang="en-US" b="1" dirty="0"/>
              <a:t>3. </a:t>
            </a:r>
            <a:r>
              <a:rPr lang="en-US" dirty="0"/>
              <a:t>Besides the content of what we're communicating, what else should we pay attention to?</a:t>
            </a:r>
          </a:p>
          <a:p>
            <a:r>
              <a:rPr lang="en-US" dirty="0"/>
              <a:t>→</a:t>
            </a:r>
          </a:p>
        </p:txBody>
      </p:sp>
      <p:pic>
        <p:nvPicPr>
          <p:cNvPr id="6" name="unit-10-skills-2-ex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6444" y="1137313"/>
            <a:ext cx="609600" cy="6096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43468" y="2158619"/>
            <a:ext cx="12136044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The word is a combination of 'net' and 'etiquette'. It's a set of rules for behaving properly online.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3468" y="3075293"/>
            <a:ext cx="12136044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Don't say and do unpleasant things online, just like in real life.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3468" y="3991967"/>
            <a:ext cx="12136044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It's how we communicate with each other online.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5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469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Listen to this interview between a 4Teen magazine reporter and </a:t>
            </a:r>
            <a:r>
              <a:rPr lang="en-US" b="1" dirty="0" err="1">
                <a:solidFill>
                  <a:srgbClr val="000000"/>
                </a:solidFill>
              </a:rPr>
              <a:t>Dr</a:t>
            </a:r>
            <a:r>
              <a:rPr lang="en-US" b="1" dirty="0">
                <a:solidFill>
                  <a:srgbClr val="000000"/>
                </a:solidFill>
              </a:rPr>
              <a:t> Minh Vu about netiquette and answer the questions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46912"/>
            <a:ext cx="4667534" cy="4517409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What is 'netiquette'?</a:t>
            </a:r>
          </a:p>
          <a:p>
            <a:r>
              <a:rPr lang="en-US" dirty="0"/>
              <a:t>→ </a:t>
            </a:r>
          </a:p>
          <a:p>
            <a:endParaRPr lang="en-US" dirty="0"/>
          </a:p>
          <a:p>
            <a:r>
              <a:rPr lang="en-US" b="1" dirty="0"/>
              <a:t>2. </a:t>
            </a:r>
            <a:r>
              <a:rPr lang="en-US" dirty="0"/>
              <a:t>What is the main rule of netiquette?</a:t>
            </a:r>
          </a:p>
          <a:p>
            <a:r>
              <a:rPr lang="en-US" dirty="0"/>
              <a:t>→</a:t>
            </a:r>
          </a:p>
          <a:p>
            <a:r>
              <a:rPr lang="en-US" b="1" dirty="0"/>
              <a:t>3. </a:t>
            </a:r>
            <a:r>
              <a:rPr lang="en-US" dirty="0"/>
              <a:t>Besides the content of what we're communicating, what else should we pay attention to?</a:t>
            </a:r>
          </a:p>
          <a:p>
            <a:r>
              <a:rPr lang="en-US" dirty="0"/>
              <a:t>→</a:t>
            </a:r>
          </a:p>
        </p:txBody>
      </p:sp>
      <p:pic>
        <p:nvPicPr>
          <p:cNvPr id="6" name="unit-10-skills-2-ex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6444" y="1137313"/>
            <a:ext cx="609600" cy="6096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343468" y="2158619"/>
            <a:ext cx="4324066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The word is a combination of 'net' and 'etiquette'. It's a set of rules for behaving properly online.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3468" y="3466531"/>
            <a:ext cx="4324066" cy="41261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Don't say and do unpleasant things online, just like in real life.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3468" y="4875661"/>
            <a:ext cx="4324066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It's how we communicate with each other online.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667534" y="1746912"/>
            <a:ext cx="4667534" cy="45174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667534" y="1746912"/>
            <a:ext cx="7524466" cy="4517409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</a:t>
            </a: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Vu, what exactly is ‘netiquette’?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The word is a combination of ‘net’ and ‘etiquette’. It’s a set of rules for behaving properly online.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Could you tell us the main rule of netiquette?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Remember that the people we’re communicating with online are real people. Don’t say and do unpleasant things online, just like in real life.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But sometimes perhaps it’s not what we communicate, but how we communicate…?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Absolutely. For example, if you write emails, or post comments using CAPS LOCK, this means you are shouting at people!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Of course it’s not polite at all. What else should we do when sending emails?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Check your message for spelling mistakes before you send it. It shows respect towards the other person. Don’t use too much shorthand. This may confuse your reader.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How about </a:t>
            </a:r>
            <a:r>
              <a:rPr lang="en-US" b="1" dirty="0" err="1">
                <a:solidFill>
                  <a:srgbClr val="0070C0"/>
                </a:solidFill>
              </a:rPr>
              <a:t>behaviour</a:t>
            </a:r>
            <a:r>
              <a:rPr lang="en-US" b="1" dirty="0">
                <a:solidFill>
                  <a:srgbClr val="0070C0"/>
                </a:solidFill>
              </a:rPr>
              <a:t> in chat rooms and on message boards?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Follow discussion rules. Use polite language. People may not know who you are but you’re judged by the quality of your writing.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087CCF-081E-926C-5F2D-4661EE69B6EE}"/>
              </a:ext>
            </a:extLst>
          </p:cNvPr>
          <p:cNvCxnSpPr/>
          <p:nvPr/>
        </p:nvCxnSpPr>
        <p:spPr>
          <a:xfrm>
            <a:off x="5613009" y="2293034"/>
            <a:ext cx="57396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DAA36F-7993-20D3-618A-018B38CBD213}"/>
              </a:ext>
            </a:extLst>
          </p:cNvPr>
          <p:cNvCxnSpPr>
            <a:cxnSpLocks/>
          </p:cNvCxnSpPr>
          <p:nvPr/>
        </p:nvCxnSpPr>
        <p:spPr>
          <a:xfrm>
            <a:off x="10213145" y="2982351"/>
            <a:ext cx="16180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F2A21D-9666-DE10-A062-1D390373DFE2}"/>
              </a:ext>
            </a:extLst>
          </p:cNvPr>
          <p:cNvCxnSpPr>
            <a:cxnSpLocks/>
          </p:cNvCxnSpPr>
          <p:nvPr/>
        </p:nvCxnSpPr>
        <p:spPr>
          <a:xfrm>
            <a:off x="4803959" y="3162886"/>
            <a:ext cx="1892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EB4941-10BF-CFC0-7D51-C2EBCFEF4E76}"/>
              </a:ext>
            </a:extLst>
          </p:cNvPr>
          <p:cNvCxnSpPr>
            <a:cxnSpLocks/>
          </p:cNvCxnSpPr>
          <p:nvPr/>
        </p:nvCxnSpPr>
        <p:spPr>
          <a:xfrm>
            <a:off x="8686782" y="3514613"/>
            <a:ext cx="14284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5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Listen again to the interview an complete the following grid</a:t>
            </a:r>
            <a:endParaRPr lang="vi-V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85737"/>
              </p:ext>
            </p:extLst>
          </p:nvPr>
        </p:nvGraphicFramePr>
        <p:xfrm>
          <a:off x="0" y="1450756"/>
          <a:ext cx="12192000" cy="471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907">
                  <a:extLst>
                    <a:ext uri="{9D8B030D-6E8A-4147-A177-3AD203B41FA5}">
                      <a16:colId xmlns:a16="http://schemas.microsoft.com/office/drawing/2014/main" val="1642560414"/>
                    </a:ext>
                  </a:extLst>
                </a:gridCol>
                <a:gridCol w="1692323">
                  <a:extLst>
                    <a:ext uri="{9D8B030D-6E8A-4147-A177-3AD203B41FA5}">
                      <a16:colId xmlns:a16="http://schemas.microsoft.com/office/drawing/2014/main" val="4289250482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1975731955"/>
                    </a:ext>
                  </a:extLst>
                </a:gridCol>
                <a:gridCol w="4508310">
                  <a:extLst>
                    <a:ext uri="{9D8B030D-6E8A-4147-A177-3AD203B41FA5}">
                      <a16:colId xmlns:a16="http://schemas.microsoft.com/office/drawing/2014/main" val="663458284"/>
                    </a:ext>
                  </a:extLst>
                </a:gridCol>
              </a:tblGrid>
              <a:tr h="481907">
                <a:tc>
                  <a:txBody>
                    <a:bodyPr/>
                    <a:lstStyle/>
                    <a:p>
                      <a:endParaRPr lang="vi-VN" sz="2500" dirty="0"/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500" dirty="0">
                          <a:effectLst/>
                        </a:rPr>
                        <a:t>Should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500" dirty="0">
                          <a:effectLst/>
                        </a:rPr>
                        <a:t>Shouldn't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500" dirty="0">
                          <a:effectLst/>
                        </a:rPr>
                        <a:t>Why/Why not?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796413"/>
                  </a:ext>
                </a:extLst>
              </a:tr>
              <a:tr h="1253348">
                <a:tc>
                  <a:txBody>
                    <a:bodyPr/>
                    <a:lstStyle/>
                    <a:p>
                      <a:pPr algn="l" fontAlgn="t"/>
                      <a:r>
                        <a:rPr lang="en-US" sz="2500" b="1" dirty="0">
                          <a:solidFill>
                            <a:srgbClr val="FF5722"/>
                          </a:solidFill>
                          <a:effectLst/>
                        </a:rPr>
                        <a:t>1.</a:t>
                      </a:r>
                      <a:r>
                        <a:rPr lang="en-US" sz="2500" dirty="0">
                          <a:effectLst/>
                        </a:rPr>
                        <a:t> use CAPS LOCK in emails, posts, and comments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573141"/>
                  </a:ext>
                </a:extLst>
              </a:tr>
              <a:tr h="864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500" b="1" dirty="0">
                          <a:solidFill>
                            <a:srgbClr val="FF5722"/>
                          </a:solidFill>
                          <a:effectLst/>
                        </a:rPr>
                        <a:t>2.</a:t>
                      </a:r>
                      <a:r>
                        <a:rPr lang="en-US" sz="2500" dirty="0">
                          <a:effectLst/>
                        </a:rPr>
                        <a:t> check your email for mistakes or errors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218831"/>
                  </a:ext>
                </a:extLst>
              </a:tr>
              <a:tr h="864714">
                <a:tc>
                  <a:txBody>
                    <a:bodyPr/>
                    <a:lstStyle/>
                    <a:p>
                      <a:pPr algn="l" fontAlgn="t"/>
                      <a:r>
                        <a:rPr lang="en-US" sz="2500" b="1" dirty="0">
                          <a:solidFill>
                            <a:srgbClr val="FF5722"/>
                          </a:solidFill>
                          <a:effectLst/>
                        </a:rPr>
                        <a:t>3.</a:t>
                      </a:r>
                      <a:r>
                        <a:rPr lang="en-US" sz="2500" dirty="0">
                          <a:effectLst/>
                        </a:rPr>
                        <a:t> use a lot of shorthand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411111"/>
                  </a:ext>
                </a:extLst>
              </a:tr>
              <a:tr h="1253348">
                <a:tc>
                  <a:txBody>
                    <a:bodyPr/>
                    <a:lstStyle/>
                    <a:p>
                      <a:pPr algn="l" fontAlgn="t"/>
                      <a:r>
                        <a:rPr lang="en-US" sz="2500" b="1" dirty="0">
                          <a:solidFill>
                            <a:srgbClr val="FF5722"/>
                          </a:solidFill>
                          <a:effectLst/>
                        </a:rPr>
                        <a:t>4.</a:t>
                      </a:r>
                      <a:r>
                        <a:rPr lang="en-US" sz="2500" dirty="0">
                          <a:effectLst/>
                        </a:rPr>
                        <a:t> respect discussion rules and use polite language</a:t>
                      </a: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vi-VN" sz="2500" dirty="0">
                        <a:solidFill>
                          <a:srgbClr val="2B1198"/>
                        </a:solidFill>
                        <a:effectLst/>
                      </a:endParaRPr>
                    </a:p>
                  </a:txBody>
                  <a:tcPr marL="142875" marR="142875" marT="42863" marB="428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03257"/>
                  </a:ext>
                </a:extLst>
              </a:tr>
            </a:tbl>
          </a:graphicData>
        </a:graphic>
      </p:graphicFrame>
      <p:pic>
        <p:nvPicPr>
          <p:cNvPr id="6" name="unit-10-skills-2-ex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391" y="725378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321187" y="2340591"/>
                <a:ext cx="4324066" cy="451740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5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87" y="2340591"/>
                <a:ext cx="4324066" cy="4517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6321187" y="4254689"/>
                <a:ext cx="4324066" cy="451740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5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87" y="4254689"/>
                <a:ext cx="4324066" cy="45174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>
              <a:xfrm>
                <a:off x="4371831" y="3364855"/>
                <a:ext cx="4324066" cy="451740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5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31" y="3364855"/>
                <a:ext cx="4324066" cy="4517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4371831" y="5278953"/>
                <a:ext cx="4324066" cy="451740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5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en-US" sz="35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31" y="5278953"/>
                <a:ext cx="4324066" cy="4517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/>
          <p:cNvSpPr txBox="1">
            <a:spLocks/>
          </p:cNvSpPr>
          <p:nvPr/>
        </p:nvSpPr>
        <p:spPr>
          <a:xfrm>
            <a:off x="7656394" y="1907956"/>
            <a:ext cx="4535606" cy="13224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7656394" y="1907956"/>
            <a:ext cx="4535606" cy="121738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It looks like you are shouting at people.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7656394" y="3123632"/>
            <a:ext cx="4535606" cy="96353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It shows respect for your reader.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656394" y="4015171"/>
            <a:ext cx="4535606" cy="9479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This may confuse your reader.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7656394" y="4876797"/>
            <a:ext cx="4535606" cy="121738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</a:rPr>
              <a:t>People may not know who you are but you're judged by the quality of your writing.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0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Listen again to the interview an complete the following grid</a:t>
            </a:r>
            <a:endParaRPr lang="vi-VN" dirty="0"/>
          </a:p>
        </p:txBody>
      </p:sp>
      <p:pic>
        <p:nvPicPr>
          <p:cNvPr id="6" name="unit-10-skills-2-ex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391" y="725378"/>
            <a:ext cx="609600" cy="60960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7656394" y="1907956"/>
            <a:ext cx="4535606" cy="13224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b="1" dirty="0">
              <a:solidFill>
                <a:srgbClr val="00B050"/>
              </a:solidFill>
            </a:endParaRPr>
          </a:p>
        </p:txBody>
      </p:sp>
      <p:sp>
        <p:nvSpPr>
          <p:cNvPr id="17" name="Content Placeholder 4"/>
          <p:cNvSpPr txBox="1">
            <a:spLocks noGrp="1"/>
          </p:cNvSpPr>
          <p:nvPr>
            <p:ph idx="1"/>
          </p:nvPr>
        </p:nvSpPr>
        <p:spPr>
          <a:xfrm>
            <a:off x="0" y="1450757"/>
            <a:ext cx="8993875" cy="4868156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</a:t>
            </a: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Vu, what exactly is ‘netiquette’?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The word is a combination of ‘net’ and ‘etiquette’. It’s a set of rules for behaving properly online.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Could you tell us the main rule of netiquette?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Remember that the people we’re communicating with online are real people. Don’t say and do unpleasant things online, just like in real life.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But sometimes perhaps it’s not what we communicate, but how we communicate…?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Absolutely. For example, if you write emails, or post comments using CAPS LOCK, this means you are shouting at people!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Of course it’s not polite at all. What else should we do when sending emails?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Check your message for spelling mistakes before you send it. It shows respect towards the other person. Don’t use too much shorthand. This may confuse your reader.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</a:rPr>
              <a:t>Reporter: How about </a:t>
            </a:r>
            <a:r>
              <a:rPr lang="en-US" b="1" dirty="0" err="1">
                <a:solidFill>
                  <a:srgbClr val="0070C0"/>
                </a:solidFill>
              </a:rPr>
              <a:t>behaviour</a:t>
            </a:r>
            <a:r>
              <a:rPr lang="en-US" b="1" dirty="0">
                <a:solidFill>
                  <a:srgbClr val="0070C0"/>
                </a:solidFill>
              </a:rPr>
              <a:t> in chat rooms and on message boards?</a:t>
            </a:r>
          </a:p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</a:rPr>
              <a:t>Dr</a:t>
            </a:r>
            <a:r>
              <a:rPr lang="en-US" b="1" dirty="0">
                <a:solidFill>
                  <a:srgbClr val="0070C0"/>
                </a:solidFill>
              </a:rPr>
              <a:t> Minh Vu: Follow discussion rules. Use polite language. People may not know who you are but you’re judged by the quality of your writing.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874" y="725378"/>
            <a:ext cx="3198125" cy="23726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D8A286-43F8-1873-4A86-FB6D2F36ECC5}"/>
              </a:ext>
            </a:extLst>
          </p:cNvPr>
          <p:cNvCxnSpPr/>
          <p:nvPr/>
        </p:nvCxnSpPr>
        <p:spPr>
          <a:xfrm>
            <a:off x="0" y="4107766"/>
            <a:ext cx="14349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DCEFA4-E6ED-F0D2-B9EC-ADE8A4989E1C}"/>
              </a:ext>
            </a:extLst>
          </p:cNvPr>
          <p:cNvCxnSpPr>
            <a:cxnSpLocks/>
          </p:cNvCxnSpPr>
          <p:nvPr/>
        </p:nvCxnSpPr>
        <p:spPr>
          <a:xfrm>
            <a:off x="5737274" y="4879145"/>
            <a:ext cx="325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572083-DA7C-E812-97FC-F60DB3624D9D}"/>
              </a:ext>
            </a:extLst>
          </p:cNvPr>
          <p:cNvCxnSpPr>
            <a:cxnSpLocks/>
          </p:cNvCxnSpPr>
          <p:nvPr/>
        </p:nvCxnSpPr>
        <p:spPr>
          <a:xfrm>
            <a:off x="2480674" y="5073748"/>
            <a:ext cx="2274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605EFB-FC96-B4A4-273B-0F0296FE313C}"/>
              </a:ext>
            </a:extLst>
          </p:cNvPr>
          <p:cNvCxnSpPr>
            <a:cxnSpLocks/>
          </p:cNvCxnSpPr>
          <p:nvPr/>
        </p:nvCxnSpPr>
        <p:spPr>
          <a:xfrm>
            <a:off x="4467700" y="5861539"/>
            <a:ext cx="4226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C25379-543E-D3C1-3388-4929C95B944C}"/>
              </a:ext>
            </a:extLst>
          </p:cNvPr>
          <p:cNvCxnSpPr>
            <a:cxnSpLocks/>
          </p:cNvCxnSpPr>
          <p:nvPr/>
        </p:nvCxnSpPr>
        <p:spPr>
          <a:xfrm>
            <a:off x="107852" y="6086622"/>
            <a:ext cx="2002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818AEAE-8E80-A56B-A206-6A9ED1C71946}"/>
              </a:ext>
            </a:extLst>
          </p:cNvPr>
          <p:cNvSpPr/>
          <p:nvPr/>
        </p:nvSpPr>
        <p:spPr>
          <a:xfrm>
            <a:off x="6330462" y="3627575"/>
            <a:ext cx="1026941" cy="2691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CE5D5D-BE0C-0DB8-309F-FDFB63B75CAC}"/>
              </a:ext>
            </a:extLst>
          </p:cNvPr>
          <p:cNvSpPr/>
          <p:nvPr/>
        </p:nvSpPr>
        <p:spPr>
          <a:xfrm>
            <a:off x="1083213" y="4609989"/>
            <a:ext cx="4654061" cy="2855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AAF9AC-9726-8E3A-F0E7-57561DC63E93}"/>
              </a:ext>
            </a:extLst>
          </p:cNvPr>
          <p:cNvSpPr/>
          <p:nvPr/>
        </p:nvSpPr>
        <p:spPr>
          <a:xfrm>
            <a:off x="107852" y="4850075"/>
            <a:ext cx="2255520" cy="22367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058F18-86BB-3B41-0454-835580168B01}"/>
              </a:ext>
            </a:extLst>
          </p:cNvPr>
          <p:cNvSpPr/>
          <p:nvPr/>
        </p:nvSpPr>
        <p:spPr>
          <a:xfrm>
            <a:off x="1083213" y="5609077"/>
            <a:ext cx="1800664" cy="2855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0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35985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b="1" dirty="0">
                <a:solidFill>
                  <a:srgbClr val="000000"/>
                </a:solidFill>
              </a:rPr>
              <a:t>Look at the message in 1. Work with a partner to improve it with the netiquette you have learnt so far.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657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8952"/>
            <a:ext cx="12192000" cy="3566160"/>
          </a:xfrm>
        </p:spPr>
        <p:txBody>
          <a:bodyPr/>
          <a:lstStyle/>
          <a:p>
            <a:r>
              <a:rPr lang="vi-V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vi-VN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</a:t>
            </a:r>
            <a:r>
              <a:rPr lang="vi-V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 email using netiquette.</a:t>
            </a:r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0" y="4453128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vi-VN" sz="4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10</a:t>
            </a:r>
            <a:r>
              <a:rPr lang="vi-V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Communication – Skills 2</a:t>
            </a:r>
          </a:p>
        </p:txBody>
      </p:sp>
    </p:spTree>
    <p:extLst>
      <p:ext uri="{BB962C8B-B14F-4D97-AF65-F5344CB8AC3E}">
        <p14:creationId xmlns:p14="http://schemas.microsoft.com/office/powerpoint/2010/main" val="22166214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Nguyễn Trung Hiê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5550B3-F1C0-4D73-82FC-DDABEC8F095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980</Words>
  <Application>Microsoft Office PowerPoint</Application>
  <PresentationFormat>Widescreen</PresentationFormat>
  <Paragraphs>76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Retrospect</vt:lpstr>
      <vt:lpstr>Default Design</vt:lpstr>
      <vt:lpstr>Unit 10: Communication – Skills 2</vt:lpstr>
      <vt:lpstr>I. Listening: Netiquette</vt:lpstr>
      <vt:lpstr>1. Look at the way this message is posted on an e-learning message board. Can you find any problems with it?</vt:lpstr>
      <vt:lpstr>2. Listen to this interview between a 4Teen magazine reporter and Dr Minh Vu about netiquette and answer the questions </vt:lpstr>
      <vt:lpstr>2. Listen to this interview between a 4Teen magazine reporter and Dr Minh Vu about netiquette and answer the questions </vt:lpstr>
      <vt:lpstr>3. Listen again to the interview an complete the following grid</vt:lpstr>
      <vt:lpstr>3. Listen again to the interview an complete the following grid</vt:lpstr>
      <vt:lpstr>4. Look at the message in 1. Work with a partner to improve it with the netiquette you have learnt so far.</vt:lpstr>
      <vt:lpstr>II. Writing: an email using netiquette.</vt:lpstr>
      <vt:lpstr>PowerPoint Presentation</vt:lpstr>
      <vt:lpstr>5. Put the following parts in their correct place to make an email </vt:lpstr>
      <vt:lpstr>6. Write a short email to your teacher to submit your group homework for this week. Check if you have used the netiquette learnt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2022-04-16T00:54:20Z</dcterms:created>
  <dcterms:modified xsi:type="dcterms:W3CDTF">2023-04-05T06:45:36Z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