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av" ContentType="audio/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8"/>
  </p:notesMasterIdLst>
  <p:sldIdLst>
    <p:sldId id="287" r:id="rId3"/>
    <p:sldId id="273" r:id="rId4"/>
    <p:sldId id="307" r:id="rId5"/>
    <p:sldId id="288" r:id="rId6"/>
    <p:sldId id="305" r:id="rId7"/>
    <p:sldId id="294" r:id="rId8"/>
    <p:sldId id="283" r:id="rId9"/>
    <p:sldId id="296" r:id="rId10"/>
    <p:sldId id="282" r:id="rId11"/>
    <p:sldId id="309" r:id="rId12"/>
    <p:sldId id="310" r:id="rId13"/>
    <p:sldId id="292" r:id="rId14"/>
    <p:sldId id="269" r:id="rId15"/>
    <p:sldId id="311" r:id="rId16"/>
    <p:sldId id="262" r:id="rId17"/>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55" autoAdjust="0"/>
    <p:restoredTop sz="94660"/>
  </p:normalViewPr>
  <p:slideViewPr>
    <p:cSldViewPr>
      <p:cViewPr>
        <p:scale>
          <a:sx n="80" d="100"/>
          <a:sy n="80" d="100"/>
        </p:scale>
        <p:origin x="1134" y="-5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46D5AE-7ED0-4F7C-BF55-543E444CEA47}" type="datetimeFigureOut">
              <a:rPr lang="vi-VN" smtClean="0"/>
              <a:pPr/>
              <a:t>04/04/2023</a:t>
            </a:fld>
            <a:endParaRPr lang="vi-V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18871B-AD7E-4576-A5D9-467873C78AC6}" type="slidenum">
              <a:rPr lang="vi-VN" smtClean="0"/>
              <a:pPr/>
              <a:t>‹#›</a:t>
            </a:fld>
            <a:endParaRPr lang="vi-VN"/>
          </a:p>
        </p:txBody>
      </p:sp>
    </p:spTree>
    <p:extLst>
      <p:ext uri="{BB962C8B-B14F-4D97-AF65-F5344CB8AC3E}">
        <p14:creationId xmlns:p14="http://schemas.microsoft.com/office/powerpoint/2010/main" val="2262366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D9462AF-56BA-46ED-8C16-4E159EBC12F1}" type="slidenum">
              <a:rPr lang="en-US" smtClean="0"/>
              <a:pPr eaLnBrk="1" hangingPunct="1"/>
              <a:t>1</a:t>
            </a:fld>
            <a:endParaRPr 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p>
          <a:p>
            <a:pPr eaLnBrk="1" hangingPunct="1">
              <a:spcBef>
                <a:spcPct val="0"/>
              </a:spcBef>
            </a:pP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69F506-43CB-44D2-8D20-EDEC56CA099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90541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51FC5F0B-CDDD-4F53-98A3-AA830BDBAF57}" type="datetimeFigureOut">
              <a:rPr lang="vi-VN" smtClean="0"/>
              <a:pPr/>
              <a:t>04/04/2023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4C5DE17B-C3A9-4932-A92F-2667C0178FFA}" type="slidenum">
              <a:rPr lang="vi-VN" smtClean="0"/>
              <a:pPr/>
              <a:t>‹#›</a:t>
            </a:fld>
            <a:endParaRPr lang="vi-V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51FC5F0B-CDDD-4F53-98A3-AA830BDBAF57}" type="datetimeFigureOut">
              <a:rPr lang="vi-VN" smtClean="0"/>
              <a:pPr/>
              <a:t>04/04/2023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4C5DE17B-C3A9-4932-A92F-2667C0178FFA}" type="slidenum">
              <a:rPr lang="vi-VN" smtClean="0"/>
              <a:pPr/>
              <a:t>‹#›</a:t>
            </a:fld>
            <a:endParaRPr lang="vi-V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51FC5F0B-CDDD-4F53-98A3-AA830BDBAF57}" type="datetimeFigureOut">
              <a:rPr lang="vi-VN" smtClean="0"/>
              <a:pPr/>
              <a:t>04/04/2023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4C5DE17B-C3A9-4932-A92F-2667C0178FFA}" type="slidenum">
              <a:rPr lang="vi-VN" smtClean="0"/>
              <a:pPr/>
              <a:t>‹#›</a:t>
            </a:fld>
            <a:endParaRPr lang="vi-V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31C11C8-2695-486E-A777-50C3A836D817}" type="datetimeFigureOut">
              <a:rPr lang="en-US" smtClean="0"/>
              <a:t>4/4/2023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4AF19-E216-4787-AC1C-919C67242B4A}" type="slidenum">
              <a:rPr lang="en-US" smtClean="0"/>
              <a:t>‹#›</a:t>
            </a:fld>
            <a:endParaRPr lang="en-US"/>
          </a:p>
        </p:txBody>
      </p:sp>
    </p:spTree>
    <p:extLst>
      <p:ext uri="{BB962C8B-B14F-4D97-AF65-F5344CB8AC3E}">
        <p14:creationId xmlns:p14="http://schemas.microsoft.com/office/powerpoint/2010/main" val="1485450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1C11C8-2695-486E-A777-50C3A836D817}" type="datetimeFigureOut">
              <a:rPr lang="en-US" smtClean="0"/>
              <a:t>4/4/2023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4AF19-E216-4787-AC1C-919C67242B4A}" type="slidenum">
              <a:rPr lang="en-US" smtClean="0"/>
              <a:t>‹#›</a:t>
            </a:fld>
            <a:endParaRPr lang="en-US"/>
          </a:p>
        </p:txBody>
      </p:sp>
    </p:spTree>
    <p:extLst>
      <p:ext uri="{BB962C8B-B14F-4D97-AF65-F5344CB8AC3E}">
        <p14:creationId xmlns:p14="http://schemas.microsoft.com/office/powerpoint/2010/main" val="24286060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1C11C8-2695-486E-A777-50C3A836D817}" type="datetimeFigureOut">
              <a:rPr lang="en-US" smtClean="0"/>
              <a:t>4/4/2023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4AF19-E216-4787-AC1C-919C67242B4A}" type="slidenum">
              <a:rPr lang="en-US" smtClean="0"/>
              <a:t>‹#›</a:t>
            </a:fld>
            <a:endParaRPr lang="en-US"/>
          </a:p>
        </p:txBody>
      </p:sp>
    </p:spTree>
    <p:extLst>
      <p:ext uri="{BB962C8B-B14F-4D97-AF65-F5344CB8AC3E}">
        <p14:creationId xmlns:p14="http://schemas.microsoft.com/office/powerpoint/2010/main" val="19603848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31C11C8-2695-486E-A777-50C3A836D817}" type="datetimeFigureOut">
              <a:rPr lang="en-US" smtClean="0"/>
              <a:t>4/4/2023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E4AF19-E216-4787-AC1C-919C67242B4A}" type="slidenum">
              <a:rPr lang="en-US" smtClean="0"/>
              <a:t>‹#›</a:t>
            </a:fld>
            <a:endParaRPr lang="en-US"/>
          </a:p>
        </p:txBody>
      </p:sp>
    </p:spTree>
    <p:extLst>
      <p:ext uri="{BB962C8B-B14F-4D97-AF65-F5344CB8AC3E}">
        <p14:creationId xmlns:p14="http://schemas.microsoft.com/office/powerpoint/2010/main" val="34788593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31C11C8-2695-486E-A777-50C3A836D817}" type="datetimeFigureOut">
              <a:rPr lang="en-US" smtClean="0"/>
              <a:t>4/4/2023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E4AF19-E216-4787-AC1C-919C67242B4A}" type="slidenum">
              <a:rPr lang="en-US" smtClean="0"/>
              <a:t>‹#›</a:t>
            </a:fld>
            <a:endParaRPr lang="en-US"/>
          </a:p>
        </p:txBody>
      </p:sp>
    </p:spTree>
    <p:extLst>
      <p:ext uri="{BB962C8B-B14F-4D97-AF65-F5344CB8AC3E}">
        <p14:creationId xmlns:p14="http://schemas.microsoft.com/office/powerpoint/2010/main" val="2465927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31C11C8-2695-486E-A777-50C3A836D817}" type="datetimeFigureOut">
              <a:rPr lang="en-US" smtClean="0"/>
              <a:t>4/4/2023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E4AF19-E216-4787-AC1C-919C67242B4A}" type="slidenum">
              <a:rPr lang="en-US" smtClean="0"/>
              <a:t>‹#›</a:t>
            </a:fld>
            <a:endParaRPr lang="en-US"/>
          </a:p>
        </p:txBody>
      </p:sp>
    </p:spTree>
    <p:extLst>
      <p:ext uri="{BB962C8B-B14F-4D97-AF65-F5344CB8AC3E}">
        <p14:creationId xmlns:p14="http://schemas.microsoft.com/office/powerpoint/2010/main" val="9166943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1C11C8-2695-486E-A777-50C3A836D817}" type="datetimeFigureOut">
              <a:rPr lang="en-US" smtClean="0"/>
              <a:t>4/4/2023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E4AF19-E216-4787-AC1C-919C67242B4A}" type="slidenum">
              <a:rPr lang="en-US" smtClean="0"/>
              <a:t>‹#›</a:t>
            </a:fld>
            <a:endParaRPr lang="en-US"/>
          </a:p>
        </p:txBody>
      </p:sp>
    </p:spTree>
    <p:extLst>
      <p:ext uri="{BB962C8B-B14F-4D97-AF65-F5344CB8AC3E}">
        <p14:creationId xmlns:p14="http://schemas.microsoft.com/office/powerpoint/2010/main" val="20717185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F31C11C8-2695-486E-A777-50C3A836D817}" type="datetimeFigureOut">
              <a:rPr lang="en-US" smtClean="0"/>
              <a:t>4/4/2023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E4AF19-E216-4787-AC1C-919C67242B4A}" type="slidenum">
              <a:rPr lang="en-US" smtClean="0"/>
              <a:t>‹#›</a:t>
            </a:fld>
            <a:endParaRPr lang="en-US"/>
          </a:p>
        </p:txBody>
      </p:sp>
    </p:spTree>
    <p:extLst>
      <p:ext uri="{BB962C8B-B14F-4D97-AF65-F5344CB8AC3E}">
        <p14:creationId xmlns:p14="http://schemas.microsoft.com/office/powerpoint/2010/main" val="3377042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51FC5F0B-CDDD-4F53-98A3-AA830BDBAF57}" type="datetimeFigureOut">
              <a:rPr lang="vi-VN" smtClean="0"/>
              <a:pPr/>
              <a:t>04/04/2023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4C5DE17B-C3A9-4932-A92F-2667C0178FFA}" type="slidenum">
              <a:rPr lang="vi-VN" smtClean="0"/>
              <a:pPr/>
              <a:t>‹#›</a:t>
            </a:fld>
            <a:endParaRPr lang="vi-VN"/>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F31C11C8-2695-486E-A777-50C3A836D817}" type="datetimeFigureOut">
              <a:rPr lang="en-US" smtClean="0"/>
              <a:t>4/4/2023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E4AF19-E216-4787-AC1C-919C67242B4A}" type="slidenum">
              <a:rPr lang="en-US" smtClean="0"/>
              <a:t>‹#›</a:t>
            </a:fld>
            <a:endParaRPr lang="en-US"/>
          </a:p>
        </p:txBody>
      </p:sp>
    </p:spTree>
    <p:extLst>
      <p:ext uri="{BB962C8B-B14F-4D97-AF65-F5344CB8AC3E}">
        <p14:creationId xmlns:p14="http://schemas.microsoft.com/office/powerpoint/2010/main" val="42195785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1C11C8-2695-486E-A777-50C3A836D817}" type="datetimeFigureOut">
              <a:rPr lang="en-US" smtClean="0"/>
              <a:t>4/4/2023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4AF19-E216-4787-AC1C-919C67242B4A}" type="slidenum">
              <a:rPr lang="en-US" smtClean="0"/>
              <a:t>‹#›</a:t>
            </a:fld>
            <a:endParaRPr lang="en-US"/>
          </a:p>
        </p:txBody>
      </p:sp>
    </p:spTree>
    <p:extLst>
      <p:ext uri="{BB962C8B-B14F-4D97-AF65-F5344CB8AC3E}">
        <p14:creationId xmlns:p14="http://schemas.microsoft.com/office/powerpoint/2010/main" val="37293519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1C11C8-2695-486E-A777-50C3A836D817}" type="datetimeFigureOut">
              <a:rPr lang="en-US" smtClean="0"/>
              <a:t>4/4/2023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E4AF19-E216-4787-AC1C-919C67242B4A}" type="slidenum">
              <a:rPr lang="en-US" smtClean="0"/>
              <a:t>‹#›</a:t>
            </a:fld>
            <a:endParaRPr lang="en-US"/>
          </a:p>
        </p:txBody>
      </p:sp>
    </p:spTree>
    <p:extLst>
      <p:ext uri="{BB962C8B-B14F-4D97-AF65-F5344CB8AC3E}">
        <p14:creationId xmlns:p14="http://schemas.microsoft.com/office/powerpoint/2010/main" val="23720645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42914" y="103188"/>
            <a:ext cx="8243887" cy="1314450"/>
          </a:xfrm>
        </p:spPr>
        <p:txBody>
          <a:bodyPr/>
          <a:lstStyle/>
          <a:p>
            <a:r>
              <a:rPr lang="en-US"/>
              <a:t>Click to edit Master title style</a:t>
            </a:r>
          </a:p>
        </p:txBody>
      </p:sp>
      <p:sp>
        <p:nvSpPr>
          <p:cNvPr id="3" name="Content Placeholder 2"/>
          <p:cNvSpPr>
            <a:spLocks noGrp="1"/>
          </p:cNvSpPr>
          <p:nvPr>
            <p:ph sz="quarter" idx="1"/>
          </p:nvPr>
        </p:nvSpPr>
        <p:spPr>
          <a:xfrm>
            <a:off x="457200" y="1600202"/>
            <a:ext cx="4038600" cy="21510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2"/>
            <a:ext cx="4038600" cy="21510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57200" y="3903663"/>
            <a:ext cx="4038600" cy="21526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3903663"/>
            <a:ext cx="4038600" cy="21526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7"/>
          <p:cNvSpPr>
            <a:spLocks noGrp="1" noChangeArrowheads="1"/>
          </p:cNvSpPr>
          <p:nvPr>
            <p:ph type="dt" sz="half" idx="10"/>
          </p:nvPr>
        </p:nvSpPr>
        <p:spPr>
          <a:ln/>
        </p:spPr>
        <p:txBody>
          <a:bodyPr/>
          <a:lstStyle>
            <a:lvl1pPr>
              <a:defRPr/>
            </a:lvl1pPr>
          </a:lstStyle>
          <a:p>
            <a:pPr>
              <a:defRPr/>
            </a:pPr>
            <a:endParaRPr lang="en-US"/>
          </a:p>
        </p:txBody>
      </p:sp>
      <p:sp>
        <p:nvSpPr>
          <p:cNvPr id="8" name="Rectangle 48"/>
          <p:cNvSpPr>
            <a:spLocks noGrp="1" noChangeArrowheads="1"/>
          </p:cNvSpPr>
          <p:nvPr>
            <p:ph type="ftr" sz="quarter" idx="11"/>
          </p:nvPr>
        </p:nvSpPr>
        <p:spPr>
          <a:ln/>
        </p:spPr>
        <p:txBody>
          <a:bodyPr/>
          <a:lstStyle>
            <a:lvl1pPr>
              <a:defRPr/>
            </a:lvl1pPr>
          </a:lstStyle>
          <a:p>
            <a:pPr>
              <a:defRPr/>
            </a:pPr>
            <a:endParaRPr lang="en-US"/>
          </a:p>
        </p:txBody>
      </p:sp>
      <p:sp>
        <p:nvSpPr>
          <p:cNvPr id="9" name="Rectangle 49"/>
          <p:cNvSpPr>
            <a:spLocks noGrp="1" noChangeArrowheads="1"/>
          </p:cNvSpPr>
          <p:nvPr>
            <p:ph type="sldNum" sz="quarter" idx="12"/>
          </p:nvPr>
        </p:nvSpPr>
        <p:spPr>
          <a:ln/>
        </p:spPr>
        <p:txBody>
          <a:bodyPr/>
          <a:lstStyle>
            <a:lvl1pPr>
              <a:defRPr/>
            </a:lvl1pPr>
          </a:lstStyle>
          <a:p>
            <a:pPr>
              <a:defRPr/>
            </a:pPr>
            <a:fld id="{9FAF8B0A-75C9-4932-9AF6-EE6698133240}" type="slidenum">
              <a:rPr lang="en-US"/>
              <a:pPr>
                <a:defRPr/>
              </a:pPr>
              <a:t>‹#›</a:t>
            </a:fld>
            <a:endParaRPr lang="en-US"/>
          </a:p>
        </p:txBody>
      </p:sp>
    </p:spTree>
    <p:extLst>
      <p:ext uri="{BB962C8B-B14F-4D97-AF65-F5344CB8AC3E}">
        <p14:creationId xmlns:p14="http://schemas.microsoft.com/office/powerpoint/2010/main" val="1698357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FC5F0B-CDDD-4F53-98A3-AA830BDBAF57}" type="datetimeFigureOut">
              <a:rPr lang="vi-VN" smtClean="0"/>
              <a:pPr/>
              <a:t>04/04/2023</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4C5DE17B-C3A9-4932-A92F-2667C0178FFA}" type="slidenum">
              <a:rPr lang="vi-VN" smtClean="0"/>
              <a:pPr/>
              <a:t>‹#›</a:t>
            </a:fld>
            <a:endParaRPr lang="vi-V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51FC5F0B-CDDD-4F53-98A3-AA830BDBAF57}" type="datetimeFigureOut">
              <a:rPr lang="vi-VN" smtClean="0"/>
              <a:pPr/>
              <a:t>04/04/2023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4C5DE17B-C3A9-4932-A92F-2667C0178FFA}" type="slidenum">
              <a:rPr lang="vi-VN" smtClean="0"/>
              <a:pPr/>
              <a:t>‹#›</a:t>
            </a:fld>
            <a:endParaRPr lang="vi-V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51FC5F0B-CDDD-4F53-98A3-AA830BDBAF57}" type="datetimeFigureOut">
              <a:rPr lang="vi-VN" smtClean="0"/>
              <a:pPr/>
              <a:t>04/04/2023</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4C5DE17B-C3A9-4932-A92F-2667C0178FFA}" type="slidenum">
              <a:rPr lang="vi-VN" smtClean="0"/>
              <a:pPr/>
              <a:t>‹#›</a:t>
            </a:fld>
            <a:endParaRPr lang="vi-V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51FC5F0B-CDDD-4F53-98A3-AA830BDBAF57}" type="datetimeFigureOut">
              <a:rPr lang="vi-VN" smtClean="0"/>
              <a:pPr/>
              <a:t>04/04/2023</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4C5DE17B-C3A9-4932-A92F-2667C0178FFA}" type="slidenum">
              <a:rPr lang="vi-VN" smtClean="0"/>
              <a:pPr/>
              <a:t>‹#›</a:t>
            </a:fld>
            <a:endParaRPr lang="vi-V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FC5F0B-CDDD-4F53-98A3-AA830BDBAF57}" type="datetimeFigureOut">
              <a:rPr lang="vi-VN" smtClean="0"/>
              <a:pPr/>
              <a:t>04/04/2023</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4C5DE17B-C3A9-4932-A92F-2667C0178FFA}" type="slidenum">
              <a:rPr lang="vi-VN" smtClean="0"/>
              <a:pPr/>
              <a:t>‹#›</a:t>
            </a:fld>
            <a:endParaRPr lang="vi-V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FC5F0B-CDDD-4F53-98A3-AA830BDBAF57}" type="datetimeFigureOut">
              <a:rPr lang="vi-VN" smtClean="0"/>
              <a:pPr/>
              <a:t>04/04/2023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4C5DE17B-C3A9-4932-A92F-2667C0178FFA}" type="slidenum">
              <a:rPr lang="vi-VN" smtClean="0"/>
              <a:pPr/>
              <a:t>‹#›</a:t>
            </a:fld>
            <a:endParaRPr lang="vi-V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FC5F0B-CDDD-4F53-98A3-AA830BDBAF57}" type="datetimeFigureOut">
              <a:rPr lang="vi-VN" smtClean="0"/>
              <a:pPr/>
              <a:t>04/04/2023</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4C5DE17B-C3A9-4932-A92F-2667C0178FFA}" type="slidenum">
              <a:rPr lang="vi-VN" smtClean="0"/>
              <a:pPr/>
              <a:t>‹#›</a:t>
            </a:fld>
            <a:endParaRPr lang="vi-V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FC5F0B-CDDD-4F53-98A3-AA830BDBAF57}" type="datetimeFigureOut">
              <a:rPr lang="vi-VN" smtClean="0"/>
              <a:pPr/>
              <a:t>04/04/2023</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5DE17B-C3A9-4932-A92F-2667C0178FFA}" type="slidenum">
              <a:rPr lang="vi-VN" smtClean="0"/>
              <a:pPr/>
              <a:t>‹#›</a:t>
            </a:fld>
            <a:endParaRPr lang="vi-V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33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31C11C8-2695-486E-A777-50C3A836D817}" type="datetimeFigureOut">
              <a:rPr lang="en-US" smtClean="0"/>
              <a:t>4/4/2023</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DE4AF19-E216-4787-AC1C-919C67242B4A}" type="slidenum">
              <a:rPr lang="en-US" smtClean="0"/>
              <a:t>‹#›</a:t>
            </a:fld>
            <a:endParaRPr lang="en-US"/>
          </a:p>
        </p:txBody>
      </p:sp>
    </p:spTree>
    <p:extLst>
      <p:ext uri="{BB962C8B-B14F-4D97-AF65-F5344CB8AC3E}">
        <p14:creationId xmlns:p14="http://schemas.microsoft.com/office/powerpoint/2010/main" val="1374097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gif"/><Relationship Id="rId5" Type="http://schemas.openxmlformats.org/officeDocument/2006/relationships/image" Target="../media/image1.jpeg"/><Relationship Id="rId4" Type="http://schemas.openxmlformats.org/officeDocument/2006/relationships/audio" Target="../media/audio2.wav"/></Relationships>
</file>

<file path=ppt/slides/_rels/slide10.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3.xml"/><Relationship Id="rId1" Type="http://schemas.openxmlformats.org/officeDocument/2006/relationships/video" Target="file:///C:\Program%20Files\mtd2002\DATA\MEDIA\MM\T0000029.AVI" TargetMode="External"/><Relationship Id="rId6" Type="http://schemas.openxmlformats.org/officeDocument/2006/relationships/image" Target="../media/image14.png"/><Relationship Id="rId5" Type="http://schemas.openxmlformats.org/officeDocument/2006/relationships/image" Target="../media/image13.gif"/><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NEN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539288" cy="6858000"/>
          </a:xfrm>
          <a:prstGeom prst="rect">
            <a:avLst/>
          </a:prstGeom>
          <a:noFill/>
          <a:ln>
            <a:noFill/>
          </a:ln>
          <a:effectLst>
            <a:outerShdw dist="35921" dir="18900000" algn="ctr" rotWithShape="0">
              <a:srgbClr val="80808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p:cNvSpPr>
            <a:spLocks noChangeArrowheads="1"/>
          </p:cNvSpPr>
          <p:nvPr/>
        </p:nvSpPr>
        <p:spPr bwMode="auto">
          <a:xfrm>
            <a:off x="685800" y="990600"/>
            <a:ext cx="7848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br>
              <a:rPr lang="en-US" sz="4000" b="1">
                <a:solidFill>
                  <a:schemeClr val="tx2"/>
                </a:solidFill>
                <a:latin typeface=".VnArial" pitchFamily="34" charset="0"/>
              </a:rPr>
            </a:br>
            <a:br>
              <a:rPr lang="en-US" sz="4000" b="1">
                <a:solidFill>
                  <a:schemeClr val="tx2"/>
                </a:solidFill>
                <a:latin typeface=".VnArial" pitchFamily="34" charset="0"/>
              </a:rPr>
            </a:br>
            <a:br>
              <a:rPr lang="en-US" sz="4000" b="1">
                <a:solidFill>
                  <a:schemeClr val="tx2"/>
                </a:solidFill>
                <a:latin typeface=".VnArial" pitchFamily="34" charset="0"/>
              </a:rPr>
            </a:br>
            <a:br>
              <a:rPr lang="en-US" sz="4000" b="1">
                <a:solidFill>
                  <a:schemeClr val="tx2"/>
                </a:solidFill>
                <a:latin typeface=".VnArial" pitchFamily="34" charset="0"/>
              </a:rPr>
            </a:br>
            <a:br>
              <a:rPr lang="en-US" sz="4000" b="1">
                <a:solidFill>
                  <a:schemeClr val="tx2"/>
                </a:solidFill>
                <a:latin typeface=".VnArial" pitchFamily="34" charset="0"/>
              </a:rPr>
            </a:br>
            <a:endParaRPr lang="en-US" sz="4000" b="1">
              <a:solidFill>
                <a:schemeClr val="tx2"/>
              </a:solidFill>
              <a:latin typeface=".VnArial" pitchFamily="34" charset="0"/>
            </a:endParaRPr>
          </a:p>
        </p:txBody>
      </p:sp>
      <p:sp>
        <p:nvSpPr>
          <p:cNvPr id="4100" name="Text Box 4"/>
          <p:cNvSpPr txBox="1">
            <a:spLocks noChangeArrowheads="1"/>
          </p:cNvSpPr>
          <p:nvPr/>
        </p:nvSpPr>
        <p:spPr bwMode="auto">
          <a:xfrm>
            <a:off x="685800" y="228600"/>
            <a:ext cx="8763000" cy="31470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3600" b="1" dirty="0">
                <a:solidFill>
                  <a:srgbClr val="800080"/>
                </a:solidFill>
                <a:latin typeface=".VnAristote" pitchFamily="34" charset="0"/>
              </a:rPr>
              <a:t>		</a:t>
            </a:r>
          </a:p>
          <a:p>
            <a:pPr algn="ctr">
              <a:spcBef>
                <a:spcPct val="50000"/>
              </a:spcBef>
            </a:pPr>
            <a:r>
              <a:rPr lang="en-US" sz="6500" b="1" dirty="0">
                <a:solidFill>
                  <a:srgbClr val="800080"/>
                </a:solidFill>
                <a:latin typeface=".VnAristote" pitchFamily="34" charset="0"/>
              </a:rPr>
              <a:t>Unit 10: Communication </a:t>
            </a:r>
          </a:p>
        </p:txBody>
      </p:sp>
      <p:sp>
        <p:nvSpPr>
          <p:cNvPr id="4101" name="Text Box 5"/>
          <p:cNvSpPr txBox="1">
            <a:spLocks noChangeArrowheads="1"/>
          </p:cNvSpPr>
          <p:nvPr/>
        </p:nvSpPr>
        <p:spPr bwMode="auto">
          <a:xfrm>
            <a:off x="595312" y="1390150"/>
            <a:ext cx="87630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lang="en-US" sz="4800" b="1">
                <a:solidFill>
                  <a:srgbClr val="0000CC"/>
                </a:solidFill>
                <a:latin typeface=".VnRevue" pitchFamily="34" charset="0"/>
              </a:rPr>
              <a:t>    </a:t>
            </a:r>
          </a:p>
        </p:txBody>
      </p:sp>
      <p:pic>
        <p:nvPicPr>
          <p:cNvPr id="3078" name="Picture 6" descr="XMASCA~1"/>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3429000" y="5334000"/>
            <a:ext cx="2743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Text Box 7"/>
          <p:cNvSpPr txBox="1">
            <a:spLocks noChangeArrowheads="1"/>
          </p:cNvSpPr>
          <p:nvPr/>
        </p:nvSpPr>
        <p:spPr bwMode="auto">
          <a:xfrm>
            <a:off x="609600" y="2819400"/>
            <a:ext cx="8991600" cy="3231654"/>
          </a:xfrm>
          <a:prstGeom prst="rect">
            <a:avLst/>
          </a:prstGeom>
          <a:noFill/>
          <a:ln>
            <a:noFill/>
          </a:ln>
          <a:effectLst>
            <a:outerShdw dist="63500" dir="2212194"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endParaRPr lang="vi-VN" sz="6000" b="1" dirty="0">
              <a:solidFill>
                <a:srgbClr val="FF00FF"/>
              </a:solidFill>
              <a:latin typeface="Times New Roman" pitchFamily="18" charset="0"/>
            </a:endParaRPr>
          </a:p>
          <a:p>
            <a:pPr algn="ctr">
              <a:spcBef>
                <a:spcPct val="50000"/>
              </a:spcBef>
            </a:pPr>
            <a:r>
              <a:rPr lang="en-US" sz="6000" b="1" dirty="0">
                <a:solidFill>
                  <a:srgbClr val="FF00FF"/>
                </a:solidFill>
                <a:latin typeface="Times New Roman" pitchFamily="18" charset="0"/>
              </a:rPr>
              <a:t>SKILLS 1</a:t>
            </a:r>
          </a:p>
          <a:p>
            <a:pPr algn="ctr">
              <a:spcBef>
                <a:spcPct val="50000"/>
              </a:spcBef>
            </a:pPr>
            <a:endParaRPr lang="en-US" sz="3600" b="1" dirty="0">
              <a:solidFill>
                <a:srgbClr val="FF00FF"/>
              </a:solidFill>
            </a:endParaRPr>
          </a:p>
        </p:txBody>
      </p:sp>
    </p:spTree>
    <p:extLst>
      <p:ext uri="{BB962C8B-B14F-4D97-AF65-F5344CB8AC3E}">
        <p14:creationId xmlns:p14="http://schemas.microsoft.com/office/powerpoint/2010/main" val="4020678194"/>
      </p:ext>
    </p:extLst>
  </p:cSld>
  <p:clrMapOvr>
    <a:masterClrMapping/>
  </p:clrMapOvr>
  <p:transition>
    <p:sndAc>
      <p:stSnd>
        <p:snd r:embed="rId3" name="Unit 7.way"/>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5500"/>
                                  </p:stCondLst>
                                  <p:childTnLst>
                                    <p:set>
                                      <p:cBhvr>
                                        <p:cTn id="6" dur="1" fill="hold">
                                          <p:stCondLst>
                                            <p:cond delay="0"/>
                                          </p:stCondLst>
                                        </p:cTn>
                                        <p:tgtEl>
                                          <p:spTgt spid="4100"/>
                                        </p:tgtEl>
                                        <p:attrNameLst>
                                          <p:attrName>style.visibility</p:attrName>
                                        </p:attrNameLst>
                                      </p:cBhvr>
                                      <p:to>
                                        <p:strVal val="visible"/>
                                      </p:to>
                                    </p:set>
                                    <p:animEffect transition="in" filter="strips(downRight)">
                                      <p:cBhvr>
                                        <p:cTn id="7" dur="500"/>
                                        <p:tgtEl>
                                          <p:spTgt spid="4100"/>
                                        </p:tgtEl>
                                      </p:cBhvr>
                                    </p:animEffect>
                                  </p:childTnLst>
                                </p:cTn>
                              </p:par>
                            </p:childTnLst>
                          </p:cTn>
                        </p:par>
                        <p:par>
                          <p:cTn id="8" fill="hold" nodeType="afterGroup">
                            <p:stCondLst>
                              <p:cond delay="6000"/>
                            </p:stCondLst>
                            <p:childTnLst>
                              <p:par>
                                <p:cTn id="9" presetID="56" presetClass="entr" presetSubtype="0" fill="hold" grpId="1" nodeType="afterEffect">
                                  <p:stCondLst>
                                    <p:cond delay="0"/>
                                  </p:stCondLst>
                                  <p:iterate type="lt">
                                    <p:tmPct val="10000"/>
                                  </p:iterate>
                                  <p:childTnLst>
                                    <p:set>
                                      <p:cBhvr>
                                        <p:cTn id="10" dur="1" fill="hold">
                                          <p:stCondLst>
                                            <p:cond delay="0"/>
                                          </p:stCondLst>
                                        </p:cTn>
                                        <p:tgtEl>
                                          <p:spTgt spid="4101"/>
                                        </p:tgtEl>
                                        <p:attrNameLst>
                                          <p:attrName>style.visibility</p:attrName>
                                        </p:attrNameLst>
                                      </p:cBhvr>
                                      <p:to>
                                        <p:strVal val="visible"/>
                                      </p:to>
                                    </p:set>
                                    <p:anim by="(-#ppt_w*2)" calcmode="lin" valueType="num">
                                      <p:cBhvr rctx="PPT">
                                        <p:cTn id="11" dur="500" autoRev="1" fill="hold">
                                          <p:stCondLst>
                                            <p:cond delay="0"/>
                                          </p:stCondLst>
                                        </p:cTn>
                                        <p:tgtEl>
                                          <p:spTgt spid="4101"/>
                                        </p:tgtEl>
                                        <p:attrNameLst>
                                          <p:attrName>ppt_w</p:attrName>
                                        </p:attrNameLst>
                                      </p:cBhvr>
                                    </p:anim>
                                    <p:anim by="(#ppt_w*0.50)" calcmode="lin" valueType="num">
                                      <p:cBhvr>
                                        <p:cTn id="12" dur="500" decel="50000" autoRev="1" fill="hold">
                                          <p:stCondLst>
                                            <p:cond delay="0"/>
                                          </p:stCondLst>
                                        </p:cTn>
                                        <p:tgtEl>
                                          <p:spTgt spid="4101"/>
                                        </p:tgtEl>
                                        <p:attrNameLst>
                                          <p:attrName>ppt_x</p:attrName>
                                        </p:attrNameLst>
                                      </p:cBhvr>
                                    </p:anim>
                                    <p:anim from="(-#ppt_h/2)" to="(#ppt_y)" calcmode="lin" valueType="num">
                                      <p:cBhvr>
                                        <p:cTn id="13" dur="1000" fill="hold">
                                          <p:stCondLst>
                                            <p:cond delay="0"/>
                                          </p:stCondLst>
                                        </p:cTn>
                                        <p:tgtEl>
                                          <p:spTgt spid="4101"/>
                                        </p:tgtEl>
                                        <p:attrNameLst>
                                          <p:attrName>ppt_y</p:attrName>
                                        </p:attrNameLst>
                                      </p:cBhvr>
                                    </p:anim>
                                    <p:animRot by="21600000">
                                      <p:cBhvr>
                                        <p:cTn id="14" dur="1000" fill="hold">
                                          <p:stCondLst>
                                            <p:cond delay="0"/>
                                          </p:stCondLst>
                                        </p:cTn>
                                        <p:tgtEl>
                                          <p:spTgt spid="4101"/>
                                        </p:tgtEl>
                                        <p:attrNameLst>
                                          <p:attrName>r</p:attrName>
                                        </p:attrNameLst>
                                      </p:cBhvr>
                                    </p:animRot>
                                  </p:childTnLst>
                                </p:cTn>
                              </p:par>
                            </p:childTnLst>
                          </p:cTn>
                        </p:par>
                        <p:par>
                          <p:cTn id="15" fill="hold" nodeType="afterGroup">
                            <p:stCondLst>
                              <p:cond delay="6900"/>
                            </p:stCondLst>
                            <p:childTnLst>
                              <p:par>
                                <p:cTn id="16" presetID="21" presetClass="entr" presetSubtype="4" fill="hold" grpId="0" nodeType="afterEffect">
                                  <p:stCondLst>
                                    <p:cond delay="1000"/>
                                  </p:stCondLst>
                                  <p:iterate type="lt">
                                    <p:tmPct val="0"/>
                                  </p:iterate>
                                  <p:childTnLst>
                                    <p:set>
                                      <p:cBhvr>
                                        <p:cTn id="17" dur="1" fill="hold">
                                          <p:stCondLst>
                                            <p:cond delay="0"/>
                                          </p:stCondLst>
                                        </p:cTn>
                                        <p:tgtEl>
                                          <p:spTgt spid="4101"/>
                                        </p:tgtEl>
                                        <p:attrNameLst>
                                          <p:attrName>style.visibility</p:attrName>
                                        </p:attrNameLst>
                                      </p:cBhvr>
                                      <p:to>
                                        <p:strVal val="visible"/>
                                      </p:to>
                                    </p:set>
                                    <p:animEffect transition="in" filter="wheel(4)">
                                      <p:cBhvr>
                                        <p:cTn id="18" dur="500"/>
                                        <p:tgtEl>
                                          <p:spTgt spid="4101"/>
                                        </p:tgtEl>
                                      </p:cBhvr>
                                    </p:animEffect>
                                  </p:childTnLst>
                                </p:cTn>
                              </p:par>
                            </p:childTnLst>
                          </p:cTn>
                        </p:par>
                        <p:par>
                          <p:cTn id="19" fill="hold" nodeType="afterGroup">
                            <p:stCondLst>
                              <p:cond delay="8400"/>
                            </p:stCondLst>
                            <p:childTnLst>
                              <p:par>
                                <p:cTn id="20" presetID="51" presetClass="entr" presetSubtype="0" fill="hold" grpId="0" nodeType="afterEffect">
                                  <p:stCondLst>
                                    <p:cond delay="2000"/>
                                  </p:stCondLst>
                                  <p:iterate type="lt">
                                    <p:tmPct val="0"/>
                                  </p:iterate>
                                  <p:childTnLst>
                                    <p:set>
                                      <p:cBhvr>
                                        <p:cTn id="21" dur="1" fill="hold">
                                          <p:stCondLst>
                                            <p:cond delay="0"/>
                                          </p:stCondLst>
                                        </p:cTn>
                                        <p:tgtEl>
                                          <p:spTgt spid="4103"/>
                                        </p:tgtEl>
                                        <p:attrNameLst>
                                          <p:attrName>style.visibility</p:attrName>
                                        </p:attrNameLst>
                                      </p:cBhvr>
                                      <p:to>
                                        <p:strVal val="visible"/>
                                      </p:to>
                                    </p:set>
                                    <p:animEffect transition="in" filter="fade">
                                      <p:cBhvr>
                                        <p:cTn id="22" dur="385" decel="100000"/>
                                        <p:tgtEl>
                                          <p:spTgt spid="4103"/>
                                        </p:tgtEl>
                                      </p:cBhvr>
                                    </p:animEffect>
                                    <p:animScale>
                                      <p:cBhvr>
                                        <p:cTn id="23" dur="385" decel="100000"/>
                                        <p:tgtEl>
                                          <p:spTgt spid="4103"/>
                                        </p:tgtEl>
                                      </p:cBhvr>
                                      <p:from x="10000" y="10000"/>
                                      <p:to x="200000" y="450000"/>
                                    </p:animScale>
                                    <p:animScale>
                                      <p:cBhvr>
                                        <p:cTn id="24" dur="615" accel="100000" fill="hold">
                                          <p:stCondLst>
                                            <p:cond delay="385"/>
                                          </p:stCondLst>
                                        </p:cTn>
                                        <p:tgtEl>
                                          <p:spTgt spid="4103"/>
                                        </p:tgtEl>
                                      </p:cBhvr>
                                      <p:from x="200000" y="450000"/>
                                      <p:to x="100000" y="100000"/>
                                    </p:animScale>
                                    <p:set>
                                      <p:cBhvr>
                                        <p:cTn id="25" dur="385" fill="hold"/>
                                        <p:tgtEl>
                                          <p:spTgt spid="4103"/>
                                        </p:tgtEl>
                                        <p:attrNameLst>
                                          <p:attrName>ppt_x</p:attrName>
                                        </p:attrNameLst>
                                      </p:cBhvr>
                                      <p:to>
                                        <p:strVal val="(0.5)"/>
                                      </p:to>
                                    </p:set>
                                    <p:anim from="(0.5)" to="(#ppt_x)" calcmode="lin" valueType="num">
                                      <p:cBhvr>
                                        <p:cTn id="26" dur="615" accel="100000" fill="hold">
                                          <p:stCondLst>
                                            <p:cond delay="385"/>
                                          </p:stCondLst>
                                        </p:cTn>
                                        <p:tgtEl>
                                          <p:spTgt spid="4103"/>
                                        </p:tgtEl>
                                        <p:attrNameLst>
                                          <p:attrName>ppt_x</p:attrName>
                                        </p:attrNameLst>
                                      </p:cBhvr>
                                    </p:anim>
                                    <p:set>
                                      <p:cBhvr>
                                        <p:cTn id="27" dur="385" fill="hold"/>
                                        <p:tgtEl>
                                          <p:spTgt spid="4103"/>
                                        </p:tgtEl>
                                        <p:attrNameLst>
                                          <p:attrName>ppt_y</p:attrName>
                                        </p:attrNameLst>
                                      </p:cBhvr>
                                      <p:to>
                                        <p:strVal val="(#ppt_y+0.4)"/>
                                      </p:to>
                                    </p:set>
                                    <p:anim from="(#ppt_y+0.4)" to="(#ppt_y)" calcmode="lin" valueType="num">
                                      <p:cBhvr>
                                        <p:cTn id="28" dur="615" accel="100000" fill="hold">
                                          <p:stCondLst>
                                            <p:cond delay="385"/>
                                          </p:stCondLst>
                                        </p:cTn>
                                        <p:tgtEl>
                                          <p:spTgt spid="4103"/>
                                        </p:tgtEl>
                                        <p:attrNameLst>
                                          <p:attrName>ppt_y</p:attrName>
                                        </p:attrNameLst>
                                      </p:cBhvr>
                                    </p:anim>
                                  </p:childTnLst>
                                  <p:subTnLst>
                                    <p:audio>
                                      <p:cMediaNode>
                                        <p:cTn display="0" masterRel="sameClick">
                                          <p:stCondLst>
                                            <p:cond evt="begin" delay="0">
                                              <p:tn val="20"/>
                                            </p:cond>
                                          </p:stCondLst>
                                          <p:endCondLst>
                                            <p:cond evt="onStopAudio" delay="0">
                                              <p:tgtEl>
                                                <p:sldTgt/>
                                              </p:tgtEl>
                                            </p:cond>
                                          </p:endCondLst>
                                        </p:cTn>
                                        <p:tgtEl>
                                          <p:sndTgt r:embed="rId4" name="B - The work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p:bldP spid="4101" grpId="0"/>
      <p:bldP spid="4101" grpId="1"/>
      <p:bldP spid="410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hỗ dành sẵn cho Nội dung 2"/>
          <p:cNvSpPr>
            <a:spLocks noGrp="1"/>
          </p:cNvSpPr>
          <p:nvPr>
            <p:ph idx="1"/>
          </p:nvPr>
        </p:nvSpPr>
        <p:spPr>
          <a:xfrm>
            <a:off x="25400" y="3200400"/>
            <a:ext cx="2946400" cy="1676400"/>
          </a:xfrm>
          <a:ln w="57150">
            <a:solidFill>
              <a:srgbClr val="0000FF"/>
            </a:solidFill>
            <a:miter lim="800000"/>
            <a:headEnd/>
            <a:tailEnd/>
          </a:ln>
        </p:spPr>
        <p:txBody>
          <a:bodyPr/>
          <a:lstStyle/>
          <a:p>
            <a:pPr marL="0" indent="0" algn="ctr" eaLnBrk="1" hangingPunct="1">
              <a:buFont typeface="Symbol" pitchFamily="18" charset="2"/>
              <a:buNone/>
            </a:pPr>
            <a:r>
              <a:rPr lang="en-US" sz="2800" b="1">
                <a:solidFill>
                  <a:srgbClr val="0000FF"/>
                </a:solidFill>
              </a:rPr>
              <a:t>Forms of communication </a:t>
            </a:r>
            <a:endParaRPr lang="vi-VN" sz="2800" b="1">
              <a:solidFill>
                <a:srgbClr val="0000FF"/>
              </a:solidFill>
            </a:endParaRPr>
          </a:p>
        </p:txBody>
      </p:sp>
      <p:pic>
        <p:nvPicPr>
          <p:cNvPr id="1024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2400" y="2438400"/>
            <a:ext cx="3810000" cy="1146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45" name="Chỗ dành sẵn cho Nội dung 2"/>
          <p:cNvSpPr txBox="1">
            <a:spLocks/>
          </p:cNvSpPr>
          <p:nvPr/>
        </p:nvSpPr>
        <p:spPr bwMode="auto">
          <a:xfrm>
            <a:off x="4233863" y="1600200"/>
            <a:ext cx="2166937" cy="1219200"/>
          </a:xfrm>
          <a:prstGeom prst="rect">
            <a:avLst/>
          </a:prstGeom>
          <a:noFill/>
          <a:ln w="5715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buFont typeface="Arial" charset="0"/>
              <a:buNone/>
            </a:pPr>
            <a:r>
              <a:rPr lang="en-US" sz="2800" b="1" dirty="0">
                <a:solidFill>
                  <a:srgbClr val="0000FF"/>
                </a:solidFill>
                <a:latin typeface="Candara" pitchFamily="34" charset="0"/>
              </a:rPr>
              <a:t>Verbal </a:t>
            </a:r>
          </a:p>
          <a:p>
            <a:pPr algn="ctr" eaLnBrk="1" hangingPunct="1">
              <a:spcBef>
                <a:spcPct val="20000"/>
              </a:spcBef>
              <a:buFont typeface="Arial" charset="0"/>
              <a:buNone/>
            </a:pPr>
            <a:r>
              <a:rPr lang="en-US" sz="2400" b="1" dirty="0">
                <a:solidFill>
                  <a:srgbClr val="FF0000"/>
                </a:solidFill>
                <a:latin typeface="Candara" pitchFamily="34" charset="0"/>
              </a:rPr>
              <a:t>Meeting </a:t>
            </a:r>
            <a:r>
              <a:rPr lang="en-US" sz="2400" b="1" dirty="0" err="1">
                <a:solidFill>
                  <a:srgbClr val="FF0000"/>
                </a:solidFill>
                <a:latin typeface="Candara" pitchFamily="34" charset="0"/>
              </a:rPr>
              <a:t>F2F</a:t>
            </a:r>
            <a:endParaRPr lang="vi-VN" sz="2400" b="1" dirty="0">
              <a:solidFill>
                <a:srgbClr val="FF0000"/>
              </a:solidFill>
              <a:latin typeface="Tahoma" pitchFamily="34" charset="0"/>
            </a:endParaRPr>
          </a:p>
        </p:txBody>
      </p:sp>
      <p:sp>
        <p:nvSpPr>
          <p:cNvPr id="10246" name="Chỗ dành sẵn cho Nội dung 2"/>
          <p:cNvSpPr txBox="1">
            <a:spLocks/>
          </p:cNvSpPr>
          <p:nvPr/>
        </p:nvSpPr>
        <p:spPr bwMode="auto">
          <a:xfrm>
            <a:off x="4049713" y="3417888"/>
            <a:ext cx="2351087" cy="1219200"/>
          </a:xfrm>
          <a:prstGeom prst="rect">
            <a:avLst/>
          </a:prstGeom>
          <a:noFill/>
          <a:ln w="5715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buFont typeface="Arial" charset="0"/>
              <a:buNone/>
            </a:pPr>
            <a:r>
              <a:rPr lang="en-US" sz="2800" b="1">
                <a:solidFill>
                  <a:srgbClr val="0000FF"/>
                </a:solidFill>
                <a:latin typeface="Candara" pitchFamily="34" charset="0"/>
              </a:rPr>
              <a:t>Non-verbal</a:t>
            </a:r>
            <a:r>
              <a:rPr lang="en-US" sz="3200" b="1">
                <a:solidFill>
                  <a:srgbClr val="0000FF"/>
                </a:solidFill>
                <a:latin typeface="Candara" pitchFamily="34" charset="0"/>
              </a:rPr>
              <a:t> </a:t>
            </a:r>
          </a:p>
          <a:p>
            <a:pPr algn="ctr" eaLnBrk="1" hangingPunct="1">
              <a:spcBef>
                <a:spcPct val="20000"/>
              </a:spcBef>
              <a:buFont typeface="Arial" charset="0"/>
              <a:buNone/>
            </a:pPr>
            <a:r>
              <a:rPr lang="en-US" sz="2400" b="1">
                <a:solidFill>
                  <a:srgbClr val="FF0000"/>
                </a:solidFill>
                <a:latin typeface="Candara" pitchFamily="34" charset="0"/>
              </a:rPr>
              <a:t>Using signs</a:t>
            </a:r>
            <a:endParaRPr lang="vi-VN" sz="2400" b="1">
              <a:solidFill>
                <a:srgbClr val="FF0000"/>
              </a:solidFill>
              <a:latin typeface="Tahoma" pitchFamily="34" charset="0"/>
            </a:endParaRPr>
          </a:p>
        </p:txBody>
      </p:sp>
      <p:sp>
        <p:nvSpPr>
          <p:cNvPr id="10247" name="Chỗ dành sẵn cho Nội dung 2"/>
          <p:cNvSpPr txBox="1">
            <a:spLocks/>
          </p:cNvSpPr>
          <p:nvPr/>
        </p:nvSpPr>
        <p:spPr bwMode="auto">
          <a:xfrm>
            <a:off x="4338638" y="5224463"/>
            <a:ext cx="2290762" cy="1219200"/>
          </a:xfrm>
          <a:prstGeom prst="rect">
            <a:avLst/>
          </a:prstGeom>
          <a:noFill/>
          <a:ln w="57150">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20000"/>
              </a:spcBef>
              <a:buFont typeface="Arial" charset="0"/>
              <a:buNone/>
            </a:pPr>
            <a:r>
              <a:rPr lang="en-US" sz="2800" b="1">
                <a:solidFill>
                  <a:srgbClr val="0000FF"/>
                </a:solidFill>
                <a:latin typeface="Calibri" pitchFamily="34" charset="0"/>
              </a:rPr>
              <a:t>Multimedia</a:t>
            </a:r>
          </a:p>
          <a:p>
            <a:pPr algn="ctr" eaLnBrk="1" hangingPunct="1">
              <a:spcBef>
                <a:spcPct val="20000"/>
              </a:spcBef>
              <a:buFont typeface="Arial" charset="0"/>
              <a:buNone/>
            </a:pPr>
            <a:r>
              <a:rPr lang="en-US" sz="2400" b="1">
                <a:solidFill>
                  <a:srgbClr val="FF0000"/>
                </a:solidFill>
                <a:latin typeface="Calibri" pitchFamily="34" charset="0"/>
              </a:rPr>
              <a:t>Texting </a:t>
            </a:r>
            <a:endParaRPr lang="vi-VN" sz="2400" b="1">
              <a:solidFill>
                <a:srgbClr val="FF0000"/>
              </a:solidFill>
            </a:endParaRPr>
          </a:p>
        </p:txBody>
      </p:sp>
      <p:cxnSp>
        <p:nvCxnSpPr>
          <p:cNvPr id="12" name="Đường kết nối Thẳng 11"/>
          <p:cNvCxnSpPr/>
          <p:nvPr/>
        </p:nvCxnSpPr>
        <p:spPr>
          <a:xfrm>
            <a:off x="2971800" y="2057400"/>
            <a:ext cx="0" cy="3810000"/>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4" name="Đường kết nối Thẳng 13"/>
          <p:cNvCxnSpPr/>
          <p:nvPr/>
        </p:nvCxnSpPr>
        <p:spPr>
          <a:xfrm>
            <a:off x="2971800" y="2057400"/>
            <a:ext cx="1219200" cy="0"/>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6" name="Đường kết nối Thẳng 15"/>
          <p:cNvCxnSpPr>
            <a:stCxn id="10243" idx="3"/>
          </p:cNvCxnSpPr>
          <p:nvPr/>
        </p:nvCxnSpPr>
        <p:spPr>
          <a:xfrm>
            <a:off x="2971800" y="4038600"/>
            <a:ext cx="1077913" cy="0"/>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8" name="Đường kết nối Thẳng 17"/>
          <p:cNvCxnSpPr>
            <a:endCxn id="10247" idx="1"/>
          </p:cNvCxnSpPr>
          <p:nvPr/>
        </p:nvCxnSpPr>
        <p:spPr>
          <a:xfrm>
            <a:off x="2971800" y="5834063"/>
            <a:ext cx="1366838" cy="0"/>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sp>
        <p:nvSpPr>
          <p:cNvPr id="13" name="Rectangle 10"/>
          <p:cNvSpPr>
            <a:spLocks noChangeArrowheads="1"/>
          </p:cNvSpPr>
          <p:nvPr/>
        </p:nvSpPr>
        <p:spPr bwMode="auto">
          <a:xfrm>
            <a:off x="6488113" y="1577975"/>
            <a:ext cx="1790701"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en-US" sz="2400" b="1" dirty="0">
                <a:solidFill>
                  <a:srgbClr val="0000FF"/>
                </a:solidFill>
                <a:latin typeface="Times New Roman" pitchFamily="18" charset="0"/>
                <a:cs typeface="Times New Roman" pitchFamily="18" charset="0"/>
              </a:rPr>
              <a:t>Meeting</a:t>
            </a:r>
            <a:endParaRPr lang="en-US" altLang="en-US" sz="2400" dirty="0">
              <a:solidFill>
                <a:srgbClr val="0000FF"/>
              </a:solidFill>
            </a:endParaRPr>
          </a:p>
        </p:txBody>
      </p:sp>
      <p:sp>
        <p:nvSpPr>
          <p:cNvPr id="15" name="Rectangle 10"/>
          <p:cNvSpPr>
            <a:spLocks noChangeArrowheads="1"/>
          </p:cNvSpPr>
          <p:nvPr/>
        </p:nvSpPr>
        <p:spPr bwMode="auto">
          <a:xfrm>
            <a:off x="6488113" y="2024063"/>
            <a:ext cx="26558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en-US" sz="2400" b="1" dirty="0">
                <a:solidFill>
                  <a:srgbClr val="0000FF"/>
                </a:solidFill>
                <a:latin typeface="Times New Roman" pitchFamily="18" charset="0"/>
                <a:cs typeface="Times New Roman" pitchFamily="18" charset="0"/>
              </a:rPr>
              <a:t>Video conference </a:t>
            </a:r>
            <a:endParaRPr lang="en-US" altLang="en-US" sz="2400" dirty="0">
              <a:solidFill>
                <a:srgbClr val="0000FF"/>
              </a:solidFill>
            </a:endParaRPr>
          </a:p>
        </p:txBody>
      </p:sp>
      <p:sp>
        <p:nvSpPr>
          <p:cNvPr id="17" name="Rectangle 10"/>
          <p:cNvSpPr>
            <a:spLocks noChangeArrowheads="1"/>
          </p:cNvSpPr>
          <p:nvPr/>
        </p:nvSpPr>
        <p:spPr bwMode="auto">
          <a:xfrm>
            <a:off x="6564313" y="2378075"/>
            <a:ext cx="27320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en-US" sz="2400" b="1" dirty="0">
                <a:solidFill>
                  <a:srgbClr val="0000FF"/>
                </a:solidFill>
                <a:latin typeface="Times New Roman" pitchFamily="18" charset="0"/>
                <a:cs typeface="Times New Roman" pitchFamily="18" charset="0"/>
              </a:rPr>
              <a:t>Discussion group </a:t>
            </a:r>
            <a:endParaRPr lang="en-US" altLang="en-US" sz="2400" dirty="0">
              <a:solidFill>
                <a:srgbClr val="0000FF"/>
              </a:solidFill>
            </a:endParaRPr>
          </a:p>
        </p:txBody>
      </p:sp>
      <p:sp>
        <p:nvSpPr>
          <p:cNvPr id="19" name="Rectangle 10"/>
          <p:cNvSpPr>
            <a:spLocks noChangeArrowheads="1"/>
          </p:cNvSpPr>
          <p:nvPr/>
        </p:nvSpPr>
        <p:spPr bwMode="auto">
          <a:xfrm>
            <a:off x="6084888" y="3275013"/>
            <a:ext cx="33639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2400" b="1">
                <a:solidFill>
                  <a:srgbClr val="0000FF"/>
                </a:solidFill>
                <a:latin typeface="Times New Roman" pitchFamily="18" charset="0"/>
                <a:cs typeface="Times New Roman" pitchFamily="18" charset="0"/>
              </a:rPr>
              <a:t>     </a:t>
            </a:r>
            <a:r>
              <a:rPr lang="en-US" altLang="en-US" sz="2400" b="1">
                <a:solidFill>
                  <a:srgbClr val="FF0000"/>
                </a:solidFill>
                <a:latin typeface="Times New Roman" pitchFamily="18" charset="0"/>
                <a:cs typeface="Times New Roman" pitchFamily="18" charset="0"/>
              </a:rPr>
              <a:t>Using body language </a:t>
            </a:r>
            <a:endParaRPr lang="en-US" altLang="en-US" sz="2400">
              <a:solidFill>
                <a:srgbClr val="FF0000"/>
              </a:solidFill>
            </a:endParaRPr>
          </a:p>
        </p:txBody>
      </p:sp>
      <p:sp>
        <p:nvSpPr>
          <p:cNvPr id="20" name="Rectangle 10"/>
          <p:cNvSpPr>
            <a:spLocks noChangeArrowheads="1"/>
          </p:cNvSpPr>
          <p:nvPr/>
        </p:nvSpPr>
        <p:spPr bwMode="auto">
          <a:xfrm>
            <a:off x="6400800" y="3630613"/>
            <a:ext cx="23399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2400" b="1" dirty="0">
                <a:solidFill>
                  <a:srgbClr val="0000FF"/>
                </a:solidFill>
                <a:latin typeface="Times New Roman" pitchFamily="18" charset="0"/>
                <a:cs typeface="Times New Roman" pitchFamily="18" charset="0"/>
              </a:rPr>
              <a:t> </a:t>
            </a:r>
            <a:r>
              <a:rPr lang="en-US" altLang="en-US" sz="2400" b="1" dirty="0">
                <a:solidFill>
                  <a:srgbClr val="FF0000"/>
                </a:solidFill>
                <a:latin typeface="Times New Roman" pitchFamily="18" charset="0"/>
                <a:cs typeface="Times New Roman" pitchFamily="18" charset="0"/>
              </a:rPr>
              <a:t>Using codes </a:t>
            </a:r>
            <a:endParaRPr lang="en-US" altLang="en-US" sz="2400" dirty="0">
              <a:solidFill>
                <a:srgbClr val="FF0000"/>
              </a:solidFill>
            </a:endParaRPr>
          </a:p>
        </p:txBody>
      </p:sp>
      <p:sp>
        <p:nvSpPr>
          <p:cNvPr id="21" name="Rectangle 10"/>
          <p:cNvSpPr>
            <a:spLocks noChangeArrowheads="1"/>
          </p:cNvSpPr>
          <p:nvPr/>
        </p:nvSpPr>
        <p:spPr bwMode="auto">
          <a:xfrm>
            <a:off x="6488113" y="3960813"/>
            <a:ext cx="24812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en-US" sz="2400" b="1" dirty="0">
                <a:solidFill>
                  <a:srgbClr val="FF0000"/>
                </a:solidFill>
                <a:latin typeface="Times New Roman" pitchFamily="18" charset="0"/>
                <a:cs typeface="Times New Roman" pitchFamily="18" charset="0"/>
              </a:rPr>
              <a:t>Using signs</a:t>
            </a:r>
            <a:endParaRPr lang="en-US" altLang="en-US" sz="2400" dirty="0">
              <a:solidFill>
                <a:srgbClr val="FF0000"/>
              </a:solidFill>
            </a:endParaRPr>
          </a:p>
        </p:txBody>
      </p:sp>
      <p:sp>
        <p:nvSpPr>
          <p:cNvPr id="23" name="Rectangle 10"/>
          <p:cNvSpPr>
            <a:spLocks noChangeArrowheads="1"/>
          </p:cNvSpPr>
          <p:nvPr/>
        </p:nvSpPr>
        <p:spPr bwMode="auto">
          <a:xfrm>
            <a:off x="6400800" y="4267200"/>
            <a:ext cx="2895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2400" b="1" dirty="0">
                <a:solidFill>
                  <a:srgbClr val="0000FF"/>
                </a:solidFill>
                <a:latin typeface="Times New Roman" pitchFamily="18" charset="0"/>
                <a:cs typeface="Times New Roman" pitchFamily="18" charset="0"/>
              </a:rPr>
              <a:t>  </a:t>
            </a:r>
            <a:r>
              <a:rPr lang="en-US" altLang="en-US" sz="2400" b="1" dirty="0">
                <a:solidFill>
                  <a:srgbClr val="FF0000"/>
                </a:solidFill>
                <a:latin typeface="Times New Roman" pitchFamily="18" charset="0"/>
                <a:cs typeface="Times New Roman" pitchFamily="18" charset="0"/>
              </a:rPr>
              <a:t>Sending flowers </a:t>
            </a:r>
            <a:endParaRPr lang="en-US" altLang="en-US" sz="2400" dirty="0">
              <a:solidFill>
                <a:srgbClr val="FF0000"/>
              </a:solidFill>
            </a:endParaRPr>
          </a:p>
        </p:txBody>
      </p:sp>
      <p:sp>
        <p:nvSpPr>
          <p:cNvPr id="24" name="Rectangle 10"/>
          <p:cNvSpPr>
            <a:spLocks noChangeArrowheads="1"/>
          </p:cNvSpPr>
          <p:nvPr/>
        </p:nvSpPr>
        <p:spPr bwMode="auto">
          <a:xfrm>
            <a:off x="6564313" y="4579938"/>
            <a:ext cx="3124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2400" b="1" dirty="0">
                <a:solidFill>
                  <a:srgbClr val="FF0000"/>
                </a:solidFill>
                <a:latin typeface="Times New Roman" pitchFamily="18" charset="0"/>
                <a:cs typeface="Times New Roman" pitchFamily="18" charset="0"/>
              </a:rPr>
              <a:t>Painting a picture </a:t>
            </a:r>
            <a:endParaRPr lang="en-US" altLang="en-US" sz="2400" dirty="0">
              <a:solidFill>
                <a:srgbClr val="FF0000"/>
              </a:solidFill>
            </a:endParaRPr>
          </a:p>
        </p:txBody>
      </p:sp>
      <p:sp>
        <p:nvSpPr>
          <p:cNvPr id="25" name="Rectangle 10"/>
          <p:cNvSpPr>
            <a:spLocks noChangeArrowheads="1"/>
          </p:cNvSpPr>
          <p:nvPr/>
        </p:nvSpPr>
        <p:spPr bwMode="auto">
          <a:xfrm>
            <a:off x="6629400" y="5326063"/>
            <a:ext cx="16494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2400" b="1">
                <a:solidFill>
                  <a:srgbClr val="0000FF"/>
                </a:solidFill>
                <a:latin typeface="Times New Roman" pitchFamily="18" charset="0"/>
                <a:cs typeface="Times New Roman" pitchFamily="18" charset="0"/>
              </a:rPr>
              <a:t>Email </a:t>
            </a:r>
            <a:endParaRPr lang="en-US" altLang="en-US" sz="2400">
              <a:solidFill>
                <a:srgbClr val="0000FF"/>
              </a:solidFill>
            </a:endParaRPr>
          </a:p>
        </p:txBody>
      </p:sp>
      <p:sp>
        <p:nvSpPr>
          <p:cNvPr id="26" name="Rectangle 10"/>
          <p:cNvSpPr>
            <a:spLocks noChangeArrowheads="1"/>
          </p:cNvSpPr>
          <p:nvPr/>
        </p:nvSpPr>
        <p:spPr bwMode="auto">
          <a:xfrm>
            <a:off x="6623050" y="5637213"/>
            <a:ext cx="164941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2400" b="1">
                <a:solidFill>
                  <a:srgbClr val="0000FF"/>
                </a:solidFill>
                <a:latin typeface="Times New Roman" pitchFamily="18" charset="0"/>
                <a:cs typeface="Times New Roman" pitchFamily="18" charset="0"/>
              </a:rPr>
              <a:t>Snail mail </a:t>
            </a:r>
            <a:endParaRPr lang="en-US" altLang="en-US" sz="2400">
              <a:solidFill>
                <a:srgbClr val="0000FF"/>
              </a:solidFill>
            </a:endParaRPr>
          </a:p>
        </p:txBody>
      </p:sp>
      <p:pic>
        <p:nvPicPr>
          <p:cNvPr id="10262" name="Picture 8"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23019" y="5314156"/>
            <a:ext cx="1504950" cy="150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Rectangle 10"/>
          <p:cNvSpPr>
            <a:spLocks noChangeArrowheads="1"/>
          </p:cNvSpPr>
          <p:nvPr/>
        </p:nvSpPr>
        <p:spPr bwMode="auto">
          <a:xfrm>
            <a:off x="6617494" y="6048376"/>
            <a:ext cx="22225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US" sz="2400" b="1" dirty="0">
                <a:solidFill>
                  <a:srgbClr val="0000FF"/>
                </a:solidFill>
                <a:latin typeface="Times New Roman" pitchFamily="18" charset="0"/>
                <a:cs typeface="Times New Roman" pitchFamily="18" charset="0"/>
              </a:rPr>
              <a:t>Mobile phones</a:t>
            </a:r>
            <a:endParaRPr lang="en-US" altLang="en-US" sz="2400" dirty="0">
              <a:solidFill>
                <a:srgbClr val="0000FF"/>
              </a:solidFill>
            </a:endParaRPr>
          </a:p>
        </p:txBody>
      </p:sp>
    </p:spTree>
    <p:extLst>
      <p:ext uri="{BB962C8B-B14F-4D97-AF65-F5344CB8AC3E}">
        <p14:creationId xmlns:p14="http://schemas.microsoft.com/office/powerpoint/2010/main" val="19033112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arn(inVertical)">
                                      <p:cBhvr>
                                        <p:cTn id="12" dur="500"/>
                                        <p:tgtEl>
                                          <p:spTgt spid="1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barn(inVertical)">
                                      <p:cBhvr>
                                        <p:cTn id="17" dur="500"/>
                                        <p:tgtEl>
                                          <p:spTgt spid="1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barn(inVertical)">
                                      <p:cBhvr>
                                        <p:cTn id="22" dur="500"/>
                                        <p:tgtEl>
                                          <p:spTgt spid="1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barn(inVertical)">
                                      <p:cBhvr>
                                        <p:cTn id="27" dur="500"/>
                                        <p:tgtEl>
                                          <p:spTgt spid="2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barn(inVertical)">
                                      <p:cBhvr>
                                        <p:cTn id="32" dur="500"/>
                                        <p:tgtEl>
                                          <p:spTgt spid="2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barn(inVertical)">
                                      <p:cBhvr>
                                        <p:cTn id="37" dur="500"/>
                                        <p:tgtEl>
                                          <p:spTgt spid="2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barn(inVertical)">
                                      <p:cBhvr>
                                        <p:cTn id="42" dur="500"/>
                                        <p:tgtEl>
                                          <p:spTgt spid="2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barn(inVertical)">
                                      <p:cBhvr>
                                        <p:cTn id="47" dur="500"/>
                                        <p:tgtEl>
                                          <p:spTgt spid="2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barn(inVertical)">
                                      <p:cBhvr>
                                        <p:cTn id="52" dur="500"/>
                                        <p:tgtEl>
                                          <p:spTgt spid="26"/>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barn(inVertical)">
                                      <p:cBhvr>
                                        <p:cTn id="5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17" grpId="0"/>
      <p:bldP spid="19" grpId="0"/>
      <p:bldP spid="20" grpId="0"/>
      <p:bldP spid="21" grpId="0"/>
      <p:bldP spid="23" grpId="0"/>
      <p:bldP spid="24" grpId="0"/>
      <p:bldP spid="25" grpId="0"/>
      <p:bldP spid="26" grpId="0"/>
      <p:bldP spid="2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09682" y="2618911"/>
            <a:ext cx="5994666" cy="1419619"/>
          </a:xfrm>
          <a:prstGeom prst="rect">
            <a:avLst/>
          </a:prstGeom>
        </p:spPr>
        <p:txBody>
          <a:bodyPr wrap="square">
            <a:spAutoFit/>
          </a:bodyPr>
          <a:lstStyle/>
          <a:p>
            <a:pPr algn="just" defTabSz="685800">
              <a:spcBef>
                <a:spcPts val="1350"/>
              </a:spcBef>
              <a:spcAft>
                <a:spcPts val="1350"/>
              </a:spcAft>
            </a:pPr>
            <a:r>
              <a:rPr lang="en-US" sz="8625" b="1" dirty="0">
                <a:ln w="38100">
                  <a:solidFill>
                    <a:srgbClr val="FF0000"/>
                  </a:solidFill>
                </a:ln>
                <a:solidFill>
                  <a:srgbClr val="FFFF00"/>
                </a:solidFill>
                <a:latin typeface="Arial" pitchFamily="34" charset="0"/>
                <a:cs typeface="Arial" pitchFamily="34" charset="0"/>
              </a:rPr>
              <a:t>SPEAKING</a:t>
            </a:r>
          </a:p>
        </p:txBody>
      </p:sp>
    </p:spTree>
    <p:extLst>
      <p:ext uri="{BB962C8B-B14F-4D97-AF65-F5344CB8AC3E}">
        <p14:creationId xmlns:p14="http://schemas.microsoft.com/office/powerpoint/2010/main" val="1076904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276077"/>
            <a:ext cx="6858000" cy="1015663"/>
          </a:xfrm>
          <a:prstGeom prst="rect">
            <a:avLst/>
          </a:prstGeom>
        </p:spPr>
        <p:txBody>
          <a:bodyPr wrap="square">
            <a:spAutoFit/>
          </a:bodyPr>
          <a:lstStyle/>
          <a:p>
            <a:pPr marL="332185" indent="-332185" algn="just" defTabSz="685800">
              <a:lnSpc>
                <a:spcPts val="2400"/>
              </a:lnSpc>
            </a:pPr>
            <a:r>
              <a:rPr lang="en-US" sz="2100" b="1" spc="-30" dirty="0">
                <a:solidFill>
                  <a:srgbClr val="FF0000"/>
                </a:solidFill>
                <a:latin typeface="Arial" panose="020B0604020202020204" pitchFamily="34" charset="0"/>
                <a:cs typeface="Arial" pitchFamily="34" charset="0"/>
              </a:rPr>
              <a:t>4. </a:t>
            </a:r>
            <a:r>
              <a:rPr lang="en-US" sz="2100" b="1" dirty="0">
                <a:solidFill>
                  <a:srgbClr val="FF0000"/>
                </a:solidFill>
                <a:latin typeface="Arial" panose="020B0604020202020204" pitchFamily="34" charset="0"/>
                <a:cs typeface="Arial" panose="020B0604020202020204" pitchFamily="34" charset="0"/>
              </a:rPr>
              <a:t>In small groups, decide whether you agree with the author of this text. Why/Why not? Share your ideas with the class.</a:t>
            </a:r>
            <a:endParaRPr lang="en-US" sz="2100" b="1" spc="-30" dirty="0">
              <a:solidFill>
                <a:srgbClr val="FF0000"/>
              </a:solidFill>
              <a:latin typeface="Arial" pitchFamily="34" charset="0"/>
              <a:cs typeface="Arial" pitchFamily="34" charset="0"/>
            </a:endParaRPr>
          </a:p>
        </p:txBody>
      </p:sp>
      <p:sp>
        <p:nvSpPr>
          <p:cNvPr id="4" name="Rectangle 3"/>
          <p:cNvSpPr/>
          <p:nvPr/>
        </p:nvSpPr>
        <p:spPr>
          <a:xfrm>
            <a:off x="914400" y="1291740"/>
            <a:ext cx="7162800" cy="4183196"/>
          </a:xfrm>
          <a:prstGeom prst="rect">
            <a:avLst/>
          </a:prstGeom>
        </p:spPr>
        <p:txBody>
          <a:bodyPr wrap="square">
            <a:spAutoFit/>
          </a:bodyPr>
          <a:lstStyle/>
          <a:p>
            <a:pPr algn="just" defTabSz="685800">
              <a:lnSpc>
                <a:spcPts val="2325"/>
              </a:lnSpc>
              <a:spcBef>
                <a:spcPts val="225"/>
              </a:spcBef>
              <a:spcAft>
                <a:spcPts val="225"/>
              </a:spcAft>
            </a:pPr>
            <a:r>
              <a:rPr lang="en-US" sz="2100" b="1" dirty="0">
                <a:solidFill>
                  <a:prstClr val="white"/>
                </a:solidFill>
                <a:latin typeface="Arial" panose="020B0604020202020204" pitchFamily="34" charset="0"/>
                <a:cs typeface="Arial" panose="020B0604020202020204" pitchFamily="34" charset="0"/>
              </a:rPr>
              <a:t>I agree with the author of this text, because, when we use telepathy and holography, you can:</a:t>
            </a:r>
          </a:p>
          <a:p>
            <a:pPr marL="265510" indent="-265510" algn="just" defTabSz="685800">
              <a:lnSpc>
                <a:spcPts val="2325"/>
              </a:lnSpc>
              <a:spcBef>
                <a:spcPts val="225"/>
              </a:spcBef>
              <a:spcAft>
                <a:spcPts val="225"/>
              </a:spcAft>
            </a:pPr>
            <a:r>
              <a:rPr lang="en-US" sz="2100" b="1" dirty="0">
                <a:solidFill>
                  <a:prstClr val="white"/>
                </a:solidFill>
                <a:latin typeface="Arial" panose="020B0604020202020204" pitchFamily="34" charset="0"/>
                <a:cs typeface="Arial" panose="020B0604020202020204" pitchFamily="34" charset="0"/>
              </a:rPr>
              <a:t>- 	say something to someone who is no longer a part of your life.</a:t>
            </a:r>
          </a:p>
          <a:p>
            <a:pPr marL="265510" indent="-265510" algn="just" defTabSz="685800">
              <a:lnSpc>
                <a:spcPts val="2325"/>
              </a:lnSpc>
              <a:spcBef>
                <a:spcPts val="225"/>
              </a:spcBef>
              <a:spcAft>
                <a:spcPts val="225"/>
              </a:spcAft>
            </a:pPr>
            <a:r>
              <a:rPr lang="en-US" sz="2100" b="1" dirty="0">
                <a:solidFill>
                  <a:prstClr val="white"/>
                </a:solidFill>
                <a:latin typeface="Arial" panose="020B0604020202020204" pitchFamily="34" charset="0"/>
                <a:cs typeface="Arial" panose="020B0604020202020204" pitchFamily="34" charset="0"/>
              </a:rPr>
              <a:t>- 	apologize to someone who is no longer in your life for a misunderstanding or a hurt that you caused.</a:t>
            </a:r>
          </a:p>
          <a:p>
            <a:pPr marL="265510" indent="-265510" algn="just" defTabSz="685800">
              <a:lnSpc>
                <a:spcPts val="2325"/>
              </a:lnSpc>
              <a:spcBef>
                <a:spcPts val="225"/>
              </a:spcBef>
              <a:spcAft>
                <a:spcPts val="225"/>
              </a:spcAft>
            </a:pPr>
            <a:r>
              <a:rPr lang="en-US" sz="2100" b="1" dirty="0">
                <a:solidFill>
                  <a:prstClr val="white"/>
                </a:solidFill>
                <a:latin typeface="Arial" panose="020B0604020202020204" pitchFamily="34" charset="0"/>
                <a:cs typeface="Arial" panose="020B0604020202020204" pitchFamily="34" charset="0"/>
              </a:rPr>
              <a:t>- pave the way for better interaction with someone you don't get along with. Call a truce telepathically and see how the tension in the relationship eases.</a:t>
            </a:r>
          </a:p>
          <a:p>
            <a:pPr marL="265510" indent="-265510" algn="just" defTabSz="685800">
              <a:lnSpc>
                <a:spcPts val="2325"/>
              </a:lnSpc>
              <a:spcBef>
                <a:spcPts val="225"/>
              </a:spcBef>
              <a:spcAft>
                <a:spcPts val="225"/>
              </a:spcAft>
            </a:pPr>
            <a:r>
              <a:rPr lang="en-US" sz="2100" b="1" dirty="0">
                <a:solidFill>
                  <a:prstClr val="white"/>
                </a:solidFill>
                <a:latin typeface="Arial" panose="020B0604020202020204" pitchFamily="34" charset="0"/>
                <a:cs typeface="Arial" panose="020B0604020202020204" pitchFamily="34" charset="0"/>
              </a:rPr>
              <a:t>- 	</a:t>
            </a:r>
            <a:r>
              <a:rPr lang="en-US" sz="2100" b="1" spc="-75" dirty="0">
                <a:solidFill>
                  <a:prstClr val="white"/>
                </a:solidFill>
                <a:latin typeface="Arial" panose="020B0604020202020204" pitchFamily="34" charset="0"/>
                <a:cs typeface="Arial" panose="020B0604020202020204" pitchFamily="34" charset="0"/>
              </a:rPr>
              <a:t>let someone know how you feel about them if you've been unable to convey this information face to face.</a:t>
            </a:r>
          </a:p>
          <a:p>
            <a:pPr marL="265510" indent="-265510" algn="just" defTabSz="685800">
              <a:lnSpc>
                <a:spcPts val="2325"/>
              </a:lnSpc>
              <a:spcBef>
                <a:spcPts val="225"/>
              </a:spcBef>
              <a:spcAft>
                <a:spcPts val="225"/>
              </a:spcAft>
            </a:pPr>
            <a:r>
              <a:rPr lang="en-US" sz="2100" b="1" dirty="0">
                <a:solidFill>
                  <a:prstClr val="white"/>
                </a:solidFill>
                <a:latin typeface="Arial" panose="020B0604020202020204" pitchFamily="34" charset="0"/>
                <a:cs typeface="Arial" panose="020B0604020202020204" pitchFamily="34" charset="0"/>
              </a:rPr>
              <a:t>- forgive someone who has hurt you cutting the cords of anger or disappointment that bind you.</a:t>
            </a:r>
          </a:p>
        </p:txBody>
      </p:sp>
    </p:spTree>
    <p:extLst>
      <p:ext uri="{BB962C8B-B14F-4D97-AF65-F5344CB8AC3E}">
        <p14:creationId xmlns:p14="http://schemas.microsoft.com/office/powerpoint/2010/main" val="3072105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0522" y="333563"/>
            <a:ext cx="6846311" cy="1061829"/>
          </a:xfrm>
          <a:prstGeom prst="rect">
            <a:avLst/>
          </a:prstGeom>
        </p:spPr>
        <p:txBody>
          <a:bodyPr wrap="square">
            <a:spAutoFit/>
          </a:bodyPr>
          <a:lstStyle/>
          <a:p>
            <a:pPr marL="332185" indent="-332185" algn="just" defTabSz="685800">
              <a:spcBef>
                <a:spcPts val="450"/>
              </a:spcBef>
              <a:spcAft>
                <a:spcPts val="450"/>
              </a:spcAft>
            </a:pPr>
            <a:r>
              <a:rPr lang="en-US" sz="2100" b="1" dirty="0">
                <a:solidFill>
                  <a:srgbClr val="FF0000"/>
                </a:solidFill>
                <a:latin typeface="Arial" panose="020B0604020202020204" pitchFamily="34" charset="0"/>
                <a:cs typeface="Arial" panose="020B0604020202020204" pitchFamily="34" charset="0"/>
              </a:rPr>
              <a:t>5.	Class survey. What ways of communication do you use for the following purposes now and what will they be in the year 2030?</a:t>
            </a:r>
          </a:p>
        </p:txBody>
      </p:sp>
      <p:graphicFrame>
        <p:nvGraphicFramePr>
          <p:cNvPr id="6" name="Table 5"/>
          <p:cNvGraphicFramePr>
            <a:graphicFrameLocks noGrp="1"/>
          </p:cNvGraphicFramePr>
          <p:nvPr>
            <p:extLst>
              <p:ext uri="{D42A27DB-BD31-4B8C-83A1-F6EECF244321}">
                <p14:modId xmlns:p14="http://schemas.microsoft.com/office/powerpoint/2010/main" val="4163324805"/>
              </p:ext>
            </p:extLst>
          </p:nvPr>
        </p:nvGraphicFramePr>
        <p:xfrm>
          <a:off x="304800" y="1543489"/>
          <a:ext cx="8305799" cy="5139309"/>
        </p:xfrm>
        <a:graphic>
          <a:graphicData uri="http://schemas.openxmlformats.org/drawingml/2006/table">
            <a:tbl>
              <a:tblPr/>
              <a:tblGrid>
                <a:gridCol w="4946217">
                  <a:extLst>
                    <a:ext uri="{9D8B030D-6E8A-4147-A177-3AD203B41FA5}">
                      <a16:colId xmlns:a16="http://schemas.microsoft.com/office/drawing/2014/main" val="20000"/>
                    </a:ext>
                  </a:extLst>
                </a:gridCol>
                <a:gridCol w="1572454">
                  <a:extLst>
                    <a:ext uri="{9D8B030D-6E8A-4147-A177-3AD203B41FA5}">
                      <a16:colId xmlns:a16="http://schemas.microsoft.com/office/drawing/2014/main" val="20001"/>
                    </a:ext>
                  </a:extLst>
                </a:gridCol>
                <a:gridCol w="1787128">
                  <a:extLst>
                    <a:ext uri="{9D8B030D-6E8A-4147-A177-3AD203B41FA5}">
                      <a16:colId xmlns:a16="http://schemas.microsoft.com/office/drawing/2014/main" val="20002"/>
                    </a:ext>
                  </a:extLst>
                </a:gridCol>
              </a:tblGrid>
              <a:tr h="582930">
                <a:tc>
                  <a:txBody>
                    <a:bodyPr/>
                    <a:lstStyle/>
                    <a:p>
                      <a:pPr algn="ctr">
                        <a:lnSpc>
                          <a:spcPts val="2700"/>
                        </a:lnSpc>
                      </a:pPr>
                      <a:r>
                        <a:rPr lang="en-US" sz="2200" b="1" dirty="0">
                          <a:solidFill>
                            <a:srgbClr val="00FFFF"/>
                          </a:solidFill>
                          <a:latin typeface="Times New Roman" panose="02020603050405020304" pitchFamily="18" charset="0"/>
                          <a:cs typeface="Times New Roman" panose="02020603050405020304" pitchFamily="18" charset="0"/>
                        </a:rPr>
                        <a:t>Purpose </a:t>
                      </a:r>
                    </a:p>
                  </a:txBody>
                  <a:tcPr marL="68580" marR="68580" marT="34290" marB="34290" anchor="ctr">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tc>
                  <a:txBody>
                    <a:bodyPr/>
                    <a:lstStyle/>
                    <a:p>
                      <a:pPr algn="ctr">
                        <a:lnSpc>
                          <a:spcPts val="2700"/>
                        </a:lnSpc>
                      </a:pPr>
                      <a:r>
                        <a:rPr lang="en-US" sz="2200" b="1" dirty="0">
                          <a:solidFill>
                            <a:srgbClr val="00FFFF"/>
                          </a:solidFill>
                          <a:latin typeface="Times New Roman" panose="02020603050405020304" pitchFamily="18" charset="0"/>
                          <a:cs typeface="Times New Roman" panose="02020603050405020304" pitchFamily="18" charset="0"/>
                        </a:rPr>
                        <a:t>At present </a:t>
                      </a:r>
                    </a:p>
                  </a:txBody>
                  <a:tcPr marL="68580" marR="68580" marT="34290" marB="34290" anchor="ctr">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tc>
                  <a:txBody>
                    <a:bodyPr/>
                    <a:lstStyle/>
                    <a:p>
                      <a:pPr algn="ctr">
                        <a:lnSpc>
                          <a:spcPts val="2700"/>
                        </a:lnSpc>
                      </a:pPr>
                      <a:r>
                        <a:rPr lang="en-US" sz="2200" b="1" dirty="0">
                          <a:solidFill>
                            <a:srgbClr val="00FFFF"/>
                          </a:solidFill>
                          <a:latin typeface="Times New Roman" panose="02020603050405020304" pitchFamily="18" charset="0"/>
                          <a:cs typeface="Times New Roman" panose="02020603050405020304" pitchFamily="18" charset="0"/>
                        </a:rPr>
                        <a:t>In the year</a:t>
                      </a:r>
                      <a:br>
                        <a:rPr lang="en-US" sz="2200" b="1" dirty="0">
                          <a:solidFill>
                            <a:srgbClr val="00FFFF"/>
                          </a:solidFill>
                          <a:latin typeface="Times New Roman" panose="02020603050405020304" pitchFamily="18" charset="0"/>
                          <a:cs typeface="Times New Roman" panose="02020603050405020304" pitchFamily="18" charset="0"/>
                        </a:rPr>
                      </a:br>
                      <a:r>
                        <a:rPr lang="en-US" sz="2200" b="1" dirty="0">
                          <a:solidFill>
                            <a:srgbClr val="00FFFF"/>
                          </a:solidFill>
                          <a:latin typeface="Times New Roman" panose="02020603050405020304" pitchFamily="18" charset="0"/>
                          <a:cs typeface="Times New Roman" panose="02020603050405020304" pitchFamily="18" charset="0"/>
                        </a:rPr>
                        <a:t>2030</a:t>
                      </a:r>
                    </a:p>
                  </a:txBody>
                  <a:tcPr marL="68580" marR="68580" marT="34290" marB="34290" anchor="ctr">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extLst>
                  <a:ext uri="{0D108BD9-81ED-4DB2-BD59-A6C34878D82A}">
                    <a16:rowId xmlns:a16="http://schemas.microsoft.com/office/drawing/2014/main" val="10000"/>
                  </a:ext>
                </a:extLst>
              </a:tr>
              <a:tr h="582930">
                <a:tc>
                  <a:txBody>
                    <a:bodyPr/>
                    <a:lstStyle/>
                    <a:p>
                      <a:pPr>
                        <a:lnSpc>
                          <a:spcPts val="2700"/>
                        </a:lnSpc>
                      </a:pPr>
                      <a:r>
                        <a:rPr lang="en-US" sz="2200" b="1" dirty="0">
                          <a:solidFill>
                            <a:schemeClr val="bg1"/>
                          </a:solidFill>
                          <a:latin typeface="Times New Roman" panose="02020603050405020304" pitchFamily="18" charset="0"/>
                          <a:cs typeface="Times New Roman" panose="02020603050405020304" pitchFamily="18" charset="0"/>
                        </a:rPr>
                        <a:t>1. working on a group project </a:t>
                      </a:r>
                    </a:p>
                  </a:txBody>
                  <a:tcPr marL="68580" marR="68580" marT="34290" marB="34290" anchor="ctr">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tc>
                  <a:txBody>
                    <a:bodyPr/>
                    <a:lstStyle/>
                    <a:p>
                      <a:pPr>
                        <a:lnSpc>
                          <a:spcPts val="2700"/>
                        </a:lnSpc>
                      </a:pPr>
                      <a:r>
                        <a:rPr lang="en-US" sz="2200" b="1" dirty="0">
                          <a:solidFill>
                            <a:schemeClr val="bg1"/>
                          </a:solidFill>
                          <a:latin typeface="Times New Roman" panose="02020603050405020304" pitchFamily="18" charset="0"/>
                          <a:cs typeface="Times New Roman" panose="02020603050405020304" pitchFamily="18" charset="0"/>
                        </a:rPr>
                        <a:t>I (use)… </a:t>
                      </a:r>
                    </a:p>
                  </a:txBody>
                  <a:tcPr marL="68580" marR="68580" marT="34290" marB="34290" anchor="ctr">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tc>
                  <a:txBody>
                    <a:bodyPr/>
                    <a:lstStyle/>
                    <a:p>
                      <a:pPr>
                        <a:lnSpc>
                          <a:spcPts val="2700"/>
                        </a:lnSpc>
                      </a:pPr>
                      <a:r>
                        <a:rPr lang="en-US" sz="2200" b="1">
                          <a:solidFill>
                            <a:schemeClr val="bg1"/>
                          </a:solidFill>
                          <a:latin typeface="Times New Roman" panose="02020603050405020304" pitchFamily="18" charset="0"/>
                          <a:cs typeface="Times New Roman" panose="02020603050405020304" pitchFamily="18" charset="0"/>
                        </a:rPr>
                        <a:t>I’ll be</a:t>
                      </a:r>
                      <a:br>
                        <a:rPr lang="en-US" sz="2200" b="1">
                          <a:solidFill>
                            <a:schemeClr val="bg1"/>
                          </a:solidFill>
                          <a:latin typeface="Times New Roman" panose="02020603050405020304" pitchFamily="18" charset="0"/>
                          <a:cs typeface="Times New Roman" panose="02020603050405020304" pitchFamily="18" charset="0"/>
                        </a:rPr>
                      </a:br>
                      <a:r>
                        <a:rPr lang="en-US" sz="2200" b="1">
                          <a:solidFill>
                            <a:schemeClr val="bg1"/>
                          </a:solidFill>
                          <a:latin typeface="Times New Roman" panose="02020603050405020304" pitchFamily="18" charset="0"/>
                          <a:cs typeface="Times New Roman" panose="02020603050405020304" pitchFamily="18" charset="0"/>
                        </a:rPr>
                        <a:t>(using)…</a:t>
                      </a:r>
                    </a:p>
                  </a:txBody>
                  <a:tcPr marL="68580" marR="68580" marT="34290" marB="34290" anchor="ctr">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extLst>
                  <a:ext uri="{0D108BD9-81ED-4DB2-BD59-A6C34878D82A}">
                    <a16:rowId xmlns:a16="http://schemas.microsoft.com/office/drawing/2014/main" val="10001"/>
                  </a:ext>
                </a:extLst>
              </a:tr>
              <a:tr h="582930">
                <a:tc>
                  <a:txBody>
                    <a:bodyPr/>
                    <a:lstStyle/>
                    <a:p>
                      <a:pPr marL="354013" indent="-354013">
                        <a:lnSpc>
                          <a:spcPts val="2700"/>
                        </a:lnSpc>
                      </a:pPr>
                      <a:r>
                        <a:rPr lang="en-US" sz="2200" b="1" dirty="0">
                          <a:solidFill>
                            <a:schemeClr val="bg1"/>
                          </a:solidFill>
                          <a:latin typeface="Times New Roman" panose="02020603050405020304" pitchFamily="18" charset="0"/>
                          <a:cs typeface="Times New Roman" panose="02020603050405020304" pitchFamily="18" charset="0"/>
                        </a:rPr>
                        <a:t>2. keeping in touch with a friend who lives far away</a:t>
                      </a:r>
                    </a:p>
                  </a:txBody>
                  <a:tcPr marL="68580" marR="68580" marT="34290" marB="34290" anchor="ctr">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tc>
                  <a:txBody>
                    <a:bodyPr/>
                    <a:lstStyle/>
                    <a:p>
                      <a:pPr>
                        <a:lnSpc>
                          <a:spcPts val="2700"/>
                        </a:lnSpc>
                      </a:pPr>
                      <a:endParaRPr lang="en-US" sz="2200" b="1">
                        <a:solidFill>
                          <a:schemeClr val="bg1"/>
                        </a:solidFill>
                        <a:latin typeface="Times New Roman" panose="02020603050405020304" pitchFamily="18" charset="0"/>
                        <a:cs typeface="Times New Roman" panose="02020603050405020304" pitchFamily="18" charset="0"/>
                      </a:endParaRPr>
                    </a:p>
                  </a:txBody>
                  <a:tcPr marL="68580" marR="68580" marT="34290" marB="34290">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tc>
                  <a:txBody>
                    <a:bodyPr/>
                    <a:lstStyle/>
                    <a:p>
                      <a:pPr>
                        <a:lnSpc>
                          <a:spcPts val="2700"/>
                        </a:lnSpc>
                      </a:pPr>
                      <a:endParaRPr lang="en-US" sz="2200" b="1">
                        <a:solidFill>
                          <a:schemeClr val="bg1"/>
                        </a:solidFill>
                        <a:latin typeface="Times New Roman" panose="02020603050405020304" pitchFamily="18" charset="0"/>
                        <a:cs typeface="Times New Roman" panose="02020603050405020304" pitchFamily="18" charset="0"/>
                      </a:endParaRPr>
                    </a:p>
                  </a:txBody>
                  <a:tcPr marL="68580" marR="68580" marT="34290" marB="34290">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extLst>
                  <a:ext uri="{0D108BD9-81ED-4DB2-BD59-A6C34878D82A}">
                    <a16:rowId xmlns:a16="http://schemas.microsoft.com/office/drawing/2014/main" val="10002"/>
                  </a:ext>
                </a:extLst>
              </a:tr>
              <a:tr h="582930">
                <a:tc>
                  <a:txBody>
                    <a:bodyPr/>
                    <a:lstStyle/>
                    <a:p>
                      <a:pPr marL="354013" indent="-354013">
                        <a:lnSpc>
                          <a:spcPts val="2700"/>
                        </a:lnSpc>
                      </a:pPr>
                      <a:r>
                        <a:rPr lang="en-US" sz="2200" b="1" dirty="0">
                          <a:solidFill>
                            <a:schemeClr val="bg1"/>
                          </a:solidFill>
                          <a:latin typeface="Times New Roman" panose="02020603050405020304" pitchFamily="18" charset="0"/>
                          <a:cs typeface="Times New Roman" panose="02020603050405020304" pitchFamily="18" charset="0"/>
                        </a:rPr>
                        <a:t>3. contacting friends to meet to see a film</a:t>
                      </a:r>
                    </a:p>
                  </a:txBody>
                  <a:tcPr marL="68580" marR="68580" marT="34290" marB="34290" anchor="ctr">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tc>
                  <a:txBody>
                    <a:bodyPr/>
                    <a:lstStyle/>
                    <a:p>
                      <a:pPr>
                        <a:lnSpc>
                          <a:spcPts val="2700"/>
                        </a:lnSpc>
                      </a:pPr>
                      <a:endParaRPr lang="en-US" sz="2200" b="1">
                        <a:solidFill>
                          <a:schemeClr val="bg1"/>
                        </a:solidFill>
                        <a:latin typeface="Times New Roman" panose="02020603050405020304" pitchFamily="18" charset="0"/>
                        <a:cs typeface="Times New Roman" panose="02020603050405020304" pitchFamily="18" charset="0"/>
                      </a:endParaRPr>
                    </a:p>
                  </a:txBody>
                  <a:tcPr marL="68580" marR="68580" marT="34290" marB="34290">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tc>
                  <a:txBody>
                    <a:bodyPr/>
                    <a:lstStyle/>
                    <a:p>
                      <a:pPr>
                        <a:lnSpc>
                          <a:spcPts val="2700"/>
                        </a:lnSpc>
                      </a:pPr>
                      <a:endParaRPr lang="en-US" sz="2200" b="1" dirty="0">
                        <a:solidFill>
                          <a:schemeClr val="bg1"/>
                        </a:solidFill>
                        <a:latin typeface="Times New Roman" panose="02020603050405020304" pitchFamily="18" charset="0"/>
                        <a:cs typeface="Times New Roman" panose="02020603050405020304" pitchFamily="18" charset="0"/>
                      </a:endParaRPr>
                    </a:p>
                  </a:txBody>
                  <a:tcPr marL="68580" marR="68580" marT="34290" marB="34290">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extLst>
                  <a:ext uri="{0D108BD9-81ED-4DB2-BD59-A6C34878D82A}">
                    <a16:rowId xmlns:a16="http://schemas.microsoft.com/office/drawing/2014/main" val="10003"/>
                  </a:ext>
                </a:extLst>
              </a:tr>
              <a:tr h="840105">
                <a:tc>
                  <a:txBody>
                    <a:bodyPr/>
                    <a:lstStyle/>
                    <a:p>
                      <a:pPr marL="354013" indent="-354013">
                        <a:lnSpc>
                          <a:spcPts val="2700"/>
                        </a:lnSpc>
                      </a:pPr>
                      <a:r>
                        <a:rPr lang="en-US" sz="2200" b="1" dirty="0">
                          <a:solidFill>
                            <a:schemeClr val="bg1"/>
                          </a:solidFill>
                          <a:latin typeface="Times New Roman" panose="02020603050405020304" pitchFamily="18" charset="0"/>
                          <a:cs typeface="Times New Roman" panose="02020603050405020304" pitchFamily="18" charset="0"/>
                        </a:rPr>
                        <a:t>4. asking your teacher</a:t>
                      </a:r>
                      <a:br>
                        <a:rPr lang="en-US" sz="2200" b="1" dirty="0">
                          <a:solidFill>
                            <a:schemeClr val="bg1"/>
                          </a:solidFill>
                          <a:latin typeface="Times New Roman" panose="02020603050405020304" pitchFamily="18" charset="0"/>
                          <a:cs typeface="Times New Roman" panose="02020603050405020304" pitchFamily="18" charset="0"/>
                        </a:rPr>
                      </a:br>
                      <a:r>
                        <a:rPr lang="en-US" sz="2200" b="1" dirty="0">
                          <a:solidFill>
                            <a:schemeClr val="bg1"/>
                          </a:solidFill>
                          <a:latin typeface="Times New Roman" panose="02020603050405020304" pitchFamily="18" charset="0"/>
                          <a:cs typeface="Times New Roman" panose="02020603050405020304" pitchFamily="18" charset="0"/>
                        </a:rPr>
                        <a:t>something that you didn’t</a:t>
                      </a:r>
                      <a:br>
                        <a:rPr lang="en-US" sz="2200" b="1" dirty="0">
                          <a:solidFill>
                            <a:schemeClr val="bg1"/>
                          </a:solidFill>
                          <a:latin typeface="Times New Roman" panose="02020603050405020304" pitchFamily="18" charset="0"/>
                          <a:cs typeface="Times New Roman" panose="02020603050405020304" pitchFamily="18" charset="0"/>
                        </a:rPr>
                      </a:br>
                      <a:r>
                        <a:rPr lang="en-US" sz="2200" b="1" dirty="0">
                          <a:solidFill>
                            <a:schemeClr val="bg1"/>
                          </a:solidFill>
                          <a:latin typeface="Times New Roman" panose="02020603050405020304" pitchFamily="18" charset="0"/>
                          <a:cs typeface="Times New Roman" panose="02020603050405020304" pitchFamily="18" charset="0"/>
                        </a:rPr>
                        <a:t>understand in the lesson</a:t>
                      </a:r>
                    </a:p>
                  </a:txBody>
                  <a:tcPr marL="68580" marR="68580" marT="34290" marB="34290" anchor="ctr">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tc>
                  <a:txBody>
                    <a:bodyPr/>
                    <a:lstStyle/>
                    <a:p>
                      <a:pPr>
                        <a:lnSpc>
                          <a:spcPts val="2700"/>
                        </a:lnSpc>
                      </a:pPr>
                      <a:endParaRPr lang="en-US" sz="2200" b="1" dirty="0">
                        <a:solidFill>
                          <a:schemeClr val="bg1"/>
                        </a:solidFill>
                        <a:latin typeface="Times New Roman" panose="02020603050405020304" pitchFamily="18" charset="0"/>
                        <a:cs typeface="Times New Roman" panose="02020603050405020304" pitchFamily="18" charset="0"/>
                      </a:endParaRPr>
                    </a:p>
                  </a:txBody>
                  <a:tcPr marL="68580" marR="68580" marT="34290" marB="34290">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tc>
                  <a:txBody>
                    <a:bodyPr/>
                    <a:lstStyle/>
                    <a:p>
                      <a:pPr>
                        <a:lnSpc>
                          <a:spcPts val="2700"/>
                        </a:lnSpc>
                      </a:pPr>
                      <a:endParaRPr lang="en-US" sz="2200" b="1">
                        <a:solidFill>
                          <a:schemeClr val="bg1"/>
                        </a:solidFill>
                        <a:latin typeface="Times New Roman" panose="02020603050405020304" pitchFamily="18" charset="0"/>
                        <a:cs typeface="Times New Roman" panose="02020603050405020304" pitchFamily="18" charset="0"/>
                      </a:endParaRPr>
                    </a:p>
                  </a:txBody>
                  <a:tcPr marL="68580" marR="68580" marT="34290" marB="34290">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extLst>
                  <a:ext uri="{0D108BD9-81ED-4DB2-BD59-A6C34878D82A}">
                    <a16:rowId xmlns:a16="http://schemas.microsoft.com/office/drawing/2014/main" val="10004"/>
                  </a:ext>
                </a:extLst>
              </a:tr>
              <a:tr h="582930">
                <a:tc>
                  <a:txBody>
                    <a:bodyPr/>
                    <a:lstStyle/>
                    <a:p>
                      <a:pPr marL="354013" indent="-354013">
                        <a:lnSpc>
                          <a:spcPts val="2700"/>
                        </a:lnSpc>
                      </a:pPr>
                      <a:r>
                        <a:rPr lang="en-US" sz="2200" b="1" dirty="0">
                          <a:solidFill>
                            <a:schemeClr val="bg1"/>
                          </a:solidFill>
                          <a:latin typeface="Times New Roman" panose="02020603050405020304" pitchFamily="18" charset="0"/>
                          <a:cs typeface="Times New Roman" panose="02020603050405020304" pitchFamily="18" charset="0"/>
                        </a:rPr>
                        <a:t>5. letting your parents know you want to say sorry</a:t>
                      </a:r>
                    </a:p>
                  </a:txBody>
                  <a:tcPr marL="68580" marR="68580" marT="34290" marB="34290" anchor="ctr">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tc>
                  <a:txBody>
                    <a:bodyPr/>
                    <a:lstStyle/>
                    <a:p>
                      <a:pPr>
                        <a:lnSpc>
                          <a:spcPts val="2700"/>
                        </a:lnSpc>
                      </a:pPr>
                      <a:endParaRPr lang="en-US" sz="2200" b="1">
                        <a:solidFill>
                          <a:schemeClr val="bg1"/>
                        </a:solidFill>
                        <a:latin typeface="Times New Roman" panose="02020603050405020304" pitchFamily="18" charset="0"/>
                        <a:cs typeface="Times New Roman" panose="02020603050405020304" pitchFamily="18" charset="0"/>
                      </a:endParaRPr>
                    </a:p>
                  </a:txBody>
                  <a:tcPr marL="68580" marR="68580" marT="34290" marB="34290">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tc>
                  <a:txBody>
                    <a:bodyPr/>
                    <a:lstStyle/>
                    <a:p>
                      <a:pPr>
                        <a:lnSpc>
                          <a:spcPts val="2700"/>
                        </a:lnSpc>
                      </a:pPr>
                      <a:endParaRPr lang="en-US" sz="2200" b="1">
                        <a:solidFill>
                          <a:schemeClr val="bg1"/>
                        </a:solidFill>
                        <a:latin typeface="Times New Roman" panose="02020603050405020304" pitchFamily="18" charset="0"/>
                        <a:cs typeface="Times New Roman" panose="02020603050405020304" pitchFamily="18" charset="0"/>
                      </a:endParaRPr>
                    </a:p>
                  </a:txBody>
                  <a:tcPr marL="68580" marR="68580" marT="34290" marB="34290">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extLst>
                  <a:ext uri="{0D108BD9-81ED-4DB2-BD59-A6C34878D82A}">
                    <a16:rowId xmlns:a16="http://schemas.microsoft.com/office/drawing/2014/main" val="10005"/>
                  </a:ext>
                </a:extLst>
              </a:tr>
              <a:tr h="325755">
                <a:tc>
                  <a:txBody>
                    <a:bodyPr/>
                    <a:lstStyle/>
                    <a:p>
                      <a:pPr>
                        <a:lnSpc>
                          <a:spcPts val="2700"/>
                        </a:lnSpc>
                      </a:pPr>
                      <a:r>
                        <a:rPr lang="en-US" sz="2200" b="1" dirty="0">
                          <a:solidFill>
                            <a:schemeClr val="bg1"/>
                          </a:solidFill>
                          <a:latin typeface="Times New Roman" panose="02020603050405020304" pitchFamily="18" charset="0"/>
                          <a:cs typeface="Times New Roman" panose="02020603050405020304" pitchFamily="18" charset="0"/>
                        </a:rPr>
                        <a:t>6. showing love to your pet</a:t>
                      </a:r>
                    </a:p>
                  </a:txBody>
                  <a:tcPr marL="68580" marR="68580" marT="34290" marB="34290" anchor="ctr">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tc>
                  <a:txBody>
                    <a:bodyPr/>
                    <a:lstStyle/>
                    <a:p>
                      <a:pPr>
                        <a:lnSpc>
                          <a:spcPts val="2700"/>
                        </a:lnSpc>
                      </a:pPr>
                      <a:endParaRPr lang="en-US" sz="2200" b="1">
                        <a:solidFill>
                          <a:schemeClr val="bg1"/>
                        </a:solidFill>
                        <a:latin typeface="Times New Roman" panose="02020603050405020304" pitchFamily="18" charset="0"/>
                        <a:cs typeface="Times New Roman" panose="02020603050405020304" pitchFamily="18" charset="0"/>
                      </a:endParaRPr>
                    </a:p>
                  </a:txBody>
                  <a:tcPr marL="68580" marR="68580" marT="34290" marB="34290">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tc>
                  <a:txBody>
                    <a:bodyPr/>
                    <a:lstStyle/>
                    <a:p>
                      <a:pPr>
                        <a:lnSpc>
                          <a:spcPts val="2700"/>
                        </a:lnSpc>
                      </a:pPr>
                      <a:endParaRPr lang="en-US" sz="2200" b="1" dirty="0">
                        <a:solidFill>
                          <a:schemeClr val="bg1"/>
                        </a:solidFill>
                        <a:latin typeface="Times New Roman" panose="02020603050405020304" pitchFamily="18" charset="0"/>
                        <a:cs typeface="Times New Roman" panose="02020603050405020304" pitchFamily="18" charset="0"/>
                      </a:endParaRPr>
                    </a:p>
                  </a:txBody>
                  <a:tcPr marL="68580" marR="68580" marT="34290" marB="34290">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7" name="Rectangle 1"/>
          <p:cNvSpPr>
            <a:spLocks noChangeArrowheads="1"/>
          </p:cNvSpPr>
          <p:nvPr/>
        </p:nvSpPr>
        <p:spPr bwMode="auto">
          <a:xfrm>
            <a:off x="3561161" y="1957903"/>
            <a:ext cx="138564" cy="484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fontAlgn="base">
              <a:spcBef>
                <a:spcPct val="0"/>
              </a:spcBef>
              <a:spcAft>
                <a:spcPct val="0"/>
              </a:spcAft>
            </a:pPr>
            <a:br>
              <a:rPr lang="en-US" altLang="en-US" sz="1350">
                <a:solidFill>
                  <a:prstClr val="black"/>
                </a:solidFill>
                <a:latin typeface="Arial" pitchFamily="34" charset="0"/>
                <a:cs typeface="Arial" pitchFamily="34" charset="0"/>
              </a:rPr>
            </a:br>
            <a:endParaRPr lang="en-US" altLang="en-US" sz="135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600336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684738394"/>
              </p:ext>
            </p:extLst>
          </p:nvPr>
        </p:nvGraphicFramePr>
        <p:xfrm>
          <a:off x="228601" y="736889"/>
          <a:ext cx="8382000" cy="5396246"/>
        </p:xfrm>
        <a:graphic>
          <a:graphicData uri="http://schemas.openxmlformats.org/drawingml/2006/table">
            <a:tbl>
              <a:tblPr/>
              <a:tblGrid>
                <a:gridCol w="3404715">
                  <a:extLst>
                    <a:ext uri="{9D8B030D-6E8A-4147-A177-3AD203B41FA5}">
                      <a16:colId xmlns:a16="http://schemas.microsoft.com/office/drawing/2014/main" val="20000"/>
                    </a:ext>
                  </a:extLst>
                </a:gridCol>
                <a:gridCol w="1983601">
                  <a:extLst>
                    <a:ext uri="{9D8B030D-6E8A-4147-A177-3AD203B41FA5}">
                      <a16:colId xmlns:a16="http://schemas.microsoft.com/office/drawing/2014/main" val="20001"/>
                    </a:ext>
                  </a:extLst>
                </a:gridCol>
                <a:gridCol w="2993684">
                  <a:extLst>
                    <a:ext uri="{9D8B030D-6E8A-4147-A177-3AD203B41FA5}">
                      <a16:colId xmlns:a16="http://schemas.microsoft.com/office/drawing/2014/main" val="20002"/>
                    </a:ext>
                  </a:extLst>
                </a:gridCol>
              </a:tblGrid>
              <a:tr h="325755">
                <a:tc>
                  <a:txBody>
                    <a:bodyPr/>
                    <a:lstStyle/>
                    <a:p>
                      <a:pPr algn="ctr">
                        <a:lnSpc>
                          <a:spcPts val="2700"/>
                        </a:lnSpc>
                      </a:pPr>
                      <a:r>
                        <a:rPr lang="en-US" sz="2200" b="1" dirty="0">
                          <a:solidFill>
                            <a:srgbClr val="00FFFF"/>
                          </a:solidFill>
                          <a:latin typeface="Times New Roman" panose="02020603050405020304" pitchFamily="18" charset="0"/>
                          <a:cs typeface="Times New Roman" panose="02020603050405020304" pitchFamily="18" charset="0"/>
                        </a:rPr>
                        <a:t>Purpose </a:t>
                      </a:r>
                    </a:p>
                  </a:txBody>
                  <a:tcPr marL="68580" marR="68580" marT="34290" marB="34290" anchor="ctr">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tc>
                  <a:txBody>
                    <a:bodyPr/>
                    <a:lstStyle/>
                    <a:p>
                      <a:pPr algn="ctr">
                        <a:lnSpc>
                          <a:spcPts val="2700"/>
                        </a:lnSpc>
                      </a:pPr>
                      <a:r>
                        <a:rPr lang="en-US" sz="2200" b="1" dirty="0">
                          <a:solidFill>
                            <a:srgbClr val="00FFFF"/>
                          </a:solidFill>
                          <a:latin typeface="Times New Roman" panose="02020603050405020304" pitchFamily="18" charset="0"/>
                          <a:cs typeface="Times New Roman" panose="02020603050405020304" pitchFamily="18" charset="0"/>
                        </a:rPr>
                        <a:t>At present </a:t>
                      </a:r>
                    </a:p>
                  </a:txBody>
                  <a:tcPr marL="68580" marR="68580" marT="34290" marB="34290" anchor="ctr">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tc>
                  <a:txBody>
                    <a:bodyPr/>
                    <a:lstStyle/>
                    <a:p>
                      <a:pPr algn="ctr">
                        <a:lnSpc>
                          <a:spcPts val="2700"/>
                        </a:lnSpc>
                      </a:pPr>
                      <a:r>
                        <a:rPr lang="en-US" sz="2200" b="1" dirty="0">
                          <a:solidFill>
                            <a:srgbClr val="00FFFF"/>
                          </a:solidFill>
                          <a:latin typeface="Times New Roman" panose="02020603050405020304" pitchFamily="18" charset="0"/>
                          <a:cs typeface="Times New Roman" panose="02020603050405020304" pitchFamily="18" charset="0"/>
                        </a:rPr>
                        <a:t>In the year 2030</a:t>
                      </a:r>
                    </a:p>
                  </a:txBody>
                  <a:tcPr marL="68580" marR="68580" marT="34290" marB="34290" anchor="ctr">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extLst>
                  <a:ext uri="{0D108BD9-81ED-4DB2-BD59-A6C34878D82A}">
                    <a16:rowId xmlns:a16="http://schemas.microsoft.com/office/drawing/2014/main" val="10000"/>
                  </a:ext>
                </a:extLst>
              </a:tr>
              <a:tr h="662940">
                <a:tc>
                  <a:txBody>
                    <a:bodyPr/>
                    <a:lstStyle/>
                    <a:p>
                      <a:pPr marL="354013" indent="-354013">
                        <a:lnSpc>
                          <a:spcPts val="2700"/>
                        </a:lnSpc>
                      </a:pPr>
                      <a:r>
                        <a:rPr lang="en-US" sz="2200" b="1" spc="-60" baseline="0" dirty="0">
                          <a:solidFill>
                            <a:srgbClr val="FFFF00"/>
                          </a:solidFill>
                          <a:latin typeface="Times New Roman" panose="02020603050405020304" pitchFamily="18" charset="0"/>
                          <a:cs typeface="Times New Roman" panose="02020603050405020304" pitchFamily="18" charset="0"/>
                        </a:rPr>
                        <a:t>1. working on a group project </a:t>
                      </a:r>
                    </a:p>
                  </a:txBody>
                  <a:tcPr marL="68580" marR="68580" marT="34290" marB="34290" anchor="ctr">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tc>
                  <a:txBody>
                    <a:bodyPr/>
                    <a:lstStyle/>
                    <a:p>
                      <a:pPr fontAlgn="t"/>
                      <a:r>
                        <a:rPr lang="en-US" sz="2200" b="1" dirty="0">
                          <a:solidFill>
                            <a:schemeClr val="bg1"/>
                          </a:solidFill>
                          <a:effectLst/>
                          <a:latin typeface="Times New Roman" panose="02020603050405020304" pitchFamily="18" charset="0"/>
                          <a:cs typeface="Times New Roman" panose="02020603050405020304" pitchFamily="18" charset="0"/>
                        </a:rPr>
                        <a:t>I use face to face meeting.</a:t>
                      </a:r>
                    </a:p>
                  </a:txBody>
                  <a:tcPr marL="57150" marR="57150" marT="57150" marB="57150" anchor="ctr">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tc>
                  <a:txBody>
                    <a:bodyPr/>
                    <a:lstStyle/>
                    <a:p>
                      <a:pPr fontAlgn="t"/>
                      <a:r>
                        <a:rPr lang="en-US" sz="2200" b="1" dirty="0">
                          <a:solidFill>
                            <a:schemeClr val="bg1"/>
                          </a:solidFill>
                          <a:effectLst/>
                          <a:latin typeface="Times New Roman" panose="02020603050405020304" pitchFamily="18" charset="0"/>
                          <a:cs typeface="Times New Roman" panose="02020603050405020304" pitchFamily="18" charset="0"/>
                        </a:rPr>
                        <a:t>I will be using video conference meeting.</a:t>
                      </a:r>
                    </a:p>
                  </a:txBody>
                  <a:tcPr marL="57150" marR="57150" marT="57150" marB="57150" anchor="ctr">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extLst>
                  <a:ext uri="{0D108BD9-81ED-4DB2-BD59-A6C34878D82A}">
                    <a16:rowId xmlns:a16="http://schemas.microsoft.com/office/drawing/2014/main" val="10001"/>
                  </a:ext>
                </a:extLst>
              </a:tr>
              <a:tr h="662940">
                <a:tc>
                  <a:txBody>
                    <a:bodyPr/>
                    <a:lstStyle/>
                    <a:p>
                      <a:pPr marL="354013" indent="-354013">
                        <a:lnSpc>
                          <a:spcPts val="2700"/>
                        </a:lnSpc>
                      </a:pPr>
                      <a:r>
                        <a:rPr lang="en-US" sz="2200" b="1" spc="-60" baseline="0" dirty="0">
                          <a:solidFill>
                            <a:srgbClr val="FFFF00"/>
                          </a:solidFill>
                          <a:latin typeface="Times New Roman" panose="02020603050405020304" pitchFamily="18" charset="0"/>
                          <a:cs typeface="Times New Roman" panose="02020603050405020304" pitchFamily="18" charset="0"/>
                        </a:rPr>
                        <a:t>2. keeping in touch with a friend who lives far away</a:t>
                      </a:r>
                    </a:p>
                  </a:txBody>
                  <a:tcPr marL="68580" marR="68580" marT="34290" marB="34290" anchor="ctr">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tc>
                  <a:txBody>
                    <a:bodyPr/>
                    <a:lstStyle/>
                    <a:p>
                      <a:pPr fontAlgn="t"/>
                      <a:r>
                        <a:rPr lang="en-US" sz="2200" b="1" dirty="0">
                          <a:solidFill>
                            <a:schemeClr val="bg1"/>
                          </a:solidFill>
                          <a:effectLst/>
                          <a:latin typeface="Times New Roman" panose="02020603050405020304" pitchFamily="18" charset="0"/>
                          <a:cs typeface="Times New Roman" panose="02020603050405020304" pitchFamily="18" charset="0"/>
                        </a:rPr>
                        <a:t>I use letter and email.</a:t>
                      </a:r>
                    </a:p>
                  </a:txBody>
                  <a:tcPr marL="57150" marR="57150" marT="57150" marB="57150" anchor="ctr">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tc>
                  <a:txBody>
                    <a:bodyPr/>
                    <a:lstStyle/>
                    <a:p>
                      <a:pPr fontAlgn="t"/>
                      <a:r>
                        <a:rPr lang="en-US" sz="2200" b="1" dirty="0">
                          <a:solidFill>
                            <a:schemeClr val="bg1"/>
                          </a:solidFill>
                          <a:effectLst/>
                          <a:latin typeface="Times New Roman" panose="02020603050405020304" pitchFamily="18" charset="0"/>
                          <a:cs typeface="Times New Roman" panose="02020603050405020304" pitchFamily="18" charset="0"/>
                        </a:rPr>
                        <a:t>I will be using video chatting.</a:t>
                      </a:r>
                    </a:p>
                  </a:txBody>
                  <a:tcPr marL="57150" marR="57150" marT="57150" marB="57150" anchor="ctr">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extLst>
                  <a:ext uri="{0D108BD9-81ED-4DB2-BD59-A6C34878D82A}">
                    <a16:rowId xmlns:a16="http://schemas.microsoft.com/office/drawing/2014/main" val="10002"/>
                  </a:ext>
                </a:extLst>
              </a:tr>
              <a:tr h="662940">
                <a:tc>
                  <a:txBody>
                    <a:bodyPr/>
                    <a:lstStyle/>
                    <a:p>
                      <a:pPr marL="354013" indent="-354013">
                        <a:lnSpc>
                          <a:spcPts val="2700"/>
                        </a:lnSpc>
                      </a:pPr>
                      <a:r>
                        <a:rPr lang="en-US" sz="2200" b="1" spc="-60" baseline="0" dirty="0">
                          <a:solidFill>
                            <a:srgbClr val="FFFF00"/>
                          </a:solidFill>
                          <a:latin typeface="Times New Roman" panose="02020603050405020304" pitchFamily="18" charset="0"/>
                          <a:cs typeface="Times New Roman" panose="02020603050405020304" pitchFamily="18" charset="0"/>
                        </a:rPr>
                        <a:t>3. contacting friends to meet to see a film</a:t>
                      </a:r>
                    </a:p>
                  </a:txBody>
                  <a:tcPr marL="68580" marR="68580" marT="34290" marB="34290" anchor="ctr">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tc>
                  <a:txBody>
                    <a:bodyPr/>
                    <a:lstStyle/>
                    <a:p>
                      <a:pPr fontAlgn="t"/>
                      <a:r>
                        <a:rPr lang="en-US" sz="2200" b="1" dirty="0">
                          <a:solidFill>
                            <a:schemeClr val="bg1"/>
                          </a:solidFill>
                          <a:effectLst/>
                          <a:latin typeface="Times New Roman" panose="02020603050405020304" pitchFamily="18" charset="0"/>
                          <a:cs typeface="Times New Roman" panose="02020603050405020304" pitchFamily="18" charset="0"/>
                        </a:rPr>
                        <a:t>I use mobile phone.</a:t>
                      </a:r>
                    </a:p>
                  </a:txBody>
                  <a:tcPr marL="57150" marR="57150" marT="57150" marB="57150" anchor="ctr">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tc>
                  <a:txBody>
                    <a:bodyPr/>
                    <a:lstStyle/>
                    <a:p>
                      <a:pPr fontAlgn="t"/>
                      <a:r>
                        <a:rPr lang="en-US" sz="2200" b="1" dirty="0">
                          <a:solidFill>
                            <a:schemeClr val="bg1"/>
                          </a:solidFill>
                          <a:effectLst/>
                          <a:latin typeface="Times New Roman" panose="02020603050405020304" pitchFamily="18" charset="0"/>
                          <a:cs typeface="Times New Roman" panose="02020603050405020304" pitchFamily="18" charset="0"/>
                        </a:rPr>
                        <a:t>I will be using message board.</a:t>
                      </a:r>
                    </a:p>
                  </a:txBody>
                  <a:tcPr marL="57150" marR="57150" marT="57150" marB="57150" anchor="ctr">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extLst>
                  <a:ext uri="{0D108BD9-81ED-4DB2-BD59-A6C34878D82A}">
                    <a16:rowId xmlns:a16="http://schemas.microsoft.com/office/drawing/2014/main" val="10003"/>
                  </a:ext>
                </a:extLst>
              </a:tr>
              <a:tr h="1080659">
                <a:tc>
                  <a:txBody>
                    <a:bodyPr/>
                    <a:lstStyle/>
                    <a:p>
                      <a:pPr marL="354013" indent="-354013">
                        <a:lnSpc>
                          <a:spcPts val="2700"/>
                        </a:lnSpc>
                      </a:pPr>
                      <a:r>
                        <a:rPr lang="en-US" sz="2200" b="1" spc="-60" baseline="0" dirty="0">
                          <a:solidFill>
                            <a:srgbClr val="FFFF00"/>
                          </a:solidFill>
                          <a:latin typeface="Times New Roman" panose="02020603050405020304" pitchFamily="18" charset="0"/>
                          <a:cs typeface="Times New Roman" panose="02020603050405020304" pitchFamily="18" charset="0"/>
                        </a:rPr>
                        <a:t>4. asking your teacher</a:t>
                      </a:r>
                      <a:br>
                        <a:rPr lang="en-US" sz="2200" b="1" spc="-60" baseline="0" dirty="0">
                          <a:solidFill>
                            <a:srgbClr val="FFFF00"/>
                          </a:solidFill>
                          <a:latin typeface="Times New Roman" panose="02020603050405020304" pitchFamily="18" charset="0"/>
                          <a:cs typeface="Times New Roman" panose="02020603050405020304" pitchFamily="18" charset="0"/>
                        </a:rPr>
                      </a:br>
                      <a:r>
                        <a:rPr lang="en-US" sz="2200" b="1" spc="-60" baseline="0" dirty="0">
                          <a:solidFill>
                            <a:srgbClr val="FFFF00"/>
                          </a:solidFill>
                          <a:latin typeface="Times New Roman" panose="02020603050405020304" pitchFamily="18" charset="0"/>
                          <a:cs typeface="Times New Roman" panose="02020603050405020304" pitchFamily="18" charset="0"/>
                        </a:rPr>
                        <a:t>something that you didn’t understand in the lesson</a:t>
                      </a:r>
                    </a:p>
                  </a:txBody>
                  <a:tcPr marL="68580" marR="68580" marT="34290" marB="34290" anchor="ctr">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tc>
                  <a:txBody>
                    <a:bodyPr/>
                    <a:lstStyle/>
                    <a:p>
                      <a:pPr fontAlgn="t"/>
                      <a:r>
                        <a:rPr lang="en-US" sz="2200" b="1">
                          <a:solidFill>
                            <a:schemeClr val="bg1"/>
                          </a:solidFill>
                          <a:effectLst/>
                          <a:latin typeface="Times New Roman" panose="02020603050405020304" pitchFamily="18" charset="0"/>
                          <a:cs typeface="Times New Roman" panose="02020603050405020304" pitchFamily="18" charset="0"/>
                        </a:rPr>
                        <a:t>I use face-to-face meeting.</a:t>
                      </a:r>
                    </a:p>
                  </a:txBody>
                  <a:tcPr marL="57150" marR="57150" marT="57150" marB="57150" anchor="ctr">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tc>
                  <a:txBody>
                    <a:bodyPr/>
                    <a:lstStyle/>
                    <a:p>
                      <a:pPr fontAlgn="t"/>
                      <a:r>
                        <a:rPr lang="en-US" sz="2200" b="1" dirty="0">
                          <a:solidFill>
                            <a:schemeClr val="bg1"/>
                          </a:solidFill>
                          <a:effectLst/>
                          <a:latin typeface="Times New Roman" panose="02020603050405020304" pitchFamily="18" charset="0"/>
                          <a:cs typeface="Times New Roman" panose="02020603050405020304" pitchFamily="18" charset="0"/>
                        </a:rPr>
                        <a:t>I will be using telepathy.</a:t>
                      </a:r>
                    </a:p>
                  </a:txBody>
                  <a:tcPr marL="57150" marR="57150" marT="57150" marB="57150" anchor="ctr">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extLst>
                  <a:ext uri="{0D108BD9-81ED-4DB2-BD59-A6C34878D82A}">
                    <a16:rowId xmlns:a16="http://schemas.microsoft.com/office/drawing/2014/main" val="10004"/>
                  </a:ext>
                </a:extLst>
              </a:tr>
              <a:tr h="662940">
                <a:tc>
                  <a:txBody>
                    <a:bodyPr/>
                    <a:lstStyle/>
                    <a:p>
                      <a:pPr marL="354013" indent="-354013">
                        <a:lnSpc>
                          <a:spcPts val="2700"/>
                        </a:lnSpc>
                      </a:pPr>
                      <a:r>
                        <a:rPr lang="en-US" sz="2200" b="1" spc="-60" baseline="0" dirty="0">
                          <a:solidFill>
                            <a:srgbClr val="FFFF00"/>
                          </a:solidFill>
                          <a:latin typeface="Times New Roman" panose="02020603050405020304" pitchFamily="18" charset="0"/>
                          <a:cs typeface="Times New Roman" panose="02020603050405020304" pitchFamily="18" charset="0"/>
                        </a:rPr>
                        <a:t>5. letting your parents know you want to say sorry</a:t>
                      </a:r>
                    </a:p>
                  </a:txBody>
                  <a:tcPr marL="68580" marR="68580" marT="34290" marB="34290" anchor="ctr">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tc>
                  <a:txBody>
                    <a:bodyPr/>
                    <a:lstStyle/>
                    <a:p>
                      <a:pPr fontAlgn="t"/>
                      <a:r>
                        <a:rPr lang="en-US" sz="2200" b="1">
                          <a:solidFill>
                            <a:schemeClr val="bg1"/>
                          </a:solidFill>
                          <a:effectLst/>
                          <a:latin typeface="Times New Roman" panose="02020603050405020304" pitchFamily="18" charset="0"/>
                          <a:cs typeface="Times New Roman" panose="02020603050405020304" pitchFamily="18" charset="0"/>
                        </a:rPr>
                        <a:t>I use face-to-face meeting.</a:t>
                      </a:r>
                    </a:p>
                  </a:txBody>
                  <a:tcPr marL="57150" marR="57150" marT="57150" marB="57150" anchor="ctr">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tc>
                  <a:txBody>
                    <a:bodyPr/>
                    <a:lstStyle/>
                    <a:p>
                      <a:pPr fontAlgn="t"/>
                      <a:r>
                        <a:rPr lang="en-US" sz="2200" b="1" dirty="0">
                          <a:solidFill>
                            <a:schemeClr val="bg1"/>
                          </a:solidFill>
                          <a:effectLst/>
                          <a:latin typeface="Times New Roman" panose="02020603050405020304" pitchFamily="18" charset="0"/>
                          <a:cs typeface="Times New Roman" panose="02020603050405020304" pitchFamily="18" charset="0"/>
                        </a:rPr>
                        <a:t>I will be using telepathy.</a:t>
                      </a:r>
                    </a:p>
                  </a:txBody>
                  <a:tcPr marL="57150" marR="57150" marT="57150" marB="57150" anchor="ctr">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extLst>
                  <a:ext uri="{0D108BD9-81ED-4DB2-BD59-A6C34878D82A}">
                    <a16:rowId xmlns:a16="http://schemas.microsoft.com/office/drawing/2014/main" val="10005"/>
                  </a:ext>
                </a:extLst>
              </a:tr>
              <a:tr h="662940">
                <a:tc>
                  <a:txBody>
                    <a:bodyPr/>
                    <a:lstStyle/>
                    <a:p>
                      <a:pPr>
                        <a:lnSpc>
                          <a:spcPts val="2700"/>
                        </a:lnSpc>
                      </a:pPr>
                      <a:r>
                        <a:rPr lang="en-US" sz="2200" b="1" spc="-60" baseline="0" dirty="0">
                          <a:solidFill>
                            <a:srgbClr val="FFFF00"/>
                          </a:solidFill>
                          <a:latin typeface="Times New Roman" panose="02020603050405020304" pitchFamily="18" charset="0"/>
                          <a:cs typeface="Times New Roman" panose="02020603050405020304" pitchFamily="18" charset="0"/>
                        </a:rPr>
                        <a:t>6. showing love to your pet</a:t>
                      </a:r>
                    </a:p>
                  </a:txBody>
                  <a:tcPr marL="68580" marR="68580" marT="34290" marB="34290" anchor="ctr">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tc>
                  <a:txBody>
                    <a:bodyPr/>
                    <a:lstStyle/>
                    <a:p>
                      <a:pPr fontAlgn="t"/>
                      <a:r>
                        <a:rPr lang="en-US" sz="2200" b="1" dirty="0">
                          <a:solidFill>
                            <a:schemeClr val="bg1"/>
                          </a:solidFill>
                          <a:effectLst/>
                          <a:latin typeface="Times New Roman" panose="02020603050405020304" pitchFamily="18" charset="0"/>
                          <a:cs typeface="Times New Roman" panose="02020603050405020304" pitchFamily="18" charset="0"/>
                        </a:rPr>
                        <a:t>I touch them.</a:t>
                      </a:r>
                    </a:p>
                  </a:txBody>
                  <a:tcPr marL="57150" marR="57150" marT="57150" marB="57150" anchor="ctr">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tc>
                  <a:txBody>
                    <a:bodyPr/>
                    <a:lstStyle/>
                    <a:p>
                      <a:pPr fontAlgn="t"/>
                      <a:r>
                        <a:rPr lang="en-US" sz="2200" b="1" dirty="0">
                          <a:solidFill>
                            <a:schemeClr val="bg1"/>
                          </a:solidFill>
                          <a:effectLst/>
                          <a:latin typeface="Times New Roman" panose="02020603050405020304" pitchFamily="18" charset="0"/>
                          <a:cs typeface="Times New Roman" panose="02020603050405020304" pitchFamily="18" charset="0"/>
                        </a:rPr>
                        <a:t>I will be using holography.</a:t>
                      </a:r>
                    </a:p>
                  </a:txBody>
                  <a:tcPr marL="57150" marR="57150" marT="57150" marB="57150" anchor="ctr">
                    <a:lnL w="19050" cap="flat" cmpd="sng" algn="ctr">
                      <a:solidFill>
                        <a:srgbClr val="00FFFF"/>
                      </a:solidFill>
                      <a:prstDash val="solid"/>
                      <a:round/>
                      <a:headEnd type="none" w="med" len="med"/>
                      <a:tailEnd type="none" w="med" len="med"/>
                    </a:lnL>
                    <a:lnR w="19050" cap="flat" cmpd="sng" algn="ctr">
                      <a:solidFill>
                        <a:srgbClr val="00FFFF"/>
                      </a:solidFill>
                      <a:prstDash val="solid"/>
                      <a:round/>
                      <a:headEnd type="none" w="med" len="med"/>
                      <a:tailEnd type="none" w="med" len="med"/>
                    </a:lnR>
                    <a:lnT w="19050" cap="flat" cmpd="sng" algn="ctr">
                      <a:solidFill>
                        <a:srgbClr val="00FFFF"/>
                      </a:solidFill>
                      <a:prstDash val="solid"/>
                      <a:round/>
                      <a:headEnd type="none" w="med" len="med"/>
                      <a:tailEnd type="none" w="med" len="med"/>
                    </a:lnT>
                    <a:lnB w="19050" cap="flat" cmpd="sng" algn="ctr">
                      <a:solidFill>
                        <a:srgbClr val="00FFFF"/>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2" name="Rectangle 1"/>
          <p:cNvSpPr/>
          <p:nvPr/>
        </p:nvSpPr>
        <p:spPr>
          <a:xfrm>
            <a:off x="1154688" y="138104"/>
            <a:ext cx="2323072" cy="380873"/>
          </a:xfrm>
          <a:prstGeom prst="rect">
            <a:avLst/>
          </a:prstGeom>
        </p:spPr>
        <p:txBody>
          <a:bodyPr wrap="none">
            <a:spAutoFit/>
          </a:bodyPr>
          <a:lstStyle/>
          <a:p>
            <a:pPr defTabSz="685800"/>
            <a:r>
              <a:rPr lang="en-US" sz="1875" b="1" i="1" dirty="0">
                <a:solidFill>
                  <a:srgbClr val="00FF00"/>
                </a:solidFill>
                <a:latin typeface="Arial" panose="020B0604020202020204" pitchFamily="34" charset="0"/>
                <a:cs typeface="Arial" panose="020B0604020202020204" pitchFamily="34" charset="0"/>
              </a:rPr>
              <a:t>Some suggestions</a:t>
            </a:r>
            <a:endParaRPr lang="en-US" sz="1350" i="1" dirty="0">
              <a:solidFill>
                <a:prstClr val="black"/>
              </a:solidFill>
              <a:latin typeface="Calibri"/>
            </a:endParaRPr>
          </a:p>
        </p:txBody>
      </p:sp>
    </p:spTree>
    <p:extLst>
      <p:ext uri="{BB962C8B-B14F-4D97-AF65-F5344CB8AC3E}">
        <p14:creationId xmlns:p14="http://schemas.microsoft.com/office/powerpoint/2010/main" val="2396649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 y="857250"/>
            <a:ext cx="8915400" cy="514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descr="hinh nen dong ve ngon nen tinh yeu"/>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385646" y="944725"/>
            <a:ext cx="1049999" cy="1257300"/>
          </a:xfrm>
          <a:prstGeom prst="rect">
            <a:avLst/>
          </a:prstGeom>
          <a:noFill/>
          <a:extLst>
            <a:ext uri="{909E8E84-426E-40DD-AFC4-6F175D3DCCD1}">
              <a14:hiddenFill xmlns:a14="http://schemas.microsoft.com/office/drawing/2010/main">
                <a:solidFill>
                  <a:srgbClr val="FFFFFF"/>
                </a:solidFill>
              </a14:hiddenFill>
            </a:ext>
          </a:extLst>
        </p:spPr>
      </p:pic>
      <p:pic>
        <p:nvPicPr>
          <p:cNvPr id="171013" name="T0000029.AVI">
            <a:hlinkClick r:id="" action="ppaction://media"/>
          </p:cNvPr>
          <p:cNvPicPr>
            <a:picLocks noGrp="1" noRot="1" noChangeAspect="1" noChangeArrowheads="1"/>
          </p:cNvPicPr>
          <p:nvPr>
            <p:ph sz="quarter" idx="3"/>
            <a:videoFile r:link="rId1"/>
          </p:nvPr>
        </p:nvPicPr>
        <p:blipFill>
          <a:blip r:embed="rId6">
            <a:extLst>
              <a:ext uri="{28A0092B-C50C-407E-A947-70E740481C1C}">
                <a14:useLocalDpi xmlns:a14="http://schemas.microsoft.com/office/drawing/2010/main" val="0"/>
              </a:ext>
            </a:extLst>
          </a:blip>
          <a:srcRect/>
          <a:stretch>
            <a:fillRect/>
          </a:stretch>
        </p:blipFill>
        <p:spPr>
          <a:xfrm>
            <a:off x="2999185" y="4587479"/>
            <a:ext cx="0" cy="0"/>
          </a:xfrm>
          <a:extLs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9942" name="Text Box 7"/>
          <p:cNvSpPr txBox="1">
            <a:spLocks noChangeArrowheads="1"/>
          </p:cNvSpPr>
          <p:nvPr/>
        </p:nvSpPr>
        <p:spPr bwMode="auto">
          <a:xfrm>
            <a:off x="3543300" y="2800351"/>
            <a:ext cx="4000500" cy="3000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eaLnBrk="0" hangingPunct="0">
              <a:defRPr sz="3400">
                <a:solidFill>
                  <a:schemeClr val="tx1"/>
                </a:solidFill>
                <a:latin typeface="VNI-Times" pitchFamily="2" charset="0"/>
                <a:cs typeface="Arial" charset="0"/>
              </a:defRPr>
            </a:lvl1pPr>
            <a:lvl2pPr marL="742950" indent="-285750" eaLnBrk="0" hangingPunct="0">
              <a:defRPr sz="3400">
                <a:solidFill>
                  <a:schemeClr val="tx1"/>
                </a:solidFill>
                <a:latin typeface="VNI-Times" pitchFamily="2" charset="0"/>
                <a:cs typeface="Arial" charset="0"/>
              </a:defRPr>
            </a:lvl2pPr>
            <a:lvl3pPr marL="1143000" indent="-228600" eaLnBrk="0" hangingPunct="0">
              <a:defRPr sz="3400">
                <a:solidFill>
                  <a:schemeClr val="tx1"/>
                </a:solidFill>
                <a:latin typeface="VNI-Times" pitchFamily="2" charset="0"/>
                <a:cs typeface="Arial" charset="0"/>
              </a:defRPr>
            </a:lvl3pPr>
            <a:lvl4pPr marL="1600200" indent="-228600" eaLnBrk="0" hangingPunct="0">
              <a:defRPr sz="3400">
                <a:solidFill>
                  <a:schemeClr val="tx1"/>
                </a:solidFill>
                <a:latin typeface="VNI-Times" pitchFamily="2" charset="0"/>
                <a:cs typeface="Arial" charset="0"/>
              </a:defRPr>
            </a:lvl4pPr>
            <a:lvl5pPr marL="2057400" indent="-228600" eaLnBrk="0" hangingPunct="0">
              <a:defRPr sz="3400">
                <a:solidFill>
                  <a:schemeClr val="tx1"/>
                </a:solidFill>
                <a:latin typeface="VNI-Times" pitchFamily="2" charset="0"/>
                <a:cs typeface="Arial" charset="0"/>
              </a:defRPr>
            </a:lvl5pPr>
            <a:lvl6pPr marL="2514600" indent="-228600" eaLnBrk="0" fontAlgn="base" hangingPunct="0">
              <a:spcBef>
                <a:spcPct val="0"/>
              </a:spcBef>
              <a:spcAft>
                <a:spcPct val="0"/>
              </a:spcAft>
              <a:defRPr sz="3400">
                <a:solidFill>
                  <a:schemeClr val="tx1"/>
                </a:solidFill>
                <a:latin typeface="VNI-Times" pitchFamily="2" charset="0"/>
                <a:cs typeface="Arial" charset="0"/>
              </a:defRPr>
            </a:lvl6pPr>
            <a:lvl7pPr marL="2971800" indent="-228600" eaLnBrk="0" fontAlgn="base" hangingPunct="0">
              <a:spcBef>
                <a:spcPct val="0"/>
              </a:spcBef>
              <a:spcAft>
                <a:spcPct val="0"/>
              </a:spcAft>
              <a:defRPr sz="3400">
                <a:solidFill>
                  <a:schemeClr val="tx1"/>
                </a:solidFill>
                <a:latin typeface="VNI-Times" pitchFamily="2" charset="0"/>
                <a:cs typeface="Arial" charset="0"/>
              </a:defRPr>
            </a:lvl7pPr>
            <a:lvl8pPr marL="3429000" indent="-228600" eaLnBrk="0" fontAlgn="base" hangingPunct="0">
              <a:spcBef>
                <a:spcPct val="0"/>
              </a:spcBef>
              <a:spcAft>
                <a:spcPct val="0"/>
              </a:spcAft>
              <a:defRPr sz="3400">
                <a:solidFill>
                  <a:schemeClr val="tx1"/>
                </a:solidFill>
                <a:latin typeface="VNI-Times" pitchFamily="2" charset="0"/>
                <a:cs typeface="Arial" charset="0"/>
              </a:defRPr>
            </a:lvl8pPr>
            <a:lvl9pPr marL="3886200" indent="-228600" eaLnBrk="0" fontAlgn="base" hangingPunct="0">
              <a:spcBef>
                <a:spcPct val="0"/>
              </a:spcBef>
              <a:spcAft>
                <a:spcPct val="0"/>
              </a:spcAft>
              <a:defRPr sz="3400">
                <a:solidFill>
                  <a:schemeClr val="tx1"/>
                </a:solidFill>
                <a:latin typeface="VNI-Times" pitchFamily="2" charset="0"/>
                <a:cs typeface="Arial" charset="0"/>
              </a:defRPr>
            </a:lvl9pPr>
          </a:lstStyle>
          <a:p>
            <a:pPr algn="ctr" defTabSz="685800"/>
            <a:r>
              <a:rPr lang="en-US" sz="1350">
                <a:solidFill>
                  <a:prstClr val="black"/>
                </a:solidFill>
                <a:latin typeface="VNI-Revue" pitchFamily="2" charset="0"/>
              </a:rPr>
              <a:t>+</a:t>
            </a:r>
            <a:endParaRPr lang="en-US" sz="1500">
              <a:solidFill>
                <a:srgbClr val="FF0000"/>
              </a:solidFill>
              <a:latin typeface="VNI-Revue" pitchFamily="2" charset="0"/>
            </a:endParaRPr>
          </a:p>
        </p:txBody>
      </p:sp>
      <p:sp>
        <p:nvSpPr>
          <p:cNvPr id="171016" name="AutoShape 8"/>
          <p:cNvSpPr>
            <a:spLocks noChangeArrowheads="1"/>
          </p:cNvSpPr>
          <p:nvPr/>
        </p:nvSpPr>
        <p:spPr bwMode="auto">
          <a:xfrm>
            <a:off x="1223628" y="944724"/>
            <a:ext cx="1257300" cy="1257300"/>
          </a:xfrm>
          <a:prstGeom prst="star32">
            <a:avLst>
              <a:gd name="adj" fmla="val 15278"/>
            </a:avLst>
          </a:prstGeom>
          <a:noFill/>
          <a:ln w="9525" algn="ctr">
            <a:solidFill>
              <a:srgbClr val="FFFF00"/>
            </a:solidFill>
            <a:miter lim="800000"/>
            <a:headEnd/>
            <a:tailEnd/>
          </a:ln>
          <a:effectLst/>
          <a:extLst>
            <a:ext uri="{909E8E84-426E-40DD-AFC4-6F175D3DCCD1}">
              <a14:hiddenFill xmlns:a14="http://schemas.microsoft.com/office/drawing/2010/main">
                <a:gradFill rotWithShape="1">
                  <a:gsLst>
                    <a:gs pos="0">
                      <a:srgbClr val="FFFFFF"/>
                    </a:gs>
                    <a:gs pos="100000">
                      <a:srgbClr val="FFFF00"/>
                    </a:gs>
                  </a:gsLst>
                  <a:path path="shape">
                    <a:fillToRect l="50000" t="50000" r="50000" b="50000"/>
                  </a:path>
                </a:gra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defTabSz="685800"/>
            <a:endParaRPr lang="en-US" sz="1350">
              <a:solidFill>
                <a:prstClr val="black"/>
              </a:solidFill>
              <a:latin typeface="Calibri"/>
            </a:endParaRPr>
          </a:p>
        </p:txBody>
      </p:sp>
      <p:sp>
        <p:nvSpPr>
          <p:cNvPr id="171017" name="WordArt 9"/>
          <p:cNvSpPr>
            <a:spLocks noChangeArrowheads="1" noChangeShapeType="1" noTextEdit="1"/>
          </p:cNvSpPr>
          <p:nvPr/>
        </p:nvSpPr>
        <p:spPr bwMode="auto">
          <a:xfrm>
            <a:off x="3097383" y="1214754"/>
            <a:ext cx="3847914" cy="591987"/>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defTabSz="685800"/>
            <a:r>
              <a:rPr lang="en-US" sz="2700" kern="10" dirty="0">
                <a:solidFill>
                  <a:srgbClr val="FF00FF"/>
                </a:solidFill>
                <a:effectLst>
                  <a:outerShdw dist="35921" dir="2700000" algn="ctr" rotWithShape="0">
                    <a:srgbClr val="C0C0C0">
                      <a:alpha val="79999"/>
                    </a:srgbClr>
                  </a:outerShdw>
                </a:effectLst>
                <a:latin typeface="Impact"/>
              </a:rPr>
              <a:t> HOMEWORK </a:t>
            </a:r>
          </a:p>
        </p:txBody>
      </p:sp>
      <p:sp>
        <p:nvSpPr>
          <p:cNvPr id="171018" name="Rectangle 10"/>
          <p:cNvSpPr>
            <a:spLocks noChangeArrowheads="1"/>
          </p:cNvSpPr>
          <p:nvPr/>
        </p:nvSpPr>
        <p:spPr bwMode="auto">
          <a:xfrm>
            <a:off x="2343150" y="2914650"/>
            <a:ext cx="6172200" cy="188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57175" indent="-257175" defTabSz="685800">
              <a:spcBef>
                <a:spcPct val="20000"/>
              </a:spcBef>
            </a:pPr>
            <a:endParaRPr lang="en-US" sz="2400">
              <a:solidFill>
                <a:prstClr val="black"/>
              </a:solidFill>
              <a:latin typeface="Verdana" pitchFamily="34" charset="0"/>
            </a:endParaRPr>
          </a:p>
        </p:txBody>
      </p:sp>
      <p:sp>
        <p:nvSpPr>
          <p:cNvPr id="39946" name="Text Box 11"/>
          <p:cNvSpPr txBox="1">
            <a:spLocks noChangeArrowheads="1"/>
          </p:cNvSpPr>
          <p:nvPr/>
        </p:nvSpPr>
        <p:spPr bwMode="auto">
          <a:xfrm>
            <a:off x="2195736" y="2570999"/>
            <a:ext cx="5670630" cy="232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3400">
                <a:solidFill>
                  <a:schemeClr val="tx1"/>
                </a:solidFill>
                <a:latin typeface="VNI-Times" pitchFamily="2" charset="0"/>
                <a:cs typeface="Arial" charset="0"/>
              </a:defRPr>
            </a:lvl1pPr>
            <a:lvl2pPr marL="742950" indent="-285750" eaLnBrk="0" hangingPunct="0">
              <a:defRPr sz="3400">
                <a:solidFill>
                  <a:schemeClr val="tx1"/>
                </a:solidFill>
                <a:latin typeface="VNI-Times" pitchFamily="2" charset="0"/>
                <a:cs typeface="Arial" charset="0"/>
              </a:defRPr>
            </a:lvl2pPr>
            <a:lvl3pPr marL="1143000" indent="-228600" eaLnBrk="0" hangingPunct="0">
              <a:defRPr sz="3400">
                <a:solidFill>
                  <a:schemeClr val="tx1"/>
                </a:solidFill>
                <a:latin typeface="VNI-Times" pitchFamily="2" charset="0"/>
                <a:cs typeface="Arial" charset="0"/>
              </a:defRPr>
            </a:lvl3pPr>
            <a:lvl4pPr marL="1600200" indent="-228600" eaLnBrk="0" hangingPunct="0">
              <a:defRPr sz="3400">
                <a:solidFill>
                  <a:schemeClr val="tx1"/>
                </a:solidFill>
                <a:latin typeface="VNI-Times" pitchFamily="2" charset="0"/>
                <a:cs typeface="Arial" charset="0"/>
              </a:defRPr>
            </a:lvl4pPr>
            <a:lvl5pPr marL="2057400" indent="-228600" eaLnBrk="0" hangingPunct="0">
              <a:defRPr sz="3400">
                <a:solidFill>
                  <a:schemeClr val="tx1"/>
                </a:solidFill>
                <a:latin typeface="VNI-Times" pitchFamily="2" charset="0"/>
                <a:cs typeface="Arial" charset="0"/>
              </a:defRPr>
            </a:lvl5pPr>
            <a:lvl6pPr marL="2514600" indent="-228600" eaLnBrk="0" fontAlgn="base" hangingPunct="0">
              <a:spcBef>
                <a:spcPct val="0"/>
              </a:spcBef>
              <a:spcAft>
                <a:spcPct val="0"/>
              </a:spcAft>
              <a:defRPr sz="3400">
                <a:solidFill>
                  <a:schemeClr val="tx1"/>
                </a:solidFill>
                <a:latin typeface="VNI-Times" pitchFamily="2" charset="0"/>
                <a:cs typeface="Arial" charset="0"/>
              </a:defRPr>
            </a:lvl6pPr>
            <a:lvl7pPr marL="2971800" indent="-228600" eaLnBrk="0" fontAlgn="base" hangingPunct="0">
              <a:spcBef>
                <a:spcPct val="0"/>
              </a:spcBef>
              <a:spcAft>
                <a:spcPct val="0"/>
              </a:spcAft>
              <a:defRPr sz="3400">
                <a:solidFill>
                  <a:schemeClr val="tx1"/>
                </a:solidFill>
                <a:latin typeface="VNI-Times" pitchFamily="2" charset="0"/>
                <a:cs typeface="Arial" charset="0"/>
              </a:defRPr>
            </a:lvl7pPr>
            <a:lvl8pPr marL="3429000" indent="-228600" eaLnBrk="0" fontAlgn="base" hangingPunct="0">
              <a:spcBef>
                <a:spcPct val="0"/>
              </a:spcBef>
              <a:spcAft>
                <a:spcPct val="0"/>
              </a:spcAft>
              <a:defRPr sz="3400">
                <a:solidFill>
                  <a:schemeClr val="tx1"/>
                </a:solidFill>
                <a:latin typeface="VNI-Times" pitchFamily="2" charset="0"/>
                <a:cs typeface="Arial" charset="0"/>
              </a:defRPr>
            </a:lvl8pPr>
            <a:lvl9pPr marL="3886200" indent="-228600" eaLnBrk="0" fontAlgn="base" hangingPunct="0">
              <a:spcBef>
                <a:spcPct val="0"/>
              </a:spcBef>
              <a:spcAft>
                <a:spcPct val="0"/>
              </a:spcAft>
              <a:defRPr sz="3400">
                <a:solidFill>
                  <a:schemeClr val="tx1"/>
                </a:solidFill>
                <a:latin typeface="VNI-Times" pitchFamily="2" charset="0"/>
                <a:cs typeface="Arial" charset="0"/>
              </a:defRPr>
            </a:lvl9pPr>
          </a:lstStyle>
          <a:p>
            <a:pPr marL="198835" indent="-198835" algn="just" defTabSz="685800">
              <a:spcBef>
                <a:spcPts val="450"/>
              </a:spcBef>
              <a:spcAft>
                <a:spcPts val="450"/>
              </a:spcAft>
              <a:tabLst>
                <a:tab pos="198835" algn="l"/>
              </a:tabLst>
            </a:pPr>
            <a:r>
              <a:rPr lang="en-US" sz="2400" b="1" dirty="0">
                <a:solidFill>
                  <a:prstClr val="white"/>
                </a:solidFill>
                <a:latin typeface="Arial" pitchFamily="34" charset="0"/>
                <a:cs typeface="Arial" pitchFamily="34" charset="0"/>
              </a:rPr>
              <a:t>-	Learn the new words by heart. </a:t>
            </a:r>
          </a:p>
          <a:p>
            <a:pPr marL="198835" indent="-198835" algn="just" defTabSz="685800">
              <a:spcBef>
                <a:spcPts val="450"/>
              </a:spcBef>
              <a:spcAft>
                <a:spcPts val="450"/>
              </a:spcAft>
              <a:tabLst>
                <a:tab pos="198835" algn="l"/>
              </a:tabLst>
            </a:pPr>
            <a:r>
              <a:rPr lang="en-US" sz="2400" b="1" spc="-38" dirty="0">
                <a:solidFill>
                  <a:prstClr val="white"/>
                </a:solidFill>
                <a:latin typeface="Arial" pitchFamily="34" charset="0"/>
                <a:cs typeface="Arial" pitchFamily="34" charset="0"/>
              </a:rPr>
              <a:t>- Read the text on page 44 again</a:t>
            </a:r>
            <a:r>
              <a:rPr lang="en-US" sz="2400" b="1" dirty="0">
                <a:solidFill>
                  <a:prstClr val="white"/>
                </a:solidFill>
                <a:latin typeface="Arial" pitchFamily="34" charset="0"/>
                <a:cs typeface="Arial" pitchFamily="34" charset="0"/>
              </a:rPr>
              <a:t>.</a:t>
            </a:r>
            <a:endParaRPr lang="en-US" sz="2400" b="1" spc="-38" dirty="0">
              <a:solidFill>
                <a:prstClr val="white"/>
              </a:solidFill>
              <a:latin typeface="Arial" pitchFamily="34" charset="0"/>
              <a:cs typeface="Arial" pitchFamily="34" charset="0"/>
            </a:endParaRPr>
          </a:p>
          <a:p>
            <a:pPr marL="198835" indent="-198835" algn="just" defTabSz="685800">
              <a:spcBef>
                <a:spcPts val="450"/>
              </a:spcBef>
              <a:spcAft>
                <a:spcPts val="450"/>
              </a:spcAft>
              <a:tabLst>
                <a:tab pos="198835" algn="l"/>
              </a:tabLst>
            </a:pPr>
            <a:r>
              <a:rPr lang="en-US" sz="2400" b="1" dirty="0">
                <a:solidFill>
                  <a:prstClr val="white"/>
                </a:solidFill>
                <a:latin typeface="Arial" pitchFamily="34" charset="0"/>
                <a:cs typeface="Arial" pitchFamily="34" charset="0"/>
              </a:rPr>
              <a:t>-	Do exercises D1, 2 in workbook (page 32, 33)</a:t>
            </a:r>
          </a:p>
          <a:p>
            <a:pPr marL="198835" indent="-198835" defTabSz="685800">
              <a:spcBef>
                <a:spcPts val="450"/>
              </a:spcBef>
              <a:spcAft>
                <a:spcPts val="450"/>
              </a:spcAft>
              <a:buClr>
                <a:srgbClr val="FF0000"/>
              </a:buClr>
            </a:pPr>
            <a:r>
              <a:rPr lang="en-US" sz="2400" b="1" dirty="0">
                <a:solidFill>
                  <a:prstClr val="white"/>
                </a:solidFill>
                <a:latin typeface="Arial" pitchFamily="34" charset="0"/>
                <a:ea typeface="Calibri" pitchFamily="34" charset="0"/>
                <a:cs typeface="Arial" pitchFamily="34" charset="0"/>
                <a:sym typeface="Calibri" pitchFamily="34" charset="0"/>
              </a:rPr>
              <a:t>- Prepare for </a:t>
            </a:r>
            <a:r>
              <a:rPr lang="en-US" sz="2400" b="1">
                <a:solidFill>
                  <a:prstClr val="white"/>
                </a:solidFill>
                <a:latin typeface="Arial" pitchFamily="34" charset="0"/>
                <a:ea typeface="Calibri" pitchFamily="34" charset="0"/>
                <a:cs typeface="Arial" pitchFamily="34" charset="0"/>
                <a:sym typeface="Calibri" pitchFamily="34" charset="0"/>
              </a:rPr>
              <a:t>Unit 10: </a:t>
            </a:r>
            <a:r>
              <a:rPr lang="en-US" sz="2400" b="1" dirty="0">
                <a:solidFill>
                  <a:srgbClr val="FFFF00"/>
                </a:solidFill>
                <a:latin typeface="Arial" pitchFamily="34" charset="0"/>
                <a:ea typeface="Calibri" pitchFamily="34" charset="0"/>
                <a:cs typeface="Arial" pitchFamily="34" charset="0"/>
                <a:sym typeface="Calibri" pitchFamily="34" charset="0"/>
              </a:rPr>
              <a:t>Skills 2</a:t>
            </a:r>
            <a:endParaRPr lang="en-US" sz="2400" b="1" dirty="0">
              <a:solidFill>
                <a:srgbClr val="FFFF00"/>
              </a:solidFill>
              <a:latin typeface="Arial" pitchFamily="34" charset="0"/>
              <a:cs typeface="Arial" pitchFamily="34" charset="0"/>
            </a:endParaRPr>
          </a:p>
        </p:txBody>
      </p:sp>
    </p:spTree>
    <p:extLst>
      <p:ext uri="{BB962C8B-B14F-4D97-AF65-F5344CB8AC3E}">
        <p14:creationId xmlns:p14="http://schemas.microsoft.com/office/powerpoint/2010/main" val="12258409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8" presetClass="emph" presetSubtype="0" repeatCount="indefinite" fill="hold" grpId="0" nodeType="afterEffect">
                                  <p:stCondLst>
                                    <p:cond delay="0"/>
                                  </p:stCondLst>
                                  <p:childTnLst>
                                    <p:animRot by="21600000">
                                      <p:cBhvr>
                                        <p:cTn id="6" dur="2000" fill="hold"/>
                                        <p:tgtEl>
                                          <p:spTgt spid="17101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171013"/>
                </p:tgtEl>
              </p:cMediaNode>
            </p:video>
          </p:childTnLst>
        </p:cTn>
      </p:par>
    </p:tnLst>
    <p:bldLst>
      <p:bldP spid="17101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a:solidFill>
                  <a:srgbClr val="FF0000"/>
                </a:solidFill>
                <a:latin typeface="Times New Roman" pitchFamily="18" charset="0"/>
                <a:cs typeface="Times New Roman" pitchFamily="18" charset="0"/>
              </a:rPr>
              <a:t>WARM UP</a:t>
            </a:r>
            <a:endParaRPr lang="vi-VN" sz="32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blipFill>
            <a:blip r:embed="rId2"/>
            <a:stretch>
              <a:fillRect/>
            </a:stretch>
          </a:blipFill>
        </p:spPr>
        <p:txBody>
          <a:bodyPr/>
          <a:lstStyle/>
          <a:p>
            <a:pPr>
              <a:buNone/>
            </a:pPr>
            <a:endParaRPr lang="vi-VN" dirty="0"/>
          </a:p>
        </p:txBody>
      </p:sp>
      <p:sp>
        <p:nvSpPr>
          <p:cNvPr id="4" name="Cloud 3"/>
          <p:cNvSpPr/>
          <p:nvPr/>
        </p:nvSpPr>
        <p:spPr>
          <a:xfrm>
            <a:off x="2819400" y="2438400"/>
            <a:ext cx="3505200" cy="28956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5" name="TextBox 4"/>
          <p:cNvSpPr txBox="1"/>
          <p:nvPr/>
        </p:nvSpPr>
        <p:spPr>
          <a:xfrm>
            <a:off x="3238498" y="3380230"/>
            <a:ext cx="3048000" cy="1077218"/>
          </a:xfrm>
          <a:prstGeom prst="rect">
            <a:avLst/>
          </a:prstGeom>
          <a:noFill/>
        </p:spPr>
        <p:txBody>
          <a:bodyPr wrap="square" rtlCol="0">
            <a:spAutoFit/>
          </a:bodyPr>
          <a:lstStyle/>
          <a:p>
            <a:pPr algn="ctr"/>
            <a:r>
              <a:rPr lang="en-US" sz="3200" b="1" dirty="0"/>
              <a:t>Ways of communication</a:t>
            </a:r>
            <a:endParaRPr lang="vi-VN" sz="3200" b="1" dirty="0"/>
          </a:p>
        </p:txBody>
      </p:sp>
      <p:cxnSp>
        <p:nvCxnSpPr>
          <p:cNvPr id="7" name="Straight Arrow Connector 6"/>
          <p:cNvCxnSpPr/>
          <p:nvPr/>
        </p:nvCxnSpPr>
        <p:spPr>
          <a:xfrm flipV="1">
            <a:off x="6248400" y="3200400"/>
            <a:ext cx="7620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867400" y="4419600"/>
            <a:ext cx="9144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6200000" flipH="1">
            <a:off x="4991100" y="5067300"/>
            <a:ext cx="5334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flipH="1" flipV="1">
            <a:off x="5029200" y="2133600"/>
            <a:ext cx="5334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10800000" flipV="1">
            <a:off x="2133600" y="4114800"/>
            <a:ext cx="8382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0800000">
            <a:off x="2514600" y="2895600"/>
            <a:ext cx="6096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5400000">
            <a:off x="3733800" y="5257800"/>
            <a:ext cx="5334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16200000" flipV="1">
            <a:off x="3581400" y="2362200"/>
            <a:ext cx="4572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10800000" flipV="1">
            <a:off x="2514600" y="4800600"/>
            <a:ext cx="7620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2286000" y="1828800"/>
            <a:ext cx="2438400" cy="400110"/>
          </a:xfrm>
          <a:prstGeom prst="rect">
            <a:avLst/>
          </a:prstGeom>
          <a:noFill/>
        </p:spPr>
        <p:txBody>
          <a:bodyPr wrap="square" rtlCol="0">
            <a:spAutoFit/>
          </a:bodyPr>
          <a:lstStyle/>
          <a:p>
            <a:r>
              <a:rPr lang="en-US" sz="2000" b="1" dirty="0">
                <a:solidFill>
                  <a:srgbClr val="FF0000"/>
                </a:solidFill>
              </a:rPr>
              <a:t>Using social media</a:t>
            </a:r>
            <a:endParaRPr lang="vi-VN" sz="2000" b="1" dirty="0">
              <a:solidFill>
                <a:srgbClr val="FF0000"/>
              </a:solidFill>
            </a:endParaRPr>
          </a:p>
        </p:txBody>
      </p:sp>
      <p:sp>
        <p:nvSpPr>
          <p:cNvPr id="25" name="TextBox 24"/>
          <p:cNvSpPr txBox="1"/>
          <p:nvPr/>
        </p:nvSpPr>
        <p:spPr>
          <a:xfrm>
            <a:off x="4953000" y="1752600"/>
            <a:ext cx="2514600" cy="400110"/>
          </a:xfrm>
          <a:prstGeom prst="rect">
            <a:avLst/>
          </a:prstGeom>
          <a:noFill/>
        </p:spPr>
        <p:txBody>
          <a:bodyPr wrap="square" rtlCol="0">
            <a:spAutoFit/>
          </a:bodyPr>
          <a:lstStyle/>
          <a:p>
            <a:r>
              <a:rPr lang="en-US" sz="2000" b="1" dirty="0">
                <a:solidFill>
                  <a:srgbClr val="FF0000"/>
                </a:solidFill>
              </a:rPr>
              <a:t>Meeting face- to face</a:t>
            </a:r>
            <a:endParaRPr lang="vi-VN" sz="2000" b="1" dirty="0">
              <a:solidFill>
                <a:srgbClr val="FF0000"/>
              </a:solidFill>
            </a:endParaRPr>
          </a:p>
        </p:txBody>
      </p:sp>
      <p:sp>
        <p:nvSpPr>
          <p:cNvPr id="26" name="TextBox 25"/>
          <p:cNvSpPr txBox="1"/>
          <p:nvPr/>
        </p:nvSpPr>
        <p:spPr>
          <a:xfrm>
            <a:off x="4419600" y="5486400"/>
            <a:ext cx="3314700" cy="400110"/>
          </a:xfrm>
          <a:prstGeom prst="rect">
            <a:avLst/>
          </a:prstGeom>
          <a:noFill/>
        </p:spPr>
        <p:txBody>
          <a:bodyPr wrap="square" rtlCol="0">
            <a:spAutoFit/>
          </a:bodyPr>
          <a:lstStyle/>
          <a:p>
            <a:r>
              <a:rPr lang="en-US" sz="2000" b="1" dirty="0">
                <a:solidFill>
                  <a:srgbClr val="FF0000"/>
                </a:solidFill>
              </a:rPr>
              <a:t>Having a video conference</a:t>
            </a:r>
            <a:endParaRPr lang="vi-VN" sz="2000" b="1" dirty="0">
              <a:solidFill>
                <a:srgbClr val="FF0000"/>
              </a:solidFill>
            </a:endParaRPr>
          </a:p>
        </p:txBody>
      </p:sp>
      <p:sp>
        <p:nvSpPr>
          <p:cNvPr id="27" name="TextBox 26"/>
          <p:cNvSpPr txBox="1"/>
          <p:nvPr/>
        </p:nvSpPr>
        <p:spPr>
          <a:xfrm>
            <a:off x="7010400" y="3048000"/>
            <a:ext cx="1981200" cy="400110"/>
          </a:xfrm>
          <a:prstGeom prst="rect">
            <a:avLst/>
          </a:prstGeom>
          <a:noFill/>
        </p:spPr>
        <p:txBody>
          <a:bodyPr wrap="square" rtlCol="0">
            <a:spAutoFit/>
          </a:bodyPr>
          <a:lstStyle/>
          <a:p>
            <a:r>
              <a:rPr lang="en-US" sz="2000" b="1" dirty="0">
                <a:solidFill>
                  <a:srgbClr val="FF0000"/>
                </a:solidFill>
              </a:rPr>
              <a:t>Sending letters</a:t>
            </a:r>
            <a:endParaRPr lang="vi-VN" sz="2000" b="1" dirty="0">
              <a:solidFill>
                <a:srgbClr val="FF0000"/>
              </a:solidFill>
            </a:endParaRPr>
          </a:p>
        </p:txBody>
      </p:sp>
      <p:sp>
        <p:nvSpPr>
          <p:cNvPr id="28" name="TextBox 27"/>
          <p:cNvSpPr txBox="1"/>
          <p:nvPr/>
        </p:nvSpPr>
        <p:spPr>
          <a:xfrm>
            <a:off x="6781800" y="4876800"/>
            <a:ext cx="1905000" cy="400110"/>
          </a:xfrm>
          <a:prstGeom prst="rect">
            <a:avLst/>
          </a:prstGeom>
          <a:noFill/>
        </p:spPr>
        <p:txBody>
          <a:bodyPr wrap="square" rtlCol="0">
            <a:spAutoFit/>
          </a:bodyPr>
          <a:lstStyle/>
          <a:p>
            <a:r>
              <a:rPr lang="en-US" sz="2000" b="1" dirty="0">
                <a:solidFill>
                  <a:srgbClr val="FF0000"/>
                </a:solidFill>
              </a:rPr>
              <a:t>emailing</a:t>
            </a:r>
            <a:endParaRPr lang="vi-VN" sz="2000" b="1" dirty="0">
              <a:solidFill>
                <a:srgbClr val="FF0000"/>
              </a:solidFill>
            </a:endParaRPr>
          </a:p>
        </p:txBody>
      </p:sp>
      <p:sp>
        <p:nvSpPr>
          <p:cNvPr id="29" name="TextBox 28"/>
          <p:cNvSpPr txBox="1"/>
          <p:nvPr/>
        </p:nvSpPr>
        <p:spPr>
          <a:xfrm>
            <a:off x="533400" y="2438400"/>
            <a:ext cx="1981200" cy="400110"/>
          </a:xfrm>
          <a:prstGeom prst="rect">
            <a:avLst/>
          </a:prstGeom>
          <a:noFill/>
        </p:spPr>
        <p:txBody>
          <a:bodyPr wrap="square" rtlCol="0">
            <a:spAutoFit/>
          </a:bodyPr>
          <a:lstStyle/>
          <a:p>
            <a:r>
              <a:rPr lang="en-US" sz="2000" b="1" dirty="0">
                <a:solidFill>
                  <a:srgbClr val="FF0000"/>
                </a:solidFill>
              </a:rPr>
              <a:t>Video chatting</a:t>
            </a:r>
            <a:endParaRPr lang="vi-VN" sz="2000" b="1" dirty="0">
              <a:solidFill>
                <a:srgbClr val="FF0000"/>
              </a:solidFill>
            </a:endParaRPr>
          </a:p>
        </p:txBody>
      </p:sp>
      <p:sp>
        <p:nvSpPr>
          <p:cNvPr id="30" name="TextBox 29"/>
          <p:cNvSpPr txBox="1"/>
          <p:nvPr/>
        </p:nvSpPr>
        <p:spPr>
          <a:xfrm>
            <a:off x="533399" y="4038600"/>
            <a:ext cx="2019299" cy="400110"/>
          </a:xfrm>
          <a:prstGeom prst="rect">
            <a:avLst/>
          </a:prstGeom>
          <a:noFill/>
        </p:spPr>
        <p:txBody>
          <a:bodyPr wrap="square" rtlCol="0">
            <a:spAutoFit/>
          </a:bodyPr>
          <a:lstStyle/>
          <a:p>
            <a:r>
              <a:rPr lang="en-US" sz="2000" b="1" dirty="0">
                <a:solidFill>
                  <a:srgbClr val="FF0000"/>
                </a:solidFill>
              </a:rPr>
              <a:t>Using telepathy</a:t>
            </a:r>
            <a:endParaRPr lang="vi-VN" sz="2000" b="1" dirty="0">
              <a:solidFill>
                <a:srgbClr val="FF0000"/>
              </a:solidFill>
            </a:endParaRPr>
          </a:p>
        </p:txBody>
      </p:sp>
      <p:sp>
        <p:nvSpPr>
          <p:cNvPr id="31" name="TextBox 30"/>
          <p:cNvSpPr txBox="1"/>
          <p:nvPr/>
        </p:nvSpPr>
        <p:spPr>
          <a:xfrm>
            <a:off x="914400" y="5181600"/>
            <a:ext cx="1600200" cy="400110"/>
          </a:xfrm>
          <a:prstGeom prst="rect">
            <a:avLst/>
          </a:prstGeom>
          <a:noFill/>
        </p:spPr>
        <p:txBody>
          <a:bodyPr wrap="square" rtlCol="0">
            <a:spAutoFit/>
          </a:bodyPr>
          <a:lstStyle/>
          <a:p>
            <a:r>
              <a:rPr lang="en-US" sz="2000" b="1" dirty="0">
                <a:solidFill>
                  <a:srgbClr val="FF0000"/>
                </a:solidFill>
              </a:rPr>
              <a:t>Using music</a:t>
            </a:r>
            <a:endParaRPr lang="vi-VN" sz="2000" b="1" dirty="0">
              <a:solidFill>
                <a:srgbClr val="FF0000"/>
              </a:solidFill>
            </a:endParaRPr>
          </a:p>
        </p:txBody>
      </p:sp>
      <p:sp>
        <p:nvSpPr>
          <p:cNvPr id="32" name="TextBox 31"/>
          <p:cNvSpPr txBox="1"/>
          <p:nvPr/>
        </p:nvSpPr>
        <p:spPr>
          <a:xfrm>
            <a:off x="1905000" y="5638800"/>
            <a:ext cx="2514600" cy="400110"/>
          </a:xfrm>
          <a:prstGeom prst="rect">
            <a:avLst/>
          </a:prstGeom>
          <a:noFill/>
        </p:spPr>
        <p:txBody>
          <a:bodyPr wrap="square" rtlCol="0">
            <a:spAutoFit/>
          </a:bodyPr>
          <a:lstStyle/>
          <a:p>
            <a:r>
              <a:rPr lang="en-US" sz="2000" b="1" dirty="0">
                <a:solidFill>
                  <a:srgbClr val="FF0000"/>
                </a:solidFill>
              </a:rPr>
              <a:t>Using body language</a:t>
            </a:r>
            <a:endParaRPr lang="vi-VN" sz="2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box(in)">
                                      <p:cBhvr>
                                        <p:cTn id="17" dur="5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box(in)">
                                      <p:cBhvr>
                                        <p:cTn id="22" dur="500"/>
                                        <p:tgtEl>
                                          <p:spTgt spid="27"/>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box(in)">
                                      <p:cBhvr>
                                        <p:cTn id="27" dur="500"/>
                                        <p:tgtEl>
                                          <p:spTgt spid="28"/>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box(in)">
                                      <p:cBhvr>
                                        <p:cTn id="32" dur="500"/>
                                        <p:tgtEl>
                                          <p:spTgt spid="26"/>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2"/>
                                        </p:tgtEl>
                                        <p:attrNameLst>
                                          <p:attrName>style.visibility</p:attrName>
                                        </p:attrNameLst>
                                      </p:cBhvr>
                                      <p:to>
                                        <p:strVal val="visible"/>
                                      </p:to>
                                    </p:set>
                                    <p:animEffect transition="in" filter="box(in)">
                                      <p:cBhvr>
                                        <p:cTn id="37" dur="500"/>
                                        <p:tgtEl>
                                          <p:spTgt spid="32"/>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1"/>
                                        </p:tgtEl>
                                        <p:attrNameLst>
                                          <p:attrName>style.visibility</p:attrName>
                                        </p:attrNameLst>
                                      </p:cBhvr>
                                      <p:to>
                                        <p:strVal val="visible"/>
                                      </p:to>
                                    </p:set>
                                    <p:animEffect transition="in" filter="box(in)">
                                      <p:cBhvr>
                                        <p:cTn id="42" dur="500"/>
                                        <p:tgtEl>
                                          <p:spTgt spid="31"/>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box(in)">
                                      <p:cBhvr>
                                        <p:cTn id="47" dur="500"/>
                                        <p:tgtEl>
                                          <p:spTgt spid="30"/>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29"/>
                                        </p:tgtEl>
                                        <p:attrNameLst>
                                          <p:attrName>style.visibility</p:attrName>
                                        </p:attrNameLst>
                                      </p:cBhvr>
                                      <p:to>
                                        <p:strVal val="visible"/>
                                      </p:to>
                                    </p:set>
                                    <p:animEffect transition="in" filter="box(in)">
                                      <p:cBhvr>
                                        <p:cTn id="52" dur="500"/>
                                        <p:tgtEl>
                                          <p:spTgt spid="29"/>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box(in)">
                                      <p:cBhvr>
                                        <p:cTn id="5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24" grpId="0"/>
      <p:bldP spid="25" grpId="0"/>
      <p:bldP spid="26" grpId="0"/>
      <p:bldP spid="27" grpId="0"/>
      <p:bldP spid="28" grpId="0"/>
      <p:bldP spid="29" grpId="0"/>
      <p:bldP spid="30" grpId="0"/>
      <p:bldP spid="31" grpId="0"/>
      <p:bldP spid="3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ChangeArrowheads="1"/>
          </p:cNvSpPr>
          <p:nvPr/>
        </p:nvSpPr>
        <p:spPr bwMode="auto">
          <a:xfrm>
            <a:off x="0" y="303213"/>
            <a:ext cx="2563813"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p>
            <a:pPr eaLnBrk="0" hangingPunct="0"/>
            <a:r>
              <a:rPr lang="en-US" sz="3200" b="1">
                <a:solidFill>
                  <a:srgbClr val="FF0000"/>
                </a:solidFill>
                <a:latin typeface="Times New Roman" pitchFamily="18" charset="0"/>
              </a:rPr>
              <a:t>I.Vocabulary </a:t>
            </a:r>
            <a:endParaRPr lang="en-US" sz="3200">
              <a:solidFill>
                <a:srgbClr val="FF0000"/>
              </a:solidFill>
            </a:endParaRPr>
          </a:p>
        </p:txBody>
      </p:sp>
      <p:sp>
        <p:nvSpPr>
          <p:cNvPr id="84994" name="Rectangle 2"/>
          <p:cNvSpPr>
            <a:spLocks noChangeArrowheads="1"/>
          </p:cNvSpPr>
          <p:nvPr/>
        </p:nvSpPr>
        <p:spPr bwMode="auto">
          <a:xfrm>
            <a:off x="152400" y="-744097"/>
            <a:ext cx="8991600" cy="786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p>
            <a:pPr>
              <a:lnSpc>
                <a:spcPct val="130000"/>
              </a:lnSpc>
              <a:defRPr/>
            </a:pPr>
            <a:endParaRPr lang="en-US" sz="2800" b="1" dirty="0">
              <a:solidFill>
                <a:srgbClr val="0000CC"/>
              </a:solidFill>
              <a:latin typeface="Times New Roman" pitchFamily="18" charset="0"/>
              <a:cs typeface="Times New Roman" pitchFamily="18" charset="0"/>
            </a:endParaRPr>
          </a:p>
          <a:p>
            <a:pPr>
              <a:lnSpc>
                <a:spcPct val="130000"/>
              </a:lnSpc>
              <a:defRPr/>
            </a:pPr>
            <a:endParaRPr lang="en-US" sz="2800" b="1" dirty="0">
              <a:solidFill>
                <a:srgbClr val="0000CC"/>
              </a:solidFill>
              <a:latin typeface="Times New Roman" pitchFamily="18" charset="0"/>
              <a:cs typeface="Times New Roman" pitchFamily="18" charset="0"/>
            </a:endParaRPr>
          </a:p>
          <a:p>
            <a:pPr>
              <a:lnSpc>
                <a:spcPct val="130000"/>
              </a:lnSpc>
              <a:defRPr/>
            </a:pPr>
            <a:endParaRPr lang="en-US" sz="2800" dirty="0">
              <a:solidFill>
                <a:srgbClr val="0000CC"/>
              </a:solidFill>
              <a:latin typeface="Times New Roman" pitchFamily="18" charset="0"/>
              <a:cs typeface="Times New Roman" pitchFamily="18" charset="0"/>
            </a:endParaRPr>
          </a:p>
          <a:p>
            <a:pPr>
              <a:lnSpc>
                <a:spcPct val="130000"/>
              </a:lnSpc>
              <a:defRPr/>
            </a:pPr>
            <a:r>
              <a:rPr lang="en-US" sz="2800" b="1" dirty="0">
                <a:solidFill>
                  <a:srgbClr val="0000CC"/>
                </a:solidFill>
                <a:latin typeface="Times New Roman" pitchFamily="18" charset="0"/>
                <a:cs typeface="Times New Roman" pitchFamily="18" charset="0"/>
              </a:rPr>
              <a:t>Holography (n</a:t>
            </a:r>
            <a:r>
              <a:rPr lang="en-US" sz="2800" dirty="0">
                <a:solidFill>
                  <a:srgbClr val="0000CC"/>
                </a:solidFill>
                <a:latin typeface="Times New Roman" pitchFamily="18" charset="0"/>
                <a:cs typeface="Times New Roman" pitchFamily="18" charset="0"/>
              </a:rPr>
              <a:t>) </a:t>
            </a:r>
            <a:r>
              <a:rPr lang="en-US" sz="2800" dirty="0">
                <a:solidFill>
                  <a:srgbClr val="FF0000"/>
                </a:solidFill>
                <a:latin typeface="Times New Roman" pitchFamily="18" charset="0"/>
                <a:cs typeface="Times New Roman" pitchFamily="18" charset="0"/>
              </a:rPr>
              <a:t>[</a:t>
            </a:r>
            <a:r>
              <a:rPr lang="en-US" sz="2800" dirty="0">
                <a:solidFill>
                  <a:srgbClr val="0000CC"/>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a:t>
            </a:r>
            <a:r>
              <a:rPr lang="en-US" sz="2800" b="1" dirty="0" err="1">
                <a:solidFill>
                  <a:srgbClr val="FF0000"/>
                </a:solidFill>
                <a:latin typeface="Times New Roman"/>
                <a:ea typeface="Verdana"/>
                <a:cs typeface="Times New Roman"/>
              </a:rPr>
              <a:t>ɔ</a:t>
            </a:r>
            <a:r>
              <a:rPr lang="en-US" sz="2800" b="1" dirty="0" err="1">
                <a:solidFill>
                  <a:srgbClr val="FF0000"/>
                </a:solidFill>
                <a:latin typeface="Times New Roman" pitchFamily="18" charset="0"/>
                <a:cs typeface="Times New Roman" pitchFamily="18" charset="0"/>
              </a:rPr>
              <a:t>'</a:t>
            </a:r>
            <a:r>
              <a:rPr lang="en-US" sz="2800" b="1" kern="0" dirty="0" err="1">
                <a:solidFill>
                  <a:srgbClr val="FF0000"/>
                </a:solidFill>
                <a:latin typeface="+mj-lt"/>
              </a:rPr>
              <a:t>l</a:t>
            </a:r>
            <a:r>
              <a:rPr lang="en-US" sz="2800" b="1" dirty="0" err="1">
                <a:solidFill>
                  <a:srgbClr val="FF0000"/>
                </a:solidFill>
                <a:latin typeface="Times New Roman"/>
                <a:ea typeface="Verdana"/>
                <a:cs typeface="Times New Roman"/>
              </a:rPr>
              <a:t>ɔ</a:t>
            </a:r>
            <a:r>
              <a:rPr lang="en-US" sz="2800" b="1" dirty="0">
                <a:solidFill>
                  <a:srgbClr val="FF0000"/>
                </a:solidFill>
                <a:latin typeface="Times New Roman" pitchFamily="18" charset="0"/>
                <a:cs typeface="Times New Roman" pitchFamily="18" charset="0"/>
              </a:rPr>
              <a:t> gr</a:t>
            </a:r>
            <a:r>
              <a:rPr lang="vi-VN" sz="2800" b="1" dirty="0">
                <a:solidFill>
                  <a:srgbClr val="FF0000"/>
                </a:solidFill>
              </a:rPr>
              <a:t>ə</a:t>
            </a:r>
            <a:r>
              <a:rPr lang="en-US" sz="2800" b="1" dirty="0">
                <a:solidFill>
                  <a:srgbClr val="FF0000"/>
                </a:solidFill>
              </a:rPr>
              <a:t>fi </a:t>
            </a:r>
            <a:r>
              <a:rPr lang="en-US" sz="2800" dirty="0">
                <a:solidFill>
                  <a:srgbClr val="FF0000"/>
                </a:solidFill>
                <a:latin typeface="Times New Roman" pitchFamily="18" charset="0"/>
                <a:cs typeface="Times New Roman" pitchFamily="18" charset="0"/>
              </a:rPr>
              <a:t>]:</a:t>
            </a:r>
          </a:p>
          <a:p>
            <a:pPr>
              <a:lnSpc>
                <a:spcPct val="130000"/>
              </a:lnSpc>
              <a:defRPr/>
            </a:pPr>
            <a:endParaRPr lang="en-US" sz="2800" b="1" dirty="0">
              <a:solidFill>
                <a:srgbClr val="0000CC"/>
              </a:solidFill>
              <a:latin typeface="Times New Roman" pitchFamily="18" charset="0"/>
              <a:cs typeface="Times New Roman" pitchFamily="18" charset="0"/>
            </a:endParaRPr>
          </a:p>
          <a:p>
            <a:pPr>
              <a:lnSpc>
                <a:spcPct val="130000"/>
              </a:lnSpc>
              <a:defRPr/>
            </a:pPr>
            <a:r>
              <a:rPr lang="en-US" sz="2800" b="1" dirty="0">
                <a:solidFill>
                  <a:srgbClr val="0000CC"/>
                </a:solidFill>
                <a:latin typeface="Times New Roman" pitchFamily="18" charset="0"/>
                <a:cs typeface="Times New Roman" pitchFamily="18" charset="0"/>
              </a:rPr>
              <a:t>tiny(n) </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taini</a:t>
            </a:r>
            <a:r>
              <a:rPr lang="en-US" sz="2800" b="1" dirty="0">
                <a:solidFill>
                  <a:srgbClr val="FF0000"/>
                </a:solidFill>
                <a:latin typeface="Times New Roman" pitchFamily="18" charset="0"/>
                <a:cs typeface="Times New Roman" pitchFamily="18" charset="0"/>
              </a:rPr>
              <a:t> ]:</a:t>
            </a:r>
          </a:p>
          <a:p>
            <a:pPr>
              <a:lnSpc>
                <a:spcPct val="130000"/>
              </a:lnSpc>
              <a:defRPr/>
            </a:pPr>
            <a:endParaRPr lang="en-US" sz="2800" b="1" dirty="0">
              <a:solidFill>
                <a:srgbClr val="0000CC"/>
              </a:solidFill>
              <a:latin typeface="Times New Roman" pitchFamily="18" charset="0"/>
              <a:cs typeface="Times New Roman" pitchFamily="18" charset="0"/>
            </a:endParaRPr>
          </a:p>
          <a:p>
            <a:pPr>
              <a:lnSpc>
                <a:spcPct val="130000"/>
              </a:lnSpc>
              <a:defRPr/>
            </a:pPr>
            <a:r>
              <a:rPr lang="en-US" sz="2800" b="1" dirty="0">
                <a:solidFill>
                  <a:srgbClr val="0000CC"/>
                </a:solidFill>
                <a:latin typeface="Times New Roman" pitchFamily="18" charset="0"/>
                <a:cs typeface="Times New Roman" pitchFamily="18" charset="0"/>
              </a:rPr>
              <a:t>Couple of two decades (n):</a:t>
            </a:r>
          </a:p>
          <a:p>
            <a:pPr>
              <a:lnSpc>
                <a:spcPct val="130000"/>
              </a:lnSpc>
              <a:defRPr/>
            </a:pPr>
            <a:endParaRPr lang="en-US" sz="2800" b="1" dirty="0">
              <a:solidFill>
                <a:srgbClr val="0000CC"/>
              </a:solidFill>
              <a:latin typeface="Times New Roman" pitchFamily="18" charset="0"/>
              <a:cs typeface="Times New Roman" pitchFamily="18" charset="0"/>
            </a:endParaRPr>
          </a:p>
          <a:p>
            <a:pPr>
              <a:lnSpc>
                <a:spcPct val="130000"/>
              </a:lnSpc>
              <a:defRPr/>
            </a:pPr>
            <a:r>
              <a:rPr lang="en-US" sz="2800" b="1" dirty="0">
                <a:solidFill>
                  <a:srgbClr val="0000CC"/>
                </a:solidFill>
                <a:latin typeface="Times New Roman" pitchFamily="18" charset="0"/>
                <a:cs typeface="Times New Roman" pitchFamily="18" charset="0"/>
              </a:rPr>
              <a:t>Three dimensional images (n):</a:t>
            </a:r>
          </a:p>
          <a:p>
            <a:pPr>
              <a:lnSpc>
                <a:spcPct val="130000"/>
              </a:lnSpc>
              <a:defRPr/>
            </a:pPr>
            <a:endParaRPr lang="en-US" sz="2800" b="1" dirty="0">
              <a:solidFill>
                <a:srgbClr val="0000CC"/>
              </a:solidFill>
              <a:latin typeface="Times New Roman" pitchFamily="18" charset="0"/>
              <a:cs typeface="Times New Roman" pitchFamily="18" charset="0"/>
            </a:endParaRPr>
          </a:p>
          <a:p>
            <a:pPr>
              <a:lnSpc>
                <a:spcPct val="130000"/>
              </a:lnSpc>
              <a:defRPr/>
            </a:pPr>
            <a:r>
              <a:rPr lang="en-US" sz="2800" b="1" dirty="0">
                <a:solidFill>
                  <a:srgbClr val="0000CC"/>
                </a:solidFill>
                <a:latin typeface="Times New Roman" pitchFamily="18" charset="0"/>
                <a:cs typeface="Times New Roman" pitchFamily="18" charset="0"/>
              </a:rPr>
              <a:t>Cyber world (n)</a:t>
            </a:r>
            <a:r>
              <a:rPr lang="en-US" sz="2800" dirty="0"/>
              <a:t> </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saib</a:t>
            </a:r>
            <a:r>
              <a:rPr lang="vi-VN" sz="2800" b="1" dirty="0">
                <a:solidFill>
                  <a:srgbClr val="FF0000"/>
                </a:solidFill>
                <a:latin typeface="+mj-lt"/>
              </a:rPr>
              <a:t>ə</a:t>
            </a:r>
            <a:r>
              <a:rPr lang="en-US" sz="2800" b="1" dirty="0">
                <a:solidFill>
                  <a:srgbClr val="FF0000"/>
                </a:solidFill>
                <a:latin typeface="+mj-lt"/>
              </a:rPr>
              <a:t> w</a:t>
            </a:r>
            <a:r>
              <a:rPr lang="az-Cyrl-AZ" sz="2800" b="1" dirty="0">
                <a:solidFill>
                  <a:srgbClr val="FF0000"/>
                </a:solidFill>
                <a:latin typeface="Times New Roman" pitchFamily="18" charset="0"/>
                <a:cs typeface="Times New Roman" pitchFamily="18" charset="0"/>
              </a:rPr>
              <a:t>з</a:t>
            </a:r>
            <a:r>
              <a:rPr lang="en-US" sz="2800" b="1" dirty="0">
                <a:solidFill>
                  <a:srgbClr val="FF0000"/>
                </a:solidFill>
                <a:latin typeface="Times New Roman" pitchFamily="18" charset="0"/>
                <a:cs typeface="Times New Roman" pitchFamily="18" charset="0"/>
              </a:rPr>
              <a:t>:</a:t>
            </a:r>
            <a:r>
              <a:rPr lang="en-US" sz="2800" b="1" dirty="0" err="1">
                <a:solidFill>
                  <a:srgbClr val="FF0000"/>
                </a:solidFill>
                <a:latin typeface="Times New Roman" pitchFamily="18" charset="0"/>
                <a:cs typeface="Times New Roman" pitchFamily="18" charset="0"/>
              </a:rPr>
              <a:t>ld</a:t>
            </a:r>
            <a:r>
              <a:rPr lang="en-US" sz="2800" b="1" dirty="0">
                <a:solidFill>
                  <a:srgbClr val="FF0000"/>
                </a:solidFill>
                <a:latin typeface="Times New Roman" pitchFamily="18" charset="0"/>
                <a:cs typeface="Times New Roman" pitchFamily="18" charset="0"/>
              </a:rPr>
              <a:t>]: </a:t>
            </a:r>
          </a:p>
          <a:p>
            <a:pPr>
              <a:lnSpc>
                <a:spcPct val="130000"/>
              </a:lnSpc>
              <a:defRPr/>
            </a:pPr>
            <a:endParaRPr lang="en-US" sz="2800" b="1" dirty="0">
              <a:solidFill>
                <a:srgbClr val="0000CC"/>
              </a:solidFill>
              <a:latin typeface="Times New Roman" pitchFamily="18" charset="0"/>
              <a:cs typeface="Times New Roman" pitchFamily="18" charset="0"/>
            </a:endParaRPr>
          </a:p>
          <a:p>
            <a:pPr eaLnBrk="0" hangingPunct="0">
              <a:defRPr/>
            </a:pPr>
            <a:endParaRPr lang="en-US" sz="3200" b="1" dirty="0">
              <a:latin typeface=".VnArial" pitchFamily="34" charset="0"/>
            </a:endParaRPr>
          </a:p>
        </p:txBody>
      </p:sp>
      <p:sp>
        <p:nvSpPr>
          <p:cNvPr id="4" name="Rectangle 3"/>
          <p:cNvSpPr>
            <a:spLocks noChangeArrowheads="1"/>
          </p:cNvSpPr>
          <p:nvPr/>
        </p:nvSpPr>
        <p:spPr bwMode="auto">
          <a:xfrm>
            <a:off x="4114800" y="1447800"/>
            <a:ext cx="4800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800" b="1" dirty="0" err="1">
                <a:solidFill>
                  <a:srgbClr val="006600"/>
                </a:solidFill>
                <a:latin typeface="Times New Roman" pitchFamily="18" charset="0"/>
                <a:cs typeface="Times New Roman" pitchFamily="18" charset="0"/>
              </a:rPr>
              <a:t>Phép</a:t>
            </a:r>
            <a:r>
              <a:rPr lang="en-US" sz="2800" b="1" dirty="0">
                <a:solidFill>
                  <a:srgbClr val="006600"/>
                </a:solidFill>
                <a:latin typeface="Times New Roman" pitchFamily="18" charset="0"/>
                <a:cs typeface="Times New Roman" pitchFamily="18" charset="0"/>
              </a:rPr>
              <a:t> </a:t>
            </a:r>
            <a:r>
              <a:rPr lang="en-US" sz="2800" b="1" dirty="0" err="1">
                <a:solidFill>
                  <a:srgbClr val="006600"/>
                </a:solidFill>
                <a:latin typeface="Times New Roman" pitchFamily="18" charset="0"/>
                <a:cs typeface="Times New Roman" pitchFamily="18" charset="0"/>
              </a:rPr>
              <a:t>chụp</a:t>
            </a:r>
            <a:r>
              <a:rPr lang="en-US" sz="2800" b="1" dirty="0">
                <a:solidFill>
                  <a:srgbClr val="006600"/>
                </a:solidFill>
                <a:latin typeface="Times New Roman" pitchFamily="18" charset="0"/>
                <a:cs typeface="Times New Roman" pitchFamily="18" charset="0"/>
              </a:rPr>
              <a:t> </a:t>
            </a:r>
            <a:r>
              <a:rPr lang="en-US" sz="2800" b="1" dirty="0" err="1">
                <a:solidFill>
                  <a:srgbClr val="006600"/>
                </a:solidFill>
                <a:latin typeface="Times New Roman" pitchFamily="18" charset="0"/>
                <a:cs typeface="Times New Roman" pitchFamily="18" charset="0"/>
              </a:rPr>
              <a:t>ảnh</a:t>
            </a:r>
            <a:r>
              <a:rPr lang="en-US" sz="2800" b="1" dirty="0">
                <a:solidFill>
                  <a:srgbClr val="006600"/>
                </a:solidFill>
                <a:latin typeface="Times New Roman" pitchFamily="18" charset="0"/>
                <a:cs typeface="Times New Roman" pitchFamily="18" charset="0"/>
              </a:rPr>
              <a:t> </a:t>
            </a:r>
            <a:r>
              <a:rPr lang="en-US" sz="2800" b="1" dirty="0" err="1">
                <a:solidFill>
                  <a:srgbClr val="006600"/>
                </a:solidFill>
                <a:latin typeface="Times New Roman" pitchFamily="18" charset="0"/>
                <a:cs typeface="Times New Roman" pitchFamily="18" charset="0"/>
              </a:rPr>
              <a:t>giao</a:t>
            </a:r>
            <a:r>
              <a:rPr lang="en-US" sz="2800" b="1" dirty="0">
                <a:solidFill>
                  <a:srgbClr val="006600"/>
                </a:solidFill>
                <a:latin typeface="Times New Roman" pitchFamily="18" charset="0"/>
                <a:cs typeface="Times New Roman" pitchFamily="18" charset="0"/>
              </a:rPr>
              <a:t> </a:t>
            </a:r>
            <a:r>
              <a:rPr lang="en-US" sz="2800" b="1" dirty="0" err="1">
                <a:solidFill>
                  <a:srgbClr val="006600"/>
                </a:solidFill>
                <a:latin typeface="Times New Roman" pitchFamily="18" charset="0"/>
                <a:cs typeface="Times New Roman" pitchFamily="18" charset="0"/>
              </a:rPr>
              <a:t>thoa</a:t>
            </a:r>
            <a:r>
              <a:rPr lang="en-US" sz="2800" b="1" dirty="0">
                <a:solidFill>
                  <a:srgbClr val="006600"/>
                </a:solidFill>
                <a:latin typeface="Times New Roman" pitchFamily="18" charset="0"/>
                <a:cs typeface="Times New Roman" pitchFamily="18" charset="0"/>
              </a:rPr>
              <a:t> la de</a:t>
            </a:r>
          </a:p>
        </p:txBody>
      </p:sp>
      <p:sp>
        <p:nvSpPr>
          <p:cNvPr id="5" name="Rectangle 4"/>
          <p:cNvSpPr>
            <a:spLocks noChangeArrowheads="1"/>
          </p:cNvSpPr>
          <p:nvPr/>
        </p:nvSpPr>
        <p:spPr bwMode="auto">
          <a:xfrm>
            <a:off x="4251325" y="2525713"/>
            <a:ext cx="4267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800" b="1" dirty="0">
                <a:solidFill>
                  <a:srgbClr val="006600"/>
                </a:solidFill>
                <a:latin typeface="Times New Roman" pitchFamily="18" charset="0"/>
                <a:cs typeface="Times New Roman" pitchFamily="18" charset="0"/>
              </a:rPr>
              <a:t>Very small </a:t>
            </a:r>
            <a:r>
              <a:rPr lang="en-US" sz="2800" b="1" dirty="0">
                <a:solidFill>
                  <a:srgbClr val="006600"/>
                </a:solidFill>
                <a:latin typeface="Times New Roman" pitchFamily="18" charset="0"/>
                <a:cs typeface="Times New Roman" pitchFamily="18" charset="0"/>
                <a:sym typeface="Wingdings" panose="05000000000000000000" pitchFamily="2" charset="2"/>
              </a:rPr>
              <a:t> </a:t>
            </a:r>
            <a:r>
              <a:rPr lang="en-US" sz="2800" b="1" dirty="0" err="1">
                <a:solidFill>
                  <a:srgbClr val="006600"/>
                </a:solidFill>
                <a:latin typeface="Times New Roman" pitchFamily="18" charset="0"/>
                <a:cs typeface="Times New Roman" pitchFamily="18" charset="0"/>
              </a:rPr>
              <a:t>rất</a:t>
            </a:r>
            <a:r>
              <a:rPr lang="en-US" sz="2800" b="1" dirty="0">
                <a:solidFill>
                  <a:srgbClr val="006600"/>
                </a:solidFill>
                <a:latin typeface="Times New Roman" pitchFamily="18" charset="0"/>
                <a:cs typeface="Times New Roman" pitchFamily="18" charset="0"/>
              </a:rPr>
              <a:t> </a:t>
            </a:r>
            <a:r>
              <a:rPr lang="en-US" sz="2800" b="1" dirty="0" err="1">
                <a:solidFill>
                  <a:srgbClr val="006600"/>
                </a:solidFill>
                <a:latin typeface="Times New Roman" pitchFamily="18" charset="0"/>
                <a:cs typeface="Times New Roman" pitchFamily="18" charset="0"/>
              </a:rPr>
              <a:t>nhỏ</a:t>
            </a:r>
            <a:r>
              <a:rPr lang="en-US" sz="2800" b="1" dirty="0">
                <a:solidFill>
                  <a:srgbClr val="006600"/>
                </a:solidFill>
                <a:latin typeface="Times New Roman" pitchFamily="18" charset="0"/>
                <a:cs typeface="Times New Roman" pitchFamily="18" charset="0"/>
              </a:rPr>
              <a:t> </a:t>
            </a:r>
          </a:p>
        </p:txBody>
      </p:sp>
      <p:sp>
        <p:nvSpPr>
          <p:cNvPr id="6" name="Rectangle 5"/>
          <p:cNvSpPr>
            <a:spLocks noChangeArrowheads="1"/>
          </p:cNvSpPr>
          <p:nvPr/>
        </p:nvSpPr>
        <p:spPr bwMode="auto">
          <a:xfrm>
            <a:off x="4191000" y="3657600"/>
            <a:ext cx="3733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800" b="1" dirty="0" err="1">
                <a:solidFill>
                  <a:srgbClr val="006600"/>
                </a:solidFill>
                <a:latin typeface="Times New Roman" pitchFamily="18" charset="0"/>
                <a:cs typeface="Times New Roman" pitchFamily="18" charset="0"/>
              </a:rPr>
              <a:t>Hai</a:t>
            </a:r>
            <a:r>
              <a:rPr lang="en-US" sz="2800" b="1" dirty="0">
                <a:solidFill>
                  <a:srgbClr val="006600"/>
                </a:solidFill>
                <a:latin typeface="Times New Roman" pitchFamily="18" charset="0"/>
                <a:cs typeface="Times New Roman" pitchFamily="18" charset="0"/>
              </a:rPr>
              <a:t> </a:t>
            </a:r>
            <a:r>
              <a:rPr lang="en-US" sz="2800" b="1" dirty="0" err="1">
                <a:solidFill>
                  <a:srgbClr val="006600"/>
                </a:solidFill>
                <a:latin typeface="Times New Roman" pitchFamily="18" charset="0"/>
                <a:cs typeface="Times New Roman" pitchFamily="18" charset="0"/>
              </a:rPr>
              <a:t>thập</a:t>
            </a:r>
            <a:r>
              <a:rPr lang="en-US" sz="2800" b="1" dirty="0">
                <a:solidFill>
                  <a:srgbClr val="006600"/>
                </a:solidFill>
                <a:latin typeface="Times New Roman" pitchFamily="18" charset="0"/>
                <a:cs typeface="Times New Roman" pitchFamily="18" charset="0"/>
              </a:rPr>
              <a:t> </a:t>
            </a:r>
            <a:r>
              <a:rPr lang="en-US" sz="2800" b="1" dirty="0" err="1">
                <a:solidFill>
                  <a:srgbClr val="006600"/>
                </a:solidFill>
                <a:latin typeface="Times New Roman" pitchFamily="18" charset="0"/>
                <a:cs typeface="Times New Roman" pitchFamily="18" charset="0"/>
              </a:rPr>
              <a:t>kỷ</a:t>
            </a:r>
            <a:endParaRPr lang="en-US" sz="2800" b="1" dirty="0">
              <a:solidFill>
                <a:srgbClr val="006600"/>
              </a:solidFill>
              <a:latin typeface="Times New Roman" pitchFamily="18" charset="0"/>
              <a:cs typeface="Times New Roman" pitchFamily="18" charset="0"/>
            </a:endParaRPr>
          </a:p>
        </p:txBody>
      </p:sp>
      <p:sp>
        <p:nvSpPr>
          <p:cNvPr id="7" name="Rectangle 6"/>
          <p:cNvSpPr>
            <a:spLocks noChangeArrowheads="1"/>
          </p:cNvSpPr>
          <p:nvPr/>
        </p:nvSpPr>
        <p:spPr bwMode="auto">
          <a:xfrm>
            <a:off x="4191000" y="4757738"/>
            <a:ext cx="3352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800" b="1" dirty="0" err="1">
                <a:solidFill>
                  <a:srgbClr val="006600"/>
                </a:solidFill>
                <a:latin typeface="Times New Roman" pitchFamily="18" charset="0"/>
                <a:cs typeface="Times New Roman" pitchFamily="18" charset="0"/>
              </a:rPr>
              <a:t>Hình</a:t>
            </a:r>
            <a:r>
              <a:rPr lang="en-US" sz="2800" b="1" dirty="0">
                <a:solidFill>
                  <a:srgbClr val="006600"/>
                </a:solidFill>
                <a:latin typeface="Times New Roman" pitchFamily="18" charset="0"/>
                <a:cs typeface="Times New Roman" pitchFamily="18" charset="0"/>
              </a:rPr>
              <a:t> </a:t>
            </a:r>
            <a:r>
              <a:rPr lang="en-US" sz="2800" b="1" dirty="0" err="1">
                <a:solidFill>
                  <a:srgbClr val="006600"/>
                </a:solidFill>
                <a:latin typeface="Times New Roman" pitchFamily="18" charset="0"/>
                <a:cs typeface="Times New Roman" pitchFamily="18" charset="0"/>
              </a:rPr>
              <a:t>ảnh</a:t>
            </a:r>
            <a:r>
              <a:rPr lang="en-US" sz="2800" b="1" dirty="0">
                <a:solidFill>
                  <a:srgbClr val="006600"/>
                </a:solidFill>
                <a:latin typeface="Times New Roman" pitchFamily="18" charset="0"/>
                <a:cs typeface="Times New Roman" pitchFamily="18" charset="0"/>
              </a:rPr>
              <a:t> </a:t>
            </a:r>
            <a:r>
              <a:rPr lang="en-US" sz="2800" b="1" dirty="0" err="1">
                <a:solidFill>
                  <a:srgbClr val="006600"/>
                </a:solidFill>
                <a:latin typeface="Times New Roman" pitchFamily="18" charset="0"/>
                <a:cs typeface="Times New Roman" pitchFamily="18" charset="0"/>
              </a:rPr>
              <a:t>ba</a:t>
            </a:r>
            <a:r>
              <a:rPr lang="en-US" sz="2800" b="1" dirty="0">
                <a:solidFill>
                  <a:srgbClr val="006600"/>
                </a:solidFill>
                <a:latin typeface="Times New Roman" pitchFamily="18" charset="0"/>
                <a:cs typeface="Times New Roman" pitchFamily="18" charset="0"/>
              </a:rPr>
              <a:t> </a:t>
            </a:r>
            <a:r>
              <a:rPr lang="en-US" sz="2800" b="1" dirty="0" err="1">
                <a:solidFill>
                  <a:srgbClr val="006600"/>
                </a:solidFill>
                <a:latin typeface="Times New Roman" pitchFamily="18" charset="0"/>
                <a:cs typeface="Times New Roman" pitchFamily="18" charset="0"/>
              </a:rPr>
              <a:t>chiều</a:t>
            </a:r>
            <a:r>
              <a:rPr lang="en-US" sz="2800" b="1" dirty="0">
                <a:solidFill>
                  <a:srgbClr val="006600"/>
                </a:solidFill>
                <a:latin typeface="Times New Roman" pitchFamily="18" charset="0"/>
                <a:cs typeface="Times New Roman" pitchFamily="18" charset="0"/>
              </a:rPr>
              <a:t> </a:t>
            </a:r>
          </a:p>
        </p:txBody>
      </p:sp>
      <p:sp>
        <p:nvSpPr>
          <p:cNvPr id="8" name="Rectangle 7"/>
          <p:cNvSpPr>
            <a:spLocks noChangeArrowheads="1"/>
          </p:cNvSpPr>
          <p:nvPr/>
        </p:nvSpPr>
        <p:spPr bwMode="auto">
          <a:xfrm>
            <a:off x="4479924" y="5867400"/>
            <a:ext cx="46640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800" b="1" dirty="0" err="1">
                <a:solidFill>
                  <a:srgbClr val="006600"/>
                </a:solidFill>
                <a:latin typeface="Times New Roman" pitchFamily="18" charset="0"/>
                <a:cs typeface="Times New Roman" pitchFamily="18" charset="0"/>
              </a:rPr>
              <a:t>Thế</a:t>
            </a:r>
            <a:r>
              <a:rPr lang="en-US" sz="2800" b="1" dirty="0">
                <a:solidFill>
                  <a:srgbClr val="006600"/>
                </a:solidFill>
                <a:latin typeface="Times New Roman" pitchFamily="18" charset="0"/>
                <a:cs typeface="Times New Roman" pitchFamily="18" charset="0"/>
              </a:rPr>
              <a:t> </a:t>
            </a:r>
            <a:r>
              <a:rPr lang="en-US" sz="2800" b="1" dirty="0" err="1">
                <a:solidFill>
                  <a:srgbClr val="006600"/>
                </a:solidFill>
                <a:latin typeface="Times New Roman" pitchFamily="18" charset="0"/>
                <a:cs typeface="Times New Roman" pitchFamily="18" charset="0"/>
              </a:rPr>
              <a:t>giới</a:t>
            </a:r>
            <a:r>
              <a:rPr lang="en-US" sz="2800" b="1" dirty="0">
                <a:solidFill>
                  <a:srgbClr val="006600"/>
                </a:solidFill>
                <a:latin typeface="Times New Roman" pitchFamily="18" charset="0"/>
                <a:cs typeface="Times New Roman" pitchFamily="18" charset="0"/>
              </a:rPr>
              <a:t> </a:t>
            </a:r>
            <a:r>
              <a:rPr lang="en-US" sz="2800" b="1" dirty="0" err="1">
                <a:solidFill>
                  <a:srgbClr val="006600"/>
                </a:solidFill>
                <a:latin typeface="Times New Roman" pitchFamily="18" charset="0"/>
                <a:cs typeface="Times New Roman" pitchFamily="18" charset="0"/>
              </a:rPr>
              <a:t>ảo</a:t>
            </a:r>
            <a:r>
              <a:rPr lang="en-US" sz="2800" b="1" dirty="0">
                <a:solidFill>
                  <a:srgbClr val="006600"/>
                </a:solidFill>
                <a:latin typeface="Times New Roman" pitchFamily="18" charset="0"/>
                <a:cs typeface="Times New Roman" pitchFamily="18" charset="0"/>
              </a:rPr>
              <a:t> ,</a:t>
            </a:r>
            <a:r>
              <a:rPr lang="en-US" sz="2800" b="1" dirty="0" err="1">
                <a:solidFill>
                  <a:srgbClr val="006600"/>
                </a:solidFill>
                <a:latin typeface="Times New Roman" pitchFamily="18" charset="0"/>
                <a:cs typeface="Times New Roman" pitchFamily="18" charset="0"/>
              </a:rPr>
              <a:t>thế</a:t>
            </a:r>
            <a:r>
              <a:rPr lang="en-US" sz="2800" b="1" dirty="0">
                <a:solidFill>
                  <a:srgbClr val="006600"/>
                </a:solidFill>
                <a:latin typeface="Times New Roman" pitchFamily="18" charset="0"/>
                <a:cs typeface="Times New Roman" pitchFamily="18" charset="0"/>
              </a:rPr>
              <a:t> </a:t>
            </a:r>
            <a:r>
              <a:rPr lang="en-US" sz="2800" b="1" dirty="0" err="1">
                <a:solidFill>
                  <a:srgbClr val="006600"/>
                </a:solidFill>
                <a:latin typeface="Times New Roman" pitchFamily="18" charset="0"/>
                <a:cs typeface="Times New Roman" pitchFamily="18" charset="0"/>
              </a:rPr>
              <a:t>giới</a:t>
            </a:r>
            <a:r>
              <a:rPr lang="en-US" sz="2800" b="1" dirty="0">
                <a:solidFill>
                  <a:srgbClr val="006600"/>
                </a:solidFill>
                <a:latin typeface="Times New Roman" pitchFamily="18" charset="0"/>
                <a:cs typeface="Times New Roman" pitchFamily="18" charset="0"/>
              </a:rPr>
              <a:t> </a:t>
            </a:r>
            <a:r>
              <a:rPr lang="en-US" sz="2800" b="1" dirty="0" err="1">
                <a:solidFill>
                  <a:srgbClr val="006600"/>
                </a:solidFill>
                <a:latin typeface="Times New Roman" pitchFamily="18" charset="0"/>
                <a:cs typeface="Times New Roman" pitchFamily="18" charset="0"/>
              </a:rPr>
              <a:t>mạng</a:t>
            </a:r>
            <a:endParaRPr lang="en-US" sz="2800" b="1" dirty="0">
              <a:solidFill>
                <a:srgbClr val="006600"/>
              </a:solidFill>
              <a:latin typeface="Times New Roman" pitchFamily="18" charset="0"/>
              <a:cs typeface="Times New Roman" pitchFamily="18" charset="0"/>
            </a:endParaRPr>
          </a:p>
        </p:txBody>
      </p:sp>
    </p:spTree>
    <p:extLst>
      <p:ext uri="{BB962C8B-B14F-4D97-AF65-F5344CB8AC3E}">
        <p14:creationId xmlns:p14="http://schemas.microsoft.com/office/powerpoint/2010/main" val="23035052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84994">
                                            <p:txEl>
                                              <p:pRg st="3" end="3"/>
                                            </p:txEl>
                                          </p:spTgt>
                                        </p:tgtEl>
                                        <p:attrNameLst>
                                          <p:attrName>style.visibility</p:attrName>
                                        </p:attrNameLst>
                                      </p:cBhvr>
                                      <p:to>
                                        <p:strVal val="visible"/>
                                      </p:to>
                                    </p:set>
                                    <p:animEffect transition="in" filter="blinds(horizontal)">
                                      <p:cBhvr>
                                        <p:cTn id="7" dur="500"/>
                                        <p:tgtEl>
                                          <p:spTgt spid="84994">
                                            <p:txEl>
                                              <p:pRg st="3" end="3"/>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84994">
                                            <p:txEl>
                                              <p:pRg st="5" end="5"/>
                                            </p:txEl>
                                          </p:spTgt>
                                        </p:tgtEl>
                                        <p:attrNameLst>
                                          <p:attrName>style.visibility</p:attrName>
                                        </p:attrNameLst>
                                      </p:cBhvr>
                                      <p:to>
                                        <p:strVal val="visible"/>
                                      </p:to>
                                    </p:set>
                                    <p:animEffect transition="in" filter="blinds(horizontal)">
                                      <p:cBhvr>
                                        <p:cTn id="17" dur="500"/>
                                        <p:tgtEl>
                                          <p:spTgt spid="84994">
                                            <p:txEl>
                                              <p:pRg st="5" end="5"/>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84994">
                                            <p:txEl>
                                              <p:pRg st="7" end="7"/>
                                            </p:txEl>
                                          </p:spTgt>
                                        </p:tgtEl>
                                        <p:attrNameLst>
                                          <p:attrName>style.visibility</p:attrName>
                                        </p:attrNameLst>
                                      </p:cBhvr>
                                      <p:to>
                                        <p:strVal val="visible"/>
                                      </p:to>
                                    </p:set>
                                    <p:animEffect transition="in" filter="blinds(horizontal)">
                                      <p:cBhvr>
                                        <p:cTn id="27" dur="500"/>
                                        <p:tgtEl>
                                          <p:spTgt spid="84994">
                                            <p:txEl>
                                              <p:pRg st="7" end="7"/>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blinds(horizontal)">
                                      <p:cBhvr>
                                        <p:cTn id="32" dur="500"/>
                                        <p:tgtEl>
                                          <p:spTgt spid="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84994">
                                            <p:txEl>
                                              <p:pRg st="9" end="9"/>
                                            </p:txEl>
                                          </p:spTgt>
                                        </p:tgtEl>
                                        <p:attrNameLst>
                                          <p:attrName>style.visibility</p:attrName>
                                        </p:attrNameLst>
                                      </p:cBhvr>
                                      <p:to>
                                        <p:strVal val="visible"/>
                                      </p:to>
                                    </p:set>
                                    <p:animEffect transition="in" filter="blinds(horizontal)">
                                      <p:cBhvr>
                                        <p:cTn id="37" dur="500"/>
                                        <p:tgtEl>
                                          <p:spTgt spid="84994">
                                            <p:txEl>
                                              <p:pRg st="9" end="9"/>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blinds(horizontal)">
                                      <p:cBhvr>
                                        <p:cTn id="42" dur="500"/>
                                        <p:tgtEl>
                                          <p:spTgt spid="7"/>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nodeType="clickEffect">
                                  <p:stCondLst>
                                    <p:cond delay="0"/>
                                  </p:stCondLst>
                                  <p:childTnLst>
                                    <p:set>
                                      <p:cBhvr>
                                        <p:cTn id="46" dur="1" fill="hold">
                                          <p:stCondLst>
                                            <p:cond delay="0"/>
                                          </p:stCondLst>
                                        </p:cTn>
                                        <p:tgtEl>
                                          <p:spTgt spid="84994">
                                            <p:txEl>
                                              <p:pRg st="11" end="11"/>
                                            </p:txEl>
                                          </p:spTgt>
                                        </p:tgtEl>
                                        <p:attrNameLst>
                                          <p:attrName>style.visibility</p:attrName>
                                        </p:attrNameLst>
                                      </p:cBhvr>
                                      <p:to>
                                        <p:strVal val="visible"/>
                                      </p:to>
                                    </p:set>
                                    <p:animEffect transition="in" filter="blinds(horizontal)">
                                      <p:cBhvr>
                                        <p:cTn id="47" dur="500"/>
                                        <p:tgtEl>
                                          <p:spTgt spid="84994">
                                            <p:txEl>
                                              <p:pRg st="11" end="11"/>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blinds(horizontal)">
                                      <p:cBhvr>
                                        <p:cTn id="5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8" y="228600"/>
            <a:ext cx="8229600" cy="533400"/>
          </a:xfrm>
        </p:spPr>
        <p:txBody>
          <a:bodyPr rtlCol="0">
            <a:normAutofit lnSpcReduction="10000"/>
          </a:bodyPr>
          <a:lstStyle/>
          <a:p>
            <a:pPr fontAlgn="auto">
              <a:spcAft>
                <a:spcPts val="0"/>
              </a:spcAft>
              <a:buFontTx/>
              <a:buNone/>
              <a:defRPr/>
            </a:pPr>
            <a:r>
              <a:rPr lang="en-US" dirty="0">
                <a:solidFill>
                  <a:srgbClr val="FF0000"/>
                </a:solidFill>
              </a:rPr>
              <a:t>II. Reading:</a:t>
            </a:r>
          </a:p>
        </p:txBody>
      </p:sp>
      <p:pic>
        <p:nvPicPr>
          <p:cNvPr id="8" name="Picture 7" descr="C:\Users\huyanh\Documents\U10-L5-1-1-beloeaqrsrcwiqqg.jpg"/>
          <p:cNvPicPr/>
          <p:nvPr/>
        </p:nvPicPr>
        <p:blipFill>
          <a:blip r:embed="rId2" cstate="print"/>
          <a:srcRect/>
          <a:stretch>
            <a:fillRect/>
          </a:stretch>
        </p:blipFill>
        <p:spPr bwMode="auto">
          <a:xfrm>
            <a:off x="304800" y="1905000"/>
            <a:ext cx="8534399" cy="4572000"/>
          </a:xfrm>
          <a:prstGeom prst="rect">
            <a:avLst/>
          </a:prstGeom>
          <a:noFill/>
          <a:ln w="9525">
            <a:noFill/>
            <a:miter lim="800000"/>
            <a:headEnd/>
            <a:tailEnd/>
          </a:ln>
        </p:spPr>
      </p:pic>
    </p:spTree>
    <p:extLst>
      <p:ext uri="{BB962C8B-B14F-4D97-AF65-F5344CB8AC3E}">
        <p14:creationId xmlns:p14="http://schemas.microsoft.com/office/powerpoint/2010/main" val="2479122312"/>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sz="2000" dirty="0"/>
          </a:p>
          <a:p>
            <a:pPr>
              <a:buNone/>
            </a:pPr>
            <a:endParaRPr lang="en-US" sz="2000" dirty="0"/>
          </a:p>
          <a:p>
            <a:pPr>
              <a:buNone/>
            </a:pPr>
            <a:endParaRPr lang="en-US" sz="2000" dirty="0"/>
          </a:p>
          <a:p>
            <a:pPr>
              <a:buNone/>
            </a:pPr>
            <a:endParaRPr lang="en-US" sz="2000" dirty="0"/>
          </a:p>
          <a:p>
            <a:pPr>
              <a:buNone/>
            </a:pPr>
            <a:endParaRPr lang="en-US" sz="2000" dirty="0"/>
          </a:p>
          <a:p>
            <a:pPr>
              <a:buNone/>
            </a:pPr>
            <a:endParaRPr lang="vi-VN" dirty="0"/>
          </a:p>
        </p:txBody>
      </p:sp>
      <p:sp>
        <p:nvSpPr>
          <p:cNvPr id="5" name="TextBox 4"/>
          <p:cNvSpPr txBox="1"/>
          <p:nvPr/>
        </p:nvSpPr>
        <p:spPr>
          <a:xfrm>
            <a:off x="0" y="228600"/>
            <a:ext cx="9144000" cy="1384995"/>
          </a:xfrm>
          <a:prstGeom prst="rect">
            <a:avLst/>
          </a:prstGeom>
          <a:solidFill>
            <a:schemeClr val="accent3">
              <a:lumMod val="20000"/>
              <a:lumOff val="80000"/>
            </a:schemeClr>
          </a:solidFill>
        </p:spPr>
        <p:txBody>
          <a:bodyPr wrap="square" rtlCol="0">
            <a:spAutoFit/>
          </a:bodyPr>
          <a:lstStyle/>
          <a:p>
            <a:pPr algn="just">
              <a:buNone/>
            </a:pPr>
            <a:r>
              <a:rPr lang="en-US" sz="2800" dirty="0">
                <a:latin typeface="Script MT Bold" pitchFamily="66" charset="0"/>
              </a:rPr>
              <a:t>Activity 1. Look at the letters the children from </a:t>
            </a:r>
            <a:r>
              <a:rPr lang="en-US" sz="2800" dirty="0" err="1">
                <a:latin typeface="Script MT Bold" pitchFamily="66" charset="0"/>
              </a:rPr>
              <a:t>VietNam</a:t>
            </a:r>
            <a:r>
              <a:rPr lang="en-US" sz="2800" dirty="0">
                <a:latin typeface="Script MT Bold" pitchFamily="66" charset="0"/>
              </a:rPr>
              <a:t> and Sweden sent to each other in a </a:t>
            </a:r>
            <a:r>
              <a:rPr lang="en-US" sz="2800" dirty="0" err="1">
                <a:latin typeface="Script MT Bold" pitchFamily="66" charset="0"/>
              </a:rPr>
              <a:t>penfriend</a:t>
            </a:r>
            <a:r>
              <a:rPr lang="en-US" sz="2800" dirty="0">
                <a:latin typeface="Script MT Bold" pitchFamily="66" charset="0"/>
              </a:rPr>
              <a:t> project. Why do you think they chose this way to communicate with each other?</a:t>
            </a:r>
          </a:p>
        </p:txBody>
      </p:sp>
      <p:sp>
        <p:nvSpPr>
          <p:cNvPr id="7" name="TextBox 6"/>
          <p:cNvSpPr txBox="1"/>
          <p:nvPr/>
        </p:nvSpPr>
        <p:spPr>
          <a:xfrm>
            <a:off x="457200" y="4876800"/>
            <a:ext cx="8229600" cy="954107"/>
          </a:xfrm>
          <a:prstGeom prst="rect">
            <a:avLst/>
          </a:prstGeom>
          <a:noFill/>
        </p:spPr>
        <p:txBody>
          <a:bodyPr wrap="square" rtlCol="0">
            <a:spAutoFit/>
          </a:bodyPr>
          <a:lstStyle/>
          <a:p>
            <a:pPr>
              <a:buNone/>
            </a:pPr>
            <a:r>
              <a:rPr lang="en-US" sz="2800" dirty="0">
                <a:solidFill>
                  <a:srgbClr val="C00000"/>
                </a:solidFill>
              </a:rPr>
              <a:t>Example: They choose the ways to send letters because it can make the receiver feel more sincere.</a:t>
            </a:r>
          </a:p>
        </p:txBody>
      </p:sp>
      <p:pic>
        <p:nvPicPr>
          <p:cNvPr id="10" name="Picture 9" descr="C:\Users\huyanh\Documents\U10-L5-1-1-beloeaqrsrcwiqqg.jpg"/>
          <p:cNvPicPr/>
          <p:nvPr/>
        </p:nvPicPr>
        <p:blipFill>
          <a:blip r:embed="rId2" cstate="print"/>
          <a:srcRect/>
          <a:stretch>
            <a:fillRect/>
          </a:stretch>
        </p:blipFill>
        <p:spPr bwMode="auto">
          <a:xfrm>
            <a:off x="1219200" y="2438400"/>
            <a:ext cx="7162800" cy="2438400"/>
          </a:xfrm>
          <a:prstGeom prst="rect">
            <a:avLst/>
          </a:prstGeom>
          <a:noFill/>
          <a:ln w="9525">
            <a:noFill/>
            <a:miter lim="800000"/>
            <a:headEnd/>
            <a:tailEnd/>
          </a:ln>
        </p:spPr>
      </p:pic>
    </p:spTree>
    <p:extLst>
      <p:ext uri="{BB962C8B-B14F-4D97-AF65-F5344CB8AC3E}">
        <p14:creationId xmlns:p14="http://schemas.microsoft.com/office/powerpoint/2010/main" val="2196549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a:solidFill>
            <a:srgbClr val="92D050"/>
          </a:solidFill>
        </p:spPr>
        <p:txBody>
          <a:bodyPr>
            <a:noAutofit/>
          </a:bodyPr>
          <a:lstStyle/>
          <a:p>
            <a:pPr algn="l"/>
            <a:r>
              <a:rPr lang="en-US" sz="2400" b="1" dirty="0">
                <a:solidFill>
                  <a:srgbClr val="C00000"/>
                </a:solidFill>
                <a:latin typeface="Times New Roman" pitchFamily="18" charset="0"/>
                <a:cs typeface="Times New Roman" pitchFamily="18" charset="0"/>
              </a:rPr>
              <a:t>Activity 2. COMMUNICATION IN THE FUTURE: WHAT IS THERE FOR US?</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About fifty students in two schools in Ha </a:t>
            </a:r>
            <a:r>
              <a:rPr lang="en-US" sz="2400" dirty="0" err="1">
                <a:latin typeface="Times New Roman" pitchFamily="18" charset="0"/>
                <a:cs typeface="Times New Roman" pitchFamily="18" charset="0"/>
              </a:rPr>
              <a:t>Noi</a:t>
            </a:r>
            <a:r>
              <a:rPr lang="en-US" sz="2400" dirty="0">
                <a:latin typeface="Times New Roman" pitchFamily="18" charset="0"/>
                <a:cs typeface="Times New Roman" pitchFamily="18" charset="0"/>
              </a:rPr>
              <a:t>, Viet Nam and Umea, Sweden have been exchanging letters in a </a:t>
            </a:r>
            <a:r>
              <a:rPr lang="en-US" sz="2400" dirty="0" err="1">
                <a:latin typeface="Times New Roman" pitchFamily="18" charset="0"/>
                <a:cs typeface="Times New Roman" pitchFamily="18" charset="0"/>
              </a:rPr>
              <a:t>penfriend</a:t>
            </a:r>
            <a:r>
              <a:rPr lang="en-US" sz="2400" dirty="0">
                <a:latin typeface="Times New Roman" pitchFamily="18" charset="0"/>
                <a:cs typeface="Times New Roman" pitchFamily="18" charset="0"/>
              </a:rPr>
              <a:t> project since 2013. ‘</a:t>
            </a:r>
            <a:r>
              <a:rPr lang="en-US" sz="2400" dirty="0">
                <a:highlight>
                  <a:srgbClr val="FFFF00"/>
                </a:highlight>
                <a:latin typeface="Times New Roman" pitchFamily="18" charset="0"/>
                <a:cs typeface="Times New Roman" pitchFamily="18" charset="0"/>
              </a:rPr>
              <a:t>I love to write</a:t>
            </a:r>
            <a:r>
              <a:rPr lang="en-US" sz="2400" dirty="0">
                <a:latin typeface="Times New Roman" pitchFamily="18" charset="0"/>
                <a:cs typeface="Times New Roman" pitchFamily="18" charset="0"/>
              </a:rPr>
              <a:t>. You can even stick something on the letter, like this tiny sweet!’ said </a:t>
            </a:r>
            <a:r>
              <a:rPr lang="en-US" sz="2400" dirty="0" err="1">
                <a:latin typeface="Times New Roman" pitchFamily="18" charset="0"/>
                <a:cs typeface="Times New Roman" pitchFamily="18" charset="0"/>
              </a:rPr>
              <a:t>Linh</a:t>
            </a:r>
            <a:r>
              <a:rPr lang="en-US" sz="2400" dirty="0">
                <a:latin typeface="Times New Roman" pitchFamily="18" charset="0"/>
                <a:cs typeface="Times New Roman" pitchFamily="18" charset="0"/>
              </a:rPr>
              <a:t>, from Ha </a:t>
            </a:r>
            <a:r>
              <a:rPr lang="en-US" sz="2400" dirty="0" err="1">
                <a:latin typeface="Times New Roman" pitchFamily="18" charset="0"/>
                <a:cs typeface="Times New Roman" pitchFamily="18" charset="0"/>
              </a:rPr>
              <a:t>Noi</a:t>
            </a:r>
            <a:r>
              <a:rPr lang="en-US" sz="2400" dirty="0">
                <a:latin typeface="Times New Roman" pitchFamily="18" charset="0"/>
                <a:cs typeface="Times New Roman" pitchFamily="18" charset="0"/>
              </a:rPr>
              <a:t> about the project. From the Sweden end, Anders said, ‘</a:t>
            </a:r>
            <a:r>
              <a:rPr lang="en-US" sz="2400" dirty="0">
                <a:highlight>
                  <a:srgbClr val="FFFF00"/>
                </a:highlight>
                <a:latin typeface="Times New Roman" pitchFamily="18" charset="0"/>
                <a:cs typeface="Times New Roman" pitchFamily="18" charset="0"/>
              </a:rPr>
              <a:t>It’s so nice to open and read real letters!’ </a:t>
            </a:r>
            <a:r>
              <a:rPr lang="en-US" sz="2400" dirty="0">
                <a:latin typeface="Times New Roman" pitchFamily="18" charset="0"/>
                <a:cs typeface="Times New Roman" pitchFamily="18" charset="0"/>
              </a:rPr>
              <a:t>But will this be our future communication? It’s said that in a couple of decades we’ll be using </a:t>
            </a:r>
            <a:r>
              <a:rPr lang="en-US" sz="2400" dirty="0">
                <a:highlight>
                  <a:srgbClr val="800080"/>
                </a:highlight>
                <a:latin typeface="Times New Roman" pitchFamily="18" charset="0"/>
                <a:cs typeface="Times New Roman" pitchFamily="18" charset="0"/>
              </a:rPr>
              <a:t>telepathy</a:t>
            </a:r>
            <a:r>
              <a:rPr lang="en-US" sz="2400" dirty="0">
                <a:latin typeface="Times New Roman" pitchFamily="18" charset="0"/>
                <a:cs typeface="Times New Roman" pitchFamily="18" charset="0"/>
              </a:rPr>
              <a:t> and </a:t>
            </a:r>
            <a:r>
              <a:rPr lang="en-US" sz="2400" dirty="0">
                <a:highlight>
                  <a:srgbClr val="800080"/>
                </a:highlight>
                <a:latin typeface="Times New Roman" pitchFamily="18" charset="0"/>
                <a:cs typeface="Times New Roman" pitchFamily="18" charset="0"/>
              </a:rPr>
              <a:t>holography</a:t>
            </a:r>
            <a:r>
              <a:rPr lang="en-US" sz="2400" dirty="0">
                <a:latin typeface="Times New Roman" pitchFamily="18" charset="0"/>
                <a:cs typeface="Times New Roman" pitchFamily="18" charset="0"/>
              </a:rPr>
              <a:t>.</a:t>
            </a:r>
            <a:br>
              <a:rPr lang="en-US" sz="2400" dirty="0">
                <a:latin typeface="Times New Roman" pitchFamily="18" charset="0"/>
                <a:cs typeface="Times New Roman" pitchFamily="18" charset="0"/>
              </a:rPr>
            </a:br>
            <a:r>
              <a:rPr lang="en-US" sz="2400" dirty="0">
                <a:highlight>
                  <a:srgbClr val="008000"/>
                </a:highlight>
                <a:latin typeface="Times New Roman" pitchFamily="18" charset="0"/>
                <a:cs typeface="Times New Roman" pitchFamily="18" charset="0"/>
              </a:rPr>
              <a:t>Telepathy uses a tiny device placed into our head. Information will be sent and received directly to and from our brains. </a:t>
            </a:r>
            <a:r>
              <a:rPr lang="en-US" sz="2400" dirty="0">
                <a:latin typeface="Times New Roman" pitchFamily="18" charset="0"/>
                <a:cs typeface="Times New Roman" pitchFamily="18" charset="0"/>
              </a:rPr>
              <a:t>We’ll be communicating just by thought over the </a:t>
            </a:r>
            <a:r>
              <a:rPr lang="en-US" sz="2400" b="1" dirty="0">
                <a:highlight>
                  <a:srgbClr val="FFFF00"/>
                </a:highlight>
                <a:latin typeface="Times New Roman" pitchFamily="18" charset="0"/>
                <a:cs typeface="Times New Roman" pitchFamily="18" charset="0"/>
              </a:rPr>
              <a:t>network</a:t>
            </a:r>
            <a:r>
              <a:rPr lang="en-US" sz="2400" dirty="0">
                <a:latin typeface="Times New Roman" pitchFamily="18" charset="0"/>
                <a:cs typeface="Times New Roman" pitchFamily="18" charset="0"/>
              </a:rPr>
              <a:t>! </a:t>
            </a:r>
            <a:r>
              <a:rPr lang="en-US" sz="2400" dirty="0">
                <a:highlight>
                  <a:srgbClr val="008000"/>
                </a:highlight>
                <a:latin typeface="Times New Roman" pitchFamily="18" charset="0"/>
                <a:cs typeface="Times New Roman" pitchFamily="18" charset="0"/>
              </a:rPr>
              <a:t>Holography, a video-conference technology with </a:t>
            </a:r>
            <a:r>
              <a:rPr lang="en-US" sz="2400" b="1" dirty="0">
                <a:highlight>
                  <a:srgbClr val="008000"/>
                </a:highlight>
                <a:latin typeface="Times New Roman" pitchFamily="18" charset="0"/>
                <a:cs typeface="Times New Roman" pitchFamily="18" charset="0"/>
              </a:rPr>
              <a:t>three-dimensional images</a:t>
            </a:r>
            <a:r>
              <a:rPr lang="en-US" sz="2400" dirty="0">
                <a:highlight>
                  <a:srgbClr val="008000"/>
                </a:highlight>
                <a:latin typeface="Times New Roman" pitchFamily="18" charset="0"/>
                <a:cs typeface="Times New Roman" pitchFamily="18" charset="0"/>
              </a:rPr>
              <a:t>, will help us </a:t>
            </a:r>
            <a:r>
              <a:rPr lang="en-US" sz="2400" b="1" dirty="0">
                <a:highlight>
                  <a:srgbClr val="008000"/>
                </a:highlight>
                <a:latin typeface="Times New Roman" pitchFamily="18" charset="0"/>
                <a:cs typeface="Times New Roman" pitchFamily="18" charset="0"/>
              </a:rPr>
              <a:t>interact</a:t>
            </a:r>
            <a:r>
              <a:rPr lang="en-US" sz="2400" dirty="0">
                <a:highlight>
                  <a:srgbClr val="008000"/>
                </a:highlight>
                <a:latin typeface="Times New Roman" pitchFamily="18" charset="0"/>
                <a:cs typeface="Times New Roman" pitchFamily="18" charset="0"/>
              </a:rPr>
              <a:t> </a:t>
            </a:r>
            <a:r>
              <a:rPr lang="en-US" sz="2400" b="1" dirty="0">
                <a:highlight>
                  <a:srgbClr val="008000"/>
                </a:highlight>
                <a:latin typeface="Times New Roman" pitchFamily="18" charset="0"/>
                <a:cs typeface="Times New Roman" pitchFamily="18" charset="0"/>
              </a:rPr>
              <a:t>in real time</a:t>
            </a:r>
            <a:r>
              <a:rPr lang="en-US" sz="2400" dirty="0">
                <a:highlight>
                  <a:srgbClr val="008000"/>
                </a:highlight>
                <a:latin typeface="Times New Roman" pitchFamily="18" charset="0"/>
                <a:cs typeface="Times New Roman" pitchFamily="18" charset="0"/>
              </a:rPr>
              <a:t> in completely different places.</a:t>
            </a:r>
            <a:br>
              <a:rPr lang="en-US" sz="2400" dirty="0">
                <a:highlight>
                  <a:srgbClr val="008000"/>
                </a:highlight>
                <a:latin typeface="Times New Roman" pitchFamily="18" charset="0"/>
                <a:cs typeface="Times New Roman" pitchFamily="18" charset="0"/>
              </a:rPr>
            </a:br>
            <a:r>
              <a:rPr lang="en-US" sz="2400" dirty="0">
                <a:latin typeface="Times New Roman" pitchFamily="18" charset="0"/>
                <a:cs typeface="Times New Roman" pitchFamily="18" charset="0"/>
              </a:rPr>
              <a:t>Impressed? Maybe, but not everyone thinks the </a:t>
            </a:r>
            <a:r>
              <a:rPr lang="en-US" sz="2400" b="1" dirty="0" err="1">
                <a:highlight>
                  <a:srgbClr val="FFFF00"/>
                </a:highlight>
                <a:latin typeface="Times New Roman" pitchFamily="18" charset="0"/>
                <a:cs typeface="Times New Roman" pitchFamily="18" charset="0"/>
              </a:rPr>
              <a:t>cyberworld</a:t>
            </a:r>
            <a:r>
              <a:rPr lang="en-US" sz="2400" dirty="0">
                <a:latin typeface="Times New Roman" pitchFamily="18" charset="0"/>
                <a:cs typeface="Times New Roman" pitchFamily="18" charset="0"/>
              </a:rPr>
              <a:t> will replace the real world. Like the children in the </a:t>
            </a:r>
            <a:r>
              <a:rPr lang="en-US" sz="2400" dirty="0" err="1">
                <a:latin typeface="Times New Roman" pitchFamily="18" charset="0"/>
                <a:cs typeface="Times New Roman" pitchFamily="18" charset="0"/>
              </a:rPr>
              <a:t>penfriend</a:t>
            </a:r>
            <a:r>
              <a:rPr lang="en-US" sz="2400" dirty="0">
                <a:latin typeface="Times New Roman" pitchFamily="18" charset="0"/>
                <a:cs typeface="Times New Roman" pitchFamily="18" charset="0"/>
              </a:rPr>
              <a:t> project, I prefer to chat with my friends over a cup of tea and enjoy their company - life is more meaningful that way!</a:t>
            </a:r>
          </a:p>
        </p:txBody>
      </p:sp>
    </p:spTree>
    <p:extLst>
      <p:ext uri="{BB962C8B-B14F-4D97-AF65-F5344CB8AC3E}">
        <p14:creationId xmlns:p14="http://schemas.microsoft.com/office/powerpoint/2010/main" val="2438638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txBox="1">
            <a:spLocks noGrp="1"/>
          </p:cNvSpPr>
          <p:nvPr>
            <p:ph type="title"/>
          </p:nvPr>
        </p:nvSpPr>
        <p:spPr>
          <a:xfrm>
            <a:off x="457200" y="274638"/>
            <a:ext cx="8229600" cy="1384995"/>
          </a:xfrm>
          <a:prstGeom prst="rect">
            <a:avLst/>
          </a:prstGeom>
          <a:solidFill>
            <a:schemeClr val="accent1"/>
          </a:solidFill>
        </p:spPr>
        <p:txBody>
          <a:bodyPr wrap="square" rtlCol="0">
            <a:spAutoFit/>
          </a:bodyPr>
          <a:lstStyle/>
          <a:p>
            <a:r>
              <a:rPr lang="vi-VN" sz="2800" dirty="0"/>
              <a:t>. ACTIVITY 2</a:t>
            </a:r>
            <a:br>
              <a:rPr lang="vi-VN" dirty="0"/>
            </a:br>
            <a:r>
              <a:rPr lang="vi-VN" sz="2800" dirty="0"/>
              <a:t>. Look at the highlighted words and match them with their meanings</a:t>
            </a:r>
          </a:p>
        </p:txBody>
      </p:sp>
      <p:sp>
        <p:nvSpPr>
          <p:cNvPr id="8" name="Rounded Rectangle 7"/>
          <p:cNvSpPr/>
          <p:nvPr/>
        </p:nvSpPr>
        <p:spPr>
          <a:xfrm>
            <a:off x="838200" y="5943600"/>
            <a:ext cx="7086600" cy="685800"/>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en-US" sz="2000" b="1" dirty="0">
                <a:solidFill>
                  <a:srgbClr val="FF0000"/>
                </a:solidFill>
                <a:latin typeface="Tahoma" pitchFamily="34" charset="0"/>
                <a:cs typeface="Tahoma" pitchFamily="34" charset="0"/>
              </a:rPr>
              <a:t>Key:  1. A	2, D	3. B	4. E	5 C	</a:t>
            </a:r>
          </a:p>
        </p:txBody>
      </p:sp>
      <p:sp>
        <p:nvSpPr>
          <p:cNvPr id="10" name="Rounded Rectangle 9"/>
          <p:cNvSpPr/>
          <p:nvPr/>
        </p:nvSpPr>
        <p:spPr>
          <a:xfrm>
            <a:off x="304800" y="2133600"/>
            <a:ext cx="3429000" cy="6096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2" name="TextBox 11"/>
          <p:cNvSpPr txBox="1"/>
          <p:nvPr/>
        </p:nvSpPr>
        <p:spPr>
          <a:xfrm>
            <a:off x="990600" y="2209800"/>
            <a:ext cx="2667000" cy="646331"/>
          </a:xfrm>
          <a:prstGeom prst="rect">
            <a:avLst/>
          </a:prstGeom>
          <a:noFill/>
        </p:spPr>
        <p:txBody>
          <a:bodyPr wrap="square" rtlCol="0">
            <a:spAutoFit/>
          </a:bodyPr>
          <a:lstStyle/>
          <a:p>
            <a:pPr marL="514350" indent="-514350"/>
            <a:r>
              <a:rPr lang="vi-VN" dirty="0"/>
              <a:t>1.Immediately, </a:t>
            </a:r>
            <a:r>
              <a:rPr lang="vi-VN" dirty="0" err="1"/>
              <a:t>without</a:t>
            </a:r>
            <a:r>
              <a:rPr lang="vi-VN" dirty="0"/>
              <a:t> </a:t>
            </a:r>
            <a:r>
              <a:rPr lang="vi-VN" dirty="0" err="1"/>
              <a:t>del</a:t>
            </a:r>
            <a:r>
              <a:rPr lang="en-US" dirty="0"/>
              <a:t>a</a:t>
            </a:r>
            <a:r>
              <a:rPr lang="vi-VN" dirty="0"/>
              <a:t>y</a:t>
            </a:r>
          </a:p>
        </p:txBody>
      </p:sp>
      <p:sp>
        <p:nvSpPr>
          <p:cNvPr id="13" name="Rounded Rectangle 12"/>
          <p:cNvSpPr/>
          <p:nvPr/>
        </p:nvSpPr>
        <p:spPr>
          <a:xfrm>
            <a:off x="304800" y="2819400"/>
            <a:ext cx="3505200" cy="6858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4" name="TextBox 13"/>
          <p:cNvSpPr txBox="1"/>
          <p:nvPr/>
        </p:nvSpPr>
        <p:spPr>
          <a:xfrm>
            <a:off x="990600" y="2895600"/>
            <a:ext cx="2514600" cy="646331"/>
          </a:xfrm>
          <a:prstGeom prst="rect">
            <a:avLst/>
          </a:prstGeom>
          <a:noFill/>
        </p:spPr>
        <p:txBody>
          <a:bodyPr wrap="square" rtlCol="0">
            <a:spAutoFit/>
          </a:bodyPr>
          <a:lstStyle/>
          <a:p>
            <a:r>
              <a:rPr lang="vi-VN" dirty="0"/>
              <a:t>2.To communicate with or react to</a:t>
            </a:r>
          </a:p>
        </p:txBody>
      </p:sp>
      <p:sp>
        <p:nvSpPr>
          <p:cNvPr id="17" name="Rounded Rectangle 16"/>
          <p:cNvSpPr/>
          <p:nvPr/>
        </p:nvSpPr>
        <p:spPr>
          <a:xfrm>
            <a:off x="304800" y="3657600"/>
            <a:ext cx="3505200" cy="6858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 name="TextBox 19"/>
          <p:cNvSpPr txBox="1"/>
          <p:nvPr/>
        </p:nvSpPr>
        <p:spPr>
          <a:xfrm>
            <a:off x="838200" y="3657600"/>
            <a:ext cx="2819400" cy="646331"/>
          </a:xfrm>
          <a:prstGeom prst="rect">
            <a:avLst/>
          </a:prstGeom>
          <a:noFill/>
        </p:spPr>
        <p:txBody>
          <a:bodyPr wrap="square" rtlCol="0">
            <a:spAutoFit/>
          </a:bodyPr>
          <a:lstStyle/>
          <a:p>
            <a:r>
              <a:rPr lang="vi-VN" dirty="0"/>
              <a:t>3.The opposite of a flat image</a:t>
            </a:r>
          </a:p>
        </p:txBody>
      </p:sp>
      <p:sp>
        <p:nvSpPr>
          <p:cNvPr id="21" name="Rounded Rectangle 20"/>
          <p:cNvSpPr/>
          <p:nvPr/>
        </p:nvSpPr>
        <p:spPr>
          <a:xfrm>
            <a:off x="304800" y="4419600"/>
            <a:ext cx="3505200" cy="6096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4" name="TextBox 23"/>
          <p:cNvSpPr txBox="1"/>
          <p:nvPr/>
        </p:nvSpPr>
        <p:spPr>
          <a:xfrm>
            <a:off x="914400" y="4495800"/>
            <a:ext cx="2667000" cy="369332"/>
          </a:xfrm>
          <a:prstGeom prst="rect">
            <a:avLst/>
          </a:prstGeom>
          <a:noFill/>
        </p:spPr>
        <p:txBody>
          <a:bodyPr wrap="square" rtlCol="0">
            <a:spAutoFit/>
          </a:bodyPr>
          <a:lstStyle/>
          <a:p>
            <a:r>
              <a:rPr lang="vi-VN" dirty="0"/>
              <a:t>4.The digital world</a:t>
            </a:r>
          </a:p>
        </p:txBody>
      </p:sp>
      <p:sp>
        <p:nvSpPr>
          <p:cNvPr id="25" name="Rounded Rectangle 24"/>
          <p:cNvSpPr/>
          <p:nvPr/>
        </p:nvSpPr>
        <p:spPr>
          <a:xfrm>
            <a:off x="304800" y="5181600"/>
            <a:ext cx="3505200" cy="6096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6" name="TextBox 25"/>
          <p:cNvSpPr txBox="1"/>
          <p:nvPr/>
        </p:nvSpPr>
        <p:spPr>
          <a:xfrm>
            <a:off x="838200" y="5181600"/>
            <a:ext cx="2971800" cy="646331"/>
          </a:xfrm>
          <a:prstGeom prst="rect">
            <a:avLst/>
          </a:prstGeom>
          <a:noFill/>
        </p:spPr>
        <p:txBody>
          <a:bodyPr wrap="square" rtlCol="0">
            <a:spAutoFit/>
          </a:bodyPr>
          <a:lstStyle/>
          <a:p>
            <a:r>
              <a:rPr lang="vi-VN" dirty="0"/>
              <a:t>5.A system of connected parts to share information</a:t>
            </a:r>
          </a:p>
        </p:txBody>
      </p:sp>
      <p:sp>
        <p:nvSpPr>
          <p:cNvPr id="27" name="Rounded Rectangle 26"/>
          <p:cNvSpPr/>
          <p:nvPr/>
        </p:nvSpPr>
        <p:spPr>
          <a:xfrm>
            <a:off x="5410200" y="2246531"/>
            <a:ext cx="3276600" cy="6096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9" name="TextBox 28"/>
          <p:cNvSpPr txBox="1"/>
          <p:nvPr/>
        </p:nvSpPr>
        <p:spPr>
          <a:xfrm>
            <a:off x="5715000" y="2286000"/>
            <a:ext cx="2667000" cy="369332"/>
          </a:xfrm>
          <a:prstGeom prst="rect">
            <a:avLst/>
          </a:prstGeom>
          <a:noFill/>
        </p:spPr>
        <p:txBody>
          <a:bodyPr wrap="square" rtlCol="0">
            <a:spAutoFit/>
          </a:bodyPr>
          <a:lstStyle/>
          <a:p>
            <a:r>
              <a:rPr lang="en-US" dirty="0"/>
              <a:t>A. I</a:t>
            </a:r>
            <a:r>
              <a:rPr lang="vi-VN" dirty="0"/>
              <a:t>n the real time.</a:t>
            </a:r>
          </a:p>
        </p:txBody>
      </p:sp>
      <p:sp>
        <p:nvSpPr>
          <p:cNvPr id="30" name="Rounded Rectangle 29"/>
          <p:cNvSpPr/>
          <p:nvPr/>
        </p:nvSpPr>
        <p:spPr>
          <a:xfrm>
            <a:off x="5410200" y="2971800"/>
            <a:ext cx="3276600" cy="6096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1" name="TextBox 30"/>
          <p:cNvSpPr txBox="1"/>
          <p:nvPr/>
        </p:nvSpPr>
        <p:spPr>
          <a:xfrm>
            <a:off x="5715000" y="3048000"/>
            <a:ext cx="2895600" cy="369332"/>
          </a:xfrm>
          <a:prstGeom prst="rect">
            <a:avLst/>
          </a:prstGeom>
          <a:noFill/>
        </p:spPr>
        <p:txBody>
          <a:bodyPr wrap="square" rtlCol="0">
            <a:spAutoFit/>
          </a:bodyPr>
          <a:lstStyle/>
          <a:p>
            <a:pPr marL="514350" indent="-514350"/>
            <a:r>
              <a:rPr lang="en-US" dirty="0"/>
              <a:t>B. </a:t>
            </a:r>
            <a:r>
              <a:rPr lang="vi-VN" dirty="0"/>
              <a:t>Three- dimensional.</a:t>
            </a:r>
          </a:p>
        </p:txBody>
      </p:sp>
      <p:sp>
        <p:nvSpPr>
          <p:cNvPr id="32" name="Rounded Rectangle 31"/>
          <p:cNvSpPr/>
          <p:nvPr/>
        </p:nvSpPr>
        <p:spPr>
          <a:xfrm>
            <a:off x="5410200" y="3657600"/>
            <a:ext cx="3276600" cy="6858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3" name="TextBox 32"/>
          <p:cNvSpPr txBox="1"/>
          <p:nvPr/>
        </p:nvSpPr>
        <p:spPr>
          <a:xfrm>
            <a:off x="5638800" y="3810000"/>
            <a:ext cx="2667000" cy="369332"/>
          </a:xfrm>
          <a:prstGeom prst="rect">
            <a:avLst/>
          </a:prstGeom>
          <a:noFill/>
        </p:spPr>
        <p:txBody>
          <a:bodyPr wrap="square" rtlCol="0">
            <a:spAutoFit/>
          </a:bodyPr>
          <a:lstStyle/>
          <a:p>
            <a:pPr marL="514350" indent="-514350">
              <a:buNone/>
            </a:pPr>
            <a:r>
              <a:rPr lang="vi-VN" dirty="0"/>
              <a:t> </a:t>
            </a:r>
            <a:r>
              <a:rPr lang="en-US" dirty="0"/>
              <a:t>C. </a:t>
            </a:r>
            <a:r>
              <a:rPr lang="vi-VN" dirty="0"/>
              <a:t>Net work.</a:t>
            </a:r>
          </a:p>
        </p:txBody>
      </p:sp>
      <p:sp>
        <p:nvSpPr>
          <p:cNvPr id="34" name="Rounded Rectangle 33"/>
          <p:cNvSpPr/>
          <p:nvPr/>
        </p:nvSpPr>
        <p:spPr>
          <a:xfrm>
            <a:off x="5410200" y="4419600"/>
            <a:ext cx="3276600" cy="6858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5" name="TextBox 34"/>
          <p:cNvSpPr txBox="1"/>
          <p:nvPr/>
        </p:nvSpPr>
        <p:spPr>
          <a:xfrm>
            <a:off x="5715000" y="4495800"/>
            <a:ext cx="2667000" cy="369332"/>
          </a:xfrm>
          <a:prstGeom prst="rect">
            <a:avLst/>
          </a:prstGeom>
          <a:noFill/>
        </p:spPr>
        <p:txBody>
          <a:bodyPr wrap="square" rtlCol="0">
            <a:spAutoFit/>
          </a:bodyPr>
          <a:lstStyle/>
          <a:p>
            <a:pPr marL="514350" indent="-514350"/>
            <a:r>
              <a:rPr lang="en-US" dirty="0"/>
              <a:t>D. </a:t>
            </a:r>
            <a:r>
              <a:rPr lang="vi-VN" dirty="0"/>
              <a:t>Interact.</a:t>
            </a:r>
          </a:p>
        </p:txBody>
      </p:sp>
      <p:sp>
        <p:nvSpPr>
          <p:cNvPr id="36" name="Rounded Rectangle 35"/>
          <p:cNvSpPr/>
          <p:nvPr/>
        </p:nvSpPr>
        <p:spPr>
          <a:xfrm>
            <a:off x="5486400" y="5181600"/>
            <a:ext cx="3200400" cy="6096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8" name="TextBox 37"/>
          <p:cNvSpPr txBox="1"/>
          <p:nvPr/>
        </p:nvSpPr>
        <p:spPr>
          <a:xfrm>
            <a:off x="5638800" y="5257800"/>
            <a:ext cx="2590800" cy="369332"/>
          </a:xfrm>
          <a:prstGeom prst="rect">
            <a:avLst/>
          </a:prstGeom>
          <a:noFill/>
        </p:spPr>
        <p:txBody>
          <a:bodyPr wrap="square" rtlCol="0">
            <a:spAutoFit/>
          </a:bodyPr>
          <a:lstStyle/>
          <a:p>
            <a:pPr marL="514350" indent="-514350"/>
            <a:r>
              <a:rPr lang="en-US" dirty="0"/>
              <a:t>E. </a:t>
            </a:r>
            <a:r>
              <a:rPr lang="vi-VN" dirty="0"/>
              <a:t>Cyberwor</a:t>
            </a:r>
            <a:r>
              <a:rPr lang="en-US" dirty="0" err="1"/>
              <a:t>ld</a:t>
            </a:r>
            <a:r>
              <a:rPr lang="vi-VN" dirty="0"/>
              <a:t>.</a:t>
            </a:r>
          </a:p>
        </p:txBody>
      </p:sp>
      <p:cxnSp>
        <p:nvCxnSpPr>
          <p:cNvPr id="40" name="Straight Arrow Connector 39"/>
          <p:cNvCxnSpPr>
            <a:endCxn id="27" idx="1"/>
          </p:cNvCxnSpPr>
          <p:nvPr/>
        </p:nvCxnSpPr>
        <p:spPr>
          <a:xfrm>
            <a:off x="3810000" y="2551331"/>
            <a:ext cx="1600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13" idx="3"/>
            <a:endCxn id="34" idx="1"/>
          </p:cNvCxnSpPr>
          <p:nvPr/>
        </p:nvCxnSpPr>
        <p:spPr>
          <a:xfrm>
            <a:off x="3810000" y="3162300"/>
            <a:ext cx="1600200" cy="1600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17" idx="3"/>
            <a:endCxn id="30" idx="1"/>
          </p:cNvCxnSpPr>
          <p:nvPr/>
        </p:nvCxnSpPr>
        <p:spPr>
          <a:xfrm flipV="1">
            <a:off x="3810000" y="3276600"/>
            <a:ext cx="1600200" cy="7239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21" idx="3"/>
            <a:endCxn id="36" idx="1"/>
          </p:cNvCxnSpPr>
          <p:nvPr/>
        </p:nvCxnSpPr>
        <p:spPr>
          <a:xfrm>
            <a:off x="3810000" y="4724400"/>
            <a:ext cx="167640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26" idx="3"/>
            <a:endCxn id="32" idx="1"/>
          </p:cNvCxnSpPr>
          <p:nvPr/>
        </p:nvCxnSpPr>
        <p:spPr>
          <a:xfrm flipV="1">
            <a:off x="3810000" y="4000500"/>
            <a:ext cx="1600200" cy="15042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ox(in)">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ox(in)">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ox(in)">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ox(in)">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box(in)">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box(in)">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box(in)">
                                      <p:cBhvr>
                                        <p:cTn id="42" dur="500"/>
                                        <p:tgtEl>
                                          <p:spTgt spid="21"/>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box(in)">
                                      <p:cBhvr>
                                        <p:cTn id="47" dur="500"/>
                                        <p:tgtEl>
                                          <p:spTgt spid="24"/>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box(in)">
                                      <p:cBhvr>
                                        <p:cTn id="52" dur="500"/>
                                        <p:tgtEl>
                                          <p:spTgt spid="25"/>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26"/>
                                        </p:tgtEl>
                                        <p:attrNameLst>
                                          <p:attrName>style.visibility</p:attrName>
                                        </p:attrNameLst>
                                      </p:cBhvr>
                                      <p:to>
                                        <p:strVal val="visible"/>
                                      </p:to>
                                    </p:set>
                                    <p:animEffect transition="in" filter="box(in)">
                                      <p:cBhvr>
                                        <p:cTn id="57" dur="500"/>
                                        <p:tgtEl>
                                          <p:spTgt spid="26"/>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27"/>
                                        </p:tgtEl>
                                        <p:attrNameLst>
                                          <p:attrName>style.visibility</p:attrName>
                                        </p:attrNameLst>
                                      </p:cBhvr>
                                      <p:to>
                                        <p:strVal val="visible"/>
                                      </p:to>
                                    </p:set>
                                    <p:animEffect transition="in" filter="box(in)">
                                      <p:cBhvr>
                                        <p:cTn id="62" dur="500"/>
                                        <p:tgtEl>
                                          <p:spTgt spid="27"/>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grpId="0" nodeType="clickEffect">
                                  <p:stCondLst>
                                    <p:cond delay="0"/>
                                  </p:stCondLst>
                                  <p:childTnLst>
                                    <p:set>
                                      <p:cBhvr>
                                        <p:cTn id="66" dur="1" fill="hold">
                                          <p:stCondLst>
                                            <p:cond delay="0"/>
                                          </p:stCondLst>
                                        </p:cTn>
                                        <p:tgtEl>
                                          <p:spTgt spid="29"/>
                                        </p:tgtEl>
                                        <p:attrNameLst>
                                          <p:attrName>style.visibility</p:attrName>
                                        </p:attrNameLst>
                                      </p:cBhvr>
                                      <p:to>
                                        <p:strVal val="visible"/>
                                      </p:to>
                                    </p:set>
                                    <p:animEffect transition="in" filter="box(in)">
                                      <p:cBhvr>
                                        <p:cTn id="67" dur="500"/>
                                        <p:tgtEl>
                                          <p:spTgt spid="29"/>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grpId="0" nodeType="clickEffect">
                                  <p:stCondLst>
                                    <p:cond delay="0"/>
                                  </p:stCondLst>
                                  <p:childTnLst>
                                    <p:set>
                                      <p:cBhvr>
                                        <p:cTn id="71" dur="1" fill="hold">
                                          <p:stCondLst>
                                            <p:cond delay="0"/>
                                          </p:stCondLst>
                                        </p:cTn>
                                        <p:tgtEl>
                                          <p:spTgt spid="30"/>
                                        </p:tgtEl>
                                        <p:attrNameLst>
                                          <p:attrName>style.visibility</p:attrName>
                                        </p:attrNameLst>
                                      </p:cBhvr>
                                      <p:to>
                                        <p:strVal val="visible"/>
                                      </p:to>
                                    </p:set>
                                    <p:animEffect transition="in" filter="box(in)">
                                      <p:cBhvr>
                                        <p:cTn id="72" dur="500"/>
                                        <p:tgtEl>
                                          <p:spTgt spid="30"/>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grpId="0" nodeType="clickEffect">
                                  <p:stCondLst>
                                    <p:cond delay="0"/>
                                  </p:stCondLst>
                                  <p:childTnLst>
                                    <p:set>
                                      <p:cBhvr>
                                        <p:cTn id="76" dur="1" fill="hold">
                                          <p:stCondLst>
                                            <p:cond delay="0"/>
                                          </p:stCondLst>
                                        </p:cTn>
                                        <p:tgtEl>
                                          <p:spTgt spid="31"/>
                                        </p:tgtEl>
                                        <p:attrNameLst>
                                          <p:attrName>style.visibility</p:attrName>
                                        </p:attrNameLst>
                                      </p:cBhvr>
                                      <p:to>
                                        <p:strVal val="visible"/>
                                      </p:to>
                                    </p:set>
                                    <p:animEffect transition="in" filter="box(in)">
                                      <p:cBhvr>
                                        <p:cTn id="77" dur="500"/>
                                        <p:tgtEl>
                                          <p:spTgt spid="31"/>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grpId="0" nodeType="clickEffect">
                                  <p:stCondLst>
                                    <p:cond delay="0"/>
                                  </p:stCondLst>
                                  <p:childTnLst>
                                    <p:set>
                                      <p:cBhvr>
                                        <p:cTn id="81" dur="1" fill="hold">
                                          <p:stCondLst>
                                            <p:cond delay="0"/>
                                          </p:stCondLst>
                                        </p:cTn>
                                        <p:tgtEl>
                                          <p:spTgt spid="32"/>
                                        </p:tgtEl>
                                        <p:attrNameLst>
                                          <p:attrName>style.visibility</p:attrName>
                                        </p:attrNameLst>
                                      </p:cBhvr>
                                      <p:to>
                                        <p:strVal val="visible"/>
                                      </p:to>
                                    </p:set>
                                    <p:animEffect transition="in" filter="box(in)">
                                      <p:cBhvr>
                                        <p:cTn id="82" dur="500"/>
                                        <p:tgtEl>
                                          <p:spTgt spid="32"/>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grpId="0" nodeType="clickEffect">
                                  <p:stCondLst>
                                    <p:cond delay="0"/>
                                  </p:stCondLst>
                                  <p:childTnLst>
                                    <p:set>
                                      <p:cBhvr>
                                        <p:cTn id="86" dur="1" fill="hold">
                                          <p:stCondLst>
                                            <p:cond delay="0"/>
                                          </p:stCondLst>
                                        </p:cTn>
                                        <p:tgtEl>
                                          <p:spTgt spid="33"/>
                                        </p:tgtEl>
                                        <p:attrNameLst>
                                          <p:attrName>style.visibility</p:attrName>
                                        </p:attrNameLst>
                                      </p:cBhvr>
                                      <p:to>
                                        <p:strVal val="visible"/>
                                      </p:to>
                                    </p:set>
                                    <p:animEffect transition="in" filter="box(in)">
                                      <p:cBhvr>
                                        <p:cTn id="87" dur="500"/>
                                        <p:tgtEl>
                                          <p:spTgt spid="33"/>
                                        </p:tgtEl>
                                      </p:cBhvr>
                                    </p:animEffect>
                                  </p:childTnLst>
                                </p:cTn>
                              </p:par>
                            </p:childTnLst>
                          </p:cTn>
                        </p:par>
                      </p:childTnLst>
                    </p:cTn>
                  </p:par>
                  <p:par>
                    <p:cTn id="88" fill="hold">
                      <p:stCondLst>
                        <p:cond delay="indefinite"/>
                      </p:stCondLst>
                      <p:childTnLst>
                        <p:par>
                          <p:cTn id="89" fill="hold">
                            <p:stCondLst>
                              <p:cond delay="0"/>
                            </p:stCondLst>
                            <p:childTnLst>
                              <p:par>
                                <p:cTn id="90" presetID="4" presetClass="entr" presetSubtype="16" fill="hold" grpId="0" nodeType="clickEffect">
                                  <p:stCondLst>
                                    <p:cond delay="0"/>
                                  </p:stCondLst>
                                  <p:childTnLst>
                                    <p:set>
                                      <p:cBhvr>
                                        <p:cTn id="91" dur="1" fill="hold">
                                          <p:stCondLst>
                                            <p:cond delay="0"/>
                                          </p:stCondLst>
                                        </p:cTn>
                                        <p:tgtEl>
                                          <p:spTgt spid="34"/>
                                        </p:tgtEl>
                                        <p:attrNameLst>
                                          <p:attrName>style.visibility</p:attrName>
                                        </p:attrNameLst>
                                      </p:cBhvr>
                                      <p:to>
                                        <p:strVal val="visible"/>
                                      </p:to>
                                    </p:set>
                                    <p:animEffect transition="in" filter="box(in)">
                                      <p:cBhvr>
                                        <p:cTn id="92" dur="500"/>
                                        <p:tgtEl>
                                          <p:spTgt spid="34"/>
                                        </p:tgtEl>
                                      </p:cBhvr>
                                    </p:animEffect>
                                  </p:childTnLst>
                                </p:cTn>
                              </p:par>
                            </p:childTnLst>
                          </p:cTn>
                        </p:par>
                      </p:childTnLst>
                    </p:cTn>
                  </p:par>
                  <p:par>
                    <p:cTn id="93" fill="hold">
                      <p:stCondLst>
                        <p:cond delay="indefinite"/>
                      </p:stCondLst>
                      <p:childTnLst>
                        <p:par>
                          <p:cTn id="94" fill="hold">
                            <p:stCondLst>
                              <p:cond delay="0"/>
                            </p:stCondLst>
                            <p:childTnLst>
                              <p:par>
                                <p:cTn id="95" presetID="4" presetClass="entr" presetSubtype="16" fill="hold" grpId="0" nodeType="clickEffect">
                                  <p:stCondLst>
                                    <p:cond delay="0"/>
                                  </p:stCondLst>
                                  <p:childTnLst>
                                    <p:set>
                                      <p:cBhvr>
                                        <p:cTn id="96" dur="1" fill="hold">
                                          <p:stCondLst>
                                            <p:cond delay="0"/>
                                          </p:stCondLst>
                                        </p:cTn>
                                        <p:tgtEl>
                                          <p:spTgt spid="35"/>
                                        </p:tgtEl>
                                        <p:attrNameLst>
                                          <p:attrName>style.visibility</p:attrName>
                                        </p:attrNameLst>
                                      </p:cBhvr>
                                      <p:to>
                                        <p:strVal val="visible"/>
                                      </p:to>
                                    </p:set>
                                    <p:animEffect transition="in" filter="box(in)">
                                      <p:cBhvr>
                                        <p:cTn id="97" dur="500"/>
                                        <p:tgtEl>
                                          <p:spTgt spid="35"/>
                                        </p:tgtEl>
                                      </p:cBhvr>
                                    </p:animEffect>
                                  </p:childTnLst>
                                </p:cTn>
                              </p:par>
                            </p:childTnLst>
                          </p:cTn>
                        </p:par>
                      </p:childTnLst>
                    </p:cTn>
                  </p:par>
                  <p:par>
                    <p:cTn id="98" fill="hold">
                      <p:stCondLst>
                        <p:cond delay="indefinite"/>
                      </p:stCondLst>
                      <p:childTnLst>
                        <p:par>
                          <p:cTn id="99" fill="hold">
                            <p:stCondLst>
                              <p:cond delay="0"/>
                            </p:stCondLst>
                            <p:childTnLst>
                              <p:par>
                                <p:cTn id="100" presetID="4" presetClass="entr" presetSubtype="16" fill="hold" grpId="0" nodeType="clickEffect">
                                  <p:stCondLst>
                                    <p:cond delay="0"/>
                                  </p:stCondLst>
                                  <p:childTnLst>
                                    <p:set>
                                      <p:cBhvr>
                                        <p:cTn id="101" dur="1" fill="hold">
                                          <p:stCondLst>
                                            <p:cond delay="0"/>
                                          </p:stCondLst>
                                        </p:cTn>
                                        <p:tgtEl>
                                          <p:spTgt spid="36"/>
                                        </p:tgtEl>
                                        <p:attrNameLst>
                                          <p:attrName>style.visibility</p:attrName>
                                        </p:attrNameLst>
                                      </p:cBhvr>
                                      <p:to>
                                        <p:strVal val="visible"/>
                                      </p:to>
                                    </p:set>
                                    <p:animEffect transition="in" filter="box(in)">
                                      <p:cBhvr>
                                        <p:cTn id="102" dur="500"/>
                                        <p:tgtEl>
                                          <p:spTgt spid="36"/>
                                        </p:tgtEl>
                                      </p:cBhvr>
                                    </p:animEffect>
                                  </p:childTnLst>
                                </p:cTn>
                              </p:par>
                            </p:childTnLst>
                          </p:cTn>
                        </p:par>
                      </p:childTnLst>
                    </p:cTn>
                  </p:par>
                  <p:par>
                    <p:cTn id="103" fill="hold">
                      <p:stCondLst>
                        <p:cond delay="indefinite"/>
                      </p:stCondLst>
                      <p:childTnLst>
                        <p:par>
                          <p:cTn id="104" fill="hold">
                            <p:stCondLst>
                              <p:cond delay="0"/>
                            </p:stCondLst>
                            <p:childTnLst>
                              <p:par>
                                <p:cTn id="105" presetID="4" presetClass="entr" presetSubtype="16" fill="hold" grpId="0" nodeType="clickEffect">
                                  <p:stCondLst>
                                    <p:cond delay="0"/>
                                  </p:stCondLst>
                                  <p:childTnLst>
                                    <p:set>
                                      <p:cBhvr>
                                        <p:cTn id="106" dur="1" fill="hold">
                                          <p:stCondLst>
                                            <p:cond delay="0"/>
                                          </p:stCondLst>
                                        </p:cTn>
                                        <p:tgtEl>
                                          <p:spTgt spid="38"/>
                                        </p:tgtEl>
                                        <p:attrNameLst>
                                          <p:attrName>style.visibility</p:attrName>
                                        </p:attrNameLst>
                                      </p:cBhvr>
                                      <p:to>
                                        <p:strVal val="visible"/>
                                      </p:to>
                                    </p:set>
                                    <p:animEffect transition="in" filter="box(in)">
                                      <p:cBhvr>
                                        <p:cTn id="107" dur="500"/>
                                        <p:tgtEl>
                                          <p:spTgt spid="38"/>
                                        </p:tgtEl>
                                      </p:cBhvr>
                                    </p:animEffect>
                                  </p:childTnLst>
                                </p:cTn>
                              </p:par>
                            </p:childTnLst>
                          </p:cTn>
                        </p:par>
                      </p:childTnLst>
                    </p:cTn>
                  </p:par>
                  <p:par>
                    <p:cTn id="108" fill="hold">
                      <p:stCondLst>
                        <p:cond delay="indefinite"/>
                      </p:stCondLst>
                      <p:childTnLst>
                        <p:par>
                          <p:cTn id="109" fill="hold">
                            <p:stCondLst>
                              <p:cond delay="0"/>
                            </p:stCondLst>
                            <p:childTnLst>
                              <p:par>
                                <p:cTn id="110" presetID="4" presetClass="entr" presetSubtype="16" fill="hold" nodeType="clickEffect">
                                  <p:stCondLst>
                                    <p:cond delay="0"/>
                                  </p:stCondLst>
                                  <p:childTnLst>
                                    <p:set>
                                      <p:cBhvr>
                                        <p:cTn id="111" dur="1" fill="hold">
                                          <p:stCondLst>
                                            <p:cond delay="0"/>
                                          </p:stCondLst>
                                        </p:cTn>
                                        <p:tgtEl>
                                          <p:spTgt spid="40"/>
                                        </p:tgtEl>
                                        <p:attrNameLst>
                                          <p:attrName>style.visibility</p:attrName>
                                        </p:attrNameLst>
                                      </p:cBhvr>
                                      <p:to>
                                        <p:strVal val="visible"/>
                                      </p:to>
                                    </p:set>
                                    <p:animEffect transition="in" filter="box(in)">
                                      <p:cBhvr>
                                        <p:cTn id="112" dur="500"/>
                                        <p:tgtEl>
                                          <p:spTgt spid="40"/>
                                        </p:tgtEl>
                                      </p:cBhvr>
                                    </p:animEffect>
                                  </p:childTnLst>
                                </p:cTn>
                              </p:par>
                            </p:childTnLst>
                          </p:cTn>
                        </p:par>
                      </p:childTnLst>
                    </p:cTn>
                  </p:par>
                  <p:par>
                    <p:cTn id="113" fill="hold">
                      <p:stCondLst>
                        <p:cond delay="indefinite"/>
                      </p:stCondLst>
                      <p:childTnLst>
                        <p:par>
                          <p:cTn id="114" fill="hold">
                            <p:stCondLst>
                              <p:cond delay="0"/>
                            </p:stCondLst>
                            <p:childTnLst>
                              <p:par>
                                <p:cTn id="115" presetID="4" presetClass="entr" presetSubtype="16" fill="hold" nodeType="clickEffect">
                                  <p:stCondLst>
                                    <p:cond delay="0"/>
                                  </p:stCondLst>
                                  <p:childTnLst>
                                    <p:set>
                                      <p:cBhvr>
                                        <p:cTn id="116" dur="1" fill="hold">
                                          <p:stCondLst>
                                            <p:cond delay="0"/>
                                          </p:stCondLst>
                                        </p:cTn>
                                        <p:tgtEl>
                                          <p:spTgt spid="43"/>
                                        </p:tgtEl>
                                        <p:attrNameLst>
                                          <p:attrName>style.visibility</p:attrName>
                                        </p:attrNameLst>
                                      </p:cBhvr>
                                      <p:to>
                                        <p:strVal val="visible"/>
                                      </p:to>
                                    </p:set>
                                    <p:animEffect transition="in" filter="box(in)">
                                      <p:cBhvr>
                                        <p:cTn id="117" dur="500"/>
                                        <p:tgtEl>
                                          <p:spTgt spid="43"/>
                                        </p:tgtEl>
                                      </p:cBhvr>
                                    </p:animEffect>
                                  </p:childTnLst>
                                </p:cTn>
                              </p:par>
                            </p:childTnLst>
                          </p:cTn>
                        </p:par>
                      </p:childTnLst>
                    </p:cTn>
                  </p:par>
                  <p:par>
                    <p:cTn id="118" fill="hold">
                      <p:stCondLst>
                        <p:cond delay="indefinite"/>
                      </p:stCondLst>
                      <p:childTnLst>
                        <p:par>
                          <p:cTn id="119" fill="hold">
                            <p:stCondLst>
                              <p:cond delay="0"/>
                            </p:stCondLst>
                            <p:childTnLst>
                              <p:par>
                                <p:cTn id="120" presetID="4" presetClass="entr" presetSubtype="16" fill="hold" nodeType="clickEffect">
                                  <p:stCondLst>
                                    <p:cond delay="0"/>
                                  </p:stCondLst>
                                  <p:childTnLst>
                                    <p:set>
                                      <p:cBhvr>
                                        <p:cTn id="121" dur="1" fill="hold">
                                          <p:stCondLst>
                                            <p:cond delay="0"/>
                                          </p:stCondLst>
                                        </p:cTn>
                                        <p:tgtEl>
                                          <p:spTgt spid="45"/>
                                        </p:tgtEl>
                                        <p:attrNameLst>
                                          <p:attrName>style.visibility</p:attrName>
                                        </p:attrNameLst>
                                      </p:cBhvr>
                                      <p:to>
                                        <p:strVal val="visible"/>
                                      </p:to>
                                    </p:set>
                                    <p:animEffect transition="in" filter="box(in)">
                                      <p:cBhvr>
                                        <p:cTn id="122" dur="500"/>
                                        <p:tgtEl>
                                          <p:spTgt spid="45"/>
                                        </p:tgtEl>
                                      </p:cBhvr>
                                    </p:animEffect>
                                  </p:childTnLst>
                                </p:cTn>
                              </p:par>
                            </p:childTnLst>
                          </p:cTn>
                        </p:par>
                      </p:childTnLst>
                    </p:cTn>
                  </p:par>
                  <p:par>
                    <p:cTn id="123" fill="hold">
                      <p:stCondLst>
                        <p:cond delay="indefinite"/>
                      </p:stCondLst>
                      <p:childTnLst>
                        <p:par>
                          <p:cTn id="124" fill="hold">
                            <p:stCondLst>
                              <p:cond delay="0"/>
                            </p:stCondLst>
                            <p:childTnLst>
                              <p:par>
                                <p:cTn id="125" presetID="4" presetClass="entr" presetSubtype="16" fill="hold" nodeType="clickEffect">
                                  <p:stCondLst>
                                    <p:cond delay="0"/>
                                  </p:stCondLst>
                                  <p:childTnLst>
                                    <p:set>
                                      <p:cBhvr>
                                        <p:cTn id="126" dur="1" fill="hold">
                                          <p:stCondLst>
                                            <p:cond delay="0"/>
                                          </p:stCondLst>
                                        </p:cTn>
                                        <p:tgtEl>
                                          <p:spTgt spid="47"/>
                                        </p:tgtEl>
                                        <p:attrNameLst>
                                          <p:attrName>style.visibility</p:attrName>
                                        </p:attrNameLst>
                                      </p:cBhvr>
                                      <p:to>
                                        <p:strVal val="visible"/>
                                      </p:to>
                                    </p:set>
                                    <p:animEffect transition="in" filter="box(in)">
                                      <p:cBhvr>
                                        <p:cTn id="127" dur="500"/>
                                        <p:tgtEl>
                                          <p:spTgt spid="47"/>
                                        </p:tgtEl>
                                      </p:cBhvr>
                                    </p:animEffect>
                                  </p:childTnLst>
                                </p:cTn>
                              </p:par>
                            </p:childTnLst>
                          </p:cTn>
                        </p:par>
                      </p:childTnLst>
                    </p:cTn>
                  </p:par>
                  <p:par>
                    <p:cTn id="128" fill="hold">
                      <p:stCondLst>
                        <p:cond delay="indefinite"/>
                      </p:stCondLst>
                      <p:childTnLst>
                        <p:par>
                          <p:cTn id="129" fill="hold">
                            <p:stCondLst>
                              <p:cond delay="0"/>
                            </p:stCondLst>
                            <p:childTnLst>
                              <p:par>
                                <p:cTn id="130" presetID="4" presetClass="entr" presetSubtype="16" fill="hold" nodeType="clickEffect">
                                  <p:stCondLst>
                                    <p:cond delay="0"/>
                                  </p:stCondLst>
                                  <p:childTnLst>
                                    <p:set>
                                      <p:cBhvr>
                                        <p:cTn id="131" dur="1" fill="hold">
                                          <p:stCondLst>
                                            <p:cond delay="0"/>
                                          </p:stCondLst>
                                        </p:cTn>
                                        <p:tgtEl>
                                          <p:spTgt spid="49"/>
                                        </p:tgtEl>
                                        <p:attrNameLst>
                                          <p:attrName>style.visibility</p:attrName>
                                        </p:attrNameLst>
                                      </p:cBhvr>
                                      <p:to>
                                        <p:strVal val="visible"/>
                                      </p:to>
                                    </p:set>
                                    <p:animEffect transition="in" filter="box(in)">
                                      <p:cBhvr>
                                        <p:cTn id="132" dur="500"/>
                                        <p:tgtEl>
                                          <p:spTgt spid="49"/>
                                        </p:tgtEl>
                                      </p:cBhvr>
                                    </p:animEffect>
                                  </p:childTnLst>
                                </p:cTn>
                              </p:par>
                            </p:childTnLst>
                          </p:cTn>
                        </p:par>
                      </p:childTnLst>
                    </p:cTn>
                  </p:par>
                  <p:par>
                    <p:cTn id="133" fill="hold">
                      <p:stCondLst>
                        <p:cond delay="indefinite"/>
                      </p:stCondLst>
                      <p:childTnLst>
                        <p:par>
                          <p:cTn id="134" fill="hold">
                            <p:stCondLst>
                              <p:cond delay="0"/>
                            </p:stCondLst>
                            <p:childTnLst>
                              <p:par>
                                <p:cTn id="135" presetID="4" presetClass="entr" presetSubtype="16" fill="hold" grpId="0" nodeType="clickEffect">
                                  <p:stCondLst>
                                    <p:cond delay="0"/>
                                  </p:stCondLst>
                                  <p:childTnLst>
                                    <p:set>
                                      <p:cBhvr>
                                        <p:cTn id="136" dur="1" fill="hold">
                                          <p:stCondLst>
                                            <p:cond delay="0"/>
                                          </p:stCondLst>
                                        </p:cTn>
                                        <p:tgtEl>
                                          <p:spTgt spid="8">
                                            <p:bg/>
                                          </p:spTgt>
                                        </p:tgtEl>
                                        <p:attrNameLst>
                                          <p:attrName>style.visibility</p:attrName>
                                        </p:attrNameLst>
                                      </p:cBhvr>
                                      <p:to>
                                        <p:strVal val="visible"/>
                                      </p:to>
                                    </p:set>
                                    <p:animEffect transition="in" filter="box(in)">
                                      <p:cBhvr>
                                        <p:cTn id="137" dur="500"/>
                                        <p:tgtEl>
                                          <p:spTgt spid="8">
                                            <p:bg/>
                                          </p:spTgt>
                                        </p:tgtEl>
                                      </p:cBhvr>
                                    </p:animEffect>
                                  </p:childTnLst>
                                </p:cTn>
                              </p:par>
                              <p:par>
                                <p:cTn id="138" presetID="4" presetClass="entr" presetSubtype="16" fill="hold" grpId="0" nodeType="withEffect">
                                  <p:stCondLst>
                                    <p:cond delay="0"/>
                                  </p:stCondLst>
                                  <p:childTnLst>
                                    <p:set>
                                      <p:cBhvr>
                                        <p:cTn id="139" dur="1" fill="hold">
                                          <p:stCondLst>
                                            <p:cond delay="0"/>
                                          </p:stCondLst>
                                        </p:cTn>
                                        <p:tgtEl>
                                          <p:spTgt spid="8">
                                            <p:txEl>
                                              <p:pRg st="0" end="0"/>
                                            </p:txEl>
                                          </p:spTgt>
                                        </p:tgtEl>
                                        <p:attrNameLst>
                                          <p:attrName>style.visibility</p:attrName>
                                        </p:attrNameLst>
                                      </p:cBhvr>
                                      <p:to>
                                        <p:strVal val="visible"/>
                                      </p:to>
                                    </p:set>
                                    <p:animEffect transition="in" filter="box(in)">
                                      <p:cBhvr>
                                        <p:cTn id="140" dur="500"/>
                                        <p:tgtEl>
                                          <p:spTgt spid="8">
                                            <p:txEl>
                                              <p:pRg st="0" end="0"/>
                                            </p:txEl>
                                          </p:spTgt>
                                        </p:tgtEl>
                                      </p:cBhvr>
                                    </p:animEffect>
                                  </p:childTnLst>
                                </p:cTn>
                              </p:par>
                            </p:childTnLst>
                          </p:cTn>
                        </p:par>
                      </p:childTnLst>
                    </p:cTn>
                  </p:par>
                  <p:par>
                    <p:cTn id="141" fill="hold">
                      <p:stCondLst>
                        <p:cond delay="indefinite"/>
                      </p:stCondLst>
                      <p:childTnLst>
                        <p:par>
                          <p:cTn id="142" fill="hold">
                            <p:stCondLst>
                              <p:cond delay="0"/>
                            </p:stCondLst>
                            <p:childTnLst>
                              <p:par>
                                <p:cTn id="143" presetID="4" presetClass="entr" presetSubtype="16" fill="hold" nodeType="clickEffect">
                                  <p:stCondLst>
                                    <p:cond delay="0"/>
                                  </p:stCondLst>
                                  <p:childTnLst>
                                    <p:set>
                                      <p:cBhvr>
                                        <p:cTn id="144" dur="1" fill="hold">
                                          <p:stCondLst>
                                            <p:cond delay="0"/>
                                          </p:stCondLst>
                                        </p:cTn>
                                        <p:tgtEl>
                                          <p:spTgt spid="8">
                                            <p:txEl>
                                              <p:pRg st="0" end="0"/>
                                            </p:txEl>
                                          </p:spTgt>
                                        </p:tgtEl>
                                        <p:attrNameLst>
                                          <p:attrName>style.visibility</p:attrName>
                                        </p:attrNameLst>
                                      </p:cBhvr>
                                      <p:to>
                                        <p:strVal val="visible"/>
                                      </p:to>
                                    </p:set>
                                    <p:animEffect transition="in" filter="box(in)">
                                      <p:cBhvr>
                                        <p:cTn id="145"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build="allAtOnce" animBg="1"/>
      <p:bldP spid="10" grpId="0" animBg="1"/>
      <p:bldP spid="12" grpId="0"/>
      <p:bldP spid="13" grpId="0" animBg="1"/>
      <p:bldP spid="14" grpId="0"/>
      <p:bldP spid="17" grpId="0" animBg="1"/>
      <p:bldP spid="20" grpId="0"/>
      <p:bldP spid="21" grpId="0" animBg="1"/>
      <p:bldP spid="24" grpId="0"/>
      <p:bldP spid="25" grpId="0" animBg="1"/>
      <p:bldP spid="26" grpId="0"/>
      <p:bldP spid="27" grpId="0" animBg="1"/>
      <p:bldP spid="29" grpId="0"/>
      <p:bldP spid="30" grpId="0" animBg="1"/>
      <p:bldP spid="31" grpId="0"/>
      <p:bldP spid="32" grpId="0" animBg="1"/>
      <p:bldP spid="33" grpId="0"/>
      <p:bldP spid="34" grpId="0" animBg="1"/>
      <p:bldP spid="35" grpId="0"/>
      <p:bldP spid="36" grpId="0" animBg="1"/>
      <p:bldP spid="3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061710"/>
            <a:ext cx="8991600" cy="5796290"/>
          </a:xfrm>
        </p:spPr>
        <p:txBody>
          <a:bodyPr>
            <a:noAutofit/>
          </a:bodyPr>
          <a:lstStyle/>
          <a:p>
            <a:pPr marL="514350" indent="-514350">
              <a:buAutoNum type="arabicPeriod"/>
            </a:pPr>
            <a:r>
              <a:rPr lang="vi-VN" sz="2400" dirty="0">
                <a:latin typeface="+mj-lt"/>
              </a:rPr>
              <a:t>What do the students like about the penfriend project?</a:t>
            </a:r>
          </a:p>
          <a:p>
            <a:pPr marL="514350" indent="-514350">
              <a:buFontTx/>
              <a:buChar char="-"/>
            </a:pPr>
            <a:r>
              <a:rPr lang="vi-VN" sz="2400" dirty="0">
                <a:solidFill>
                  <a:srgbClr val="FF0000"/>
                </a:solidFill>
                <a:latin typeface="+mj-lt"/>
              </a:rPr>
              <a:t>They love to write and read real letters. </a:t>
            </a:r>
            <a:r>
              <a:rPr lang="en-US" sz="2400" b="1" dirty="0">
                <a:solidFill>
                  <a:srgbClr val="FF0000"/>
                </a:solidFill>
                <a:latin typeface="+mj-lt"/>
                <a:cs typeface="Times New Roman" pitchFamily="18" charset="0"/>
              </a:rPr>
              <a:t>One student </a:t>
            </a:r>
            <a:r>
              <a:rPr lang="vi-VN" sz="2400" b="1" dirty="0">
                <a:solidFill>
                  <a:srgbClr val="FF0000"/>
                </a:solidFill>
                <a:latin typeface="+mj-lt"/>
                <a:cs typeface="Times New Roman" pitchFamily="18" charset="0"/>
              </a:rPr>
              <a:t> </a:t>
            </a:r>
            <a:r>
              <a:rPr lang="en-US" sz="2400" dirty="0">
                <a:solidFill>
                  <a:srgbClr val="FF0000"/>
                </a:solidFill>
                <a:latin typeface="+mj-lt"/>
              </a:rPr>
              <a:t>l</a:t>
            </a:r>
            <a:r>
              <a:rPr lang="vi-VN" sz="2400" dirty="0">
                <a:solidFill>
                  <a:srgbClr val="FF0000"/>
                </a:solidFill>
                <a:latin typeface="+mj-lt"/>
              </a:rPr>
              <a:t>ike</a:t>
            </a:r>
            <a:r>
              <a:rPr lang="en-US" sz="2400" dirty="0">
                <a:solidFill>
                  <a:srgbClr val="FF0000"/>
                </a:solidFill>
                <a:latin typeface="+mj-lt"/>
              </a:rPr>
              <a:t>s</a:t>
            </a:r>
            <a:r>
              <a:rPr lang="vi-VN" sz="2400" dirty="0">
                <a:solidFill>
                  <a:srgbClr val="FF0000"/>
                </a:solidFill>
                <a:latin typeface="+mj-lt"/>
              </a:rPr>
              <a:t> to send sweets </a:t>
            </a:r>
            <a:r>
              <a:rPr lang="en-US" sz="2400" dirty="0">
                <a:solidFill>
                  <a:srgbClr val="FF0000"/>
                </a:solidFill>
                <a:latin typeface="+mj-lt"/>
              </a:rPr>
              <a:t>with </a:t>
            </a:r>
            <a:r>
              <a:rPr lang="vi-VN" sz="2400" dirty="0">
                <a:solidFill>
                  <a:srgbClr val="FF0000"/>
                </a:solidFill>
                <a:latin typeface="+mj-lt"/>
              </a:rPr>
              <a:t>the letter</a:t>
            </a:r>
            <a:r>
              <a:rPr lang="en-US" sz="2400" dirty="0">
                <a:solidFill>
                  <a:srgbClr val="FF0000"/>
                </a:solidFill>
                <a:latin typeface="+mj-lt"/>
              </a:rPr>
              <a:t>s</a:t>
            </a:r>
            <a:r>
              <a:rPr lang="vi-VN" sz="2400" dirty="0">
                <a:solidFill>
                  <a:srgbClr val="FF0000"/>
                </a:solidFill>
                <a:latin typeface="+mj-lt"/>
              </a:rPr>
              <a:t> as well.</a:t>
            </a:r>
          </a:p>
          <a:p>
            <a:pPr marL="514350" indent="-514350">
              <a:buNone/>
            </a:pPr>
            <a:r>
              <a:rPr lang="vi-VN" sz="2400" dirty="0">
                <a:latin typeface="+mj-lt"/>
              </a:rPr>
              <a:t>2. What are the two ways of future communication mentioned in the text? Explain how they work.</a:t>
            </a:r>
          </a:p>
          <a:p>
            <a:pPr marL="514350" indent="-514350">
              <a:buFontTx/>
              <a:buChar char="-"/>
            </a:pPr>
            <a:r>
              <a:rPr lang="vi-VN" sz="2400" dirty="0">
                <a:solidFill>
                  <a:srgbClr val="FF0000"/>
                </a:solidFill>
                <a:latin typeface="+mj-lt"/>
              </a:rPr>
              <a:t>They are telepathy and holography. </a:t>
            </a:r>
          </a:p>
          <a:p>
            <a:pPr marL="514350" indent="-514350">
              <a:buNone/>
            </a:pPr>
            <a:r>
              <a:rPr lang="vi-VN" sz="2400" dirty="0">
                <a:solidFill>
                  <a:srgbClr val="FF0000"/>
                </a:solidFill>
                <a:latin typeface="+mj-lt"/>
              </a:rPr>
              <a:t>+</a:t>
            </a:r>
            <a:r>
              <a:rPr lang="en-US" sz="2400" dirty="0">
                <a:solidFill>
                  <a:srgbClr val="FF0000"/>
                </a:solidFill>
                <a:latin typeface="+mj-lt"/>
              </a:rPr>
              <a:t> </a:t>
            </a:r>
            <a:r>
              <a:rPr lang="vi-VN" sz="2400" dirty="0" err="1">
                <a:solidFill>
                  <a:srgbClr val="FF0000"/>
                </a:solidFill>
                <a:latin typeface="+mj-lt"/>
              </a:rPr>
              <a:t>Telepathy</a:t>
            </a:r>
            <a:r>
              <a:rPr lang="vi-VN" sz="2400" dirty="0">
                <a:solidFill>
                  <a:srgbClr val="FF0000"/>
                </a:solidFill>
                <a:latin typeface="+mj-lt"/>
              </a:rPr>
              <a:t> uses a tiny device in our head to communicate by throught over the network.</a:t>
            </a:r>
          </a:p>
          <a:p>
            <a:pPr marL="514350" indent="-514350">
              <a:buNone/>
            </a:pPr>
            <a:r>
              <a:rPr lang="vi-VN" sz="2400" dirty="0">
                <a:solidFill>
                  <a:srgbClr val="FF0000"/>
                </a:solidFill>
                <a:latin typeface="+mj-lt"/>
              </a:rPr>
              <a:t>+</a:t>
            </a:r>
            <a:r>
              <a:rPr lang="en-US" sz="2400" dirty="0">
                <a:solidFill>
                  <a:srgbClr val="FF0000"/>
                </a:solidFill>
                <a:latin typeface="+mj-lt"/>
              </a:rPr>
              <a:t> H</a:t>
            </a:r>
            <a:r>
              <a:rPr lang="vi-VN" sz="2400" dirty="0">
                <a:solidFill>
                  <a:srgbClr val="FF0000"/>
                </a:solidFill>
                <a:latin typeface="+mj-lt"/>
              </a:rPr>
              <a:t>olography gives three-dimensional images and we will be able to interact </a:t>
            </a:r>
            <a:r>
              <a:rPr lang="en-US" sz="2400" dirty="0">
                <a:solidFill>
                  <a:srgbClr val="FF0000"/>
                </a:solidFill>
                <a:latin typeface="+mj-lt"/>
              </a:rPr>
              <a:t>with each other in real time</a:t>
            </a:r>
            <a:endParaRPr lang="vi-VN" sz="2400" dirty="0">
              <a:solidFill>
                <a:srgbClr val="FF0000"/>
              </a:solidFill>
              <a:latin typeface="+mj-lt"/>
            </a:endParaRPr>
          </a:p>
          <a:p>
            <a:pPr marL="514350" indent="-514350">
              <a:buNone/>
            </a:pPr>
            <a:r>
              <a:rPr lang="vi-VN" sz="2400" dirty="0">
                <a:latin typeface="+mj-lt"/>
              </a:rPr>
              <a:t>3. Do you think the writ</a:t>
            </a:r>
            <a:r>
              <a:rPr lang="en-US" sz="2400" dirty="0" err="1">
                <a:latin typeface="+mj-lt"/>
              </a:rPr>
              <a:t>er</a:t>
            </a:r>
            <a:r>
              <a:rPr lang="vi-VN" sz="2400" dirty="0">
                <a:latin typeface="+mj-lt"/>
              </a:rPr>
              <a:t> is happy with this future of communication? How do you know?</a:t>
            </a:r>
          </a:p>
          <a:p>
            <a:pPr marL="514350" indent="-514350">
              <a:buNone/>
            </a:pPr>
            <a:r>
              <a:rPr lang="vi-VN" sz="2400" dirty="0">
                <a:solidFill>
                  <a:srgbClr val="FF0000"/>
                </a:solidFill>
                <a:latin typeface="+mj-lt"/>
              </a:rPr>
              <a:t>- She prefers to use real, face – to face communication because She think</a:t>
            </a:r>
            <a:r>
              <a:rPr lang="en-US" sz="2400" dirty="0">
                <a:solidFill>
                  <a:srgbClr val="FF0000"/>
                </a:solidFill>
                <a:latin typeface="+mj-lt"/>
              </a:rPr>
              <a:t>s</a:t>
            </a:r>
            <a:r>
              <a:rPr lang="vi-VN" sz="2400" dirty="0">
                <a:solidFill>
                  <a:srgbClr val="FF0000"/>
                </a:solidFill>
                <a:latin typeface="+mj-lt"/>
              </a:rPr>
              <a:t> this makes life more interesting.</a:t>
            </a:r>
          </a:p>
        </p:txBody>
      </p:sp>
      <p:sp>
        <p:nvSpPr>
          <p:cNvPr id="4" name="Rounded Rectangle 3"/>
          <p:cNvSpPr/>
          <p:nvPr/>
        </p:nvSpPr>
        <p:spPr>
          <a:xfrm>
            <a:off x="1066800" y="66020"/>
            <a:ext cx="7467600" cy="838200"/>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5" name="TextBox 4"/>
          <p:cNvSpPr txBox="1"/>
          <p:nvPr/>
        </p:nvSpPr>
        <p:spPr>
          <a:xfrm>
            <a:off x="1497767" y="223510"/>
            <a:ext cx="7010400" cy="615553"/>
          </a:xfrm>
          <a:prstGeom prst="rect">
            <a:avLst/>
          </a:prstGeom>
          <a:noFill/>
        </p:spPr>
        <p:txBody>
          <a:bodyPr wrap="square" rtlCol="0">
            <a:spAutoFit/>
          </a:bodyPr>
          <a:lstStyle/>
          <a:p>
            <a:r>
              <a:rPr lang="en-US" sz="3400" dirty="0">
                <a:latin typeface="Times New Roman" panose="02020603050405020304" pitchFamily="18" charset="0"/>
                <a:cs typeface="Times New Roman" panose="02020603050405020304" pitchFamily="18" charset="0"/>
              </a:rPr>
              <a:t>Activity 3.</a:t>
            </a:r>
            <a:r>
              <a:rPr lang="vi-VN" sz="3400" dirty="0">
                <a:latin typeface="Times New Roman" panose="02020603050405020304" pitchFamily="18" charset="0"/>
                <a:cs typeface="Times New Roman" panose="02020603050405020304" pitchFamily="18" charset="0"/>
              </a:rPr>
              <a:t> Ans</a:t>
            </a:r>
            <a:r>
              <a:rPr lang="en-US" sz="3400" dirty="0">
                <a:latin typeface="Times New Roman" panose="02020603050405020304" pitchFamily="18" charset="0"/>
                <a:cs typeface="Times New Roman" panose="02020603050405020304" pitchFamily="18" charset="0"/>
              </a:rPr>
              <a:t>w</a:t>
            </a:r>
            <a:r>
              <a:rPr lang="vi-VN" sz="3400" dirty="0">
                <a:latin typeface="Times New Roman" panose="02020603050405020304" pitchFamily="18" charset="0"/>
                <a:cs typeface="Times New Roman" panose="02020603050405020304" pitchFamily="18" charset="0"/>
              </a:rPr>
              <a:t>er the questions.</a:t>
            </a:r>
          </a:p>
        </p:txBody>
      </p:sp>
    </p:spTree>
    <p:extLst>
      <p:ext uri="{BB962C8B-B14F-4D97-AF65-F5344CB8AC3E}">
        <p14:creationId xmlns:p14="http://schemas.microsoft.com/office/powerpoint/2010/main" val="2170376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ox(in)">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ox(in)">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ox(i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ox(in)">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ox(in)">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vi-VN" sz="3200" dirty="0"/>
              <a:t>Ways of communication now</a:t>
            </a:r>
          </a:p>
        </p:txBody>
      </p:sp>
      <p:pic>
        <p:nvPicPr>
          <p:cNvPr id="5" name="Picture 2" descr="C:\Users\Admin\Desktop\New folder\Interview1[1].jpg"/>
          <p:cNvPicPr>
            <a:picLocks noChangeAspect="1" noChangeArrowheads="1"/>
          </p:cNvPicPr>
          <p:nvPr/>
        </p:nvPicPr>
        <p:blipFill>
          <a:blip r:embed="rId3"/>
          <a:srcRect/>
          <a:stretch>
            <a:fillRect/>
          </a:stretch>
        </p:blipFill>
        <p:spPr bwMode="auto">
          <a:xfrm>
            <a:off x="3200400" y="3657600"/>
            <a:ext cx="3352800" cy="1933575"/>
          </a:xfrm>
          <a:prstGeom prst="rect">
            <a:avLst/>
          </a:prstGeom>
          <a:noFill/>
        </p:spPr>
      </p:pic>
      <p:sp>
        <p:nvSpPr>
          <p:cNvPr id="6" name="TextBox 5"/>
          <p:cNvSpPr txBox="1"/>
          <p:nvPr/>
        </p:nvSpPr>
        <p:spPr>
          <a:xfrm>
            <a:off x="3352800" y="5715000"/>
            <a:ext cx="2667000" cy="369332"/>
          </a:xfrm>
          <a:prstGeom prst="rect">
            <a:avLst/>
          </a:prstGeom>
          <a:noFill/>
        </p:spPr>
        <p:txBody>
          <a:bodyPr wrap="square" rtlCol="0">
            <a:spAutoFit/>
          </a:bodyPr>
          <a:lstStyle/>
          <a:p>
            <a:r>
              <a:rPr lang="vi-VN" dirty="0"/>
              <a:t>Meeting face- to face</a:t>
            </a:r>
          </a:p>
        </p:txBody>
      </p:sp>
      <p:pic>
        <p:nvPicPr>
          <p:cNvPr id="7" name="Picture 6" descr="7TMQL8CA6XJWRYCABIF6N6CAZW5QHECA9AL08MCAV34EAMCAOSFU5NCA8IEYY8CA4YX9ECCAX9LAFBCAX30NY6CALXHZ9TCADAMOMGCA5V2437CAB8E4O3CA5GF83VCAW1RL10CAKOI1PRCAEO65BRCAQR922K.jpg"/>
          <p:cNvPicPr>
            <a:picLocks noChangeAspect="1"/>
          </p:cNvPicPr>
          <p:nvPr/>
        </p:nvPicPr>
        <p:blipFill>
          <a:blip r:embed="rId4"/>
          <a:stretch>
            <a:fillRect/>
          </a:stretch>
        </p:blipFill>
        <p:spPr>
          <a:xfrm>
            <a:off x="4876800" y="1447800"/>
            <a:ext cx="2667000" cy="1238250"/>
          </a:xfrm>
          <a:prstGeom prst="rect">
            <a:avLst/>
          </a:prstGeom>
        </p:spPr>
      </p:pic>
      <p:sp>
        <p:nvSpPr>
          <p:cNvPr id="8" name="TextBox 7"/>
          <p:cNvSpPr txBox="1"/>
          <p:nvPr/>
        </p:nvSpPr>
        <p:spPr>
          <a:xfrm>
            <a:off x="5181600" y="2667000"/>
            <a:ext cx="1905000" cy="369332"/>
          </a:xfrm>
          <a:prstGeom prst="rect">
            <a:avLst/>
          </a:prstGeom>
          <a:noFill/>
        </p:spPr>
        <p:txBody>
          <a:bodyPr wrap="square" rtlCol="0">
            <a:spAutoFit/>
          </a:bodyPr>
          <a:lstStyle/>
          <a:p>
            <a:r>
              <a:rPr lang="vi-VN" dirty="0"/>
              <a:t>Using signs</a:t>
            </a:r>
          </a:p>
        </p:txBody>
      </p:sp>
      <p:pic>
        <p:nvPicPr>
          <p:cNvPr id="9" name="Picture 8" descr="0JMZCECAO62F1GCAR13ORCCA5YHYDFCA09I1W6CA4Z21WZCAZ1EO3ICAXDYH9YCARBIWA1CA6LE2M5CAS10O8FCAQ32V1TCA3XTW9NCAIEYC6ICATYZEVMCAFQ5MEGCA3GONTTCAYJNX7JCAGMR1F0CA1KYYTD.jpg"/>
          <p:cNvPicPr>
            <a:picLocks noChangeAspect="1"/>
          </p:cNvPicPr>
          <p:nvPr/>
        </p:nvPicPr>
        <p:blipFill>
          <a:blip r:embed="rId5"/>
          <a:stretch>
            <a:fillRect/>
          </a:stretch>
        </p:blipFill>
        <p:spPr>
          <a:xfrm>
            <a:off x="0" y="4191000"/>
            <a:ext cx="2857500" cy="1600200"/>
          </a:xfrm>
          <a:prstGeom prst="rect">
            <a:avLst/>
          </a:prstGeom>
        </p:spPr>
      </p:pic>
      <p:pic>
        <p:nvPicPr>
          <p:cNvPr id="11" name="Content Placeholder 10" descr="92C6OBCA2LD5JSCAJ2PRPWCA9E55UDCAGQM37QCAL7A7TYCA63WVAGCAUTM9JLCAKMHP8UCA97ILE4CA7U3342CADSQ8D1CA8BHU4YCAVXXY6SCATGEPAYCAF1B7THCA59W1A9CAEY0JIWCAV9Q080CAOQMOF2.jpg"/>
          <p:cNvPicPr>
            <a:picLocks noGrp="1" noChangeAspect="1"/>
          </p:cNvPicPr>
          <p:nvPr>
            <p:ph idx="1"/>
          </p:nvPr>
        </p:nvPicPr>
        <p:blipFill>
          <a:blip r:embed="rId6"/>
          <a:stretch>
            <a:fillRect/>
          </a:stretch>
        </p:blipFill>
        <p:spPr>
          <a:xfrm>
            <a:off x="2133600" y="2057400"/>
            <a:ext cx="2057400" cy="1524000"/>
          </a:xfrm>
        </p:spPr>
      </p:pic>
      <p:sp>
        <p:nvSpPr>
          <p:cNvPr id="12" name="TextBox 11"/>
          <p:cNvSpPr txBox="1"/>
          <p:nvPr/>
        </p:nvSpPr>
        <p:spPr>
          <a:xfrm>
            <a:off x="533400" y="2667000"/>
            <a:ext cx="1524000" cy="369332"/>
          </a:xfrm>
          <a:prstGeom prst="rect">
            <a:avLst/>
          </a:prstGeom>
          <a:noFill/>
        </p:spPr>
        <p:txBody>
          <a:bodyPr wrap="square" rtlCol="0">
            <a:spAutoFit/>
          </a:bodyPr>
          <a:lstStyle/>
          <a:p>
            <a:r>
              <a:rPr lang="vi-VN" dirty="0"/>
              <a:t>Using music</a:t>
            </a:r>
          </a:p>
        </p:txBody>
      </p:sp>
      <p:sp>
        <p:nvSpPr>
          <p:cNvPr id="13" name="TextBox 12"/>
          <p:cNvSpPr txBox="1"/>
          <p:nvPr/>
        </p:nvSpPr>
        <p:spPr>
          <a:xfrm>
            <a:off x="381000" y="6096000"/>
            <a:ext cx="2667000" cy="369332"/>
          </a:xfrm>
          <a:prstGeom prst="rect">
            <a:avLst/>
          </a:prstGeom>
          <a:noFill/>
        </p:spPr>
        <p:txBody>
          <a:bodyPr wrap="square" rtlCol="0">
            <a:spAutoFit/>
          </a:bodyPr>
          <a:lstStyle/>
          <a:p>
            <a:r>
              <a:rPr lang="vi-VN" dirty="0"/>
              <a:t>Painting a picture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ox(in)">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ox(in)">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ox(in)">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ox(in)">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box(in)">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box(in)">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box(in)">
                                      <p:cBhvr>
                                        <p:cTn id="4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2" grpId="0"/>
      <p:bldP spid="1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7970175</TotalTime>
  <Words>1149</Words>
  <Application>Microsoft Office PowerPoint</Application>
  <PresentationFormat>On-screen Show (4:3)</PresentationFormat>
  <Paragraphs>138</Paragraphs>
  <Slides>15</Slides>
  <Notes>2</Notes>
  <HiddenSlides>0</HiddenSlides>
  <MMClips>1</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15</vt:i4>
      </vt:variant>
    </vt:vector>
  </HeadingPairs>
  <TitlesOfParts>
    <vt:vector size="30" baseType="lpstr">
      <vt:lpstr>.VnArial</vt:lpstr>
      <vt:lpstr>.VnAristote</vt:lpstr>
      <vt:lpstr>.VnRevue</vt:lpstr>
      <vt:lpstr>Arial</vt:lpstr>
      <vt:lpstr>Calibri</vt:lpstr>
      <vt:lpstr>Candara</vt:lpstr>
      <vt:lpstr>Impact</vt:lpstr>
      <vt:lpstr>Script MT Bold</vt:lpstr>
      <vt:lpstr>Symbol</vt:lpstr>
      <vt:lpstr>Tahoma</vt:lpstr>
      <vt:lpstr>Times New Roman</vt:lpstr>
      <vt:lpstr>Verdana</vt:lpstr>
      <vt:lpstr>VNI-Revue</vt:lpstr>
      <vt:lpstr>Office Theme</vt:lpstr>
      <vt:lpstr>1_Office Theme</vt:lpstr>
      <vt:lpstr>PowerPoint Presentation</vt:lpstr>
      <vt:lpstr>WARM UP</vt:lpstr>
      <vt:lpstr>PowerPoint Presentation</vt:lpstr>
      <vt:lpstr>PowerPoint Presentation</vt:lpstr>
      <vt:lpstr>PowerPoint Presentation</vt:lpstr>
      <vt:lpstr>Activity 2. COMMUNICATION IN THE FUTURE: WHAT IS THERE FOR US? About fifty students in two schools in Ha Noi, Viet Nam and Umea, Sweden have been exchanging letters in a penfriend project since 2013. ‘I love to write. You can even stick something on the letter, like this tiny sweet!’ said Linh, from Ha Noi about the project. From the Sweden end, Anders said, ‘It’s so nice to open and read real letters!’ But will this be our future communication? It’s said that in a couple of decades we’ll be using telepathy and holography. Telepathy uses a tiny device placed into our head. Information will be sent and received directly to and from our brains. We’ll be communicating just by thought over the network! Holography, a video-conference technology with three-dimensional images, will help us interact in real time in completely different places. Impressed? Maybe, but not everyone thinks the cyberworld will replace the real world. Like the children in the penfriend project, I prefer to chat with my friends over a cup of tea and enjoy their company - life is more meaningful that way!</vt:lpstr>
      <vt:lpstr>. ACTIVITY 2 . Look at the highlighted words and match them with their meanings</vt:lpstr>
      <vt:lpstr>PowerPoint Presentation</vt:lpstr>
      <vt:lpstr>Ways of communication now</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ASUS</cp:lastModifiedBy>
  <cp:revision>165</cp:revision>
  <dcterms:created xsi:type="dcterms:W3CDTF">2017-03-13T23:06:29Z</dcterms:created>
  <dcterms:modified xsi:type="dcterms:W3CDTF">2023-04-04T10:15:40Z</dcterms:modified>
</cp:coreProperties>
</file>