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2"/>
  </p:notesMasterIdLst>
  <p:sldIdLst>
    <p:sldId id="271" r:id="rId3"/>
    <p:sldId id="279" r:id="rId4"/>
    <p:sldId id="256" r:id="rId5"/>
    <p:sldId id="316" r:id="rId6"/>
    <p:sldId id="347" r:id="rId7"/>
    <p:sldId id="349" r:id="rId8"/>
    <p:sldId id="348" r:id="rId9"/>
    <p:sldId id="283" r:id="rId10"/>
    <p:sldId id="350" r:id="rId11"/>
    <p:sldId id="327" r:id="rId12"/>
    <p:sldId id="352" r:id="rId13"/>
    <p:sldId id="257" r:id="rId14"/>
    <p:sldId id="258" r:id="rId15"/>
    <p:sldId id="259" r:id="rId16"/>
    <p:sldId id="325" r:id="rId17"/>
    <p:sldId id="313" r:id="rId18"/>
    <p:sldId id="314" r:id="rId19"/>
    <p:sldId id="330" r:id="rId20"/>
    <p:sldId id="35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7A5A5"/>
    <a:srgbClr val="F37D91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1" autoAdjust="0"/>
    <p:restoredTop sz="94640"/>
  </p:normalViewPr>
  <p:slideViewPr>
    <p:cSldViewPr snapToGrid="0" showGuides="1">
      <p:cViewPr varScale="1">
        <p:scale>
          <a:sx n="68" d="100"/>
          <a:sy n="68" d="100"/>
        </p:scale>
        <p:origin x="2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2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64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19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6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44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61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27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3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54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58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22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5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3.png"/><Relationship Id="rId5" Type="http://schemas.microsoft.com/office/2007/relationships/media" Target="../media/media8.mp3"/><Relationship Id="rId10" Type="http://schemas.openxmlformats.org/officeDocument/2006/relationships/image" Target="../media/image17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3.png"/><Relationship Id="rId5" Type="http://schemas.microsoft.com/office/2007/relationships/media" Target="../media/media8.mp3"/><Relationship Id="rId10" Type="http://schemas.openxmlformats.org/officeDocument/2006/relationships/image" Target="../media/image17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3.png"/><Relationship Id="rId5" Type="http://schemas.microsoft.com/office/2007/relationships/media" Target="../media/media8.mp3"/><Relationship Id="rId10" Type="http://schemas.openxmlformats.org/officeDocument/2006/relationships/image" Target="../media/image17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3.png"/><Relationship Id="rId5" Type="http://schemas.microsoft.com/office/2007/relationships/media" Target="../media/media8.mp3"/><Relationship Id="rId10" Type="http://schemas.openxmlformats.org/officeDocument/2006/relationships/image" Target="../media/image17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5158" y="2382"/>
            <a:ext cx="12192000" cy="103755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74479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Read the text again and answer the questions.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576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4819F-6048-F2BB-EE12-17D61417563A}"/>
              </a:ext>
            </a:extLst>
          </p:cNvPr>
          <p:cNvSpPr txBox="1"/>
          <p:nvPr/>
        </p:nvSpPr>
        <p:spPr>
          <a:xfrm>
            <a:off x="96716" y="2213153"/>
            <a:ext cx="3860687" cy="397031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cs typeface="Calibri" panose="020F0502020204030204" pitchFamily="34" charset="0"/>
              </a:rPr>
              <a:t>1. </a:t>
            </a:r>
            <a:r>
              <a:rPr lang="en-US" sz="2800" dirty="0">
                <a:effectLst/>
                <a:cs typeface="Calibri" panose="020F0502020204030204" pitchFamily="34" charset="0"/>
              </a:rPr>
              <a:t>What does Trang do with her family members at the weekend? </a:t>
            </a:r>
            <a:endParaRPr lang="en-US" sz="2800" dirty="0"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effectLst/>
                <a:cs typeface="Calibri" panose="020F0502020204030204" pitchFamily="34" charset="0"/>
              </a:rPr>
              <a:t>2. </a:t>
            </a:r>
            <a:r>
              <a:rPr lang="en-US" sz="2800" dirty="0">
                <a:effectLst/>
                <a:cs typeface="Calibri" panose="020F0502020204030204" pitchFamily="34" charset="0"/>
              </a:rPr>
              <a:t>Who looks for recipes when Trang and her brother cook? </a:t>
            </a:r>
            <a:endParaRPr lang="en-US" sz="2800" dirty="0"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effectLst/>
                <a:cs typeface="Calibri" panose="020F0502020204030204" pitchFamily="34" charset="0"/>
              </a:rPr>
              <a:t>3. </a:t>
            </a:r>
            <a:r>
              <a:rPr lang="en-US" sz="2800" dirty="0">
                <a:effectLst/>
                <a:cs typeface="Calibri" panose="020F0502020204030204" pitchFamily="34" charset="0"/>
              </a:rPr>
              <a:t>Which leisure activity does she love the most?</a:t>
            </a:r>
          </a:p>
          <a:p>
            <a:pPr algn="just"/>
            <a:r>
              <a:rPr lang="en-US" sz="2800" b="1" dirty="0">
                <a:cs typeface="Calibri" panose="020F0502020204030204" pitchFamily="34" charset="0"/>
              </a:rPr>
              <a:t>4</a:t>
            </a:r>
            <a:r>
              <a:rPr lang="en-US" sz="2800" b="1" dirty="0">
                <a:effectLst/>
                <a:cs typeface="Calibri" panose="020F0502020204030204" pitchFamily="34" charset="0"/>
              </a:rPr>
              <a:t>. </a:t>
            </a:r>
            <a:r>
              <a:rPr lang="en-US" sz="2800" dirty="0">
                <a:effectLst/>
                <a:cs typeface="Calibri" panose="020F0502020204030204" pitchFamily="34" charset="0"/>
              </a:rPr>
              <a:t>What did she win? </a:t>
            </a:r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F6440-A84D-7E1E-953D-573F12F5C26C}"/>
              </a:ext>
            </a:extLst>
          </p:cNvPr>
          <p:cNvSpPr txBox="1"/>
          <p:nvPr/>
        </p:nvSpPr>
        <p:spPr>
          <a:xfrm>
            <a:off x="4253179" y="1793577"/>
            <a:ext cx="7842106" cy="517064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Some teenagers enjoy spending free time with their friends. Others prefer doing leisure activities with their family members. I love spending time with my family because it's a great way to connect with them.</a:t>
            </a:r>
          </a:p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 the food is good, but sometimes it isn't;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748767-FB18-6CE2-C68E-50687EF19B1C}"/>
              </a:ext>
            </a:extLst>
          </p:cNvPr>
          <p:cNvSpPr/>
          <p:nvPr/>
        </p:nvSpPr>
        <p:spPr>
          <a:xfrm>
            <a:off x="96715" y="1622107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Questions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C0834F-363F-17FE-A7FB-D79487912BB9}"/>
              </a:ext>
            </a:extLst>
          </p:cNvPr>
          <p:cNvSpPr/>
          <p:nvPr/>
        </p:nvSpPr>
        <p:spPr>
          <a:xfrm>
            <a:off x="7564909" y="1074098"/>
            <a:ext cx="4906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Trang’s leisure </a:t>
            </a:r>
            <a:r>
              <a:rPr lang="en-US" sz="3200" dirty="0" err="1">
                <a:solidFill>
                  <a:srgbClr val="FF0000"/>
                </a:solidFill>
              </a:rPr>
              <a:t>activties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02293" y="3950521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What does Trang do with her family members at the weekend?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All are corrects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take photos, cook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go for a bike ride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do DIY projects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963772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Who looks for recipes when Trang and her brother cook?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Her brother does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Her father does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Her mother does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No one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2533" y="3970833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Which leisure activity does she love the most?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38720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Doing DIY projects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Cooking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Taking photos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Cycling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922853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What did she win?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the 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prize in a costume contest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the 4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prize in a costume contest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the 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prize in a costume contest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the 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prize in a costume contest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163004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Work in groups. Take turns to ask and answer the questions. Record your friends’ answer in the table below.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E55988-46A6-48BC-ACEE-9E1AD7694C82}"/>
              </a:ext>
            </a:extLst>
          </p:cNvPr>
          <p:cNvSpPr txBox="1"/>
          <p:nvPr/>
        </p:nvSpPr>
        <p:spPr>
          <a:xfrm>
            <a:off x="628983" y="2040275"/>
            <a:ext cx="107068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1. </a:t>
            </a:r>
            <a:r>
              <a:rPr lang="en-US" sz="2800" dirty="0"/>
              <a:t>What leisure activities do you usually do with your family? 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2. </a:t>
            </a:r>
            <a:r>
              <a:rPr lang="en-US" sz="2800" dirty="0"/>
              <a:t>Which one do you like the most? Why? 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3. </a:t>
            </a:r>
            <a:r>
              <a:rPr lang="en-US" sz="2800" dirty="0"/>
              <a:t>How do you feel when you spend time with your family members?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0A69831-4219-F89D-86E5-DA65DEFC2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363350"/>
              </p:ext>
            </p:extLst>
          </p:nvPr>
        </p:nvGraphicFramePr>
        <p:xfrm>
          <a:off x="628982" y="4117874"/>
          <a:ext cx="10493719" cy="231290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887110">
                  <a:extLst>
                    <a:ext uri="{9D8B030D-6E8A-4147-A177-3AD203B41FA5}">
                      <a16:colId xmlns:a16="http://schemas.microsoft.com/office/drawing/2014/main" val="2152804936"/>
                    </a:ext>
                  </a:extLst>
                </a:gridCol>
                <a:gridCol w="3606305">
                  <a:extLst>
                    <a:ext uri="{9D8B030D-6E8A-4147-A177-3AD203B41FA5}">
                      <a16:colId xmlns:a16="http://schemas.microsoft.com/office/drawing/2014/main" val="3725910287"/>
                    </a:ext>
                  </a:extLst>
                </a:gridCol>
                <a:gridCol w="4000304">
                  <a:extLst>
                    <a:ext uri="{9D8B030D-6E8A-4147-A177-3AD203B41FA5}">
                      <a16:colId xmlns:a16="http://schemas.microsoft.com/office/drawing/2014/main" val="990115311"/>
                    </a:ext>
                  </a:extLst>
                </a:gridCol>
              </a:tblGrid>
              <a:tr h="6736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</a:t>
                      </a:r>
                      <a:r>
                        <a:rPr lang="en-VN" sz="2400" dirty="0"/>
                        <a:t>uestions 1</a:t>
                      </a: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Q</a:t>
                      </a:r>
                      <a:r>
                        <a:rPr lang="en-VN" sz="2400" dirty="0"/>
                        <a:t>uestions 2</a:t>
                      </a: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Q</a:t>
                      </a:r>
                      <a:r>
                        <a:rPr lang="en-VN" sz="2400" dirty="0"/>
                        <a:t>uestions 3</a:t>
                      </a: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51458"/>
                  </a:ext>
                </a:extLst>
              </a:tr>
              <a:tr h="163924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25486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CF86BCF-5648-6F5C-45C3-477E434CD2A4}"/>
              </a:ext>
            </a:extLst>
          </p:cNvPr>
          <p:cNvSpPr txBox="1"/>
          <p:nvPr/>
        </p:nvSpPr>
        <p:spPr>
          <a:xfrm>
            <a:off x="4537738" y="4843440"/>
            <a:ext cx="19487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Cooking</a:t>
            </a:r>
            <a:endParaRPr lang="en-VN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567DA-2BD4-C944-15A3-4F01A86BF006}"/>
              </a:ext>
            </a:extLst>
          </p:cNvPr>
          <p:cNvSpPr txBox="1"/>
          <p:nvPr/>
        </p:nvSpPr>
        <p:spPr>
          <a:xfrm>
            <a:off x="764498" y="4736892"/>
            <a:ext cx="19487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Doing DIY</a:t>
            </a:r>
          </a:p>
          <a:p>
            <a:r>
              <a:rPr lang="en-US" sz="2200" dirty="0"/>
              <a:t>Cooking</a:t>
            </a:r>
          </a:p>
          <a:p>
            <a:r>
              <a:rPr lang="en-US" sz="2200" dirty="0"/>
              <a:t>Watching TV</a:t>
            </a:r>
          </a:p>
          <a:p>
            <a:r>
              <a:rPr lang="en-US" sz="2200" dirty="0"/>
              <a:t>Playing Sports</a:t>
            </a:r>
          </a:p>
          <a:p>
            <a:r>
              <a:rPr lang="en-US" sz="2200" dirty="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35977-824D-CF53-24A4-333A68ECB5AC}"/>
              </a:ext>
            </a:extLst>
          </p:cNvPr>
          <p:cNvSpPr txBox="1"/>
          <p:nvPr/>
        </p:nvSpPr>
        <p:spPr>
          <a:xfrm>
            <a:off x="7531606" y="4814394"/>
            <a:ext cx="2706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happy/ comfortable/ funny/ cozy …</a:t>
            </a:r>
            <a:endParaRPr lang="en-VN" sz="2200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39000"/>
            <a:ext cx="1035119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Report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050C2B4-6BE9-D7AB-ECE7-7A619D2CAEF2}"/>
              </a:ext>
            </a:extLst>
          </p:cNvPr>
          <p:cNvSpPr txBox="1"/>
          <p:nvPr/>
        </p:nvSpPr>
        <p:spPr>
          <a:xfrm>
            <a:off x="103089" y="4621950"/>
            <a:ext cx="120870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EF4B66"/>
                </a:solidFill>
                <a:ea typeface="Times New Roman" panose="02020603050405020304" pitchFamily="18" charset="0"/>
              </a:rPr>
              <a:t>In my free time, I usually </a:t>
            </a:r>
            <a:r>
              <a:rPr lang="en-US" sz="4000" b="1" u="sng" dirty="0">
                <a:solidFill>
                  <a:srgbClr val="EF4B66"/>
                </a:solidFill>
                <a:ea typeface="Times New Roman" panose="02020603050405020304" pitchFamily="18" charset="0"/>
              </a:rPr>
              <a:t>do DIY</a:t>
            </a:r>
            <a:r>
              <a:rPr lang="en-US" sz="4000" b="1" dirty="0">
                <a:solidFill>
                  <a:srgbClr val="EF4B66"/>
                </a:solidFill>
                <a:ea typeface="Times New Roman" panose="02020603050405020304" pitchFamily="18" charset="0"/>
              </a:rPr>
              <a:t>, </a:t>
            </a:r>
            <a:r>
              <a:rPr lang="en-US" sz="4000" b="1" u="sng" dirty="0">
                <a:solidFill>
                  <a:srgbClr val="EF4B66"/>
                </a:solidFill>
                <a:ea typeface="Times New Roman" panose="02020603050405020304" pitchFamily="18" charset="0"/>
              </a:rPr>
              <a:t>cook a meal</a:t>
            </a:r>
            <a:r>
              <a:rPr lang="en-US" sz="4000" b="1" dirty="0">
                <a:solidFill>
                  <a:srgbClr val="EF4B66"/>
                </a:solidFill>
                <a:ea typeface="Times New Roman" panose="02020603050405020304" pitchFamily="18" charset="0"/>
              </a:rPr>
              <a:t>, and </a:t>
            </a:r>
            <a:r>
              <a:rPr lang="en-US" sz="4000" b="1" u="sng" dirty="0">
                <a:solidFill>
                  <a:srgbClr val="EF4B66"/>
                </a:solidFill>
                <a:ea typeface="Times New Roman" panose="02020603050405020304" pitchFamily="18" charset="0"/>
              </a:rPr>
              <a:t>watch TV</a:t>
            </a:r>
            <a:r>
              <a:rPr lang="en-US" sz="4000" b="1" dirty="0">
                <a:solidFill>
                  <a:srgbClr val="EF4B66"/>
                </a:solidFill>
                <a:ea typeface="Times New Roman" panose="02020603050405020304" pitchFamily="18" charset="0"/>
              </a:rPr>
              <a:t>. However, the most common activities is </a:t>
            </a:r>
            <a:r>
              <a:rPr lang="en-US" sz="4000" b="1" u="sng" dirty="0">
                <a:solidFill>
                  <a:srgbClr val="EF4B66"/>
                </a:solidFill>
                <a:ea typeface="Times New Roman" panose="02020603050405020304" pitchFamily="18" charset="0"/>
              </a:rPr>
              <a:t>playing sports</a:t>
            </a:r>
            <a:r>
              <a:rPr lang="en-US" sz="4000" b="1" dirty="0">
                <a:solidFill>
                  <a:srgbClr val="EF4B66"/>
                </a:solidFill>
                <a:ea typeface="Times New Roman" panose="02020603050405020304" pitchFamily="18" charset="0"/>
              </a:rPr>
              <a:t> because </a:t>
            </a:r>
            <a:r>
              <a:rPr lang="en-US" sz="4000" b="1" u="sng" dirty="0">
                <a:solidFill>
                  <a:srgbClr val="EF4B66"/>
                </a:solidFill>
                <a:ea typeface="Times New Roman" panose="02020603050405020304" pitchFamily="18" charset="0"/>
              </a:rPr>
              <a:t>it helps to connect my family members</a:t>
            </a:r>
          </a:p>
        </p:txBody>
      </p:sp>
      <p:pic>
        <p:nvPicPr>
          <p:cNvPr id="7170" name="Picture 2" descr="Top 5 phần mềm thi thử IELTS Speaking Online - GLN">
            <a:extLst>
              <a:ext uri="{FF2B5EF4-FFF2-40B4-BE49-F238E27FC236}">
                <a16:creationId xmlns:a16="http://schemas.microsoft.com/office/drawing/2014/main" id="{E2C0AC8A-9C5D-6A12-F337-685665C93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149" y="1564721"/>
            <a:ext cx="3272852" cy="25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5B70C7-D828-8F4C-EEB2-A11484888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971642"/>
              </p:ext>
            </p:extLst>
          </p:nvPr>
        </p:nvGraphicFramePr>
        <p:xfrm>
          <a:off x="103089" y="1946639"/>
          <a:ext cx="9099634" cy="252224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503559">
                  <a:extLst>
                    <a:ext uri="{9D8B030D-6E8A-4147-A177-3AD203B41FA5}">
                      <a16:colId xmlns:a16="http://schemas.microsoft.com/office/drawing/2014/main" val="2152804936"/>
                    </a:ext>
                  </a:extLst>
                </a:gridCol>
                <a:gridCol w="3127209">
                  <a:extLst>
                    <a:ext uri="{9D8B030D-6E8A-4147-A177-3AD203B41FA5}">
                      <a16:colId xmlns:a16="http://schemas.microsoft.com/office/drawing/2014/main" val="3725910287"/>
                    </a:ext>
                  </a:extLst>
                </a:gridCol>
                <a:gridCol w="3468866">
                  <a:extLst>
                    <a:ext uri="{9D8B030D-6E8A-4147-A177-3AD203B41FA5}">
                      <a16:colId xmlns:a16="http://schemas.microsoft.com/office/drawing/2014/main" val="990115311"/>
                    </a:ext>
                  </a:extLst>
                </a:gridCol>
              </a:tblGrid>
              <a:tr h="7346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</a:t>
                      </a:r>
                      <a:r>
                        <a:rPr lang="en-VN" sz="2400" dirty="0"/>
                        <a:t>uestions 1</a:t>
                      </a: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Q</a:t>
                      </a:r>
                      <a:r>
                        <a:rPr lang="en-VN" sz="2400" dirty="0"/>
                        <a:t>uestions 2</a:t>
                      </a: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Q</a:t>
                      </a:r>
                      <a:r>
                        <a:rPr lang="en-VN" sz="2400" dirty="0"/>
                        <a:t>uestions 3</a:t>
                      </a: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51458"/>
                  </a:ext>
                </a:extLst>
              </a:tr>
              <a:tr h="1787613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2548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3725D46-2745-4FA3-2117-3B6FBADB0038}"/>
              </a:ext>
            </a:extLst>
          </p:cNvPr>
          <p:cNvSpPr txBox="1"/>
          <p:nvPr/>
        </p:nvSpPr>
        <p:spPr>
          <a:xfrm>
            <a:off x="3515328" y="2683784"/>
            <a:ext cx="19487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Cooking</a:t>
            </a:r>
            <a:endParaRPr lang="en-VN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BE8D2-3085-D635-08FE-F4C146EF4928}"/>
              </a:ext>
            </a:extLst>
          </p:cNvPr>
          <p:cNvSpPr txBox="1"/>
          <p:nvPr/>
        </p:nvSpPr>
        <p:spPr>
          <a:xfrm>
            <a:off x="164287" y="2683784"/>
            <a:ext cx="19487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Doing DIY</a:t>
            </a:r>
          </a:p>
          <a:p>
            <a:r>
              <a:rPr lang="en-US" sz="2200" dirty="0"/>
              <a:t>Cooking</a:t>
            </a:r>
          </a:p>
          <a:p>
            <a:r>
              <a:rPr lang="en-US" sz="2200" dirty="0"/>
              <a:t>Watching TV</a:t>
            </a:r>
          </a:p>
          <a:p>
            <a:r>
              <a:rPr lang="en-US" sz="2200" dirty="0"/>
              <a:t>Playing Sports</a:t>
            </a:r>
          </a:p>
          <a:p>
            <a:r>
              <a:rPr lang="en-US" sz="2200" dirty="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9A6C8-F8CF-D2F5-F0D1-9356A87EC39F}"/>
              </a:ext>
            </a:extLst>
          </p:cNvPr>
          <p:cNvSpPr txBox="1"/>
          <p:nvPr/>
        </p:nvSpPr>
        <p:spPr>
          <a:xfrm>
            <a:off x="6254401" y="2683784"/>
            <a:ext cx="2706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happy/ comfortable/ funny/ cozy …</a:t>
            </a:r>
            <a:endParaRPr lang="en-VN" sz="2200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281177" y="2446744"/>
            <a:ext cx="9770226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read about teen’s leisure activities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talk about friends’ leisure activities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814985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60" y="3053860"/>
            <a:ext cx="3239071" cy="323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56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66917" y="3275937"/>
            <a:ext cx="3350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LEISURE ACTIVITIES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6D4762-4215-D7AF-0AD3-B7EEF99EA949}"/>
              </a:ext>
            </a:extLst>
          </p:cNvPr>
          <p:cNvSpPr txBox="1"/>
          <p:nvPr/>
        </p:nvSpPr>
        <p:spPr>
          <a:xfrm>
            <a:off x="1008026" y="1221244"/>
            <a:ext cx="99347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/>
              </a:rPr>
              <a:t>Look at the pictures. </a:t>
            </a:r>
            <a:r>
              <a:rPr lang="en-US" sz="2800" b="1" dirty="0"/>
              <a:t>Remember the name of leisure activities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D5A2BF-2E65-F585-D414-59A453D41814}"/>
              </a:ext>
            </a:extLst>
          </p:cNvPr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pic>
        <p:nvPicPr>
          <p:cNvPr id="1030" name="Picture 6" descr="Fashion trends. positive nice delighted girl looking at her dress and trying to fix it while learning clothes design">
            <a:extLst>
              <a:ext uri="{FF2B5EF4-FFF2-40B4-BE49-F238E27FC236}">
                <a16:creationId xmlns:a16="http://schemas.microsoft.com/office/drawing/2014/main" id="{094CC778-66BB-426A-7257-651053E90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1"/>
          <a:stretch/>
        </p:blipFill>
        <p:spPr bwMode="auto">
          <a:xfrm>
            <a:off x="3960823" y="5419827"/>
            <a:ext cx="1974133" cy="1547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40,441 Boy Cooking Stock Photos, Pictures &amp; Royalty-Free Images - iStock">
            <a:extLst>
              <a:ext uri="{FF2B5EF4-FFF2-40B4-BE49-F238E27FC236}">
                <a16:creationId xmlns:a16="http://schemas.microsoft.com/office/drawing/2014/main" id="{89D36755-77B5-5544-B6E0-C6F3FE6BC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7"/>
          <a:stretch/>
        </p:blipFill>
        <p:spPr bwMode="auto">
          <a:xfrm>
            <a:off x="9662548" y="2428412"/>
            <a:ext cx="2162536" cy="1695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18E7BA-7CC8-2226-F732-A6B549C5A1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79" y="1726902"/>
            <a:ext cx="2163930" cy="1696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5FF785-73C4-F8E7-4877-506C09A9F40A}"/>
              </a:ext>
            </a:extLst>
          </p:cNvPr>
          <p:cNvSpPr/>
          <p:nvPr/>
        </p:nvSpPr>
        <p:spPr>
          <a:xfrm>
            <a:off x="6759866" y="163702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dirty="0" err="1">
                <a:solidFill>
                  <a:srgbClr val="FF0000"/>
                </a:solidFill>
              </a:rPr>
              <a:t>iding</a:t>
            </a:r>
            <a:r>
              <a:rPr lang="en-US" sz="3600" dirty="0">
                <a:solidFill>
                  <a:srgbClr val="FF0000"/>
                </a:solidFill>
              </a:rPr>
              <a:t> a bike/ cycling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1ED4B7-1894-E5B0-AC81-15D4A8E279D0}"/>
              </a:ext>
            </a:extLst>
          </p:cNvPr>
          <p:cNvSpPr/>
          <p:nvPr/>
        </p:nvSpPr>
        <p:spPr>
          <a:xfrm>
            <a:off x="9574917" y="4153100"/>
            <a:ext cx="2617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600" dirty="0" err="1">
                <a:solidFill>
                  <a:srgbClr val="FF0000"/>
                </a:solidFill>
              </a:rPr>
              <a:t>ooking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E2C433-FA25-34EC-A5DA-6BCEF57BB5FF}"/>
              </a:ext>
            </a:extLst>
          </p:cNvPr>
          <p:cNvSpPr/>
          <p:nvPr/>
        </p:nvSpPr>
        <p:spPr>
          <a:xfrm>
            <a:off x="3353179" y="706671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dirty="0" err="1">
                <a:solidFill>
                  <a:srgbClr val="FF0000"/>
                </a:solidFill>
              </a:rPr>
              <a:t>aking</a:t>
            </a:r>
            <a:r>
              <a:rPr lang="en-US" sz="3600" dirty="0">
                <a:solidFill>
                  <a:srgbClr val="FF0000"/>
                </a:solidFill>
              </a:rPr>
              <a:t> a dress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23892-DD65-DA53-B7D5-1372823E7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007" y="4917810"/>
            <a:ext cx="2054583" cy="14942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AC12F3-BA97-6A13-D799-CC88DE9D1435}"/>
              </a:ext>
            </a:extLst>
          </p:cNvPr>
          <p:cNvSpPr/>
          <p:nvPr/>
        </p:nvSpPr>
        <p:spPr>
          <a:xfrm>
            <a:off x="487067" y="6348970"/>
            <a:ext cx="2617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doing DIY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C5254-C76D-4CAE-1C03-E9D60B528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067" y="1784144"/>
            <a:ext cx="1903751" cy="16389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6573C6-F9B7-FD0F-30A7-694027055EDD}"/>
              </a:ext>
            </a:extLst>
          </p:cNvPr>
          <p:cNvSpPr/>
          <p:nvPr/>
        </p:nvSpPr>
        <p:spPr>
          <a:xfrm>
            <a:off x="2269675" y="1730606"/>
            <a:ext cx="2101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3630EE-34FD-978C-AE24-2BAE045253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7111" y="3452483"/>
            <a:ext cx="2296421" cy="15321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3F29E1-4E7A-1FAF-2703-B847A49E7FD0}"/>
              </a:ext>
            </a:extLst>
          </p:cNvPr>
          <p:cNvSpPr/>
          <p:nvPr/>
        </p:nvSpPr>
        <p:spPr>
          <a:xfrm>
            <a:off x="6257045" y="4984626"/>
            <a:ext cx="2840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doing puzzles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F1E148-836E-2900-E45B-D4821D3E7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3548" y="4784058"/>
            <a:ext cx="2374911" cy="15623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08B9BA5-D6DE-286E-7641-B177E90BFD69}"/>
              </a:ext>
            </a:extLst>
          </p:cNvPr>
          <p:cNvSpPr/>
          <p:nvPr/>
        </p:nvSpPr>
        <p:spPr>
          <a:xfrm>
            <a:off x="9097177" y="6356682"/>
            <a:ext cx="3010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surfing the net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1" name="ĐỒNG HỒ ĐẾM NGƯỢC 30s MP4 Phan Linh">
            <a:hlinkClick r:id="" action="ppaction://media"/>
            <a:extLst>
              <a:ext uri="{FF2B5EF4-FFF2-40B4-BE49-F238E27FC236}">
                <a16:creationId xmlns:a16="http://schemas.microsoft.com/office/drawing/2014/main" id="{F6467B3A-70AA-118A-B8D2-069ABEE08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241" y="107035"/>
            <a:ext cx="1865158" cy="105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76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5" grpId="0"/>
      <p:bldP spid="11" grpId="0"/>
      <p:bldP spid="12" grpId="0"/>
      <p:bldP spid="13" grpId="0"/>
      <p:bldP spid="7" grpId="0"/>
      <p:bldP spid="9" grpId="0"/>
      <p:bldP spid="16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3" y="1839389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LEISURE TIME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4" descr="1.Free Time Activity - Free Time Activity">
            <a:extLst>
              <a:ext uri="{FF2B5EF4-FFF2-40B4-BE49-F238E27FC236}">
                <a16:creationId xmlns:a16="http://schemas.microsoft.com/office/drawing/2014/main" id="{245BDFF3-38C2-88D2-F902-66F90B5B0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23" y="2707563"/>
            <a:ext cx="5405753" cy="38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49531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connect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66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4903" y="512071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kết </a:t>
            </a:r>
            <a:r>
              <a:rPr lang="en-US" sz="4800" dirty="0" err="1"/>
              <a:t>nối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46388" y="3551310"/>
            <a:ext cx="2640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4800" b="1" i="0" dirty="0" err="1">
                <a:solidFill>
                  <a:srgbClr val="1D2A57"/>
                </a:solidFill>
                <a:effectLst/>
              </a:rPr>
              <a:t>kəˈnekt</a:t>
            </a:r>
            <a:r>
              <a:rPr lang="en-US" sz="4800" b="1" i="0" dirty="0">
                <a:solidFill>
                  <a:srgbClr val="1D2A57"/>
                </a:solidFill>
                <a:effectLst/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emystifying Microsoft Operator Connect | No Jitter">
            <a:extLst>
              <a:ext uri="{FF2B5EF4-FFF2-40B4-BE49-F238E27FC236}">
                <a16:creationId xmlns:a16="http://schemas.microsoft.com/office/drawing/2014/main" id="{9E6A7640-B538-1379-C047-1F9FDA32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4" y="1318904"/>
            <a:ext cx="5702711" cy="380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connec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662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18223" y="147374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recipe</a:t>
            </a:r>
            <a:r>
              <a:rPr lang="en-US" sz="88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4911" y="487355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công </a:t>
            </a:r>
            <a:r>
              <a:rPr lang="en-US" sz="4800" dirty="0" err="1"/>
              <a:t>thức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69460" y="3445408"/>
            <a:ext cx="2341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4800" b="1" i="0">
                <a:solidFill>
                  <a:srgbClr val="1D2A57"/>
                </a:solidFill>
                <a:effectLst/>
              </a:rPr>
              <a:t>ˈresɪpi</a:t>
            </a:r>
            <a:r>
              <a:rPr lang="en-US" sz="4800" b="1" i="0" dirty="0">
                <a:solidFill>
                  <a:srgbClr val="1D2A57"/>
                </a:solidFill>
                <a:effectLst/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ree Vector | Homemade bread recipe concept">
            <a:extLst>
              <a:ext uri="{FF2B5EF4-FFF2-40B4-BE49-F238E27FC236}">
                <a16:creationId xmlns:a16="http://schemas.microsoft.com/office/drawing/2014/main" id="{93C48E7D-E28B-4842-C659-B7A2CAC0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47176"/>
            <a:ext cx="4374276" cy="43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ip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736" y="3556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73665" y="1495633"/>
            <a:ext cx="57535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ingredient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4475" y="5123754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/>
              <a:t>nguyên </a:t>
            </a:r>
            <a:r>
              <a:rPr lang="en-US" sz="4400" dirty="0" err="1"/>
              <a:t>liệu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665331" y="3584815"/>
            <a:ext cx="3335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4400" b="1" i="0" dirty="0" err="1">
                <a:solidFill>
                  <a:srgbClr val="1D2A57"/>
                </a:solidFill>
                <a:effectLst/>
              </a:rPr>
              <a:t>ɪn</a:t>
            </a:r>
            <a:r>
              <a:rPr lang="en-US" sz="4400" b="1" i="0" err="1">
                <a:solidFill>
                  <a:srgbClr val="1D2A57"/>
                </a:solidFill>
                <a:effectLst/>
              </a:rPr>
              <a:t>ˈ</a:t>
            </a:r>
            <a:r>
              <a:rPr lang="en-US" sz="4400" b="1" i="0">
                <a:solidFill>
                  <a:srgbClr val="1D2A57"/>
                </a:solidFill>
                <a:effectLst/>
              </a:rPr>
              <a:t>ɡriːdiənt</a:t>
            </a:r>
            <a:r>
              <a:rPr lang="en-US" sz="4400" b="1" i="0" dirty="0">
                <a:solidFill>
                  <a:srgbClr val="1D2A57"/>
                </a:solidFill>
                <a:effectLst/>
              </a:rPr>
              <a:t>/</a:t>
            </a:r>
            <a:endParaRPr lang="en-US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703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Free Vector | Baking ingredients set | Baking ingredients, Food  illustration design, Vector food">
            <a:extLst>
              <a:ext uri="{FF2B5EF4-FFF2-40B4-BE49-F238E27FC236}">
                <a16:creationId xmlns:a16="http://schemas.microsoft.com/office/drawing/2014/main" id="{F39E43ED-4349-91B1-071B-6D2BB96A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19" y="1724092"/>
            <a:ext cx="4256049" cy="425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gredien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664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5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787966" y="142650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costume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4314" y="507446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trang</a:t>
            </a:r>
            <a:r>
              <a:rPr lang="en-US" sz="4800" dirty="0"/>
              <a:t> </a:t>
            </a:r>
            <a:r>
              <a:rPr lang="en-US" sz="4800" dirty="0" err="1"/>
              <a:t>phục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80134" y="3543259"/>
            <a:ext cx="3119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i="0" dirty="0">
                <a:solidFill>
                  <a:srgbClr val="1D2A57"/>
                </a:solidFill>
                <a:effectLst/>
              </a:rPr>
              <a:t>/</a:t>
            </a:r>
            <a:r>
              <a:rPr lang="en-US" sz="4800" b="1" i="0">
                <a:solidFill>
                  <a:srgbClr val="1D2A57"/>
                </a:solidFill>
                <a:effectLst/>
              </a:rPr>
              <a:t>ˈkɒstʃuːm</a:t>
            </a:r>
            <a:r>
              <a:rPr lang="en-US" sz="4800" b="1" i="0" dirty="0">
                <a:solidFill>
                  <a:srgbClr val="1D2A57"/>
                </a:solidFill>
                <a:effectLst/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703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Halloween-costumes-clipart-1-600x326 - Louis T Graves Memorial Public  Library">
            <a:extLst>
              <a:ext uri="{FF2B5EF4-FFF2-40B4-BE49-F238E27FC236}">
                <a16:creationId xmlns:a16="http://schemas.microsoft.com/office/drawing/2014/main" id="{543A1F06-7E0A-E233-65BE-EA9064328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605" y="2566939"/>
            <a:ext cx="6144521" cy="333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stum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66" y="3653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699518"/>
              </p:ext>
            </p:extLst>
          </p:nvPr>
        </p:nvGraphicFramePr>
        <p:xfrm>
          <a:off x="1140391" y="1570203"/>
          <a:ext cx="10337235" cy="431624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5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2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925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7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connect (v) 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i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3200" b="0" i="0" dirty="0" err="1">
                          <a:solidFill>
                            <a:schemeClr val="tx1"/>
                          </a:solidFill>
                          <a:effectLst/>
                        </a:rPr>
                        <a:t>kəˈnekt</a:t>
                      </a:r>
                      <a:r>
                        <a:rPr lang="en-US" sz="3200" b="0" i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7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recipe (n) 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3200" b="0" i="0">
                          <a:solidFill>
                            <a:schemeClr val="tx1"/>
                          </a:solidFill>
                          <a:effectLst/>
                        </a:rPr>
                        <a:t>ˈresɪpi</a:t>
                      </a:r>
                      <a:r>
                        <a:rPr lang="en-US" sz="3200" b="0" i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thức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567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ingredient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i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3200" b="0" i="0" dirty="0" err="1">
                          <a:solidFill>
                            <a:schemeClr val="tx1"/>
                          </a:solidFill>
                          <a:effectLst/>
                        </a:rPr>
                        <a:t>ɪn</a:t>
                      </a:r>
                      <a:r>
                        <a:rPr lang="en-US" sz="3200" b="0" i="0" err="1">
                          <a:solidFill>
                            <a:schemeClr val="tx1"/>
                          </a:solidFill>
                          <a:effectLst/>
                        </a:rPr>
                        <a:t>ˈ</a:t>
                      </a:r>
                      <a:r>
                        <a:rPr lang="en-US" sz="3200" b="0" i="0">
                          <a:solidFill>
                            <a:schemeClr val="tx1"/>
                          </a:solidFill>
                          <a:effectLst/>
                        </a:rPr>
                        <a:t>ɡriːdiənt</a:t>
                      </a:r>
                      <a:r>
                        <a:rPr lang="en-US" sz="3200" b="0" i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098046939"/>
                  </a:ext>
                </a:extLst>
              </a:tr>
              <a:tr h="8567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costume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i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3200" b="0" i="0">
                          <a:solidFill>
                            <a:schemeClr val="tx1"/>
                          </a:solidFill>
                          <a:effectLst/>
                        </a:rPr>
                        <a:t>ˈkɒstʃuːm</a:t>
                      </a:r>
                      <a:r>
                        <a:rPr lang="en-US" sz="3200" b="0" i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9260273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stum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709" y="5209192"/>
            <a:ext cx="609600" cy="609600"/>
          </a:xfrm>
          <a:prstGeom prst="rect">
            <a:avLst/>
          </a:prstGeom>
        </p:spPr>
      </p:pic>
      <p:pic>
        <p:nvPicPr>
          <p:cNvPr id="9" name="xconnect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709" y="2560030"/>
            <a:ext cx="609600" cy="609600"/>
          </a:xfrm>
          <a:prstGeom prst="rect">
            <a:avLst/>
          </a:prstGeom>
        </p:spPr>
      </p:pic>
      <p:pic>
        <p:nvPicPr>
          <p:cNvPr id="12" name="recipe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9767" y="3415426"/>
            <a:ext cx="609600" cy="609600"/>
          </a:xfrm>
          <a:prstGeom prst="rect">
            <a:avLst/>
          </a:prstGeom>
        </p:spPr>
      </p:pic>
      <p:pic>
        <p:nvPicPr>
          <p:cNvPr id="13" name="ingredient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709" y="4312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8" y="1347402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Read about Trang’s leisure activities. Choose the correct answer.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604692" y="1952648"/>
            <a:ext cx="11229754" cy="421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0702A"/>
                </a:solidFill>
                <a:effectLst/>
              </a:rPr>
              <a:t>1</a:t>
            </a:r>
            <a:r>
              <a:rPr lang="en-US" sz="2800" dirty="0">
                <a:solidFill>
                  <a:srgbClr val="E0702A"/>
                </a:solidFill>
                <a:effectLst/>
              </a:rPr>
              <a:t>.</a:t>
            </a:r>
            <a:r>
              <a:rPr lang="en-US" sz="2800" dirty="0">
                <a:effectLst/>
              </a:rPr>
              <a:t> The text is about Trang’s leisure activities ______.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A.</a:t>
            </a:r>
            <a:r>
              <a:rPr lang="en-US" sz="2800" dirty="0"/>
              <a:t> in the past		</a:t>
            </a:r>
            <a:r>
              <a:rPr lang="en-US" sz="2800" b="1" dirty="0">
                <a:solidFill>
                  <a:srgbClr val="00B0F0"/>
                </a:solidFill>
                <a:effectLst/>
              </a:rPr>
              <a:t>B. </a:t>
            </a:r>
            <a:r>
              <a:rPr lang="en-US" sz="2800" dirty="0">
                <a:effectLst/>
              </a:rPr>
              <a:t>with her friends 		</a:t>
            </a:r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with her family</a:t>
            </a:r>
            <a:endParaRPr lang="en-US" sz="2800" dirty="0">
              <a:effectLst/>
            </a:endParaRPr>
          </a:p>
          <a:p>
            <a:pPr>
              <a:lnSpc>
                <a:spcPct val="150000"/>
              </a:lnSpc>
            </a:pPr>
            <a:endParaRPr lang="en-US" sz="105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0702A"/>
                </a:solidFill>
                <a:effectLst/>
              </a:rPr>
              <a:t>2</a:t>
            </a:r>
            <a:r>
              <a:rPr lang="en-US" sz="2800" dirty="0">
                <a:solidFill>
                  <a:srgbClr val="E0702A"/>
                </a:solidFill>
                <a:effectLst/>
              </a:rPr>
              <a:t>.</a:t>
            </a:r>
            <a:r>
              <a:rPr lang="en-US" sz="2800" dirty="0">
                <a:effectLst/>
              </a:rPr>
              <a:t> The word “</a:t>
            </a:r>
            <a:r>
              <a:rPr lang="en-US" sz="2800" b="1" dirty="0">
                <a:effectLst/>
              </a:rPr>
              <a:t>connect</a:t>
            </a:r>
            <a:r>
              <a:rPr lang="en-US" sz="2800" dirty="0">
                <a:effectLst/>
              </a:rPr>
              <a:t>” is closest in meaning to ______.</a:t>
            </a:r>
            <a:br>
              <a:rPr lang="en-US" sz="2800" dirty="0">
                <a:effectLst/>
              </a:rPr>
            </a:br>
            <a:r>
              <a:rPr lang="en-US" sz="2800" b="1" dirty="0">
                <a:solidFill>
                  <a:srgbClr val="00B0F0"/>
                </a:solidFill>
                <a:effectLst/>
              </a:rPr>
              <a:t>A.</a:t>
            </a:r>
            <a:r>
              <a:rPr lang="en-US" sz="2800" dirty="0">
                <a:effectLst/>
              </a:rPr>
              <a:t> join with something	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F0"/>
                </a:solidFill>
                <a:effectLst/>
              </a:rPr>
              <a:t>B.</a:t>
            </a:r>
            <a:r>
              <a:rPr lang="en-US" sz="2800" dirty="0">
                <a:effectLst/>
              </a:rPr>
              <a:t> better understand someone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F0"/>
                </a:solidFill>
                <a:effectLst/>
              </a:rPr>
              <a:t>C.</a:t>
            </a:r>
            <a:r>
              <a:rPr lang="en-US" sz="2800" dirty="0">
                <a:effectLst/>
              </a:rPr>
              <a:t> speak to someone by phone </a:t>
            </a:r>
            <a:endParaRPr lang="en-US" sz="28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31943C-E476-34AC-9D13-F498302206F0}"/>
              </a:ext>
            </a:extLst>
          </p:cNvPr>
          <p:cNvSpPr/>
          <p:nvPr/>
        </p:nvSpPr>
        <p:spPr>
          <a:xfrm>
            <a:off x="8752485" y="2738056"/>
            <a:ext cx="537883" cy="5378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8EE58E4-5D51-39F7-071F-E8D60A431C57}"/>
              </a:ext>
            </a:extLst>
          </p:cNvPr>
          <p:cNvSpPr/>
          <p:nvPr/>
        </p:nvSpPr>
        <p:spPr>
          <a:xfrm>
            <a:off x="516630" y="4905176"/>
            <a:ext cx="537883" cy="5378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0268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3694</TotalTime>
  <Words>801</Words>
  <Application>Microsoft Office PowerPoint</Application>
  <PresentationFormat>Widescreen</PresentationFormat>
  <Paragraphs>145</Paragraphs>
  <Slides>19</Slides>
  <Notes>13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Myriad Pro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ASUS</cp:lastModifiedBy>
  <cp:revision>214</cp:revision>
  <dcterms:created xsi:type="dcterms:W3CDTF">2020-12-09T02:04:09Z</dcterms:created>
  <dcterms:modified xsi:type="dcterms:W3CDTF">2023-09-14T15:00:46Z</dcterms:modified>
</cp:coreProperties>
</file>