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71" r:id="rId6"/>
    <p:sldId id="372" r:id="rId7"/>
    <p:sldId id="276" r:id="rId8"/>
    <p:sldId id="316" r:id="rId9"/>
    <p:sldId id="367" r:id="rId10"/>
    <p:sldId id="368" r:id="rId11"/>
    <p:sldId id="369" r:id="rId12"/>
    <p:sldId id="370" r:id="rId13"/>
    <p:sldId id="283" r:id="rId14"/>
    <p:sldId id="373" r:id="rId15"/>
    <p:sldId id="363" r:id="rId16"/>
    <p:sldId id="375" r:id="rId17"/>
    <p:sldId id="374" r:id="rId18"/>
    <p:sldId id="376" r:id="rId19"/>
    <p:sldId id="377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 autoAdjust="0"/>
    <p:restoredTop sz="94684"/>
  </p:normalViewPr>
  <p:slideViewPr>
    <p:cSldViewPr snapToGrid="0" showGuides="1">
      <p:cViewPr varScale="1">
        <p:scale>
          <a:sx n="65" d="100"/>
          <a:sy n="65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army-like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166" y="5165033"/>
            <a:ext cx="56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như trong quân đội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38705" y="3761138"/>
            <a:ext cx="3445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- ‘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rmy">
            <a:hlinkClick r:id="" action="ppaction://media"/>
            <a:extLst>
              <a:ext uri="{FF2B5EF4-FFF2-40B4-BE49-F238E27FC236}">
                <a16:creationId xmlns:a16="http://schemas.microsoft.com/office/drawing/2014/main" id="{B497DE9A-71B1-4045-BEBB-23C4B8C05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894" y="3871114"/>
            <a:ext cx="721021" cy="721021"/>
          </a:xfrm>
          <a:prstGeom prst="rect">
            <a:avLst/>
          </a:prstGeom>
        </p:spPr>
      </p:pic>
      <p:pic>
        <p:nvPicPr>
          <p:cNvPr id="4098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FF53482-647A-2E59-2AD1-9B1538F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7" y="2883471"/>
            <a:ext cx="5600205" cy="35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strict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nghiêm</a:t>
            </a:r>
            <a:r>
              <a:rPr lang="en-US" sz="4800" dirty="0"/>
              <a:t> </a:t>
            </a:r>
            <a:r>
              <a:rPr lang="en-US" sz="4800" dirty="0" err="1"/>
              <a:t>khắc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052636" y="3761138"/>
            <a:ext cx="2214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trict__gb_1">
            <a:hlinkClick r:id="" action="ppaction://media"/>
            <a:extLst>
              <a:ext uri="{FF2B5EF4-FFF2-40B4-BE49-F238E27FC236}">
                <a16:creationId xmlns:a16="http://schemas.microsoft.com/office/drawing/2014/main" id="{DE15A2F4-0D10-2D42-B75C-6B044E33A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712" y="3770437"/>
            <a:ext cx="721021" cy="721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79359-BFF8-48D7-7CF1-09E39919DA7B}"/>
              </a:ext>
            </a:extLst>
          </p:cNvPr>
          <p:cNvSpPr txBox="1"/>
          <p:nvPr/>
        </p:nvSpPr>
        <p:spPr>
          <a:xfrm>
            <a:off x="9592627" y="9416971"/>
            <a:ext cx="1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</a:t>
            </a:r>
          </a:p>
        </p:txBody>
      </p:sp>
      <p:pic>
        <p:nvPicPr>
          <p:cNvPr id="5122" name="Picture 2" descr="Premium Vector | Angry teacher scolding little schoolboy. adult man  screaming on sad school kid boy. strict professor and nasty pupil. cartoon  flat illustration">
            <a:extLst>
              <a:ext uri="{FF2B5EF4-FFF2-40B4-BE49-F238E27FC236}">
                <a16:creationId xmlns:a16="http://schemas.microsoft.com/office/drawing/2014/main" id="{27AC6A52-4740-5156-2A5B-B641B4E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2" y="2004555"/>
            <a:ext cx="4926187" cy="42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theme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chủ</a:t>
            </a:r>
            <a:r>
              <a:rPr lang="en-US" sz="4800" dirty="0"/>
              <a:t> </a:t>
            </a:r>
            <a:r>
              <a:rPr lang="en-US" sz="4800" dirty="0" err="1"/>
              <a:t>đề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224544" y="3761138"/>
            <a:ext cx="18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/θ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iːm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heme__gb_2">
            <a:hlinkClick r:id="" action="ppaction://media"/>
            <a:extLst>
              <a:ext uri="{FF2B5EF4-FFF2-40B4-BE49-F238E27FC236}">
                <a16:creationId xmlns:a16="http://schemas.microsoft.com/office/drawing/2014/main" id="{E4DC7AC9-F3A8-D21D-22E3-675EB1E84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275" y="4006671"/>
            <a:ext cx="721021" cy="721021"/>
          </a:xfrm>
          <a:prstGeom prst="rect">
            <a:avLst/>
          </a:prstGeom>
        </p:spPr>
      </p:pic>
      <p:pic>
        <p:nvPicPr>
          <p:cNvPr id="1030" name="Picture 6" descr="Education Clipart Images - Free Download on Freepik">
            <a:extLst>
              <a:ext uri="{FF2B5EF4-FFF2-40B4-BE49-F238E27FC236}">
                <a16:creationId xmlns:a16="http://schemas.microsoft.com/office/drawing/2014/main" id="{43179903-A163-72DA-1E69-EB9889DD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5" y="2048546"/>
            <a:ext cx="343090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20941"/>
              </p:ext>
            </p:extLst>
          </p:nvPr>
        </p:nvGraphicFramePr>
        <p:xfrm>
          <a:off x="1270000" y="1505581"/>
          <a:ext cx="10450289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touching (adj)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tʌtʃɪŋ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xúc động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soldier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səʊldʒə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(r)/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lính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army-like (adj)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ɑːmi</a:t>
                      </a: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‘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laɪk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trong quân đội</a:t>
                      </a:r>
                      <a:endParaRPr lang="en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strict </a:t>
                      </a:r>
                      <a:r>
                        <a:rPr lang="vi-VN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(adj)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strɪkt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nghiêm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khắc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theme (n)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θiːm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chủ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đề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254C838B-3D71-D631-887B-9AE3AB913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2426861"/>
            <a:ext cx="721021" cy="721021"/>
          </a:xfrm>
          <a:prstGeom prst="rect">
            <a:avLst/>
          </a:prstGeom>
        </p:spPr>
      </p:pic>
      <p:pic>
        <p:nvPicPr>
          <p:cNvPr id="8" name="soldier__gb_1">
            <a:hlinkClick r:id="" action="ppaction://media"/>
            <a:extLst>
              <a:ext uri="{FF2B5EF4-FFF2-40B4-BE49-F238E27FC236}">
                <a16:creationId xmlns:a16="http://schemas.microsoft.com/office/drawing/2014/main" id="{E9F4503B-306F-2408-4823-CFCBC8C5C9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3163133"/>
            <a:ext cx="721021" cy="721021"/>
          </a:xfrm>
          <a:prstGeom prst="rect">
            <a:avLst/>
          </a:prstGeom>
        </p:spPr>
      </p:pic>
      <p:pic>
        <p:nvPicPr>
          <p:cNvPr id="9" name="army">
            <a:hlinkClick r:id="" action="ppaction://media"/>
            <a:extLst>
              <a:ext uri="{FF2B5EF4-FFF2-40B4-BE49-F238E27FC236}">
                <a16:creationId xmlns:a16="http://schemas.microsoft.com/office/drawing/2014/main" id="{50C37197-A540-D271-8543-76D160C501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3899405"/>
            <a:ext cx="721021" cy="721021"/>
          </a:xfrm>
          <a:prstGeom prst="rect">
            <a:avLst/>
          </a:prstGeom>
        </p:spPr>
      </p:pic>
      <p:pic>
        <p:nvPicPr>
          <p:cNvPr id="12" name="strict__gb_1">
            <a:hlinkClick r:id="" action="ppaction://media"/>
            <a:extLst>
              <a:ext uri="{FF2B5EF4-FFF2-40B4-BE49-F238E27FC236}">
                <a16:creationId xmlns:a16="http://schemas.microsoft.com/office/drawing/2014/main" id="{65FADE26-ADA4-86AB-3F32-CCDFE8D839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4635677"/>
            <a:ext cx="721021" cy="721021"/>
          </a:xfrm>
          <a:prstGeom prst="rect">
            <a:avLst/>
          </a:prstGeom>
        </p:spPr>
      </p:pic>
      <p:pic>
        <p:nvPicPr>
          <p:cNvPr id="13" name="theme__gb_2">
            <a:hlinkClick r:id="" action="ppaction://media"/>
            <a:extLst>
              <a:ext uri="{FF2B5EF4-FFF2-40B4-BE49-F238E27FC236}">
                <a16:creationId xmlns:a16="http://schemas.microsoft.com/office/drawing/2014/main" id="{E725BD7C-B0A6-3AB5-ECB5-100FA4F2E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5371947"/>
            <a:ext cx="721021" cy="7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80957" y="82436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6422" y="688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FECD1-B8DC-F6FF-70E9-4F7E09F3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2" y="693969"/>
            <a:ext cx="5756265" cy="6122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76497-C58A-83C0-CCF3-F3A2B6F8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368" y="715170"/>
            <a:ext cx="6231660" cy="603249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D735431B-5F81-45C5-6E87-DD7CA456C231}"/>
              </a:ext>
            </a:extLst>
          </p:cNvPr>
          <p:cNvSpPr/>
          <p:nvPr/>
        </p:nvSpPr>
        <p:spPr>
          <a:xfrm>
            <a:off x="5781368" y="98933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Star: 5 Points 2">
            <a:hlinkClick r:id="rId5" action="ppaction://hlinksldjump"/>
            <a:extLst>
              <a:ext uri="{FF2B5EF4-FFF2-40B4-BE49-F238E27FC236}">
                <a16:creationId xmlns:a16="http://schemas.microsoft.com/office/drawing/2014/main" id="{7D63F6E5-07DC-14A2-A3C2-93121BDC97D4}"/>
              </a:ext>
            </a:extLst>
          </p:cNvPr>
          <p:cNvSpPr/>
          <p:nvPr/>
        </p:nvSpPr>
        <p:spPr>
          <a:xfrm>
            <a:off x="11459497" y="38345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Star: 5 Points 5">
            <a:hlinkClick r:id="rId6" action="ppaction://hlinksldjump"/>
            <a:extLst>
              <a:ext uri="{FF2B5EF4-FFF2-40B4-BE49-F238E27FC236}">
                <a16:creationId xmlns:a16="http://schemas.microsoft.com/office/drawing/2014/main" id="{CE11B922-C3CD-D87F-793F-B25D654FFCFF}"/>
              </a:ext>
            </a:extLst>
          </p:cNvPr>
          <p:cNvSpPr/>
          <p:nvPr/>
        </p:nvSpPr>
        <p:spPr>
          <a:xfrm>
            <a:off x="6256765" y="417379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Star: 5 Points 6">
            <a:hlinkClick r:id="rId7" action="ppaction://hlinksldjump"/>
            <a:extLst>
              <a:ext uri="{FF2B5EF4-FFF2-40B4-BE49-F238E27FC236}">
                <a16:creationId xmlns:a16="http://schemas.microsoft.com/office/drawing/2014/main" id="{4D980AAE-EB0A-7098-8C98-5B9BBED32C0C}"/>
              </a:ext>
            </a:extLst>
          </p:cNvPr>
          <p:cNvSpPr/>
          <p:nvPr/>
        </p:nvSpPr>
        <p:spPr>
          <a:xfrm>
            <a:off x="11205099" y="5560142"/>
            <a:ext cx="914400" cy="914400"/>
          </a:xfrm>
          <a:prstGeom prst="star5">
            <a:avLst>
              <a:gd name="adj" fmla="val 1763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Duong and Akiko talked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their English summer courses	 B. experiences at summer courses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activities in summer 		 D. their army training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What didn’t Duong do during his course?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Get up early.				B. Work as a leader.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Receive letters from home. 	D. Work in teams.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230021" y="271063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170607" y="491791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Star: 5 Points 9">
            <a:hlinkClick r:id="rId3" action="ppaction://hlinksldjump"/>
            <a:extLst>
              <a:ext uri="{FF2B5EF4-FFF2-40B4-BE49-F238E27FC236}">
                <a16:creationId xmlns:a16="http://schemas.microsoft.com/office/drawing/2014/main" id="{671E3953-CF7F-0632-AEEA-434C71A97A99}"/>
              </a:ext>
            </a:extLst>
          </p:cNvPr>
          <p:cNvSpPr/>
          <p:nvPr/>
        </p:nvSpPr>
        <p:spPr>
          <a:xfrm>
            <a:off x="10648335" y="8412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C, or 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651080"/>
            <a:ext cx="11433186" cy="740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>
                <a:effectLst/>
              </a:rPr>
              <a:t> The word “theme” means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Performance		B. environment		C. activity 	      D. topic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experience at Rockefeller Centre was ______ for Akiko.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unforgettable 	B. enjoyable	C. special 	    D. touching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The word “that” refers to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to America	B. touring the Thornwood campus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visiting Rockefeller Centre	D. viewing the city below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10329653" y="249959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7075986" y="398568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E7FD6-F9B8-8C73-B4BD-93BB5B691F14}"/>
              </a:ext>
            </a:extLst>
          </p:cNvPr>
          <p:cNvSpPr/>
          <p:nvPr/>
        </p:nvSpPr>
        <p:spPr>
          <a:xfrm>
            <a:off x="664129" y="546914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Star: 5 Points 12">
            <a:hlinkClick r:id="rId3" action="ppaction://hlinksldjump"/>
            <a:extLst>
              <a:ext uri="{FF2B5EF4-FFF2-40B4-BE49-F238E27FC236}">
                <a16:creationId xmlns:a16="http://schemas.microsoft.com/office/drawing/2014/main" id="{C9DCDCF9-C76F-A7ED-21F2-B1CD34C8416D}"/>
              </a:ext>
            </a:extLst>
          </p:cNvPr>
          <p:cNvSpPr/>
          <p:nvPr/>
        </p:nvSpPr>
        <p:spPr>
          <a:xfrm>
            <a:off x="10854813" y="6150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again and tick Duong or Akiko.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41" y="2572504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F567A-2DA1-86B1-03DD-73BC110E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60779"/>
              </p:ext>
            </p:extLst>
          </p:nvPr>
        </p:nvGraphicFramePr>
        <p:xfrm>
          <a:off x="487067" y="1975875"/>
          <a:ext cx="11149543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9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121093473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90285203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Experiences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Duong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+mn-lt"/>
                        </a:rPr>
                        <a:t>Akiko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English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army-like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a performance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touring a campus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receiving letters from home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pic>
        <p:nvPicPr>
          <p:cNvPr id="5" name="Picture 2" descr="Check Clipart">
            <a:extLst>
              <a:ext uri="{FF2B5EF4-FFF2-40B4-BE49-F238E27FC236}">
                <a16:creationId xmlns:a16="http://schemas.microsoft.com/office/drawing/2014/main" id="{9C44DE23-FD60-8AB4-A98F-9D4C275E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3429000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Clipart">
            <a:extLst>
              <a:ext uri="{FF2B5EF4-FFF2-40B4-BE49-F238E27FC236}">
                <a16:creationId xmlns:a16="http://schemas.microsoft.com/office/drawing/2014/main" id="{02173AE3-F5AA-2065-1E12-F5877350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4215736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44057B59-5105-F845-990F-F15D610B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20" y="5058910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2647CFAF-F014-7DE4-E494-AADD3204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5917302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hlinkClick r:id="rId5" action="ppaction://hlinksldjump"/>
            <a:extLst>
              <a:ext uri="{FF2B5EF4-FFF2-40B4-BE49-F238E27FC236}">
                <a16:creationId xmlns:a16="http://schemas.microsoft.com/office/drawing/2014/main" id="{D88A4896-070E-1578-2EC3-1ABE9293059B}"/>
              </a:ext>
            </a:extLst>
          </p:cNvPr>
          <p:cNvSpPr/>
          <p:nvPr/>
        </p:nvSpPr>
        <p:spPr>
          <a:xfrm>
            <a:off x="10869561" y="6636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8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38015" y="-93210"/>
            <a:ext cx="5053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Match the questions in a with the answers in B. Share your answers with a classmate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4C9553-4CFB-9BDF-D210-2A29795F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54947"/>
            <a:ext cx="9594202" cy="55311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C1B21C-C9AA-0ACC-DB1E-12E4EAEA3245}"/>
              </a:ext>
            </a:extLst>
          </p:cNvPr>
          <p:cNvCxnSpPr>
            <a:cxnSpLocks/>
          </p:cNvCxnSpPr>
          <p:nvPr/>
        </p:nvCxnSpPr>
        <p:spPr>
          <a:xfrm flipV="1">
            <a:off x="4882556" y="2118012"/>
            <a:ext cx="972515" cy="4586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868D9C-CFFD-17B2-2612-493207DFB27C}"/>
              </a:ext>
            </a:extLst>
          </p:cNvPr>
          <p:cNvCxnSpPr>
            <a:cxnSpLocks/>
          </p:cNvCxnSpPr>
          <p:nvPr/>
        </p:nvCxnSpPr>
        <p:spPr>
          <a:xfrm>
            <a:off x="4602719" y="3282030"/>
            <a:ext cx="1450834" cy="83628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2DF351-C2C7-1A2E-8ED4-EE01E9832C3B}"/>
              </a:ext>
            </a:extLst>
          </p:cNvPr>
          <p:cNvCxnSpPr>
            <a:cxnSpLocks/>
          </p:cNvCxnSpPr>
          <p:nvPr/>
        </p:nvCxnSpPr>
        <p:spPr>
          <a:xfrm>
            <a:off x="5110808" y="4575812"/>
            <a:ext cx="984020" cy="88940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874253-ABDB-53C0-F2E2-68BCA96D3427}"/>
              </a:ext>
            </a:extLst>
          </p:cNvPr>
          <p:cNvCxnSpPr>
            <a:cxnSpLocks/>
          </p:cNvCxnSpPr>
          <p:nvPr/>
        </p:nvCxnSpPr>
        <p:spPr>
          <a:xfrm flipV="1">
            <a:off x="4279110" y="2576631"/>
            <a:ext cx="1774443" cy="3404578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7048F-B593-6D2A-53F1-444C88A210D5}"/>
              </a:ext>
            </a:extLst>
          </p:cNvPr>
          <p:cNvCxnSpPr>
            <a:cxnSpLocks/>
          </p:cNvCxnSpPr>
          <p:nvPr/>
        </p:nvCxnSpPr>
        <p:spPr>
          <a:xfrm>
            <a:off x="5170693" y="1860193"/>
            <a:ext cx="1039013" cy="1322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9508" y="1152640"/>
            <a:ext cx="10983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ask and answer about a course you have experienced. use the questions in 4 as cues. then report your partner’s answers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7563A5-D5BA-24A5-C34F-31E8374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52" y="2269865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B0A4-7183-74E0-4880-4726F9B9A2FE}"/>
              </a:ext>
            </a:extLst>
          </p:cNvPr>
          <p:cNvSpPr txBox="1"/>
          <p:nvPr/>
        </p:nvSpPr>
        <p:spPr>
          <a:xfrm>
            <a:off x="2387440" y="2135395"/>
            <a:ext cx="8926948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attended a memorable summer course last year. It was a presentation skill course. He learnt how to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talk, and how to use visual aids. He also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practised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gestures, and having eye contacts with the audience. He felt that the course was so impressive and memorable.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0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about Duong and Akiko’s experiences in their last summer.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a course you have experienced.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Write down your friend’s experiences in your notebooks.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Chain 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Reading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en-VN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431719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096125"/>
            <a:ext cx="6511644" cy="666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Play in 2 teams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Each team play rock paper scissors to decide who will go first.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winner say a sentence about their past experience then choose the second one in the other team. The second repeats and say their past experience and so on.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096125"/>
            <a:ext cx="6511644" cy="223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The team can’t repeat the prior players’ answers in 10 seconds will lose the game.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265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096125"/>
            <a:ext cx="6511644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CHAIN GAME!!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572879" y="2858372"/>
            <a:ext cx="59692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 1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from team 1: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had an unpleasant experience of a sports competition at school.</a:t>
            </a:r>
            <a:endParaRPr lang="en-VN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from team 2: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i accidentally felt while leaning to skate.</a:t>
            </a:r>
            <a:endParaRPr lang="en-VN" sz="2400" dirty="0">
              <a:effectLst/>
              <a:ea typeface="Times New Roman" panose="02020603050405020304" pitchFamily="18" charset="0"/>
            </a:endParaRPr>
          </a:p>
          <a:p>
            <a:pPr indent="-1270"/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</a:t>
            </a:r>
            <a:r>
              <a:rPr lang="vi-VN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 from team 1: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indent="-1270"/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had an unpleasant experience of a sports competition at school</a:t>
            </a:r>
            <a:r>
              <a:rPr lang="vi-V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He accidentally felt while leaning to skate and i had a very good in the last summer camp…</a:t>
            </a:r>
            <a:endParaRPr lang="en-VN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487067" y="2344813"/>
            <a:ext cx="11460603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Joining a performance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Attending an army course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Travelling to a new place without parents 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ick (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√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the experiences you have had.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9497963" y="2285819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9502878" y="347061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9507793" y="468489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25" y="1911554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touching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xúc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944819" y="3761138"/>
            <a:ext cx="2430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tʌtʃɪŋ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747329C9-EFE7-9BFF-CB46-1FF746967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6511" y="3797053"/>
            <a:ext cx="721021" cy="721021"/>
          </a:xfrm>
          <a:prstGeom prst="rect">
            <a:avLst/>
          </a:prstGeom>
        </p:spPr>
      </p:pic>
      <p:pic>
        <p:nvPicPr>
          <p:cNvPr id="5" name="Picture 2" descr="6.900+ Mixed Race Family Stock İllüstrasyonlar, Royalty-Free Vektör Grafik  ve Clip Art - iStock">
            <a:extLst>
              <a:ext uri="{FF2B5EF4-FFF2-40B4-BE49-F238E27FC236}">
                <a16:creationId xmlns:a16="http://schemas.microsoft.com/office/drawing/2014/main" id="{3AEAAC02-F10A-4C6E-DA4C-AFF46FAC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30" y="1803798"/>
            <a:ext cx="3981488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soldier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người lính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349305" y="3761138"/>
            <a:ext cx="3621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səʊldʒə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oldier__gb_1">
            <a:hlinkClick r:id="" action="ppaction://media"/>
            <a:extLst>
              <a:ext uri="{FF2B5EF4-FFF2-40B4-BE49-F238E27FC236}">
                <a16:creationId xmlns:a16="http://schemas.microsoft.com/office/drawing/2014/main" id="{4FEA52CF-592D-85FB-C35C-184C6B899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204" y="3414051"/>
            <a:ext cx="721021" cy="721021"/>
          </a:xfrm>
          <a:prstGeom prst="rect">
            <a:avLst/>
          </a:prstGeom>
        </p:spPr>
      </p:pic>
      <p:pic>
        <p:nvPicPr>
          <p:cNvPr id="3074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2FC0620-45E7-B0D7-DFFD-DA02E732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7" y="3004766"/>
            <a:ext cx="5136221" cy="30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3676</TotalTime>
  <Words>912</Words>
  <Application>Microsoft Office PowerPoint</Application>
  <PresentationFormat>Widescreen</PresentationFormat>
  <Paragraphs>158</Paragraphs>
  <Slides>22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</cp:lastModifiedBy>
  <cp:revision>232</cp:revision>
  <dcterms:created xsi:type="dcterms:W3CDTF">2020-12-09T02:04:09Z</dcterms:created>
  <dcterms:modified xsi:type="dcterms:W3CDTF">2024-12-03T15:06:14Z</dcterms:modified>
</cp:coreProperties>
</file>