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71" r:id="rId2"/>
    <p:sldId id="256" r:id="rId3"/>
    <p:sldId id="302" r:id="rId4"/>
    <p:sldId id="279" r:id="rId5"/>
    <p:sldId id="359" r:id="rId6"/>
    <p:sldId id="360" r:id="rId7"/>
    <p:sldId id="361" r:id="rId8"/>
    <p:sldId id="316" r:id="rId9"/>
    <p:sldId id="347" r:id="rId10"/>
    <p:sldId id="362" r:id="rId11"/>
    <p:sldId id="365" r:id="rId12"/>
    <p:sldId id="367" r:id="rId13"/>
    <p:sldId id="368" r:id="rId14"/>
    <p:sldId id="366" r:id="rId15"/>
    <p:sldId id="363" r:id="rId16"/>
    <p:sldId id="364" r:id="rId17"/>
    <p:sldId id="283" r:id="rId18"/>
    <p:sldId id="370" r:id="rId19"/>
    <p:sldId id="372" r:id="rId20"/>
    <p:sldId id="373" r:id="rId21"/>
    <p:sldId id="374" r:id="rId22"/>
    <p:sldId id="375" r:id="rId23"/>
    <p:sldId id="390" r:id="rId24"/>
    <p:sldId id="298" r:id="rId25"/>
    <p:sldId id="391" r:id="rId26"/>
    <p:sldId id="327" r:id="rId27"/>
    <p:sldId id="392" r:id="rId28"/>
    <p:sldId id="393" r:id="rId29"/>
    <p:sldId id="394" r:id="rId30"/>
    <p:sldId id="395" r:id="rId31"/>
    <p:sldId id="396" r:id="rId32"/>
    <p:sldId id="348" r:id="rId33"/>
    <p:sldId id="397" r:id="rId34"/>
    <p:sldId id="398" r:id="rId35"/>
    <p:sldId id="313" r:id="rId36"/>
    <p:sldId id="400" r:id="rId37"/>
    <p:sldId id="401" r:id="rId38"/>
    <p:sldId id="402" r:id="rId39"/>
    <p:sldId id="403" r:id="rId40"/>
    <p:sldId id="404" r:id="rId41"/>
    <p:sldId id="314" r:id="rId42"/>
    <p:sldId id="330" r:id="rId43"/>
    <p:sldId id="406" r:id="rId44"/>
    <p:sldId id="407" r:id="rId45"/>
    <p:sldId id="3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F4"/>
    <a:srgbClr val="99DBF5"/>
    <a:srgbClr val="FFEEBB"/>
    <a:srgbClr val="FFB7B7"/>
    <a:srgbClr val="FFDBAA"/>
    <a:srgbClr val="F4EEEE"/>
    <a:srgbClr val="96C291"/>
    <a:srgbClr val="00A9FF"/>
    <a:srgbClr val="89CFF3"/>
    <a:srgbClr val="A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108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construction site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trường xây dựng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526" y="3082855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/kənˈstrʌkʃn saɪt/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or piece of land where construction work is taking place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3000375"/>
            <a:ext cx="10477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underground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746" y="3082855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/ˌʌndəˈɡraʊnd/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07175" y="1273810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railway system in which electric trains travel through tunnels below ground.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000375"/>
            <a:ext cx="1073150" cy="1073150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itchy 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4" y="308285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/ˈɪtʃi/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having or causing an itch</a:t>
            </a: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04465"/>
            <a:ext cx="1586865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downtown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trung tâm tp, thị trấn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8386" y="3082855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/ˌdaʊnˈtaʊn/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318262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25" y="308292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unreliable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không đáng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254" y="3082855"/>
            <a:ext cx="4157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/ˌʌn.rɪˈlaɪə.bəl/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252920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 able 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28670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grand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hoành tráng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191" y="3082855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/ɡrænd/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6180" y="235267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important and large in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" y="2813685"/>
            <a:ext cx="1528445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pricey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đắt đỏ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169" y="3082855"/>
            <a:ext cx="2469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/ˈpraɪ.si/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48755" y="223012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5" y="2644775"/>
            <a:ext cx="1415415" cy="141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/ˈtræf.ɪk ˌdʒæm/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/kənˈdʒes.tɪd/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2597150"/>
            <a:ext cx="899160" cy="899160"/>
          </a:xfrm>
          <a:prstGeom prst="rect">
            <a:avLst/>
          </a:prstGeom>
        </p:spPr>
      </p:pic>
      <p:pic>
        <p:nvPicPr>
          <p:cNvPr id="5" name="construction s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3776980"/>
            <a:ext cx="899160" cy="89916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04" y="4972050"/>
            <a:ext cx="899160" cy="899160"/>
          </a:xfrm>
          <a:prstGeom prst="rect">
            <a:avLst/>
          </a:prstGeom>
        </p:spPr>
      </p:pic>
      <p:pic>
        <p:nvPicPr>
          <p:cNvPr id="12" name="traffic jam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1513205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4795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trung tâm tp, thị trấn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/ˌʌn.rɪˈlaɪə.bəl/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/ˈpraɪ.si/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 đỏ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1791335"/>
            <a:ext cx="1022350" cy="1022350"/>
          </a:xfrm>
          <a:prstGeom prst="rect">
            <a:avLst/>
          </a:prstGeom>
        </p:spPr>
      </p:pic>
      <p:pic>
        <p:nvPicPr>
          <p:cNvPr id="8" name="unreliab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2860675"/>
            <a:ext cx="1022350" cy="1022350"/>
          </a:xfrm>
          <a:prstGeom prst="rect">
            <a:avLst/>
          </a:prstGeom>
        </p:spPr>
      </p:pic>
      <p:pic>
        <p:nvPicPr>
          <p:cNvPr id="9" name="gra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3964305"/>
            <a:ext cx="1022350" cy="1022350"/>
          </a:xfrm>
          <a:prstGeom prst="rect">
            <a:avLst/>
          </a:prstGeom>
        </p:spPr>
      </p:pic>
      <p:pic>
        <p:nvPicPr>
          <p:cNvPr id="2" name="price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532701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1054296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9571"/>
          <a:stretch>
            <a:fillRect/>
          </a:stretch>
        </p:blipFill>
        <p:spPr>
          <a:xfrm>
            <a:off x="0" y="1880235"/>
            <a:ext cx="6903085" cy="45351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053580" y="1880235"/>
            <a:ext cx="505460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 algn="just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3580" y="4311015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53580" y="3020060"/>
            <a:ext cx="49593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</a:t>
            </a:r>
          </a:p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congestion, …..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/>
              <a:t>Trang:</a:t>
            </a:r>
            <a:r>
              <a:rPr lang="en-US" sz="3200"/>
              <a:t> Hi, Ben. Sorry I couldn’t get online earlier. I got stuck in a traffic jam and came home late.</a:t>
            </a:r>
          </a:p>
          <a:p>
            <a:r>
              <a:rPr lang="en-US" sz="3200" b="1"/>
              <a:t>Ben:</a:t>
            </a:r>
            <a:r>
              <a:rPr lang="en-US" sz="3200"/>
              <a:t> No problem, Trang. Did you go by bus?</a:t>
            </a:r>
          </a:p>
          <a:p>
            <a:pPr algn="just"/>
            <a:r>
              <a:rPr lang="en-US" sz="3200" b="1"/>
              <a:t>Trang:</a:t>
            </a:r>
            <a:r>
              <a:rPr lang="en-US" sz="3200"/>
              <a:t> No. My dad picked me up. I rarely use the bus. It’s slow and packed with people. </a:t>
            </a:r>
          </a:p>
          <a:p>
            <a:r>
              <a:rPr lang="en-US" sz="3200" b="1"/>
              <a:t>Ben:</a:t>
            </a:r>
            <a:r>
              <a:rPr lang="en-US" sz="3200"/>
              <a:t> I mostly get around by underground. It’s more reliable than the bus. </a:t>
            </a:r>
          </a:p>
          <a:p>
            <a:r>
              <a:rPr lang="en-US" sz="3200" b="1"/>
              <a:t>Trang:</a:t>
            </a:r>
            <a:r>
              <a:rPr lang="en-US" sz="3200"/>
              <a:t> That’s great. </a:t>
            </a:r>
          </a:p>
          <a:p>
            <a:r>
              <a:rPr lang="en-US" sz="3200" b="1"/>
              <a:t>Ben: </a:t>
            </a:r>
            <a:r>
              <a:rPr lang="en-US" sz="3200"/>
              <a:t>But traffic congestion is terrible in London. You know, the more crowded the city gets, the more congested the streets are.</a:t>
            </a:r>
          </a:p>
          <a:p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71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066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16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5704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Trang:</a:t>
            </a:r>
            <a:r>
              <a:rPr lang="en-US" sz="3200"/>
              <a:t> Yeah … and the more polluted they may become. There’s a construction site in my neighbourhood. It’s dusty, so people easily get itchy eyes.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It must be noisy, too. The noise probably makes people feel stressed sometimes.</a:t>
            </a:r>
          </a:p>
          <a:p>
            <a:pPr algn="just"/>
            <a:r>
              <a:rPr lang="en-US" sz="3200" b="1"/>
              <a:t>Trang: </a:t>
            </a:r>
            <a:r>
              <a:rPr lang="en-US" sz="3200"/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Of course. How’s it now? When I left Viet Nam, they nearly finished it. </a:t>
            </a:r>
          </a:p>
          <a:p>
            <a:pPr algn="just"/>
            <a:endParaRPr lang="en-US" sz="3200"/>
          </a:p>
        </p:txBody>
      </p:sp>
      <p:pic>
        <p:nvPicPr>
          <p:cNvPr id="2" name="Track 8">
            <a:hlinkClick r:id="" action="ppaction://media"/>
            <a:extLst>
              <a:ext uri="{FF2B5EF4-FFF2-40B4-BE49-F238E27FC236}">
                <a16:creationId xmlns:a16="http://schemas.microsoft.com/office/drawing/2014/main" id="{6AEC8665-4345-8B7C-B685-60FB5BAD9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5983" y="578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325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864995"/>
            <a:ext cx="11704320" cy="350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3200" b="1">
                <a:sym typeface="+mn-ea"/>
              </a:rPr>
              <a:t>Ben: </a:t>
            </a:r>
            <a:r>
              <a:rPr lang="en-US" sz="3200">
                <a:sym typeface="+mn-ea"/>
              </a:rPr>
              <a:t>Do you often go there? 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Sometimes. I watch movies there with my sister. I want to go there more often, but it’s a bit pricey.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Ben:</a:t>
            </a:r>
            <a:r>
              <a:rPr lang="en-US" sz="3200">
                <a:sym typeface="+mn-ea"/>
              </a:rPr>
              <a:t> It’s expensive here in London, too …</a:t>
            </a:r>
            <a:endParaRPr lang="en-US" sz="3200"/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9750" y="10005695"/>
            <a:ext cx="11704320" cy="219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>
                <a:sym typeface="+mn-ea"/>
              </a:rPr>
              <a:t>Say the words in the text that you think are related to the topic City life.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217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704320" cy="3007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 dirty="0">
                <a:sym typeface="+mn-ea"/>
              </a:rPr>
              <a:t>Underline the words in the text that you think are related to the topic </a:t>
            </a:r>
            <a:r>
              <a:rPr lang="en-US" sz="6000" i="1" dirty="0">
                <a:sym typeface="+mn-ea"/>
              </a:rPr>
              <a:t>City life</a:t>
            </a:r>
            <a:r>
              <a:rPr lang="en-US" sz="60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35659305"/>
              </p:ext>
            </p:extLst>
          </p:nvPr>
        </p:nvGraphicFramePr>
        <p:xfrm>
          <a:off x="394335" y="1809114"/>
          <a:ext cx="11268710" cy="50488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3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 dirty="0"/>
                        <a:t>1. The bus in Trang’s city is slow and crowded.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24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2. The underground system in Ben’s city is unreliable.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35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3. There is a dusty and noisy construction site near Trang’s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000489" y="2866001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4533" y="416687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0490" y="5729189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01875" y="448945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</a:rPr>
              <a:t> “get around by underground. It’s more reliable than the bus.”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94335" y="1809115"/>
          <a:ext cx="11268710" cy="43618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8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4. Trang thinks new buildings make the city look ugly.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39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5. . Both Trang and Ben find shopping malls expensive.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0547985" y="341376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06535" y="485457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81225" y="324548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>
                <a:solidFill>
                  <a:srgbClr val="FF0000"/>
                </a:solidFill>
              </a:rPr>
              <a:t> “ But new buildings make the city look modern and attractive”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430" y="1819910"/>
            <a:ext cx="439928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" y="5707380"/>
            <a:ext cx="1360805" cy="8089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125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3438 0.168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788660"/>
            <a:ext cx="1321435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39598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81090" y="1868805"/>
            <a:ext cx="5267325" cy="3131185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0 L 0.471771 0.4559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5" y="1707515"/>
            <a:ext cx="4805680" cy="3253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771 0.332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20" y="1819910"/>
            <a:ext cx="5176520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030" y="578231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8646 0.072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5459" y="898789"/>
            <a:ext cx="6374180" cy="74411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Option 2: City Debate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5459" y="1740918"/>
            <a:ext cx="633628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5459" y="2541340"/>
            <a:ext cx="6374212" cy="21911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words/phrases with their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C, or 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5427" y="4957045"/>
            <a:ext cx="6469656" cy="68496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A lifestyle survey: City life or Village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5427" y="5863476"/>
            <a:ext cx="637421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5580380"/>
            <a:ext cx="1583055" cy="981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130" y="1972945"/>
            <a:ext cx="5170805" cy="292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375 0.14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859530" y="254000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859530" y="3168650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9530" y="380111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912870" y="44805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859530" y="5060950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078" y="711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85" y="1101725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I like getting around by ______. I hate the smell of car exhaust.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underground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private car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taxi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bus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Road dust may badly affect our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stomach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back 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eyes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leg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58165" y="300355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33209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There’s a ______ in my neighbourhood. It’s noisy and dusty.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building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construction site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hospital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lake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The road is narrow, so ______ often occurs at rush hour.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traffic light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traffic flow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traffic congestion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traffic safety 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74435" y="292798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814695"/>
            <a:ext cx="410718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488276728"/>
              </p:ext>
            </p:extLst>
          </p:nvPr>
        </p:nvGraphicFramePr>
        <p:xfrm>
          <a:off x="507365" y="1961515"/>
          <a:ext cx="1150683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5. Many teens fancy spending their weekends in an entertainment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A. industry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value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C. business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600" dirty="0" err="1">
                          <a:latin typeface="Comic Sans MS" panose="030F0702030302020204" charset="0"/>
                          <a:cs typeface="Comic Sans MS" panose="030F0702030302020204" charset="0"/>
                        </a:rPr>
                        <a:t>centre</a:t>
                      </a:r>
                      <a:endParaRPr lang="en-US" sz="3600" dirty="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99835" y="380809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583565"/>
          </a:xfrm>
          <a:prstGeom prst="rect">
            <a:avLst/>
          </a:prstGeom>
          <a:solidFill>
            <a:srgbClr val="FFB7B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Quiz: A lifestyle survey: City life or Village life?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9110" y="1908810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3807460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23169431"/>
              </p:ext>
            </p:extLst>
          </p:nvPr>
        </p:nvGraphicFramePr>
        <p:xfrm>
          <a:off x="120650" y="1017270"/>
          <a:ext cx="11892280" cy="56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865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860" y="1075690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85595" y="209296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65" y="1930400"/>
            <a:ext cx="1207198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5748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1/ Can you name some big cities in Viet Nam?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2/ Can you describe something you know about these cities?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400010040"/>
              </p:ext>
            </p:extLst>
          </p:nvPr>
        </p:nvGraphicFramePr>
        <p:xfrm>
          <a:off x="487045" y="1216025"/>
          <a:ext cx="11383645" cy="524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5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0000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Open book p.27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278638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to brainstorm about the features of a city you want to live in the future and draw a picture of it.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380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575945" y="2054225"/>
          <a:ext cx="10833100" cy="405384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475" y="1966595"/>
            <a:ext cx="7545705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3/ Do you want to live there?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4/ Can you describe where you live? Is it a city or town?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23" y="1996441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685" y="1949450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traffic jam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/ˈtræf.ɪk ˌdʒæm/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 descr="ttnews-image-31231-44184-14459404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2807970"/>
            <a:ext cx="1191895" cy="1191895"/>
          </a:xfrm>
          <a:prstGeom prst="rect">
            <a:avLst/>
          </a:prstGeom>
        </p:spPr>
      </p:pic>
      <p:pic>
        <p:nvPicPr>
          <p:cNvPr id="8" name="Content Placeholder 2" descr="5487a2b118848829c8d9fe728ab5086e_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0860" y="5146675"/>
            <a:ext cx="2207895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congested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tắc nghẽn (giao thông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8031" y="3130480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/kənˈdʒes.tɪd/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situation in which a place is too blocked or crowded, causing difficulties.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3905" y="2846705"/>
            <a:ext cx="5941060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914015"/>
            <a:ext cx="1046480" cy="1046480"/>
          </a:xfrm>
          <a:prstGeom prst="rect">
            <a:avLst/>
          </a:prstGeom>
        </p:spPr>
      </p:pic>
      <p:pic>
        <p:nvPicPr>
          <p:cNvPr id="8" name="Content Placeholder 3" descr="ttnews-image-31231-44184-14459404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95" y="5401945"/>
            <a:ext cx="1872615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1947</Words>
  <Application>Microsoft Office PowerPoint</Application>
  <PresentationFormat>Widescreen</PresentationFormat>
  <Paragraphs>377</Paragraphs>
  <Slides>45</Slides>
  <Notes>42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244</cp:revision>
  <dcterms:created xsi:type="dcterms:W3CDTF">2020-12-09T02:04:00Z</dcterms:created>
  <dcterms:modified xsi:type="dcterms:W3CDTF">2024-09-24T15:01:41Z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