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1" r:id="rId2"/>
    <p:sldId id="268" r:id="rId3"/>
    <p:sldId id="538" r:id="rId4"/>
    <p:sldId id="544" r:id="rId5"/>
    <p:sldId id="440" r:id="rId6"/>
    <p:sldId id="534" r:id="rId7"/>
    <p:sldId id="535" r:id="rId8"/>
    <p:sldId id="283" r:id="rId9"/>
    <p:sldId id="537" r:id="rId10"/>
    <p:sldId id="540" r:id="rId11"/>
    <p:sldId id="367" r:id="rId12"/>
    <p:sldId id="546" r:id="rId13"/>
    <p:sldId id="543" r:id="rId14"/>
    <p:sldId id="542" r:id="rId15"/>
    <p:sldId id="461" r:id="rId16"/>
    <p:sldId id="298" r:id="rId17"/>
    <p:sldId id="531" r:id="rId18"/>
    <p:sldId id="391" r:id="rId19"/>
    <p:sldId id="533" r:id="rId20"/>
    <p:sldId id="314" r:id="rId21"/>
    <p:sldId id="330" r:id="rId22"/>
    <p:sldId id="545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FF96"/>
    <a:srgbClr val="FFF8C9"/>
    <a:srgbClr val="FFA1F5"/>
    <a:srgbClr val="BC7AF9"/>
    <a:srgbClr val="F8FF95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78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8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5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5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7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8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9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0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gioi-thieu-ha-noi">
            <a:extLst>
              <a:ext uri="{FF2B5EF4-FFF2-40B4-BE49-F238E27FC236}">
                <a16:creationId xmlns:a16="http://schemas.microsoft.com/office/drawing/2014/main" id="{60F6EA93-161A-E047-2355-D8AA2C27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0" y="1548580"/>
            <a:ext cx="4955457" cy="442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092B7-AC28-B9B5-8188-8B0C25658A7C}"/>
              </a:ext>
            </a:extLst>
          </p:cNvPr>
          <p:cNvSpPr/>
          <p:nvPr/>
        </p:nvSpPr>
        <p:spPr>
          <a:xfrm>
            <a:off x="233056" y="1379146"/>
            <a:ext cx="3583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bʌs.lɪŋ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4E32F-1303-07DA-D609-BDE368AF24F5}"/>
              </a:ext>
            </a:extLst>
          </p:cNvPr>
          <p:cNvSpPr txBox="1"/>
          <p:nvPr/>
        </p:nvSpPr>
        <p:spPr>
          <a:xfrm>
            <a:off x="-1172" y="2659559"/>
            <a:ext cx="27628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4E40B-D674-C3CB-DFEF-73F7459DB481}"/>
              </a:ext>
            </a:extLst>
          </p:cNvPr>
          <p:cNvSpPr txBox="1"/>
          <p:nvPr/>
        </p:nvSpPr>
        <p:spPr>
          <a:xfrm>
            <a:off x="9838256" y="542693"/>
            <a:ext cx="2120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busy</a:t>
            </a:r>
            <a:endParaRPr lang="vi-V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39395-5D84-A4C4-8B03-A3C27516BFB7}"/>
              </a:ext>
            </a:extLst>
          </p:cNvPr>
          <p:cNvSpPr txBox="1"/>
          <p:nvPr/>
        </p:nvSpPr>
        <p:spPr>
          <a:xfrm>
            <a:off x="9114502" y="5853642"/>
            <a:ext cx="2580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Boring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169769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60" y="1554480"/>
            <a:ext cx="5591810" cy="4649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F89C4-0970-5983-515D-146175845EA2}"/>
              </a:ext>
            </a:extLst>
          </p:cNvPr>
          <p:cNvSpPr txBox="1"/>
          <p:nvPr/>
        </p:nvSpPr>
        <p:spPr>
          <a:xfrm>
            <a:off x="1129030" y="2792547"/>
            <a:ext cx="3884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333333"/>
                </a:solidFill>
                <a:effectLst/>
              </a:rPr>
              <a:t>/ˈpɪkpɒkɪt</a:t>
            </a:r>
            <a:r>
              <a:rPr lang="en-US" sz="4400" b="1" dirty="0" err="1">
                <a:solidFill>
                  <a:srgbClr val="000000"/>
                </a:solidFill>
                <a:latin typeface=".VnAristote" panose="020B72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ɪŋ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vi-VN" sz="4400" b="1" i="0" dirty="0">
                <a:solidFill>
                  <a:srgbClr val="333333"/>
                </a:solidFill>
                <a:effectLst/>
              </a:rPr>
              <a:t>/</a:t>
            </a:r>
            <a:endParaRPr lang="vi-VN" sz="4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39C8E-D8C1-270C-A818-FFB4DF09F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64128"/>
              </p:ext>
            </p:extLst>
          </p:nvPr>
        </p:nvGraphicFramePr>
        <p:xfrm>
          <a:off x="499767" y="845880"/>
          <a:ext cx="11182327" cy="51714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51114">
                  <a:extLst>
                    <a:ext uri="{9D8B030D-6E8A-4147-A177-3AD203B41FA5}">
                      <a16:colId xmlns:a16="http://schemas.microsoft.com/office/drawing/2014/main" val="3405392074"/>
                    </a:ext>
                  </a:extLst>
                </a:gridCol>
                <a:gridCol w="3788444">
                  <a:extLst>
                    <a:ext uri="{9D8B030D-6E8A-4147-A177-3AD203B41FA5}">
                      <a16:colId xmlns:a16="http://schemas.microsoft.com/office/drawing/2014/main" val="4182523718"/>
                    </a:ext>
                  </a:extLst>
                </a:gridCol>
                <a:gridCol w="3442769">
                  <a:extLst>
                    <a:ext uri="{9D8B030D-6E8A-4147-A177-3AD203B41FA5}">
                      <a16:colId xmlns:a16="http://schemas.microsoft.com/office/drawing/2014/main" val="1411273382"/>
                    </a:ext>
                  </a:extLst>
                </a:gridCol>
              </a:tblGrid>
              <a:tr h="78597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563545"/>
                  </a:ext>
                </a:extLst>
              </a:tr>
              <a:tr h="6903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bʌs.lɪŋ</a:t>
                      </a:r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     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Nhộn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nhịp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73671911"/>
                  </a:ext>
                </a:extLst>
              </a:tr>
              <a:tr h="12317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Liveable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lɪvəbl</a:t>
                      </a:r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sống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85924378"/>
                  </a:ext>
                </a:extLst>
              </a:tr>
              <a:tr h="12317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Picpocketing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b="0" i="0" dirty="0">
                          <a:solidFill>
                            <a:srgbClr val="333333"/>
                          </a:solidFill>
                          <a:effectLst/>
                        </a:rPr>
                        <a:t>/ˈpɪkpɒkɪt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latin typeface=".VnAristote" panose="020B7200000000000000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ɪŋ</a:t>
                      </a:r>
                      <a:r>
                        <a:rPr lang="en-US" sz="3200" b="0" i="0" dirty="0">
                          <a:solidFill>
                            <a:srgbClr val="333333"/>
                          </a:solidFill>
                          <a:effectLst/>
                          <a:latin typeface=".VnAristote" panose="020B7200000000000000" pitchFamily="34" charset="0"/>
                        </a:rPr>
                        <a:t> </a:t>
                      </a:r>
                      <a:r>
                        <a:rPr lang="vi-VN" sz="3200" b="0" i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94858603"/>
                  </a:ext>
                </a:extLst>
              </a:tr>
              <a:tr h="12317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kəˈmju</a:t>
                      </a:r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ː.</a:t>
                      </a:r>
                      <a:r>
                        <a:rPr lang="en-US" sz="3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t̬ɚ</a:t>
                      </a:r>
                      <a:r>
                        <a:rPr lang="en-US" sz="3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222675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47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188D9-71E6-0C46-C630-B29F4388A706}"/>
              </a:ext>
            </a:extLst>
          </p:cNvPr>
          <p:cNvSpPr txBox="1"/>
          <p:nvPr/>
        </p:nvSpPr>
        <p:spPr>
          <a:xfrm>
            <a:off x="72927" y="-65259"/>
            <a:ext cx="12286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2. Choose the correct answer A, B, C, or D to complete each sentence.</a:t>
            </a:r>
            <a:endParaRPr lang="vi-VN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81ECA-FD67-12EF-6688-D1AEDE0C10DE}"/>
              </a:ext>
            </a:extLst>
          </p:cNvPr>
          <p:cNvSpPr txBox="1"/>
          <p:nvPr/>
        </p:nvSpPr>
        <p:spPr>
          <a:xfrm>
            <a:off x="452493" y="989331"/>
            <a:ext cx="1172988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/>
              <a:t>The sky train is _______ with commuters at rush hour.</a:t>
            </a:r>
            <a:endParaRPr lang="en-US" sz="2800" dirty="0"/>
          </a:p>
          <a:p>
            <a:r>
              <a:rPr lang="en-US" sz="2800" dirty="0"/>
              <a:t>	A. p</a:t>
            </a:r>
            <a:r>
              <a:rPr lang="vi-VN" sz="2800" dirty="0"/>
              <a:t>acked</a:t>
            </a:r>
            <a:r>
              <a:rPr lang="en-US" sz="2800" dirty="0"/>
              <a:t>		</a:t>
            </a:r>
            <a:r>
              <a:rPr lang="vi-VN" sz="2800" dirty="0"/>
              <a:t>B. full</a:t>
            </a:r>
            <a:r>
              <a:rPr lang="en-US" sz="2800" dirty="0"/>
              <a:t>			</a:t>
            </a:r>
            <a:r>
              <a:rPr lang="vi-VN" sz="2800" dirty="0"/>
              <a:t>C. busy</a:t>
            </a:r>
            <a:r>
              <a:rPr lang="en-US" sz="2800" dirty="0"/>
              <a:t>		</a:t>
            </a:r>
            <a:r>
              <a:rPr lang="vi-VN" sz="2800" dirty="0"/>
              <a:t>D. Interesting</a:t>
            </a:r>
            <a:endParaRPr lang="en-US" sz="2800" dirty="0"/>
          </a:p>
          <a:p>
            <a:r>
              <a:rPr lang="vi-VN" sz="2800" dirty="0"/>
              <a:t>2. The town's public amenities make it a _______ place for its residents.</a:t>
            </a:r>
            <a:endParaRPr lang="en-US" sz="2800" dirty="0"/>
          </a:p>
          <a:p>
            <a:r>
              <a:rPr lang="en-US" sz="2800" dirty="0"/>
              <a:t>	A. c</a:t>
            </a:r>
            <a:r>
              <a:rPr lang="vi-VN" sz="2800" dirty="0"/>
              <a:t>rowded</a:t>
            </a:r>
            <a:r>
              <a:rPr lang="en-US" sz="2800" dirty="0"/>
              <a:t>		</a:t>
            </a:r>
            <a:r>
              <a:rPr lang="vi-VN" sz="2800" dirty="0"/>
              <a:t>B. boring</a:t>
            </a:r>
            <a:r>
              <a:rPr lang="en-US" sz="2800" dirty="0"/>
              <a:t>		</a:t>
            </a:r>
            <a:r>
              <a:rPr lang="vi-VN" sz="2800" dirty="0"/>
              <a:t>C. liveable</a:t>
            </a:r>
            <a:r>
              <a:rPr lang="en-US" sz="2800" dirty="0"/>
              <a:t>		</a:t>
            </a:r>
            <a:r>
              <a:rPr lang="vi-VN" sz="2800" dirty="0"/>
              <a:t>D. Dull</a:t>
            </a:r>
            <a:endParaRPr lang="en-US" sz="2800" dirty="0"/>
          </a:p>
          <a:p>
            <a:r>
              <a:rPr lang="vi-VN" sz="2800" dirty="0"/>
              <a:t>3. It's not always _______ on the metro. Pickpocketing sometimes takes place</a:t>
            </a:r>
            <a:endParaRPr lang="en-US" sz="2800" dirty="0"/>
          </a:p>
          <a:p>
            <a:r>
              <a:rPr lang="en-US" sz="2800" dirty="0"/>
              <a:t>	A.</a:t>
            </a:r>
            <a:r>
              <a:rPr lang="vi-VN" sz="2800" dirty="0"/>
              <a:t> careful</a:t>
            </a:r>
            <a:r>
              <a:rPr lang="en-US" sz="2800" dirty="0"/>
              <a:t>		</a:t>
            </a:r>
            <a:r>
              <a:rPr lang="vi-VN" sz="2800" dirty="0"/>
              <a:t>B. dangerous</a:t>
            </a:r>
            <a:r>
              <a:rPr lang="en-US" sz="2800" dirty="0"/>
              <a:t>	</a:t>
            </a:r>
            <a:r>
              <a:rPr lang="vi-VN" sz="2800" dirty="0"/>
              <a:t>C. noisy</a:t>
            </a:r>
            <a:r>
              <a:rPr lang="en-US" sz="2800" dirty="0"/>
              <a:t>		</a:t>
            </a:r>
            <a:r>
              <a:rPr lang="vi-VN" sz="2800" dirty="0"/>
              <a:t>D. Safe</a:t>
            </a:r>
            <a:endParaRPr lang="en-US" sz="2800" dirty="0"/>
          </a:p>
          <a:p>
            <a:r>
              <a:rPr lang="vi-VN" sz="2800" dirty="0"/>
              <a:t>4. It is often more _______ to live in the downtown than in the suburbs</a:t>
            </a:r>
            <a:r>
              <a:rPr lang="en-US" sz="2800" dirty="0"/>
              <a:t>.</a:t>
            </a:r>
          </a:p>
          <a:p>
            <a:r>
              <a:rPr lang="en-US" sz="2800" dirty="0"/>
              <a:t>	A. c</a:t>
            </a:r>
            <a:r>
              <a:rPr lang="vi-VN" sz="2800" dirty="0"/>
              <a:t>onvenient</a:t>
            </a:r>
            <a:r>
              <a:rPr lang="en-US" sz="2800" dirty="0"/>
              <a:t>	</a:t>
            </a:r>
            <a:r>
              <a:rPr lang="vi-VN" sz="2800" dirty="0"/>
              <a:t>B. peaceful</a:t>
            </a:r>
            <a:r>
              <a:rPr lang="en-US" sz="2800" dirty="0"/>
              <a:t>		</a:t>
            </a:r>
            <a:r>
              <a:rPr lang="vi-VN" sz="2800" dirty="0"/>
              <a:t>C. quiet</a:t>
            </a:r>
            <a:r>
              <a:rPr lang="en-US" sz="2800" dirty="0"/>
              <a:t>		</a:t>
            </a:r>
            <a:r>
              <a:rPr lang="vi-VN" sz="2800" dirty="0"/>
              <a:t>D. Silent</a:t>
            </a:r>
            <a:endParaRPr lang="en-US" sz="2800" dirty="0"/>
          </a:p>
          <a:p>
            <a:r>
              <a:rPr lang="vi-VN" sz="2800" dirty="0"/>
              <a:t>5. Hong Kong is like a concrete jungle with so many people in it. It's a _______ city.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vi-VN" sz="2800" dirty="0"/>
              <a:t>A. </a:t>
            </a:r>
            <a:r>
              <a:rPr lang="en-US" sz="2800" dirty="0"/>
              <a:t>c</a:t>
            </a:r>
            <a:r>
              <a:rPr lang="vi-VN" sz="2800" dirty="0"/>
              <a:t>alm</a:t>
            </a:r>
            <a:r>
              <a:rPr lang="en-US" sz="2800" dirty="0"/>
              <a:t>		</a:t>
            </a:r>
            <a:r>
              <a:rPr lang="vi-VN" sz="2800" dirty="0"/>
              <a:t>B. quiet</a:t>
            </a:r>
            <a:r>
              <a:rPr lang="en-US" sz="2800" dirty="0"/>
              <a:t>		</a:t>
            </a:r>
            <a:r>
              <a:rPr lang="vi-VN" sz="2800" dirty="0"/>
              <a:t>C. bustling</a:t>
            </a:r>
            <a:r>
              <a:rPr lang="en-US" sz="2800" dirty="0"/>
              <a:t>		</a:t>
            </a:r>
            <a:r>
              <a:rPr lang="vi-VN" sz="2800" dirty="0"/>
              <a:t>D. </a:t>
            </a:r>
            <a:r>
              <a:rPr lang="en-US" sz="2800" dirty="0"/>
              <a:t>high</a:t>
            </a:r>
            <a:endParaRPr lang="vi-VN" sz="2800" dirty="0"/>
          </a:p>
        </p:txBody>
      </p:sp>
      <p:sp>
        <p:nvSpPr>
          <p:cNvPr id="9" name="Hình Bầu dục 28">
            <a:extLst>
              <a:ext uri="{FF2B5EF4-FFF2-40B4-BE49-F238E27FC236}">
                <a16:creationId xmlns:a16="http://schemas.microsoft.com/office/drawing/2014/main" id="{486A0D82-D17F-EE19-7ED7-94F0464E5895}"/>
              </a:ext>
            </a:extLst>
          </p:cNvPr>
          <p:cNvSpPr/>
          <p:nvPr/>
        </p:nvSpPr>
        <p:spPr>
          <a:xfrm>
            <a:off x="6747603" y="2250343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28">
            <a:extLst>
              <a:ext uri="{FF2B5EF4-FFF2-40B4-BE49-F238E27FC236}">
                <a16:creationId xmlns:a16="http://schemas.microsoft.com/office/drawing/2014/main" id="{7D2CBD10-0445-BD96-887A-009B3CE0FC0A}"/>
              </a:ext>
            </a:extLst>
          </p:cNvPr>
          <p:cNvSpPr/>
          <p:nvPr/>
        </p:nvSpPr>
        <p:spPr>
          <a:xfrm>
            <a:off x="6747603" y="569635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ình Bầu dục 28">
            <a:extLst>
              <a:ext uri="{FF2B5EF4-FFF2-40B4-BE49-F238E27FC236}">
                <a16:creationId xmlns:a16="http://schemas.microsoft.com/office/drawing/2014/main" id="{A0D5F84F-B7ED-298A-C96F-48DBEFB3649C}"/>
              </a:ext>
            </a:extLst>
          </p:cNvPr>
          <p:cNvSpPr/>
          <p:nvPr/>
        </p:nvSpPr>
        <p:spPr>
          <a:xfrm>
            <a:off x="1269863" y="4477535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ình Bầu dục 28">
            <a:extLst>
              <a:ext uri="{FF2B5EF4-FFF2-40B4-BE49-F238E27FC236}">
                <a16:creationId xmlns:a16="http://schemas.microsoft.com/office/drawing/2014/main" id="{57913271-08DA-811F-B8AA-34449F5AA6EF}"/>
              </a:ext>
            </a:extLst>
          </p:cNvPr>
          <p:cNvSpPr/>
          <p:nvPr/>
        </p:nvSpPr>
        <p:spPr>
          <a:xfrm>
            <a:off x="9479799" y="3499567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28">
            <a:extLst>
              <a:ext uri="{FF2B5EF4-FFF2-40B4-BE49-F238E27FC236}">
                <a16:creationId xmlns:a16="http://schemas.microsoft.com/office/drawing/2014/main" id="{55ED9F64-C53D-C5B0-DEB7-E0FF67B3AD7A}"/>
              </a:ext>
            </a:extLst>
          </p:cNvPr>
          <p:cNvSpPr/>
          <p:nvPr/>
        </p:nvSpPr>
        <p:spPr>
          <a:xfrm>
            <a:off x="1269864" y="142857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9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19"/>
            <a:ext cx="12192000" cy="861060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DFF829-DC64-E129-78C1-76C918DEF0ED}"/>
              </a:ext>
            </a:extLst>
          </p:cNvPr>
          <p:cNvSpPr txBox="1"/>
          <p:nvPr/>
        </p:nvSpPr>
        <p:spPr>
          <a:xfrm>
            <a:off x="168177" y="157192"/>
            <a:ext cx="12109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3. Complete the texts, using the words and phrases from the box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AD2A4-D788-50F9-C731-DCE812FA9EF7}"/>
              </a:ext>
            </a:extLst>
          </p:cNvPr>
          <p:cNvSpPr txBox="1"/>
          <p:nvPr/>
        </p:nvSpPr>
        <p:spPr>
          <a:xfrm>
            <a:off x="410308" y="735313"/>
            <a:ext cx="11308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2"/>
                </a:solidFill>
              </a:rPr>
              <a:t>metro              </a:t>
            </a:r>
            <a:r>
              <a:rPr lang="en-US" sz="3200" b="1" dirty="0">
                <a:solidFill>
                  <a:schemeClr val="accent2"/>
                </a:solidFill>
              </a:rPr>
              <a:t>                 </a:t>
            </a:r>
            <a:r>
              <a:rPr lang="vi-VN" sz="3200" b="1" dirty="0">
                <a:solidFill>
                  <a:schemeClr val="accent2"/>
                </a:solidFill>
              </a:rPr>
              <a:t>safe                   liveable          </a:t>
            </a:r>
            <a:endParaRPr lang="en-US" sz="3200" b="1" dirty="0">
              <a:solidFill>
                <a:schemeClr val="accent2"/>
              </a:solidFill>
            </a:endParaRPr>
          </a:p>
          <a:p>
            <a:pPr algn="ctr"/>
            <a:r>
              <a:rPr lang="vi-VN" sz="3200" b="1" dirty="0">
                <a:solidFill>
                  <a:schemeClr val="accent2"/>
                </a:solidFill>
              </a:rPr>
              <a:t>concrete jungles          downtown          public amenities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D550F-B25F-CEDA-598C-F850C6CCF758}"/>
              </a:ext>
            </a:extLst>
          </p:cNvPr>
          <p:cNvSpPr txBox="1"/>
          <p:nvPr/>
        </p:nvSpPr>
        <p:spPr>
          <a:xfrm>
            <a:off x="715743" y="1841242"/>
            <a:ext cx="11308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     </a:t>
            </a:r>
            <a:r>
              <a:rPr lang="en-US" sz="3200" b="1" dirty="0">
                <a:solidFill>
                  <a:srgbClr val="FF0000"/>
                </a:solidFill>
                <a:highlight>
                  <a:srgbClr val="FFF8C9"/>
                </a:highlight>
              </a:rPr>
              <a:t>J</a:t>
            </a:r>
            <a:r>
              <a:rPr lang="vi-VN" sz="3200" b="1" dirty="0">
                <a:solidFill>
                  <a:srgbClr val="FF0000"/>
                </a:solidFill>
                <a:highlight>
                  <a:srgbClr val="FFF8C9"/>
                </a:highlight>
              </a:rPr>
              <a:t>ohn</a:t>
            </a:r>
            <a:r>
              <a:rPr lang="vi-VN" sz="3200" b="1" dirty="0">
                <a:highlight>
                  <a:srgbClr val="FFF8C9"/>
                </a:highlight>
              </a:rPr>
              <a:t>: </a:t>
            </a:r>
            <a:r>
              <a:rPr lang="vi-VN" sz="3200" dirty="0">
                <a:highlight>
                  <a:srgbClr val="FFF8C9"/>
                </a:highlight>
              </a:rPr>
              <a:t>City life is great! People can travel by public transport, like buses and the (1) </a:t>
            </a:r>
            <a:r>
              <a:rPr lang="en-US" sz="3200" dirty="0">
                <a:highlight>
                  <a:srgbClr val="FFF8C9"/>
                </a:highlight>
              </a:rPr>
              <a:t>……………</a:t>
            </a:r>
            <a:r>
              <a:rPr lang="vi-VN" sz="3200" dirty="0">
                <a:highlight>
                  <a:srgbClr val="FFF8C9"/>
                </a:highlight>
              </a:rPr>
              <a:t>. There are good schools and hospitals, and other (2) </a:t>
            </a:r>
            <a:r>
              <a:rPr lang="en-US" sz="3200" dirty="0">
                <a:highlight>
                  <a:srgbClr val="FFF8C9"/>
                </a:highlight>
              </a:rPr>
              <a:t>……………………………</a:t>
            </a:r>
            <a:r>
              <a:rPr lang="vi-VN" sz="3200" dirty="0">
                <a:highlight>
                  <a:srgbClr val="FFF8C9"/>
                </a:highlight>
              </a:rPr>
              <a:t> such as parks, cinemas, and sports facilities. They make cities </a:t>
            </a:r>
            <a:endParaRPr lang="en-US" sz="3200" dirty="0">
              <a:highlight>
                <a:srgbClr val="FFF8C9"/>
              </a:highlight>
            </a:endParaRPr>
          </a:p>
          <a:p>
            <a:pPr algn="just"/>
            <a:r>
              <a:rPr lang="vi-VN" sz="3200" dirty="0">
                <a:highlight>
                  <a:srgbClr val="FFF8C9"/>
                </a:highlight>
              </a:rPr>
              <a:t>(3) </a:t>
            </a:r>
            <a:r>
              <a:rPr lang="en-US" sz="3200" dirty="0">
                <a:highlight>
                  <a:srgbClr val="FFF8C9"/>
                </a:highlight>
              </a:rPr>
              <a:t>……………</a:t>
            </a:r>
            <a:r>
              <a:rPr lang="vi-VN" sz="3200" dirty="0">
                <a:highlight>
                  <a:srgbClr val="FFF8C9"/>
                </a:highlight>
              </a:rPr>
              <a:t> places for people.</a:t>
            </a:r>
            <a:endParaRPr lang="en-US" sz="3200" b="1" dirty="0">
              <a:solidFill>
                <a:schemeClr val="accent1"/>
              </a:solidFill>
              <a:highlight>
                <a:srgbClr val="FFF8C9"/>
              </a:highlight>
            </a:endParaRPr>
          </a:p>
          <a:p>
            <a:pPr algn="just"/>
            <a:r>
              <a:rPr lang="en-US" sz="3200" b="1" dirty="0">
                <a:solidFill>
                  <a:schemeClr val="accent1"/>
                </a:solidFill>
              </a:rPr>
              <a:t>      </a:t>
            </a:r>
            <a:r>
              <a:rPr lang="vi-VN" sz="3200" b="1" dirty="0">
                <a:solidFill>
                  <a:schemeClr val="accent1"/>
                </a:solidFill>
                <a:highlight>
                  <a:srgbClr val="A6FF96"/>
                </a:highlight>
              </a:rPr>
              <a:t>Jenny</a:t>
            </a:r>
            <a:r>
              <a:rPr lang="vi-VN" sz="3200" dirty="0">
                <a:solidFill>
                  <a:schemeClr val="accent1"/>
                </a:solidFill>
                <a:highlight>
                  <a:srgbClr val="A6FF96"/>
                </a:highlight>
              </a:rPr>
              <a:t>:</a:t>
            </a:r>
            <a:r>
              <a:rPr lang="vi-VN" sz="3200" dirty="0">
                <a:highlight>
                  <a:srgbClr val="A6FF96"/>
                </a:highlight>
              </a:rPr>
              <a:t> City life is terrible! The (4) </a:t>
            </a:r>
            <a:r>
              <a:rPr lang="en-US" sz="3200" dirty="0">
                <a:highlight>
                  <a:srgbClr val="A6FF96"/>
                </a:highlight>
              </a:rPr>
              <a:t>…………………</a:t>
            </a:r>
            <a:r>
              <a:rPr lang="vi-VN" sz="3200" dirty="0">
                <a:highlight>
                  <a:srgbClr val="A6FF96"/>
                </a:highlight>
              </a:rPr>
              <a:t> area is too crowded. Public transport is always packed with people. Some cities are like(5) </a:t>
            </a:r>
            <a:r>
              <a:rPr lang="en-US" sz="3200" dirty="0">
                <a:highlight>
                  <a:srgbClr val="A6FF96"/>
                </a:highlight>
              </a:rPr>
              <a:t>………………………..</a:t>
            </a:r>
            <a:r>
              <a:rPr lang="vi-VN" sz="3200" dirty="0">
                <a:highlight>
                  <a:srgbClr val="A6FF96"/>
                </a:highlight>
              </a:rPr>
              <a:t> with so many buildings. Some cities are not (6) </a:t>
            </a:r>
            <a:r>
              <a:rPr lang="en-US" sz="3200" dirty="0">
                <a:highlight>
                  <a:srgbClr val="A6FF96"/>
                </a:highlight>
              </a:rPr>
              <a:t>…………….</a:t>
            </a:r>
            <a:r>
              <a:rPr lang="vi-VN" sz="3200" dirty="0">
                <a:highlight>
                  <a:srgbClr val="A6FF96"/>
                </a:highlight>
              </a:rPr>
              <a:t> because of high crime rates.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6739F-D2EB-CBDC-896B-4FCB1F0E5D6A}"/>
              </a:ext>
            </a:extLst>
          </p:cNvPr>
          <p:cNvSpPr txBox="1"/>
          <p:nvPr/>
        </p:nvSpPr>
        <p:spPr>
          <a:xfrm>
            <a:off x="7414751" y="2284904"/>
            <a:ext cx="1743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metro</a:t>
            </a:r>
            <a:endParaRPr lang="vi-VN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BF3C3-2CF8-B560-6532-421A4800DB67}"/>
              </a:ext>
            </a:extLst>
          </p:cNvPr>
          <p:cNvSpPr txBox="1"/>
          <p:nvPr/>
        </p:nvSpPr>
        <p:spPr>
          <a:xfrm>
            <a:off x="7793662" y="2742814"/>
            <a:ext cx="3322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public amenities</a:t>
            </a:r>
            <a:endParaRPr lang="vi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2EBFAF-69D0-D234-3502-F7470FFA3CDD}"/>
              </a:ext>
            </a:extLst>
          </p:cNvPr>
          <p:cNvSpPr txBox="1"/>
          <p:nvPr/>
        </p:nvSpPr>
        <p:spPr>
          <a:xfrm>
            <a:off x="1319365" y="3739852"/>
            <a:ext cx="1527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liveable</a:t>
            </a:r>
            <a:r>
              <a:rPr lang="vi-VN" sz="3200" b="1" dirty="0">
                <a:solidFill>
                  <a:schemeClr val="accent2"/>
                </a:solidFill>
              </a:rPr>
              <a:t>   </a:t>
            </a:r>
            <a:endParaRPr lang="vi-VN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94D359-FC79-583D-DBF5-DEB06D97D1AF}"/>
              </a:ext>
            </a:extLst>
          </p:cNvPr>
          <p:cNvSpPr txBox="1"/>
          <p:nvPr/>
        </p:nvSpPr>
        <p:spPr>
          <a:xfrm>
            <a:off x="7943850" y="4175424"/>
            <a:ext cx="1963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downtown</a:t>
            </a:r>
            <a:endParaRPr lang="vi-VN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59F089-E57A-4502-0E76-B54E705762BB}"/>
              </a:ext>
            </a:extLst>
          </p:cNvPr>
          <p:cNvSpPr txBox="1"/>
          <p:nvPr/>
        </p:nvSpPr>
        <p:spPr>
          <a:xfrm>
            <a:off x="5888294" y="5179623"/>
            <a:ext cx="3270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concrete jungles </a:t>
            </a:r>
            <a:endParaRPr lang="vi-VN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FA38C3-4E43-DDDF-9FF5-1BA378F641A1}"/>
              </a:ext>
            </a:extLst>
          </p:cNvPr>
          <p:cNvSpPr txBox="1"/>
          <p:nvPr/>
        </p:nvSpPr>
        <p:spPr>
          <a:xfrm>
            <a:off x="7410082" y="5731554"/>
            <a:ext cx="1515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</a:rPr>
              <a:t>safe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91528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3" grpId="0"/>
      <p:bldP spid="25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00648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681453" y="244644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do you agree with, John or Jenny? Why?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6452D-4EB2-99A5-E361-BE465FEF375B}"/>
              </a:ext>
            </a:extLst>
          </p:cNvPr>
          <p:cNvSpPr txBox="1"/>
          <p:nvPr/>
        </p:nvSpPr>
        <p:spPr>
          <a:xfrm>
            <a:off x="681453" y="733246"/>
            <a:ext cx="1033862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     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I agree with……………….because ………………..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vi-VN" sz="3200" b="1" dirty="0">
                <a:solidFill>
                  <a:srgbClr val="FF0000"/>
                </a:solidFill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ohn</a:t>
            </a:r>
            <a:r>
              <a:rPr lang="vi-VN" sz="3200" b="1" dirty="0"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life is great! People can travel by public transport, like buses and the </a:t>
            </a:r>
            <a:r>
              <a:rPr lang="en-US" sz="32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metro</a:t>
            </a:r>
            <a:r>
              <a:rPr lang="vi-VN" sz="3200" dirty="0"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3200" dirty="0">
                <a:highlight>
                  <a:srgbClr val="00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good schools and hospitals, and other</a:t>
            </a:r>
            <a:r>
              <a:rPr lang="en-US" sz="3200" dirty="0">
                <a:highlight>
                  <a:srgbClr val="00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public amenities</a:t>
            </a:r>
            <a:r>
              <a:rPr lang="vi-VN" sz="3200" dirty="0">
                <a:highlight>
                  <a:srgbClr val="00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such as parks, cinemas, and sports facilities.</a:t>
            </a:r>
            <a:r>
              <a:rPr lang="vi-VN" sz="3200" dirty="0"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They make cities </a:t>
            </a:r>
            <a:r>
              <a:rPr lang="en-US" sz="3200" dirty="0" err="1"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livevable</a:t>
            </a:r>
            <a:r>
              <a:rPr lang="vi-VN" sz="3200" dirty="0">
                <a:highlight>
                  <a:srgbClr val="FFF8C9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places for people.</a:t>
            </a:r>
            <a:endParaRPr lang="en-US" sz="3200" dirty="0">
              <a:highlight>
                <a:srgbClr val="FFF8C9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 b="1" dirty="0">
              <a:solidFill>
                <a:schemeClr val="accent1"/>
              </a:solidFill>
              <a:highlight>
                <a:srgbClr val="FFF8C9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3200" b="1" dirty="0">
                <a:solidFill>
                  <a:schemeClr val="accent1"/>
                </a:solidFill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Jenny</a:t>
            </a:r>
            <a:r>
              <a:rPr lang="vi-VN" sz="3200" dirty="0">
                <a:solidFill>
                  <a:schemeClr val="accent1"/>
                </a:solidFill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vi-VN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life is terrible! The </a:t>
            </a:r>
            <a:r>
              <a:rPr lang="en-US" sz="3200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downtown </a:t>
            </a:r>
            <a:r>
              <a:rPr lang="vi-VN" sz="3200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 is too crowded. Public transport is always packed with people.</a:t>
            </a:r>
            <a:r>
              <a:rPr lang="vi-VN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Some cities are like</a:t>
            </a:r>
            <a:r>
              <a:rPr lang="en-US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concrete jungles </a:t>
            </a:r>
            <a:r>
              <a:rPr lang="vi-VN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so many buildings. Some cities are not </a:t>
            </a:r>
            <a:r>
              <a:rPr lang="en-US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 </a:t>
            </a:r>
            <a:r>
              <a:rPr lang="vi-VN" sz="3200" dirty="0">
                <a:highlight>
                  <a:srgbClr val="A6FF96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of high crime rates.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20.48-25-thg-9_">
            <a:hlinkClick r:id="" action="ppaction://media"/>
            <a:extLst>
              <a:ext uri="{FF2B5EF4-FFF2-40B4-BE49-F238E27FC236}">
                <a16:creationId xmlns:a16="http://schemas.microsoft.com/office/drawing/2014/main" id="{3A606418-E94C-BB64-6AE5-9C9EC92C0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2171" y="3635996"/>
            <a:ext cx="609600" cy="60960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04887A6-464E-C3F9-8008-7BE627EBEA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0700" y="3635996"/>
            <a:ext cx="609600" cy="6096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A55BAEF7-09DC-FCF0-B0A8-616E1D0ECD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98465" y="36359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2EE980E0-362F-F73F-CF2D-FC863925B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075" name="Picture 5" descr="babu.jpg">
            <a:extLst>
              <a:ext uri="{FF2B5EF4-FFF2-40B4-BE49-F238E27FC236}">
                <a16:creationId xmlns:a16="http://schemas.microsoft.com/office/drawing/2014/main" id="{A9B123B2-D10A-D058-8F2A-74F49DEF8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049432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>
            <a:extLst>
              <a:ext uri="{FF2B5EF4-FFF2-40B4-BE49-F238E27FC236}">
                <a16:creationId xmlns:a16="http://schemas.microsoft.com/office/drawing/2014/main" id="{83A81DF4-1A04-CECD-46BE-8F4CA26C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33400"/>
            <a:ext cx="7543800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7200" b="1" dirty="0">
                <a:solidFill>
                  <a:srgbClr val="FF0000"/>
                </a:solidFill>
              </a:rPr>
              <a:t>WELCOME TO CLASS 9A2,4,6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vi-VN" sz="7200" b="1" dirty="0">
              <a:solidFill>
                <a:srgbClr val="FF0000"/>
              </a:solidFill>
            </a:endParaRP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73AE9155-2662-2DF4-7F5F-00B224BAD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376738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VNI-Tekon" pitchFamily="2" charset="0"/>
              </a:rPr>
              <a:t>Teacher: </a:t>
            </a:r>
            <a:r>
              <a:rPr lang="en-US" altLang="vi-VN" sz="3600" b="1" dirty="0">
                <a:solidFill>
                  <a:srgbClr val="FF0000"/>
                </a:solidFill>
                <a:latin typeface="VNI-Thufap3" panose="02020000000000000000" pitchFamily="18" charset="0"/>
              </a:rPr>
              <a:t>LE THI PHUONG GIAO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681453" y="350521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do you agree with, John or Jenny? Why?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63101" y="1102994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Example 1: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285463" y="1189352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  <p:sp>
        <p:nvSpPr>
          <p:cNvPr id="2" name="Oval Callout 5">
            <a:extLst>
              <a:ext uri="{FF2B5EF4-FFF2-40B4-BE49-F238E27FC236}">
                <a16:creationId xmlns:a16="http://schemas.microsoft.com/office/drawing/2014/main" id="{BCE90165-0BBA-1400-108A-4E1A874DB696}"/>
              </a:ext>
            </a:extLst>
          </p:cNvPr>
          <p:cNvSpPr/>
          <p:nvPr/>
        </p:nvSpPr>
        <p:spPr>
          <a:xfrm>
            <a:off x="2687259" y="4145279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B9564-E7B4-0DF0-BB05-A2040CBC0D23}"/>
              </a:ext>
            </a:extLst>
          </p:cNvPr>
          <p:cNvSpPr txBox="1"/>
          <p:nvPr/>
        </p:nvSpPr>
        <p:spPr>
          <a:xfrm>
            <a:off x="563101" y="3976371"/>
            <a:ext cx="6290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Example 2:</a:t>
            </a:r>
          </a:p>
        </p:txBody>
      </p:sp>
    </p:spTree>
    <p:extLst>
      <p:ext uri="{BB962C8B-B14F-4D97-AF65-F5344CB8AC3E}">
        <p14:creationId xmlns:p14="http://schemas.microsoft.com/office/powerpoint/2010/main" val="105462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2" grpId="0" bldLvl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-underground-Lancaster_Gate_tube">
            <a:extLst>
              <a:ext uri="{FF2B5EF4-FFF2-40B4-BE49-F238E27FC236}">
                <a16:creationId xmlns:a16="http://schemas.microsoft.com/office/drawing/2014/main" id="{E54A5822-5D56-56FD-0741-2CFC5412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" y="1268361"/>
            <a:ext cx="3465871" cy="2359742"/>
          </a:xfrm>
          <a:prstGeom prst="rect">
            <a:avLst/>
          </a:prstGeom>
        </p:spPr>
      </p:pic>
      <p:pic>
        <p:nvPicPr>
          <p:cNvPr id="4" name="Picture 3" descr="e5fb665fb4a84505e1f487aa74b60447_t">
            <a:extLst>
              <a:ext uri="{FF2B5EF4-FFF2-40B4-BE49-F238E27FC236}">
                <a16:creationId xmlns:a16="http://schemas.microsoft.com/office/drawing/2014/main" id="{65D89E19-AF97-AAF9-7576-25D85099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738" y="1268361"/>
            <a:ext cx="3593920" cy="2581986"/>
          </a:xfrm>
          <a:prstGeom prst="rect">
            <a:avLst/>
          </a:prstGeom>
        </p:spPr>
      </p:pic>
      <p:pic>
        <p:nvPicPr>
          <p:cNvPr id="5" name="Content Placeholder 2" descr="5487a2b118848829c8d9fe728ab5086e_w">
            <a:extLst>
              <a:ext uri="{FF2B5EF4-FFF2-40B4-BE49-F238E27FC236}">
                <a16:creationId xmlns:a16="http://schemas.microsoft.com/office/drawing/2014/main" id="{B649FE86-3FEF-1C67-CE49-A13E2EAC1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51733" y="1398021"/>
            <a:ext cx="4237706" cy="2551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F04202-11F4-B267-4C05-E3900B982BB5}"/>
              </a:ext>
            </a:extLst>
          </p:cNvPr>
          <p:cNvSpPr txBox="1"/>
          <p:nvPr/>
        </p:nvSpPr>
        <p:spPr>
          <a:xfrm>
            <a:off x="202561" y="45114"/>
            <a:ext cx="3326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Congested road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05A14-4514-7A7F-D750-88B9AC39176D}"/>
              </a:ext>
            </a:extLst>
          </p:cNvPr>
          <p:cNvSpPr txBox="1"/>
          <p:nvPr/>
        </p:nvSpPr>
        <p:spPr>
          <a:xfrm>
            <a:off x="412866" y="614537"/>
            <a:ext cx="2263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Itchy eyes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3682D-211F-588B-1C22-43252105F8BC}"/>
              </a:ext>
            </a:extLst>
          </p:cNvPr>
          <p:cNvSpPr txBox="1"/>
          <p:nvPr/>
        </p:nvSpPr>
        <p:spPr>
          <a:xfrm>
            <a:off x="3810579" y="45114"/>
            <a:ext cx="285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underground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12" name="Content Placeholder 18" descr="construction-site-generators-types-features-of-generators-used-at-construction-sites">
            <a:extLst>
              <a:ext uri="{FF2B5EF4-FFF2-40B4-BE49-F238E27FC236}">
                <a16:creationId xmlns:a16="http://schemas.microsoft.com/office/drawing/2014/main" id="{0A36605F-BE8F-8420-E8BA-5C5DD7440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35" y="3896232"/>
            <a:ext cx="3593920" cy="2593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F1AEF-8CF6-3BC3-5022-F8A1886324B6}"/>
              </a:ext>
            </a:extLst>
          </p:cNvPr>
          <p:cNvSpPr txBox="1"/>
          <p:nvPr/>
        </p:nvSpPr>
        <p:spPr>
          <a:xfrm>
            <a:off x="7365058" y="-361862"/>
            <a:ext cx="407647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construction site</a:t>
            </a:r>
          </a:p>
        </p:txBody>
      </p:sp>
      <p:pic>
        <p:nvPicPr>
          <p:cNvPr id="3" name="Picture 2" descr="gioi-thieu-ha-noi">
            <a:extLst>
              <a:ext uri="{FF2B5EF4-FFF2-40B4-BE49-F238E27FC236}">
                <a16:creationId xmlns:a16="http://schemas.microsoft.com/office/drawing/2014/main" id="{783476BF-3244-3DDA-23D1-ECCF2504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79" y="3896232"/>
            <a:ext cx="4153782" cy="25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645D1-0B8B-BDD6-5FA0-1B56F5C5D080}"/>
              </a:ext>
            </a:extLst>
          </p:cNvPr>
          <p:cNvSpPr txBox="1"/>
          <p:nvPr/>
        </p:nvSpPr>
        <p:spPr>
          <a:xfrm>
            <a:off x="7497222" y="275753"/>
            <a:ext cx="449221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Downtown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of the city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0B899-A86B-D8ED-45ED-CA0FDF3A2ABE}"/>
              </a:ext>
            </a:extLst>
          </p:cNvPr>
          <p:cNvSpPr txBox="1"/>
          <p:nvPr/>
        </p:nvSpPr>
        <p:spPr>
          <a:xfrm>
            <a:off x="3000871" y="282871"/>
            <a:ext cx="5107258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Entertainment </a:t>
            </a:r>
            <a:r>
              <a:rPr lang="en-US" sz="3600" b="1" dirty="0" err="1">
                <a:solidFill>
                  <a:srgbClr val="FF0000"/>
                </a:solidFill>
              </a:rPr>
              <a:t>centre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A group of kids playing in a play area&#10;&#10;Description automatically generated">
            <a:extLst>
              <a:ext uri="{FF2B5EF4-FFF2-40B4-BE49-F238E27FC236}">
                <a16:creationId xmlns:a16="http://schemas.microsoft.com/office/drawing/2014/main" id="{3411D233-F26F-2A53-B437-E3C28E18D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29" y="3938082"/>
            <a:ext cx="3951136" cy="25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7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1666 L -0.29623 0.408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33698 0.343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6472 0.44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29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59817 0.887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09" y="4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718 L -0.30781 0.796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40456 0.8159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4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Content Placeholder 5" descr="london-underground-Lancaster_Gate_tube">
            <a:extLst>
              <a:ext uri="{FF2B5EF4-FFF2-40B4-BE49-F238E27FC236}">
                <a16:creationId xmlns:a16="http://schemas.microsoft.com/office/drawing/2014/main" id="{FA356C24-DB30-A035-5837-A0CAEBAA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27121" y="1427679"/>
            <a:ext cx="5588131" cy="486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65D7BF-C5B4-028A-9ED3-3CCC58FB516C}"/>
              </a:ext>
            </a:extLst>
          </p:cNvPr>
          <p:cNvSpPr txBox="1"/>
          <p:nvPr/>
        </p:nvSpPr>
        <p:spPr>
          <a:xfrm>
            <a:off x="1131939" y="3059668"/>
            <a:ext cx="3130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333333"/>
                </a:solidFill>
                <a:effectLst/>
                <a:latin typeface="+mj-lt"/>
              </a:rPr>
              <a:t>/ˈmetrəʊ/</a:t>
            </a:r>
            <a:endParaRPr lang="vi-VN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051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ntent Placeholder 8" descr="custom-Custom_Size___iStock-concrete-jungle">
            <a:extLst>
              <a:ext uri="{FF2B5EF4-FFF2-40B4-BE49-F238E27FC236}">
                <a16:creationId xmlns:a16="http://schemas.microsoft.com/office/drawing/2014/main" id="{EE443F21-CF3D-5691-B5C9-E8327181D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1273" r="14842"/>
          <a:stretch>
            <a:fillRect/>
          </a:stretch>
        </p:blipFill>
        <p:spPr>
          <a:xfrm>
            <a:off x="4919054" y="1075689"/>
            <a:ext cx="7093974" cy="5516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7E2177-E721-AB94-DE8B-964DF5A81CB8}"/>
              </a:ext>
            </a:extLst>
          </p:cNvPr>
          <p:cNvSpPr/>
          <p:nvPr/>
        </p:nvSpPr>
        <p:spPr>
          <a:xfrm>
            <a:off x="35269" y="3332778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train on a track in a city&#10;&#10;Description automatically generated">
            <a:extLst>
              <a:ext uri="{FF2B5EF4-FFF2-40B4-BE49-F238E27FC236}">
                <a16:creationId xmlns:a16="http://schemas.microsoft.com/office/drawing/2014/main" id="{CA9A9E31-2E43-A334-57EE-244320ACF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4" y="1075689"/>
            <a:ext cx="6341807" cy="548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E468C-4E68-16FC-A2D0-BD36B1EE72C2}"/>
              </a:ext>
            </a:extLst>
          </p:cNvPr>
          <p:cNvSpPr txBox="1"/>
          <p:nvPr/>
        </p:nvSpPr>
        <p:spPr>
          <a:xfrm>
            <a:off x="324465" y="3059668"/>
            <a:ext cx="4498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/skaɪ</a:t>
            </a:r>
            <a:r>
              <a:rPr lang="en-US" sz="5400" b="1" dirty="0">
                <a:solidFill>
                  <a:srgbClr val="333333"/>
                </a:solidFill>
                <a:latin typeface="Lucida Sans Unicode" panose="020B0602030504020204" pitchFamily="34" charset="0"/>
              </a:rPr>
              <a:t> </a:t>
            </a:r>
            <a:r>
              <a:rPr lang="vi-VN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treɪn/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00712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 descr="Tổng hợp các hình ảnh ấn tượng của Sun World Halong Complex! – Sun World Ha  Long">
            <a:extLst>
              <a:ext uri="{FF2B5EF4-FFF2-40B4-BE49-F238E27FC236}">
                <a16:creationId xmlns:a16="http://schemas.microsoft.com/office/drawing/2014/main" id="{C4637EBF-CF5A-54F8-5C1E-20E2A68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87" y="1204276"/>
            <a:ext cx="5249810" cy="44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0 khu mua sắm sầm uất nhất Sài Gòn">
            <a:extLst>
              <a:ext uri="{FF2B5EF4-FFF2-40B4-BE49-F238E27FC236}">
                <a16:creationId xmlns:a16="http://schemas.microsoft.com/office/drawing/2014/main" id="{BDB61D87-0543-5561-A719-0FAA00FB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4" y="1204275"/>
            <a:ext cx="4999704" cy="44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86B34-FCF5-2E8E-5A41-C8D0E7DB28B4}"/>
              </a:ext>
            </a:extLst>
          </p:cNvPr>
          <p:cNvSpPr txBox="1"/>
          <p:nvPr/>
        </p:nvSpPr>
        <p:spPr>
          <a:xfrm>
            <a:off x="3381068" y="5906418"/>
            <a:ext cx="61611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vi-VN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1831F-8A9D-EBBB-C07A-1E229B7961FF}"/>
              </a:ext>
            </a:extLst>
          </p:cNvPr>
          <p:cNvSpPr txBox="1"/>
          <p:nvPr/>
        </p:nvSpPr>
        <p:spPr>
          <a:xfrm>
            <a:off x="2979174" y="4085303"/>
            <a:ext cx="2005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Park</a:t>
            </a:r>
            <a:endParaRPr lang="vi-V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7344B-69E4-CB36-DD2C-9F1CF2524B4F}"/>
              </a:ext>
            </a:extLst>
          </p:cNvPr>
          <p:cNvSpPr txBox="1"/>
          <p:nvPr/>
        </p:nvSpPr>
        <p:spPr>
          <a:xfrm>
            <a:off x="8262785" y="5424554"/>
            <a:ext cx="346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Shopping center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13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544052"/>
              </p:ext>
            </p:extLst>
          </p:nvPr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kɒŋkriːt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dʒʌŋɡl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metrəʊ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Sky train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vi-VN" sz="3200" b="0" i="0" dirty="0">
                          <a:solidFill>
                            <a:srgbClr val="333333"/>
                          </a:solidFill>
                          <a:effectLst/>
                          <a:latin typeface="Lucida Sans Unicode" panose="020B0602030504020204" pitchFamily="34" charset="0"/>
                        </a:rPr>
                        <a:t>skaɪ</a:t>
                      </a: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Lucida Sans Unicode" panose="020B0602030504020204" pitchFamily="34" charset="0"/>
                        </a:rPr>
                        <a:t> </a:t>
                      </a:r>
                      <a:r>
                        <a:rPr lang="vi-VN" sz="3200" b="0" i="0" dirty="0">
                          <a:solidFill>
                            <a:srgbClr val="333333"/>
                          </a:solidFill>
                          <a:effectLst/>
                          <a:latin typeface="Lucida Sans Unicode" panose="020B0602030504020204" pitchFamily="34" charset="0"/>
                        </a:rPr>
                        <a:t>treɪn/</a:t>
                      </a:r>
                      <a:endParaRPr lang="vi-VN" sz="3200" b="0" dirty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-176956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399774-4ED0-B478-8DF8-1BBA9F07A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59111"/>
              </p:ext>
            </p:extLst>
          </p:nvPr>
        </p:nvGraphicFramePr>
        <p:xfrm>
          <a:off x="326706" y="906353"/>
          <a:ext cx="11575241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6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/>
                        <a:t>d. things in a </a:t>
                      </a:r>
                      <a:r>
                        <a:rPr lang="en-US" sz="3200" dirty="0" err="1"/>
                        <a:t>neighbourhood</a:t>
                      </a:r>
                      <a:r>
                        <a:rPr lang="en-US" sz="3200" dirty="0"/>
                        <a:t> that make life more comfortable such as parks and shopping </a:t>
                      </a:r>
                      <a:r>
                        <a:rPr lang="en-US" sz="3200" dirty="0" err="1"/>
                        <a:t>centres</a:t>
                      </a:r>
                      <a:endParaRPr lang="en-US" sz="3200" dirty="0"/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7C6221-887F-931F-831A-C9A42DD4E0BE}"/>
              </a:ext>
            </a:extLst>
          </p:cNvPr>
          <p:cNvSpPr txBox="1"/>
          <p:nvPr/>
        </p:nvSpPr>
        <p:spPr>
          <a:xfrm>
            <a:off x="732401" y="0"/>
            <a:ext cx="10644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</a:t>
            </a:r>
            <a:endParaRPr lang="vi-VN" sz="36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CE7D0A-AFBB-3ACE-F4E6-C95CDF5D9412}"/>
              </a:ext>
            </a:extLst>
          </p:cNvPr>
          <p:cNvCxnSpPr>
            <a:cxnSpLocks/>
          </p:cNvCxnSpPr>
          <p:nvPr/>
        </p:nvCxnSpPr>
        <p:spPr>
          <a:xfrm>
            <a:off x="2743200" y="1224116"/>
            <a:ext cx="1415845" cy="1843549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56A6FC-7DD6-1EFD-05A9-8EC1571511DB}"/>
              </a:ext>
            </a:extLst>
          </p:cNvPr>
          <p:cNvCxnSpPr/>
          <p:nvPr/>
        </p:nvCxnSpPr>
        <p:spPr>
          <a:xfrm>
            <a:off x="3200400" y="2182761"/>
            <a:ext cx="110612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43C96-6766-2F8C-9E78-C410AEC9E71B}"/>
              </a:ext>
            </a:extLst>
          </p:cNvPr>
          <p:cNvCxnSpPr/>
          <p:nvPr/>
        </p:nvCxnSpPr>
        <p:spPr>
          <a:xfrm>
            <a:off x="2418735" y="3067665"/>
            <a:ext cx="1740310" cy="25662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E03EB5-FCE1-3EEB-928C-70ECC703313C}"/>
              </a:ext>
            </a:extLst>
          </p:cNvPr>
          <p:cNvCxnSpPr/>
          <p:nvPr/>
        </p:nvCxnSpPr>
        <p:spPr>
          <a:xfrm flipV="1">
            <a:off x="1976284" y="1224116"/>
            <a:ext cx="2182761" cy="29496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472B2A-1529-187A-955B-1126BDBB839B}"/>
              </a:ext>
            </a:extLst>
          </p:cNvPr>
          <p:cNvCxnSpPr/>
          <p:nvPr/>
        </p:nvCxnSpPr>
        <p:spPr>
          <a:xfrm flipV="1">
            <a:off x="2418735" y="4173793"/>
            <a:ext cx="1740310" cy="14600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5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1178</Words>
  <Application>Microsoft Office PowerPoint</Application>
  <PresentationFormat>Widescreen</PresentationFormat>
  <Paragraphs>185</Paragraphs>
  <Slides>23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.VnAristote</vt:lpstr>
      <vt:lpstr>Arial</vt:lpstr>
      <vt:lpstr>Calibri</vt:lpstr>
      <vt:lpstr>Calibri Light</vt:lpstr>
      <vt:lpstr>Lucida Sans Unicode</vt:lpstr>
      <vt:lpstr>Myriad Pro</vt:lpstr>
      <vt:lpstr>Tahoma</vt:lpstr>
      <vt:lpstr>Times New Roman</vt:lpstr>
      <vt:lpstr>VNI-Tekon</vt:lpstr>
      <vt:lpstr>VNI-Thufap3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282</cp:revision>
  <dcterms:created xsi:type="dcterms:W3CDTF">2020-12-09T02:04:00Z</dcterms:created>
  <dcterms:modified xsi:type="dcterms:W3CDTF">2024-09-26T09:40:22Z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