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25" r:id="rId14"/>
    <p:sldId id="338" r:id="rId15"/>
    <p:sldId id="276" r:id="rId16"/>
    <p:sldId id="298" r:id="rId17"/>
    <p:sldId id="327" r:id="rId18"/>
    <p:sldId id="341" r:id="rId19"/>
    <p:sldId id="313" r:id="rId20"/>
    <p:sldId id="339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22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94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convenience </a:t>
            </a:r>
            <a:r>
              <a:rPr lang="en-US" sz="8000" b="1">
                <a:solidFill>
                  <a:srgbClr val="AD4F0F"/>
                </a:solidFill>
              </a:rPr>
              <a:t>store </a:t>
            </a:r>
            <a:r>
              <a:rPr lang="en-US" sz="6000" b="1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home-made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E0702A"/>
                </a:solidFill>
              </a:rPr>
              <a:t>1.</a:t>
            </a:r>
            <a:r>
              <a:rPr lang="en-US"/>
              <a:t>  - </a:t>
            </a:r>
            <a:r>
              <a:rPr lang="en-US" dirty="0"/>
              <a:t>What </a:t>
            </a:r>
            <a:r>
              <a:rPr lang="en-US"/>
              <a:t>is ‘_____________’?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62954" y="1085214"/>
            <a:ext cx="8075692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6"/>
            <a:ext cx="12192000" cy="578420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5337" y="537293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9157" y="51038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942" y="389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55" y="-6600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0" y="997616"/>
            <a:ext cx="12298736" cy="585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things. Theo people at the market were wearing really </a:t>
            </a:r>
            <a:r>
              <a:rPr lang="en-US" sz="2200" dirty="0" err="1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 think so, and most of the products sold at the market were home-grown and home-made. I love it.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similar markets in New Zealand?</a:t>
            </a:r>
            <a:b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we 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b="0" i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Yeah. Oh, I’ve got to go. My art lesson starts at one o’clock, and I want to go to a convenience store on the way. See you later.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22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See you.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984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0118" y="1329232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many 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places can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buy things?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2855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47790"/>
              </p:ext>
            </p:extLst>
          </p:nvPr>
        </p:nvGraphicFramePr>
        <p:xfrm>
          <a:off x="6266027" y="2096470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</a:t>
                      </a:r>
                      <a:r>
                        <a:rPr lang="en-US" sz="3200" b="0" dirty="0">
                          <a:solidFill>
                            <a:srgbClr val="7030A0"/>
                          </a:solidFill>
                          <a:latin typeface="+mn-lt"/>
                        </a:rPr>
                        <a:t>open-air</a:t>
                      </a:r>
                      <a:r>
                        <a:rPr lang="en-US" sz="3200" b="0" baseline="0" dirty="0">
                          <a:solidFill>
                            <a:srgbClr val="7030A0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rgbClr val="7030A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84680" y="34271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84680" y="4438365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84680" y="5528768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1C93F2-229B-B472-8344-1F894528B0EC}"/>
              </a:ext>
            </a:extLst>
          </p:cNvPr>
          <p:cNvSpPr/>
          <p:nvPr/>
        </p:nvSpPr>
        <p:spPr>
          <a:xfrm>
            <a:off x="2355614" y="2101736"/>
            <a:ext cx="3590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There are 4 places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9477" y="838892"/>
            <a:ext cx="1136917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decide whether the following statements are True or False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5764" y="96933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872" y="8528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562206"/>
              </p:ext>
            </p:extLst>
          </p:nvPr>
        </p:nvGraphicFramePr>
        <p:xfrm>
          <a:off x="316872" y="1827616"/>
          <a:ext cx="11330184" cy="4258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0003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1000181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Statements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T/F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endParaRPr lang="en-US" sz="30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514350" marR="0" lvl="0" indent="-5143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en-US" sz="3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endParaRPr lang="en-US" sz="30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00C43C-24F8-8EC0-C37E-FFA65E7951A1}"/>
              </a:ext>
            </a:extLst>
          </p:cNvPr>
          <p:cNvSpPr txBox="1"/>
          <p:nvPr/>
        </p:nvSpPr>
        <p:spPr>
          <a:xfrm>
            <a:off x="416459" y="2380353"/>
            <a:ext cx="89538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Bac Ha Fair is an open-air market in Lao Cai.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71FC1-7532-B2D3-DDAE-41316503807E}"/>
              </a:ext>
            </a:extLst>
          </p:cNvPr>
          <p:cNvSpPr txBox="1"/>
          <p:nvPr/>
        </p:nvSpPr>
        <p:spPr>
          <a:xfrm>
            <a:off x="416459" y="3093625"/>
            <a:ext cx="89538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open-air market, goods are displayed on shelves.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7760A-29FA-CDA1-F601-75ECCB6F7DD7}"/>
              </a:ext>
            </a:extLst>
          </p:cNvPr>
          <p:cNvSpPr txBox="1"/>
          <p:nvPr/>
        </p:nvSpPr>
        <p:spPr>
          <a:xfrm>
            <a:off x="416458" y="3844387"/>
            <a:ext cx="10212309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Farmers’ markets in New Zealand are opened every weekend.</a:t>
            </a:r>
            <a:endParaRPr lang="en-US" sz="30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66889-FC1F-1057-CCB2-04B581937B48}"/>
              </a:ext>
            </a:extLst>
          </p:cNvPr>
          <p:cNvSpPr txBox="1"/>
          <p:nvPr/>
        </p:nvSpPr>
        <p:spPr>
          <a:xfrm>
            <a:off x="416458" y="4520169"/>
            <a:ext cx="10311895" cy="1405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the items at the supermarket have fixed prices on their price tags.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603FA-8E6D-6780-8163-DCE166A69FD9}"/>
              </a:ext>
            </a:extLst>
          </p:cNvPr>
          <p:cNvSpPr txBox="1"/>
          <p:nvPr/>
        </p:nvSpPr>
        <p:spPr>
          <a:xfrm>
            <a:off x="10856496" y="2515309"/>
            <a:ext cx="814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DF938-6D4A-032B-82FE-7B1B3131731F}"/>
              </a:ext>
            </a:extLst>
          </p:cNvPr>
          <p:cNvSpPr txBox="1"/>
          <p:nvPr/>
        </p:nvSpPr>
        <p:spPr>
          <a:xfrm>
            <a:off x="10920569" y="3226022"/>
            <a:ext cx="814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4C00C-04DD-8D99-1D4A-6305D106F7CB}"/>
              </a:ext>
            </a:extLst>
          </p:cNvPr>
          <p:cNvSpPr txBox="1"/>
          <p:nvPr/>
        </p:nvSpPr>
        <p:spPr>
          <a:xfrm>
            <a:off x="10890861" y="4655889"/>
            <a:ext cx="814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6649E3-A797-F7E7-1DFC-18670C040ADC}"/>
              </a:ext>
            </a:extLst>
          </p:cNvPr>
          <p:cNvSpPr txBox="1"/>
          <p:nvPr/>
        </p:nvSpPr>
        <p:spPr>
          <a:xfrm>
            <a:off x="10913495" y="3966171"/>
            <a:ext cx="814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10" grpId="0"/>
      <p:bldP spid="13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9645" y="969338"/>
            <a:ext cx="113691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Read the conversation again and answer the questions below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5764" y="96933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872" y="8528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00C43C-24F8-8EC0-C37E-FFA65E7951A1}"/>
              </a:ext>
            </a:extLst>
          </p:cNvPr>
          <p:cNvSpPr txBox="1"/>
          <p:nvPr/>
        </p:nvSpPr>
        <p:spPr>
          <a:xfrm>
            <a:off x="235764" y="1729973"/>
            <a:ext cx="89538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Alice like about Bac Ha Fair?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71FC1-7532-B2D3-DDAE-41316503807E}"/>
              </a:ext>
            </a:extLst>
          </p:cNvPr>
          <p:cNvSpPr txBox="1"/>
          <p:nvPr/>
        </p:nvSpPr>
        <p:spPr>
          <a:xfrm>
            <a:off x="253428" y="3533253"/>
            <a:ext cx="8953877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What products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did people sell at the open-air market?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7760A-29FA-CDA1-F601-75ECCB6F7DD7}"/>
              </a:ext>
            </a:extLst>
          </p:cNvPr>
          <p:cNvSpPr txBox="1"/>
          <p:nvPr/>
        </p:nvSpPr>
        <p:spPr>
          <a:xfrm>
            <a:off x="253428" y="4751358"/>
            <a:ext cx="10212309" cy="701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Does Mai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like shopping at the supermarket? Why/ Why not?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F603FA-8E6D-6780-8163-DCE166A69FD9}"/>
              </a:ext>
            </a:extLst>
          </p:cNvPr>
          <p:cNvSpPr txBox="1"/>
          <p:nvPr/>
        </p:nvSpPr>
        <p:spPr>
          <a:xfrm>
            <a:off x="253428" y="2487663"/>
            <a:ext cx="1177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She likes many things. Especially, the people at the market were wearing really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colourful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costumes.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1DF938-6D4A-032B-82FE-7B1B3131731F}"/>
              </a:ext>
            </a:extLst>
          </p:cNvPr>
          <p:cNvSpPr txBox="1"/>
          <p:nvPr/>
        </p:nvSpPr>
        <p:spPr>
          <a:xfrm>
            <a:off x="253428" y="4335362"/>
            <a:ext cx="11530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Home-grown and home-made products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6649E3-A797-F7E7-1DFC-18670C040ADC}"/>
              </a:ext>
            </a:extLst>
          </p:cNvPr>
          <p:cNvSpPr txBox="1"/>
          <p:nvPr/>
        </p:nvSpPr>
        <p:spPr>
          <a:xfrm>
            <a:off x="253428" y="5542054"/>
            <a:ext cx="11681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(Because she can find almost everything she needs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there, and she doesn’t have to bargain.)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A94F4-C9A7-0190-2DD9-F20708C5DC57}"/>
              </a:ext>
            </a:extLst>
          </p:cNvPr>
          <p:cNvSpPr txBox="1"/>
          <p:nvPr/>
        </p:nvSpPr>
        <p:spPr>
          <a:xfrm>
            <a:off x="7813141" y="1560781"/>
            <a:ext cx="397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Alice: Many things. The people at the market were wearing really </a:t>
            </a:r>
            <a:r>
              <a:rPr lang="en-US" b="1" dirty="0" err="1">
                <a:solidFill>
                  <a:srgbClr val="00B050"/>
                </a:solidFill>
              </a:rPr>
              <a:t>colourful</a:t>
            </a:r>
            <a:r>
              <a:rPr lang="en-US" b="1" dirty="0">
                <a:solidFill>
                  <a:srgbClr val="00B050"/>
                </a:solidFill>
              </a:rPr>
              <a:t> costumes.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EC6DD-1D18-778D-126B-94A9C1B1FF8B}"/>
              </a:ext>
            </a:extLst>
          </p:cNvPr>
          <p:cNvSpPr txBox="1"/>
          <p:nvPr/>
        </p:nvSpPr>
        <p:spPr>
          <a:xfrm>
            <a:off x="6855537" y="2955034"/>
            <a:ext cx="3970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18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I think so, and most of the products sold at the market were home-grown and home-made. I love it.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61EA9-C34C-632A-2A1E-1CC7A27EF462}"/>
              </a:ext>
            </a:extLst>
          </p:cNvPr>
          <p:cNvSpPr txBox="1"/>
          <p:nvPr/>
        </p:nvSpPr>
        <p:spPr>
          <a:xfrm>
            <a:off x="9984743" y="4059062"/>
            <a:ext cx="22797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I prefer shopping at the supermarket. I can find almost everything I need there, I don’t have to bargain. All the items have fixed prices on their price tags.</a:t>
            </a:r>
            <a:b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FEE87A-2C0C-825F-2273-EFE2D514BFA7}"/>
              </a:ext>
            </a:extLst>
          </p:cNvPr>
          <p:cNvCxnSpPr/>
          <p:nvPr/>
        </p:nvCxnSpPr>
        <p:spPr>
          <a:xfrm flipV="1">
            <a:off x="6771992" y="2046594"/>
            <a:ext cx="1167897" cy="7084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5516FC-4977-A30C-CE47-C05B64FA6C58}"/>
              </a:ext>
            </a:extLst>
          </p:cNvPr>
          <p:cNvCxnSpPr/>
          <p:nvPr/>
        </p:nvCxnSpPr>
        <p:spPr>
          <a:xfrm flipV="1">
            <a:off x="5790593" y="3756481"/>
            <a:ext cx="1167897" cy="7084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74C3F65-AFDD-921C-865F-B7EB8DBADC6B}"/>
              </a:ext>
            </a:extLst>
          </p:cNvPr>
          <p:cNvCxnSpPr>
            <a:cxnSpLocks/>
          </p:cNvCxnSpPr>
          <p:nvPr/>
        </p:nvCxnSpPr>
        <p:spPr>
          <a:xfrm flipV="1">
            <a:off x="8605692" y="4751358"/>
            <a:ext cx="1289746" cy="812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0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0" grpId="0"/>
      <p:bldP spid="13" grpId="0"/>
      <p:bldP spid="19" grpId="0"/>
      <p:bldP spid="4" grpId="0"/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806888"/>
            <a:ext cx="747092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94520" y="1188331"/>
            <a:ext cx="2517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3113"/>
          <a:stretch/>
        </p:blipFill>
        <p:spPr>
          <a:xfrm>
            <a:off x="417334" y="3154240"/>
            <a:ext cx="1999941" cy="2744742"/>
          </a:xfrm>
          <a:prstGeom prst="rect">
            <a:avLst/>
          </a:prstGeom>
        </p:spPr>
      </p:pic>
      <p:pic>
        <p:nvPicPr>
          <p:cNvPr id="1026" name="Picture 2" descr="Supermarkets Fruit &amp; Vegetable Shelving | Supermarket design, Grocery store  design, Fruit and veg shop">
            <a:extLst>
              <a:ext uri="{FF2B5EF4-FFF2-40B4-BE49-F238E27FC236}">
                <a16:creationId xmlns:a16="http://schemas.microsoft.com/office/drawing/2014/main" id="{A2D022AD-6F0A-14C2-46A6-A0ABA08A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311" y="2638191"/>
            <a:ext cx="2112507" cy="14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es Shop Designing Service at Rs 19500/piece in Ahmedabad">
            <a:extLst>
              <a:ext uri="{FF2B5EF4-FFF2-40B4-BE49-F238E27FC236}">
                <a16:creationId xmlns:a16="http://schemas.microsoft.com/office/drawing/2014/main" id="{4C7D2EDD-AC2A-1472-7734-78D61201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85" y="3596297"/>
            <a:ext cx="2480837" cy="18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,661,292 Bakery Royalty-Free Images, Stock Photos &amp; Pictures | Shutterstock">
            <a:extLst>
              <a:ext uri="{FF2B5EF4-FFF2-40B4-BE49-F238E27FC236}">
                <a16:creationId xmlns:a16="http://schemas.microsoft.com/office/drawing/2014/main" id="{16B79807-3F1E-AC3C-120C-741CD4F4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12" y="4395506"/>
            <a:ext cx="2475336" cy="18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Bookshop.org launches to support UK indie book shops - ChannelX">
            <a:extLst>
              <a:ext uri="{FF2B5EF4-FFF2-40B4-BE49-F238E27FC236}">
                <a16:creationId xmlns:a16="http://schemas.microsoft.com/office/drawing/2014/main" id="{E3158762-04F1-835D-A739-926656124A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8C7AD5-354C-EFC3-5659-F9F0082D14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9233" y="2857303"/>
            <a:ext cx="2459723" cy="1639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1F8093-1EAC-7017-ECB1-5D17D48BFC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6970" y="4608545"/>
            <a:ext cx="2143125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260DD-1EFF-A265-586C-BA790A077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2834" y="4881517"/>
            <a:ext cx="1751686" cy="1860628"/>
          </a:xfrm>
          <a:prstGeom prst="rect">
            <a:avLst/>
          </a:prstGeom>
        </p:spPr>
      </p:pic>
      <p:pic>
        <p:nvPicPr>
          <p:cNvPr id="2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762073C3-FF2F-FC45-FBD3-6C7A5F6FF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4181" y="151217"/>
            <a:ext cx="2343815" cy="13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My </a:t>
            </a:r>
            <a:r>
              <a:rPr lang="en-US" sz="3200" b="1" dirty="0" err="1">
                <a:solidFill>
                  <a:srgbClr val="F26649"/>
                </a:solidFill>
              </a:rPr>
              <a:t>favourite</a:t>
            </a:r>
            <a:r>
              <a:rPr lang="en-US" sz="3200" b="1" dirty="0">
                <a:solidFill>
                  <a:srgbClr val="F26649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 dirty="0"/>
              <a:t>shoe shop</a:t>
            </a:r>
          </a:p>
          <a:p>
            <a:r>
              <a:rPr lang="en-US" sz="3200" dirty="0"/>
              <a:t>vegetables &amp; fruit 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clothes shop</a:t>
            </a:r>
          </a:p>
          <a:p>
            <a:r>
              <a:rPr lang="en-US" sz="3200" dirty="0"/>
              <a:t>florist’s</a:t>
            </a:r>
          </a:p>
          <a:p>
            <a:r>
              <a:rPr lang="en-US" sz="3200" dirty="0"/>
              <a:t>bakery</a:t>
            </a:r>
          </a:p>
          <a:p>
            <a:r>
              <a:rPr lang="en-US" sz="3200" dirty="0"/>
              <a:t>bookshop</a:t>
            </a:r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Mai and Alice mentioned four places where they can buy things. Complete the list.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chợ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home-made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bargain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farmers’ market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4708</TotalTime>
  <Words>1135</Words>
  <Application>Microsoft Office PowerPoint</Application>
  <PresentationFormat>Widescreen</PresentationFormat>
  <Paragraphs>197</Paragraphs>
  <Slides>23</Slides>
  <Notes>19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251</cp:revision>
  <dcterms:created xsi:type="dcterms:W3CDTF">2020-12-09T02:04:09Z</dcterms:created>
  <dcterms:modified xsi:type="dcterms:W3CDTF">2024-01-24T10:07:49Z</dcterms:modified>
</cp:coreProperties>
</file>