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35" r:id="rId2"/>
    <p:sldId id="357" r:id="rId3"/>
    <p:sldId id="334" r:id="rId4"/>
    <p:sldId id="392" r:id="rId5"/>
    <p:sldId id="405" r:id="rId6"/>
    <p:sldId id="406" r:id="rId7"/>
    <p:sldId id="407" r:id="rId8"/>
    <p:sldId id="408" r:id="rId9"/>
    <p:sldId id="409" r:id="rId10"/>
    <p:sldId id="412" r:id="rId11"/>
    <p:sldId id="411" r:id="rId12"/>
    <p:sldId id="413" r:id="rId13"/>
    <p:sldId id="414" r:id="rId14"/>
    <p:sldId id="415" r:id="rId15"/>
    <p:sldId id="416" r:id="rId16"/>
    <p:sldId id="417" r:id="rId17"/>
    <p:sldId id="418" r:id="rId18"/>
    <p:sldId id="419" r:id="rId19"/>
    <p:sldId id="420" r:id="rId20"/>
    <p:sldId id="410" r:id="rId21"/>
    <p:sldId id="421" r:id="rId22"/>
    <p:sldId id="42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0000FF"/>
    <a:srgbClr val="006600"/>
    <a:srgbClr val="0000CC"/>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98" autoAdjust="0"/>
    <p:restoredTop sz="98566" autoAdjust="0"/>
  </p:normalViewPr>
  <p:slideViewPr>
    <p:cSldViewPr snapToGrid="0">
      <p:cViewPr varScale="1">
        <p:scale>
          <a:sx n="70" d="100"/>
          <a:sy n="70" d="100"/>
        </p:scale>
        <p:origin x="56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A308FB-1498-7B9A-946F-62E1B0251D58}"/>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29353-18A1-E62E-F0E7-0D1DB37C746D}"/>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8DFEF-F563-6ADA-AE7D-EA7B9CBD9BA3}"/>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FF51C-A686-C9EF-6705-2D21B90A814C}"/>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1E298-89A3-8D15-25E9-03DFDEE533DC}"/>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6D9F4-C35F-E5D4-C980-AF9C8B965E7C}"/>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6" name="Footer Placeholder 5">
            <a:extLst>
              <a:ext uri="{FF2B5EF4-FFF2-40B4-BE49-F238E27FC236}">
                <a16:creationId xmlns:a16="http://schemas.microsoft.com/office/drawing/2014/main"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7046D3-876D-4C5B-45C3-7A78EAF1461A}"/>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8" name="Footer Placeholder 7">
            <a:extLst>
              <a:ext uri="{FF2B5EF4-FFF2-40B4-BE49-F238E27FC236}">
                <a16:creationId xmlns:a16="http://schemas.microsoft.com/office/drawing/2014/main"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7C2031-2CC5-7BA1-98FD-2403904DC528}"/>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4" name="Footer Placeholder 3">
            <a:extLst>
              <a:ext uri="{FF2B5EF4-FFF2-40B4-BE49-F238E27FC236}">
                <a16:creationId xmlns:a16="http://schemas.microsoft.com/office/drawing/2014/main"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85CE8-8581-2F50-4DAF-FC03F1FDF7FE}"/>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3" name="Footer Placeholder 2">
            <a:extLst>
              <a:ext uri="{FF2B5EF4-FFF2-40B4-BE49-F238E27FC236}">
                <a16:creationId xmlns:a16="http://schemas.microsoft.com/office/drawing/2014/main"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C2C796-6882-D4E3-AA7F-532004367F89}"/>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6" name="Footer Placeholder 5">
            <a:extLst>
              <a:ext uri="{FF2B5EF4-FFF2-40B4-BE49-F238E27FC236}">
                <a16:creationId xmlns:a16="http://schemas.microsoft.com/office/drawing/2014/main"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2E887-1386-15D9-5ECB-2E2384DFF0F1}"/>
              </a:ext>
            </a:extLst>
          </p:cNvPr>
          <p:cNvSpPr>
            <a:spLocks noGrp="1"/>
          </p:cNvSpPr>
          <p:nvPr>
            <p:ph type="dt" sz="half" idx="10"/>
          </p:nvPr>
        </p:nvSpPr>
        <p:spPr/>
        <p:txBody>
          <a:bodyPr/>
          <a:lstStyle/>
          <a:p>
            <a:fld id="{5C547B41-D574-4D99-8733-CDF2B4333776}" type="datetimeFigureOut">
              <a:rPr lang="en-US" smtClean="0"/>
              <a:pPr/>
              <a:t>1/9/2025</a:t>
            </a:fld>
            <a:endParaRPr lang="en-US"/>
          </a:p>
        </p:txBody>
      </p:sp>
      <p:sp>
        <p:nvSpPr>
          <p:cNvPr id="6" name="Footer Placeholder 5">
            <a:extLst>
              <a:ext uri="{FF2B5EF4-FFF2-40B4-BE49-F238E27FC236}">
                <a16:creationId xmlns:a16="http://schemas.microsoft.com/office/drawing/2014/main"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1/9/2025</a:t>
            </a:fld>
            <a:endParaRPr lang="en-US"/>
          </a:p>
        </p:txBody>
      </p:sp>
      <p:sp>
        <p:nvSpPr>
          <p:cNvPr id="5" name="Footer Placeholder 4">
            <a:extLst>
              <a:ext uri="{FF2B5EF4-FFF2-40B4-BE49-F238E27FC236}">
                <a16:creationId xmlns:a16="http://schemas.microsoft.com/office/drawing/2014/main"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Th&#237;%20Nghi&#7879;m%20X&#225;c%20&#272;&#7883;nh%20Th&#224;nh%20Ph&#7847;n%20Nguy&#234;n%20T&#7889;%20Trong%20B&#244;ng.mp4"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84926"/>
            <a:ext cx="12192000" cy="769441"/>
          </a:xfrm>
          <a:prstGeom prst="rect">
            <a:avLst/>
          </a:prstGeom>
          <a:noFill/>
        </p:spPr>
        <p:txBody>
          <a:bodyPr wrap="square" rtlCol="0">
            <a:spAutoFit/>
          </a:bodyPr>
          <a:lstStyle/>
          <a:p>
            <a:pPr algn="ctr"/>
            <a:r>
              <a:rPr lang="en-US" sz="4400" b="1" dirty="0" err="1">
                <a:solidFill>
                  <a:srgbClr val="0000FF"/>
                </a:solidFill>
                <a:latin typeface="Times New Roman" pitchFamily="18" charset="0"/>
                <a:cs typeface="Times New Roman" pitchFamily="18" charset="0"/>
              </a:rPr>
              <a:t>PHẦN</a:t>
            </a:r>
            <a:r>
              <a:rPr lang="en-US" sz="4400" b="1" dirty="0">
                <a:solidFill>
                  <a:srgbClr val="0000FF"/>
                </a:solidFill>
                <a:latin typeface="Times New Roman" pitchFamily="18" charset="0"/>
                <a:cs typeface="Times New Roman" pitchFamily="18" charset="0"/>
              </a:rPr>
              <a:t> 2: </a:t>
            </a:r>
            <a:r>
              <a:rPr lang="en-US" sz="4400" b="1" dirty="0" err="1">
                <a:solidFill>
                  <a:srgbClr val="0000FF"/>
                </a:solidFill>
                <a:latin typeface="Times New Roman" pitchFamily="18" charset="0"/>
                <a:cs typeface="Times New Roman" pitchFamily="18" charset="0"/>
              </a:rPr>
              <a:t>CHẤT</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VÀ</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SỰ</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BIẾN</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ĐỔI</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CỦA</a:t>
            </a:r>
            <a:r>
              <a:rPr lang="en-US" sz="4400" b="1" dirty="0">
                <a:solidFill>
                  <a:srgbClr val="0000FF"/>
                </a:solidFill>
                <a:latin typeface="Times New Roman" pitchFamily="18" charset="0"/>
                <a:cs typeface="Times New Roman" pitchFamily="18" charset="0"/>
              </a:rPr>
              <a:t> </a:t>
            </a:r>
            <a:r>
              <a:rPr lang="en-US" sz="4400" b="1" dirty="0" err="1">
                <a:solidFill>
                  <a:srgbClr val="0000FF"/>
                </a:solidFill>
                <a:latin typeface="Times New Roman" pitchFamily="18" charset="0"/>
                <a:cs typeface="Times New Roman" pitchFamily="18" charset="0"/>
              </a:rPr>
              <a:t>CHẤT</a:t>
            </a:r>
            <a:endParaRPr lang="en-US" sz="4800" b="1" dirty="0">
              <a:solidFill>
                <a:srgbClr val="0000FF"/>
              </a:solidFill>
              <a:latin typeface="Times New Roman" pitchFamily="18" charset="0"/>
              <a:cs typeface="Times New Roman" pitchFamily="18" charset="0"/>
            </a:endParaRPr>
          </a:p>
        </p:txBody>
      </p:sp>
      <p:sp>
        <p:nvSpPr>
          <p:cNvPr id="3" name="TextBox 2"/>
          <p:cNvSpPr txBox="1"/>
          <p:nvPr/>
        </p:nvSpPr>
        <p:spPr>
          <a:xfrm>
            <a:off x="0" y="2434009"/>
            <a:ext cx="12192000" cy="1323439"/>
          </a:xfrm>
          <a:prstGeom prst="rect">
            <a:avLst/>
          </a:prstGeom>
          <a:noFill/>
        </p:spPr>
        <p:txBody>
          <a:bodyPr wrap="square" rtlCol="0">
            <a:spAutoFit/>
          </a:bodyPr>
          <a:lstStyle/>
          <a:p>
            <a:pPr algn="ctr"/>
            <a:r>
              <a:rPr lang="en-US" sz="4000" b="1" dirty="0" err="1">
                <a:solidFill>
                  <a:srgbClr val="0000FF"/>
                </a:solidFill>
                <a:latin typeface="Times New Roman" pitchFamily="18" charset="0"/>
                <a:cs typeface="Times New Roman" pitchFamily="18" charset="0"/>
              </a:rPr>
              <a:t>CHỦ</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ĐỀ</a:t>
            </a:r>
            <a:r>
              <a:rPr lang="en-US" sz="4000" b="1" dirty="0">
                <a:solidFill>
                  <a:srgbClr val="0000FF"/>
                </a:solidFill>
                <a:latin typeface="Times New Roman" pitchFamily="18" charset="0"/>
                <a:cs typeface="Times New Roman" pitchFamily="18" charset="0"/>
              </a:rPr>
              <a:t> 7: </a:t>
            </a:r>
            <a:r>
              <a:rPr lang="en-US" sz="4000" b="1" dirty="0" err="1">
                <a:solidFill>
                  <a:srgbClr val="0000FF"/>
                </a:solidFill>
                <a:latin typeface="Times New Roman" pitchFamily="18" charset="0"/>
                <a:cs typeface="Times New Roman" pitchFamily="18" charset="0"/>
              </a:rPr>
              <a:t>GIỚI</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THIỆU</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VỀ</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CHẤT</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HỮU</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CƠ</a:t>
            </a:r>
            <a:r>
              <a:rPr lang="en-US" sz="4000" b="1" dirty="0">
                <a:solidFill>
                  <a:srgbClr val="0000FF"/>
                </a:solidFill>
                <a:latin typeface="Times New Roman" pitchFamily="18" charset="0"/>
                <a:cs typeface="Times New Roman" pitchFamily="18" charset="0"/>
              </a:rPr>
              <a:t>, HYDROCARBON </a:t>
            </a:r>
            <a:r>
              <a:rPr lang="en-US" sz="4000" b="1" dirty="0" err="1">
                <a:solidFill>
                  <a:srgbClr val="0000FF"/>
                </a:solidFill>
                <a:latin typeface="Times New Roman" pitchFamily="18" charset="0"/>
                <a:cs typeface="Times New Roman" pitchFamily="18" charset="0"/>
              </a:rPr>
              <a:t>VÀ</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NGUỒN</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NGUYÊN</a:t>
            </a:r>
            <a:r>
              <a:rPr lang="en-US" sz="4000" b="1" dirty="0">
                <a:solidFill>
                  <a:srgbClr val="0000FF"/>
                </a:solidFill>
                <a:latin typeface="Times New Roman" pitchFamily="18" charset="0"/>
                <a:cs typeface="Times New Roman" pitchFamily="18" charset="0"/>
              </a:rPr>
              <a:t> </a:t>
            </a:r>
            <a:r>
              <a:rPr lang="en-US" sz="4000" b="1" dirty="0" err="1">
                <a:solidFill>
                  <a:srgbClr val="0000FF"/>
                </a:solidFill>
                <a:latin typeface="Times New Roman" pitchFamily="18" charset="0"/>
                <a:cs typeface="Times New Roman" pitchFamily="18" charset="0"/>
              </a:rPr>
              <a:t>LIỆU</a:t>
            </a:r>
            <a:endParaRPr lang="en-US" sz="4400" b="1" dirty="0">
              <a:solidFill>
                <a:srgbClr val="0000FF"/>
              </a:solidFill>
              <a:latin typeface="Times New Roman" pitchFamily="18" charset="0"/>
              <a:cs typeface="Times New Roman" pitchFamily="18" charset="0"/>
            </a:endParaRPr>
          </a:p>
        </p:txBody>
      </p:sp>
      <p:sp>
        <p:nvSpPr>
          <p:cNvPr id="5" name="TextBox 4"/>
          <p:cNvSpPr txBox="1"/>
          <p:nvPr/>
        </p:nvSpPr>
        <p:spPr>
          <a:xfrm>
            <a:off x="0" y="3979782"/>
            <a:ext cx="12192000" cy="646331"/>
          </a:xfrm>
          <a:prstGeom prst="rect">
            <a:avLst/>
          </a:prstGeom>
          <a:noFill/>
        </p:spPr>
        <p:txBody>
          <a:bodyPr wrap="square" rtlCol="0">
            <a:spAutoFit/>
          </a:bodyPr>
          <a:lstStyle/>
          <a:p>
            <a:pPr algn="ctr"/>
            <a:r>
              <a:rPr lang="en-US" sz="3600" b="1" dirty="0" err="1">
                <a:solidFill>
                  <a:srgbClr val="0000FF"/>
                </a:solidFill>
                <a:latin typeface="Times New Roman" pitchFamily="18" charset="0"/>
                <a:cs typeface="Times New Roman" pitchFamily="18" charset="0"/>
              </a:rPr>
              <a:t>BÀI</a:t>
            </a:r>
            <a:r>
              <a:rPr lang="en-US" sz="3600" b="1" dirty="0">
                <a:solidFill>
                  <a:srgbClr val="0000FF"/>
                </a:solidFill>
                <a:latin typeface="Times New Roman" pitchFamily="18" charset="0"/>
                <a:cs typeface="Times New Roman" pitchFamily="18" charset="0"/>
              </a:rPr>
              <a:t> 19: </a:t>
            </a:r>
            <a:r>
              <a:rPr lang="en-US" sz="3600" b="1" dirty="0" err="1">
                <a:solidFill>
                  <a:srgbClr val="0000FF"/>
                </a:solidFill>
                <a:latin typeface="Times New Roman" pitchFamily="18" charset="0"/>
                <a:cs typeface="Times New Roman" pitchFamily="18" charset="0"/>
              </a:rPr>
              <a:t>GIỚI</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THIỆU</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VỀ</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CHẤT</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HỮU</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CƠ</a:t>
            </a:r>
            <a:endParaRPr lang="en-US" sz="4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0" y="0"/>
            <a:ext cx="12192000" cy="4364638"/>
          </a:xfrm>
          <a:prstGeom prst="rect">
            <a:avLst/>
          </a:prstGeom>
          <a:noFill/>
          <a:ln w="9525">
            <a:noFill/>
            <a:miter lim="800000"/>
            <a:headEnd/>
            <a:tailEnd/>
          </a:ln>
          <a:effectLst/>
        </p:spPr>
      </p:pic>
      <p:pic>
        <p:nvPicPr>
          <p:cNvPr id="8194" name="Picture 2"/>
          <p:cNvPicPr>
            <a:picLocks noChangeAspect="1" noChangeArrowheads="1"/>
          </p:cNvPicPr>
          <p:nvPr/>
        </p:nvPicPr>
        <p:blipFill>
          <a:blip r:embed="rId3"/>
          <a:srcRect/>
          <a:stretch>
            <a:fillRect/>
          </a:stretch>
        </p:blipFill>
        <p:spPr bwMode="auto">
          <a:xfrm>
            <a:off x="130625" y="4201204"/>
            <a:ext cx="11974287" cy="2586941"/>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1255480"/>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trừ</a:t>
            </a:r>
            <a:r>
              <a:rPr lang="en-US" sz="2800" dirty="0">
                <a:solidFill>
                  <a:srgbClr val="0000FF"/>
                </a:solidFill>
                <a:latin typeface="Times New Roman" pitchFamily="18" charset="0"/>
                <a:cs typeface="Times New Roman" pitchFamily="18" charset="0"/>
              </a:rPr>
              <a:t> CO, CO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muối</a:t>
            </a:r>
            <a:r>
              <a:rPr lang="en-US" sz="2800" dirty="0">
                <a:solidFill>
                  <a:srgbClr val="0000FF"/>
                </a:solidFill>
                <a:latin typeface="Times New Roman" pitchFamily="18" charset="0"/>
                <a:cs typeface="Times New Roman" pitchFamily="18" charset="0"/>
              </a:rPr>
              <a:t> carbonate,...).</a:t>
            </a:r>
          </a:p>
        </p:txBody>
      </p:sp>
      <p:sp>
        <p:nvSpPr>
          <p:cNvPr id="10" name="TextBox 9"/>
          <p:cNvSpPr txBox="1"/>
          <p:nvPr/>
        </p:nvSpPr>
        <p:spPr>
          <a:xfrm>
            <a:off x="0" y="1669138"/>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carbohydrate, protein, lipid, vitamin,…</a:t>
            </a:r>
          </a:p>
        </p:txBody>
      </p:sp>
      <p:sp>
        <p:nvSpPr>
          <p:cNvPr id="11" name="TextBox 10"/>
          <p:cNvSpPr txBox="1"/>
          <p:nvPr/>
        </p:nvSpPr>
        <p:spPr>
          <a:xfrm>
            <a:off x="0" y="2090051"/>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2.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loại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2" name="TextBox 11"/>
          <p:cNvSpPr txBox="1"/>
          <p:nvPr/>
        </p:nvSpPr>
        <p:spPr>
          <a:xfrm>
            <a:off x="0" y="2510965"/>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a:solidFill>
                  <a:srgbClr val="0000FF"/>
                </a:solidFill>
                <a:latin typeface="Times New Roman" pitchFamily="18" charset="0"/>
                <a:cs typeface="Times New Roman" pitchFamily="18" charset="0"/>
              </a:rPr>
              <a:t>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chỉ</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gồm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hydrogen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3</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8</a:t>
            </a:r>
            <a:r>
              <a:rPr lang="en-US" sz="2800" dirty="0">
                <a:solidFill>
                  <a:srgbClr val="0000FF"/>
                </a:solidFill>
                <a:latin typeface="Times New Roman" pitchFamily="18" charset="0"/>
                <a:cs typeface="Times New Roman" pitchFamily="18" charset="0"/>
              </a:rPr>
              <a:t>,…</a:t>
            </a:r>
          </a:p>
        </p:txBody>
      </p:sp>
      <p:sp>
        <p:nvSpPr>
          <p:cNvPr id="13" name="TextBox 12"/>
          <p:cNvSpPr txBox="1"/>
          <p:nvPr/>
        </p:nvSpPr>
        <p:spPr>
          <a:xfrm>
            <a:off x="0" y="3374566"/>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Dẫn</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xuất</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của</a:t>
            </a:r>
            <a:r>
              <a:rPr lang="en-US" sz="2800" b="1" i="1" dirty="0">
                <a:solidFill>
                  <a:srgbClr val="0000FF"/>
                </a:solidFill>
                <a:latin typeface="Times New Roman" pitchFamily="18" charset="0"/>
                <a:cs typeface="Times New Roman" pitchFamily="18" charset="0"/>
              </a:rPr>
              <a:t> 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ngoài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còn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như</a:t>
            </a:r>
            <a:r>
              <a:rPr lang="en-US" sz="2800" dirty="0">
                <a:solidFill>
                  <a:srgbClr val="0000FF"/>
                </a:solidFill>
                <a:latin typeface="Times New Roman" pitchFamily="18" charset="0"/>
                <a:cs typeface="Times New Roman" pitchFamily="18" charset="0"/>
              </a:rPr>
              <a:t> H, O, N, </a:t>
            </a:r>
            <a:r>
              <a:rPr lang="en-US" sz="2800" dirty="0" err="1">
                <a:solidFill>
                  <a:srgbClr val="0000FF"/>
                </a:solidFill>
                <a:latin typeface="Times New Roman" pitchFamily="18" charset="0"/>
                <a:cs typeface="Times New Roman" pitchFamily="18" charset="0"/>
              </a:rPr>
              <a:t>Cl</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6</a:t>
            </a:r>
            <a:r>
              <a:rPr lang="en-US" sz="2800" dirty="0" err="1">
                <a:solidFill>
                  <a:srgbClr val="0000FF"/>
                </a:solidFill>
                <a:latin typeface="Times New Roman" pitchFamily="18" charset="0"/>
                <a:cs typeface="Times New Roman" pitchFamily="18" charset="0"/>
              </a:rPr>
              <a:t>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5</a:t>
            </a:r>
            <a:r>
              <a:rPr lang="en-US" sz="2800" dirty="0" err="1">
                <a:solidFill>
                  <a:srgbClr val="0000FF"/>
                </a:solidFill>
                <a:latin typeface="Times New Roman" pitchFamily="18" charset="0"/>
                <a:cs typeface="Times New Roman" pitchFamily="18" charset="0"/>
              </a:rPr>
              <a:t>O</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N</a:t>
            </a:r>
            <a:r>
              <a:rPr lang="en-US" sz="2800" dirty="0">
                <a:solidFill>
                  <a:srgbClr val="0000FF"/>
                </a:solidFill>
                <a:latin typeface="Times New Roman" pitchFamily="18" charset="0"/>
                <a:cs typeface="Times New Roman" pitchFamily="18" charset="0"/>
              </a:rPr>
              <a:t>,…</a:t>
            </a:r>
          </a:p>
        </p:txBody>
      </p:sp>
      <p:sp>
        <p:nvSpPr>
          <p:cNvPr id="14" name="TextBox 13"/>
          <p:cNvSpPr txBox="1"/>
          <p:nvPr/>
        </p:nvSpPr>
        <p:spPr>
          <a:xfrm>
            <a:off x="0" y="41946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5" name="TextBox 14"/>
          <p:cNvSpPr txBox="1"/>
          <p:nvPr/>
        </p:nvSpPr>
        <p:spPr>
          <a:xfrm>
            <a:off x="0" y="4601023"/>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học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ngành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học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nghiên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cứu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về</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a:t>
            </a:r>
          </a:p>
        </p:txBody>
      </p:sp>
      <p:sp>
        <p:nvSpPr>
          <p:cNvPr id="16" name="TextBox 15"/>
          <p:cNvSpPr txBox="1"/>
          <p:nvPr/>
        </p:nvSpPr>
        <p:spPr>
          <a:xfrm>
            <a:off x="0" y="5000166"/>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II.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CẤU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TẠO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7" name="TextBox 16"/>
          <p:cNvSpPr txBox="1"/>
          <p:nvPr/>
        </p:nvSpPr>
        <p:spPr>
          <a:xfrm>
            <a:off x="0" y="54138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giữa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nguyên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sp>
        <p:nvSpPr>
          <p:cNvPr id="18" name="TextBox 17"/>
          <p:cNvSpPr txBox="1"/>
          <p:nvPr/>
        </p:nvSpPr>
        <p:spPr>
          <a:xfrm>
            <a:off x="0" y="5783938"/>
            <a:ext cx="12192000" cy="954107"/>
          </a:xfrm>
          <a:prstGeom prst="rect">
            <a:avLst/>
          </a:prstGeom>
          <a:noFill/>
        </p:spPr>
        <p:txBody>
          <a:bodyPr wrap="square" rtlCol="0">
            <a:spAutoFit/>
          </a:bodyPr>
          <a:lstStyle/>
          <a:p>
            <a:pPr algn="just"/>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chủ</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yếu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cộng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luôn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IV, hydrogen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 oxygen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upRigh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strips(upRight)">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upRight)">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strips(upRight)">
                                      <p:cBhvr>
                                        <p:cTn id="22" dur="1000"/>
                                        <p:tgtEl>
                                          <p:spTgt spid="17"/>
                                        </p:tgtEl>
                                      </p:cBhvr>
                                    </p:animEffect>
                                  </p:childTnLst>
                                </p:cTn>
                              </p:par>
                              <p:par>
                                <p:cTn id="23" presetID="18" presetClass="entr" presetSubtype="3"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strips(upRight)">
                                      <p:cBhvr>
                                        <p:cTn id="2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9942" y="3983335"/>
            <a:ext cx="11016343" cy="584775"/>
          </a:xfrm>
          <a:prstGeom prst="rect">
            <a:avLst/>
          </a:prstGeom>
        </p:spPr>
        <p:txBody>
          <a:bodyPr wrap="square">
            <a:spAutoFit/>
          </a:bodyPr>
          <a:lstStyle/>
          <a:p>
            <a:pPr algn="just"/>
            <a:r>
              <a:rPr lang="en-US" sz="3200" dirty="0" err="1">
                <a:solidFill>
                  <a:srgbClr val="FF00FF"/>
                </a:solidFill>
                <a:latin typeface="Times New Roman" pitchFamily="18" charset="0"/>
                <a:cs typeface="Times New Roman" pitchFamily="18" charset="0"/>
              </a:rPr>
              <a:t>Số</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liên</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kết</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của</a:t>
            </a:r>
            <a:r>
              <a:rPr lang="en-US" sz="3200" dirty="0">
                <a:solidFill>
                  <a:srgbClr val="FF00FF"/>
                </a:solidFill>
                <a:latin typeface="Times New Roman" pitchFamily="18" charset="0"/>
                <a:cs typeface="Times New Roman" pitchFamily="18" charset="0"/>
              </a:rPr>
              <a:t> C </a:t>
            </a:r>
            <a:r>
              <a:rPr lang="en-US" sz="3200" dirty="0" err="1">
                <a:solidFill>
                  <a:srgbClr val="FF00FF"/>
                </a:solidFill>
                <a:latin typeface="Times New Roman" pitchFamily="18" charset="0"/>
                <a:cs typeface="Times New Roman" pitchFamily="18" charset="0"/>
              </a:rPr>
              <a:t>là</a:t>
            </a:r>
            <a:r>
              <a:rPr lang="en-US" sz="3200" dirty="0">
                <a:solidFill>
                  <a:srgbClr val="FF00FF"/>
                </a:solidFill>
                <a:latin typeface="Times New Roman" pitchFamily="18" charset="0"/>
                <a:cs typeface="Times New Roman" pitchFamily="18" charset="0"/>
              </a:rPr>
              <a:t> 4; </a:t>
            </a:r>
            <a:r>
              <a:rPr lang="en-US" sz="3200" dirty="0" err="1">
                <a:solidFill>
                  <a:srgbClr val="FF00FF"/>
                </a:solidFill>
                <a:latin typeface="Times New Roman" pitchFamily="18" charset="0"/>
                <a:cs typeface="Times New Roman" pitchFamily="18" charset="0"/>
              </a:rPr>
              <a:t>số</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liên</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kết</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của</a:t>
            </a:r>
            <a:r>
              <a:rPr lang="en-US" sz="3200" dirty="0">
                <a:solidFill>
                  <a:srgbClr val="FF00FF"/>
                </a:solidFill>
                <a:latin typeface="Times New Roman" pitchFamily="18" charset="0"/>
                <a:cs typeface="Times New Roman" pitchFamily="18" charset="0"/>
              </a:rPr>
              <a:t> H </a:t>
            </a:r>
            <a:r>
              <a:rPr lang="en-US" sz="3200" dirty="0" err="1">
                <a:solidFill>
                  <a:srgbClr val="FF00FF"/>
                </a:solidFill>
                <a:latin typeface="Times New Roman" pitchFamily="18" charset="0"/>
                <a:cs typeface="Times New Roman" pitchFamily="18" charset="0"/>
              </a:rPr>
              <a:t>là</a:t>
            </a:r>
            <a:r>
              <a:rPr lang="en-US" sz="3200" dirty="0">
                <a:solidFill>
                  <a:srgbClr val="FF00FF"/>
                </a:solidFill>
                <a:latin typeface="Times New Roman" pitchFamily="18" charset="0"/>
                <a:cs typeface="Times New Roman" pitchFamily="18" charset="0"/>
              </a:rPr>
              <a:t> 1; </a:t>
            </a:r>
            <a:r>
              <a:rPr lang="en-US" sz="3200" dirty="0" err="1">
                <a:solidFill>
                  <a:srgbClr val="FF00FF"/>
                </a:solidFill>
                <a:latin typeface="Times New Roman" pitchFamily="18" charset="0"/>
                <a:cs typeface="Times New Roman" pitchFamily="18" charset="0"/>
              </a:rPr>
              <a:t>số</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liên</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kết</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của</a:t>
            </a:r>
            <a:r>
              <a:rPr lang="en-US" sz="3200" dirty="0">
                <a:solidFill>
                  <a:srgbClr val="FF00FF"/>
                </a:solidFill>
                <a:latin typeface="Times New Roman" pitchFamily="18" charset="0"/>
                <a:cs typeface="Times New Roman" pitchFamily="18" charset="0"/>
              </a:rPr>
              <a:t> O </a:t>
            </a:r>
            <a:r>
              <a:rPr lang="en-US" sz="3200" dirty="0" err="1">
                <a:solidFill>
                  <a:srgbClr val="FF00FF"/>
                </a:solidFill>
                <a:latin typeface="Times New Roman" pitchFamily="18" charset="0"/>
                <a:cs typeface="Times New Roman" pitchFamily="18" charset="0"/>
              </a:rPr>
              <a:t>là</a:t>
            </a:r>
            <a:r>
              <a:rPr lang="en-US" sz="3200" dirty="0">
                <a:solidFill>
                  <a:srgbClr val="FF00FF"/>
                </a:solidFill>
                <a:latin typeface="Times New Roman" pitchFamily="18" charset="0"/>
                <a:cs typeface="Times New Roman" pitchFamily="18" charset="0"/>
              </a:rPr>
              <a:t> 2</a:t>
            </a:r>
          </a:p>
        </p:txBody>
      </p:sp>
      <p:grpSp>
        <p:nvGrpSpPr>
          <p:cNvPr id="7" name="Group 6"/>
          <p:cNvGrpSpPr/>
          <p:nvPr/>
        </p:nvGrpSpPr>
        <p:grpSpPr>
          <a:xfrm>
            <a:off x="1712684" y="0"/>
            <a:ext cx="9681030" cy="3861192"/>
            <a:chOff x="1712684" y="0"/>
            <a:chExt cx="9681030" cy="3861192"/>
          </a:xfrm>
        </p:grpSpPr>
        <p:pic>
          <p:nvPicPr>
            <p:cNvPr id="9218" name="Picture 2"/>
            <p:cNvPicPr>
              <a:picLocks noChangeAspect="1" noChangeArrowheads="1"/>
            </p:cNvPicPr>
            <p:nvPr/>
          </p:nvPicPr>
          <p:blipFill>
            <a:blip r:embed="rId2"/>
            <a:srcRect/>
            <a:stretch>
              <a:fillRect/>
            </a:stretch>
          </p:blipFill>
          <p:spPr bwMode="auto">
            <a:xfrm>
              <a:off x="1712684" y="0"/>
              <a:ext cx="4441371" cy="3861192"/>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5853176" y="420915"/>
              <a:ext cx="5540538" cy="3272130"/>
            </a:xfrm>
            <a:prstGeom prst="rect">
              <a:avLst/>
            </a:prstGeom>
            <a:noFill/>
            <a:ln w="9525">
              <a:noFill/>
              <a:miter lim="800000"/>
              <a:headEnd/>
              <a:tailEnd/>
            </a:ln>
            <a:effectLst/>
          </p:spPr>
        </p:pic>
      </p:gr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TextBox 15"/>
          <p:cNvSpPr txBox="1"/>
          <p:nvPr/>
        </p:nvSpPr>
        <p:spPr>
          <a:xfrm>
            <a:off x="0" y="834566"/>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II.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CẤU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TẠO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7" name="TextBox 16"/>
          <p:cNvSpPr txBox="1"/>
          <p:nvPr/>
        </p:nvSpPr>
        <p:spPr>
          <a:xfrm>
            <a:off x="0" y="12482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giữa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nguyên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sp>
        <p:nvSpPr>
          <p:cNvPr id="18" name="TextBox 17"/>
          <p:cNvSpPr txBox="1"/>
          <p:nvPr/>
        </p:nvSpPr>
        <p:spPr>
          <a:xfrm>
            <a:off x="0" y="1618338"/>
            <a:ext cx="12192000" cy="954107"/>
          </a:xfrm>
          <a:prstGeom prst="rect">
            <a:avLst/>
          </a:prstGeom>
          <a:noFill/>
        </p:spPr>
        <p:txBody>
          <a:bodyPr wrap="square" rtlCol="0">
            <a:spAutoFit/>
          </a:bodyPr>
          <a:lstStyle/>
          <a:p>
            <a:pPr algn="just"/>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chủ</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yếu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cộng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luôn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IV, hydrogen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 oxygen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II,…</a:t>
            </a:r>
          </a:p>
        </p:txBody>
      </p:sp>
      <p:sp>
        <p:nvSpPr>
          <p:cNvPr id="19" name="TextBox 18"/>
          <p:cNvSpPr txBox="1"/>
          <p:nvPr/>
        </p:nvSpPr>
        <p:spPr>
          <a:xfrm>
            <a:off x="0" y="2445651"/>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2. </a:t>
            </a:r>
            <a:r>
              <a:rPr lang="en-US" sz="2800" b="1" dirty="0" err="1">
                <a:solidFill>
                  <a:srgbClr val="0000FF"/>
                </a:solidFill>
                <a:latin typeface="Times New Roman" pitchFamily="18" charset="0"/>
                <a:cs typeface="Times New Roman" pitchFamily="18" charset="0"/>
              </a:rPr>
              <a:t>Mạch</a:t>
            </a:r>
            <a:r>
              <a:rPr lang="en-US" sz="2800" b="1" dirty="0">
                <a:solidFill>
                  <a:srgbClr val="0000FF"/>
                </a:solidFill>
                <a:latin typeface="Times New Roman" pitchFamily="18" charset="0"/>
                <a:cs typeface="Times New Roman" pitchFamily="18" charset="0"/>
              </a:rPr>
              <a:t> carbon</a:t>
            </a:r>
          </a:p>
        </p:txBody>
      </p:sp>
      <p:sp>
        <p:nvSpPr>
          <p:cNvPr id="20" name="TextBox 19"/>
          <p:cNvSpPr txBox="1"/>
          <p:nvPr/>
        </p:nvSpPr>
        <p:spPr>
          <a:xfrm>
            <a:off x="0" y="2866566"/>
            <a:ext cx="12192000" cy="1384995"/>
          </a:xfrm>
          <a:prstGeom prst="rect">
            <a:avLst/>
          </a:prstGeom>
          <a:noFill/>
        </p:spPr>
        <p:txBody>
          <a:bodyPr wrap="square" rtlCol="0">
            <a:spAutoFit/>
          </a:bodyPr>
          <a:lstStyle/>
          <a:p>
            <a:pPr algn="just"/>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C </a:t>
            </a:r>
            <a:r>
              <a:rPr lang="en-US" sz="2800" dirty="0" err="1">
                <a:solidFill>
                  <a:srgbClr val="0000FF"/>
                </a:solidFill>
                <a:latin typeface="Times New Roman" pitchFamily="18" charset="0"/>
                <a:cs typeface="Times New Roman" pitchFamily="18" charset="0"/>
              </a:rPr>
              <a:t>không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chỉ</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với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H </a:t>
            </a:r>
            <a:r>
              <a:rPr lang="en-US" sz="2800" dirty="0" err="1">
                <a:solidFill>
                  <a:srgbClr val="0000FF"/>
                </a:solidFill>
                <a:latin typeface="Times New Roman" pitchFamily="18" charset="0"/>
                <a:cs typeface="Times New Roman" pitchFamily="18" charset="0"/>
              </a:rPr>
              <a:t>mà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còn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trực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tiếp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với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nhau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tạo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thành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mạch</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mạch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hở</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nhánh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hở</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nhánh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vòng</a:t>
            </a:r>
            <a:r>
              <a:rPr lang="en-US" sz="2800" dirty="0">
                <a:solidFill>
                  <a:srgbClr val="0000FF"/>
                </a:solidFill>
                <a:latin typeface="Times New Roman" pitchFamily="18" charset="0"/>
                <a:cs typeface="Times New Roman" pitchFamily="18" charset="0"/>
              </a:rPr>
              <a:t>.</a:t>
            </a:r>
          </a:p>
        </p:txBody>
      </p:sp>
      <p:sp>
        <p:nvSpPr>
          <p:cNvPr id="21" name="TextBox 20"/>
          <p:cNvSpPr txBox="1"/>
          <p:nvPr/>
        </p:nvSpPr>
        <p:spPr>
          <a:xfrm>
            <a:off x="0" y="41438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Times New Roman" pitchFamily="18" charset="0"/>
                <a:cs typeface="Times New Roman" pitchFamily="18" charset="0"/>
              </a:rPr>
              <a:t>Trật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tự</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1371600" y="4615544"/>
            <a:ext cx="9995064" cy="21989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upRight)">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upRight)">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p:cTn id="17" dur="1000" fill="hold"/>
                                        <p:tgtEl>
                                          <p:spTgt spid="1026"/>
                                        </p:tgtEl>
                                        <p:attrNameLst>
                                          <p:attrName>ppt_w</p:attrName>
                                        </p:attrNameLst>
                                      </p:cBhvr>
                                      <p:tavLst>
                                        <p:tav tm="0">
                                          <p:val>
                                            <p:fltVal val="0"/>
                                          </p:val>
                                        </p:tav>
                                        <p:tav tm="100000">
                                          <p:val>
                                            <p:strVal val="#ppt_w"/>
                                          </p:val>
                                        </p:tav>
                                      </p:tavLst>
                                    </p:anim>
                                    <p:anim calcmode="lin" valueType="num">
                                      <p:cBhvr>
                                        <p:cTn id="18" dur="1000" fill="hold"/>
                                        <p:tgtEl>
                                          <p:spTgt spid="1026"/>
                                        </p:tgtEl>
                                        <p:attrNameLst>
                                          <p:attrName>ppt_h</p:attrName>
                                        </p:attrNameLst>
                                      </p:cBhvr>
                                      <p:tavLst>
                                        <p:tav tm="0">
                                          <p:val>
                                            <p:fltVal val="0"/>
                                          </p:val>
                                        </p:tav>
                                        <p:tav tm="100000">
                                          <p:val>
                                            <p:strVal val="#ppt_h"/>
                                          </p:val>
                                        </p:tav>
                                      </p:tavLst>
                                    </p:anim>
                                    <p:animEffect transition="in" filter="fade">
                                      <p:cBhvr>
                                        <p:cTn id="19" dur="1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strips(upRight)">
                                      <p:cBhvr>
                                        <p:cTn id="24" dur="1000"/>
                                        <p:tgtEl>
                                          <p:spTgt spid="21"/>
                                        </p:tgtEl>
                                      </p:cBhvr>
                                    </p:animEffect>
                                  </p:childTnLst>
                                </p:cTn>
                              </p:par>
                              <p:par>
                                <p:cTn id="25" presetID="53" presetClass="exit" presetSubtype="0" fill="hold" nodeType="withEffect">
                                  <p:stCondLst>
                                    <p:cond delay="0"/>
                                  </p:stCondLst>
                                  <p:childTnLst>
                                    <p:anim calcmode="lin" valueType="num">
                                      <p:cBhvr>
                                        <p:cTn id="26" dur="1000"/>
                                        <p:tgtEl>
                                          <p:spTgt spid="1026"/>
                                        </p:tgtEl>
                                        <p:attrNameLst>
                                          <p:attrName>ppt_w</p:attrName>
                                        </p:attrNameLst>
                                      </p:cBhvr>
                                      <p:tavLst>
                                        <p:tav tm="0">
                                          <p:val>
                                            <p:strVal val="ppt_w"/>
                                          </p:val>
                                        </p:tav>
                                        <p:tav tm="100000">
                                          <p:val>
                                            <p:fltVal val="0"/>
                                          </p:val>
                                        </p:tav>
                                      </p:tavLst>
                                    </p:anim>
                                    <p:anim calcmode="lin" valueType="num">
                                      <p:cBhvr>
                                        <p:cTn id="27" dur="1000"/>
                                        <p:tgtEl>
                                          <p:spTgt spid="1026"/>
                                        </p:tgtEl>
                                        <p:attrNameLst>
                                          <p:attrName>ppt_h</p:attrName>
                                        </p:attrNameLst>
                                      </p:cBhvr>
                                      <p:tavLst>
                                        <p:tav tm="0">
                                          <p:val>
                                            <p:strVal val="ppt_h"/>
                                          </p:val>
                                        </p:tav>
                                        <p:tav tm="100000">
                                          <p:val>
                                            <p:fltVal val="0"/>
                                          </p:val>
                                        </p:tav>
                                      </p:tavLst>
                                    </p:anim>
                                    <p:animEffect transition="out" filter="fade">
                                      <p:cBhvr>
                                        <p:cTn id="28" dur="1000"/>
                                        <p:tgtEl>
                                          <p:spTgt spid="1026"/>
                                        </p:tgtEl>
                                      </p:cBhvr>
                                    </p:animEffect>
                                    <p:set>
                                      <p:cBhvr>
                                        <p:cTn id="29" dur="1" fill="hold">
                                          <p:stCondLst>
                                            <p:cond delay="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2"/>
          <a:srcRect/>
          <a:stretch>
            <a:fillRect/>
          </a:stretch>
        </p:blipFill>
        <p:spPr bwMode="auto">
          <a:xfrm>
            <a:off x="2017486" y="4426857"/>
            <a:ext cx="7939314" cy="2431143"/>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a:srcRect/>
          <a:stretch>
            <a:fillRect/>
          </a:stretch>
        </p:blipFill>
        <p:spPr bwMode="auto">
          <a:xfrm>
            <a:off x="1393344" y="0"/>
            <a:ext cx="9477829" cy="4496398"/>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Effect transition="in" filter="fade">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220"/>
                                        </p:tgtEl>
                                        <p:attrNameLst>
                                          <p:attrName>style.visibility</p:attrName>
                                        </p:attrNameLst>
                                      </p:cBhvr>
                                      <p:to>
                                        <p:strVal val="visible"/>
                                      </p:to>
                                    </p:set>
                                    <p:anim calcmode="lin" valueType="num">
                                      <p:cBhvr>
                                        <p:cTn id="14" dur="1000" fill="hold"/>
                                        <p:tgtEl>
                                          <p:spTgt spid="9220"/>
                                        </p:tgtEl>
                                        <p:attrNameLst>
                                          <p:attrName>ppt_w</p:attrName>
                                        </p:attrNameLst>
                                      </p:cBhvr>
                                      <p:tavLst>
                                        <p:tav tm="0">
                                          <p:val>
                                            <p:fltVal val="0"/>
                                          </p:val>
                                        </p:tav>
                                        <p:tav tm="100000">
                                          <p:val>
                                            <p:strVal val="#ppt_w"/>
                                          </p:val>
                                        </p:tav>
                                      </p:tavLst>
                                    </p:anim>
                                    <p:anim calcmode="lin" valueType="num">
                                      <p:cBhvr>
                                        <p:cTn id="15" dur="1000" fill="hold"/>
                                        <p:tgtEl>
                                          <p:spTgt spid="9220"/>
                                        </p:tgtEl>
                                        <p:attrNameLst>
                                          <p:attrName>ppt_h</p:attrName>
                                        </p:attrNameLst>
                                      </p:cBhvr>
                                      <p:tavLst>
                                        <p:tav tm="0">
                                          <p:val>
                                            <p:fltVal val="0"/>
                                          </p:val>
                                        </p:tav>
                                        <p:tav tm="100000">
                                          <p:val>
                                            <p:strVal val="#ppt_h"/>
                                          </p:val>
                                        </p:tav>
                                      </p:tavLst>
                                    </p:anim>
                                    <p:anim calcmode="lin" valueType="num">
                                      <p:cBhvr>
                                        <p:cTn id="16" dur="1000" fill="hold"/>
                                        <p:tgtEl>
                                          <p:spTgt spid="9220"/>
                                        </p:tgtEl>
                                        <p:attrNameLst>
                                          <p:attrName>style.rotation</p:attrName>
                                        </p:attrNameLst>
                                      </p:cBhvr>
                                      <p:tavLst>
                                        <p:tav tm="0">
                                          <p:val>
                                            <p:fltVal val="360"/>
                                          </p:val>
                                        </p:tav>
                                        <p:tav tm="100000">
                                          <p:val>
                                            <p:fltVal val="0"/>
                                          </p:val>
                                        </p:tav>
                                      </p:tavLst>
                                    </p:anim>
                                    <p:animEffect transition="in" filter="fade">
                                      <p:cBhvr>
                                        <p:cTn id="17"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2"/>
          <a:srcRect/>
          <a:stretch>
            <a:fillRect/>
          </a:stretch>
        </p:blipFill>
        <p:spPr bwMode="auto">
          <a:xfrm>
            <a:off x="4252686" y="0"/>
            <a:ext cx="7939314" cy="2431143"/>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a:srcRect/>
          <a:stretch>
            <a:fillRect/>
          </a:stretch>
        </p:blipFill>
        <p:spPr bwMode="auto">
          <a:xfrm>
            <a:off x="8359745" y="2291220"/>
            <a:ext cx="3585482" cy="2255384"/>
          </a:xfrm>
          <a:prstGeom prst="rect">
            <a:avLst/>
          </a:prstGeom>
          <a:noFill/>
          <a:ln w="9525">
            <a:noFill/>
            <a:miter lim="800000"/>
            <a:headEnd/>
            <a:tailEnd/>
          </a:ln>
          <a:effectLst/>
        </p:spPr>
      </p:pic>
      <p:pic>
        <p:nvPicPr>
          <p:cNvPr id="11268" name="Picture 4"/>
          <p:cNvPicPr>
            <a:picLocks noChangeAspect="1" noChangeArrowheads="1"/>
          </p:cNvPicPr>
          <p:nvPr/>
        </p:nvPicPr>
        <p:blipFill>
          <a:blip r:embed="rId4"/>
          <a:srcRect/>
          <a:stretch>
            <a:fillRect/>
          </a:stretch>
        </p:blipFill>
        <p:spPr bwMode="auto">
          <a:xfrm>
            <a:off x="4698286" y="2441354"/>
            <a:ext cx="3284538" cy="1964121"/>
          </a:xfrm>
          <a:prstGeom prst="rect">
            <a:avLst/>
          </a:prstGeom>
          <a:noFill/>
          <a:ln w="9525">
            <a:noFill/>
            <a:miter lim="800000"/>
            <a:headEnd/>
            <a:tailEnd/>
          </a:ln>
          <a:effectLst/>
        </p:spPr>
      </p:pic>
      <p:pic>
        <p:nvPicPr>
          <p:cNvPr id="11269" name="Picture 5"/>
          <p:cNvPicPr>
            <a:picLocks noChangeAspect="1" noChangeArrowheads="1"/>
          </p:cNvPicPr>
          <p:nvPr/>
        </p:nvPicPr>
        <p:blipFill>
          <a:blip r:embed="rId5"/>
          <a:srcRect/>
          <a:stretch>
            <a:fillRect/>
          </a:stretch>
        </p:blipFill>
        <p:spPr bwMode="auto">
          <a:xfrm>
            <a:off x="4234510" y="4405994"/>
            <a:ext cx="4097624" cy="1182007"/>
          </a:xfrm>
          <a:prstGeom prst="rect">
            <a:avLst/>
          </a:prstGeom>
          <a:noFill/>
          <a:ln w="9525">
            <a:noFill/>
            <a:miter lim="800000"/>
            <a:headEnd/>
            <a:tailEnd/>
          </a:ln>
          <a:effectLst/>
        </p:spPr>
      </p:pic>
      <p:pic>
        <p:nvPicPr>
          <p:cNvPr id="11271" name="Picture 7"/>
          <p:cNvPicPr>
            <a:picLocks noChangeAspect="1" noChangeArrowheads="1"/>
          </p:cNvPicPr>
          <p:nvPr/>
        </p:nvPicPr>
        <p:blipFill>
          <a:blip r:embed="rId6"/>
          <a:srcRect/>
          <a:stretch>
            <a:fillRect/>
          </a:stretch>
        </p:blipFill>
        <p:spPr bwMode="auto">
          <a:xfrm>
            <a:off x="2099066" y="5631542"/>
            <a:ext cx="10034870" cy="1151228"/>
          </a:xfrm>
          <a:prstGeom prst="rect">
            <a:avLst/>
          </a:prstGeom>
          <a:noFill/>
          <a:ln w="9525">
            <a:solidFill>
              <a:srgbClr val="FF0000"/>
            </a:solidFill>
            <a:miter lim="800000"/>
            <a:headEnd/>
            <a:tailEnd/>
          </a:ln>
          <a:effectLst/>
        </p:spPr>
      </p:pic>
      <p:pic>
        <p:nvPicPr>
          <p:cNvPr id="11272" name="Picture 8"/>
          <p:cNvPicPr>
            <a:picLocks noChangeAspect="1" noChangeArrowheads="1"/>
          </p:cNvPicPr>
          <p:nvPr/>
        </p:nvPicPr>
        <p:blipFill>
          <a:blip r:embed="rId7"/>
          <a:srcRect/>
          <a:stretch>
            <a:fillRect/>
          </a:stretch>
        </p:blipFill>
        <p:spPr bwMode="auto">
          <a:xfrm>
            <a:off x="-1" y="-1"/>
            <a:ext cx="3831771" cy="3445079"/>
          </a:xfrm>
          <a:prstGeom prst="rect">
            <a:avLst/>
          </a:prstGeom>
          <a:noFill/>
          <a:ln w="9525">
            <a:noFill/>
            <a:miter lim="800000"/>
            <a:headEnd/>
            <a:tailEnd/>
          </a:ln>
          <a:effectLst/>
        </p:spPr>
      </p:pic>
      <p:sp>
        <p:nvSpPr>
          <p:cNvPr id="11" name="Rectangle 10"/>
          <p:cNvSpPr/>
          <p:nvPr/>
        </p:nvSpPr>
        <p:spPr>
          <a:xfrm>
            <a:off x="0" y="3278779"/>
            <a:ext cx="4702629" cy="2246769"/>
          </a:xfrm>
          <a:prstGeom prst="rect">
            <a:avLst/>
          </a:prstGeom>
        </p:spPr>
        <p:txBody>
          <a:bodyPr wrap="square">
            <a:spAutoFit/>
          </a:bodyPr>
          <a:lstStyle/>
          <a:p>
            <a:pPr algn="just"/>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Trật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tự</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liên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kết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trong</a:t>
            </a:r>
            <a:r>
              <a:rPr lang="en-US" sz="2800" dirty="0">
                <a:solidFill>
                  <a:srgbClr val="FF00FF"/>
                </a:solidFill>
                <a:latin typeface="Times New Roman" pitchFamily="18" charset="0"/>
                <a:cs typeface="Times New Roman" pitchFamily="18" charset="0"/>
              </a:rPr>
              <a:t> ethylic alcohol: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C </a:t>
            </a:r>
            <a:r>
              <a:rPr lang="en-US" sz="2800" dirty="0" err="1">
                <a:solidFill>
                  <a:srgbClr val="FF00FF"/>
                </a:solidFill>
                <a:latin typeface="Times New Roman" pitchFamily="18" charset="0"/>
                <a:cs typeface="Times New Roman" pitchFamily="18" charset="0"/>
              </a:rPr>
              <a:t>liên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kết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với</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C;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O </a:t>
            </a:r>
            <a:r>
              <a:rPr lang="en-US" sz="2800" dirty="0" err="1">
                <a:solidFill>
                  <a:srgbClr val="FF00FF"/>
                </a:solidFill>
                <a:latin typeface="Times New Roman" pitchFamily="18" charset="0"/>
                <a:cs typeface="Times New Roman" pitchFamily="18" charset="0"/>
              </a:rPr>
              <a:t>liên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kết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với</a:t>
            </a:r>
            <a:r>
              <a:rPr lang="en-US" sz="2800" dirty="0">
                <a:solidFill>
                  <a:srgbClr val="FF00FF"/>
                </a:solidFill>
                <a:latin typeface="Times New Roman" pitchFamily="18" charset="0"/>
                <a:cs typeface="Times New Roman" pitchFamily="18" charset="0"/>
              </a:rPr>
              <a:t> 1 </a:t>
            </a:r>
            <a:r>
              <a:rPr lang="en-US" sz="2800" dirty="0" err="1">
                <a:solidFill>
                  <a:srgbClr val="FF00FF"/>
                </a:solidFill>
                <a:latin typeface="Times New Roman" pitchFamily="18" charset="0"/>
                <a:cs typeface="Times New Roman" pitchFamily="18" charset="0"/>
              </a:rPr>
              <a:t>trong</a:t>
            </a:r>
            <a:r>
              <a:rPr lang="en-US" sz="2800" dirty="0">
                <a:solidFill>
                  <a:srgbClr val="FF00FF"/>
                </a:solidFill>
                <a:latin typeface="Times New Roman" pitchFamily="18" charset="0"/>
                <a:cs typeface="Times New Roman" pitchFamily="18" charset="0"/>
              </a:rPr>
              <a:t> 2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C</a:t>
            </a:r>
          </a:p>
        </p:txBody>
      </p:sp>
      <p:sp>
        <p:nvSpPr>
          <p:cNvPr id="12" name="Rectangle 11"/>
          <p:cNvSpPr/>
          <p:nvPr/>
        </p:nvSpPr>
        <p:spPr>
          <a:xfrm>
            <a:off x="0" y="5463792"/>
            <a:ext cx="4630057" cy="1384995"/>
          </a:xfrm>
          <a:prstGeom prst="rect">
            <a:avLst/>
          </a:prstGeom>
        </p:spPr>
        <p:txBody>
          <a:bodyPr wrap="square">
            <a:spAutoFit/>
          </a:bodyPr>
          <a:lstStyle/>
          <a:p>
            <a:pPr algn="just"/>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Trật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tự</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liên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kết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trong</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dimethyl</a:t>
            </a:r>
            <a:r>
              <a:rPr lang="en-US" sz="2800" dirty="0">
                <a:solidFill>
                  <a:srgbClr val="FF00FF"/>
                </a:solidFill>
                <a:latin typeface="Times New Roman" pitchFamily="18" charset="0"/>
                <a:cs typeface="Times New Roman" pitchFamily="18" charset="0"/>
              </a:rPr>
              <a:t> ether: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O </a:t>
            </a:r>
            <a:r>
              <a:rPr lang="en-US" sz="2800" dirty="0" err="1">
                <a:solidFill>
                  <a:srgbClr val="FF00FF"/>
                </a:solidFill>
                <a:latin typeface="Times New Roman" pitchFamily="18" charset="0"/>
                <a:cs typeface="Times New Roman" pitchFamily="18" charset="0"/>
              </a:rPr>
              <a:t>liên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kết</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với</a:t>
            </a:r>
            <a:r>
              <a:rPr lang="en-US" sz="2800" dirty="0">
                <a:solidFill>
                  <a:srgbClr val="FF00FF"/>
                </a:solidFill>
                <a:latin typeface="Times New Roman" pitchFamily="18" charset="0"/>
                <a:cs typeface="Times New Roman" pitchFamily="18" charset="0"/>
              </a:rPr>
              <a:t> 2 </a:t>
            </a:r>
            <a:r>
              <a:rPr lang="en-US" sz="2800" dirty="0" err="1">
                <a:solidFill>
                  <a:srgbClr val="FF00FF"/>
                </a:solidFill>
                <a:latin typeface="Times New Roman" pitchFamily="18" charset="0"/>
                <a:cs typeface="Times New Roman" pitchFamily="18" charset="0"/>
              </a:rPr>
              <a:t>nguyên</a:t>
            </a:r>
            <a:r>
              <a:rPr lang="en-US" sz="2800" dirty="0">
                <a:solidFill>
                  <a:srgbClr val="FF00FF"/>
                </a:solidFill>
                <a:latin typeface="Times New Roman" pitchFamily="18" charset="0"/>
                <a:cs typeface="Times New Roman" pitchFamily="18" charset="0"/>
              </a:rPr>
              <a:t> </a:t>
            </a:r>
            <a:r>
              <a:rPr lang="en-US" sz="2800" dirty="0" err="1">
                <a:solidFill>
                  <a:srgbClr val="FF00FF"/>
                </a:solidFill>
                <a:latin typeface="Times New Roman" pitchFamily="18" charset="0"/>
                <a:cs typeface="Times New Roman" pitchFamily="18" charset="0"/>
              </a:rPr>
              <a:t>tử</a:t>
            </a:r>
            <a:r>
              <a:rPr lang="en-US" sz="2800" dirty="0">
                <a:solidFill>
                  <a:srgbClr val="FF00FF"/>
                </a:solidFill>
                <a:latin typeface="Times New Roman" pitchFamily="18" charset="0"/>
                <a:cs typeface="Times New Roman" pitchFamily="18" charset="0"/>
              </a:rPr>
              <a:t> C</a:t>
            </a:r>
          </a:p>
        </p:txBody>
      </p:sp>
      <p:pic>
        <p:nvPicPr>
          <p:cNvPr id="11273" name="Picture 9"/>
          <p:cNvPicPr>
            <a:picLocks noChangeAspect="1" noChangeArrowheads="1"/>
          </p:cNvPicPr>
          <p:nvPr/>
        </p:nvPicPr>
        <p:blipFill>
          <a:blip r:embed="rId8"/>
          <a:srcRect/>
          <a:stretch>
            <a:fillRect/>
          </a:stretch>
        </p:blipFill>
        <p:spPr bwMode="auto">
          <a:xfrm>
            <a:off x="8153463" y="4368800"/>
            <a:ext cx="4038538" cy="943429"/>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ppt_w</p:attrName>
                                        </p:attrNameLst>
                                      </p:cBhvr>
                                      <p:tavLst>
                                        <p:tav tm="0">
                                          <p:val>
                                            <p:fltVal val="0"/>
                                          </p:val>
                                        </p:tav>
                                        <p:tav tm="100000">
                                          <p:val>
                                            <p:strVal val="#ppt_w"/>
                                          </p:val>
                                        </p:tav>
                                      </p:tavLst>
                                    </p:anim>
                                    <p:anim calcmode="lin" valueType="num">
                                      <p:cBhvr>
                                        <p:cTn id="8" dur="1000" fill="hold"/>
                                        <p:tgtEl>
                                          <p:spTgt spid="11268"/>
                                        </p:tgtEl>
                                        <p:attrNameLst>
                                          <p:attrName>ppt_h</p:attrName>
                                        </p:attrNameLst>
                                      </p:cBhvr>
                                      <p:tavLst>
                                        <p:tav tm="0">
                                          <p:val>
                                            <p:fltVal val="0"/>
                                          </p:val>
                                        </p:tav>
                                        <p:tav tm="100000">
                                          <p:val>
                                            <p:strVal val="#ppt_h"/>
                                          </p:val>
                                        </p:tav>
                                      </p:tavLst>
                                    </p:anim>
                                    <p:animEffect transition="in" filter="fade">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1267"/>
                                        </p:tgtEl>
                                        <p:attrNameLst>
                                          <p:attrName>style.visibility</p:attrName>
                                        </p:attrNameLst>
                                      </p:cBhvr>
                                      <p:to>
                                        <p:strVal val="visible"/>
                                      </p:to>
                                    </p:set>
                                    <p:anim calcmode="lin" valueType="num">
                                      <p:cBhvr>
                                        <p:cTn id="14" dur="1000" fill="hold"/>
                                        <p:tgtEl>
                                          <p:spTgt spid="11267"/>
                                        </p:tgtEl>
                                        <p:attrNameLst>
                                          <p:attrName>ppt_w</p:attrName>
                                        </p:attrNameLst>
                                      </p:cBhvr>
                                      <p:tavLst>
                                        <p:tav tm="0">
                                          <p:val>
                                            <p:fltVal val="0"/>
                                          </p:val>
                                        </p:tav>
                                        <p:tav tm="100000">
                                          <p:val>
                                            <p:strVal val="#ppt_w"/>
                                          </p:val>
                                        </p:tav>
                                      </p:tavLst>
                                    </p:anim>
                                    <p:anim calcmode="lin" valueType="num">
                                      <p:cBhvr>
                                        <p:cTn id="15" dur="1000" fill="hold"/>
                                        <p:tgtEl>
                                          <p:spTgt spid="11267"/>
                                        </p:tgtEl>
                                        <p:attrNameLst>
                                          <p:attrName>ppt_h</p:attrName>
                                        </p:attrNameLst>
                                      </p:cBhvr>
                                      <p:tavLst>
                                        <p:tav tm="0">
                                          <p:val>
                                            <p:fltVal val="0"/>
                                          </p:val>
                                        </p:tav>
                                        <p:tav tm="100000">
                                          <p:val>
                                            <p:strVal val="#ppt_h"/>
                                          </p:val>
                                        </p:tav>
                                      </p:tavLst>
                                    </p:anim>
                                    <p:animEffect transition="in" filter="fade">
                                      <p:cBhvr>
                                        <p:cTn id="16" dur="1000"/>
                                        <p:tgtEl>
                                          <p:spTgt spid="1126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1269"/>
                                        </p:tgtEl>
                                        <p:attrNameLst>
                                          <p:attrName>style.visibility</p:attrName>
                                        </p:attrNameLst>
                                      </p:cBhvr>
                                      <p:to>
                                        <p:strVal val="visible"/>
                                      </p:to>
                                    </p:set>
                                    <p:anim calcmode="lin" valueType="num">
                                      <p:cBhvr>
                                        <p:cTn id="21" dur="1000" fill="hold"/>
                                        <p:tgtEl>
                                          <p:spTgt spid="11269"/>
                                        </p:tgtEl>
                                        <p:attrNameLst>
                                          <p:attrName>ppt_w</p:attrName>
                                        </p:attrNameLst>
                                      </p:cBhvr>
                                      <p:tavLst>
                                        <p:tav tm="0">
                                          <p:val>
                                            <p:fltVal val="0"/>
                                          </p:val>
                                        </p:tav>
                                        <p:tav tm="100000">
                                          <p:val>
                                            <p:strVal val="#ppt_w"/>
                                          </p:val>
                                        </p:tav>
                                      </p:tavLst>
                                    </p:anim>
                                    <p:anim calcmode="lin" valueType="num">
                                      <p:cBhvr>
                                        <p:cTn id="22" dur="1000" fill="hold"/>
                                        <p:tgtEl>
                                          <p:spTgt spid="11269"/>
                                        </p:tgtEl>
                                        <p:attrNameLst>
                                          <p:attrName>ppt_h</p:attrName>
                                        </p:attrNameLst>
                                      </p:cBhvr>
                                      <p:tavLst>
                                        <p:tav tm="0">
                                          <p:val>
                                            <p:fltVal val="0"/>
                                          </p:val>
                                        </p:tav>
                                        <p:tav tm="100000">
                                          <p:val>
                                            <p:strVal val="#ppt_h"/>
                                          </p:val>
                                        </p:tav>
                                      </p:tavLst>
                                    </p:anim>
                                    <p:animEffect transition="in" filter="fade">
                                      <p:cBhvr>
                                        <p:cTn id="23" dur="1000"/>
                                        <p:tgtEl>
                                          <p:spTgt spid="11269"/>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1273"/>
                                        </p:tgtEl>
                                        <p:attrNameLst>
                                          <p:attrName>style.visibility</p:attrName>
                                        </p:attrNameLst>
                                      </p:cBhvr>
                                      <p:to>
                                        <p:strVal val="visible"/>
                                      </p:to>
                                    </p:set>
                                    <p:animEffect transition="in" filter="wheel(4)">
                                      <p:cBhvr>
                                        <p:cTn id="28" dur="1000"/>
                                        <p:tgtEl>
                                          <p:spTgt spid="1127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1272"/>
                                        </p:tgtEl>
                                        <p:attrNameLst>
                                          <p:attrName>style.visibility</p:attrName>
                                        </p:attrNameLst>
                                      </p:cBhvr>
                                      <p:to>
                                        <p:strVal val="visible"/>
                                      </p:to>
                                    </p:set>
                                    <p:anim calcmode="lin" valueType="num">
                                      <p:cBhvr>
                                        <p:cTn id="33" dur="1000" fill="hold"/>
                                        <p:tgtEl>
                                          <p:spTgt spid="11272"/>
                                        </p:tgtEl>
                                        <p:attrNameLst>
                                          <p:attrName>ppt_w</p:attrName>
                                        </p:attrNameLst>
                                      </p:cBhvr>
                                      <p:tavLst>
                                        <p:tav tm="0">
                                          <p:val>
                                            <p:fltVal val="0"/>
                                          </p:val>
                                        </p:tav>
                                        <p:tav tm="100000">
                                          <p:val>
                                            <p:strVal val="#ppt_w"/>
                                          </p:val>
                                        </p:tav>
                                      </p:tavLst>
                                    </p:anim>
                                    <p:anim calcmode="lin" valueType="num">
                                      <p:cBhvr>
                                        <p:cTn id="34" dur="1000" fill="hold"/>
                                        <p:tgtEl>
                                          <p:spTgt spid="11272"/>
                                        </p:tgtEl>
                                        <p:attrNameLst>
                                          <p:attrName>ppt_h</p:attrName>
                                        </p:attrNameLst>
                                      </p:cBhvr>
                                      <p:tavLst>
                                        <p:tav tm="0">
                                          <p:val>
                                            <p:fltVal val="0"/>
                                          </p:val>
                                        </p:tav>
                                        <p:tav tm="100000">
                                          <p:val>
                                            <p:strVal val="#ppt_h"/>
                                          </p:val>
                                        </p:tav>
                                      </p:tavLst>
                                    </p:anim>
                                    <p:animEffect transition="in" filter="fade">
                                      <p:cBhvr>
                                        <p:cTn id="35" dur="1000"/>
                                        <p:tgtEl>
                                          <p:spTgt spid="11272"/>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fltVal val="0"/>
                                          </p:val>
                                        </p:tav>
                                        <p:tav tm="100000">
                                          <p:val>
                                            <p:strVal val="#ppt_w"/>
                                          </p:val>
                                        </p:tav>
                                      </p:tavLst>
                                    </p:anim>
                                    <p:anim calcmode="lin" valueType="num">
                                      <p:cBhvr>
                                        <p:cTn id="41" dur="1000" fill="hold"/>
                                        <p:tgtEl>
                                          <p:spTgt spid="11"/>
                                        </p:tgtEl>
                                        <p:attrNameLst>
                                          <p:attrName>ppt_h</p:attrName>
                                        </p:attrNameLst>
                                      </p:cBhvr>
                                      <p:tavLst>
                                        <p:tav tm="0">
                                          <p:val>
                                            <p:fltVal val="0"/>
                                          </p:val>
                                        </p:tav>
                                        <p:tav tm="100000">
                                          <p:val>
                                            <p:strVal val="#ppt_h"/>
                                          </p:val>
                                        </p:tav>
                                      </p:tavLst>
                                    </p:anim>
                                    <p:anim calcmode="lin" valueType="num">
                                      <p:cBhvr>
                                        <p:cTn id="42" dur="1000" fill="hold"/>
                                        <p:tgtEl>
                                          <p:spTgt spid="11"/>
                                        </p:tgtEl>
                                        <p:attrNameLst>
                                          <p:attrName>style.rotation</p:attrName>
                                        </p:attrNameLst>
                                      </p:cBhvr>
                                      <p:tavLst>
                                        <p:tav tm="0">
                                          <p:val>
                                            <p:fltVal val="360"/>
                                          </p:val>
                                        </p:tav>
                                        <p:tav tm="100000">
                                          <p:val>
                                            <p:fltVal val="0"/>
                                          </p:val>
                                        </p:tav>
                                      </p:tavLst>
                                    </p:anim>
                                    <p:animEffect transition="in" filter="fade">
                                      <p:cBhvr>
                                        <p:cTn id="43" dur="1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1000" fill="hold"/>
                                        <p:tgtEl>
                                          <p:spTgt spid="12"/>
                                        </p:tgtEl>
                                        <p:attrNameLst>
                                          <p:attrName>ppt_w</p:attrName>
                                        </p:attrNameLst>
                                      </p:cBhvr>
                                      <p:tavLst>
                                        <p:tav tm="0">
                                          <p:val>
                                            <p:fltVal val="0"/>
                                          </p:val>
                                        </p:tav>
                                        <p:tav tm="100000">
                                          <p:val>
                                            <p:strVal val="#ppt_w"/>
                                          </p:val>
                                        </p:tav>
                                      </p:tavLst>
                                    </p:anim>
                                    <p:anim calcmode="lin" valueType="num">
                                      <p:cBhvr>
                                        <p:cTn id="49" dur="1000" fill="hold"/>
                                        <p:tgtEl>
                                          <p:spTgt spid="12"/>
                                        </p:tgtEl>
                                        <p:attrNameLst>
                                          <p:attrName>ppt_h</p:attrName>
                                        </p:attrNameLst>
                                      </p:cBhvr>
                                      <p:tavLst>
                                        <p:tav tm="0">
                                          <p:val>
                                            <p:fltVal val="0"/>
                                          </p:val>
                                        </p:tav>
                                        <p:tav tm="100000">
                                          <p:val>
                                            <p:strVal val="#ppt_h"/>
                                          </p:val>
                                        </p:tav>
                                      </p:tavLst>
                                    </p:anim>
                                    <p:anim calcmode="lin" valueType="num">
                                      <p:cBhvr>
                                        <p:cTn id="50" dur="1000" fill="hold"/>
                                        <p:tgtEl>
                                          <p:spTgt spid="12"/>
                                        </p:tgtEl>
                                        <p:attrNameLst>
                                          <p:attrName>style.rotation</p:attrName>
                                        </p:attrNameLst>
                                      </p:cBhvr>
                                      <p:tavLst>
                                        <p:tav tm="0">
                                          <p:val>
                                            <p:fltVal val="360"/>
                                          </p:val>
                                        </p:tav>
                                        <p:tav tm="100000">
                                          <p:val>
                                            <p:fltVal val="0"/>
                                          </p:val>
                                        </p:tav>
                                      </p:tavLst>
                                    </p:anim>
                                    <p:animEffect transition="in" filter="fade">
                                      <p:cBhvr>
                                        <p:cTn id="51" dur="10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iterate type="lt">
                                    <p:tmPct val="5000"/>
                                  </p:iterate>
                                  <p:childTnLst>
                                    <p:set>
                                      <p:cBhvr>
                                        <p:cTn id="55" dur="1" fill="hold">
                                          <p:stCondLst>
                                            <p:cond delay="0"/>
                                          </p:stCondLst>
                                        </p:cTn>
                                        <p:tgtEl>
                                          <p:spTgt spid="11271"/>
                                        </p:tgtEl>
                                        <p:attrNameLst>
                                          <p:attrName>style.visibility</p:attrName>
                                        </p:attrNameLst>
                                      </p:cBhvr>
                                      <p:to>
                                        <p:strVal val="visible"/>
                                      </p:to>
                                    </p:set>
                                    <p:anim calcmode="lin" valueType="num">
                                      <p:cBhvr>
                                        <p:cTn id="56" dur="1000" fill="hold"/>
                                        <p:tgtEl>
                                          <p:spTgt spid="11271"/>
                                        </p:tgtEl>
                                        <p:attrNameLst>
                                          <p:attrName>ppt_w</p:attrName>
                                        </p:attrNameLst>
                                      </p:cBhvr>
                                      <p:tavLst>
                                        <p:tav tm="0">
                                          <p:val>
                                            <p:fltVal val="0"/>
                                          </p:val>
                                        </p:tav>
                                        <p:tav tm="100000">
                                          <p:val>
                                            <p:strVal val="#ppt_w"/>
                                          </p:val>
                                        </p:tav>
                                      </p:tavLst>
                                    </p:anim>
                                    <p:anim calcmode="lin" valueType="num">
                                      <p:cBhvr>
                                        <p:cTn id="57" dur="1000" fill="hold"/>
                                        <p:tgtEl>
                                          <p:spTgt spid="11271"/>
                                        </p:tgtEl>
                                        <p:attrNameLst>
                                          <p:attrName>ppt_h</p:attrName>
                                        </p:attrNameLst>
                                      </p:cBhvr>
                                      <p:tavLst>
                                        <p:tav tm="0">
                                          <p:val>
                                            <p:fltVal val="0"/>
                                          </p:val>
                                        </p:tav>
                                        <p:tav tm="100000">
                                          <p:val>
                                            <p:strVal val="#ppt_h"/>
                                          </p:val>
                                        </p:tav>
                                      </p:tavLst>
                                    </p:anim>
                                    <p:anim calcmode="lin" valueType="num">
                                      <p:cBhvr>
                                        <p:cTn id="58" dur="1000" fill="hold"/>
                                        <p:tgtEl>
                                          <p:spTgt spid="11271"/>
                                        </p:tgtEl>
                                        <p:attrNameLst>
                                          <p:attrName>style.rotation</p:attrName>
                                        </p:attrNameLst>
                                      </p:cBhvr>
                                      <p:tavLst>
                                        <p:tav tm="0">
                                          <p:val>
                                            <p:fltVal val="90"/>
                                          </p:val>
                                        </p:tav>
                                        <p:tav tm="100000">
                                          <p:val>
                                            <p:fltVal val="0"/>
                                          </p:val>
                                        </p:tav>
                                      </p:tavLst>
                                    </p:anim>
                                    <p:animEffect transition="in" filter="fade">
                                      <p:cBhvr>
                                        <p:cTn id="59" dur="1000"/>
                                        <p:tgtEl>
                                          <p:spTgt spid="11271"/>
                                        </p:tgtEl>
                                      </p:cBhvr>
                                    </p:animEffect>
                                  </p:childTnLst>
                                </p:cTn>
                              </p:par>
                              <p:par>
                                <p:cTn id="60" presetID="53" presetClass="exit" presetSubtype="0" fill="hold" grpId="1" nodeType="withEffect">
                                  <p:stCondLst>
                                    <p:cond delay="0"/>
                                  </p:stCondLst>
                                  <p:childTnLst>
                                    <p:anim calcmode="lin" valueType="num">
                                      <p:cBhvr>
                                        <p:cTn id="61" dur="500"/>
                                        <p:tgtEl>
                                          <p:spTgt spid="12"/>
                                        </p:tgtEl>
                                        <p:attrNameLst>
                                          <p:attrName>ppt_w</p:attrName>
                                        </p:attrNameLst>
                                      </p:cBhvr>
                                      <p:tavLst>
                                        <p:tav tm="0">
                                          <p:val>
                                            <p:strVal val="ppt_w"/>
                                          </p:val>
                                        </p:tav>
                                        <p:tav tm="100000">
                                          <p:val>
                                            <p:fltVal val="0"/>
                                          </p:val>
                                        </p:tav>
                                      </p:tavLst>
                                    </p:anim>
                                    <p:anim calcmode="lin" valueType="num">
                                      <p:cBhvr>
                                        <p:cTn id="62" dur="500"/>
                                        <p:tgtEl>
                                          <p:spTgt spid="12"/>
                                        </p:tgtEl>
                                        <p:attrNameLst>
                                          <p:attrName>ppt_h</p:attrName>
                                        </p:attrNameLst>
                                      </p:cBhvr>
                                      <p:tavLst>
                                        <p:tav tm="0">
                                          <p:val>
                                            <p:strVal val="ppt_h"/>
                                          </p:val>
                                        </p:tav>
                                        <p:tav tm="100000">
                                          <p:val>
                                            <p:fltVal val="0"/>
                                          </p:val>
                                        </p:tav>
                                      </p:tavLst>
                                    </p:anim>
                                    <p:animEffect transition="out" filter="fade">
                                      <p:cBhvr>
                                        <p:cTn id="63" dur="500"/>
                                        <p:tgtEl>
                                          <p:spTgt spid="12"/>
                                        </p:tgtEl>
                                      </p:cBhvr>
                                    </p:animEffect>
                                    <p:set>
                                      <p:cBhvr>
                                        <p:cTn id="64" dur="1" fill="hold">
                                          <p:stCondLst>
                                            <p:cond delay="499"/>
                                          </p:stCondLst>
                                        </p:cTn>
                                        <p:tgtEl>
                                          <p:spTgt spid="12"/>
                                        </p:tgtEl>
                                        <p:attrNameLst>
                                          <p:attrName>style.visibility</p:attrName>
                                        </p:attrNameLst>
                                      </p:cBhvr>
                                      <p:to>
                                        <p:strVal val="hidden"/>
                                      </p:to>
                                    </p:set>
                                  </p:childTnLst>
                                </p:cTn>
                              </p:par>
                              <p:par>
                                <p:cTn id="65" presetID="53" presetClass="exit" presetSubtype="0" fill="hold" grpId="1" nodeType="withEffect">
                                  <p:stCondLst>
                                    <p:cond delay="0"/>
                                  </p:stCondLst>
                                  <p:childTnLst>
                                    <p:anim calcmode="lin" valueType="num">
                                      <p:cBhvr>
                                        <p:cTn id="66" dur="500"/>
                                        <p:tgtEl>
                                          <p:spTgt spid="11"/>
                                        </p:tgtEl>
                                        <p:attrNameLst>
                                          <p:attrName>ppt_w</p:attrName>
                                        </p:attrNameLst>
                                      </p:cBhvr>
                                      <p:tavLst>
                                        <p:tav tm="0">
                                          <p:val>
                                            <p:strVal val="ppt_w"/>
                                          </p:val>
                                        </p:tav>
                                        <p:tav tm="100000">
                                          <p:val>
                                            <p:fltVal val="0"/>
                                          </p:val>
                                        </p:tav>
                                      </p:tavLst>
                                    </p:anim>
                                    <p:anim calcmode="lin" valueType="num">
                                      <p:cBhvr>
                                        <p:cTn id="67" dur="500"/>
                                        <p:tgtEl>
                                          <p:spTgt spid="11"/>
                                        </p:tgtEl>
                                        <p:attrNameLst>
                                          <p:attrName>ppt_h</p:attrName>
                                        </p:attrNameLst>
                                      </p:cBhvr>
                                      <p:tavLst>
                                        <p:tav tm="0">
                                          <p:val>
                                            <p:strVal val="ppt_h"/>
                                          </p:val>
                                        </p:tav>
                                        <p:tav tm="100000">
                                          <p:val>
                                            <p:fltVal val="0"/>
                                          </p:val>
                                        </p:tav>
                                      </p:tavLst>
                                    </p:anim>
                                    <p:animEffect transition="out" filter="fade">
                                      <p:cBhvr>
                                        <p:cTn id="68" dur="500"/>
                                        <p:tgtEl>
                                          <p:spTgt spid="11"/>
                                        </p:tgtEl>
                                      </p:cBhvr>
                                    </p:animEffect>
                                    <p:set>
                                      <p:cBhvr>
                                        <p:cTn id="69" dur="1" fill="hold">
                                          <p:stCondLst>
                                            <p:cond delay="499"/>
                                          </p:stCondLst>
                                        </p:cTn>
                                        <p:tgtEl>
                                          <p:spTgt spid="11"/>
                                        </p:tgtEl>
                                        <p:attrNameLst>
                                          <p:attrName>style.visibility</p:attrName>
                                        </p:attrNameLst>
                                      </p:cBhvr>
                                      <p:to>
                                        <p:strVal val="hidden"/>
                                      </p:to>
                                    </p:set>
                                  </p:childTnLst>
                                </p:cTn>
                              </p:par>
                              <p:par>
                                <p:cTn id="70" presetID="53" presetClass="exit" presetSubtype="0" fill="hold" nodeType="withEffect">
                                  <p:stCondLst>
                                    <p:cond delay="0"/>
                                  </p:stCondLst>
                                  <p:childTnLst>
                                    <p:anim calcmode="lin" valueType="num">
                                      <p:cBhvr>
                                        <p:cTn id="71" dur="500"/>
                                        <p:tgtEl>
                                          <p:spTgt spid="11272"/>
                                        </p:tgtEl>
                                        <p:attrNameLst>
                                          <p:attrName>ppt_w</p:attrName>
                                        </p:attrNameLst>
                                      </p:cBhvr>
                                      <p:tavLst>
                                        <p:tav tm="0">
                                          <p:val>
                                            <p:strVal val="ppt_w"/>
                                          </p:val>
                                        </p:tav>
                                        <p:tav tm="100000">
                                          <p:val>
                                            <p:fltVal val="0"/>
                                          </p:val>
                                        </p:tav>
                                      </p:tavLst>
                                    </p:anim>
                                    <p:anim calcmode="lin" valueType="num">
                                      <p:cBhvr>
                                        <p:cTn id="72" dur="500"/>
                                        <p:tgtEl>
                                          <p:spTgt spid="11272"/>
                                        </p:tgtEl>
                                        <p:attrNameLst>
                                          <p:attrName>ppt_h</p:attrName>
                                        </p:attrNameLst>
                                      </p:cBhvr>
                                      <p:tavLst>
                                        <p:tav tm="0">
                                          <p:val>
                                            <p:strVal val="ppt_h"/>
                                          </p:val>
                                        </p:tav>
                                        <p:tav tm="100000">
                                          <p:val>
                                            <p:fltVal val="0"/>
                                          </p:val>
                                        </p:tav>
                                      </p:tavLst>
                                    </p:anim>
                                    <p:animEffect transition="out" filter="fade">
                                      <p:cBhvr>
                                        <p:cTn id="73" dur="500"/>
                                        <p:tgtEl>
                                          <p:spTgt spid="11272"/>
                                        </p:tgtEl>
                                      </p:cBhvr>
                                    </p:animEffect>
                                    <p:set>
                                      <p:cBhvr>
                                        <p:cTn id="74" dur="1" fill="hold">
                                          <p:stCondLst>
                                            <p:cond delay="499"/>
                                          </p:stCondLst>
                                        </p:cTn>
                                        <p:tgtEl>
                                          <p:spTgt spid="112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TextBox 15"/>
          <p:cNvSpPr txBox="1"/>
          <p:nvPr/>
        </p:nvSpPr>
        <p:spPr>
          <a:xfrm>
            <a:off x="0" y="834566"/>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II.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CẤU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TẠO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1" name="TextBox 20"/>
          <p:cNvSpPr txBox="1"/>
          <p:nvPr/>
        </p:nvSpPr>
        <p:spPr>
          <a:xfrm>
            <a:off x="0" y="1255480"/>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Times New Roman" pitchFamily="18" charset="0"/>
                <a:cs typeface="Times New Roman" pitchFamily="18" charset="0"/>
              </a:rPr>
              <a:t>Trật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tự</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sp>
        <p:nvSpPr>
          <p:cNvPr id="12" name="TextBox 11"/>
          <p:cNvSpPr txBox="1"/>
          <p:nvPr/>
        </p:nvSpPr>
        <p:spPr>
          <a:xfrm>
            <a:off x="0" y="1683651"/>
            <a:ext cx="12192000" cy="1384995"/>
          </a:xfrm>
          <a:prstGeom prst="rect">
            <a:avLst/>
          </a:prstGeom>
          <a:noFill/>
        </p:spPr>
        <p:txBody>
          <a:bodyPr wrap="square" rtlCol="0">
            <a:spAutoFit/>
          </a:bodyPr>
          <a:lstStyle/>
          <a:p>
            <a:pPr algn="just"/>
            <a:r>
              <a:rPr lang="en-US" sz="2800" dirty="0" err="1">
                <a:solidFill>
                  <a:srgbClr val="0000FF"/>
                </a:solidFill>
                <a:latin typeface="Times New Roman" pitchFamily="18" charset="0"/>
                <a:cs typeface="Times New Roman" pitchFamily="18" charset="0"/>
              </a:rPr>
              <a:t>Mỗi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một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trật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tự</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xác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định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Sự</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thay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trật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tự</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sẽ</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thay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tính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a:t>
            </a:r>
          </a:p>
        </p:txBody>
      </p:sp>
      <p:sp>
        <p:nvSpPr>
          <p:cNvPr id="13" name="TextBox 12"/>
          <p:cNvSpPr txBox="1"/>
          <p:nvPr/>
        </p:nvSpPr>
        <p:spPr>
          <a:xfrm>
            <a:off x="0" y="2953652"/>
            <a:ext cx="12192000" cy="492443"/>
          </a:xfrm>
          <a:prstGeom prst="rect">
            <a:avLst/>
          </a:prstGeom>
          <a:noFill/>
        </p:spPr>
        <p:txBody>
          <a:bodyPr wrap="square" rtlCol="0">
            <a:spAutoFit/>
          </a:bodyPr>
          <a:lstStyle/>
          <a:p>
            <a:pPr algn="just"/>
            <a:r>
              <a:rPr lang="en-US" sz="2600" b="1" dirty="0">
                <a:solidFill>
                  <a:srgbClr val="0000FF"/>
                </a:solidFill>
                <a:latin typeface="Times New Roman" pitchFamily="18" charset="0"/>
                <a:cs typeface="Times New Roman" pitchFamily="18" charset="0"/>
              </a:rPr>
              <a:t>III. </a:t>
            </a:r>
            <a:r>
              <a:rPr lang="en-US" sz="2600" b="1" dirty="0" err="1">
                <a:solidFill>
                  <a:srgbClr val="0000FF"/>
                </a:solidFill>
                <a:latin typeface="Times New Roman" pitchFamily="18" charset="0"/>
                <a:cs typeface="Times New Roman" pitchFamily="18" charset="0"/>
              </a:rPr>
              <a:t>CÔNG</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THỨC</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PHÂN</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TỬ</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VÀ</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CÔNG</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THỨC</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CẤU</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TẠO</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HỢP</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CHẤT</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HỮU</a:t>
            </a:r>
            <a:r>
              <a:rPr lang="en-US" sz="2600" b="1" dirty="0">
                <a:solidFill>
                  <a:srgbClr val="0000FF"/>
                </a:solidFill>
                <a:latin typeface="Times New Roman" pitchFamily="18" charset="0"/>
                <a:cs typeface="Times New Roman" pitchFamily="18" charset="0"/>
              </a:rPr>
              <a:t> </a:t>
            </a:r>
            <a:r>
              <a:rPr lang="en-US" sz="2600" b="1" dirty="0" err="1">
                <a:solidFill>
                  <a:srgbClr val="0000FF"/>
                </a:solidFill>
                <a:latin typeface="Times New Roman" pitchFamily="18" charset="0"/>
                <a:cs typeface="Times New Roman" pitchFamily="18" charset="0"/>
              </a:rPr>
              <a:t>CƠ</a:t>
            </a:r>
            <a:endParaRPr lang="en-US" sz="2600" b="1" dirty="0">
              <a:solidFill>
                <a:srgbClr val="0000FF"/>
              </a:solidFill>
              <a:latin typeface="Times New Roman" pitchFamily="18" charset="0"/>
              <a:cs typeface="Times New Roman" pitchFamily="18" charset="0"/>
            </a:endParaRPr>
          </a:p>
        </p:txBody>
      </p:sp>
      <p:sp>
        <p:nvSpPr>
          <p:cNvPr id="14" name="TextBox 13"/>
          <p:cNvSpPr txBox="1"/>
          <p:nvPr/>
        </p:nvSpPr>
        <p:spPr>
          <a:xfrm>
            <a:off x="0" y="3381822"/>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Công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thức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sp>
        <p:nvSpPr>
          <p:cNvPr id="15" name="TextBox 14"/>
          <p:cNvSpPr txBox="1"/>
          <p:nvPr/>
        </p:nvSpPr>
        <p:spPr>
          <a:xfrm>
            <a:off x="0" y="3802736"/>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thức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biết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thành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phần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lượng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endParaRPr lang="en-US" sz="2800" dirty="0">
              <a:solidFill>
                <a:srgbClr val="0000FF"/>
              </a:solidFill>
              <a:latin typeface="Times New Roman" pitchFamily="18" charset="0"/>
              <a:cs typeface="Times New Roman" pitchFamily="18" charset="0"/>
            </a:endParaRPr>
          </a:p>
        </p:txBody>
      </p:sp>
      <p:sp>
        <p:nvSpPr>
          <p:cNvPr id="22" name="TextBox 21"/>
          <p:cNvSpPr txBox="1"/>
          <p:nvPr/>
        </p:nvSpPr>
        <p:spPr>
          <a:xfrm>
            <a:off x="0" y="4666335"/>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thức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methane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acetic acid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4</a:t>
            </a:r>
            <a:r>
              <a:rPr lang="en-US" sz="2800" dirty="0" err="1">
                <a:solidFill>
                  <a:srgbClr val="0000FF"/>
                </a:solidFill>
                <a:latin typeface="Times New Roman" pitchFamily="18" charset="0"/>
                <a:cs typeface="Times New Roman" pitchFamily="18" charset="0"/>
              </a:rPr>
              <a:t>O</a:t>
            </a:r>
            <a:r>
              <a:rPr lang="en-US" sz="2800" baseline="-25000" dirty="0" err="1">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a:t>
            </a:r>
          </a:p>
        </p:txBody>
      </p:sp>
      <p:sp>
        <p:nvSpPr>
          <p:cNvPr id="23" name="TextBox 22"/>
          <p:cNvSpPr txBox="1"/>
          <p:nvPr/>
        </p:nvSpPr>
        <p:spPr>
          <a:xfrm>
            <a:off x="0" y="5087250"/>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2. </a:t>
            </a:r>
            <a:r>
              <a:rPr lang="en-US" sz="2800" b="1" dirty="0" err="1">
                <a:solidFill>
                  <a:srgbClr val="0000FF"/>
                </a:solidFill>
                <a:latin typeface="Times New Roman" pitchFamily="18" charset="0"/>
                <a:cs typeface="Times New Roman" pitchFamily="18" charset="0"/>
              </a:rPr>
              <a:t>Công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thức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cấu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tạo</a:t>
            </a:r>
            <a:endParaRPr lang="en-US" sz="2800" b="1" dirty="0">
              <a:solidFill>
                <a:srgbClr val="0000FF"/>
              </a:solidFill>
              <a:latin typeface="Times New Roman" pitchFamily="18" charset="0"/>
              <a:cs typeface="Times New Roman" pitchFamily="18" charset="0"/>
            </a:endParaRPr>
          </a:p>
        </p:txBody>
      </p:sp>
      <p:sp>
        <p:nvSpPr>
          <p:cNvPr id="24" name="TextBox 23"/>
          <p:cNvSpPr txBox="1"/>
          <p:nvPr/>
        </p:nvSpPr>
        <p:spPr>
          <a:xfrm>
            <a:off x="0" y="5493650"/>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thức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cấu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tạo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biết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trật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tự</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thức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giữa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upRigh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upRight)">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upRight)">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upRight)">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trips(upRight)">
                                      <p:cBhvr>
                                        <p:cTn id="27" dur="1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upRight)">
                                      <p:cBhvr>
                                        <p:cTn id="32" dur="10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upRight)">
                                      <p:cBhvr>
                                        <p:cTn id="3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2358779" y="-1"/>
            <a:ext cx="7494150" cy="6858001"/>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fltVal val="0"/>
                                          </p:val>
                                        </p:tav>
                                        <p:tav tm="100000">
                                          <p:val>
                                            <p:strVal val="#ppt_w"/>
                                          </p:val>
                                        </p:tav>
                                      </p:tavLst>
                                    </p:anim>
                                    <p:anim calcmode="lin" valueType="num">
                                      <p:cBhvr>
                                        <p:cTn id="8" dur="1000" fill="hold"/>
                                        <p:tgtEl>
                                          <p:spTgt spid="12290"/>
                                        </p:tgtEl>
                                        <p:attrNameLst>
                                          <p:attrName>ppt_h</p:attrName>
                                        </p:attrNameLst>
                                      </p:cBhvr>
                                      <p:tavLst>
                                        <p:tav tm="0">
                                          <p:val>
                                            <p:fltVal val="0"/>
                                          </p:val>
                                        </p:tav>
                                        <p:tav tm="100000">
                                          <p:val>
                                            <p:strVal val="#ppt_h"/>
                                          </p:val>
                                        </p:tav>
                                      </p:tavLst>
                                    </p:anim>
                                    <p:animEffect transition="in" filter="fade">
                                      <p:cBhvr>
                                        <p:cTn id="9" dur="1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0" y="-1"/>
            <a:ext cx="4847771" cy="6869487"/>
          </a:xfrm>
          <a:prstGeom prst="rect">
            <a:avLst/>
          </a:prstGeom>
          <a:noFill/>
          <a:ln w="9525">
            <a:noFill/>
            <a:miter lim="800000"/>
            <a:headEnd/>
            <a:tailEnd/>
          </a:ln>
          <a:effectLst/>
        </p:spPr>
      </p:pic>
      <p:sp>
        <p:nvSpPr>
          <p:cNvPr id="4" name="Rectangle 3"/>
          <p:cNvSpPr/>
          <p:nvPr/>
        </p:nvSpPr>
        <p:spPr>
          <a:xfrm>
            <a:off x="5007428" y="2901408"/>
            <a:ext cx="6096000" cy="1384995"/>
          </a:xfrm>
          <a:prstGeom prst="rect">
            <a:avLst/>
          </a:prstGeom>
        </p:spPr>
        <p:txBody>
          <a:bodyPr>
            <a:spAutoFit/>
          </a:bodyPr>
          <a:lstStyle/>
          <a:p>
            <a:pPr algn="just"/>
            <a:r>
              <a:rPr lang="vi-VN" sz="2800" dirty="0">
                <a:solidFill>
                  <a:srgbClr val="FF00FF"/>
                </a:solidFill>
                <a:latin typeface="Times New Roman" pitchFamily="18" charset="0"/>
                <a:cs typeface="Times New Roman" pitchFamily="18" charset="0"/>
              </a:rPr>
              <a:t>(b) đúng, vì một công thức phân tử có ít nhất 1 công thức cấu tạo để biểu diễn các liên kết trong phân tử</a:t>
            </a:r>
            <a:endParaRPr lang="en-US" sz="28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fltVal val="0"/>
                                          </p:val>
                                        </p:tav>
                                        <p:tav tm="100000">
                                          <p:val>
                                            <p:strVal val="#ppt_w"/>
                                          </p:val>
                                        </p:tav>
                                      </p:tavLst>
                                    </p:anim>
                                    <p:anim calcmode="lin" valueType="num">
                                      <p:cBhvr>
                                        <p:cTn id="8" dur="1000" fill="hold"/>
                                        <p:tgtEl>
                                          <p:spTgt spid="13314"/>
                                        </p:tgtEl>
                                        <p:attrNameLst>
                                          <p:attrName>ppt_h</p:attrName>
                                        </p:attrNameLst>
                                      </p:cBhvr>
                                      <p:tavLst>
                                        <p:tav tm="0">
                                          <p:val>
                                            <p:fltVal val="0"/>
                                          </p:val>
                                        </p:tav>
                                        <p:tav tm="100000">
                                          <p:val>
                                            <p:strVal val="#ppt_h"/>
                                          </p:val>
                                        </p:tav>
                                      </p:tavLst>
                                    </p:anim>
                                    <p:anim calcmode="lin" valueType="num">
                                      <p:cBhvr>
                                        <p:cTn id="9" dur="1000" fill="hold"/>
                                        <p:tgtEl>
                                          <p:spTgt spid="13314"/>
                                        </p:tgtEl>
                                        <p:attrNameLst>
                                          <p:attrName>style.rotation</p:attrName>
                                        </p:attrNameLst>
                                      </p:cBhvr>
                                      <p:tavLst>
                                        <p:tav tm="0">
                                          <p:val>
                                            <p:fltVal val="90"/>
                                          </p:val>
                                        </p:tav>
                                        <p:tav tm="100000">
                                          <p:val>
                                            <p:fltVal val="0"/>
                                          </p:val>
                                        </p:tav>
                                      </p:tavLst>
                                    </p:anim>
                                    <p:animEffect transition="in" filter="fade">
                                      <p:cBhvr>
                                        <p:cTn id="10" dur="1000"/>
                                        <p:tgtEl>
                                          <p:spTgt spid="133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a:srcRect/>
          <a:stretch>
            <a:fillRect/>
          </a:stretch>
        </p:blipFill>
        <p:spPr bwMode="auto">
          <a:xfrm>
            <a:off x="-1" y="0"/>
            <a:ext cx="5123543" cy="6886042"/>
          </a:xfrm>
          <a:prstGeom prst="rect">
            <a:avLst/>
          </a:prstGeom>
          <a:noFill/>
          <a:ln w="9525">
            <a:noFill/>
            <a:miter lim="800000"/>
            <a:headEnd/>
            <a:tailEnd/>
          </a:ln>
          <a:effectLst/>
        </p:spPr>
      </p:pic>
      <p:pic>
        <p:nvPicPr>
          <p:cNvPr id="14338" name="Picture 2" descr="C:\Users\AsuS\Desktop\Capture.PNG"/>
          <p:cNvPicPr>
            <a:picLocks noChangeAspect="1" noChangeArrowheads="1"/>
          </p:cNvPicPr>
          <p:nvPr/>
        </p:nvPicPr>
        <p:blipFill>
          <a:blip r:embed="rId3"/>
          <a:srcRect/>
          <a:stretch>
            <a:fillRect/>
          </a:stretch>
        </p:blipFill>
        <p:spPr bwMode="auto">
          <a:xfrm>
            <a:off x="5705474" y="1998435"/>
            <a:ext cx="3220811" cy="3299367"/>
          </a:xfrm>
          <a:prstGeom prst="rect">
            <a:avLst/>
          </a:prstGeom>
          <a:noFill/>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3315"/>
                                        </p:tgtEl>
                                        <p:attrNameLst>
                                          <p:attrName>style.visibility</p:attrName>
                                        </p:attrNameLst>
                                      </p:cBhvr>
                                      <p:to>
                                        <p:strVal val="visible"/>
                                      </p:to>
                                    </p:set>
                                    <p:anim calcmode="lin" valueType="num">
                                      <p:cBhvr>
                                        <p:cTn id="7" dur="1000" fill="hold"/>
                                        <p:tgtEl>
                                          <p:spTgt spid="13315"/>
                                        </p:tgtEl>
                                        <p:attrNameLst>
                                          <p:attrName>ppt_w</p:attrName>
                                        </p:attrNameLst>
                                      </p:cBhvr>
                                      <p:tavLst>
                                        <p:tav tm="0">
                                          <p:val>
                                            <p:fltVal val="0"/>
                                          </p:val>
                                        </p:tav>
                                        <p:tav tm="100000">
                                          <p:val>
                                            <p:strVal val="#ppt_w"/>
                                          </p:val>
                                        </p:tav>
                                      </p:tavLst>
                                    </p:anim>
                                    <p:anim calcmode="lin" valueType="num">
                                      <p:cBhvr>
                                        <p:cTn id="8" dur="1000" fill="hold"/>
                                        <p:tgtEl>
                                          <p:spTgt spid="13315"/>
                                        </p:tgtEl>
                                        <p:attrNameLst>
                                          <p:attrName>ppt_h</p:attrName>
                                        </p:attrNameLst>
                                      </p:cBhvr>
                                      <p:tavLst>
                                        <p:tav tm="0">
                                          <p:val>
                                            <p:fltVal val="0"/>
                                          </p:val>
                                        </p:tav>
                                        <p:tav tm="100000">
                                          <p:val>
                                            <p:strVal val="#ppt_h"/>
                                          </p:val>
                                        </p:tav>
                                      </p:tavLst>
                                    </p:anim>
                                    <p:anim calcmode="lin" valueType="num">
                                      <p:cBhvr>
                                        <p:cTn id="9" dur="1000" fill="hold"/>
                                        <p:tgtEl>
                                          <p:spTgt spid="13315"/>
                                        </p:tgtEl>
                                        <p:attrNameLst>
                                          <p:attrName>style.rotation</p:attrName>
                                        </p:attrNameLst>
                                      </p:cBhvr>
                                      <p:tavLst>
                                        <p:tav tm="0">
                                          <p:val>
                                            <p:fltVal val="90"/>
                                          </p:val>
                                        </p:tav>
                                        <p:tav tm="100000">
                                          <p:val>
                                            <p:fltVal val="0"/>
                                          </p:val>
                                        </p:tav>
                                      </p:tavLst>
                                    </p:anim>
                                    <p:animEffect transition="in" filter="fade">
                                      <p:cBhvr>
                                        <p:cTn id="10" dur="1000"/>
                                        <p:tgtEl>
                                          <p:spTgt spid="1331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4338"/>
                                        </p:tgtEl>
                                        <p:attrNameLst>
                                          <p:attrName>style.visibility</p:attrName>
                                        </p:attrNameLst>
                                      </p:cBhvr>
                                      <p:to>
                                        <p:strVal val="visible"/>
                                      </p:to>
                                    </p:set>
                                    <p:animEffect transition="in" filter="circle(in)">
                                      <p:cBhvr>
                                        <p:cTn id="15"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1549160"/>
            <a:ext cx="12168355" cy="3719511"/>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 y="-1"/>
            <a:ext cx="4670535" cy="6858001"/>
          </a:xfrm>
          <a:prstGeom prst="rect">
            <a:avLst/>
          </a:prstGeom>
          <a:noFill/>
          <a:ln w="9525">
            <a:noFill/>
            <a:miter lim="800000"/>
            <a:headEnd/>
            <a:tailEnd/>
          </a:ln>
          <a:effectLst/>
        </p:spPr>
      </p:pic>
      <p:sp>
        <p:nvSpPr>
          <p:cNvPr id="5" name="Rectangle 4"/>
          <p:cNvSpPr/>
          <p:nvPr/>
        </p:nvSpPr>
        <p:spPr>
          <a:xfrm>
            <a:off x="4557485" y="2429079"/>
            <a:ext cx="7300686" cy="1815882"/>
          </a:xfrm>
          <a:prstGeom prst="rect">
            <a:avLst/>
          </a:prstGeom>
        </p:spPr>
        <p:txBody>
          <a:bodyPr wrap="square">
            <a:spAutoFit/>
          </a:bodyPr>
          <a:lstStyle/>
          <a:p>
            <a:pPr algn="just"/>
            <a:r>
              <a:rPr lang="vi-VN" sz="2800" dirty="0">
                <a:solidFill>
                  <a:srgbClr val="FF00FF"/>
                </a:solidFill>
                <a:latin typeface="Times New Roman" pitchFamily="18" charset="0"/>
                <a:cs typeface="Times New Roman" pitchFamily="18" charset="0"/>
              </a:rPr>
              <a:t>Vì trong bánh mì có các thành phần của hợp chất hữu cơ như đường, bột mì nên khi đun nóng ở nhiệt độ cao bánh mì có thể chuyển sang màu đen do hợp chất hữu cơ bị đốt cháy.</a:t>
            </a:r>
            <a:r>
              <a:rPr lang="en-US" sz="2800" dirty="0">
                <a:solidFill>
                  <a:srgbClr val="FF00FF"/>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36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1:</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Tính</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thành</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phần</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về</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khối</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lượng</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các</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nguyên</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tố</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có</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trong</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4</a:t>
            </a:r>
            <a:r>
              <a:rPr lang="en-US" sz="3200" dirty="0">
                <a:solidFill>
                  <a:srgbClr val="FF0000"/>
                </a:solidFill>
                <a:latin typeface="Times New Roman" pitchFamily="18" charset="0"/>
                <a:ea typeface="Times New Roman" pitchFamily="18" charset="0"/>
                <a:cs typeface="Times New Roman" pitchFamily="18" charset="0"/>
              </a:rPr>
              <a:t>  </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b.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c.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d.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6</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6</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e.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5</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OH</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g.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COOH</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2: </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So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sánh</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khối</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lượng</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của</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Carbon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trong</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các</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hợp</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chất</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sau</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a.Hợp</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chất</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vô</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cơ</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CO;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CaCO</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COCl</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Al</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b.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Hợp</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chất</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hữu</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cơ</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4</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Cl</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Cl</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CHCl</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3</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2</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6</a:t>
            </a:r>
            <a:r>
              <a:rPr kumimoji="0" lang="en-US" sz="32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a:t>
            </a:r>
            <a:r>
              <a:rPr kumimoji="0" lang="en-US" sz="3200" b="0" i="0" u="none" strike="noStrike" cap="none" normalizeH="0" baseline="-30000" dirty="0" err="1">
                <a:ln>
                  <a:noFill/>
                </a:ln>
                <a:solidFill>
                  <a:srgbClr val="FF0000"/>
                </a:solidFill>
                <a:effectLst/>
                <a:latin typeface="Times New Roman" pitchFamily="18" charset="0"/>
                <a:ea typeface="Times New Roman" pitchFamily="18" charset="0"/>
                <a:cs typeface="Times New Roman" pitchFamily="18" charset="0"/>
              </a:rPr>
              <a:t>6</a:t>
            </a:r>
            <a:r>
              <a:rPr kumimoji="0" lang="en-US" sz="32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p>
          <a:p>
            <a:pPr algn="just" eaLnBrk="0" fontAlgn="base" hangingPunct="0">
              <a:spcBef>
                <a:spcPct val="0"/>
              </a:spcBef>
              <a:spcAft>
                <a:spcPct val="0"/>
              </a:spcAft>
              <a:tabLst>
                <a:tab pos="457200" algn="l"/>
              </a:tabLst>
            </a:pP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3:</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cấu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tạo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hợp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hữu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cơ</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sau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3</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6</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4</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8</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4</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10</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3</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7</a:t>
            </a:r>
            <a:r>
              <a:rPr lang="en-US" sz="3200" dirty="0" err="1">
                <a:solidFill>
                  <a:srgbClr val="FF0000"/>
                </a:solidFill>
                <a:latin typeface="Times New Roman" pitchFamily="18" charset="0"/>
                <a:cs typeface="Times New Roman" pitchFamily="18" charset="0"/>
              </a:rPr>
              <a:t>Cl</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3</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8</a:t>
            </a:r>
            <a:r>
              <a:rPr lang="en-US" sz="3200" dirty="0" err="1">
                <a:solidFill>
                  <a:srgbClr val="FF0000"/>
                </a:solidFill>
                <a:latin typeface="Times New Roman" pitchFamily="18" charset="0"/>
                <a:cs typeface="Times New Roman" pitchFamily="18" charset="0"/>
              </a:rPr>
              <a:t>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5</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12</a:t>
            </a:r>
            <a:r>
              <a:rPr lang="en-US" sz="3200" dirty="0">
                <a:solidFill>
                  <a:srgbClr val="FF0000"/>
                </a:solidFill>
                <a:latin typeface="Times New Roman" pitchFamily="18" charset="0"/>
                <a:cs typeface="Times New Roman" pitchFamily="18" charset="0"/>
              </a:rPr>
              <a:t> ;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5</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10</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6</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12</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a:t>
            </a:r>
            <a:r>
              <a:rPr lang="en-US" sz="3200" baseline="-25000" dirty="0" err="1">
                <a:solidFill>
                  <a:srgbClr val="FF0000"/>
                </a:solidFill>
                <a:latin typeface="Times New Roman" pitchFamily="18" charset="0"/>
                <a:cs typeface="Times New Roman" pitchFamily="18" charset="0"/>
              </a:rPr>
              <a:t>7</a:t>
            </a:r>
            <a:r>
              <a:rPr lang="en-US" sz="3200" dirty="0" err="1">
                <a:solidFill>
                  <a:srgbClr val="FF0000"/>
                </a:solidFill>
                <a:latin typeface="Times New Roman" pitchFamily="18" charset="0"/>
                <a:cs typeface="Times New Roman" pitchFamily="18" charset="0"/>
              </a:rPr>
              <a:t>H</a:t>
            </a:r>
            <a:r>
              <a:rPr lang="en-US" sz="3200" baseline="-25000" dirty="0" err="1">
                <a:solidFill>
                  <a:srgbClr val="FF0000"/>
                </a:solidFill>
                <a:latin typeface="Times New Roman" pitchFamily="18" charset="0"/>
                <a:cs typeface="Times New Roman" pitchFamily="18" charset="0"/>
              </a:rPr>
              <a:t>16</a:t>
            </a:r>
            <a:r>
              <a:rPr lang="en-US" sz="3200" dirty="0">
                <a:solidFill>
                  <a:srgbClr val="FF0000"/>
                </a:solidFill>
                <a:latin typeface="Times New Roman" pitchFamily="18" charset="0"/>
                <a:cs typeface="Times New Roman" pitchFamily="18" charset="0"/>
              </a:rPr>
              <a:t>?</a:t>
            </a:r>
          </a:p>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4</a:t>
            </a:r>
            <a:r>
              <a:rPr lang="en-US" sz="3200" b="1">
                <a:solidFill>
                  <a:srgbClr val="FF0000"/>
                </a:solidFill>
                <a:latin typeface="Times New Roman" pitchFamily="18" charset="0"/>
                <a:cs typeface="Times New Roman" pitchFamily="18" charset="0"/>
              </a:rPr>
              <a:t>:</a:t>
            </a:r>
            <a:r>
              <a:rPr lang="en-US" sz="3200">
                <a:solidFill>
                  <a:srgbClr val="FF0000"/>
                </a:solidFill>
                <a:latin typeface="Times New Roman" pitchFamily="18" charset="0"/>
                <a:cs typeface="Times New Roman" pitchFamily="18" charset="0"/>
              </a:rPr>
              <a:t> Xác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định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75%C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và</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25%H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lượng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 </a:t>
            </a:r>
            <a:r>
              <a:rPr lang="en-US" sz="3200" dirty="0" err="1">
                <a:solidFill>
                  <a:srgbClr val="FF0000"/>
                </a:solidFill>
                <a:latin typeface="Times New Roman" pitchFamily="18" charset="0"/>
                <a:cs typeface="Times New Roman" pitchFamily="18" charset="0"/>
              </a:rPr>
              <a:t>là</a:t>
            </a:r>
            <a:r>
              <a:rPr lang="en-US" sz="3200" dirty="0">
                <a:solidFill>
                  <a:srgbClr val="FF0000"/>
                </a:solidFill>
                <a:latin typeface="Times New Roman" pitchFamily="18" charset="0"/>
                <a:cs typeface="Times New Roman" pitchFamily="18" charset="0"/>
              </a:rPr>
              <a:t> 16 </a:t>
            </a:r>
            <a:r>
              <a:rPr lang="en-US" sz="3200" dirty="0" err="1">
                <a:solidFill>
                  <a:srgbClr val="FF0000"/>
                </a:solidFill>
                <a:latin typeface="Times New Roman" pitchFamily="18" charset="0"/>
                <a:cs typeface="Times New Roman" pitchFamily="18" charset="0"/>
              </a:rPr>
              <a:t>amu</a:t>
            </a:r>
            <a:r>
              <a:rPr lang="en-US" sz="3200" dirty="0">
                <a:solidFill>
                  <a:srgbClr val="FF0000"/>
                </a:solidFill>
                <a:latin typeface="Times New Roman" pitchFamily="18" charset="0"/>
                <a:cs typeface="Times New Roman" pitchFamily="18" charset="0"/>
              </a:rPr>
              <a:t>.</a:t>
            </a:r>
          </a:p>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5:</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hợp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hữu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cơ</a:t>
            </a:r>
            <a:r>
              <a:rPr lang="en-US" sz="3200" dirty="0">
                <a:solidFill>
                  <a:srgbClr val="FF0000"/>
                </a:solidFill>
                <a:latin typeface="Times New Roman" pitchFamily="18" charset="0"/>
                <a:cs typeface="Times New Roman" pitchFamily="18" charset="0"/>
              </a:rPr>
              <a:t> A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lượng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a:t>
            </a:r>
            <a:r>
              <a:rPr lang="en-US" sz="3200" dirty="0">
                <a:solidFill>
                  <a:srgbClr val="FF0000"/>
                </a:solidFill>
                <a:latin typeface="Times New Roman" pitchFamily="18" charset="0"/>
                <a:cs typeface="Times New Roman" pitchFamily="18" charset="0"/>
              </a:rPr>
              <a:t> 60 </a:t>
            </a:r>
            <a:r>
              <a:rPr lang="en-US" sz="3200" dirty="0" err="1">
                <a:solidFill>
                  <a:srgbClr val="FF0000"/>
                </a:solidFill>
                <a:latin typeface="Times New Roman" pitchFamily="18" charset="0"/>
                <a:cs typeface="Times New Roman" pitchFamily="18" charset="0"/>
              </a:rPr>
              <a:t>amu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trong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đó</a:t>
            </a:r>
            <a:r>
              <a:rPr lang="en-US" sz="3200" dirty="0">
                <a:solidFill>
                  <a:srgbClr val="FF0000"/>
                </a:solidFill>
                <a:latin typeface="Times New Roman" pitchFamily="18" charset="0"/>
                <a:cs typeface="Times New Roman" pitchFamily="18" charset="0"/>
              </a:rPr>
              <a:t> C </a:t>
            </a:r>
            <a:r>
              <a:rPr lang="en-US" sz="3200" dirty="0" err="1">
                <a:solidFill>
                  <a:srgbClr val="FF0000"/>
                </a:solidFill>
                <a:latin typeface="Times New Roman" pitchFamily="18" charset="0"/>
                <a:cs typeface="Times New Roman" pitchFamily="18" charset="0"/>
              </a:rPr>
              <a:t>chiếm</a:t>
            </a:r>
            <a:r>
              <a:rPr lang="en-US" sz="3200" dirty="0">
                <a:solidFill>
                  <a:srgbClr val="FF0000"/>
                </a:solidFill>
                <a:latin typeface="Times New Roman" pitchFamily="18" charset="0"/>
                <a:cs typeface="Times New Roman" pitchFamily="18" charset="0"/>
              </a:rPr>
              <a:t> 60%, H </a:t>
            </a:r>
            <a:r>
              <a:rPr lang="en-US" sz="3200" dirty="0" err="1">
                <a:solidFill>
                  <a:srgbClr val="FF0000"/>
                </a:solidFill>
                <a:latin typeface="Times New Roman" pitchFamily="18" charset="0"/>
                <a:cs typeface="Times New Roman" pitchFamily="18" charset="0"/>
              </a:rPr>
              <a:t>chiếm</a:t>
            </a:r>
            <a:r>
              <a:rPr lang="en-US" sz="3200" dirty="0">
                <a:solidFill>
                  <a:srgbClr val="FF0000"/>
                </a:solidFill>
                <a:latin typeface="Times New Roman" pitchFamily="18" charset="0"/>
                <a:cs typeface="Times New Roman" pitchFamily="18" charset="0"/>
              </a:rPr>
              <a:t> 13,33% </a:t>
            </a:r>
            <a:r>
              <a:rPr lang="en-US" sz="3200" dirty="0" err="1">
                <a:solidFill>
                  <a:srgbClr val="FF0000"/>
                </a:solidFill>
                <a:latin typeface="Times New Roman" pitchFamily="18" charset="0"/>
                <a:cs typeface="Times New Roman" pitchFamily="18" charset="0"/>
              </a:rPr>
              <a:t>còn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lại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a:t>
            </a:r>
            <a:r>
              <a:rPr lang="en-US" sz="3200" dirty="0">
                <a:solidFill>
                  <a:srgbClr val="FF0000"/>
                </a:solidFill>
                <a:latin typeface="Times New Roman" pitchFamily="18" charset="0"/>
                <a:cs typeface="Times New Roman" pitchFamily="18" charset="0"/>
              </a:rPr>
              <a:t> O. </a:t>
            </a:r>
            <a:r>
              <a:rPr lang="en-US" sz="3200" dirty="0" err="1">
                <a:solidFill>
                  <a:srgbClr val="FF0000"/>
                </a:solidFill>
                <a:latin typeface="Times New Roman" pitchFamily="18" charset="0"/>
                <a:cs typeface="Times New Roman" pitchFamily="18" charset="0"/>
              </a:rPr>
              <a:t>Tìm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hợp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 </a:t>
            </a:r>
            <a:r>
              <a:rPr lang="en-US" sz="3200" dirty="0" err="1">
                <a:solidFill>
                  <a:srgbClr val="FF0000"/>
                </a:solidFill>
                <a:latin typeface="Times New Roman" pitchFamily="18" charset="0"/>
                <a:cs typeface="Times New Roman" pitchFamily="18" charset="0"/>
              </a:rPr>
              <a:t>và</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cấu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tạo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1219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6:</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Xác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định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hợp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85,71%C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và</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14,29%H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1 </a:t>
            </a:r>
            <a:r>
              <a:rPr lang="en-US" sz="3200" dirty="0" err="1">
                <a:solidFill>
                  <a:srgbClr val="FF0000"/>
                </a:solidFill>
                <a:latin typeface="Times New Roman" pitchFamily="18" charset="0"/>
                <a:cs typeface="Times New Roman" pitchFamily="18" charset="0"/>
              </a:rPr>
              <a:t>lít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khí</a:t>
            </a:r>
            <a:r>
              <a:rPr lang="en-US" sz="3200" dirty="0">
                <a:solidFill>
                  <a:srgbClr val="FF0000"/>
                </a:solidFill>
                <a:latin typeface="Times New Roman" pitchFamily="18" charset="0"/>
                <a:cs typeface="Times New Roman" pitchFamily="18" charset="0"/>
              </a:rPr>
              <a:t> A ở </a:t>
            </a:r>
            <a:r>
              <a:rPr lang="en-US" sz="3200" dirty="0" err="1">
                <a:solidFill>
                  <a:srgbClr val="FF0000"/>
                </a:solidFill>
                <a:latin typeface="Times New Roman" pitchFamily="18" charset="0"/>
                <a:cs typeface="Times New Roman" pitchFamily="18" charset="0"/>
              </a:rPr>
              <a:t>đktc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nặng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1,25g</a:t>
            </a:r>
            <a:r>
              <a:rPr lang="en-US" sz="3200" dirty="0">
                <a:solidFill>
                  <a:srgbClr val="FF0000"/>
                </a:solidFill>
                <a:latin typeface="Times New Roman" pitchFamily="18" charset="0"/>
                <a:cs typeface="Times New Roman" pitchFamily="18" charset="0"/>
              </a:rPr>
              <a:t>.</a:t>
            </a:r>
          </a:p>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7: </a:t>
            </a:r>
            <a:r>
              <a:rPr lang="en-US" sz="3200" dirty="0" err="1">
                <a:solidFill>
                  <a:srgbClr val="FF0000"/>
                </a:solidFill>
                <a:latin typeface="Times New Roman" pitchFamily="18" charset="0"/>
                <a:cs typeface="Times New Roman" pitchFamily="18" charset="0"/>
              </a:rPr>
              <a:t>Xác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định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hidrocacbon</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rằng</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75%C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25%H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tỉ</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nó</a:t>
            </a:r>
            <a:r>
              <a:rPr lang="en-US" sz="3200" dirty="0">
                <a:solidFill>
                  <a:srgbClr val="FF0000"/>
                </a:solidFill>
                <a:latin typeface="Times New Roman" pitchFamily="18" charset="0"/>
                <a:cs typeface="Times New Roman" pitchFamily="18" charset="0"/>
              </a:rPr>
              <a:t> so </a:t>
            </a:r>
            <a:r>
              <a:rPr lang="en-US" sz="3200" dirty="0" err="1">
                <a:solidFill>
                  <a:srgbClr val="FF0000"/>
                </a:solidFill>
                <a:latin typeface="Times New Roman" pitchFamily="18" charset="0"/>
                <a:cs typeface="Times New Roman" pitchFamily="18" charset="0"/>
              </a:rPr>
              <a:t>với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oxi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bằng</a:t>
            </a:r>
            <a:r>
              <a:rPr lang="en-US" sz="3200" dirty="0">
                <a:solidFill>
                  <a:srgbClr val="FF0000"/>
                </a:solidFill>
                <a:latin typeface="Times New Roman" pitchFamily="18" charset="0"/>
                <a:cs typeface="Times New Roman" pitchFamily="18" charset="0"/>
              </a:rPr>
              <a:t> 0,5?</a:t>
            </a:r>
          </a:p>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8:</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Xác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định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hợp</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chất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hữu</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cơ</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rằng</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40%C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6,67%H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còn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lại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a:t>
            </a:r>
            <a:r>
              <a:rPr lang="en-US" sz="3200" dirty="0">
                <a:solidFill>
                  <a:srgbClr val="FF0000"/>
                </a:solidFill>
                <a:latin typeface="Times New Roman" pitchFamily="18" charset="0"/>
                <a:cs typeface="Times New Roman" pitchFamily="18" charset="0"/>
              </a:rPr>
              <a:t> O.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lượng</a:t>
            </a:r>
            <a:r>
              <a:rPr lang="en-US" sz="3200" dirty="0">
                <a:solidFill>
                  <a:srgbClr val="FF0000"/>
                </a:solidFill>
                <a:latin typeface="Times New Roman" pitchFamily="18" charset="0"/>
                <a:cs typeface="Times New Roman" pitchFamily="18" charset="0"/>
              </a:rPr>
              <a:t> mol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bằng</a:t>
            </a:r>
            <a:r>
              <a:rPr lang="en-US" sz="3200" dirty="0">
                <a:solidFill>
                  <a:srgbClr val="FF0000"/>
                </a:solidFill>
                <a:latin typeface="Times New Roman" pitchFamily="18" charset="0"/>
                <a:cs typeface="Times New Roman" pitchFamily="18" charset="0"/>
              </a:rPr>
              <a:t> 180 </a:t>
            </a:r>
            <a:r>
              <a:rPr lang="en-US" sz="3200" dirty="0" err="1">
                <a:solidFill>
                  <a:srgbClr val="FF0000"/>
                </a:solidFill>
                <a:latin typeface="Times New Roman" pitchFamily="18" charset="0"/>
                <a:cs typeface="Times New Roman" pitchFamily="18" charset="0"/>
              </a:rPr>
              <a:t>gam</a:t>
            </a:r>
            <a:r>
              <a:rPr lang="en-US" sz="3200" dirty="0">
                <a:solidFill>
                  <a:srgbClr val="FF0000"/>
                </a:solidFill>
                <a:latin typeface="Times New Roman" pitchFamily="18" charset="0"/>
                <a:cs typeface="Times New Roman" pitchFamily="18" charset="0"/>
              </a:rPr>
              <a:t>/mol?</a:t>
            </a:r>
          </a:p>
          <a:p>
            <a:pPr algn="just"/>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9: </a:t>
            </a:r>
            <a:r>
              <a:rPr lang="en-US" sz="3200" dirty="0" err="1">
                <a:solidFill>
                  <a:srgbClr val="FF0000"/>
                </a:solidFill>
                <a:latin typeface="Times New Roman" pitchFamily="18" charset="0"/>
                <a:cs typeface="Times New Roman" pitchFamily="18" charset="0"/>
              </a:rPr>
              <a:t>Xác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định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công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phân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hidrocacbon</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rằng</a:t>
            </a:r>
            <a:r>
              <a:rPr lang="en-US" sz="3200" dirty="0">
                <a:solidFill>
                  <a:srgbClr val="FF0000"/>
                </a:solidFill>
                <a:latin typeface="Times New Roman" pitchFamily="18" charset="0"/>
                <a:cs typeface="Times New Roman" pitchFamily="18" charset="0"/>
              </a:rPr>
              <a:t> X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92,31%C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7,69%H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tỉ</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khối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nó</a:t>
            </a:r>
            <a:r>
              <a:rPr lang="en-US" sz="3200" dirty="0">
                <a:solidFill>
                  <a:srgbClr val="FF0000"/>
                </a:solidFill>
                <a:latin typeface="Times New Roman" pitchFamily="18" charset="0"/>
                <a:cs typeface="Times New Roman" pitchFamily="18" charset="0"/>
              </a:rPr>
              <a:t> so </a:t>
            </a:r>
            <a:r>
              <a:rPr lang="en-US" sz="3200" dirty="0" err="1">
                <a:solidFill>
                  <a:srgbClr val="FF0000"/>
                </a:solidFill>
                <a:latin typeface="Times New Roman" pitchFamily="18" charset="0"/>
                <a:cs typeface="Times New Roman" pitchFamily="18" charset="0"/>
              </a:rPr>
              <a:t>với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hidro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bằng</a:t>
            </a:r>
            <a:r>
              <a:rPr lang="en-US" sz="3200" dirty="0">
                <a:solidFill>
                  <a:srgbClr val="FF0000"/>
                </a:solidFill>
                <a:latin typeface="Times New Roman" pitchFamily="18" charset="0"/>
                <a:cs typeface="Times New Roman" pitchFamily="18" charset="0"/>
              </a:rPr>
              <a:t> 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upRight)">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hlinkClick r:id="rId2" action="ppaction://hlinkfile"/>
          </p:cNvPr>
          <p:cNvPicPr>
            <a:picLocks noChangeAspect="1" noChangeArrowheads="1"/>
          </p:cNvPicPr>
          <p:nvPr/>
        </p:nvPicPr>
        <p:blipFill>
          <a:blip r:embed="rId3"/>
          <a:srcRect/>
          <a:stretch>
            <a:fillRect/>
          </a:stretch>
        </p:blipFill>
        <p:spPr bwMode="auto">
          <a:xfrm>
            <a:off x="0" y="0"/>
            <a:ext cx="6140915" cy="2931886"/>
          </a:xfrm>
          <a:prstGeom prst="rect">
            <a:avLst/>
          </a:prstGeom>
          <a:noFill/>
          <a:ln w="9525">
            <a:noFill/>
            <a:miter lim="800000"/>
            <a:headEnd/>
            <a:tailEnd/>
          </a:ln>
          <a:effectLst/>
        </p:spPr>
      </p:pic>
      <p:pic>
        <p:nvPicPr>
          <p:cNvPr id="3" name="Picture 3"/>
          <p:cNvPicPr>
            <a:picLocks noChangeAspect="1" noChangeArrowheads="1"/>
          </p:cNvPicPr>
          <p:nvPr/>
        </p:nvPicPr>
        <p:blipFill>
          <a:blip r:embed="rId4"/>
          <a:srcRect/>
          <a:stretch>
            <a:fillRect/>
          </a:stretch>
        </p:blipFill>
        <p:spPr bwMode="auto">
          <a:xfrm>
            <a:off x="7257143" y="-1"/>
            <a:ext cx="4934857" cy="4130989"/>
          </a:xfrm>
          <a:prstGeom prst="rect">
            <a:avLst/>
          </a:prstGeom>
          <a:noFill/>
          <a:ln w="9525">
            <a:noFill/>
            <a:miter lim="800000"/>
            <a:headEnd/>
            <a:tailEnd/>
          </a:ln>
          <a:effectLst/>
        </p:spPr>
      </p:pic>
      <p:sp>
        <p:nvSpPr>
          <p:cNvPr id="6" name="Rectangle 5"/>
          <p:cNvSpPr/>
          <p:nvPr/>
        </p:nvSpPr>
        <p:spPr>
          <a:xfrm>
            <a:off x="174171" y="3989979"/>
            <a:ext cx="12192000" cy="2062103"/>
          </a:xfrm>
          <a:prstGeom prst="rect">
            <a:avLst/>
          </a:prstGeom>
        </p:spPr>
        <p:txBody>
          <a:bodyPr wrap="square">
            <a:spAutoFit/>
          </a:bodyPr>
          <a:lstStyle/>
          <a:p>
            <a:pPr algn="just"/>
            <a:r>
              <a:rPr lang="en-US" sz="3200" dirty="0">
                <a:solidFill>
                  <a:srgbClr val="FF00FF"/>
                </a:solidFill>
                <a:latin typeface="+mj-lt"/>
              </a:rPr>
              <a:t>	</a:t>
            </a:r>
            <a:r>
              <a:rPr lang="vi-VN" sz="3200" dirty="0">
                <a:solidFill>
                  <a:srgbClr val="FF00FF"/>
                </a:solidFill>
                <a:latin typeface="+mj-lt"/>
              </a:rPr>
              <a:t>Vì khi đốt cháy </a:t>
            </a:r>
            <a:r>
              <a:rPr lang="en-US" sz="3200" dirty="0" err="1">
                <a:solidFill>
                  <a:srgbClr val="FF00FF"/>
                </a:solidFill>
                <a:latin typeface="Times New Roman" pitchFamily="18" charset="0"/>
                <a:cs typeface="Times New Roman" pitchFamily="18" charset="0"/>
              </a:rPr>
              <a:t>các</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hợp</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chất</a:t>
            </a:r>
            <a:r>
              <a:rPr lang="en-US" sz="3200" dirty="0">
                <a:solidFill>
                  <a:srgbClr val="FF00FF"/>
                </a:solidFill>
                <a:latin typeface="Times New Roman" pitchFamily="18" charset="0"/>
                <a:cs typeface="Times New Roman" pitchFamily="18" charset="0"/>
              </a:rPr>
              <a:t> </a:t>
            </a:r>
            <a:r>
              <a:rPr lang="vi-VN" sz="3200" dirty="0">
                <a:solidFill>
                  <a:srgbClr val="FF00FF"/>
                </a:solidFill>
                <a:latin typeface="+mj-lt"/>
              </a:rPr>
              <a:t>hữu cơ sản phẩm thu được </a:t>
            </a:r>
            <a:r>
              <a:rPr lang="en-US" sz="3200" dirty="0" err="1">
                <a:solidFill>
                  <a:srgbClr val="FF00FF"/>
                </a:solidFill>
                <a:latin typeface="Times New Roman" pitchFamily="18" charset="0"/>
                <a:cs typeface="Times New Roman" pitchFamily="18" charset="0"/>
              </a:rPr>
              <a:t>là</a:t>
            </a:r>
            <a:r>
              <a:rPr lang="en-US" sz="3200" dirty="0">
                <a:solidFill>
                  <a:srgbClr val="FF00FF"/>
                </a:solidFill>
                <a:latin typeface="Times New Roman" pitchFamily="18" charset="0"/>
                <a:cs typeface="Times New Roman" pitchFamily="18" charset="0"/>
              </a:rPr>
              <a:t> </a:t>
            </a:r>
            <a:r>
              <a:rPr lang="vi-VN" sz="3200" dirty="0">
                <a:solidFill>
                  <a:srgbClr val="FF00FF"/>
                </a:solidFill>
                <a:latin typeface="+mj-lt"/>
              </a:rPr>
              <a:t>khí CO</a:t>
            </a:r>
            <a:r>
              <a:rPr lang="vi-VN" sz="3200" baseline="-25000" dirty="0">
                <a:solidFill>
                  <a:srgbClr val="FF00FF"/>
                </a:solidFill>
                <a:latin typeface="+mj-lt"/>
              </a:rPr>
              <a:t>2</a:t>
            </a:r>
            <a:r>
              <a:rPr lang="vi-VN" sz="3200" dirty="0">
                <a:solidFill>
                  <a:srgbClr val="FF00FF"/>
                </a:solidFill>
                <a:latin typeface="+mj-lt"/>
              </a:rPr>
              <a:t> làm nước vôi trong Ca(OH)</a:t>
            </a:r>
            <a:r>
              <a:rPr lang="vi-VN" sz="3200" baseline="-25000" dirty="0">
                <a:solidFill>
                  <a:srgbClr val="FF00FF"/>
                </a:solidFill>
                <a:latin typeface="+mj-lt"/>
              </a:rPr>
              <a:t>2</a:t>
            </a:r>
            <a:r>
              <a:rPr lang="vi-VN" sz="3200" dirty="0">
                <a:solidFill>
                  <a:srgbClr val="FF00FF"/>
                </a:solidFill>
                <a:latin typeface="+mj-lt"/>
              </a:rPr>
              <a:t> bị vẩn đục </a:t>
            </a:r>
            <a:r>
              <a:rPr lang="en-US" sz="3200" dirty="0">
                <a:solidFill>
                  <a:srgbClr val="FF00FF"/>
                </a:solidFill>
                <a:latin typeface="+mj-lt"/>
              </a:rPr>
              <a:t>(</a:t>
            </a:r>
            <a:r>
              <a:rPr lang="en-US" sz="3200" dirty="0">
                <a:solidFill>
                  <a:srgbClr val="FF00FF"/>
                </a:solidFill>
                <a:latin typeface="Times New Roman" pitchFamily="18" charset="0"/>
                <a:cs typeface="Times New Roman" pitchFamily="18" charset="0"/>
              </a:rPr>
              <a:t>do</a:t>
            </a:r>
            <a:r>
              <a:rPr lang="vi-VN" sz="3200" dirty="0">
                <a:solidFill>
                  <a:srgbClr val="FF00FF"/>
                </a:solidFill>
                <a:latin typeface="+mj-lt"/>
              </a:rPr>
              <a:t> tạo ra CaCO</a:t>
            </a:r>
            <a:r>
              <a:rPr lang="vi-VN" sz="3200" baseline="-25000" dirty="0">
                <a:solidFill>
                  <a:srgbClr val="FF00FF"/>
                </a:solidFill>
                <a:latin typeface="+mj-lt"/>
              </a:rPr>
              <a:t>3</a:t>
            </a:r>
            <a:r>
              <a:rPr lang="en-US" sz="3200" dirty="0">
                <a:solidFill>
                  <a:srgbClr val="FF00FF"/>
                </a:solidFill>
                <a:latin typeface="+mj-lt"/>
              </a:rPr>
              <a:t> </a:t>
            </a:r>
            <a:r>
              <a:rPr lang="en-US" sz="3200" dirty="0" err="1">
                <a:solidFill>
                  <a:srgbClr val="FF00FF"/>
                </a:solidFill>
                <a:latin typeface="Times New Roman" pitchFamily="18" charset="0"/>
                <a:cs typeface="Times New Roman" pitchFamily="18" charset="0"/>
              </a:rPr>
              <a:t>màu</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trắng</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không</a:t>
            </a:r>
            <a:r>
              <a:rPr lang="en-US" sz="3200" dirty="0">
                <a:solidFill>
                  <a:srgbClr val="FF00FF"/>
                </a:solidFill>
                <a:latin typeface="Times New Roman" pitchFamily="18" charset="0"/>
                <a:cs typeface="Times New Roman" pitchFamily="18" charset="0"/>
              </a:rPr>
              <a:t> tan)</a:t>
            </a:r>
          </a:p>
          <a:p>
            <a:pPr algn="ctr"/>
            <a:r>
              <a:rPr lang="en-US" sz="3200" dirty="0">
                <a:solidFill>
                  <a:srgbClr val="FF00FF"/>
                </a:solidFill>
                <a:latin typeface="Times New Roman" pitchFamily="18" charset="0"/>
                <a:cs typeface="Times New Roman" pitchFamily="18" charset="0"/>
              </a:rPr>
              <a:t>CO</a:t>
            </a:r>
            <a:r>
              <a:rPr lang="en-US" sz="3200" baseline="-25000" dirty="0">
                <a:solidFill>
                  <a:srgbClr val="FF00FF"/>
                </a:solidFill>
                <a:latin typeface="Times New Roman" pitchFamily="18" charset="0"/>
                <a:cs typeface="Times New Roman" pitchFamily="18" charset="0"/>
              </a:rPr>
              <a:t>2</a:t>
            </a:r>
            <a:r>
              <a:rPr lang="en-US" sz="3200" dirty="0">
                <a:solidFill>
                  <a:srgbClr val="FF00FF"/>
                </a:solidFill>
                <a:latin typeface="Times New Roman" pitchFamily="18" charset="0"/>
                <a:cs typeface="Times New Roman" pitchFamily="18" charset="0"/>
              </a:rPr>
              <a:t> + Ca(OH)</a:t>
            </a:r>
            <a:r>
              <a:rPr lang="en-US" sz="3200" baseline="-25000" dirty="0">
                <a:solidFill>
                  <a:srgbClr val="FF00FF"/>
                </a:solidFill>
                <a:latin typeface="Times New Roman" pitchFamily="18" charset="0"/>
                <a:cs typeface="Times New Roman" pitchFamily="18" charset="0"/>
              </a:rPr>
              <a:t>2</a:t>
            </a:r>
            <a:r>
              <a:rPr lang="en-US" sz="3200" dirty="0">
                <a:solidFill>
                  <a:srgbClr val="FF00FF"/>
                </a:solidFill>
                <a:latin typeface="Times New Roman" pitchFamily="18" charset="0"/>
                <a:cs typeface="Times New Roman" pitchFamily="18" charset="0"/>
              </a:rPr>
              <a:t> </a:t>
            </a:r>
            <a:r>
              <a:rPr lang="en-US" sz="3200" dirty="0">
                <a:solidFill>
                  <a:srgbClr val="FF00FF"/>
                </a:solidFill>
                <a:latin typeface="Times New Roman" pitchFamily="18" charset="0"/>
                <a:cs typeface="Times New Roman" pitchFamily="18" charset="0"/>
                <a:sym typeface="Wingdings 3"/>
              </a:rPr>
              <a:t></a:t>
            </a:r>
            <a:r>
              <a:rPr lang="en-US" sz="3200" dirty="0" err="1">
                <a:solidFill>
                  <a:srgbClr val="FF00FF"/>
                </a:solidFill>
                <a:latin typeface="Times New Roman" pitchFamily="18" charset="0"/>
                <a:cs typeface="Times New Roman" pitchFamily="18" charset="0"/>
              </a:rPr>
              <a:t>CaCO</a:t>
            </a:r>
            <a:r>
              <a:rPr lang="en-US" sz="3200" baseline="-25000" dirty="0" err="1">
                <a:solidFill>
                  <a:srgbClr val="FF00FF"/>
                </a:solidFill>
                <a:latin typeface="Times New Roman" pitchFamily="18" charset="0"/>
                <a:cs typeface="Times New Roman" pitchFamily="18" charset="0"/>
              </a:rPr>
              <a:t>3</a:t>
            </a:r>
            <a:r>
              <a:rPr lang="en-US" sz="3200" dirty="0">
                <a:solidFill>
                  <a:srgbClr val="FF00FF"/>
                </a:solidFill>
                <a:latin typeface="Times New Roman" pitchFamily="18" charset="0"/>
                <a:cs typeface="Times New Roman" pitchFamily="18" charset="0"/>
              </a:rPr>
              <a:t> </a:t>
            </a:r>
            <a:r>
              <a:rPr lang="en-US" sz="3200" baseline="-25000" dirty="0">
                <a:solidFill>
                  <a:srgbClr val="FF00FF"/>
                </a:solidFill>
                <a:latin typeface="Times New Roman" pitchFamily="18" charset="0"/>
                <a:cs typeface="Times New Roman" pitchFamily="18" charset="0"/>
                <a:sym typeface="Wingdings 3"/>
              </a:rPr>
              <a:t></a:t>
            </a:r>
            <a:r>
              <a:rPr lang="en-US" sz="3200" dirty="0">
                <a:solidFill>
                  <a:srgbClr val="FF00FF"/>
                </a:solidFill>
                <a:latin typeface="Times New Roman" pitchFamily="18" charset="0"/>
                <a:cs typeface="Times New Roman" pitchFamily="18" charset="0"/>
              </a:rPr>
              <a:t>+ </a:t>
            </a:r>
            <a:r>
              <a:rPr lang="en-US" sz="3200" dirty="0" err="1">
                <a:solidFill>
                  <a:srgbClr val="FF00FF"/>
                </a:solidFill>
                <a:latin typeface="Times New Roman" pitchFamily="18" charset="0"/>
                <a:cs typeface="Times New Roman" pitchFamily="18" charset="0"/>
              </a:rPr>
              <a:t>H</a:t>
            </a:r>
            <a:r>
              <a:rPr lang="en-US" sz="3200" baseline="-25000" dirty="0" err="1">
                <a:solidFill>
                  <a:srgbClr val="FF00FF"/>
                </a:solidFill>
                <a:latin typeface="Times New Roman" pitchFamily="18" charset="0"/>
                <a:cs typeface="Times New Roman" pitchFamily="18" charset="0"/>
              </a:rPr>
              <a:t>2</a:t>
            </a:r>
            <a:r>
              <a:rPr lang="en-US" sz="3200" dirty="0" err="1">
                <a:solidFill>
                  <a:srgbClr val="FF00FF"/>
                </a:solidFill>
                <a:latin typeface="Times New Roman" pitchFamily="18" charset="0"/>
                <a:cs typeface="Times New Roman" pitchFamily="18" charset="0"/>
              </a:rPr>
              <a:t>O</a:t>
            </a:r>
            <a:endParaRPr lang="en-US" sz="32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1255480"/>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trừ</a:t>
            </a:r>
            <a:r>
              <a:rPr lang="en-US" sz="2800" dirty="0">
                <a:solidFill>
                  <a:srgbClr val="0000FF"/>
                </a:solidFill>
                <a:latin typeface="Times New Roman" pitchFamily="18" charset="0"/>
                <a:cs typeface="Times New Roman" pitchFamily="18" charset="0"/>
              </a:rPr>
              <a:t> CO, CO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muối</a:t>
            </a:r>
            <a:r>
              <a:rPr lang="en-US" sz="2800" dirty="0">
                <a:solidFill>
                  <a:srgbClr val="0000FF"/>
                </a:solidFill>
                <a:latin typeface="Times New Roman" pitchFamily="18" charset="0"/>
                <a:cs typeface="Times New Roman" pitchFamily="18" charset="0"/>
              </a:rPr>
              <a:t> carbonate,...).</a:t>
            </a:r>
          </a:p>
        </p:txBody>
      </p:sp>
      <p:sp>
        <p:nvSpPr>
          <p:cNvPr id="10" name="TextBox 9"/>
          <p:cNvSpPr txBox="1"/>
          <p:nvPr/>
        </p:nvSpPr>
        <p:spPr>
          <a:xfrm>
            <a:off x="0" y="1669138"/>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carbohydrate, protein, lipid, vitamin,…</a:t>
            </a:r>
          </a:p>
        </p:txBody>
      </p:sp>
      <p:sp>
        <p:nvSpPr>
          <p:cNvPr id="11" name="TextBox 10"/>
          <p:cNvSpPr txBox="1"/>
          <p:nvPr/>
        </p:nvSpPr>
        <p:spPr>
          <a:xfrm>
            <a:off x="0" y="2090051"/>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2.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loại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2" name="TextBox 11"/>
          <p:cNvSpPr txBox="1"/>
          <p:nvPr/>
        </p:nvSpPr>
        <p:spPr>
          <a:xfrm>
            <a:off x="0" y="2510965"/>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a:solidFill>
                  <a:srgbClr val="0000FF"/>
                </a:solidFill>
                <a:latin typeface="Times New Roman" pitchFamily="18" charset="0"/>
                <a:cs typeface="Times New Roman" pitchFamily="18" charset="0"/>
              </a:rPr>
              <a:t>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chỉ</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gồm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hydrogen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3</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8</a:t>
            </a:r>
            <a:r>
              <a:rPr lang="en-US" sz="2800" dirty="0">
                <a:solidFill>
                  <a:srgbClr val="0000FF"/>
                </a:solidFill>
                <a:latin typeface="Times New Roman" pitchFamily="18" charset="0"/>
                <a:cs typeface="Times New Roman" pitchFamily="18" charset="0"/>
              </a:rPr>
              <a:t>,…</a:t>
            </a:r>
          </a:p>
        </p:txBody>
      </p:sp>
      <p:sp>
        <p:nvSpPr>
          <p:cNvPr id="13" name="TextBox 12"/>
          <p:cNvSpPr txBox="1"/>
          <p:nvPr/>
        </p:nvSpPr>
        <p:spPr>
          <a:xfrm>
            <a:off x="0" y="3374566"/>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Dẫn</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xuất</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của</a:t>
            </a:r>
            <a:r>
              <a:rPr lang="en-US" sz="2800" b="1" i="1" dirty="0">
                <a:solidFill>
                  <a:srgbClr val="0000FF"/>
                </a:solidFill>
                <a:latin typeface="Times New Roman" pitchFamily="18" charset="0"/>
                <a:cs typeface="Times New Roman" pitchFamily="18" charset="0"/>
              </a:rPr>
              <a:t> 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ngoài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còn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như</a:t>
            </a:r>
            <a:r>
              <a:rPr lang="en-US" sz="2800" dirty="0">
                <a:solidFill>
                  <a:srgbClr val="0000FF"/>
                </a:solidFill>
                <a:latin typeface="Times New Roman" pitchFamily="18" charset="0"/>
                <a:cs typeface="Times New Roman" pitchFamily="18" charset="0"/>
              </a:rPr>
              <a:t> H, O, N, </a:t>
            </a:r>
            <a:r>
              <a:rPr lang="en-US" sz="2800" dirty="0" err="1">
                <a:solidFill>
                  <a:srgbClr val="0000FF"/>
                </a:solidFill>
                <a:latin typeface="Times New Roman" pitchFamily="18" charset="0"/>
                <a:cs typeface="Times New Roman" pitchFamily="18" charset="0"/>
              </a:rPr>
              <a:t>Cl</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6</a:t>
            </a:r>
            <a:r>
              <a:rPr lang="en-US" sz="2800" dirty="0" err="1">
                <a:solidFill>
                  <a:srgbClr val="0000FF"/>
                </a:solidFill>
                <a:latin typeface="Times New Roman" pitchFamily="18" charset="0"/>
                <a:cs typeface="Times New Roman" pitchFamily="18" charset="0"/>
              </a:rPr>
              <a:t>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5</a:t>
            </a:r>
            <a:r>
              <a:rPr lang="en-US" sz="2800" dirty="0" err="1">
                <a:solidFill>
                  <a:srgbClr val="0000FF"/>
                </a:solidFill>
                <a:latin typeface="Times New Roman" pitchFamily="18" charset="0"/>
                <a:cs typeface="Times New Roman" pitchFamily="18" charset="0"/>
              </a:rPr>
              <a:t>O</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N</a:t>
            </a:r>
            <a:r>
              <a:rPr lang="en-US" sz="2800" dirty="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Righ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Righ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upRight)">
                                      <p:cBhvr>
                                        <p:cTn id="17" dur="1000"/>
                                        <p:tgtEl>
                                          <p:spTgt spid="11"/>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trips(upRight)">
                                      <p:cBhvr>
                                        <p:cTn id="20" dur="1000"/>
                                        <p:tgtEl>
                                          <p:spTgt spid="12"/>
                                        </p:tgtEl>
                                      </p:cBhvr>
                                    </p:animEffect>
                                  </p:childTnLst>
                                </p:cTn>
                              </p:par>
                              <p:par>
                                <p:cTn id="21" presetID="18" presetClass="entr" presetSubtype="3"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strips(upRight)">
                                      <p:cBhvr>
                                        <p:cTn id="2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031998" y="60649"/>
            <a:ext cx="8098972" cy="6797351"/>
          </a:xfrm>
          <a:prstGeom prst="rect">
            <a:avLst/>
          </a:prstGeom>
          <a:noFill/>
          <a:ln w="9525">
            <a:noFill/>
            <a:miter lim="800000"/>
            <a:headEnd/>
            <a:tailEnd/>
          </a:ln>
          <a:effectLst/>
        </p:spPr>
      </p:pic>
      <p:cxnSp>
        <p:nvCxnSpPr>
          <p:cNvPr id="8" name="Straight Connector 7"/>
          <p:cNvCxnSpPr/>
          <p:nvPr/>
        </p:nvCxnSpPr>
        <p:spPr>
          <a:xfrm>
            <a:off x="5805714" y="4934857"/>
            <a:ext cx="1436915" cy="15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95600" y="5754914"/>
            <a:ext cx="1436915" cy="15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46799" y="5783942"/>
            <a:ext cx="1436915" cy="15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360"/>
                                          </p:val>
                                        </p:tav>
                                        <p:tav tm="100000">
                                          <p:val>
                                            <p:fltVal val="0"/>
                                          </p:val>
                                        </p:tav>
                                      </p:tavLst>
                                    </p:anim>
                                    <p:animEffect transition="in" filter="fade">
                                      <p:cBhvr>
                                        <p:cTn id="10" dur="10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trips(downRight)">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Right)">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967705" y="0"/>
            <a:ext cx="6219825" cy="6818982"/>
          </a:xfrm>
          <a:prstGeom prst="rect">
            <a:avLst/>
          </a:prstGeom>
          <a:noFill/>
          <a:ln w="9525">
            <a:noFill/>
            <a:miter lim="800000"/>
            <a:headEnd/>
            <a:tailEnd/>
          </a:ln>
          <a:effectLst/>
        </p:spPr>
      </p:pic>
      <p:cxnSp>
        <p:nvCxnSpPr>
          <p:cNvPr id="8" name="Straight Connector 7"/>
          <p:cNvCxnSpPr/>
          <p:nvPr/>
        </p:nvCxnSpPr>
        <p:spPr>
          <a:xfrm>
            <a:off x="7286171" y="5399314"/>
            <a:ext cx="1436915" cy="15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61429" y="6088743"/>
            <a:ext cx="1436915" cy="1588"/>
          </a:xfrm>
          <a:prstGeom prst="line">
            <a:avLst/>
          </a:prstGeom>
          <a:ln w="381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34227" y="6117771"/>
            <a:ext cx="1436915"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184570" y="6096000"/>
            <a:ext cx="1436915"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 calcmode="lin" valueType="num">
                                      <p:cBhvr>
                                        <p:cTn id="9" dur="1000" fill="hold"/>
                                        <p:tgtEl>
                                          <p:spTgt spid="4098"/>
                                        </p:tgtEl>
                                        <p:attrNameLst>
                                          <p:attrName>style.rotation</p:attrName>
                                        </p:attrNameLst>
                                      </p:cBhvr>
                                      <p:tavLst>
                                        <p:tav tm="0">
                                          <p:val>
                                            <p:fltVal val="360"/>
                                          </p:val>
                                        </p:tav>
                                        <p:tav tm="100000">
                                          <p:val>
                                            <p:fltVal val="0"/>
                                          </p:val>
                                        </p:tav>
                                      </p:tavLst>
                                    </p:anim>
                                    <p:animEffect transition="in" filter="fade">
                                      <p:cBhvr>
                                        <p:cTn id="10" dur="10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Right)">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trips(downRight)">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Right)">
                                      <p:cBhvr>
                                        <p:cTn id="25" dur="1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strips(downRight)">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a:solidFill>
                  <a:srgbClr val="FF00FF"/>
                </a:solidFill>
                <a:latin typeface="Times New Roman" pitchFamily="18" charset="0"/>
                <a:cs typeface="Times New Roman" pitchFamily="18" charset="0"/>
              </a:rPr>
              <a:t>BÀI</a:t>
            </a:r>
            <a:r>
              <a:rPr lang="en-US" sz="2800" b="1" dirty="0">
                <a:solidFill>
                  <a:srgbClr val="FF00FF"/>
                </a:solidFill>
                <a:latin typeface="Times New Roman" pitchFamily="18" charset="0"/>
                <a:cs typeface="Times New Roman" pitchFamily="18" charset="0"/>
              </a:rPr>
              <a:t> 19: </a:t>
            </a:r>
            <a:r>
              <a:rPr lang="en-US" sz="2800" b="1" dirty="0" err="1">
                <a:solidFill>
                  <a:srgbClr val="FF00FF"/>
                </a:solidFill>
                <a:latin typeface="Times New Roman" pitchFamily="18" charset="0"/>
                <a:cs typeface="Times New Roman" pitchFamily="18" charset="0"/>
              </a:rPr>
              <a:t>GIỚI</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THIỆU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VỀ</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CHẤT</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HỮU</a:t>
            </a:r>
            <a:r>
              <a:rPr lang="en-US" sz="2800" b="1" dirty="0">
                <a:solidFill>
                  <a:srgbClr val="FF00FF"/>
                </a:solidFill>
                <a:latin typeface="Times New Roman" pitchFamily="18" charset="0"/>
                <a:cs typeface="Times New Roman" pitchFamily="18" charset="0"/>
              </a:rPr>
              <a:t> </a:t>
            </a:r>
            <a:r>
              <a:rPr lang="en-US" sz="2800" b="1" dirty="0" err="1">
                <a:solidFill>
                  <a:srgbClr val="FF00FF"/>
                </a:solidFill>
                <a:latin typeface="Times New Roman" pitchFamily="18" charset="0"/>
                <a:cs typeface="Times New Roman" pitchFamily="18" charset="0"/>
              </a:rPr>
              <a:t>CƠ</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420908"/>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I.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p:cNvSpPr txBox="1"/>
          <p:nvPr/>
        </p:nvSpPr>
        <p:spPr>
          <a:xfrm>
            <a:off x="0" y="820050"/>
            <a:ext cx="12192000" cy="523220"/>
          </a:xfrm>
          <a:prstGeom prst="rect">
            <a:avLst/>
          </a:prstGeom>
          <a:noFill/>
        </p:spPr>
        <p:txBody>
          <a:bodyPr wrap="square" rtlCol="0">
            <a:spAutoFit/>
          </a:bodyPr>
          <a:lstStyle/>
          <a:p>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niệm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9" name="TextBox 8"/>
          <p:cNvSpPr txBox="1"/>
          <p:nvPr/>
        </p:nvSpPr>
        <p:spPr>
          <a:xfrm>
            <a:off x="0" y="1255480"/>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trừ</a:t>
            </a:r>
            <a:r>
              <a:rPr lang="en-US" sz="2800" dirty="0">
                <a:solidFill>
                  <a:srgbClr val="0000FF"/>
                </a:solidFill>
                <a:latin typeface="Times New Roman" pitchFamily="18" charset="0"/>
                <a:cs typeface="Times New Roman" pitchFamily="18" charset="0"/>
              </a:rPr>
              <a:t> CO, CO</a:t>
            </a:r>
            <a:r>
              <a:rPr lang="en-US" sz="2800" baseline="-25000" dirty="0">
                <a:solidFill>
                  <a:srgbClr val="0000FF"/>
                </a:solidFill>
                <a:latin typeface="Times New Roman" pitchFamily="18" charset="0"/>
                <a:cs typeface="Times New Roman" pitchFamily="18" charset="0"/>
              </a:rPr>
              <a:t>2</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muối</a:t>
            </a:r>
            <a:r>
              <a:rPr lang="en-US" sz="2800" dirty="0">
                <a:solidFill>
                  <a:srgbClr val="0000FF"/>
                </a:solidFill>
                <a:latin typeface="Times New Roman" pitchFamily="18" charset="0"/>
                <a:cs typeface="Times New Roman" pitchFamily="18" charset="0"/>
              </a:rPr>
              <a:t> carbonate,...).</a:t>
            </a:r>
          </a:p>
        </p:txBody>
      </p:sp>
      <p:sp>
        <p:nvSpPr>
          <p:cNvPr id="10" name="TextBox 9"/>
          <p:cNvSpPr txBox="1"/>
          <p:nvPr/>
        </p:nvSpPr>
        <p:spPr>
          <a:xfrm>
            <a:off x="0" y="1669138"/>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carbohydrate, protein, lipid, vitamin,…</a:t>
            </a:r>
          </a:p>
        </p:txBody>
      </p:sp>
      <p:sp>
        <p:nvSpPr>
          <p:cNvPr id="11" name="TextBox 10"/>
          <p:cNvSpPr txBox="1"/>
          <p:nvPr/>
        </p:nvSpPr>
        <p:spPr>
          <a:xfrm>
            <a:off x="0" y="2090051"/>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2.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loại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2" name="TextBox 11"/>
          <p:cNvSpPr txBox="1"/>
          <p:nvPr/>
        </p:nvSpPr>
        <p:spPr>
          <a:xfrm>
            <a:off x="0" y="2510965"/>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a:solidFill>
                  <a:srgbClr val="0000FF"/>
                </a:solidFill>
                <a:latin typeface="Times New Roman" pitchFamily="18" charset="0"/>
                <a:cs typeface="Times New Roman" pitchFamily="18" charset="0"/>
              </a:rPr>
              <a:t>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chỉ</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gồm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hydrogen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4</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3</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8</a:t>
            </a:r>
            <a:r>
              <a:rPr lang="en-US" sz="2800" dirty="0">
                <a:solidFill>
                  <a:srgbClr val="0000FF"/>
                </a:solidFill>
                <a:latin typeface="Times New Roman" pitchFamily="18" charset="0"/>
                <a:cs typeface="Times New Roman" pitchFamily="18" charset="0"/>
              </a:rPr>
              <a:t>,…</a:t>
            </a:r>
          </a:p>
        </p:txBody>
      </p:sp>
      <p:sp>
        <p:nvSpPr>
          <p:cNvPr id="13" name="TextBox 12"/>
          <p:cNvSpPr txBox="1"/>
          <p:nvPr/>
        </p:nvSpPr>
        <p:spPr>
          <a:xfrm>
            <a:off x="0" y="3374566"/>
            <a:ext cx="12192000" cy="954107"/>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Dẫn</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xuất</a:t>
            </a:r>
            <a:r>
              <a:rPr lang="en-US" sz="2800" b="1" i="1" dirty="0">
                <a:solidFill>
                  <a:srgbClr val="0000FF"/>
                </a:solidFill>
                <a:latin typeface="Times New Roman" pitchFamily="18" charset="0"/>
                <a:cs typeface="Times New Roman" pitchFamily="18" charset="0"/>
              </a:rPr>
              <a:t> </a:t>
            </a:r>
            <a:r>
              <a:rPr lang="en-US" sz="2800" b="1" i="1" dirty="0" err="1">
                <a:solidFill>
                  <a:srgbClr val="0000FF"/>
                </a:solidFill>
                <a:latin typeface="Times New Roman" pitchFamily="18" charset="0"/>
                <a:cs typeface="Times New Roman" pitchFamily="18" charset="0"/>
              </a:rPr>
              <a:t>của</a:t>
            </a:r>
            <a:r>
              <a:rPr lang="en-US" sz="2800" b="1" i="1" dirty="0">
                <a:solidFill>
                  <a:srgbClr val="0000FF"/>
                </a:solidFill>
                <a:latin typeface="Times New Roman" pitchFamily="18" charset="0"/>
                <a:cs typeface="Times New Roman" pitchFamily="18" charset="0"/>
              </a:rPr>
              <a:t> hydrocarbon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ngoài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carbon </a:t>
            </a:r>
            <a:r>
              <a:rPr lang="en-US" sz="2800" dirty="0" err="1">
                <a:solidFill>
                  <a:srgbClr val="0000FF"/>
                </a:solidFill>
                <a:latin typeface="Times New Roman" pitchFamily="18" charset="0"/>
                <a:cs typeface="Times New Roman" pitchFamily="18" charset="0"/>
              </a:rPr>
              <a:t>còn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nguyên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tố</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khác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như</a:t>
            </a:r>
            <a:r>
              <a:rPr lang="en-US" sz="2800" dirty="0">
                <a:solidFill>
                  <a:srgbClr val="0000FF"/>
                </a:solidFill>
                <a:latin typeface="Times New Roman" pitchFamily="18" charset="0"/>
                <a:cs typeface="Times New Roman" pitchFamily="18" charset="0"/>
              </a:rPr>
              <a:t> H, O, N, </a:t>
            </a:r>
            <a:r>
              <a:rPr lang="en-US" sz="2800" dirty="0" err="1">
                <a:solidFill>
                  <a:srgbClr val="0000FF"/>
                </a:solidFill>
                <a:latin typeface="Times New Roman" pitchFamily="18" charset="0"/>
                <a:cs typeface="Times New Roman" pitchFamily="18" charset="0"/>
              </a:rPr>
              <a:t>Cl</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Ví</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dụ</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6</a:t>
            </a:r>
            <a:r>
              <a:rPr lang="en-US" sz="2800" dirty="0" err="1">
                <a:solidFill>
                  <a:srgbClr val="0000FF"/>
                </a:solidFill>
                <a:latin typeface="Times New Roman" pitchFamily="18" charset="0"/>
                <a:cs typeface="Times New Roman" pitchFamily="18" charset="0"/>
              </a:rPr>
              <a:t>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H</a:t>
            </a:r>
            <a:r>
              <a:rPr lang="en-US" sz="2800" baseline="-25000" dirty="0" err="1">
                <a:solidFill>
                  <a:srgbClr val="0000FF"/>
                </a:solidFill>
                <a:latin typeface="Times New Roman" pitchFamily="18" charset="0"/>
                <a:cs typeface="Times New Roman" pitchFamily="18" charset="0"/>
              </a:rPr>
              <a:t>5</a:t>
            </a:r>
            <a:r>
              <a:rPr lang="en-US" sz="2800" dirty="0" err="1">
                <a:solidFill>
                  <a:srgbClr val="0000FF"/>
                </a:solidFill>
                <a:latin typeface="Times New Roman" pitchFamily="18" charset="0"/>
                <a:cs typeface="Times New Roman" pitchFamily="18" charset="0"/>
              </a:rPr>
              <a:t>O</a:t>
            </a:r>
            <a:r>
              <a:rPr lang="en-US" sz="2800" baseline="-25000" dirty="0" err="1">
                <a:solidFill>
                  <a:srgbClr val="0000FF"/>
                </a:solidFill>
                <a:latin typeface="Times New Roman" pitchFamily="18" charset="0"/>
                <a:cs typeface="Times New Roman" pitchFamily="18" charset="0"/>
              </a:rPr>
              <a:t>2</a:t>
            </a:r>
            <a:r>
              <a:rPr lang="en-US" sz="2800" dirty="0" err="1">
                <a:solidFill>
                  <a:srgbClr val="0000FF"/>
                </a:solidFill>
                <a:latin typeface="Times New Roman" pitchFamily="18" charset="0"/>
                <a:cs typeface="Times New Roman" pitchFamily="18" charset="0"/>
              </a:rPr>
              <a:t>N</a:t>
            </a:r>
            <a:r>
              <a:rPr lang="en-US" sz="2800" dirty="0">
                <a:solidFill>
                  <a:srgbClr val="0000FF"/>
                </a:solidFill>
                <a:latin typeface="Times New Roman" pitchFamily="18" charset="0"/>
                <a:cs typeface="Times New Roman" pitchFamily="18" charset="0"/>
              </a:rPr>
              <a:t>,…</a:t>
            </a:r>
          </a:p>
        </p:txBody>
      </p:sp>
      <p:sp>
        <p:nvSpPr>
          <p:cNvPr id="14" name="TextBox 13"/>
          <p:cNvSpPr txBox="1"/>
          <p:nvPr/>
        </p:nvSpPr>
        <p:spPr>
          <a:xfrm>
            <a:off x="0" y="41946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3.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học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5" name="TextBox 14"/>
          <p:cNvSpPr txBox="1"/>
          <p:nvPr/>
        </p:nvSpPr>
        <p:spPr>
          <a:xfrm>
            <a:off x="0" y="4601023"/>
            <a:ext cx="12192000" cy="523220"/>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học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ngành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hóa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học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nghiên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cứu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về</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hợp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hữu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cơ</a:t>
            </a:r>
            <a:r>
              <a:rPr lang="en-US" sz="2800" dirty="0">
                <a:solidFill>
                  <a:srgbClr val="0000FF"/>
                </a:solidFill>
                <a:latin typeface="Times New Roman" pitchFamily="18" charset="0"/>
                <a:cs typeface="Times New Roman" pitchFamily="18" charset="0"/>
              </a:rPr>
              <a:t>.</a:t>
            </a:r>
          </a:p>
        </p:txBody>
      </p:sp>
      <p:pic>
        <p:nvPicPr>
          <p:cNvPr id="5122" name="Picture 2"/>
          <p:cNvPicPr>
            <a:picLocks noChangeAspect="1" noChangeArrowheads="1"/>
          </p:cNvPicPr>
          <p:nvPr/>
        </p:nvPicPr>
        <p:blipFill>
          <a:blip r:embed="rId2"/>
          <a:srcRect/>
          <a:stretch>
            <a:fillRect/>
          </a:stretch>
        </p:blipFill>
        <p:spPr bwMode="auto">
          <a:xfrm>
            <a:off x="8765495" y="475192"/>
            <a:ext cx="3426505" cy="4507063"/>
          </a:xfrm>
          <a:prstGeom prst="rect">
            <a:avLst/>
          </a:prstGeom>
          <a:noFill/>
          <a:ln w="9525">
            <a:noFill/>
            <a:miter lim="800000"/>
            <a:headEnd/>
            <a:tailEnd/>
          </a:ln>
          <a:effectLst/>
        </p:spPr>
      </p:pic>
      <p:sp>
        <p:nvSpPr>
          <p:cNvPr id="16" name="TextBox 15"/>
          <p:cNvSpPr txBox="1"/>
          <p:nvPr/>
        </p:nvSpPr>
        <p:spPr>
          <a:xfrm>
            <a:off x="0" y="5000166"/>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II. </a:t>
            </a:r>
            <a:r>
              <a:rPr lang="en-US" sz="2800" b="1" dirty="0" err="1">
                <a:solidFill>
                  <a:srgbClr val="0000FF"/>
                </a:solidFill>
                <a:latin typeface="Times New Roman" pitchFamily="18" charset="0"/>
                <a:cs typeface="Times New Roman" pitchFamily="18" charset="0"/>
              </a:rPr>
              <a:t>ĐẶC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ĐIỂM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CẤU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TẠO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HỢP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CHẤT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HỮU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CƠ</a:t>
            </a:r>
            <a:endParaRPr lang="en-US" sz="2800" b="1" dirty="0">
              <a:solidFill>
                <a:srgbClr val="0000FF"/>
              </a:solidFill>
              <a:latin typeface="Times New Roman" pitchFamily="18" charset="0"/>
              <a:cs typeface="Times New Roman" pitchFamily="18" charset="0"/>
            </a:endParaRPr>
          </a:p>
        </p:txBody>
      </p:sp>
      <p:sp>
        <p:nvSpPr>
          <p:cNvPr id="17" name="TextBox 16"/>
          <p:cNvSpPr txBox="1"/>
          <p:nvPr/>
        </p:nvSpPr>
        <p:spPr>
          <a:xfrm>
            <a:off x="0" y="5413823"/>
            <a:ext cx="12192000" cy="523220"/>
          </a:xfrm>
          <a:prstGeom prst="rect">
            <a:avLst/>
          </a:prstGeom>
          <a:noFill/>
        </p:spPr>
        <p:txBody>
          <a:bodyPr wrap="square" rtlCol="0">
            <a:spAutoFit/>
          </a:bodyPr>
          <a:lstStyle/>
          <a:p>
            <a:pPr algn="just"/>
            <a:r>
              <a:rPr lang="en-US" sz="2800" b="1" dirty="0">
                <a:solidFill>
                  <a:srgbClr val="0000FF"/>
                </a:solidFill>
                <a:latin typeface="Times New Roman" pitchFamily="18" charset="0"/>
                <a:cs typeface="Times New Roman" pitchFamily="18" charset="0"/>
              </a:rPr>
              <a:t>1. </a:t>
            </a:r>
            <a:r>
              <a:rPr lang="en-US" sz="2800" b="1" dirty="0" err="1">
                <a:solidFill>
                  <a:srgbClr val="0000FF"/>
                </a:solidFill>
                <a:latin typeface="Times New Roman" pitchFamily="18" charset="0"/>
                <a:cs typeface="Times New Roman" pitchFamily="18" charset="0"/>
              </a:rPr>
              <a:t>Hóa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giữa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nguyên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tử</a:t>
            </a:r>
            <a:endParaRPr lang="en-US" sz="2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upRigh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strips(upRight)">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1000" fill="hold"/>
                                        <p:tgtEl>
                                          <p:spTgt spid="5122"/>
                                        </p:tgtEl>
                                        <p:attrNameLst>
                                          <p:attrName>ppt_w</p:attrName>
                                        </p:attrNameLst>
                                      </p:cBhvr>
                                      <p:tavLst>
                                        <p:tav tm="0">
                                          <p:val>
                                            <p:fltVal val="0"/>
                                          </p:val>
                                        </p:tav>
                                        <p:tav tm="100000">
                                          <p:val>
                                            <p:strVal val="#ppt_w"/>
                                          </p:val>
                                        </p:tav>
                                      </p:tavLst>
                                    </p:anim>
                                    <p:anim calcmode="lin" valueType="num">
                                      <p:cBhvr>
                                        <p:cTn id="18" dur="10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strips(upRight)">
                                      <p:cBhvr>
                                        <p:cTn id="23" dur="1000"/>
                                        <p:tgtEl>
                                          <p:spTgt spid="16"/>
                                        </p:tgtEl>
                                      </p:cBhvr>
                                    </p:animEffect>
                                  </p:childTnLst>
                                </p:cTn>
                              </p:par>
                              <p:par>
                                <p:cTn id="24" presetID="21" presetClass="exit" presetSubtype="4" fill="hold" nodeType="withEffect">
                                  <p:stCondLst>
                                    <p:cond delay="0"/>
                                  </p:stCondLst>
                                  <p:childTnLst>
                                    <p:animEffect transition="out" filter="wheel(4)">
                                      <p:cBhvr>
                                        <p:cTn id="25" dur="1000"/>
                                        <p:tgtEl>
                                          <p:spTgt spid="5122"/>
                                        </p:tgtEl>
                                      </p:cBhvr>
                                    </p:animEffect>
                                    <p:set>
                                      <p:cBhvr>
                                        <p:cTn id="26" dur="1" fill="hold">
                                          <p:stCondLst>
                                            <p:cond delay="999"/>
                                          </p:stCondLst>
                                        </p:cTn>
                                        <p:tgtEl>
                                          <p:spTgt spid="51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strips(upRight)">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srcRect/>
          <a:stretch>
            <a:fillRect/>
          </a:stretch>
        </p:blipFill>
        <p:spPr bwMode="auto">
          <a:xfrm>
            <a:off x="0" y="3608171"/>
            <a:ext cx="9303657" cy="1345570"/>
          </a:xfrm>
          <a:prstGeom prst="rect">
            <a:avLst/>
          </a:prstGeom>
          <a:noFill/>
          <a:ln w="9525">
            <a:noFill/>
            <a:miter lim="800000"/>
            <a:headEnd/>
            <a:tailEnd/>
          </a:ln>
          <a:effectLst/>
        </p:spPr>
      </p:pic>
      <p:pic>
        <p:nvPicPr>
          <p:cNvPr id="6146" name="Picture 2"/>
          <p:cNvPicPr>
            <a:picLocks noChangeAspect="1" noChangeArrowheads="1"/>
          </p:cNvPicPr>
          <p:nvPr/>
        </p:nvPicPr>
        <p:blipFill>
          <a:blip r:embed="rId3"/>
          <a:srcRect/>
          <a:stretch>
            <a:fillRect/>
          </a:stretch>
        </p:blipFill>
        <p:spPr bwMode="auto">
          <a:xfrm>
            <a:off x="0" y="0"/>
            <a:ext cx="12192000" cy="4364638"/>
          </a:xfrm>
          <a:prstGeom prst="rect">
            <a:avLst/>
          </a:prstGeom>
          <a:noFill/>
          <a:ln w="9525">
            <a:noFill/>
            <a:miter lim="800000"/>
            <a:headEnd/>
            <a:tailEnd/>
          </a:ln>
          <a:effectLst/>
        </p:spPr>
      </p:pic>
      <p:sp>
        <p:nvSpPr>
          <p:cNvPr id="11" name="Rectangle 10"/>
          <p:cNvSpPr/>
          <p:nvPr/>
        </p:nvSpPr>
        <p:spPr>
          <a:xfrm>
            <a:off x="0" y="4960465"/>
            <a:ext cx="12192000" cy="954107"/>
          </a:xfrm>
          <a:prstGeom prst="rect">
            <a:avLst/>
          </a:prstGeom>
        </p:spPr>
        <p:txBody>
          <a:bodyPr wrap="square">
            <a:spAutoFit/>
          </a:bodyPr>
          <a:lstStyle/>
          <a:p>
            <a:pPr algn="just"/>
            <a:r>
              <a:rPr lang="vi-VN" sz="2800" dirty="0">
                <a:solidFill>
                  <a:srgbClr val="FF00FF"/>
                </a:solidFill>
                <a:latin typeface="Times New Roman" pitchFamily="18" charset="0"/>
                <a:cs typeface="Times New Roman" pitchFamily="18" charset="0"/>
              </a:rPr>
              <a:t>Trong phân tử CH</a:t>
            </a:r>
            <a:r>
              <a:rPr lang="vi-VN" sz="2800" baseline="-25000" dirty="0">
                <a:solidFill>
                  <a:srgbClr val="FF00FF"/>
                </a:solidFill>
                <a:latin typeface="Times New Roman" pitchFamily="18" charset="0"/>
                <a:cs typeface="Times New Roman" pitchFamily="18" charset="0"/>
              </a:rPr>
              <a:t>4</a:t>
            </a:r>
            <a:r>
              <a:rPr lang="vi-VN" sz="2800" dirty="0">
                <a:solidFill>
                  <a:srgbClr val="FF00FF"/>
                </a:solidFill>
                <a:latin typeface="Times New Roman" pitchFamily="18" charset="0"/>
                <a:cs typeface="Times New Roman" pitchFamily="18" charset="0"/>
              </a:rPr>
              <a:t>, C sử dụng 4 electron lớp ngoài để tạo ra các cặp electron dùng chung với nguyên tử H =&gt; C có hóa trị IV trong phân tử CH</a:t>
            </a:r>
            <a:r>
              <a:rPr lang="vi-VN" sz="2800" baseline="-25000" dirty="0">
                <a:solidFill>
                  <a:srgbClr val="FF00FF"/>
                </a:solidFill>
                <a:latin typeface="Times New Roman" pitchFamily="18" charset="0"/>
                <a:cs typeface="Times New Roman" pitchFamily="18" charset="0"/>
              </a:rPr>
              <a:t>4</a:t>
            </a:r>
            <a:endParaRPr lang="en-US" sz="2800" baseline="-25000" dirty="0">
              <a:solidFill>
                <a:srgbClr val="FF00FF"/>
              </a:solidFill>
              <a:latin typeface="Times New Roman" pitchFamily="18" charset="0"/>
              <a:cs typeface="Times New Roman" pitchFamily="18" charset="0"/>
            </a:endParaRPr>
          </a:p>
        </p:txBody>
      </p:sp>
      <p:pic>
        <p:nvPicPr>
          <p:cNvPr id="6148" name="Picture 4"/>
          <p:cNvPicPr>
            <a:picLocks noChangeAspect="1" noChangeArrowheads="1"/>
          </p:cNvPicPr>
          <p:nvPr/>
        </p:nvPicPr>
        <p:blipFill>
          <a:blip r:embed="rId4"/>
          <a:srcRect/>
          <a:stretch>
            <a:fillRect/>
          </a:stretch>
        </p:blipFill>
        <p:spPr bwMode="auto">
          <a:xfrm>
            <a:off x="0" y="4207782"/>
            <a:ext cx="9361714" cy="1636028"/>
          </a:xfrm>
          <a:prstGeom prst="rect">
            <a:avLst/>
          </a:prstGeom>
          <a:noFill/>
          <a:ln w="9525">
            <a:noFill/>
            <a:miter lim="800000"/>
            <a:headEnd/>
            <a:tailEnd/>
          </a:ln>
          <a:effectLst/>
        </p:spPr>
      </p:pic>
      <p:sp>
        <p:nvSpPr>
          <p:cNvPr id="12" name="Rectangle 11"/>
          <p:cNvSpPr/>
          <p:nvPr/>
        </p:nvSpPr>
        <p:spPr>
          <a:xfrm>
            <a:off x="0" y="5903893"/>
            <a:ext cx="12192000" cy="954107"/>
          </a:xfrm>
          <a:prstGeom prst="rect">
            <a:avLst/>
          </a:prstGeom>
        </p:spPr>
        <p:txBody>
          <a:bodyPr wrap="square">
            <a:spAutoFit/>
          </a:bodyPr>
          <a:lstStyle/>
          <a:p>
            <a:pPr algn="just"/>
            <a:r>
              <a:rPr lang="vi-VN" sz="2800" dirty="0">
                <a:solidFill>
                  <a:srgbClr val="FF00FF"/>
                </a:solidFill>
                <a:latin typeface="Times New Roman" pitchFamily="18" charset="0"/>
                <a:cs typeface="Times New Roman" pitchFamily="18" charset="0"/>
              </a:rPr>
              <a:t>Trong phân tử CH</a:t>
            </a:r>
            <a:r>
              <a:rPr lang="vi-VN" sz="2800" baseline="-25000" dirty="0">
                <a:solidFill>
                  <a:srgbClr val="FF00FF"/>
                </a:solidFill>
                <a:latin typeface="Times New Roman" pitchFamily="18" charset="0"/>
                <a:cs typeface="Times New Roman" pitchFamily="18" charset="0"/>
              </a:rPr>
              <a:t>3</a:t>
            </a:r>
            <a:r>
              <a:rPr lang="vi-VN" sz="2800" dirty="0">
                <a:solidFill>
                  <a:srgbClr val="FF00FF"/>
                </a:solidFill>
                <a:latin typeface="Times New Roman" pitchFamily="18" charset="0"/>
                <a:cs typeface="Times New Roman" pitchFamily="18" charset="0"/>
              </a:rPr>
              <a:t>OH, C sử dụng 4 electron lớp ngoài để tạo ra các cặp electron dùng chung với nguyên tử H và O =&gt; C có hóa trị IV trong phân tử CH</a:t>
            </a:r>
            <a:r>
              <a:rPr lang="vi-VN" sz="2800" baseline="-25000" dirty="0">
                <a:solidFill>
                  <a:srgbClr val="FF00FF"/>
                </a:solidFill>
                <a:latin typeface="Times New Roman" pitchFamily="18" charset="0"/>
                <a:cs typeface="Times New Roman" pitchFamily="18" charset="0"/>
              </a:rPr>
              <a:t>3</a:t>
            </a:r>
            <a:r>
              <a:rPr lang="vi-VN" sz="2800" dirty="0">
                <a:solidFill>
                  <a:srgbClr val="FF00FF"/>
                </a:solidFill>
                <a:latin typeface="Times New Roman" pitchFamily="18" charset="0"/>
                <a:cs typeface="Times New Roman" pitchFamily="18" charset="0"/>
              </a:rPr>
              <a:t>OH</a:t>
            </a:r>
            <a:endParaRPr lang="en-US" sz="2800" dirty="0">
              <a:solidFill>
                <a:srgbClr val="FF00FF"/>
              </a:solidFill>
              <a:latin typeface="Times New Roman" pitchFamily="18" charset="0"/>
              <a:cs typeface="Times New Roman" pitchFamily="18" charset="0"/>
            </a:endParaRPr>
          </a:p>
        </p:txBody>
      </p:sp>
      <p:sp>
        <p:nvSpPr>
          <p:cNvPr id="13" name="Rectangle 12"/>
          <p:cNvSpPr/>
          <p:nvPr/>
        </p:nvSpPr>
        <p:spPr>
          <a:xfrm>
            <a:off x="0" y="5796330"/>
            <a:ext cx="12192000" cy="954107"/>
          </a:xfrm>
          <a:prstGeom prst="rect">
            <a:avLst/>
          </a:prstGeom>
        </p:spPr>
        <p:txBody>
          <a:bodyPr wrap="square">
            <a:spAutoFit/>
          </a:bodyPr>
          <a:lstStyle/>
          <a:p>
            <a:pPr algn="just"/>
            <a:r>
              <a:rPr lang="vi-VN" sz="2800" dirty="0">
                <a:solidFill>
                  <a:srgbClr val="FF00FF"/>
                </a:solidFill>
                <a:latin typeface="Times New Roman" pitchFamily="18" charset="0"/>
                <a:cs typeface="Times New Roman" pitchFamily="18" charset="0"/>
              </a:rPr>
              <a:t>Trong phân tử methane và methylic alcohol, liên kết giữa các nguyên tử là liên kết cộng hóa trị do các nguyên tử sử dụng các cặp electron dùng chung để tạo liên kết</a:t>
            </a:r>
            <a:endParaRPr lang="en-US" sz="2800" dirty="0">
              <a:solidFill>
                <a:srgbClr val="FF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6147"/>
                                        </p:tgtEl>
                                        <p:attrNameLst>
                                          <p:attrName>style.visibility</p:attrName>
                                        </p:attrNameLst>
                                      </p:cBhvr>
                                      <p:to>
                                        <p:strVal val="visible"/>
                                      </p:to>
                                    </p:set>
                                    <p:anim calcmode="lin" valueType="num">
                                      <p:cBhvr>
                                        <p:cTn id="15" dur="1000" fill="hold"/>
                                        <p:tgtEl>
                                          <p:spTgt spid="6147"/>
                                        </p:tgtEl>
                                        <p:attrNameLst>
                                          <p:attrName>ppt_w</p:attrName>
                                        </p:attrNameLst>
                                      </p:cBhvr>
                                      <p:tavLst>
                                        <p:tav tm="0">
                                          <p:val>
                                            <p:fltVal val="0"/>
                                          </p:val>
                                        </p:tav>
                                        <p:tav tm="100000">
                                          <p:val>
                                            <p:strVal val="#ppt_w"/>
                                          </p:val>
                                        </p:tav>
                                      </p:tavLst>
                                    </p:anim>
                                    <p:anim calcmode="lin" valueType="num">
                                      <p:cBhvr>
                                        <p:cTn id="16" dur="1000" fill="hold"/>
                                        <p:tgtEl>
                                          <p:spTgt spid="6147"/>
                                        </p:tgtEl>
                                        <p:attrNameLst>
                                          <p:attrName>ppt_h</p:attrName>
                                        </p:attrNameLst>
                                      </p:cBhvr>
                                      <p:tavLst>
                                        <p:tav tm="0">
                                          <p:val>
                                            <p:fltVal val="0"/>
                                          </p:val>
                                        </p:tav>
                                        <p:tav tm="100000">
                                          <p:val>
                                            <p:strVal val="#ppt_h"/>
                                          </p:val>
                                        </p:tav>
                                      </p:tavLst>
                                    </p:anim>
                                    <p:animEffect transition="in" filter="fade">
                                      <p:cBhvr>
                                        <p:cTn id="17" dur="1000"/>
                                        <p:tgtEl>
                                          <p:spTgt spid="6147"/>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4)">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xit" presetSubtype="32" fill="hold" grpId="1" nodeType="clickEffect">
                                  <p:stCondLst>
                                    <p:cond delay="0"/>
                                  </p:stCondLst>
                                  <p:childTnLst>
                                    <p:anim calcmode="lin" valueType="num">
                                      <p:cBhvr>
                                        <p:cTn id="32" dur="1000"/>
                                        <p:tgtEl>
                                          <p:spTgt spid="11"/>
                                        </p:tgtEl>
                                        <p:attrNameLst>
                                          <p:attrName>ppt_w</p:attrName>
                                        </p:attrNameLst>
                                      </p:cBhvr>
                                      <p:tavLst>
                                        <p:tav tm="0">
                                          <p:val>
                                            <p:strVal val="ppt_w"/>
                                          </p:val>
                                        </p:tav>
                                        <p:tav tm="100000">
                                          <p:val>
                                            <p:fltVal val="0"/>
                                          </p:val>
                                        </p:tav>
                                      </p:tavLst>
                                    </p:anim>
                                    <p:anim calcmode="lin" valueType="num">
                                      <p:cBhvr>
                                        <p:cTn id="33" dur="1000"/>
                                        <p:tgtEl>
                                          <p:spTgt spid="11"/>
                                        </p:tgtEl>
                                        <p:attrNameLst>
                                          <p:attrName>ppt_h</p:attrName>
                                        </p:attrNameLst>
                                      </p:cBhvr>
                                      <p:tavLst>
                                        <p:tav tm="0">
                                          <p:val>
                                            <p:strVal val="ppt_h"/>
                                          </p:val>
                                        </p:tav>
                                        <p:tav tm="100000">
                                          <p:val>
                                            <p:fltVal val="0"/>
                                          </p:val>
                                        </p:tav>
                                      </p:tavLst>
                                    </p:anim>
                                    <p:set>
                                      <p:cBhvr>
                                        <p:cTn id="34" dur="1" fill="hold">
                                          <p:stCondLst>
                                            <p:cond delay="999"/>
                                          </p:stCondLst>
                                        </p:cTn>
                                        <p:tgtEl>
                                          <p:spTgt spid="11"/>
                                        </p:tgtEl>
                                        <p:attrNameLst>
                                          <p:attrName>style.visibility</p:attrName>
                                        </p:attrNameLst>
                                      </p:cBhvr>
                                      <p:to>
                                        <p:strVal val="hidden"/>
                                      </p:to>
                                    </p:set>
                                  </p:childTnLst>
                                </p:cTn>
                              </p:par>
                              <p:par>
                                <p:cTn id="35" presetID="53" presetClass="exit" presetSubtype="0" fill="hold" nodeType="withEffect">
                                  <p:stCondLst>
                                    <p:cond delay="0"/>
                                  </p:stCondLst>
                                  <p:childTnLst>
                                    <p:anim calcmode="lin" valueType="num">
                                      <p:cBhvr>
                                        <p:cTn id="36" dur="1000"/>
                                        <p:tgtEl>
                                          <p:spTgt spid="6147"/>
                                        </p:tgtEl>
                                        <p:attrNameLst>
                                          <p:attrName>ppt_w</p:attrName>
                                        </p:attrNameLst>
                                      </p:cBhvr>
                                      <p:tavLst>
                                        <p:tav tm="0">
                                          <p:val>
                                            <p:strVal val="ppt_w"/>
                                          </p:val>
                                        </p:tav>
                                        <p:tav tm="100000">
                                          <p:val>
                                            <p:fltVal val="0"/>
                                          </p:val>
                                        </p:tav>
                                      </p:tavLst>
                                    </p:anim>
                                    <p:anim calcmode="lin" valueType="num">
                                      <p:cBhvr>
                                        <p:cTn id="37" dur="1000"/>
                                        <p:tgtEl>
                                          <p:spTgt spid="6147"/>
                                        </p:tgtEl>
                                        <p:attrNameLst>
                                          <p:attrName>ppt_h</p:attrName>
                                        </p:attrNameLst>
                                      </p:cBhvr>
                                      <p:tavLst>
                                        <p:tav tm="0">
                                          <p:val>
                                            <p:strVal val="ppt_h"/>
                                          </p:val>
                                        </p:tav>
                                        <p:tav tm="100000">
                                          <p:val>
                                            <p:fltVal val="0"/>
                                          </p:val>
                                        </p:tav>
                                      </p:tavLst>
                                    </p:anim>
                                    <p:animEffect transition="out" filter="fade">
                                      <p:cBhvr>
                                        <p:cTn id="38" dur="1000"/>
                                        <p:tgtEl>
                                          <p:spTgt spid="6147"/>
                                        </p:tgtEl>
                                      </p:cBhvr>
                                    </p:animEffect>
                                    <p:set>
                                      <p:cBhvr>
                                        <p:cTn id="39" dur="1" fill="hold">
                                          <p:stCondLst>
                                            <p:cond delay="999"/>
                                          </p:stCondLst>
                                        </p:cTn>
                                        <p:tgtEl>
                                          <p:spTgt spid="6147"/>
                                        </p:tgtEl>
                                        <p:attrNameLst>
                                          <p:attrName>style.visibility</p:attrName>
                                        </p:attrNameLst>
                                      </p:cBhvr>
                                      <p:to>
                                        <p:strVal val="hidden"/>
                                      </p:to>
                                    </p:set>
                                  </p:childTnLst>
                                </p:cTn>
                              </p:par>
                              <p:par>
                                <p:cTn id="40" presetID="53" presetClass="exit" presetSubtype="0" fill="hold" grpId="1" nodeType="withEffect">
                                  <p:stCondLst>
                                    <p:cond delay="0"/>
                                  </p:stCondLst>
                                  <p:childTnLst>
                                    <p:anim calcmode="lin" valueType="num">
                                      <p:cBhvr>
                                        <p:cTn id="41" dur="1000"/>
                                        <p:tgtEl>
                                          <p:spTgt spid="12"/>
                                        </p:tgtEl>
                                        <p:attrNameLst>
                                          <p:attrName>ppt_w</p:attrName>
                                        </p:attrNameLst>
                                      </p:cBhvr>
                                      <p:tavLst>
                                        <p:tav tm="0">
                                          <p:val>
                                            <p:strVal val="ppt_w"/>
                                          </p:val>
                                        </p:tav>
                                        <p:tav tm="100000">
                                          <p:val>
                                            <p:fltVal val="0"/>
                                          </p:val>
                                        </p:tav>
                                      </p:tavLst>
                                    </p:anim>
                                    <p:anim calcmode="lin" valueType="num">
                                      <p:cBhvr>
                                        <p:cTn id="42" dur="1000"/>
                                        <p:tgtEl>
                                          <p:spTgt spid="12"/>
                                        </p:tgtEl>
                                        <p:attrNameLst>
                                          <p:attrName>ppt_h</p:attrName>
                                        </p:attrNameLst>
                                      </p:cBhvr>
                                      <p:tavLst>
                                        <p:tav tm="0">
                                          <p:val>
                                            <p:strVal val="ppt_h"/>
                                          </p:val>
                                        </p:tav>
                                        <p:tav tm="100000">
                                          <p:val>
                                            <p:fltVal val="0"/>
                                          </p:val>
                                        </p:tav>
                                      </p:tavLst>
                                    </p:anim>
                                    <p:animEffect transition="out" filter="fade">
                                      <p:cBhvr>
                                        <p:cTn id="43" dur="1000"/>
                                        <p:tgtEl>
                                          <p:spTgt spid="12"/>
                                        </p:tgtEl>
                                      </p:cBhvr>
                                    </p:animEffect>
                                    <p:set>
                                      <p:cBhvr>
                                        <p:cTn id="44" dur="1" fill="hold">
                                          <p:stCondLst>
                                            <p:cond delay="999"/>
                                          </p:stCondLst>
                                        </p:cTn>
                                        <p:tgtEl>
                                          <p:spTgt spid="12"/>
                                        </p:tgtEl>
                                        <p:attrNameLst>
                                          <p:attrName>style.visibility</p:attrName>
                                        </p:attrNameLst>
                                      </p:cBhvr>
                                      <p:to>
                                        <p:strVal val="hidden"/>
                                      </p:to>
                                    </p:set>
                                  </p:childTnLst>
                                </p:cTn>
                              </p:par>
                              <p:par>
                                <p:cTn id="45" presetID="53" presetClass="entr" presetSubtype="0" fill="hold" nodeType="withEffect">
                                  <p:stCondLst>
                                    <p:cond delay="0"/>
                                  </p:stCondLst>
                                  <p:childTnLst>
                                    <p:set>
                                      <p:cBhvr>
                                        <p:cTn id="46" dur="1" fill="hold">
                                          <p:stCondLst>
                                            <p:cond delay="0"/>
                                          </p:stCondLst>
                                        </p:cTn>
                                        <p:tgtEl>
                                          <p:spTgt spid="6148"/>
                                        </p:tgtEl>
                                        <p:attrNameLst>
                                          <p:attrName>style.visibility</p:attrName>
                                        </p:attrNameLst>
                                      </p:cBhvr>
                                      <p:to>
                                        <p:strVal val="visible"/>
                                      </p:to>
                                    </p:set>
                                    <p:anim calcmode="lin" valueType="num">
                                      <p:cBhvr>
                                        <p:cTn id="47" dur="1000" fill="hold"/>
                                        <p:tgtEl>
                                          <p:spTgt spid="6148"/>
                                        </p:tgtEl>
                                        <p:attrNameLst>
                                          <p:attrName>ppt_w</p:attrName>
                                        </p:attrNameLst>
                                      </p:cBhvr>
                                      <p:tavLst>
                                        <p:tav tm="0">
                                          <p:val>
                                            <p:fltVal val="0"/>
                                          </p:val>
                                        </p:tav>
                                        <p:tav tm="100000">
                                          <p:val>
                                            <p:strVal val="#ppt_w"/>
                                          </p:val>
                                        </p:tav>
                                      </p:tavLst>
                                    </p:anim>
                                    <p:anim calcmode="lin" valueType="num">
                                      <p:cBhvr>
                                        <p:cTn id="48" dur="1000" fill="hold"/>
                                        <p:tgtEl>
                                          <p:spTgt spid="6148"/>
                                        </p:tgtEl>
                                        <p:attrNameLst>
                                          <p:attrName>ppt_h</p:attrName>
                                        </p:attrNameLst>
                                      </p:cBhvr>
                                      <p:tavLst>
                                        <p:tav tm="0">
                                          <p:val>
                                            <p:fltVal val="0"/>
                                          </p:val>
                                        </p:tav>
                                        <p:tav tm="100000">
                                          <p:val>
                                            <p:strVal val="#ppt_h"/>
                                          </p:val>
                                        </p:tav>
                                      </p:tavLst>
                                    </p:anim>
                                    <p:animEffect transition="in" filter="fade">
                                      <p:cBhvr>
                                        <p:cTn id="49" dur="1000"/>
                                        <p:tgtEl>
                                          <p:spTgt spid="6148"/>
                                        </p:tgtEl>
                                      </p:cBhvr>
                                    </p:animEffect>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900" decel="100000" fill="hold"/>
                                        <p:tgtEl>
                                          <p:spTgt spid="13"/>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3" grpId="0"/>
    </p:bld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2068</TotalTime>
  <Words>1551</Words>
  <Application>Microsoft Office PowerPoint</Application>
  <PresentationFormat>Widescreen</PresentationFormat>
  <Paragraphs>80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Windows 10</cp:lastModifiedBy>
  <cp:revision>405</cp:revision>
  <dcterms:created xsi:type="dcterms:W3CDTF">2022-07-11T10:05:56Z</dcterms:created>
  <dcterms:modified xsi:type="dcterms:W3CDTF">2025-01-09T01:05:14Z</dcterms:modified>
</cp:coreProperties>
</file>