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5" r:id="rId2"/>
    <p:sldId id="357" r:id="rId3"/>
    <p:sldId id="334" r:id="rId4"/>
    <p:sldId id="36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00" r:id="rId19"/>
    <p:sldId id="414" r:id="rId20"/>
    <p:sldId id="415" r:id="rId21"/>
    <p:sldId id="416" r:id="rId22"/>
    <p:sldId id="4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0" d="100"/>
          <a:sy n="70" d="100"/>
        </p:scale>
        <p:origin x="56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1: </a:t>
            </a:r>
            <a:r>
              <a:rPr lang="en-US" sz="4400" b="1" dirty="0" err="1">
                <a:solidFill>
                  <a:srgbClr val="0000FF"/>
                </a:solidFill>
                <a:latin typeface="Times New Roman" pitchFamily="18" charset="0"/>
                <a:cs typeface="Times New Roman" pitchFamily="18" charset="0"/>
              </a:rPr>
              <a:t>NĂNG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LƯỢNG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1: </a:t>
            </a:r>
            <a:r>
              <a:rPr lang="en-US" sz="4000" b="1" dirty="0" err="1">
                <a:solidFill>
                  <a:srgbClr val="0000FF"/>
                </a:solidFill>
                <a:latin typeface="Times New Roman" pitchFamily="18" charset="0"/>
                <a:cs typeface="Times New Roman" pitchFamily="18" charset="0"/>
              </a:rPr>
              <a:t>NĂNG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LƯỢNG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HỌC</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 </a:t>
            </a:r>
            <a:r>
              <a:rPr lang="en-US" sz="3600" b="1" dirty="0" err="1">
                <a:solidFill>
                  <a:srgbClr val="0000FF"/>
                </a:solidFill>
                <a:latin typeface="Times New Roman" pitchFamily="18" charset="0"/>
                <a:cs typeface="Times New Roman" pitchFamily="18" charset="0"/>
              </a:rPr>
              <a:t>CƠ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NĂNG</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2612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6676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10241" name="Rectangle 1"/>
          <p:cNvSpPr>
            <a:spLocks noChangeArrowheads="1"/>
          </p:cNvSpPr>
          <p:nvPr/>
        </p:nvSpPr>
        <p:spPr bwMode="auto">
          <a:xfrm>
            <a:off x="0" y="110308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mv</a:t>
              </a:r>
              <a:r>
                <a:rPr lang="en-US" sz="2800" baseline="30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1</a:t>
              </a: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2</a:t>
              </a:r>
            </a:p>
          </p:txBody>
        </p:sp>
      </p:grpSp>
      <p:sp>
        <p:nvSpPr>
          <p:cNvPr id="20" name="TextBox 19"/>
          <p:cNvSpPr txBox="1"/>
          <p:nvPr/>
        </p:nvSpPr>
        <p:spPr>
          <a:xfrm>
            <a:off x="0" y="179250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213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ở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26270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W</a:t>
            </a:r>
            <a:r>
              <a:rPr lang="en-US" sz="2800" baseline="-25000" dirty="0">
                <a:solidFill>
                  <a:srgbClr val="0000FF"/>
                </a:solidFill>
                <a:latin typeface="Times New Roman" pitchFamily="18" charset="0"/>
                <a:cs typeface="Times New Roman" pitchFamily="18" charset="0"/>
              </a:rPr>
              <a:t>t</a:t>
            </a:r>
            <a:r>
              <a:rPr lang="en-US" sz="2800" dirty="0">
                <a:solidFill>
                  <a:srgbClr val="0000FF"/>
                </a:solidFill>
                <a:latin typeface="Times New Roman" pitchFamily="18" charset="0"/>
                <a:cs typeface="Times New Roman" pitchFamily="18" charset="0"/>
              </a:rPr>
              <a:t> = Ph</a:t>
            </a:r>
          </a:p>
        </p:txBody>
      </p:sp>
      <p:sp>
        <p:nvSpPr>
          <p:cNvPr id="25" name="TextBox 24"/>
          <p:cNvSpPr txBox="1"/>
          <p:nvPr/>
        </p:nvSpPr>
        <p:spPr>
          <a:xfrm>
            <a:off x="0" y="30479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6" name="Rectangle 3"/>
          <p:cNvSpPr>
            <a:spLocks noChangeArrowheads="1"/>
          </p:cNvSpPr>
          <p:nvPr/>
        </p:nvSpPr>
        <p:spPr bwMode="auto">
          <a:xfrm>
            <a:off x="0" y="34398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21" name="Rectangle 3"/>
          <p:cNvSpPr>
            <a:spLocks noChangeArrowheads="1"/>
          </p:cNvSpPr>
          <p:nvPr/>
        </p:nvSpPr>
        <p:spPr bwMode="auto">
          <a:xfrm>
            <a:off x="0" y="428897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hóa</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thế</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ngược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lại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4" name="Rectangle 3"/>
          <p:cNvSpPr>
            <a:spLocks noChangeArrowheads="1"/>
          </p:cNvSpPr>
          <p:nvPr/>
        </p:nvSpPr>
        <p:spPr bwMode="auto">
          <a:xfrm>
            <a:off x="0" y="38680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W = </a:t>
            </a:r>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 + W</a:t>
            </a:r>
            <a:r>
              <a:rPr lang="en-US" sz="2800" baseline="-25000" dirty="0">
                <a:solidFill>
                  <a:srgbClr val="0000FF"/>
                </a:solidFill>
                <a:latin typeface="Times New Roman" pitchFamily="18" charset="0"/>
                <a:cs typeface="Times New Roman" pitchFamily="18" charset="0"/>
              </a:rPr>
              <a:t>t</a:t>
            </a:r>
            <a:endParaRPr lang="en-US" sz="2800" dirty="0">
              <a:solidFill>
                <a:srgbClr val="0000FF"/>
              </a:solidFill>
              <a:latin typeface="Times New Roman" pitchFamily="18" charset="0"/>
              <a:cs typeface="Times New Roman" pitchFamily="18" charset="0"/>
            </a:endParaRPr>
          </a:p>
        </p:txBody>
      </p:sp>
      <p:sp>
        <p:nvSpPr>
          <p:cNvPr id="27" name="Rectangle 3"/>
          <p:cNvSpPr>
            <a:spLocks noChangeArrowheads="1"/>
          </p:cNvSpPr>
          <p:nvPr/>
        </p:nvSpPr>
        <p:spPr bwMode="auto">
          <a:xfrm>
            <a:off x="0" y="469537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Nếu</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bỏ</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hao</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phí</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quá</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trình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thì</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tổng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thế</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đổi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cơ</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bảo</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toàn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4)">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1371" y="3235089"/>
            <a:ext cx="7750629" cy="1815882"/>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a) </a:t>
            </a:r>
            <a:endParaRPr lang="en-US" sz="2800" dirty="0"/>
          </a:p>
          <a:p>
            <a:pPr algn="just"/>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Chọn mặt đất làm mốc thế năng.</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Cơ năng của bạn nhỏ ở vị trí B là: W = W</a:t>
            </a:r>
            <a:r>
              <a:rPr lang="vi-VN" sz="2800" baseline="-25000" dirty="0">
                <a:solidFill>
                  <a:srgbClr val="FF00FF"/>
                </a:solidFill>
                <a:latin typeface="Times New Roman" pitchFamily="18" charset="0"/>
                <a:cs typeface="Times New Roman" pitchFamily="18" charset="0"/>
              </a:rPr>
              <a:t>đ</a:t>
            </a:r>
            <a:r>
              <a:rPr lang="vi-VN" sz="2800" dirty="0">
                <a:solidFill>
                  <a:srgbClr val="FF00FF"/>
                </a:solidFill>
                <a:latin typeface="Times New Roman" pitchFamily="18" charset="0"/>
                <a:cs typeface="Times New Roman" pitchFamily="18" charset="0"/>
              </a:rPr>
              <a:t> + W</a:t>
            </a:r>
            <a:r>
              <a:rPr lang="vi-VN" sz="2800" baseline="-25000" dirty="0">
                <a:solidFill>
                  <a:srgbClr val="FF00FF"/>
                </a:solidFill>
                <a:latin typeface="Times New Roman" pitchFamily="18" charset="0"/>
                <a:cs typeface="Times New Roman" pitchFamily="18" charset="0"/>
              </a:rPr>
              <a:t>t </a:t>
            </a:r>
            <a:r>
              <a:rPr lang="vi-VN" sz="2800" dirty="0">
                <a:solidFill>
                  <a:srgbClr val="FF00FF"/>
                </a:solidFill>
                <a:latin typeface="Times New Roman" pitchFamily="18" charset="0"/>
                <a:cs typeface="Times New Roman" pitchFamily="18" charset="0"/>
              </a:rPr>
              <a:t>= 90 + 150 = 240 J</a:t>
            </a:r>
          </a:p>
        </p:txBody>
      </p:sp>
      <p:sp>
        <p:nvSpPr>
          <p:cNvPr id="8" name="Rectangle 7"/>
          <p:cNvSpPr/>
          <p:nvPr/>
        </p:nvSpPr>
        <p:spPr>
          <a:xfrm>
            <a:off x="4470400" y="5042118"/>
            <a:ext cx="77216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Chọn điểm B làm mốc thế năng ⇒Thế năng tại B bằng 0.</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Cơ năng của bạn nhỏ ở vị trí B là: W = W</a:t>
            </a:r>
            <a:r>
              <a:rPr lang="vi-VN" sz="2800" baseline="-25000" dirty="0">
                <a:solidFill>
                  <a:srgbClr val="FF00FF"/>
                </a:solidFill>
                <a:latin typeface="Times New Roman" pitchFamily="18" charset="0"/>
                <a:cs typeface="Times New Roman" pitchFamily="18" charset="0"/>
              </a:rPr>
              <a:t>đ</a:t>
            </a:r>
            <a:r>
              <a:rPr lang="vi-VN" sz="2800" dirty="0">
                <a:solidFill>
                  <a:srgbClr val="FF00FF"/>
                </a:solidFill>
                <a:latin typeface="Times New Roman" pitchFamily="18" charset="0"/>
                <a:cs typeface="Times New Roman" pitchFamily="18" charset="0"/>
              </a:rPr>
              <a:t> = 90 J.</a:t>
            </a:r>
          </a:p>
        </p:txBody>
      </p:sp>
      <p:pic>
        <p:nvPicPr>
          <p:cNvPr id="80898" name="Picture 2"/>
          <p:cNvPicPr>
            <a:picLocks noChangeAspect="1" noChangeArrowheads="1"/>
          </p:cNvPicPr>
          <p:nvPr/>
        </p:nvPicPr>
        <p:blipFill>
          <a:blip r:embed="rId2"/>
          <a:srcRect/>
          <a:stretch>
            <a:fillRect/>
          </a:stretch>
        </p:blipFill>
        <p:spPr bwMode="auto">
          <a:xfrm>
            <a:off x="-1" y="0"/>
            <a:ext cx="4499429" cy="6840041"/>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4450186" y="-1"/>
            <a:ext cx="5013128" cy="320745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fltVal val="0"/>
                                          </p:val>
                                        </p:tav>
                                        <p:tav tm="100000">
                                          <p:val>
                                            <p:strVal val="#ppt_h"/>
                                          </p:val>
                                        </p:tav>
                                      </p:tavLst>
                                    </p:anim>
                                    <p:animEffect transition="in" filter="fade">
                                      <p:cBhvr>
                                        <p:cTn id="9" dur="1000"/>
                                        <p:tgtEl>
                                          <p:spTgt spid="80898"/>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10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 calcmode="lin" valueType="num">
                                      <p:cBhvr>
                                        <p:cTn id="4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7"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8" dur="10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calcmode="lin" valueType="num">
                                      <p:cBhvr>
                                        <p:cTn id="5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5"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29715" y="0"/>
            <a:ext cx="4862286" cy="4893647"/>
          </a:xfrm>
          <a:prstGeom prst="rect">
            <a:avLst/>
          </a:prstGeom>
        </p:spPr>
        <p:txBody>
          <a:bodyPr wrap="square">
            <a:spAutoFit/>
          </a:bodyPr>
          <a:lstStyle/>
          <a:p>
            <a:pPr algn="just"/>
            <a:r>
              <a:rPr lang="vi-VN" sz="2600" dirty="0">
                <a:solidFill>
                  <a:srgbClr val="FF00FF"/>
                </a:solidFill>
                <a:latin typeface="Times New Roman" pitchFamily="18" charset="0"/>
                <a:cs typeface="Times New Roman" pitchFamily="18" charset="0"/>
              </a:rPr>
              <a:t>a) Bỏ qua ma sát của mặt cầu trượt và lực cản không khí.</a:t>
            </a:r>
            <a:endParaRPr lang="en-US" sz="2600" dirty="0">
              <a:solidFill>
                <a:srgbClr val="FF00FF"/>
              </a:solidFill>
              <a:latin typeface="Times New Roman" pitchFamily="18" charset="0"/>
              <a:cs typeface="Times New Roman" pitchFamily="18" charset="0"/>
            </a:endParaRPr>
          </a:p>
          <a:p>
            <a:pPr algn="just"/>
            <a:r>
              <a:rPr lang="vi-VN" sz="2600" dirty="0">
                <a:solidFill>
                  <a:srgbClr val="FF00FF"/>
                </a:solidFill>
                <a:latin typeface="Times New Roman" pitchFamily="18" charset="0"/>
                <a:cs typeface="Times New Roman" pitchFamily="18" charset="0"/>
              </a:rPr>
              <a:t>- Ở đỉnh cầu trượt: Khi bạn nhỏ đứng ở đỉnh cầu trượt, bạn có thế năng cao nhất do độ cao so với mặt đất. Bạn nhỏ ở đỉnh cầu trượt, chưa chuyển động trượt xuống nên động năng là 0.</a:t>
            </a:r>
            <a:endParaRPr lang="en-US" sz="2600" dirty="0">
              <a:solidFill>
                <a:srgbClr val="FF00FF"/>
              </a:solidFill>
              <a:latin typeface="Times New Roman" pitchFamily="18" charset="0"/>
              <a:cs typeface="Times New Roman" pitchFamily="18" charset="0"/>
            </a:endParaRPr>
          </a:p>
          <a:p>
            <a:pPr algn="just"/>
            <a:r>
              <a:rPr lang="vi-VN" sz="2600" dirty="0">
                <a:solidFill>
                  <a:srgbClr val="FF00FF"/>
                </a:solidFill>
                <a:latin typeface="Times New Roman" pitchFamily="18" charset="0"/>
                <a:cs typeface="Times New Roman" pitchFamily="18" charset="0"/>
              </a:rPr>
              <a:t>- Khi bắt đầu trượt xuống: Khi bạn nhỏ bắt đầu trượt xuống, độ cao giảm, do đó thế năng giảm theo, vì vậy động năng sẽ tăng theo</a:t>
            </a:r>
          </a:p>
        </p:txBody>
      </p:sp>
      <p:pic>
        <p:nvPicPr>
          <p:cNvPr id="81922" name="Picture 2"/>
          <p:cNvPicPr>
            <a:picLocks noChangeAspect="1" noChangeArrowheads="1"/>
          </p:cNvPicPr>
          <p:nvPr/>
        </p:nvPicPr>
        <p:blipFill>
          <a:blip r:embed="rId2"/>
          <a:srcRect/>
          <a:stretch>
            <a:fillRect/>
          </a:stretch>
        </p:blipFill>
        <p:spPr bwMode="auto">
          <a:xfrm>
            <a:off x="1" y="1"/>
            <a:ext cx="7300686" cy="4041236"/>
          </a:xfrm>
          <a:prstGeom prst="rect">
            <a:avLst/>
          </a:prstGeom>
          <a:noFill/>
          <a:ln w="9525">
            <a:noFill/>
            <a:miter lim="800000"/>
            <a:headEnd/>
            <a:tailEnd/>
          </a:ln>
          <a:effectLst/>
        </p:spPr>
      </p:pic>
      <p:sp>
        <p:nvSpPr>
          <p:cNvPr id="10" name="Rectangle 9"/>
          <p:cNvSpPr/>
          <p:nvPr/>
        </p:nvSpPr>
        <p:spPr>
          <a:xfrm>
            <a:off x="0" y="4746721"/>
            <a:ext cx="12192001" cy="2092881"/>
          </a:xfrm>
          <a:prstGeom prst="rect">
            <a:avLst/>
          </a:prstGeom>
        </p:spPr>
        <p:txBody>
          <a:bodyPr wrap="square">
            <a:spAutoFit/>
          </a:bodyPr>
          <a:lstStyle/>
          <a:p>
            <a:pPr algn="just"/>
            <a:r>
              <a:rPr lang="vi-VN" sz="2600" dirty="0">
                <a:solidFill>
                  <a:srgbClr val="FF00FF"/>
                </a:solidFill>
                <a:latin typeface="Times New Roman" pitchFamily="18" charset="0"/>
                <a:cs typeface="Times New Roman" pitchFamily="18" charset="0"/>
              </a:rPr>
              <a:t>- Khi đạt đến đáy cầu trượt: Khi bạn nhỏ đạt đến đáy cầu trượt, độ cao là thấp nhất, nên thế năng bằng 0. Toàn bộ thế năng đã chuyển hóa thành động năng, tức là lớn nhất.</a:t>
            </a:r>
            <a:endParaRPr lang="en-US" sz="2600" dirty="0">
              <a:solidFill>
                <a:srgbClr val="FF00FF"/>
              </a:solidFill>
              <a:latin typeface="Times New Roman" pitchFamily="18" charset="0"/>
              <a:cs typeface="Times New Roman" pitchFamily="18" charset="0"/>
            </a:endParaRPr>
          </a:p>
          <a:p>
            <a:pPr algn="just"/>
            <a:r>
              <a:rPr lang="vi-VN" sz="2600" dirty="0">
                <a:solidFill>
                  <a:srgbClr val="FF00FF"/>
                </a:solidFill>
                <a:latin typeface="Times New Roman" pitchFamily="18" charset="0"/>
                <a:cs typeface="Times New Roman" pitchFamily="18" charset="0"/>
              </a:rPr>
              <a:t>Trong trường hợp này, không có mất mát năng lượng nào do bỏ qua ma sát mặt cầu trượt và lực cản không khí, nên năng lượng (thế năng + động năng) của bạn nhỏ được bảo toàn trong suốt quá trình chơi cầu</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trượt</a:t>
            </a:r>
            <a:r>
              <a:rPr lang="en-US" sz="2600" dirty="0">
                <a:solidFill>
                  <a:srgbClr val="FF00FF"/>
                </a:solidFill>
                <a:latin typeface="Times New Roman" pitchFamily="18" charset="0"/>
                <a:cs typeface="Times New Roman" pitchFamily="18" charset="0"/>
              </a:rPr>
              <a:t>.</a:t>
            </a:r>
            <a:endParaRPr lang="vi-VN" sz="26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fltVal val="0"/>
                                          </p:val>
                                        </p:tav>
                                        <p:tav tm="100000">
                                          <p:val>
                                            <p:strVal val="#ppt_w"/>
                                          </p:val>
                                        </p:tav>
                                      </p:tavLst>
                                    </p:anim>
                                    <p:anim calcmode="lin" valueType="num">
                                      <p:cBhvr>
                                        <p:cTn id="8" dur="1000" fill="hold"/>
                                        <p:tgtEl>
                                          <p:spTgt spid="81922"/>
                                        </p:tgtEl>
                                        <p:attrNameLst>
                                          <p:attrName>ppt_h</p:attrName>
                                        </p:attrNameLst>
                                      </p:cBhvr>
                                      <p:tavLst>
                                        <p:tav tm="0">
                                          <p:val>
                                            <p:fltVal val="0"/>
                                          </p:val>
                                        </p:tav>
                                        <p:tav tm="100000">
                                          <p:val>
                                            <p:strVal val="#ppt_h"/>
                                          </p:val>
                                        </p:tav>
                                      </p:tavLst>
                                    </p:anim>
                                    <p:animEffect transition="in" filter="fade">
                                      <p:cBhvr>
                                        <p:cTn id="9" dur="10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p:cTn id="42"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830" y="0"/>
            <a:ext cx="5762172" cy="4524315"/>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b) Lực ma sát giữa bạn nhỏ và cầu trượt có giá trị đáng kể.</a:t>
            </a:r>
            <a:endParaRPr lang="en-US" sz="2400" dirty="0">
              <a:solidFill>
                <a:srgbClr val="FF00FF"/>
              </a:solidFill>
              <a:latin typeface="Times New Roman" pitchFamily="18" charset="0"/>
              <a:cs typeface="Times New Roman" pitchFamily="18" charset="0"/>
            </a:endParaRPr>
          </a:p>
          <a:p>
            <a:pPr algn="just">
              <a:buFontTx/>
              <a:buChar char="-"/>
            </a:pPr>
            <a:r>
              <a:rPr lang="vi-VN" sz="2400" dirty="0">
                <a:solidFill>
                  <a:srgbClr val="FF00FF"/>
                </a:solidFill>
                <a:latin typeface="Times New Roman" pitchFamily="18" charset="0"/>
                <a:cs typeface="Times New Roman" pitchFamily="18" charset="0"/>
              </a:rPr>
              <a:t>Ở đỉnh cầu trượt: Khi bạn nhỏ đứng ở đỉnh cầu trượt, bạn có thế năng cao nhất do độ cao so với mặt đất. Bạn nhỏ ở đỉnh cầu trượt, chưa chuyển động trượt xuống nên động năng là 0.</a:t>
            </a:r>
            <a:endParaRPr lang="en-US" sz="2400" dirty="0">
              <a:solidFill>
                <a:srgbClr val="FF00FF"/>
              </a:solidFill>
              <a:latin typeface="Times New Roman" pitchFamily="18" charset="0"/>
              <a:cs typeface="Times New Roman" pitchFamily="18" charset="0"/>
            </a:endParaRPr>
          </a:p>
          <a:p>
            <a:pPr algn="just">
              <a:buFontTx/>
              <a:buChar char="-"/>
            </a:pPr>
            <a:r>
              <a:rPr lang="vi-VN" sz="2400" dirty="0">
                <a:solidFill>
                  <a:srgbClr val="FF00FF"/>
                </a:solidFill>
                <a:latin typeface="Times New Roman" pitchFamily="18" charset="0"/>
                <a:cs typeface="Times New Roman" pitchFamily="18" charset="0"/>
              </a:rPr>
              <a:t> Khi bắt đầu trượt xuống: Khi bạn nhỏ bắt đầu trượt xuống, độ cao giảm, do đó thế năng giảm theo, vì vậy động năng sẽ tăng theo nhưng một phần của năng lượng này sẽ bị mất do lực ma sát.</a:t>
            </a:r>
          </a:p>
        </p:txBody>
      </p:sp>
      <p:pic>
        <p:nvPicPr>
          <p:cNvPr id="81922" name="Picture 2"/>
          <p:cNvPicPr>
            <a:picLocks noChangeAspect="1" noChangeArrowheads="1"/>
          </p:cNvPicPr>
          <p:nvPr/>
        </p:nvPicPr>
        <p:blipFill>
          <a:blip r:embed="rId2"/>
          <a:srcRect/>
          <a:stretch>
            <a:fillRect/>
          </a:stretch>
        </p:blipFill>
        <p:spPr bwMode="auto">
          <a:xfrm>
            <a:off x="1" y="1"/>
            <a:ext cx="6444342" cy="3567214"/>
          </a:xfrm>
          <a:prstGeom prst="rect">
            <a:avLst/>
          </a:prstGeom>
          <a:noFill/>
          <a:ln w="9525">
            <a:noFill/>
            <a:miter lim="800000"/>
            <a:headEnd/>
            <a:tailEnd/>
          </a:ln>
          <a:effectLst/>
        </p:spPr>
      </p:pic>
      <p:sp>
        <p:nvSpPr>
          <p:cNvPr id="10" name="Rectangle 9"/>
          <p:cNvSpPr/>
          <p:nvPr/>
        </p:nvSpPr>
        <p:spPr>
          <a:xfrm>
            <a:off x="0" y="4296772"/>
            <a:ext cx="12191999" cy="2677656"/>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 Khi đạt đến đáy cầu trượt: Khi bạn nhỏ đạt đến đáy cầu trượt, độ cao là thấp nhất, nên thế năng bằng 0. Toàn bộ thế năng đã chuyển hóa thành động năng nhưng một phần đã bị mất do lực ma sát.</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Trong trường hợp này, lực ma sát giữa bạn nhỏ và cầu trượt có giá trị đáng kể nên làm giảm năng lượng của bạn nhỏ theo thời gian và làm cho năng lượng cuối cùng (động năng khi bạn nhỏ đạt đến đáy cầu trượt) ít hơn so với trường hợp không có lực ma sát. Vì vậy, tốc độ trượt của bạn nhỏ sẽ bị giảm.</a:t>
            </a:r>
            <a:r>
              <a:rPr lang="en-US" sz="2400" dirty="0">
                <a:solidFill>
                  <a:srgbClr val="FF00FF"/>
                </a:solidFill>
                <a:latin typeface="Times New Roman" pitchFamily="18" charset="0"/>
                <a:cs typeface="Times New Roman" pitchFamily="18" charset="0"/>
              </a:rPr>
              <a:t> </a:t>
            </a:r>
            <a:endParaRPr lang="vi-VN"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fltVal val="0"/>
                                          </p:val>
                                        </p:tav>
                                        <p:tav tm="100000">
                                          <p:val>
                                            <p:strVal val="#ppt_w"/>
                                          </p:val>
                                        </p:tav>
                                      </p:tavLst>
                                    </p:anim>
                                    <p:anim calcmode="lin" valueType="num">
                                      <p:cBhvr>
                                        <p:cTn id="8" dur="1000" fill="hold"/>
                                        <p:tgtEl>
                                          <p:spTgt spid="81922"/>
                                        </p:tgtEl>
                                        <p:attrNameLst>
                                          <p:attrName>ppt_h</p:attrName>
                                        </p:attrNameLst>
                                      </p:cBhvr>
                                      <p:tavLst>
                                        <p:tav tm="0">
                                          <p:val>
                                            <p:fltVal val="0"/>
                                          </p:val>
                                        </p:tav>
                                        <p:tav tm="100000">
                                          <p:val>
                                            <p:strVal val="#ppt_h"/>
                                          </p:val>
                                        </p:tav>
                                      </p:tavLst>
                                    </p:anim>
                                    <p:animEffect transition="in" filter="fade">
                                      <p:cBhvr>
                                        <p:cTn id="9" dur="10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p:cTn id="42"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0"/>
            <a:ext cx="4876800" cy="6093976"/>
          </a:xfrm>
          <a:prstGeom prst="rect">
            <a:avLst/>
          </a:prstGeom>
        </p:spPr>
        <p:txBody>
          <a:bodyPr wrap="square">
            <a:spAutoFit/>
          </a:bodyPr>
          <a:lstStyle/>
          <a:p>
            <a:pPr algn="just"/>
            <a:r>
              <a:rPr lang="vi-VN" sz="2600" dirty="0">
                <a:solidFill>
                  <a:srgbClr val="FF00FF"/>
                </a:solidFill>
                <a:latin typeface="Times New Roman" pitchFamily="18" charset="0"/>
                <a:cs typeface="Times New Roman" pitchFamily="18" charset="0"/>
              </a:rPr>
              <a:t>Sự chuyển hóa năng lượng của đầu búa từ lúc được thả rơi cho tới trước khi đập vào cọc bê tông có thể mô tả như sau:</a:t>
            </a:r>
            <a:endParaRPr lang="en-US" sz="2600" dirty="0">
              <a:solidFill>
                <a:srgbClr val="FF00FF"/>
              </a:solidFill>
              <a:latin typeface="Times New Roman" pitchFamily="18" charset="0"/>
              <a:cs typeface="Times New Roman" pitchFamily="18" charset="0"/>
            </a:endParaRPr>
          </a:p>
          <a:p>
            <a:pPr algn="just"/>
            <a:r>
              <a:rPr lang="vi-VN" sz="2600" dirty="0">
                <a:solidFill>
                  <a:srgbClr val="FF00FF"/>
                </a:solidFill>
                <a:latin typeface="Times New Roman" pitchFamily="18" charset="0"/>
                <a:cs typeface="Times New Roman" pitchFamily="18" charset="0"/>
              </a:rPr>
              <a:t>- Ở trạng thái bắt đầu (trước khi thả): Đầu búa ở trạng thái đứng im, nên động năng là 0. Đầu búa có thể được nâng lên một độ cao h so với mặt đất, nơi có thế năng được xác định bằng biểu thức W</a:t>
            </a:r>
            <a:r>
              <a:rPr lang="vi-VN" sz="2600" baseline="-25000" dirty="0">
                <a:solidFill>
                  <a:srgbClr val="FF00FF"/>
                </a:solidFill>
                <a:latin typeface="Times New Roman" pitchFamily="18" charset="0"/>
                <a:cs typeface="Times New Roman" pitchFamily="18" charset="0"/>
              </a:rPr>
              <a:t>t</a:t>
            </a:r>
            <a:r>
              <a:rPr lang="vi-VN" sz="2600" dirty="0">
                <a:solidFill>
                  <a:srgbClr val="FF00FF"/>
                </a:solidFill>
                <a:latin typeface="Times New Roman" pitchFamily="18" charset="0"/>
                <a:cs typeface="Times New Roman" pitchFamily="18" charset="0"/>
              </a:rPr>
              <a:t>=P</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h</a:t>
            </a:r>
            <a:endParaRPr lang="en-US" sz="2600" dirty="0">
              <a:solidFill>
                <a:srgbClr val="FF00FF"/>
              </a:solidFill>
              <a:latin typeface="Times New Roman" pitchFamily="18" charset="0"/>
              <a:cs typeface="Times New Roman" pitchFamily="18" charset="0"/>
            </a:endParaRPr>
          </a:p>
          <a:p>
            <a:pPr algn="just"/>
            <a:r>
              <a:rPr lang="vi-VN" sz="2600" dirty="0">
                <a:solidFill>
                  <a:srgbClr val="FF00FF"/>
                </a:solidFill>
                <a:latin typeface="Times New Roman" pitchFamily="18" charset="0"/>
                <a:cs typeface="Times New Roman" pitchFamily="18" charset="0"/>
              </a:rPr>
              <a:t>- Khi bắt đầu thả rơi: Thế năng bắt đầu giảm khi đầu búa bắt đầu rơi xuống, do độ cao giảm đi, vì vậy động năng bắt đầu tăng lên theo công thức W</a:t>
            </a:r>
            <a:r>
              <a:rPr lang="en-US" sz="2600" baseline="-25000" dirty="0">
                <a:solidFill>
                  <a:srgbClr val="FF00FF"/>
                </a:solidFill>
                <a:latin typeface="Times New Roman" pitchFamily="18" charset="0"/>
                <a:cs typeface="Times New Roman" pitchFamily="18" charset="0"/>
              </a:rPr>
              <a:t>đ</a:t>
            </a:r>
            <a:r>
              <a:rPr lang="vi-VN" sz="2600" dirty="0">
                <a:solidFill>
                  <a:srgbClr val="FF00FF"/>
                </a:solidFill>
                <a:latin typeface="Times New Roman" pitchFamily="18" charset="0"/>
                <a:cs typeface="Times New Roman" pitchFamily="18" charset="0"/>
              </a:rPr>
              <a:t>=</a:t>
            </a:r>
            <a:r>
              <a:rPr lang="en-US" sz="2600" dirty="0">
                <a:solidFill>
                  <a:srgbClr val="FF00FF"/>
                </a:solidFill>
                <a:latin typeface="Times New Roman" pitchFamily="18" charset="0"/>
                <a:cs typeface="Times New Roman" pitchFamily="18" charset="0"/>
              </a:rPr>
              <a:t>1/2.</a:t>
            </a:r>
            <a:r>
              <a:rPr lang="vi-VN" sz="2600" dirty="0">
                <a:solidFill>
                  <a:srgbClr val="FF00FF"/>
                </a:solidFill>
                <a:latin typeface="Times New Roman" pitchFamily="18" charset="0"/>
                <a:cs typeface="Times New Roman" pitchFamily="18" charset="0"/>
              </a:rPr>
              <a:t>m</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v</a:t>
            </a:r>
            <a:r>
              <a:rPr lang="vi-VN" sz="2600" baseline="30000" dirty="0">
                <a:solidFill>
                  <a:srgbClr val="FF00FF"/>
                </a:solidFill>
                <a:latin typeface="Times New Roman" pitchFamily="18" charset="0"/>
                <a:cs typeface="Times New Roman" pitchFamily="18" charset="0"/>
              </a:rPr>
              <a:t>2</a:t>
            </a:r>
          </a:p>
        </p:txBody>
      </p:sp>
      <p:pic>
        <p:nvPicPr>
          <p:cNvPr id="82946" name="Picture 2"/>
          <p:cNvPicPr>
            <a:picLocks noChangeAspect="1" noChangeArrowheads="1"/>
          </p:cNvPicPr>
          <p:nvPr/>
        </p:nvPicPr>
        <p:blipFill>
          <a:blip r:embed="rId2"/>
          <a:srcRect/>
          <a:stretch>
            <a:fillRect/>
          </a:stretch>
        </p:blipFill>
        <p:spPr bwMode="auto">
          <a:xfrm>
            <a:off x="0" y="1219176"/>
            <a:ext cx="7318949" cy="43688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0"/>
            <a:ext cx="4876800" cy="5632311"/>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 Khi gần đến cọc bê tông: Thế năng giảm xuống còn rất nhỏ khi đầu búa gần đến cọc bê tông, vì vậy động năng tăng lên và đạt đến giá trị lớn nhất khi đầu búa sắp chạm vào cọc bê tông.</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Khi đập vào cọc bê tông: Thế năng giảm xuống 0 khi đầu búa đập vào cọc bê tông, vì đầu búa giảm độ cao đến mức thấp nhất, vì vậy toàn bộ thế năng đã được chuyển hóa thành động năng, và động năng này sẽ được truyền vào cọc bê tông, gây ra các hiện tượng va đập và chuyển động của cọc.</a:t>
            </a:r>
            <a:r>
              <a:rPr lang="en-US" sz="2400" dirty="0">
                <a:solidFill>
                  <a:srgbClr val="FF00FF"/>
                </a:solidFill>
                <a:latin typeface="Times New Roman" pitchFamily="18" charset="0"/>
                <a:cs typeface="Times New Roman" pitchFamily="18" charset="0"/>
              </a:rPr>
              <a:t> </a:t>
            </a:r>
            <a:endParaRPr lang="vi-VN" sz="2400" dirty="0">
              <a:solidFill>
                <a:srgbClr val="FF00FF"/>
              </a:solidFill>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srcRect/>
          <a:stretch>
            <a:fillRect/>
          </a:stretch>
        </p:blipFill>
        <p:spPr bwMode="auto">
          <a:xfrm>
            <a:off x="0" y="0"/>
            <a:ext cx="7318949" cy="4368800"/>
          </a:xfrm>
          <a:prstGeom prst="rect">
            <a:avLst/>
          </a:prstGeom>
          <a:noFill/>
          <a:ln w="9525">
            <a:noFill/>
            <a:miter lim="800000"/>
            <a:headEnd/>
            <a:tailEnd/>
          </a:ln>
          <a:effectLst/>
        </p:spPr>
      </p:pic>
      <p:sp>
        <p:nvSpPr>
          <p:cNvPr id="5" name="Rectangle 4"/>
          <p:cNvSpPr/>
          <p:nvPr/>
        </p:nvSpPr>
        <p:spPr>
          <a:xfrm>
            <a:off x="0" y="5512531"/>
            <a:ext cx="12192000" cy="1200329"/>
          </a:xfrm>
          <a:prstGeom prst="rect">
            <a:avLst/>
          </a:prstGeom>
        </p:spPr>
        <p:txBody>
          <a:bodyPr wrap="square">
            <a:spAutoFit/>
          </a:bodyPr>
          <a:lstStyle/>
          <a:p>
            <a:pPr algn="just"/>
            <a:r>
              <a:rPr lang="vi-VN" sz="2400" dirty="0">
                <a:solidFill>
                  <a:srgbClr val="FF00FF"/>
                </a:solidFill>
                <a:latin typeface="Times New Roman" pitchFamily="18" charset="0"/>
                <a:cs typeface="Times New Roman" pitchFamily="18" charset="0"/>
              </a:rPr>
              <a:t>Trong quá trình này, giả sử không có sự hao phí năng lượng do lực cản của môi trường, năng lượng từ thế năng ban đầu đã được chuyển hóa hoàn toàn thành động năng trong quá trình đầu búa rơi và đập vào cọc bê tông</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31771" y="419455"/>
            <a:ext cx="8360229" cy="569386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Khi đốt củi, quá trình tỏa nhiệt không chỉ phụ thuộc vào thế năng mà còn phụ thuộc vào khả năng chuyển đổi năng lượng và mất mát năng lượng. Cụ thể, năng lượng từ củi được chuyển đổi thành nhiệt và ánh sáng, và một phần năng lượng này có thể mất đi dưới dạng nhiệt do các yếu tố như khói, hơi nước, và các quá trình không hoàn toàn hiệu quả trong quá trình đốt.Vì vậy, mặc dù vật ở độ cao lớn sẽ có năng lượng lớn từ thế năng, nhưng có sự thất thoát ra môi trường nhiều nên đốt củi ở trên cao sẽ tỏa nhiệt nhiều hơn là chưa đúng. Việc đốt củi ở trên cao không nhất thiết sẽ tỏa nhiệt nhiều hơn so với việc đốt củi ở dưới, mà còn phải phụ thuộc vào nhiều yếu tố khác của môi trường.</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pic>
        <p:nvPicPr>
          <p:cNvPr id="83970" name="Picture 2"/>
          <p:cNvPicPr>
            <a:picLocks noChangeAspect="1" noChangeArrowheads="1"/>
          </p:cNvPicPr>
          <p:nvPr/>
        </p:nvPicPr>
        <p:blipFill>
          <a:blip r:embed="rId2"/>
          <a:srcRect/>
          <a:stretch>
            <a:fillRect/>
          </a:stretch>
        </p:blipFill>
        <p:spPr bwMode="auto">
          <a:xfrm>
            <a:off x="0" y="1523970"/>
            <a:ext cx="3773714" cy="383132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fltVal val="0"/>
                                          </p:val>
                                        </p:tav>
                                        <p:tav tm="100000">
                                          <p:val>
                                            <p:strVal val="#ppt_w"/>
                                          </p:val>
                                        </p:tav>
                                      </p:tavLst>
                                    </p:anim>
                                    <p:anim calcmode="lin" valueType="num">
                                      <p:cBhvr>
                                        <p:cTn id="8" dur="1000" fill="hold"/>
                                        <p:tgtEl>
                                          <p:spTgt spid="83970"/>
                                        </p:tgtEl>
                                        <p:attrNameLst>
                                          <p:attrName>ppt_h</p:attrName>
                                        </p:attrNameLst>
                                      </p:cBhvr>
                                      <p:tavLst>
                                        <p:tav tm="0">
                                          <p:val>
                                            <p:fltVal val="0"/>
                                          </p:val>
                                        </p:tav>
                                        <p:tav tm="100000">
                                          <p:val>
                                            <p:strVal val="#ppt_h"/>
                                          </p:val>
                                        </p:tav>
                                      </p:tavLst>
                                    </p:anim>
                                    <p:anim calcmode="lin" valueType="num">
                                      <p:cBhvr>
                                        <p:cTn id="9" dur="1000" fill="hold"/>
                                        <p:tgtEl>
                                          <p:spTgt spid="83970"/>
                                        </p:tgtEl>
                                        <p:attrNameLst>
                                          <p:attrName>style.rotation</p:attrName>
                                        </p:attrNameLst>
                                      </p:cBhvr>
                                      <p:tavLst>
                                        <p:tav tm="0">
                                          <p:val>
                                            <p:fltVal val="90"/>
                                          </p:val>
                                        </p:tav>
                                        <p:tav tm="100000">
                                          <p:val>
                                            <p:fltVal val="0"/>
                                          </p:val>
                                        </p:tav>
                                      </p:tavLst>
                                    </p:anim>
                                    <p:animEffect transition="in" filter="fade">
                                      <p:cBhvr>
                                        <p:cTn id="10" dur="1000"/>
                                        <p:tgtEl>
                                          <p:spTgt spid="839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16800" y="1931519"/>
            <a:ext cx="47752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Trường hợp b, mặt bạt biến dạng nhiều nhất nên thế năng đàn hồi là lớn nhất.</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srcRect/>
          <a:stretch>
            <a:fillRect/>
          </a:stretch>
        </p:blipFill>
        <p:spPr bwMode="auto">
          <a:xfrm>
            <a:off x="-1" y="827298"/>
            <a:ext cx="7387771" cy="5208728"/>
          </a:xfrm>
          <a:prstGeom prst="rect">
            <a:avLst/>
          </a:prstGeom>
          <a:noFill/>
          <a:ln w="9525">
            <a:noFill/>
            <a:miter lim="800000"/>
            <a:headEnd/>
            <a:tailEnd/>
          </a:ln>
          <a:effectLst/>
        </p:spPr>
      </p:pic>
      <p:sp>
        <p:nvSpPr>
          <p:cNvPr id="5" name="Rectangle 4"/>
          <p:cNvSpPr/>
          <p:nvPr/>
        </p:nvSpPr>
        <p:spPr>
          <a:xfrm>
            <a:off x="7416800" y="3811120"/>
            <a:ext cx="47752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Trường hợp c, bạn nhỏ ở vị trí có độ cao lớn nhất nên thế năng trọng trường là lớn nhất.</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fltVal val="0"/>
                                          </p:val>
                                        </p:tav>
                                        <p:tav tm="100000">
                                          <p:val>
                                            <p:strVal val="#ppt_w"/>
                                          </p:val>
                                        </p:tav>
                                      </p:tavLst>
                                    </p:anim>
                                    <p:anim calcmode="lin" valueType="num">
                                      <p:cBhvr>
                                        <p:cTn id="8" dur="1000" fill="hold"/>
                                        <p:tgtEl>
                                          <p:spTgt spid="849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1</a:t>
            </a:r>
            <a:r>
              <a:rPr lang="en-US" sz="2800" b="1"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Vật nào sau đây có động năng?</a:t>
            </a:r>
          </a:p>
          <a:p>
            <a:pPr algn="just"/>
            <a:r>
              <a:rPr lang="vi-VN" sz="2800" dirty="0">
                <a:solidFill>
                  <a:srgbClr val="FF0000"/>
                </a:solidFill>
                <a:latin typeface="Times New Roman" pitchFamily="18" charset="0"/>
                <a:cs typeface="Times New Roman" pitchFamily="18" charset="0"/>
              </a:rPr>
              <a:t>A. Quả bóng bolling đang lăn trên sàn.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Quyển sách nằm trên giá.</a:t>
            </a:r>
          </a:p>
          <a:p>
            <a:pPr algn="just"/>
            <a:r>
              <a:rPr lang="vi-VN" sz="2800" dirty="0">
                <a:solidFill>
                  <a:srgbClr val="FF0000"/>
                </a:solidFill>
                <a:latin typeface="Times New Roman" pitchFamily="18" charset="0"/>
                <a:cs typeface="Times New Roman" pitchFamily="18" charset="0"/>
              </a:rPr>
              <a:t>C. Bức tranh treo trên tường.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Ô tô đang đỗ trong gara.</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Chọn mốc thế năng trọng trường tại mặt đất. Vật nào sau đây có th</a:t>
            </a:r>
            <a:r>
              <a:rPr lang="en-US" sz="2800" dirty="0">
                <a:solidFill>
                  <a:srgbClr val="FF0000"/>
                </a:solidFill>
                <a:latin typeface="Times New Roman" pitchFamily="18" charset="0"/>
                <a:cs typeface="Times New Roman" pitchFamily="18" charset="0"/>
              </a:rPr>
              <a:t>ế</a:t>
            </a:r>
            <a:r>
              <a:rPr lang="vi-VN" sz="2800" dirty="0">
                <a:solidFill>
                  <a:srgbClr val="FF0000"/>
                </a:solidFill>
                <a:latin typeface="Times New Roman" pitchFamily="18" charset="0"/>
                <a:cs typeface="Times New Roman" pitchFamily="18" charset="0"/>
              </a:rPr>
              <a:t> năng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trọng trường bằng không?</a:t>
            </a:r>
          </a:p>
          <a:p>
            <a:pPr algn="just"/>
            <a:r>
              <a:rPr lang="vi-VN" sz="2800" dirty="0">
                <a:solidFill>
                  <a:srgbClr val="FF0000"/>
                </a:solidFill>
                <a:latin typeface="Times New Roman" pitchFamily="18" charset="0"/>
                <a:cs typeface="Times New Roman" pitchFamily="18" charset="0"/>
              </a:rPr>
              <a:t>A. Quả bóng đang bay vào rổ.</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Xe máy đang đi trên đường.</a:t>
            </a:r>
          </a:p>
          <a:p>
            <a:pPr algn="just"/>
            <a:r>
              <a:rPr lang="vi-VN" sz="2800" dirty="0">
                <a:solidFill>
                  <a:srgbClr val="FF0000"/>
                </a:solidFill>
                <a:latin typeface="Times New Roman" pitchFamily="18" charset="0"/>
                <a:cs typeface="Times New Roman" pitchFamily="18" charset="0"/>
              </a:rPr>
              <a:t>C. Khinh khí cầu đang bay trên bầu trời.</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Quả cam ở trên cành cây. </a:t>
            </a:r>
            <a:endParaRPr lang="en-US" sz="2800" dirty="0">
              <a:solidFill>
                <a:srgbClr val="FF0000"/>
              </a:solidFill>
              <a:latin typeface="Times New Roman" pitchFamily="18" charset="0"/>
              <a:cs typeface="Times New Roman" pitchFamily="18" charset="0"/>
            </a:endParaRP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Nếu tốc độ chuyển động của một ô tô tăng gấp đôi thì động năng của ô tô đó</a:t>
            </a:r>
          </a:p>
          <a:p>
            <a:pPr algn="just"/>
            <a:r>
              <a:rPr lang="vi-VN" sz="2800" dirty="0">
                <a:solidFill>
                  <a:srgbClr val="FF0000"/>
                </a:solidFill>
                <a:latin typeface="Times New Roman" pitchFamily="18" charset="0"/>
                <a:cs typeface="Times New Roman" pitchFamily="18" charset="0"/>
              </a:rPr>
              <a:t>thay đổi như thế nào?</a:t>
            </a:r>
          </a:p>
          <a:p>
            <a:pPr marL="514350" indent="-514350" algn="just">
              <a:buAutoNum type="alphaUcPeriod"/>
            </a:pPr>
            <a:r>
              <a:rPr lang="vi-VN" sz="2800" dirty="0">
                <a:solidFill>
                  <a:srgbClr val="FF0000"/>
                </a:solidFill>
                <a:latin typeface="Times New Roman" pitchFamily="18" charset="0"/>
                <a:cs typeface="Times New Roman" pitchFamily="18" charset="0"/>
              </a:rPr>
              <a:t>Tăng 2 lần.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Tăng 4 lần.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Giảm 2 lần.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Giảm 4 lần.</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928915"/>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37085" y="2634343"/>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6915" y="4318001"/>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4:</a:t>
            </a:r>
            <a:r>
              <a:rPr lang="vi-VN" sz="2800" dirty="0">
                <a:solidFill>
                  <a:srgbClr val="FF0000"/>
                </a:solidFill>
                <a:latin typeface="Times New Roman" pitchFamily="18" charset="0"/>
                <a:cs typeface="Times New Roman" pitchFamily="18" charset="0"/>
              </a:rPr>
              <a:t> Gia đình bốn người cùng tham gia trò chơi leo núi. Biết trọng lượng và độ cao từng người được biểu diễn như hình 2.1. Chọn mặt đất làm mốc thế năng. Người nào có thế năng trọng trường lớn nhất?</a:t>
            </a:r>
          </a:p>
          <a:p>
            <a:pPr marL="514350" indent="-514350" algn="just">
              <a:buAutoNum type="alphaUcPeriod"/>
            </a:pPr>
            <a:r>
              <a:rPr lang="vi-VN" sz="2800" dirty="0">
                <a:solidFill>
                  <a:srgbClr val="FF0000"/>
                </a:solidFill>
                <a:latin typeface="Times New Roman" pitchFamily="18" charset="0"/>
                <a:cs typeface="Times New Roman" pitchFamily="18" charset="0"/>
              </a:rPr>
              <a:t>An.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Bình.</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Bố.</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Mẹ.</a:t>
            </a:r>
          </a:p>
          <a:p>
            <a:pPr algn="just"/>
            <a:endParaRPr lang="vi-VN" sz="2800" dirty="0">
              <a:solidFill>
                <a:srgbClr val="FF0000"/>
              </a:solidFill>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a:srcRect/>
          <a:stretch>
            <a:fillRect/>
          </a:stretch>
        </p:blipFill>
        <p:spPr bwMode="auto">
          <a:xfrm>
            <a:off x="7387771" y="2247881"/>
            <a:ext cx="4554659" cy="4370633"/>
          </a:xfrm>
          <a:prstGeom prst="rect">
            <a:avLst/>
          </a:prstGeom>
          <a:noFill/>
          <a:ln w="9525">
            <a:noFill/>
            <a:miter lim="800000"/>
            <a:headEnd/>
            <a:tailEnd/>
          </a:ln>
          <a:effectLst/>
        </p:spPr>
      </p:pic>
      <p:sp>
        <p:nvSpPr>
          <p:cNvPr id="5" name="Oval 4"/>
          <p:cNvSpPr/>
          <p:nvPr/>
        </p:nvSpPr>
        <p:spPr>
          <a:xfrm>
            <a:off x="4601029" y="1770743"/>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a:stretch>
            <a:fillRect/>
          </a:stretch>
        </p:blipFill>
        <p:spPr bwMode="auto">
          <a:xfrm>
            <a:off x="0" y="1617871"/>
            <a:ext cx="12192000" cy="37051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fade">
                                      <p:cBhvr>
                                        <p:cTn id="7" dur="1000"/>
                                        <p:tgtEl>
                                          <p:spTgt spid="55297"/>
                                        </p:tgtEl>
                                      </p:cBhvr>
                                    </p:animEffect>
                                    <p:anim calcmode="lin" valueType="num">
                                      <p:cBhvr>
                                        <p:cTn id="8" dur="1000" fill="hold"/>
                                        <p:tgtEl>
                                          <p:spTgt spid="55297"/>
                                        </p:tgtEl>
                                        <p:attrNameLst>
                                          <p:attrName>ppt_x</p:attrName>
                                        </p:attrNameLst>
                                      </p:cBhvr>
                                      <p:tavLst>
                                        <p:tav tm="0">
                                          <p:val>
                                            <p:strVal val="#ppt_x"/>
                                          </p:val>
                                        </p:tav>
                                        <p:tav tm="100000">
                                          <p:val>
                                            <p:strVal val="#ppt_x"/>
                                          </p:val>
                                        </p:tav>
                                      </p:tavLst>
                                    </p:anim>
                                    <p:anim calcmode="lin" valueType="num">
                                      <p:cBhvr>
                                        <p:cTn id="9" dur="900" decel="100000" fill="hold"/>
                                        <p:tgtEl>
                                          <p:spTgt spid="552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2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Trong quá trình chuyển động từ tay bạn học sinh đến khi rơi vào rổ, phát biểu nào sau đây khi mô tả về động năng, thế năng và sự chuyển hoá giữa động năng và thế năng của quả bóng rổ</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là đúng?</a:t>
            </a:r>
          </a:p>
          <a:p>
            <a:pPr marL="514350" indent="-514350" algn="just">
              <a:buAutoNum type="alphaUcPeriod"/>
            </a:pPr>
            <a:r>
              <a:rPr lang="vi-VN" sz="2800" dirty="0">
                <a:solidFill>
                  <a:srgbClr val="FF0000"/>
                </a:solidFill>
                <a:latin typeface="Times New Roman" pitchFamily="18" charset="0"/>
                <a:cs typeface="Times New Roman" pitchFamily="18" charset="0"/>
              </a:rPr>
              <a:t>Tại vị trí B, quả bóng có động năng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lớn nhất.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Tại vị trí A, quả bóng có thế năng lớn nhất.</a:t>
            </a:r>
          </a:p>
          <a:p>
            <a:pPr algn="just"/>
            <a:r>
              <a:rPr lang="vi-VN" sz="2800" dirty="0">
                <a:solidFill>
                  <a:srgbClr val="FF0000"/>
                </a:solidFill>
                <a:latin typeface="Times New Roman" pitchFamily="18" charset="0"/>
                <a:cs typeface="Times New Roman" pitchFamily="18" charset="0"/>
              </a:rPr>
              <a:t>C. Khi di chuyển từ vị trí A sang vị trí B, một phần động năng của quả bóng đã chuyển hoá thành thế năng trọng trường.</a:t>
            </a:r>
          </a:p>
          <a:p>
            <a:pPr algn="just"/>
            <a:r>
              <a:rPr lang="vi-VN" sz="2800" dirty="0">
                <a:solidFill>
                  <a:srgbClr val="FF0000"/>
                </a:solidFill>
                <a:latin typeface="Times New Roman" pitchFamily="18" charset="0"/>
                <a:cs typeface="Times New Roman" pitchFamily="18" charset="0"/>
              </a:rPr>
              <a:t>D. Khi di chuyển từ vị trí B sang vị trí C, toàn bộ thế năng của quả bóng đã chuyển hoá thành động năng.</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pic>
        <p:nvPicPr>
          <p:cNvPr id="87042" name="Picture 2"/>
          <p:cNvPicPr>
            <a:picLocks noChangeAspect="1" noChangeArrowheads="1"/>
          </p:cNvPicPr>
          <p:nvPr/>
        </p:nvPicPr>
        <p:blipFill>
          <a:blip r:embed="rId2"/>
          <a:srcRect/>
          <a:stretch>
            <a:fillRect/>
          </a:stretch>
        </p:blipFill>
        <p:spPr bwMode="auto">
          <a:xfrm>
            <a:off x="3645191" y="3927707"/>
            <a:ext cx="3336179" cy="2815127"/>
          </a:xfrm>
          <a:prstGeom prst="rect">
            <a:avLst/>
          </a:prstGeom>
          <a:noFill/>
          <a:ln w="9525">
            <a:noFill/>
            <a:miter lim="800000"/>
            <a:headEnd/>
            <a:tailEnd/>
          </a:ln>
          <a:effectLst/>
        </p:spPr>
      </p:pic>
      <p:sp>
        <p:nvSpPr>
          <p:cNvPr id="6" name="Oval 5"/>
          <p:cNvSpPr/>
          <p:nvPr/>
        </p:nvSpPr>
        <p:spPr>
          <a:xfrm>
            <a:off x="0" y="2612572"/>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6:</a:t>
            </a:r>
            <a:r>
              <a:rPr lang="vi-VN" sz="2800" dirty="0">
                <a:solidFill>
                  <a:srgbClr val="FF0000"/>
                </a:solidFill>
                <a:latin typeface="Times New Roman" pitchFamily="18" charset="0"/>
                <a:cs typeface="Times New Roman" pitchFamily="18" charset="0"/>
              </a:rPr>
              <a:t> Trong các trường hợp sau, nếu chọn mốc thế năng tại mặt đất, trường hợp nào vật có cả động năng và thế năng trọng trường?</a:t>
            </a:r>
          </a:p>
          <a:p>
            <a:pPr algn="just"/>
            <a:r>
              <a:rPr lang="vi-VN" sz="2800" dirty="0">
                <a:solidFill>
                  <a:srgbClr val="FF0000"/>
                </a:solidFill>
                <a:latin typeface="Times New Roman" pitchFamily="18" charset="0"/>
                <a:cs typeface="Times New Roman" pitchFamily="18" charset="0"/>
              </a:rPr>
              <a:t>A. Quyển sách được đặt trên giá cao.</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Mũi tên phóng đi sau khi rời khỏi cánh cung.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C. Quả bóng lăn trên mặt đất.</a:t>
            </a:r>
          </a:p>
          <a:p>
            <a:pPr algn="just"/>
            <a:r>
              <a:rPr lang="vi-VN" sz="2800" dirty="0">
                <a:solidFill>
                  <a:srgbClr val="FF0000"/>
                </a:solidFill>
                <a:latin typeface="Times New Roman" pitchFamily="18" charset="0"/>
                <a:cs typeface="Times New Roman" pitchFamily="18" charset="0"/>
              </a:rPr>
              <a:t>D. Ô tô đang đỗ trong bến xe.</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7: </a:t>
            </a:r>
            <a:r>
              <a:rPr lang="vi-VN" sz="2800" dirty="0">
                <a:solidFill>
                  <a:srgbClr val="FF0000"/>
                </a:solidFill>
                <a:latin typeface="Times New Roman" pitchFamily="18" charset="0"/>
                <a:cs typeface="Times New Roman" pitchFamily="18" charset="0"/>
              </a:rPr>
              <a:t>Khi đi xe đạp xuống dốc, dù không đạp xe nhưng xe vẫn chuyển động với tốc độ tăng dần. Giải thích hiện tượng này.</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8:</a:t>
            </a:r>
            <a:r>
              <a:rPr lang="vi-VN" sz="2800" dirty="0">
                <a:solidFill>
                  <a:srgbClr val="FF0000"/>
                </a:solidFill>
                <a:latin typeface="Times New Roman" pitchFamily="18" charset="0"/>
                <a:cs typeface="Times New Roman" pitchFamily="18" charset="0"/>
              </a:rPr>
              <a:t> Báo cheetah là loài chạy nhanh nhất thế giới với tốc độ có thể đạt tới 108 km/h. Tính động năng của một con báo cheetah có khối lượng 70 kg khi nó chạy với tốc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độ trên.</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99772"/>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9:</a:t>
            </a:r>
            <a:r>
              <a:rPr lang="vi-VN" sz="2800" dirty="0">
                <a:solidFill>
                  <a:srgbClr val="FF0000"/>
                </a:solidFill>
                <a:latin typeface="Times New Roman" pitchFamily="18" charset="0"/>
                <a:cs typeface="Times New Roman" pitchFamily="18" charset="0"/>
              </a:rPr>
              <a:t> Đỉnh Fansipan được coi là nóc nhà của Đông Dương với chiều cao 3 147,3 m so với mực nước biển. Tính thế năng trọng trường của một người leo núi có trọng lượng 750 N khi đứng ở đỉnh Fansipan nếu chọn mực nước biển làm mốc thế năng.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a:t>
            </a:r>
            <a:r>
              <a:rPr lang="vi-VN" sz="2800" dirty="0">
                <a:solidFill>
                  <a:srgbClr val="FF0000"/>
                </a:solidFill>
                <a:latin typeface="Times New Roman" pitchFamily="18" charset="0"/>
                <a:cs typeface="Times New Roman" pitchFamily="18" charset="0"/>
              </a:rPr>
              <a:t> Một chú cá heo có trọng lượng 1 200 N thực hiện cú bật nhảy lên cao 1,5 m so với mặt nước. Tính năng lượng tối thiểu mà chú cá heo cần sử dụng để thực hiện cú bật nhảy này.</a:t>
            </a:r>
            <a:endParaRPr lang="en-US" sz="2800" dirty="0">
              <a:solidFill>
                <a:srgbClr val="FF0000"/>
              </a:solidFill>
              <a:latin typeface="Times New Roman" pitchFamily="18" charset="0"/>
              <a:cs typeface="Times New Roman" pitchFamily="18" charset="0"/>
            </a:endParaRP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11:</a:t>
            </a:r>
            <a:r>
              <a:rPr lang="vi-VN" sz="2800" dirty="0">
                <a:solidFill>
                  <a:srgbClr val="FF0000"/>
                </a:solidFill>
                <a:latin typeface="Times New Roman" pitchFamily="18" charset="0"/>
                <a:cs typeface="Times New Roman" pitchFamily="18" charset="0"/>
              </a:rPr>
              <a:t> Đầu búa của một búa máy đóng cọc có trọng lượng 25 000 N và được kéo lên độ cao 20 m so với mặt đất. Cọc bê tông được đặt ngay dưới đầu búa sao cho khi đầu búa được thả rơi xuống sẽ đập vào cọc bê tông. Ngay trước khi được thả rơi, khoảng cách từ đầu búa đến đầu trên của cọc bê tông là 1,4 m. Tính thế năng trọng trường của đầu búa trong hai trường hợp:</a:t>
            </a:r>
          </a:p>
          <a:p>
            <a:pPr algn="just"/>
            <a:r>
              <a:rPr lang="vi-VN" sz="2800" dirty="0">
                <a:solidFill>
                  <a:srgbClr val="FF0000"/>
                </a:solidFill>
                <a:latin typeface="Times New Roman" pitchFamily="18" charset="0"/>
                <a:cs typeface="Times New Roman" pitchFamily="18" charset="0"/>
              </a:rPr>
              <a:t>a) Chọn mặt đất làm mốc thế năng.</a:t>
            </a:r>
          </a:p>
          <a:p>
            <a:pPr algn="just"/>
            <a:r>
              <a:rPr lang="vi-VN" sz="2800" dirty="0">
                <a:solidFill>
                  <a:srgbClr val="FF0000"/>
                </a:solidFill>
                <a:latin typeface="Times New Roman" pitchFamily="18" charset="0"/>
                <a:cs typeface="Times New Roman" pitchFamily="18" charset="0"/>
              </a:rPr>
              <a:t>b) Chọn đầu trên của cọc bê tông làm mốc thế năng.</a:t>
            </a:r>
          </a:p>
          <a:p>
            <a:br>
              <a:rPr lang="vi-VN" sz="2800" dirty="0"/>
            </a:br>
            <a:endParaRPr lang="vi-VN" sz="2800" dirty="0">
              <a:solidFill>
                <a:srgbClr val="FF0000"/>
              </a:solidFill>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10241" name="Rectangle 1"/>
          <p:cNvSpPr>
            <a:spLocks noChangeArrowheads="1"/>
          </p:cNvSpPr>
          <p:nvPr/>
        </p:nvSpPr>
        <p:spPr bwMode="auto">
          <a:xfrm>
            <a:off x="0" y="12627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54273" name="Picture 1"/>
          <p:cNvPicPr>
            <a:picLocks noChangeAspect="1" noChangeArrowheads="1"/>
          </p:cNvPicPr>
          <p:nvPr/>
        </p:nvPicPr>
        <p:blipFill>
          <a:blip r:embed="rId2"/>
          <a:srcRect/>
          <a:stretch>
            <a:fillRect/>
          </a:stretch>
        </p:blipFill>
        <p:spPr bwMode="auto">
          <a:xfrm>
            <a:off x="6608763" y="2548844"/>
            <a:ext cx="5205866" cy="4021787"/>
          </a:xfrm>
          <a:prstGeom prst="rect">
            <a:avLst/>
          </a:prstGeom>
          <a:noFill/>
          <a:ln w="9525">
            <a:noFill/>
            <a:miter lim="800000"/>
            <a:headEnd/>
            <a:tailEnd/>
          </a:ln>
          <a:effectLst/>
        </p:spPr>
      </p:pic>
      <p:pic>
        <p:nvPicPr>
          <p:cNvPr id="54274" name="Picture 2"/>
          <p:cNvPicPr>
            <a:picLocks noChangeAspect="1" noChangeArrowheads="1"/>
          </p:cNvPicPr>
          <p:nvPr/>
        </p:nvPicPr>
        <p:blipFill>
          <a:blip r:embed="rId3"/>
          <a:srcRect/>
          <a:stretch>
            <a:fillRect/>
          </a:stretch>
        </p:blipFill>
        <p:spPr bwMode="auto">
          <a:xfrm>
            <a:off x="6245090" y="3178628"/>
            <a:ext cx="5725885" cy="2743200"/>
          </a:xfrm>
          <a:prstGeom prst="rect">
            <a:avLst/>
          </a:prstGeom>
          <a:noFill/>
          <a:ln w="9525">
            <a:noFill/>
            <a:miter lim="800000"/>
            <a:headEnd/>
            <a:tailEnd/>
          </a:ln>
          <a:effectLst/>
        </p:spPr>
      </p:pic>
      <p:sp>
        <p:nvSpPr>
          <p:cNvPr id="12" name="TextBox 11"/>
          <p:cNvSpPr txBox="1"/>
          <p:nvPr/>
        </p:nvSpPr>
        <p:spPr>
          <a:xfrm>
            <a:off x="261257" y="4093029"/>
            <a:ext cx="6183086" cy="523220"/>
          </a:xfrm>
          <a:prstGeom prst="rect">
            <a:avLst/>
          </a:prstGeom>
          <a:noFill/>
        </p:spPr>
        <p:txBody>
          <a:bodyPr wrap="square" rtlCol="0">
            <a:spAutoFit/>
          </a:bodyPr>
          <a:lstStyle/>
          <a:p>
            <a:r>
              <a:rPr lang="en-US" sz="2800" dirty="0" err="1">
                <a:solidFill>
                  <a:srgbClr val="FF00FF"/>
                </a:solidFill>
                <a:latin typeface="Times New Roman" pitchFamily="18" charset="0"/>
                <a:cs typeface="Times New Roman" pitchFamily="18" charset="0"/>
              </a:rPr>
              <a:t>Xe</a:t>
            </a:r>
            <a:r>
              <a:rPr lang="en-US" sz="2800" dirty="0">
                <a:solidFill>
                  <a:srgbClr val="FF00FF"/>
                </a:solidFill>
                <a:latin typeface="Times New Roman" pitchFamily="18" charset="0"/>
                <a:cs typeface="Times New Roman" pitchFamily="18" charset="0"/>
              </a:rPr>
              <a:t> ô </a:t>
            </a:r>
            <a:r>
              <a:rPr lang="en-US" sz="2800" dirty="0" err="1">
                <a:solidFill>
                  <a:srgbClr val="FF00FF"/>
                </a:solidFill>
                <a:latin typeface="Times New Roman" pitchFamily="18" charset="0"/>
                <a:cs typeface="Times New Roman" pitchFamily="18" charset="0"/>
              </a:rPr>
              <a:t>tô</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đang chạy trên đường</a:t>
            </a:r>
            <a:r>
              <a:rPr lang="vi-VN" dirty="0"/>
              <a:t>.</a:t>
            </a:r>
            <a:endParaRPr lang="en-US" dirty="0"/>
          </a:p>
        </p:txBody>
      </p:sp>
      <p:sp>
        <p:nvSpPr>
          <p:cNvPr id="13" name="TextBox 12"/>
          <p:cNvSpPr txBox="1"/>
          <p:nvPr/>
        </p:nvSpPr>
        <p:spPr>
          <a:xfrm>
            <a:off x="254001" y="4593772"/>
            <a:ext cx="6183086" cy="523220"/>
          </a:xfrm>
          <a:prstGeom prst="rect">
            <a:avLst/>
          </a:prstGeom>
          <a:noFill/>
        </p:spPr>
        <p:txBody>
          <a:bodyPr wrap="square" rtlCol="0">
            <a:spAutoFit/>
          </a:bodyPr>
          <a:lstStyle/>
          <a:p>
            <a:r>
              <a:rPr lang="en-US" sz="2800" dirty="0" err="1">
                <a:solidFill>
                  <a:srgbClr val="FF00FF"/>
                </a:solidFill>
                <a:latin typeface="Times New Roman" pitchFamily="18" charset="0"/>
                <a:cs typeface="Times New Roman" pitchFamily="18" charset="0"/>
              </a:rPr>
              <a:t>Trái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đất</a:t>
            </a:r>
            <a:r>
              <a:rPr lang="en-US" sz="2800" dirty="0">
                <a:solidFill>
                  <a:srgbClr val="FF00FF"/>
                </a:solidFill>
                <a:latin typeface="Times New Roman" pitchFamily="18" charset="0"/>
                <a:cs typeface="Times New Roman" pitchFamily="18" charset="0"/>
              </a:rPr>
              <a:t> quay </a:t>
            </a:r>
            <a:r>
              <a:rPr lang="en-US" sz="2800" dirty="0" err="1">
                <a:solidFill>
                  <a:srgbClr val="FF00FF"/>
                </a:solidFill>
                <a:latin typeface="Times New Roman" pitchFamily="18" charset="0"/>
                <a:cs typeface="Times New Roman" pitchFamily="18" charset="0"/>
              </a:rPr>
              <a:t>quanh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trời</a:t>
            </a:r>
            <a:r>
              <a:rPr lang="en-US" sz="2800" dirty="0">
                <a:solidFill>
                  <a:srgbClr val="FF00FF"/>
                </a:solidFill>
                <a:latin typeface="Times New Roman" pitchFamily="18" charset="0"/>
                <a:cs typeface="Times New Roman" pitchFamily="18" charset="0"/>
              </a:rPr>
              <a:t>.</a:t>
            </a:r>
            <a:endParaRPr lang="en-US" dirty="0"/>
          </a:p>
        </p:txBody>
      </p:sp>
      <p:grpSp>
        <p:nvGrpSpPr>
          <p:cNvPr id="20" name="Group 19"/>
          <p:cNvGrpSpPr/>
          <p:nvPr/>
        </p:nvGrpSpPr>
        <p:grpSpPr>
          <a:xfrm>
            <a:off x="2293256" y="1640116"/>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mv</a:t>
              </a:r>
              <a:r>
                <a:rPr lang="en-US" sz="2800" baseline="30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1</a:t>
              </a: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2</a:t>
              </a:r>
            </a:p>
          </p:txBody>
        </p:sp>
      </p:grpSp>
      <p:sp>
        <p:nvSpPr>
          <p:cNvPr id="21" name="Rectangle 3"/>
          <p:cNvSpPr>
            <a:spLocks noChangeArrowheads="1"/>
          </p:cNvSpPr>
          <p:nvPr/>
        </p:nvSpPr>
        <p:spPr bwMode="auto">
          <a:xfrm>
            <a:off x="0" y="2431143"/>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jun</a:t>
            </a:r>
            <a:r>
              <a:rPr lang="en-US" sz="2800" dirty="0">
                <a:solidFill>
                  <a:srgbClr val="0000FF"/>
                </a:solidFill>
                <a:latin typeface="Times New Roman" pitchFamily="18" charset="0"/>
                <a:cs typeface="Times New Roman" pitchFamily="18" charset="0"/>
              </a:rPr>
              <a:t> (J);</a:t>
            </a:r>
          </a:p>
          <a:p>
            <a:r>
              <a:rPr lang="en-US" sz="2800" dirty="0">
                <a:solidFill>
                  <a:srgbClr val="0000FF"/>
                </a:solidFill>
                <a:latin typeface="Times New Roman" pitchFamily="18" charset="0"/>
                <a:cs typeface="Times New Roman" pitchFamily="18" charset="0"/>
              </a:rPr>
              <a:t>* m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kilogam</a:t>
            </a:r>
            <a:r>
              <a:rPr lang="en-US" sz="2800" dirty="0">
                <a:solidFill>
                  <a:srgbClr val="0000FF"/>
                </a:solidFill>
                <a:latin typeface="Times New Roman" pitchFamily="18" charset="0"/>
                <a:cs typeface="Times New Roman" pitchFamily="18" charset="0"/>
              </a:rPr>
              <a:t> (kg);</a:t>
            </a:r>
          </a:p>
          <a:p>
            <a:r>
              <a:rPr lang="en-US" sz="2800" dirty="0">
                <a:solidFill>
                  <a:srgbClr val="0000FF"/>
                </a:solidFill>
                <a:latin typeface="Times New Roman" pitchFamily="18" charset="0"/>
                <a:cs typeface="Times New Roman" pitchFamily="18" charset="0"/>
              </a:rPr>
              <a:t>*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mét</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giây</a:t>
            </a:r>
            <a:r>
              <a:rPr lang="en-US" sz="2800" dirty="0">
                <a:solidFill>
                  <a:srgbClr val="0000FF"/>
                </a:solidFill>
                <a:latin typeface="Times New Roman" pitchFamily="18" charset="0"/>
                <a:cs typeface="Times New Roman" pitchFamily="18" charset="0"/>
              </a:rPr>
              <a:t> (m/s).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4273"/>
                                        </p:tgtEl>
                                        <p:attrNameLst>
                                          <p:attrName>style.visibility</p:attrName>
                                        </p:attrNameLst>
                                      </p:cBhvr>
                                      <p:to>
                                        <p:strVal val="visible"/>
                                      </p:to>
                                    </p:set>
                                    <p:anim calcmode="lin" valueType="num">
                                      <p:cBhvr>
                                        <p:cTn id="12" dur="1000" fill="hold"/>
                                        <p:tgtEl>
                                          <p:spTgt spid="54273"/>
                                        </p:tgtEl>
                                        <p:attrNameLst>
                                          <p:attrName>ppt_w</p:attrName>
                                        </p:attrNameLst>
                                      </p:cBhvr>
                                      <p:tavLst>
                                        <p:tav tm="0">
                                          <p:val>
                                            <p:fltVal val="0"/>
                                          </p:val>
                                        </p:tav>
                                        <p:tav tm="100000">
                                          <p:val>
                                            <p:strVal val="#ppt_w"/>
                                          </p:val>
                                        </p:tav>
                                      </p:tavLst>
                                    </p:anim>
                                    <p:anim calcmode="lin" valueType="num">
                                      <p:cBhvr>
                                        <p:cTn id="13" dur="1000" fill="hold"/>
                                        <p:tgtEl>
                                          <p:spTgt spid="54273"/>
                                        </p:tgtEl>
                                        <p:attrNameLst>
                                          <p:attrName>ppt_h</p:attrName>
                                        </p:attrNameLst>
                                      </p:cBhvr>
                                      <p:tavLst>
                                        <p:tav tm="0">
                                          <p:val>
                                            <p:fltVal val="0"/>
                                          </p:val>
                                        </p:tav>
                                        <p:tav tm="100000">
                                          <p:val>
                                            <p:strVal val="#ppt_h"/>
                                          </p:val>
                                        </p:tav>
                                      </p:tavLst>
                                    </p:anim>
                                    <p:animEffect transition="in" filter="fade">
                                      <p:cBhvr>
                                        <p:cTn id="14" dur="1000"/>
                                        <p:tgtEl>
                                          <p:spTgt spid="5427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heel(4)">
                                      <p:cBhvr>
                                        <p:cTn id="19" dur="1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54273"/>
                                        </p:tgtEl>
                                        <p:attrNameLst>
                                          <p:attrName>ppt_w</p:attrName>
                                        </p:attrNameLst>
                                      </p:cBhvr>
                                      <p:tavLst>
                                        <p:tav tm="0">
                                          <p:val>
                                            <p:strVal val="ppt_w"/>
                                          </p:val>
                                        </p:tav>
                                        <p:tav tm="100000">
                                          <p:val>
                                            <p:fltVal val="0"/>
                                          </p:val>
                                        </p:tav>
                                      </p:tavLst>
                                    </p:anim>
                                    <p:anim calcmode="lin" valueType="num">
                                      <p:cBhvr>
                                        <p:cTn id="24" dur="1000"/>
                                        <p:tgtEl>
                                          <p:spTgt spid="54273"/>
                                        </p:tgtEl>
                                        <p:attrNameLst>
                                          <p:attrName>ppt_h</p:attrName>
                                        </p:attrNameLst>
                                      </p:cBhvr>
                                      <p:tavLst>
                                        <p:tav tm="0">
                                          <p:val>
                                            <p:strVal val="ppt_h"/>
                                          </p:val>
                                        </p:tav>
                                        <p:tav tm="100000">
                                          <p:val>
                                            <p:fltVal val="0"/>
                                          </p:val>
                                        </p:tav>
                                      </p:tavLst>
                                    </p:anim>
                                    <p:set>
                                      <p:cBhvr>
                                        <p:cTn id="25" dur="1" fill="hold">
                                          <p:stCondLst>
                                            <p:cond delay="999"/>
                                          </p:stCondLst>
                                        </p:cTn>
                                        <p:tgtEl>
                                          <p:spTgt spid="54273"/>
                                        </p:tgtEl>
                                        <p:attrNameLst>
                                          <p:attrName>style.visibility</p:attrName>
                                        </p:attrNameLst>
                                      </p:cBhvr>
                                      <p:to>
                                        <p:strVal val="hidden"/>
                                      </p:to>
                                    </p:set>
                                  </p:childTnLst>
                                </p:cTn>
                              </p:par>
                              <p:par>
                                <p:cTn id="26" presetID="23" presetClass="entr" presetSubtype="16" fill="hold" nodeType="withEffect">
                                  <p:stCondLst>
                                    <p:cond delay="0"/>
                                  </p:stCondLst>
                                  <p:childTnLst>
                                    <p:set>
                                      <p:cBhvr>
                                        <p:cTn id="27" dur="1" fill="hold">
                                          <p:stCondLst>
                                            <p:cond delay="0"/>
                                          </p:stCondLst>
                                        </p:cTn>
                                        <p:tgtEl>
                                          <p:spTgt spid="54274"/>
                                        </p:tgtEl>
                                        <p:attrNameLst>
                                          <p:attrName>style.visibility</p:attrName>
                                        </p:attrNameLst>
                                      </p:cBhvr>
                                      <p:to>
                                        <p:strVal val="visible"/>
                                      </p:to>
                                    </p:set>
                                    <p:anim calcmode="lin" valueType="num">
                                      <p:cBhvr>
                                        <p:cTn id="28" dur="1000" fill="hold"/>
                                        <p:tgtEl>
                                          <p:spTgt spid="54274"/>
                                        </p:tgtEl>
                                        <p:attrNameLst>
                                          <p:attrName>ppt_w</p:attrName>
                                        </p:attrNameLst>
                                      </p:cBhvr>
                                      <p:tavLst>
                                        <p:tav tm="0">
                                          <p:val>
                                            <p:fltVal val="0"/>
                                          </p:val>
                                        </p:tav>
                                        <p:tav tm="100000">
                                          <p:val>
                                            <p:strVal val="#ppt_w"/>
                                          </p:val>
                                        </p:tav>
                                      </p:tavLst>
                                    </p:anim>
                                    <p:anim calcmode="lin" valueType="num">
                                      <p:cBhvr>
                                        <p:cTn id="29" dur="10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360"/>
                                          </p:val>
                                        </p:tav>
                                        <p:tav tm="100000">
                                          <p:val>
                                            <p:fltVal val="0"/>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36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6" fill="hold" grpId="1" nodeType="clickEffect">
                                  <p:stCondLst>
                                    <p:cond delay="0"/>
                                  </p:stCondLst>
                                  <p:childTnLst>
                                    <p:animEffect transition="out" filter="barn(in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6" presetClass="exit" presetSubtype="26" fill="hold" grpId="1" nodeType="withEffect">
                                  <p:stCondLst>
                                    <p:cond delay="0"/>
                                  </p:stCondLst>
                                  <p:childTnLst>
                                    <p:animEffect transition="out" filter="barn(in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1000"/>
                                        <p:tgtEl>
                                          <p:spTgt spid="54274"/>
                                        </p:tgtEl>
                                        <p:attrNameLst>
                                          <p:attrName>ppt_w</p:attrName>
                                        </p:attrNameLst>
                                      </p:cBhvr>
                                      <p:tavLst>
                                        <p:tav tm="0">
                                          <p:val>
                                            <p:strVal val="ppt_w"/>
                                          </p:val>
                                        </p:tav>
                                        <p:tav tm="100000">
                                          <p:val>
                                            <p:fltVal val="0"/>
                                          </p:val>
                                        </p:tav>
                                      </p:tavLst>
                                    </p:anim>
                                    <p:anim calcmode="lin" valueType="num">
                                      <p:cBhvr>
                                        <p:cTn id="56" dur="1000"/>
                                        <p:tgtEl>
                                          <p:spTgt spid="54274"/>
                                        </p:tgtEl>
                                        <p:attrNameLst>
                                          <p:attrName>ppt_h</p:attrName>
                                        </p:attrNameLst>
                                      </p:cBhvr>
                                      <p:tavLst>
                                        <p:tav tm="0">
                                          <p:val>
                                            <p:strVal val="ppt_h"/>
                                          </p:val>
                                        </p:tav>
                                        <p:tav tm="100000">
                                          <p:val>
                                            <p:fltVal val="0"/>
                                          </p:val>
                                        </p:tav>
                                      </p:tavLst>
                                    </p:anim>
                                    <p:animEffect transition="out" filter="fade">
                                      <p:cBhvr>
                                        <p:cTn id="57" dur="1000"/>
                                        <p:tgtEl>
                                          <p:spTgt spid="54274"/>
                                        </p:tgtEl>
                                      </p:cBhvr>
                                    </p:animEffect>
                                    <p:set>
                                      <p:cBhvr>
                                        <p:cTn id="58" dur="1" fill="hold">
                                          <p:stCondLst>
                                            <p:cond delay="999"/>
                                          </p:stCondLst>
                                        </p:cTn>
                                        <p:tgtEl>
                                          <p:spTgt spid="54274"/>
                                        </p:tgtEl>
                                        <p:attrNameLst>
                                          <p:attrName>style.visibility</p:attrName>
                                        </p:attrNameLst>
                                      </p:cBhvr>
                                      <p:to>
                                        <p:strVal val="hidden"/>
                                      </p:to>
                                    </p:set>
                                  </p:childTnLst>
                                </p:cTn>
                              </p:par>
                              <p:par>
                                <p:cTn id="59" presetID="21" presetClass="entr" presetSubtype="4" fill="hold" grpId="0" nodeType="withEffect">
                                  <p:stCondLst>
                                    <p:cond delay="0"/>
                                  </p:stCondLst>
                                  <p:childTnLst>
                                    <p:set>
                                      <p:cBhvr>
                                        <p:cTn id="60" dur="1" fill="hold">
                                          <p:stCondLst>
                                            <p:cond delay="0"/>
                                          </p:stCondLst>
                                        </p:cTn>
                                        <p:tgtEl>
                                          <p:spTgt spid="10241"/>
                                        </p:tgtEl>
                                        <p:attrNameLst>
                                          <p:attrName>style.visibility</p:attrName>
                                        </p:attrNameLst>
                                      </p:cBhvr>
                                      <p:to>
                                        <p:strVal val="visible"/>
                                      </p:to>
                                    </p:set>
                                    <p:animEffect transition="in" filter="wheel(4)">
                                      <p:cBhvr>
                                        <p:cTn id="61" dur="1000"/>
                                        <p:tgtEl>
                                          <p:spTgt spid="1024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4)">
                                      <p:cBhvr>
                                        <p:cTn id="7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1" grpId="0"/>
      <p:bldP spid="10241" grpId="0"/>
      <p:bldP spid="12" grpId="0"/>
      <p:bldP spid="12" grpId="1"/>
      <p:bldP spid="13" grpId="0"/>
      <p:bldP spid="13" grpId="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srcRect/>
          <a:stretch>
            <a:fillRect/>
          </a:stretch>
        </p:blipFill>
        <p:spPr bwMode="auto">
          <a:xfrm>
            <a:off x="2989943" y="0"/>
            <a:ext cx="6183086" cy="370513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3"/>
          <a:srcRect/>
          <a:stretch>
            <a:fillRect/>
          </a:stretch>
        </p:blipFill>
        <p:spPr bwMode="auto">
          <a:xfrm>
            <a:off x="517752" y="3615871"/>
            <a:ext cx="11489094" cy="7964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wheel(4)">
                                      <p:cBhvr>
                                        <p:cTn id="7" dur="1000"/>
                                        <p:tgtEl>
                                          <p:spTgt spid="5324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3250"/>
                                        </p:tgtEl>
                                        <p:attrNameLst>
                                          <p:attrName>style.visibility</p:attrName>
                                        </p:attrNameLst>
                                      </p:cBhvr>
                                      <p:to>
                                        <p:strVal val="visible"/>
                                      </p:to>
                                    </p:set>
                                    <p:anim calcmode="lin" valueType="num">
                                      <p:cBhvr>
                                        <p:cTn id="12" dur="1000" fill="hold"/>
                                        <p:tgtEl>
                                          <p:spTgt spid="53250"/>
                                        </p:tgtEl>
                                        <p:attrNameLst>
                                          <p:attrName>ppt_w</p:attrName>
                                        </p:attrNameLst>
                                      </p:cBhvr>
                                      <p:tavLst>
                                        <p:tav tm="0">
                                          <p:val>
                                            <p:fltVal val="0"/>
                                          </p:val>
                                        </p:tav>
                                        <p:tav tm="100000">
                                          <p:val>
                                            <p:strVal val="#ppt_w"/>
                                          </p:val>
                                        </p:tav>
                                      </p:tavLst>
                                    </p:anim>
                                    <p:anim calcmode="lin" valueType="num">
                                      <p:cBhvr>
                                        <p:cTn id="13" dur="1000" fill="hold"/>
                                        <p:tgtEl>
                                          <p:spTgt spid="53250"/>
                                        </p:tgtEl>
                                        <p:attrNameLst>
                                          <p:attrName>ppt_h</p:attrName>
                                        </p:attrNameLst>
                                      </p:cBhvr>
                                      <p:tavLst>
                                        <p:tav tm="0">
                                          <p:val>
                                            <p:fltVal val="0"/>
                                          </p:val>
                                        </p:tav>
                                        <p:tav tm="100000">
                                          <p:val>
                                            <p:strVal val="#ppt_h"/>
                                          </p:val>
                                        </p:tav>
                                      </p:tavLst>
                                    </p:anim>
                                    <p:anim calcmode="lin" valueType="num">
                                      <p:cBhvr>
                                        <p:cTn id="14" dur="1000" fill="hold"/>
                                        <p:tgtEl>
                                          <p:spTgt spid="53250"/>
                                        </p:tgtEl>
                                        <p:attrNameLst>
                                          <p:attrName>style.rotation</p:attrName>
                                        </p:attrNameLst>
                                      </p:cBhvr>
                                      <p:tavLst>
                                        <p:tav tm="0">
                                          <p:val>
                                            <p:fltVal val="90"/>
                                          </p:val>
                                        </p:tav>
                                        <p:tav tm="100000">
                                          <p:val>
                                            <p:fltVal val="0"/>
                                          </p:val>
                                        </p:tav>
                                      </p:tavLst>
                                    </p:anim>
                                    <p:animEffect transition="in" filter="fade">
                                      <p:cBhvr>
                                        <p:cTn id="15"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10241" name="Rectangle 1"/>
          <p:cNvSpPr>
            <a:spLocks noChangeArrowheads="1"/>
          </p:cNvSpPr>
          <p:nvPr/>
        </p:nvSpPr>
        <p:spPr bwMode="auto">
          <a:xfrm>
            <a:off x="0" y="12627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mv</a:t>
              </a:r>
              <a:r>
                <a:rPr lang="en-US" sz="2800" baseline="30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1</a:t>
              </a: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2</a:t>
              </a:r>
            </a:p>
          </p:txBody>
        </p:sp>
      </p:grpSp>
      <p:sp>
        <p:nvSpPr>
          <p:cNvPr id="21" name="Rectangle 3"/>
          <p:cNvSpPr>
            <a:spLocks noChangeArrowheads="1"/>
          </p:cNvSpPr>
          <p:nvPr/>
        </p:nvSpPr>
        <p:spPr bwMode="auto">
          <a:xfrm>
            <a:off x="0" y="1676404"/>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jun</a:t>
            </a:r>
            <a:r>
              <a:rPr lang="en-US" sz="2800" dirty="0">
                <a:solidFill>
                  <a:srgbClr val="0000FF"/>
                </a:solidFill>
                <a:latin typeface="Times New Roman" pitchFamily="18" charset="0"/>
                <a:cs typeface="Times New Roman" pitchFamily="18" charset="0"/>
              </a:rPr>
              <a:t> (J);</a:t>
            </a:r>
          </a:p>
          <a:p>
            <a:r>
              <a:rPr lang="en-US" sz="2800" dirty="0">
                <a:solidFill>
                  <a:srgbClr val="0000FF"/>
                </a:solidFill>
                <a:latin typeface="Times New Roman" pitchFamily="18" charset="0"/>
                <a:cs typeface="Times New Roman" pitchFamily="18" charset="0"/>
              </a:rPr>
              <a:t>* m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kilogam</a:t>
            </a:r>
            <a:r>
              <a:rPr lang="en-US" sz="2800" dirty="0">
                <a:solidFill>
                  <a:srgbClr val="0000FF"/>
                </a:solidFill>
                <a:latin typeface="Times New Roman" pitchFamily="18" charset="0"/>
                <a:cs typeface="Times New Roman" pitchFamily="18" charset="0"/>
              </a:rPr>
              <a:t> (kg);</a:t>
            </a:r>
          </a:p>
          <a:p>
            <a:r>
              <a:rPr lang="en-US" sz="2800" dirty="0">
                <a:solidFill>
                  <a:srgbClr val="0000FF"/>
                </a:solidFill>
                <a:latin typeface="Times New Roman" pitchFamily="18" charset="0"/>
                <a:cs typeface="Times New Roman" pitchFamily="18" charset="0"/>
              </a:rPr>
              <a:t>* v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mét</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giây</a:t>
            </a:r>
            <a:r>
              <a:rPr lang="en-US" sz="2800" dirty="0">
                <a:solidFill>
                  <a:srgbClr val="0000FF"/>
                </a:solidFill>
                <a:latin typeface="Times New Roman" pitchFamily="18" charset="0"/>
                <a:cs typeface="Times New Roman" pitchFamily="18" charset="0"/>
              </a:rPr>
              <a:t> (m/s). </a:t>
            </a:r>
          </a:p>
        </p:txBody>
      </p:sp>
      <p:sp>
        <p:nvSpPr>
          <p:cNvPr id="20" name="TextBox 19"/>
          <p:cNvSpPr txBox="1"/>
          <p:nvPr/>
        </p:nvSpPr>
        <p:spPr>
          <a:xfrm>
            <a:off x="0" y="33890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38100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ở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42236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W</a:t>
            </a:r>
            <a:r>
              <a:rPr lang="en-US" sz="2800" baseline="-25000" dirty="0">
                <a:solidFill>
                  <a:srgbClr val="0000FF"/>
                </a:solidFill>
                <a:latin typeface="Times New Roman" pitchFamily="18" charset="0"/>
                <a:cs typeface="Times New Roman" pitchFamily="18" charset="0"/>
              </a:rPr>
              <a:t>t</a:t>
            </a:r>
            <a:r>
              <a:rPr lang="en-US" sz="2800" dirty="0">
                <a:solidFill>
                  <a:srgbClr val="0000FF"/>
                </a:solidFill>
                <a:latin typeface="Times New Roman" pitchFamily="18" charset="0"/>
                <a:cs typeface="Times New Roman" pitchFamily="18" charset="0"/>
              </a:rPr>
              <a:t> = Ph</a:t>
            </a:r>
          </a:p>
        </p:txBody>
      </p:sp>
      <p:sp>
        <p:nvSpPr>
          <p:cNvPr id="24" name="Rectangle 3"/>
          <p:cNvSpPr>
            <a:spLocks noChangeArrowheads="1"/>
          </p:cNvSpPr>
          <p:nvPr/>
        </p:nvSpPr>
        <p:spPr bwMode="auto">
          <a:xfrm>
            <a:off x="0" y="466634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W</a:t>
            </a:r>
            <a:r>
              <a:rPr lang="en-US" sz="2800" baseline="-25000" dirty="0">
                <a:solidFill>
                  <a:srgbClr val="0000FF"/>
                </a:solidFill>
                <a:latin typeface="Times New Roman" pitchFamily="18" charset="0"/>
                <a:cs typeface="Times New Roman" pitchFamily="18" charset="0"/>
              </a:rPr>
              <a:t>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jun</a:t>
            </a:r>
            <a:r>
              <a:rPr lang="en-US" sz="2800" dirty="0">
                <a:solidFill>
                  <a:srgbClr val="0000FF"/>
                </a:solidFill>
                <a:latin typeface="Times New Roman" pitchFamily="18" charset="0"/>
                <a:cs typeface="Times New Roman" pitchFamily="18" charset="0"/>
              </a:rPr>
              <a:t> (J);</a:t>
            </a:r>
          </a:p>
          <a:p>
            <a:r>
              <a:rPr lang="en-US" sz="2800" dirty="0">
                <a:solidFill>
                  <a:srgbClr val="0000FF"/>
                </a:solidFill>
                <a:latin typeface="Times New Roman" pitchFamily="18" charset="0"/>
                <a:cs typeface="Times New Roman" pitchFamily="18" charset="0"/>
              </a:rPr>
              <a:t>* P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niutơn</a:t>
            </a:r>
            <a:r>
              <a:rPr lang="en-US" sz="2800" dirty="0">
                <a:solidFill>
                  <a:srgbClr val="0000FF"/>
                </a:solidFill>
                <a:latin typeface="Times New Roman" pitchFamily="18" charset="0"/>
                <a:cs typeface="Times New Roman" pitchFamily="18" charset="0"/>
              </a:rPr>
              <a:t> (N);</a:t>
            </a:r>
          </a:p>
          <a:p>
            <a:pPr algn="just"/>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mét</a:t>
            </a:r>
            <a:r>
              <a:rPr lang="en-US" sz="2800" dirty="0">
                <a:solidFill>
                  <a:srgbClr val="0000FF"/>
                </a:solidFill>
                <a:latin typeface="Times New Roman" pitchFamily="18" charset="0"/>
                <a:cs typeface="Times New Roman" pitchFamily="18" charset="0"/>
              </a:rPr>
              <a:t> (m).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4005942" y="0"/>
            <a:ext cx="4136571" cy="3461657"/>
          </a:xfrm>
          <a:prstGeom prst="rect">
            <a:avLst/>
          </a:prstGeom>
          <a:noFill/>
          <a:ln w="9525">
            <a:noFill/>
            <a:miter lim="800000"/>
            <a:headEnd/>
            <a:tailEnd/>
          </a:ln>
          <a:effectLst/>
        </p:spPr>
      </p:pic>
      <p:sp>
        <p:nvSpPr>
          <p:cNvPr id="5" name="Rectangle 4"/>
          <p:cNvSpPr/>
          <p:nvPr/>
        </p:nvSpPr>
        <p:spPr>
          <a:xfrm>
            <a:off x="0" y="3278770"/>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Thế năng trọng trường của vật phụ thuộc vào những yếu tố:</a:t>
            </a:r>
          </a:p>
          <a:p>
            <a:pPr algn="just"/>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T</a:t>
            </a:r>
            <a:r>
              <a:rPr lang="vi-VN" sz="2800" dirty="0">
                <a:solidFill>
                  <a:srgbClr val="FF00FF"/>
                </a:solidFill>
                <a:latin typeface="Times New Roman" pitchFamily="18" charset="0"/>
                <a:cs typeface="Times New Roman" pitchFamily="18" charset="0"/>
              </a:rPr>
              <a:t>rọng lượng của vật.</a:t>
            </a:r>
          </a:p>
          <a:p>
            <a:pPr algn="just"/>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Đ</a:t>
            </a:r>
            <a:r>
              <a:rPr lang="vi-VN" sz="2800" dirty="0">
                <a:solidFill>
                  <a:srgbClr val="FF00FF"/>
                </a:solidFill>
                <a:latin typeface="Times New Roman" pitchFamily="18" charset="0"/>
                <a:cs typeface="Times New Roman" pitchFamily="18" charset="0"/>
              </a:rPr>
              <a:t>ộ cao của vật so với mốc thế năng được chọn.</a:t>
            </a:r>
          </a:p>
        </p:txBody>
      </p:sp>
      <p:sp>
        <p:nvSpPr>
          <p:cNvPr id="6" name="Rectangle 5"/>
          <p:cNvSpPr/>
          <p:nvPr/>
        </p:nvSpPr>
        <p:spPr>
          <a:xfrm>
            <a:off x="0" y="4548770"/>
            <a:ext cx="1219200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3. - </a:t>
            </a:r>
            <a:r>
              <a:rPr lang="vi-VN" sz="2800" dirty="0">
                <a:solidFill>
                  <a:srgbClr val="FF00FF"/>
                </a:solidFill>
                <a:latin typeface="Times New Roman" pitchFamily="18" charset="0"/>
                <a:cs typeface="Times New Roman" pitchFamily="18" charset="0"/>
              </a:rPr>
              <a:t>Ở gần mặt đất, trọng lượng của một vật liên quan trực tiếp đến khối lượng của nó. </a:t>
            </a:r>
            <a:endParaRPr lang="en-US" sz="2800" dirty="0">
              <a:solidFill>
                <a:srgbClr val="FF00FF"/>
              </a:solidFill>
              <a:latin typeface="Times New Roman" pitchFamily="18" charset="0"/>
              <a:cs typeface="Times New Roman" pitchFamily="18" charset="0"/>
            </a:endParaRP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thức trọng lượng P được biểu diễn bằng công thức: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 = m.10</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Trong đó:</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 là trọng lượng của vật, đơn vị đo là niuton (N)</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 là khối lượng của vật, đơn vị đo là kilôgam (kg).</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ppt_w</p:attrName>
                                        </p:attrNameLst>
                                      </p:cBhvr>
                                      <p:tavLst>
                                        <p:tav tm="0">
                                          <p:val>
                                            <p:fltVal val="0"/>
                                          </p:val>
                                        </p:tav>
                                        <p:tav tm="100000">
                                          <p:val>
                                            <p:strVal val="#ppt_w"/>
                                          </p:val>
                                        </p:tav>
                                      </p:tavLst>
                                    </p:anim>
                                    <p:anim calcmode="lin" valueType="num">
                                      <p:cBhvr>
                                        <p:cTn id="8" dur="1000" fill="hold"/>
                                        <p:tgtEl>
                                          <p:spTgt spid="77826"/>
                                        </p:tgtEl>
                                        <p:attrNameLst>
                                          <p:attrName>ppt_h</p:attrName>
                                        </p:attrNameLst>
                                      </p:cBhvr>
                                      <p:tavLst>
                                        <p:tav tm="0">
                                          <p:val>
                                            <p:fltVal val="0"/>
                                          </p:val>
                                        </p:tav>
                                        <p:tav tm="100000">
                                          <p:val>
                                            <p:strVal val="#ppt_h"/>
                                          </p:val>
                                        </p:tav>
                                      </p:tavLst>
                                    </p:anim>
                                    <p:anim calcmode="lin" valueType="num">
                                      <p:cBhvr>
                                        <p:cTn id="9" dur="1000" fill="hold"/>
                                        <p:tgtEl>
                                          <p:spTgt spid="77826"/>
                                        </p:tgtEl>
                                        <p:attrNameLst>
                                          <p:attrName>style.rotation</p:attrName>
                                        </p:attrNameLst>
                                      </p:cBhvr>
                                      <p:tavLst>
                                        <p:tav tm="0">
                                          <p:val>
                                            <p:fltVal val="360"/>
                                          </p:val>
                                        </p:tav>
                                        <p:tav tm="100000">
                                          <p:val>
                                            <p:fltVal val="0"/>
                                          </p:val>
                                        </p:tav>
                                      </p:tavLst>
                                    </p:anim>
                                    <p:animEffect transition="in" filter="fade">
                                      <p:cBhvr>
                                        <p:cTn id="10" dur="1000"/>
                                        <p:tgtEl>
                                          <p:spTgt spid="778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 calcmode="lin" valueType="num">
                                      <p:cBhvr>
                                        <p:cTn id="5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82025" y="159653"/>
            <a:ext cx="8955314" cy="4746949"/>
            <a:chOff x="-1" y="-1"/>
            <a:chExt cx="8955314" cy="4746949"/>
          </a:xfrm>
        </p:grpSpPr>
        <p:pic>
          <p:nvPicPr>
            <p:cNvPr id="78850" name="Picture 2"/>
            <p:cNvPicPr>
              <a:picLocks noChangeAspect="1" noChangeArrowheads="1"/>
            </p:cNvPicPr>
            <p:nvPr/>
          </p:nvPicPr>
          <p:blipFill>
            <a:blip r:embed="rId2"/>
            <a:srcRect/>
            <a:stretch>
              <a:fillRect/>
            </a:stretch>
          </p:blipFill>
          <p:spPr bwMode="auto">
            <a:xfrm>
              <a:off x="-1" y="-1"/>
              <a:ext cx="4310743" cy="4746949"/>
            </a:xfrm>
            <a:prstGeom prst="rect">
              <a:avLst/>
            </a:prstGeom>
            <a:noFill/>
            <a:ln w="9525">
              <a:noFill/>
              <a:miter lim="800000"/>
              <a:headEnd/>
              <a:tailEnd/>
            </a:ln>
            <a:effectLst/>
          </p:spPr>
        </p:pic>
        <p:pic>
          <p:nvPicPr>
            <p:cNvPr id="78851" name="Picture 3"/>
            <p:cNvPicPr>
              <a:picLocks noChangeAspect="1" noChangeArrowheads="1"/>
            </p:cNvPicPr>
            <p:nvPr/>
          </p:nvPicPr>
          <p:blipFill>
            <a:blip r:embed="rId3"/>
            <a:srcRect/>
            <a:stretch>
              <a:fillRect/>
            </a:stretch>
          </p:blipFill>
          <p:spPr bwMode="auto">
            <a:xfrm>
              <a:off x="4136570" y="-1"/>
              <a:ext cx="4818743" cy="4686981"/>
            </a:xfrm>
            <a:prstGeom prst="rect">
              <a:avLst/>
            </a:prstGeom>
            <a:noFill/>
            <a:ln w="9525">
              <a:noFill/>
              <a:miter lim="800000"/>
              <a:headEnd/>
              <a:tailEnd/>
            </a:ln>
            <a:effectLst/>
          </p:spPr>
        </p:pic>
      </p:grpSp>
      <p:pic>
        <p:nvPicPr>
          <p:cNvPr id="78852" name="Picture 4"/>
          <p:cNvPicPr>
            <a:picLocks noChangeAspect="1" noChangeArrowheads="1"/>
          </p:cNvPicPr>
          <p:nvPr/>
        </p:nvPicPr>
        <p:blipFill>
          <a:blip r:embed="rId4"/>
          <a:srcRect/>
          <a:stretch>
            <a:fillRect/>
          </a:stretch>
        </p:blipFill>
        <p:spPr bwMode="auto">
          <a:xfrm>
            <a:off x="627063" y="5057774"/>
            <a:ext cx="10764323" cy="820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wheel(4)">
                                      <p:cBhvr>
                                        <p:cTn id="15"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2612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6676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10241" name="Rectangle 1"/>
          <p:cNvSpPr>
            <a:spLocks noChangeArrowheads="1"/>
          </p:cNvSpPr>
          <p:nvPr/>
        </p:nvSpPr>
        <p:spPr bwMode="auto">
          <a:xfrm>
            <a:off x="0" y="110308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mv</a:t>
              </a:r>
              <a:r>
                <a:rPr lang="en-US" sz="2800" baseline="30000" dirty="0" err="1">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1</a:t>
              </a: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2</a:t>
              </a:r>
            </a:p>
          </p:txBody>
        </p:sp>
      </p:grpSp>
      <p:sp>
        <p:nvSpPr>
          <p:cNvPr id="20" name="TextBox 19"/>
          <p:cNvSpPr txBox="1"/>
          <p:nvPr/>
        </p:nvSpPr>
        <p:spPr>
          <a:xfrm>
            <a:off x="0" y="179250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213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do ở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26270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W</a:t>
            </a:r>
            <a:r>
              <a:rPr lang="en-US" sz="2800" baseline="-25000" dirty="0">
                <a:solidFill>
                  <a:srgbClr val="0000FF"/>
                </a:solidFill>
                <a:latin typeface="Times New Roman" pitchFamily="18" charset="0"/>
                <a:cs typeface="Times New Roman" pitchFamily="18" charset="0"/>
              </a:rPr>
              <a:t>t</a:t>
            </a:r>
            <a:r>
              <a:rPr lang="en-US" sz="2800" dirty="0">
                <a:solidFill>
                  <a:srgbClr val="0000FF"/>
                </a:solidFill>
                <a:latin typeface="Times New Roman" pitchFamily="18" charset="0"/>
                <a:cs typeface="Times New Roman" pitchFamily="18" charset="0"/>
              </a:rPr>
              <a:t> = Ph</a:t>
            </a:r>
          </a:p>
        </p:txBody>
      </p:sp>
      <p:sp>
        <p:nvSpPr>
          <p:cNvPr id="25" name="TextBox 24"/>
          <p:cNvSpPr txBox="1"/>
          <p:nvPr/>
        </p:nvSpPr>
        <p:spPr>
          <a:xfrm>
            <a:off x="0" y="30479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endParaRPr lang="en-US" sz="2800" b="1" dirty="0">
              <a:solidFill>
                <a:srgbClr val="0000FF"/>
              </a:solidFill>
              <a:latin typeface="Times New Roman" pitchFamily="18" charset="0"/>
              <a:cs typeface="Times New Roman" pitchFamily="18" charset="0"/>
            </a:endParaRPr>
          </a:p>
        </p:txBody>
      </p:sp>
      <p:sp>
        <p:nvSpPr>
          <p:cNvPr id="26" name="Rectangle 3"/>
          <p:cNvSpPr>
            <a:spLocks noChangeArrowheads="1"/>
          </p:cNvSpPr>
          <p:nvPr/>
        </p:nvSpPr>
        <p:spPr bwMode="auto">
          <a:xfrm>
            <a:off x="0" y="34398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a:t>
            </a:r>
          </a:p>
        </p:txBody>
      </p:sp>
      <p:sp>
        <p:nvSpPr>
          <p:cNvPr id="27" name="Rectangle 3"/>
          <p:cNvSpPr>
            <a:spLocks noChangeArrowheads="1"/>
          </p:cNvSpPr>
          <p:nvPr/>
        </p:nvSpPr>
        <p:spPr bwMode="auto">
          <a:xfrm>
            <a:off x="0" y="38680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W = </a:t>
            </a:r>
            <a:r>
              <a:rPr lang="en-US" sz="2800" dirty="0" err="1">
                <a:solidFill>
                  <a:srgbClr val="0000FF"/>
                </a:solidFill>
                <a:latin typeface="Times New Roman" pitchFamily="18" charset="0"/>
                <a:cs typeface="Times New Roman" pitchFamily="18" charset="0"/>
              </a:rPr>
              <a:t>W</a:t>
            </a:r>
            <a:r>
              <a:rPr lang="en-US" sz="2800" baseline="-25000" dirty="0" err="1">
                <a:solidFill>
                  <a:srgbClr val="0000FF"/>
                </a:solidFill>
                <a:latin typeface="Times New Roman" pitchFamily="18" charset="0"/>
                <a:cs typeface="Times New Roman" pitchFamily="18" charset="0"/>
              </a:rPr>
              <a:t>đ</a:t>
            </a:r>
            <a:r>
              <a:rPr lang="en-US" sz="2800" dirty="0">
                <a:solidFill>
                  <a:srgbClr val="0000FF"/>
                </a:solidFill>
                <a:latin typeface="Times New Roman" pitchFamily="18" charset="0"/>
                <a:cs typeface="Times New Roman" pitchFamily="18" charset="0"/>
              </a:rPr>
              <a:t> + W</a:t>
            </a:r>
            <a:r>
              <a:rPr lang="en-US" sz="2800" baseline="-25000" dirty="0">
                <a:solidFill>
                  <a:srgbClr val="0000FF"/>
                </a:solidFill>
                <a:latin typeface="Times New Roman" pitchFamily="18" charset="0"/>
                <a:cs typeface="Times New Roman" pitchFamily="18" charset="0"/>
              </a:rPr>
              <a:t>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4)">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heel(4)">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85913"/>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Khi chuyển động từ vị trí B đến vị trí C, thế năng của bạn nhỏ tăng dần vì độ cao của bạn nhỏ tăng dần (vị trí C cao hơn vị trí B).</a:t>
            </a:r>
          </a:p>
        </p:txBody>
      </p:sp>
      <p:pic>
        <p:nvPicPr>
          <p:cNvPr id="79875" name="Picture 3"/>
          <p:cNvPicPr>
            <a:picLocks noChangeAspect="1" noChangeArrowheads="1"/>
          </p:cNvPicPr>
          <p:nvPr/>
        </p:nvPicPr>
        <p:blipFill>
          <a:blip r:embed="rId2"/>
          <a:srcRect/>
          <a:stretch>
            <a:fillRect/>
          </a:stretch>
        </p:blipFill>
        <p:spPr bwMode="auto">
          <a:xfrm>
            <a:off x="1480456" y="0"/>
            <a:ext cx="6139543" cy="3928144"/>
          </a:xfrm>
          <a:prstGeom prst="rect">
            <a:avLst/>
          </a:prstGeom>
          <a:noFill/>
          <a:ln w="9525">
            <a:noFill/>
            <a:miter lim="800000"/>
            <a:headEnd/>
            <a:tailEnd/>
          </a:ln>
          <a:effectLst/>
        </p:spPr>
      </p:pic>
      <p:pic>
        <p:nvPicPr>
          <p:cNvPr id="79876" name="Picture 4"/>
          <p:cNvPicPr>
            <a:picLocks noChangeAspect="1" noChangeArrowheads="1"/>
          </p:cNvPicPr>
          <p:nvPr/>
        </p:nvPicPr>
        <p:blipFill>
          <a:blip r:embed="rId3"/>
          <a:srcRect/>
          <a:stretch>
            <a:fillRect/>
          </a:stretch>
        </p:blipFill>
        <p:spPr bwMode="auto">
          <a:xfrm>
            <a:off x="7723414" y="0"/>
            <a:ext cx="3626758" cy="3206994"/>
          </a:xfrm>
          <a:prstGeom prst="rect">
            <a:avLst/>
          </a:prstGeom>
          <a:noFill/>
          <a:ln w="9525">
            <a:noFill/>
            <a:miter lim="800000"/>
            <a:headEnd/>
            <a:tailEnd/>
          </a:ln>
          <a:effectLst/>
        </p:spPr>
      </p:pic>
      <p:sp>
        <p:nvSpPr>
          <p:cNvPr id="8" name="Rectangle 7"/>
          <p:cNvSpPr/>
          <p:nvPr/>
        </p:nvSpPr>
        <p:spPr>
          <a:xfrm>
            <a:off x="0" y="5165627"/>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Khi chuyển động từ vị trí B đến vị trí C, </a:t>
            </a:r>
            <a:r>
              <a:rPr lang="en-US" sz="2800" dirty="0" err="1">
                <a:solidFill>
                  <a:srgbClr val="FF00FF"/>
                </a:solidFill>
                <a:latin typeface="Times New Roman" pitchFamily="18" charset="0"/>
                <a:cs typeface="Times New Roman" pitchFamily="18" charset="0"/>
              </a:rPr>
              <a:t>động</a:t>
            </a:r>
            <a:r>
              <a:rPr lang="vi-VN" sz="2800" dirty="0">
                <a:solidFill>
                  <a:srgbClr val="FF00FF"/>
                </a:solidFill>
                <a:latin typeface="Times New Roman" pitchFamily="18" charset="0"/>
                <a:cs typeface="Times New Roman" pitchFamily="18" charset="0"/>
              </a:rPr>
              <a:t> năng của bạn nhỏ </a:t>
            </a:r>
            <a:r>
              <a:rPr lang="en-US" sz="2800" dirty="0" err="1">
                <a:solidFill>
                  <a:srgbClr val="FF00FF"/>
                </a:solidFill>
                <a:latin typeface="Times New Roman" pitchFamily="18" charset="0"/>
                <a:cs typeface="Times New Roman" pitchFamily="18" charset="0"/>
              </a:rPr>
              <a:t>giảm</a:t>
            </a:r>
            <a:r>
              <a:rPr lang="vi-VN" sz="2800" dirty="0">
                <a:solidFill>
                  <a:srgbClr val="FF00FF"/>
                </a:solidFill>
                <a:latin typeface="Times New Roman" pitchFamily="18" charset="0"/>
                <a:cs typeface="Times New Roman" pitchFamily="18" charset="0"/>
              </a:rPr>
              <a:t> dần vì </a:t>
            </a:r>
            <a:r>
              <a:rPr lang="en-US" sz="2800" dirty="0" err="1">
                <a:solidFill>
                  <a:srgbClr val="FF00FF"/>
                </a:solidFill>
                <a:latin typeface="Times New Roman" pitchFamily="18" charset="0"/>
                <a:cs typeface="Times New Roman" pitchFamily="18" charset="0"/>
              </a:rPr>
              <a:t>tốc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độ của bạn nhỏ </a:t>
            </a:r>
            <a:r>
              <a:rPr lang="en-US" sz="2800" dirty="0" err="1">
                <a:solidFill>
                  <a:srgbClr val="FF00FF"/>
                </a:solidFill>
                <a:latin typeface="Times New Roman" pitchFamily="18" charset="0"/>
                <a:cs typeface="Times New Roman" pitchFamily="18" charset="0"/>
              </a:rPr>
              <a:t>giảm</a:t>
            </a:r>
            <a:r>
              <a:rPr lang="vi-VN" sz="2800" dirty="0">
                <a:solidFill>
                  <a:srgbClr val="FF00FF"/>
                </a:solidFill>
                <a:latin typeface="Times New Roman" pitchFamily="18" charset="0"/>
                <a:cs typeface="Times New Roman" pitchFamily="18" charset="0"/>
              </a:rPr>
              <a:t> dần (vị trí C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chậm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vi-VN" sz="2800" dirty="0">
                <a:solidFill>
                  <a:srgbClr val="FF00FF"/>
                </a:solidFill>
                <a:latin typeface="Times New Roman" pitchFamily="18" charset="0"/>
                <a:cs typeface="Times New Roman" pitchFamily="18" charset="0"/>
              </a:rPr>
              <a:t> hơn vị trí B).</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strips(downLeft)">
                                      <p:cBhvr>
                                        <p:cTn id="7" dur="1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9876"/>
                                        </p:tgtEl>
                                        <p:attrNameLst>
                                          <p:attrName>style.visibility</p:attrName>
                                        </p:attrNameLst>
                                      </p:cBhvr>
                                      <p:to>
                                        <p:strVal val="visible"/>
                                      </p:to>
                                    </p:set>
                                    <p:anim calcmode="lin" valueType="num">
                                      <p:cBhvr>
                                        <p:cTn id="12" dur="1000" fill="hold"/>
                                        <p:tgtEl>
                                          <p:spTgt spid="79876"/>
                                        </p:tgtEl>
                                        <p:attrNameLst>
                                          <p:attrName>ppt_w</p:attrName>
                                        </p:attrNameLst>
                                      </p:cBhvr>
                                      <p:tavLst>
                                        <p:tav tm="0">
                                          <p:val>
                                            <p:fltVal val="0"/>
                                          </p:val>
                                        </p:tav>
                                        <p:tav tm="100000">
                                          <p:val>
                                            <p:strVal val="#ppt_w"/>
                                          </p:val>
                                        </p:tav>
                                      </p:tavLst>
                                    </p:anim>
                                    <p:anim calcmode="lin" valueType="num">
                                      <p:cBhvr>
                                        <p:cTn id="13" dur="1000" fill="hold"/>
                                        <p:tgtEl>
                                          <p:spTgt spid="79876"/>
                                        </p:tgtEl>
                                        <p:attrNameLst>
                                          <p:attrName>ppt_h</p:attrName>
                                        </p:attrNameLst>
                                      </p:cBhvr>
                                      <p:tavLst>
                                        <p:tav tm="0">
                                          <p:val>
                                            <p:fltVal val="0"/>
                                          </p:val>
                                        </p:tav>
                                        <p:tav tm="100000">
                                          <p:val>
                                            <p:strVal val="#ppt_h"/>
                                          </p:val>
                                        </p:tav>
                                      </p:tavLst>
                                    </p:anim>
                                    <p:anim calcmode="lin" valueType="num">
                                      <p:cBhvr>
                                        <p:cTn id="14" dur="1000" fill="hold"/>
                                        <p:tgtEl>
                                          <p:spTgt spid="79876"/>
                                        </p:tgtEl>
                                        <p:attrNameLst>
                                          <p:attrName>style.rotation</p:attrName>
                                        </p:attrNameLst>
                                      </p:cBhvr>
                                      <p:tavLst>
                                        <p:tav tm="0">
                                          <p:val>
                                            <p:fltVal val="90"/>
                                          </p:val>
                                        </p:tav>
                                        <p:tav tm="100000">
                                          <p:val>
                                            <p:fltVal val="0"/>
                                          </p:val>
                                        </p:tav>
                                      </p:tavLst>
                                    </p:anim>
                                    <p:animEffect transition="in" filter="fade">
                                      <p:cBhvr>
                                        <p:cTn id="15" dur="1000"/>
                                        <p:tgtEl>
                                          <p:spTgt spid="7987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2128</TotalTime>
  <Words>2567</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Windows 10</cp:lastModifiedBy>
  <cp:revision>398</cp:revision>
  <dcterms:created xsi:type="dcterms:W3CDTF">2022-07-11T10:05:56Z</dcterms:created>
  <dcterms:modified xsi:type="dcterms:W3CDTF">2025-01-09T01:06:57Z</dcterms:modified>
</cp:coreProperties>
</file>