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6" r:id="rId3"/>
    <p:sldId id="258" r:id="rId4"/>
    <p:sldId id="257" r:id="rId5"/>
    <p:sldId id="260" r:id="rId6"/>
    <p:sldId id="261" r:id="rId7"/>
    <p:sldId id="289" r:id="rId8"/>
    <p:sldId id="269" r:id="rId9"/>
    <p:sldId id="273" r:id="rId10"/>
    <p:sldId id="274" r:id="rId11"/>
    <p:sldId id="278" r:id="rId12"/>
    <p:sldId id="275" r:id="rId13"/>
    <p:sldId id="292" r:id="rId14"/>
    <p:sldId id="290" r:id="rId15"/>
    <p:sldId id="291" r:id="rId16"/>
    <p:sldId id="2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13112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298121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9000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106267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210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121010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3584648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116597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315308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5A9BE-5A75-46F5-901C-D25E80075456}" type="datetimeFigureOut">
              <a:rPr lang="vi-VN" smtClean="0"/>
              <a:t>01/04/2023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418276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5A9BE-5A75-46F5-901C-D25E80075456}" type="datetimeFigureOut">
              <a:rPr lang="vi-VN" smtClean="0"/>
              <a:t>01/04/2023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105044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5A9BE-5A75-46F5-901C-D25E80075456}" type="datetimeFigureOut">
              <a:rPr lang="vi-VN" smtClean="0"/>
              <a:t>01/04/2023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355368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5A9BE-5A75-46F5-901C-D25E80075456}" type="datetimeFigureOut">
              <a:rPr lang="vi-VN" smtClean="0"/>
              <a:t>01/04/2023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234712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5A9BE-5A75-46F5-901C-D25E80075456}" type="datetimeFigureOut">
              <a:rPr lang="vi-VN" smtClean="0"/>
              <a:t>01/04/2023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283636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5A9BE-5A75-46F5-901C-D25E80075456}" type="datetimeFigureOut">
              <a:rPr lang="vi-VN" smtClean="0"/>
              <a:t>01/04/2023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63670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5A9BE-5A75-46F5-901C-D25E80075456}" type="datetimeFigureOut">
              <a:rPr lang="vi-VN" smtClean="0"/>
              <a:t>01/04/2023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6ADC6BF-269E-4220-B0C5-D42EF710DA42}" type="slidenum">
              <a:rPr lang="vi-VN" smtClean="0"/>
              <a:t>‹#›</a:t>
            </a:fld>
            <a:endParaRPr lang="vi-VN"/>
          </a:p>
        </p:txBody>
      </p:sp>
    </p:spTree>
    <p:extLst>
      <p:ext uri="{BB962C8B-B14F-4D97-AF65-F5344CB8AC3E}">
        <p14:creationId xmlns:p14="http://schemas.microsoft.com/office/powerpoint/2010/main" val="17221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95A9BE-5A75-46F5-901C-D25E80075456}" type="datetimeFigureOut">
              <a:rPr lang="vi-VN" smtClean="0"/>
              <a:t>01/04/2023</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ADC6BF-269E-4220-B0C5-D42EF710DA42}" type="slidenum">
              <a:rPr lang="vi-VN" smtClean="0"/>
              <a:t>‹#›</a:t>
            </a:fld>
            <a:endParaRPr lang="vi-VN"/>
          </a:p>
        </p:txBody>
      </p:sp>
    </p:spTree>
    <p:extLst>
      <p:ext uri="{BB962C8B-B14F-4D97-AF65-F5344CB8AC3E}">
        <p14:creationId xmlns:p14="http://schemas.microsoft.com/office/powerpoint/2010/main" val="541081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8.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xml"/><Relationship Id="rId7" Type="http://schemas.openxmlformats.org/officeDocument/2006/relationships/slide" Target="slide11.xml"/><Relationship Id="rId12" Type="http://schemas.openxmlformats.org/officeDocument/2006/relationships/image" Target="../media/image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0.xml"/><Relationship Id="rId11" Type="http://schemas.openxmlformats.org/officeDocument/2006/relationships/image" Target="../media/image7.gif"/><Relationship Id="rId5" Type="http://schemas.openxmlformats.org/officeDocument/2006/relationships/slide" Target="slide9.xml"/><Relationship Id="rId10" Type="http://schemas.openxmlformats.org/officeDocument/2006/relationships/image" Target="../media/image6.gif"/><Relationship Id="rId4" Type="http://schemas.openxmlformats.org/officeDocument/2006/relationships/image" Target="../media/image4.png"/><Relationship Id="rId9" Type="http://schemas.openxmlformats.org/officeDocument/2006/relationships/image" Target="../media/image5.gif"/></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572" y="2667001"/>
            <a:ext cx="11254154" cy="1470025"/>
          </a:xfrm>
        </p:spPr>
        <p:txBody>
          <a:bodyPr>
            <a:normAutofit/>
          </a:bodyPr>
          <a:lstStyle/>
          <a:p>
            <a:r>
              <a:rPr lang="en-US" sz="3200" dirty="0" err="1">
                <a:solidFill>
                  <a:srgbClr val="FF0000"/>
                </a:solidFill>
                <a:latin typeface="Times New Roman" pitchFamily="18" charset="0"/>
                <a:cs typeface="Times New Roman" pitchFamily="18" charset="0"/>
              </a:rPr>
              <a:t>Bài</a:t>
            </a:r>
            <a:r>
              <a:rPr lang="en-US" sz="3200" dirty="0">
                <a:solidFill>
                  <a:srgbClr val="FF0000"/>
                </a:solidFill>
                <a:latin typeface="Times New Roman" pitchFamily="18" charset="0"/>
                <a:cs typeface="Times New Roman" pitchFamily="18" charset="0"/>
              </a:rPr>
              <a:t> 27. </a:t>
            </a:r>
            <a:br>
              <a:rPr lang="vi-VN" sz="32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KHÁI QUÁT VỀ CẢM ỨNG VÀ CẢM ỨNG Ở THỰC VẬT</a:t>
            </a:r>
          </a:p>
        </p:txBody>
      </p:sp>
      <p:sp>
        <p:nvSpPr>
          <p:cNvPr id="3" name="TextBox 2"/>
          <p:cNvSpPr txBox="1"/>
          <p:nvPr/>
        </p:nvSpPr>
        <p:spPr>
          <a:xfrm>
            <a:off x="2743200" y="4800601"/>
            <a:ext cx="6781800" cy="584775"/>
          </a:xfrm>
          <a:prstGeom prst="rect">
            <a:avLst/>
          </a:prstGeom>
          <a:noFill/>
        </p:spPr>
        <p:txBody>
          <a:bodyPr wrap="square" rtlCol="0">
            <a:spAutoFit/>
          </a:bodyPr>
          <a:lstStyle/>
          <a:p>
            <a:r>
              <a:rPr lang="vi-VN" sz="3200" dirty="0">
                <a:solidFill>
                  <a:srgbClr val="002060"/>
                </a:solidFill>
                <a:latin typeface="Times New Roman" pitchFamily="18" charset="0"/>
                <a:cs typeface="Times New Roman" pitchFamily="18" charset="0"/>
              </a:rPr>
              <a:t>Gv: Bành Thị Ánh Nguyệt</a:t>
            </a:r>
            <a:endParaRPr lang="en-US" sz="3200" dirty="0">
              <a:solidFill>
                <a:srgbClr val="002060"/>
              </a:solidFill>
              <a:latin typeface="Times New Roman" pitchFamily="18" charset="0"/>
              <a:cs typeface="Times New Roman" pitchFamily="18" charset="0"/>
            </a:endParaRPr>
          </a:p>
        </p:txBody>
      </p:sp>
      <p:sp>
        <p:nvSpPr>
          <p:cNvPr id="5" name="Isosceles Triangle 4"/>
          <p:cNvSpPr/>
          <p:nvPr/>
        </p:nvSpPr>
        <p:spPr>
          <a:xfrm>
            <a:off x="1752600" y="457200"/>
            <a:ext cx="8915400" cy="1219200"/>
          </a:xfrm>
          <a:prstGeom prst="triangle">
            <a:avLst>
              <a:gd name="adj" fmla="val 50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itchFamily="18" charset="0"/>
                <a:cs typeface="Times New Roman" pitchFamily="18" charset="0"/>
              </a:rPr>
              <a:t>KHOA HỌC TỰ NHIÊN 7</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3250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753653" y="269373"/>
            <a:ext cx="10526728" cy="1929829"/>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2.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số</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loài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tính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hướng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tiếp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xúc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ý </a:t>
            </a:r>
            <a:r>
              <a:rPr lang="en-US" sz="3600" dirty="0" err="1">
                <a:solidFill>
                  <a:schemeClr val="tx1"/>
                </a:solidFill>
                <a:latin typeface="Times New Roman" panose="02020603050405020304" pitchFamily="18" charset="0"/>
                <a:cs typeface="Times New Roman" panose="02020603050405020304" pitchFamily="18" charset="0"/>
              </a:rPr>
              <a:t>nghĩa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giúp</a:t>
            </a:r>
            <a:r>
              <a:rPr lang="en-US" sz="3600" dirty="0">
                <a:solidFill>
                  <a:schemeClr val="tx1"/>
                </a:solidFill>
                <a:latin typeface="Times New Roman" panose="02020603050405020304" pitchFamily="18" charset="0"/>
                <a:cs typeface="Times New Roman" panose="02020603050405020304" pitchFamily="18" charset="0"/>
              </a:rPr>
              <a:t>?</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993557" y="2712814"/>
            <a:ext cx="4906798" cy="11576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3200" noProof="0" dirty="0" err="1">
                <a:solidFill>
                  <a:prstClr val="black"/>
                </a:solidFill>
                <a:latin typeface="Arial" panose="020B0604020202020204" pitchFamily="34" charset="0"/>
              </a:rPr>
              <a:t>Cây</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tìm</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nguồn</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sáng</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để</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quang</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hợp</a:t>
            </a:r>
            <a:r>
              <a:rPr lang="en-US" sz="3200" noProof="0" dirty="0">
                <a:solidFill>
                  <a:prstClr val="black"/>
                </a:solidFill>
                <a:latin typeface="Arial" panose="020B0604020202020204" pitchFamily="34"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5961909" y="2692972"/>
            <a:ext cx="4774779" cy="14291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lang="en-US" sz="3200" noProof="0" dirty="0" err="1">
                <a:solidFill>
                  <a:prstClr val="black"/>
                </a:solidFill>
                <a:latin typeface="Arial" panose="020B0604020202020204" pitchFamily="34" charset="0"/>
              </a:rPr>
              <a:t>Cây</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bám</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vào</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giá</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thể</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để</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sinh</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trưởng</a:t>
            </a:r>
            <a:r>
              <a:rPr lang="en-US" sz="3200" noProof="0" dirty="0">
                <a:solidFill>
                  <a:prstClr val="black"/>
                </a:solidFill>
                <a:latin typeface="Arial" panose="020B0604020202020204" pitchFamily="34"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940532" y="4233585"/>
            <a:ext cx="4906798" cy="13372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3200" dirty="0" err="1">
                <a:solidFill>
                  <a:prstClr val="black"/>
                </a:solidFill>
                <a:latin typeface="Arial" panose="020B0604020202020204" pitchFamily="34" charset="0"/>
              </a:rPr>
              <a:t>Rễ</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cây</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sinh</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trưởng</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tới</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nguồn</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nước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và</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chất</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khoáng</a:t>
            </a:r>
            <a:r>
              <a:rPr lang="en-US" sz="3200" dirty="0">
                <a:solidFill>
                  <a:prstClr val="black"/>
                </a:solidFill>
                <a:latin typeface="Arial" panose="020B0604020202020204" pitchFamily="34"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5900355" y="4347407"/>
            <a:ext cx="4906798" cy="13128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prstClr val="black"/>
                </a:solidFill>
                <a:latin typeface="Arial" panose="020B0604020202020204" pitchFamily="34" charset="0"/>
              </a:rPr>
              <a:t>D. </a:t>
            </a:r>
            <a:r>
              <a:rPr lang="en-US" sz="3200" dirty="0" err="1">
                <a:solidFill>
                  <a:prstClr val="black"/>
                </a:solidFill>
                <a:latin typeface="Arial" panose="020B0604020202020204" pitchFamily="34" charset="0"/>
              </a:rPr>
              <a:t>Rễ</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cây</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mọc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sâu</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vào</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đất</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để</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giữ</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chân</a:t>
            </a:r>
            <a:r>
              <a:rPr lang="en-US" sz="3200" dirty="0">
                <a:solidFill>
                  <a:prstClr val="black"/>
                </a:solidFill>
                <a:latin typeface="Arial" panose="020B0604020202020204" pitchFamily="34" charset="0"/>
              </a:rPr>
              <a:t>.</a:t>
            </a:r>
            <a:r>
              <a:rPr lang="en-US" sz="3200" noProof="0" dirty="0">
                <a:solidFill>
                  <a:prstClr val="black"/>
                </a:solidFill>
                <a:latin typeface="Arial" panose="020B0604020202020204" pitchFamily="34" charset="0"/>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94633" y="3382237"/>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4709588"/>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76428" y="4603173"/>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01431" y="3440001"/>
            <a:ext cx="804742" cy="643793"/>
          </a:xfrm>
          <a:prstGeom prst="rect">
            <a:avLst/>
          </a:prstGeom>
        </p:spPr>
      </p:pic>
      <p:sp>
        <p:nvSpPr>
          <p:cNvPr id="18" name="Cloud 17">
            <a:hlinkClick r:id="rId14" action="ppaction://hlinksldjump"/>
          </p:cNvPr>
          <p:cNvSpPr/>
          <p:nvPr/>
        </p:nvSpPr>
        <p:spPr>
          <a:xfrm>
            <a:off x="4845898" y="6521986"/>
            <a:ext cx="2359211" cy="28930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3</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Hiện</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tượng</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thân</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cây</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cong</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về</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phía</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nguồn</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sáng</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thuộc</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kiểu</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cảm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ứng</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nào</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sau</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đây</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3200" noProof="0" dirty="0" err="1">
                <a:solidFill>
                  <a:prstClr val="black"/>
                </a:solidFill>
                <a:latin typeface="Arial" panose="020B0604020202020204" pitchFamily="34" charset="0"/>
              </a:rPr>
              <a:t>Tính</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hướng</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sáng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lang="en-US" sz="3200" noProof="0" dirty="0" err="1">
                <a:solidFill>
                  <a:prstClr val="black"/>
                </a:solidFill>
                <a:latin typeface="Arial" panose="020B0604020202020204" pitchFamily="34" charset="0"/>
              </a:rPr>
              <a:t>Tính</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hướng</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nước</a:t>
            </a:r>
            <a:r>
              <a:rPr lang="en-US" sz="3200" noProof="0" dirty="0">
                <a:solidFill>
                  <a:prstClr val="black"/>
                </a:solidFill>
                <a:latin typeface="Arial" panose="020B0604020202020204" pitchFamily="34"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3200" dirty="0" err="1">
                <a:solidFill>
                  <a:prstClr val="black"/>
                </a:solidFill>
                <a:latin typeface="Arial" panose="020B0604020202020204" pitchFamily="34" charset="0"/>
              </a:rPr>
              <a:t>Tính</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hướng</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tiếp</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xúc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lang="en-US" sz="3200" dirty="0" err="1">
                <a:solidFill>
                  <a:prstClr val="black"/>
                </a:solidFill>
                <a:latin typeface="Arial" panose="020B0604020202020204" pitchFamily="34" charset="0"/>
              </a:rPr>
              <a:t>Tính</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hướng</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hoá</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Rectangle 1"/>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 Khi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bờ</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5"/>
            <a:ext cx="4906798" cy="14567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Rễ</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cây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phát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triển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đều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quanh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gốc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cây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13332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Thân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cây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uốn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cong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theo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phía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ngược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lại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với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bờ</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041624" y="3635535"/>
            <a:ext cx="4906798" cy="11049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Rễ</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cây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dài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phía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bờ</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67079" y="3502973"/>
            <a:ext cx="4906798" cy="15776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Thân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cây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thẳng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nhận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phân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tán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đều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20386" y="3979259"/>
            <a:ext cx="804536" cy="653240"/>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89826" y="3374396"/>
            <a:ext cx="447587" cy="414723"/>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E0AC-89BB-01D1-21AD-59A48D0C85D7}"/>
              </a:ext>
            </a:extLst>
          </p:cNvPr>
          <p:cNvSpPr>
            <a:spLocks noGrp="1"/>
          </p:cNvSpPr>
          <p:nvPr>
            <p:ph type="title"/>
          </p:nvPr>
        </p:nvSpPr>
        <p:spPr>
          <a:xfrm>
            <a:off x="1100415" y="1837898"/>
            <a:ext cx="8596668" cy="1320800"/>
          </a:xfrm>
        </p:spPr>
        <p:txBody>
          <a:bodyPr/>
          <a:lstStyle/>
          <a:p>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mục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em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biết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Tại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sao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cây</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thể</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vươn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về</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phía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ánh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sáng</a:t>
            </a:r>
            <a:r>
              <a:rPr lang="en-US" dirty="0">
                <a:solidFill>
                  <a:srgbClr val="002060"/>
                </a:solidFill>
                <a:latin typeface="Times New Roman" panose="02020603050405020304" pitchFamily="18" charset="0"/>
                <a:cs typeface="Times New Roman" panose="02020603050405020304" pitchFamily="18" charset="0"/>
              </a:rPr>
              <a:t>?</a:t>
            </a:r>
            <a:endParaRPr lang="vi-VN"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71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AA3C-D514-B246-136A-A4B882893FDA}"/>
              </a:ext>
            </a:extLst>
          </p:cNvPr>
          <p:cNvSpPr>
            <a:spLocks noGrp="1"/>
          </p:cNvSpPr>
          <p:nvPr>
            <p:ph type="title"/>
          </p:nvPr>
        </p:nvSpPr>
        <p:spPr>
          <a:xfrm>
            <a:off x="671514" y="658283"/>
            <a:ext cx="8761413" cy="597958"/>
          </a:xfrm>
        </p:spPr>
        <p:txBody>
          <a:bodyPr>
            <a:normAutofit fontScale="90000"/>
          </a:bodyPr>
          <a:lstStyle/>
          <a:p>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4. </a:t>
            </a:r>
            <a:r>
              <a:rPr lang="en-US" dirty="0" err="1">
                <a:solidFill>
                  <a:srgbClr val="FF0000"/>
                </a:solidFill>
              </a:rPr>
              <a:t>Vận</a:t>
            </a:r>
            <a:r>
              <a:rPr lang="en-US" dirty="0">
                <a:solidFill>
                  <a:srgbClr val="FF0000"/>
                </a:solidFill>
              </a:rPr>
              <a:t> </a:t>
            </a:r>
            <a:r>
              <a:rPr lang="en-US" dirty="0" err="1">
                <a:solidFill>
                  <a:srgbClr val="FF0000"/>
                </a:solidFill>
              </a:rPr>
              <a:t>dụng</a:t>
            </a:r>
            <a:endParaRPr lang="vi-VN" dirty="0">
              <a:solidFill>
                <a:srgbClr val="FF0000"/>
              </a:solidFill>
            </a:endParaRPr>
          </a:p>
        </p:txBody>
      </p:sp>
      <p:pic>
        <p:nvPicPr>
          <p:cNvPr id="1026" name="Picture 2" descr="hình ảnh hoa hướng dương">
            <a:extLst>
              <a:ext uri="{FF2B5EF4-FFF2-40B4-BE49-F238E27FC236}">
                <a16:creationId xmlns:a16="http://schemas.microsoft.com/office/drawing/2014/main" id="{6E21CA62-410B-FC30-5E1F-9AA7190E7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4" y="1478756"/>
            <a:ext cx="10458450" cy="37361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B10901-3C84-CA7E-BB17-D7A9D2512B29}"/>
              </a:ext>
            </a:extLst>
          </p:cNvPr>
          <p:cNvSpPr txBox="1"/>
          <p:nvPr/>
        </p:nvSpPr>
        <p:spPr>
          <a:xfrm>
            <a:off x="671514" y="5437453"/>
            <a:ext cx="9059117" cy="523220"/>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Hình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hoa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gì</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5BD203A-A1A4-3F91-CE43-52F2252F2343}"/>
              </a:ext>
            </a:extLst>
          </p:cNvPr>
          <p:cNvSpPr txBox="1"/>
          <p:nvPr/>
        </p:nvSpPr>
        <p:spPr>
          <a:xfrm>
            <a:off x="671514" y="6315075"/>
            <a:ext cx="11087099" cy="523220"/>
          </a:xfrm>
          <a:prstGeom prst="rect">
            <a:avLst/>
          </a:prstGeom>
          <a:noFill/>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1.Vì </a:t>
            </a:r>
            <a:r>
              <a:rPr lang="en-US" sz="2800" dirty="0" err="1">
                <a:solidFill>
                  <a:srgbClr val="C00000"/>
                </a:solidFill>
                <a:latin typeface="Times New Roman" panose="02020603050405020304" pitchFamily="18" charset="0"/>
                <a:cs typeface="Times New Roman" panose="02020603050405020304" pitchFamily="18" charset="0"/>
              </a:rPr>
              <a:t>sao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gọi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hoa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hướng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dương</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0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0C5F-4854-C03E-4C49-F86F287575B1}"/>
              </a:ext>
            </a:extLst>
          </p:cNvPr>
          <p:cNvSpPr>
            <a:spLocks noGrp="1"/>
          </p:cNvSpPr>
          <p:nvPr>
            <p:ph type="title"/>
          </p:nvPr>
        </p:nvSpPr>
        <p:spPr>
          <a:xfrm>
            <a:off x="318052" y="755375"/>
            <a:ext cx="11648662" cy="1828800"/>
          </a:xfrm>
        </p:spPr>
        <p:txBody>
          <a:bodyPr>
            <a:normAutofit/>
          </a:bodyPr>
          <a:lstStyle/>
          <a:p>
            <a:r>
              <a:rPr lang="en-US" sz="3000" dirty="0">
                <a:solidFill>
                  <a:srgbClr val="C00000"/>
                </a:solidFill>
                <a:latin typeface="Times New Roman" panose="02020603050405020304" pitchFamily="18" charset="0"/>
                <a:cs typeface="Times New Roman" panose="02020603050405020304" pitchFamily="18" charset="0"/>
              </a:rPr>
              <a:t>2. </a:t>
            </a:r>
            <a:r>
              <a:rPr lang="en-US" sz="3000" dirty="0" err="1">
                <a:solidFill>
                  <a:srgbClr val="C00000"/>
                </a:solidFill>
                <a:latin typeface="Times New Roman" panose="02020603050405020304" pitchFamily="18" charset="0"/>
                <a:cs typeface="Times New Roman" panose="02020603050405020304" pitchFamily="18" charset="0"/>
              </a:rPr>
              <a:t>Vào</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rừng</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nhiệt</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đới</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chúng</a:t>
            </a:r>
            <a:r>
              <a:rPr lang="en-US" sz="3000" dirty="0">
                <a:solidFill>
                  <a:srgbClr val="C00000"/>
                </a:solidFill>
                <a:latin typeface="Times New Roman" panose="02020603050405020304" pitchFamily="18" charset="0"/>
                <a:cs typeface="Times New Roman" panose="02020603050405020304" pitchFamily="18" charset="0"/>
              </a:rPr>
              <a:t> ta </a:t>
            </a:r>
            <a:r>
              <a:rPr lang="en-US" sz="3000" dirty="0" err="1">
                <a:solidFill>
                  <a:srgbClr val="C00000"/>
                </a:solidFill>
                <a:latin typeface="Times New Roman" panose="02020603050405020304" pitchFamily="18" charset="0"/>
                <a:cs typeface="Times New Roman" panose="02020603050405020304" pitchFamily="18" charset="0"/>
              </a:rPr>
              <a:t>có</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thể</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gặp</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nhiều</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cây</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dây</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leo</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quấn</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quanh</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những</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cây</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gỗ</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lớn</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và</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vươn</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lên</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cao</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Nêu</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tác</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nhân</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kích</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thích</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và</a:t>
            </a:r>
            <a:r>
              <a:rPr lang="en-US" sz="3000" dirty="0">
                <a:solidFill>
                  <a:srgbClr val="C00000"/>
                </a:solidFill>
                <a:latin typeface="Times New Roman" panose="02020603050405020304" pitchFamily="18" charset="0"/>
                <a:cs typeface="Times New Roman" panose="02020603050405020304" pitchFamily="18" charset="0"/>
              </a:rPr>
              <a:t> ý </a:t>
            </a:r>
            <a:r>
              <a:rPr lang="en-US" sz="3000" dirty="0" err="1">
                <a:solidFill>
                  <a:srgbClr val="C00000"/>
                </a:solidFill>
                <a:latin typeface="Times New Roman" panose="02020603050405020304" pitchFamily="18" charset="0"/>
                <a:cs typeface="Times New Roman" panose="02020603050405020304" pitchFamily="18" charset="0"/>
              </a:rPr>
              <a:t>nghĩa</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của</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hiện</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tượng</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đó</a:t>
            </a:r>
            <a:r>
              <a:rPr lang="en-US" sz="3000" dirty="0">
                <a:solidFill>
                  <a:srgbClr val="C00000"/>
                </a:solidFill>
                <a:latin typeface="Times New Roman" panose="02020603050405020304" pitchFamily="18" charset="0"/>
                <a:cs typeface="Times New Roman" panose="02020603050405020304" pitchFamily="18" charset="0"/>
              </a:rPr>
              <a:t>? </a:t>
            </a:r>
            <a:endParaRPr lang="vi-VN" sz="3000"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AE5AA6A-61E9-50FC-C8BA-AE7F4C072828}"/>
              </a:ext>
            </a:extLst>
          </p:cNvPr>
          <p:cNvSpPr txBox="1"/>
          <p:nvPr/>
        </p:nvSpPr>
        <p:spPr>
          <a:xfrm>
            <a:off x="384314" y="2921168"/>
            <a:ext cx="11436625" cy="1015663"/>
          </a:xfrm>
          <a:prstGeom prst="rect">
            <a:avLst/>
          </a:prstGeom>
          <a:noFill/>
        </p:spPr>
        <p:txBody>
          <a:bodyPr wrap="square" rtlCol="0">
            <a:spAutoFit/>
          </a:bodyPr>
          <a:lstStyle/>
          <a:p>
            <a:r>
              <a:rPr lang="en-US" sz="3000" dirty="0" err="1">
                <a:solidFill>
                  <a:srgbClr val="C00000"/>
                </a:solidFill>
                <a:latin typeface="Times New Roman" panose="02020603050405020304" pitchFamily="18" charset="0"/>
                <a:cs typeface="Times New Roman" panose="02020603050405020304" pitchFamily="18" charset="0"/>
              </a:rPr>
              <a:t>Tìm</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hiểu</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thêm</a:t>
            </a:r>
            <a:r>
              <a:rPr lang="en-US" sz="3000" dirty="0">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Nêu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một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bộ</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phận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cơ</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thể</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bị</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tổn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thương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mà</a:t>
            </a:r>
            <a:r>
              <a:rPr lang="en-US" sz="3000" dirty="0">
                <a:solidFill>
                  <a:srgbClr val="002060"/>
                </a:solidFill>
                <a:latin typeface="Times New Roman" panose="02020603050405020304" pitchFamily="18" charset="0"/>
                <a:cs typeface="Times New Roman" panose="02020603050405020304" pitchFamily="18" charset="0"/>
              </a:rPr>
              <a:t> con </a:t>
            </a:r>
            <a:r>
              <a:rPr lang="en-US" sz="3000" dirty="0" err="1">
                <a:solidFill>
                  <a:srgbClr val="002060"/>
                </a:solidFill>
                <a:latin typeface="Times New Roman" panose="02020603050405020304" pitchFamily="18" charset="0"/>
                <a:cs typeface="Times New Roman" panose="02020603050405020304" pitchFamily="18" charset="0"/>
              </a:rPr>
              <a:t>người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không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giác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đau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thì</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thể</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dẫn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đến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hậu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quả</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gì</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Lấy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ví</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dụ</a:t>
            </a:r>
            <a:r>
              <a:rPr lang="en-US" sz="3000" dirty="0">
                <a:solidFill>
                  <a:srgbClr val="00206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8E10D301-2E6E-612C-E9ED-FCFED5B11A56}"/>
              </a:ext>
            </a:extLst>
          </p:cNvPr>
          <p:cNvSpPr txBox="1"/>
          <p:nvPr/>
        </p:nvSpPr>
        <p:spPr>
          <a:xfrm>
            <a:off x="384314" y="4571999"/>
            <a:ext cx="11436625" cy="1077218"/>
          </a:xfrm>
          <a:prstGeom prst="rect">
            <a:avLst/>
          </a:prstGeom>
          <a:noFill/>
        </p:spPr>
        <p:txBody>
          <a:bodyPr wrap="square" rtlCol="0">
            <a:spAutoFit/>
          </a:bodyPr>
          <a:lstStyle/>
          <a:p>
            <a:r>
              <a:rPr lang="en-US" sz="3200" b="1" dirty="0" err="1">
                <a:solidFill>
                  <a:srgbClr val="7030A0"/>
                </a:solidFill>
                <a:latin typeface="Times New Roman" panose="02020603050405020304" pitchFamily="18" charset="0"/>
                <a:cs typeface="Times New Roman" panose="02020603050405020304" pitchFamily="18" charset="0"/>
              </a:rPr>
              <a:t>Nghiên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cứu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mục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Em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có</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biết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giải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thích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tại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sao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cây</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có</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thể</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mọc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vươn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về</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phía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có</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ánh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sáng</a:t>
            </a:r>
            <a:r>
              <a:rPr lang="en-US" sz="3200" b="1" dirty="0">
                <a:solidFill>
                  <a:srgbClr val="7030A0"/>
                </a:solidFill>
                <a:latin typeface="Times New Roman" panose="02020603050405020304" pitchFamily="18" charset="0"/>
                <a:cs typeface="Times New Roman" panose="02020603050405020304" pitchFamily="18" charset="0"/>
              </a:rPr>
              <a:t>?</a:t>
            </a:r>
            <a:endParaRPr lang="vi-VN"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4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8672-3971-D7D2-D727-FBC079E06607}"/>
              </a:ext>
            </a:extLst>
          </p:cNvPr>
          <p:cNvSpPr>
            <a:spLocks noGrp="1"/>
          </p:cNvSpPr>
          <p:nvPr>
            <p:ph type="title"/>
          </p:nvPr>
        </p:nvSpPr>
        <p:spPr>
          <a:xfrm>
            <a:off x="1298712" y="1524000"/>
            <a:ext cx="10469218" cy="3445565"/>
          </a:xfrm>
        </p:spPr>
        <p:txBody>
          <a:bodyPr>
            <a:normAutofit/>
          </a:bodyPr>
          <a:lstStyle/>
          <a:p>
            <a:br>
              <a:rPr lang="en-US" sz="5400" dirty="0">
                <a:solidFill>
                  <a:srgbClr val="C00000"/>
                </a:solidFill>
                <a:latin typeface="Times New Roman" panose="02020603050405020304" pitchFamily="18" charset="0"/>
                <a:cs typeface="Times New Roman" panose="02020603050405020304" pitchFamily="18" charset="0"/>
              </a:rPr>
            </a:br>
            <a:r>
              <a:rPr lang="en-US" sz="5400" dirty="0">
                <a:solidFill>
                  <a:srgbClr val="C00000"/>
                </a:solidFill>
                <a:latin typeface="Times New Roman" panose="02020603050405020304" pitchFamily="18" charset="0"/>
                <a:cs typeface="Times New Roman" panose="02020603050405020304" pitchFamily="18" charset="0"/>
              </a:rPr>
              <a:t>CHÚC  THẦY CÔ SỨC KHOẺ</a:t>
            </a:r>
            <a:r>
              <a:rPr lang="en-US" sz="4000" dirty="0">
                <a:solidFill>
                  <a:srgbClr val="C00000"/>
                </a:solidFill>
              </a:rPr>
              <a:t>.</a:t>
            </a:r>
            <a:endParaRPr lang="vi-VN" sz="4000" dirty="0">
              <a:solidFill>
                <a:srgbClr val="C00000"/>
              </a:solidFill>
            </a:endParaRPr>
          </a:p>
        </p:txBody>
      </p:sp>
    </p:spTree>
    <p:extLst>
      <p:ext uri="{BB962C8B-B14F-4D97-AF65-F5344CB8AC3E}">
        <p14:creationId xmlns:p14="http://schemas.microsoft.com/office/powerpoint/2010/main" val="153907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1BE5-032D-A6BA-8FA4-D387A9430EFD}"/>
              </a:ext>
            </a:extLst>
          </p:cNvPr>
          <p:cNvSpPr>
            <a:spLocks noGrp="1"/>
          </p:cNvSpPr>
          <p:nvPr>
            <p:ph type="ctrTitle"/>
          </p:nvPr>
        </p:nvSpPr>
        <p:spPr>
          <a:xfrm>
            <a:off x="145773" y="1"/>
            <a:ext cx="8812696" cy="797994"/>
          </a:xfrm>
        </p:spPr>
        <p:txBody>
          <a:bodyPr>
            <a:normAutofit fontScale="90000"/>
          </a:bodyPr>
          <a:lstStyle/>
          <a:p>
            <a:pPr algn="l"/>
            <a:r>
              <a:rPr lang="en-US" dirty="0" err="1">
                <a:solidFill>
                  <a:srgbClr val="FF0000"/>
                </a:solidFill>
                <a:latin typeface="Times New Roman" panose="02020603050405020304" pitchFamily="18" charset="0"/>
                <a:cs typeface="Times New Roman" panose="02020603050405020304" pitchFamily="18" charset="0"/>
              </a:rPr>
              <a:t>Hoạt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1. </a:t>
            </a:r>
            <a:r>
              <a:rPr lang="en-US" dirty="0" err="1">
                <a:solidFill>
                  <a:srgbClr val="FF0000"/>
                </a:solidFill>
                <a:latin typeface="Times New Roman" panose="02020603050405020304" pitchFamily="18" charset="0"/>
                <a:cs typeface="Times New Roman" panose="02020603050405020304" pitchFamily="18" charset="0"/>
              </a:rPr>
              <a:t>Khởi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endParaRPr lang="vi-VN"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0878EBC-864A-7E21-4536-A40491B01141}"/>
              </a:ext>
            </a:extLst>
          </p:cNvPr>
          <p:cNvPicPr>
            <a:picLocks noChangeAspect="1"/>
          </p:cNvPicPr>
          <p:nvPr/>
        </p:nvPicPr>
        <p:blipFill>
          <a:blip r:embed="rId2"/>
          <a:stretch>
            <a:fillRect/>
          </a:stretch>
        </p:blipFill>
        <p:spPr>
          <a:xfrm>
            <a:off x="438355" y="1310241"/>
            <a:ext cx="11105322" cy="3953962"/>
          </a:xfrm>
          <a:prstGeom prst="rect">
            <a:avLst/>
          </a:prstGeom>
        </p:spPr>
      </p:pic>
      <p:sp>
        <p:nvSpPr>
          <p:cNvPr id="5" name="TextBox 4">
            <a:extLst>
              <a:ext uri="{FF2B5EF4-FFF2-40B4-BE49-F238E27FC236}">
                <a16:creationId xmlns:a16="http://schemas.microsoft.com/office/drawing/2014/main" id="{1A5E32AB-B816-378D-0163-920EF3C4955A}"/>
              </a:ext>
            </a:extLst>
          </p:cNvPr>
          <p:cNvSpPr txBox="1"/>
          <p:nvPr/>
        </p:nvSpPr>
        <p:spPr>
          <a:xfrm>
            <a:off x="0" y="5504224"/>
            <a:ext cx="12191999" cy="523220"/>
          </a:xfrm>
          <a:prstGeom prst="rect">
            <a:avLst/>
          </a:prstGeom>
          <a:noFill/>
        </p:spPr>
        <p:txBody>
          <a:bodyPr wrap="square" rtlCol="0">
            <a:spAutoFit/>
          </a:bodyPr>
          <a:lstStyle/>
          <a:p>
            <a:r>
              <a:rPr lang="vi-VN" sz="2800" b="0" i="0" dirty="0">
                <a:solidFill>
                  <a:schemeClr val="accent5">
                    <a:lumMod val="50000"/>
                  </a:schemeClr>
                </a:solidFill>
                <a:effectLst/>
                <a:latin typeface="Times New Roman" panose="02020603050405020304" pitchFamily="18" charset="0"/>
                <a:cs typeface="Times New Roman" panose="02020603050405020304" pitchFamily="18" charset="0"/>
              </a:rPr>
              <a:t>Em có nhận xét gì khi quan sát lá cây trinh nữ ở hình 27.1a và hình 27.1b? </a:t>
            </a:r>
            <a:endParaRPr lang="vi-VN"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320A412-6F6B-AB53-9528-476F7C1A998C}"/>
              </a:ext>
            </a:extLst>
          </p:cNvPr>
          <p:cNvSpPr txBox="1"/>
          <p:nvPr/>
        </p:nvSpPr>
        <p:spPr>
          <a:xfrm>
            <a:off x="0" y="6027444"/>
            <a:ext cx="9806610" cy="523220"/>
          </a:xfrm>
          <a:prstGeom prst="rect">
            <a:avLst/>
          </a:prstGeom>
          <a:noFill/>
        </p:spPr>
        <p:txBody>
          <a:bodyPr wrap="square" rtlCol="0">
            <a:spAutoFit/>
          </a:bodyPr>
          <a:lstStyle/>
          <a:p>
            <a:r>
              <a:rPr lang="vi-VN" sz="2800" b="0" i="0" dirty="0">
                <a:solidFill>
                  <a:schemeClr val="tx2">
                    <a:lumMod val="50000"/>
                  </a:schemeClr>
                </a:solidFill>
                <a:effectLst/>
                <a:latin typeface="Times New Roman" panose="02020603050405020304" pitchFamily="18" charset="0"/>
                <a:cs typeface="Times New Roman" panose="02020603050405020304" pitchFamily="18" charset="0"/>
              </a:rPr>
              <a:t>Theo em, đây là biểu hiện đặc </a:t>
            </a:r>
            <a:r>
              <a:rPr lang="en-US" sz="2800" dirty="0" err="1">
                <a:solidFill>
                  <a:schemeClr val="tx2">
                    <a:lumMod val="50000"/>
                  </a:schemeClr>
                </a:solidFill>
                <a:latin typeface="Times New Roman" panose="02020603050405020304" pitchFamily="18" charset="0"/>
                <a:cs typeface="Times New Roman" panose="02020603050405020304" pitchFamily="18" charset="0"/>
              </a:rPr>
              <a:t>điểm</a:t>
            </a:r>
            <a:r>
              <a:rPr lang="vi-VN" sz="2800" b="0" i="0" dirty="0">
                <a:solidFill>
                  <a:schemeClr val="tx2">
                    <a:lumMod val="50000"/>
                  </a:schemeClr>
                </a:solidFill>
                <a:effectLst/>
                <a:latin typeface="Times New Roman" panose="02020603050405020304" pitchFamily="18" charset="0"/>
                <a:cs typeface="Times New Roman" panose="02020603050405020304" pitchFamily="18" charset="0"/>
              </a:rPr>
              <a:t> nào của vật sống?</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C7C7F99-1B59-6DE4-A7B9-6AE61E6F65EE}"/>
              </a:ext>
            </a:extLst>
          </p:cNvPr>
          <p:cNvSpPr txBox="1"/>
          <p:nvPr/>
        </p:nvSpPr>
        <p:spPr>
          <a:xfrm>
            <a:off x="344557" y="797995"/>
            <a:ext cx="11105322" cy="523220"/>
          </a:xfrm>
          <a:prstGeom prst="rect">
            <a:avLst/>
          </a:prstGeom>
          <a:noFill/>
        </p:spPr>
        <p:txBody>
          <a:bodyPr wrap="square" rtlCol="0">
            <a:spAutoFit/>
          </a:bodyPr>
          <a:lstStyle/>
          <a:p>
            <a:r>
              <a:rPr lang="en-US" sz="2800" dirty="0" err="1">
                <a:solidFill>
                  <a:schemeClr val="accent5">
                    <a:lumMod val="75000"/>
                  </a:schemeClr>
                </a:solidFill>
                <a:latin typeface="Times New Roman" panose="02020603050405020304" pitchFamily="18" charset="0"/>
                <a:cs typeface="Times New Roman" panose="02020603050405020304" pitchFamily="18" charset="0"/>
              </a:rPr>
              <a:t>Nhớ</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lại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kiến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thức</a:t>
            </a:r>
            <a:r>
              <a:rPr lang="en-US" sz="2800" dirty="0">
                <a:solidFill>
                  <a:schemeClr val="accent5">
                    <a:lumMod val="75000"/>
                  </a:schemeClr>
                </a:solidFill>
                <a:latin typeface="Times New Roman" panose="02020603050405020304" pitchFamily="18" charset="0"/>
                <a:cs typeface="Times New Roman" panose="02020603050405020304" pitchFamily="18" charset="0"/>
              </a:rPr>
              <a:t> KHTN 6,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Cơ</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thể</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sống</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vật</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sống</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có</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đặc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điểm</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nào</a:t>
            </a:r>
            <a:r>
              <a:rPr lang="en-US" sz="2800" dirty="0">
                <a:solidFill>
                  <a:schemeClr val="accent5">
                    <a:lumMod val="75000"/>
                  </a:schemeClr>
                </a:solidFill>
                <a:latin typeface="Times New Roman" panose="02020603050405020304" pitchFamily="18" charset="0"/>
                <a:cs typeface="Times New Roman" panose="02020603050405020304" pitchFamily="18" charset="0"/>
              </a:rPr>
              <a:t>?</a:t>
            </a:r>
            <a:endParaRPr lang="vi-VN" sz="28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7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4602-729B-1635-3961-1F1E449B776E}"/>
              </a:ext>
            </a:extLst>
          </p:cNvPr>
          <p:cNvSpPr>
            <a:spLocks noGrp="1"/>
          </p:cNvSpPr>
          <p:nvPr>
            <p:ph type="title"/>
          </p:nvPr>
        </p:nvSpPr>
        <p:spPr>
          <a:xfrm>
            <a:off x="218660" y="100468"/>
            <a:ext cx="10856843" cy="827571"/>
          </a:xfrm>
        </p:spPr>
        <p:txBody>
          <a:bodyPr>
            <a:normAutofit/>
          </a:bodyPr>
          <a:lstStyle/>
          <a:p>
            <a:r>
              <a:rPr lang="en-US" sz="3200" dirty="0" err="1">
                <a:solidFill>
                  <a:srgbClr val="FF0000"/>
                </a:solidFill>
                <a:latin typeface="Times New Roman" panose="02020603050405020304" pitchFamily="18" charset="0"/>
                <a:cs typeface="Times New Roman" panose="02020603050405020304" pitchFamily="18" charset="0"/>
              </a:rPr>
              <a:t>Hoạt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thức</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69CD57D-652E-08B0-F3DD-885B81664027}"/>
              </a:ext>
            </a:extLst>
          </p:cNvPr>
          <p:cNvSpPr txBox="1"/>
          <p:nvPr/>
        </p:nvSpPr>
        <p:spPr>
          <a:xfrm>
            <a:off x="218660" y="603888"/>
            <a:ext cx="11661915" cy="553998"/>
          </a:xfrm>
          <a:prstGeom prst="rect">
            <a:avLst/>
          </a:prstGeom>
          <a:noFill/>
        </p:spPr>
        <p:txBody>
          <a:bodyPr wrap="square" rtlCol="0">
            <a:spAutoFit/>
          </a:bodyPr>
          <a:lstStyle/>
          <a:p>
            <a:r>
              <a:rPr lang="en-US" sz="3000" dirty="0">
                <a:solidFill>
                  <a:srgbClr val="C00000"/>
                </a:solidFill>
                <a:latin typeface="Times New Roman" panose="02020603050405020304" pitchFamily="18" charset="0"/>
                <a:cs typeface="Times New Roman" panose="02020603050405020304" pitchFamily="18" charset="0"/>
              </a:rPr>
              <a:t>I. </a:t>
            </a:r>
            <a:r>
              <a:rPr lang="en-US" sz="3000" dirty="0" err="1">
                <a:solidFill>
                  <a:srgbClr val="C00000"/>
                </a:solidFill>
                <a:latin typeface="Times New Roman" panose="02020603050405020304" pitchFamily="18" charset="0"/>
                <a:cs typeface="Times New Roman" panose="02020603050405020304" pitchFamily="18" charset="0"/>
              </a:rPr>
              <a:t>Khái</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niệm</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cảm</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ứng</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vai</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trò</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và</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đặc</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điểm</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của</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cảm</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ứng</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đối</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với</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sinh</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vật</a:t>
            </a:r>
            <a:endParaRPr lang="vi-VN" sz="3000"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1855677-F665-E2F4-5254-D5098D23AE30}"/>
              </a:ext>
            </a:extLst>
          </p:cNvPr>
          <p:cNvSpPr txBox="1"/>
          <p:nvPr/>
        </p:nvSpPr>
        <p:spPr>
          <a:xfrm>
            <a:off x="202097" y="1193514"/>
            <a:ext cx="11966713" cy="1384995"/>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cứu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mục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Sau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cứu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tế</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luận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7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phiếu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9" name="Table 9">
            <a:extLst>
              <a:ext uri="{FF2B5EF4-FFF2-40B4-BE49-F238E27FC236}">
                <a16:creationId xmlns:a16="http://schemas.microsoft.com/office/drawing/2014/main" id="{2C30455C-4298-7C27-6903-63E5E9B1C17F}"/>
              </a:ext>
            </a:extLst>
          </p:cNvPr>
          <p:cNvGraphicFramePr>
            <a:graphicFrameLocks noGrp="1"/>
          </p:cNvGraphicFramePr>
          <p:nvPr>
            <p:extLst>
              <p:ext uri="{D42A27DB-BD31-4B8C-83A1-F6EECF244321}">
                <p14:modId xmlns:p14="http://schemas.microsoft.com/office/powerpoint/2010/main" val="545420734"/>
              </p:ext>
            </p:extLst>
          </p:nvPr>
        </p:nvGraphicFramePr>
        <p:xfrm>
          <a:off x="493642" y="2532068"/>
          <a:ext cx="11648661" cy="4212598"/>
        </p:xfrm>
        <a:graphic>
          <a:graphicData uri="http://schemas.openxmlformats.org/drawingml/2006/table">
            <a:tbl>
              <a:tblPr firstRow="1" bandRow="1">
                <a:tableStyleId>{5940675A-B579-460E-94D1-54222C63F5DA}</a:tableStyleId>
              </a:tblPr>
              <a:tblGrid>
                <a:gridCol w="464756">
                  <a:extLst>
                    <a:ext uri="{9D8B030D-6E8A-4147-A177-3AD203B41FA5}">
                      <a16:colId xmlns:a16="http://schemas.microsoft.com/office/drawing/2014/main" val="1292544198"/>
                    </a:ext>
                  </a:extLst>
                </a:gridCol>
                <a:gridCol w="5182724">
                  <a:extLst>
                    <a:ext uri="{9D8B030D-6E8A-4147-A177-3AD203B41FA5}">
                      <a16:colId xmlns:a16="http://schemas.microsoft.com/office/drawing/2014/main" val="3796478309"/>
                    </a:ext>
                  </a:extLst>
                </a:gridCol>
                <a:gridCol w="1675936">
                  <a:extLst>
                    <a:ext uri="{9D8B030D-6E8A-4147-A177-3AD203B41FA5}">
                      <a16:colId xmlns:a16="http://schemas.microsoft.com/office/drawing/2014/main" val="2730361103"/>
                    </a:ext>
                  </a:extLst>
                </a:gridCol>
                <a:gridCol w="2112132">
                  <a:extLst>
                    <a:ext uri="{9D8B030D-6E8A-4147-A177-3AD203B41FA5}">
                      <a16:colId xmlns:a16="http://schemas.microsoft.com/office/drawing/2014/main" val="993401844"/>
                    </a:ext>
                  </a:extLst>
                </a:gridCol>
                <a:gridCol w="2213113">
                  <a:extLst>
                    <a:ext uri="{9D8B030D-6E8A-4147-A177-3AD203B41FA5}">
                      <a16:colId xmlns:a16="http://schemas.microsoft.com/office/drawing/2014/main" val="3624840080"/>
                    </a:ext>
                  </a:extLst>
                </a:gridCol>
              </a:tblGrid>
              <a:tr h="494038">
                <a:tc>
                  <a:txBody>
                    <a:bodyPr/>
                    <a:lstStyle/>
                    <a:p>
                      <a:pPr algn="ctr"/>
                      <a:r>
                        <a:rPr lang="en-US" sz="1800" dirty="0">
                          <a:solidFill>
                            <a:srgbClr val="C00000"/>
                          </a:solidFill>
                          <a:latin typeface="Times New Roman" panose="02020603050405020304" pitchFamily="18" charset="0"/>
                          <a:cs typeface="Times New Roman" panose="02020603050405020304" pitchFamily="18" charset="0"/>
                        </a:rPr>
                        <a:t>TT</a:t>
                      </a:r>
                      <a:endParaRPr lang="vi-VN" sz="180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sz="2200" dirty="0" err="1">
                          <a:solidFill>
                            <a:srgbClr val="C00000"/>
                          </a:solidFill>
                          <a:latin typeface="Times New Roman" panose="02020603050405020304" pitchFamily="18" charset="0"/>
                          <a:cs typeface="Times New Roman" panose="02020603050405020304" pitchFamily="18" charset="0"/>
                        </a:rPr>
                        <a:t>Một</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số</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ví</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dụ</a:t>
                      </a:r>
                      <a:endParaRPr lang="vi-VN" sz="220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sz="2200" dirty="0" err="1">
                          <a:solidFill>
                            <a:srgbClr val="C00000"/>
                          </a:solidFill>
                          <a:latin typeface="Times New Roman" panose="02020603050405020304" pitchFamily="18" charset="0"/>
                          <a:cs typeface="Times New Roman" panose="02020603050405020304" pitchFamily="18" charset="0"/>
                        </a:rPr>
                        <a:t>Kích</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thích</a:t>
                      </a:r>
                      <a:endParaRPr lang="vi-VN" sz="220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sz="2200" dirty="0" err="1">
                          <a:solidFill>
                            <a:srgbClr val="C00000"/>
                          </a:solidFill>
                          <a:latin typeface="Times New Roman" panose="02020603050405020304" pitchFamily="18" charset="0"/>
                          <a:cs typeface="Times New Roman" panose="02020603050405020304" pitchFamily="18" charset="0"/>
                        </a:rPr>
                        <a:t>Phản</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ứng</a:t>
                      </a:r>
                      <a:endParaRPr lang="vi-VN" sz="2200" dirty="0">
                        <a:solidFill>
                          <a:srgbClr val="C0000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200" dirty="0">
                          <a:solidFill>
                            <a:srgbClr val="C00000"/>
                          </a:solidFill>
                          <a:latin typeface="Times New Roman" panose="02020603050405020304" pitchFamily="18" charset="0"/>
                          <a:cs typeface="Times New Roman" panose="02020603050405020304" pitchFamily="18" charset="0"/>
                        </a:rPr>
                        <a:t>Ý </a:t>
                      </a:r>
                      <a:r>
                        <a:rPr lang="en-US" sz="2200" dirty="0" err="1">
                          <a:solidFill>
                            <a:srgbClr val="C00000"/>
                          </a:solidFill>
                          <a:latin typeface="Times New Roman" panose="02020603050405020304" pitchFamily="18" charset="0"/>
                          <a:cs typeface="Times New Roman" panose="02020603050405020304" pitchFamily="18" charset="0"/>
                        </a:rPr>
                        <a:t>nghĩa</a:t>
                      </a:r>
                      <a:endParaRPr lang="vi-VN" sz="2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64509047"/>
                  </a:ext>
                </a:extLst>
              </a:tr>
              <a:tr h="338688">
                <a:tc>
                  <a:txBody>
                    <a:bodyPr/>
                    <a:lstStyle/>
                    <a:p>
                      <a:r>
                        <a:rPr lang="en-US" sz="2000" dirty="0">
                          <a:latin typeface="Times New Roman" panose="02020603050405020304" pitchFamily="18" charset="0"/>
                          <a:cs typeface="Times New Roman" panose="02020603050405020304" pitchFamily="18" charset="0"/>
                        </a:rPr>
                        <a:t>1</a:t>
                      </a:r>
                    </a:p>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vi-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35934914"/>
                  </a:ext>
                </a:extLst>
              </a:tr>
              <a:tr h="338688">
                <a:tc>
                  <a:txBody>
                    <a:bodyPr/>
                    <a:lstStyle/>
                    <a:p>
                      <a:r>
                        <a:rPr lang="en-US" sz="2000" dirty="0">
                          <a:latin typeface="Times New Roman" panose="02020603050405020304" pitchFamily="18" charset="0"/>
                          <a:cs typeface="Times New Roman" panose="02020603050405020304" pitchFamily="18" charset="0"/>
                        </a:rPr>
                        <a:t>2</a:t>
                      </a:r>
                    </a:p>
                    <a:p>
                      <a:endParaRPr lang="en-US" sz="2000" dirty="0">
                        <a:latin typeface="Times New Roman" panose="02020603050405020304" pitchFamily="18" charset="0"/>
                        <a:cs typeface="Times New Roman" panose="02020603050405020304" pitchFamily="18" charset="0"/>
                      </a:endParaRPr>
                    </a:p>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vi-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3020098"/>
                  </a:ext>
                </a:extLst>
              </a:tr>
              <a:tr h="338688">
                <a:tc>
                  <a:txBody>
                    <a:bodyPr/>
                    <a:lstStyle/>
                    <a:p>
                      <a:r>
                        <a:rPr lang="en-US" sz="2000" dirty="0">
                          <a:latin typeface="Times New Roman" panose="02020603050405020304" pitchFamily="18" charset="0"/>
                          <a:cs typeface="Times New Roman" panose="02020603050405020304" pitchFamily="18" charset="0"/>
                        </a:rPr>
                        <a:t>3</a:t>
                      </a:r>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sz="2000" dirty="0">
                        <a:latin typeface="Times New Roman" panose="02020603050405020304" pitchFamily="18" charset="0"/>
                        <a:cs typeface="Times New Roman" panose="02020603050405020304" pitchFamily="18" charset="0"/>
                      </a:endParaRPr>
                    </a:p>
                    <a:p>
                      <a:endParaRPr lang="vi-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04067487"/>
                  </a:ext>
                </a:extLst>
              </a:tr>
              <a:tr h="0">
                <a:tc>
                  <a:txBody>
                    <a:bodyPr/>
                    <a:lstStyle/>
                    <a:p>
                      <a:r>
                        <a:rPr lang="en-US" sz="2000" dirty="0">
                          <a:latin typeface="Times New Roman" panose="02020603050405020304" pitchFamily="18" charset="0"/>
                          <a:cs typeface="Times New Roman" panose="02020603050405020304" pitchFamily="18" charset="0"/>
                        </a:rPr>
                        <a:t>4</a:t>
                      </a:r>
                    </a:p>
                    <a:p>
                      <a:endParaRPr lang="en-US" sz="2000" dirty="0">
                        <a:latin typeface="Times New Roman" panose="02020603050405020304" pitchFamily="18" charset="0"/>
                        <a:cs typeface="Times New Roman" panose="02020603050405020304" pitchFamily="18" charset="0"/>
                      </a:endParaRPr>
                    </a:p>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vi-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25310136"/>
                  </a:ext>
                </a:extLst>
              </a:tr>
            </a:tbl>
          </a:graphicData>
        </a:graphic>
      </p:graphicFrame>
      <p:sp>
        <p:nvSpPr>
          <p:cNvPr id="5" name="TextBox 4">
            <a:extLst>
              <a:ext uri="{FF2B5EF4-FFF2-40B4-BE49-F238E27FC236}">
                <a16:creationId xmlns:a16="http://schemas.microsoft.com/office/drawing/2014/main" id="{ED349299-787F-2D57-B742-A93A2CA6866A}"/>
              </a:ext>
            </a:extLst>
          </p:cNvPr>
          <p:cNvSpPr txBox="1"/>
          <p:nvPr/>
        </p:nvSpPr>
        <p:spPr>
          <a:xfrm>
            <a:off x="854764" y="2954371"/>
            <a:ext cx="5029204" cy="830997"/>
          </a:xfrm>
          <a:prstGeom prst="rect">
            <a:avLst/>
          </a:prstGeom>
          <a:noFill/>
        </p:spPr>
        <p:txBody>
          <a:bodyPr wrap="squar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Chạm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tay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cốc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nước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nóng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thì</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tay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rụt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ngay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768BBCB-742F-DBD5-A86C-4E9E93AF9F68}"/>
              </a:ext>
            </a:extLst>
          </p:cNvPr>
          <p:cNvSpPr txBox="1"/>
          <p:nvPr/>
        </p:nvSpPr>
        <p:spPr>
          <a:xfrm>
            <a:off x="6092688" y="3192016"/>
            <a:ext cx="1694623" cy="430887"/>
          </a:xfrm>
          <a:prstGeom prst="rect">
            <a:avLst/>
          </a:prstGeom>
          <a:noFill/>
        </p:spPr>
        <p:txBody>
          <a:bodyPr wrap="square" rtlCol="0">
            <a:spAutoFit/>
          </a:bodyPr>
          <a:lstStyle/>
          <a:p>
            <a:r>
              <a:rPr lang="en-US" sz="2200" dirty="0" err="1">
                <a:solidFill>
                  <a:srgbClr val="7030A0"/>
                </a:solidFill>
                <a:latin typeface="Times New Roman" panose="02020603050405020304" pitchFamily="18" charset="0"/>
                <a:cs typeface="Times New Roman" panose="02020603050405020304" pitchFamily="18" charset="0"/>
              </a:rPr>
              <a:t>Nhiệt</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độ</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cao</a:t>
            </a:r>
            <a:endParaRPr lang="vi-VN" sz="2200" dirty="0">
              <a:solidFill>
                <a:srgbClr val="7030A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2059002-0656-775A-763F-536D0C22769D}"/>
              </a:ext>
            </a:extLst>
          </p:cNvPr>
          <p:cNvSpPr txBox="1"/>
          <p:nvPr/>
        </p:nvSpPr>
        <p:spPr>
          <a:xfrm>
            <a:off x="7904921" y="3141082"/>
            <a:ext cx="1457739" cy="461665"/>
          </a:xfrm>
          <a:prstGeom prst="rect">
            <a:avLst/>
          </a:prstGeom>
          <a:noFill/>
        </p:spPr>
        <p:txBody>
          <a:bodyPr wrap="square" rtlCol="0">
            <a:spAutoFit/>
          </a:bodyPr>
          <a:lstStyle/>
          <a:p>
            <a:r>
              <a:rPr lang="en-US" sz="2400" dirty="0" err="1">
                <a:solidFill>
                  <a:srgbClr val="0070C0"/>
                </a:solidFill>
                <a:latin typeface="Times New Roman" panose="02020603050405020304" pitchFamily="18" charset="0"/>
                <a:cs typeface="Times New Roman" panose="02020603050405020304" pitchFamily="18" charset="0"/>
              </a:rPr>
              <a:t>Rụt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tay</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lại</a:t>
            </a:r>
            <a:endParaRPr lang="vi-VN" sz="2400" dirty="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4777517-BDE1-11AA-DE7F-43AE2830AE60}"/>
              </a:ext>
            </a:extLst>
          </p:cNvPr>
          <p:cNvSpPr txBox="1"/>
          <p:nvPr/>
        </p:nvSpPr>
        <p:spPr>
          <a:xfrm>
            <a:off x="9849679" y="2954371"/>
            <a:ext cx="2123661" cy="830997"/>
          </a:xfrm>
          <a:prstGeom prst="rect">
            <a:avLst/>
          </a:prstGeom>
          <a:noFill/>
        </p:spPr>
        <p:txBody>
          <a:bodyPr wrap="square" rtlCol="0">
            <a:spAutoFit/>
          </a:bodyPr>
          <a:lstStyle/>
          <a:p>
            <a:r>
              <a:rPr lang="en-US" sz="2400" dirty="0" err="1">
                <a:solidFill>
                  <a:srgbClr val="C00000"/>
                </a:solidFill>
                <a:latin typeface="Times New Roman" panose="02020603050405020304" pitchFamily="18" charset="0"/>
                <a:cs typeface="Times New Roman" panose="02020603050405020304" pitchFamily="18" charset="0"/>
              </a:rPr>
              <a:t>Bảo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vệ</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tay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khỏi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bỏng</a:t>
            </a:r>
            <a:endParaRPr lang="vi-VN" sz="2400" dirty="0">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FE5EE50-A456-87CB-2513-9F644433D50E}"/>
              </a:ext>
            </a:extLst>
          </p:cNvPr>
          <p:cNvSpPr txBox="1"/>
          <p:nvPr/>
        </p:nvSpPr>
        <p:spPr>
          <a:xfrm>
            <a:off x="834889" y="3785369"/>
            <a:ext cx="5049080" cy="1107996"/>
          </a:xfrm>
          <a:prstGeom prst="rect">
            <a:avLst/>
          </a:prstGeom>
          <a:noFill/>
        </p:spPr>
        <p:txBody>
          <a:bodyPr wrap="square" rtlCol="0">
            <a:spAutoFit/>
          </a:bodyPr>
          <a:lstStyle/>
          <a:p>
            <a:r>
              <a:rPr lang="en-US" sz="2200" dirty="0" err="1">
                <a:solidFill>
                  <a:srgbClr val="002060"/>
                </a:solidFill>
                <a:latin typeface="Times New Roman" panose="02020603050405020304" pitchFamily="18" charset="0"/>
                <a:cs typeface="Times New Roman" panose="02020603050405020304" pitchFamily="18" charset="0"/>
              </a:rPr>
              <a:t>Đặt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chậu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cây</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trong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cửa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sổ</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sau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một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thời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gian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thấy</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ngọn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cây</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vươn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ra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phía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ngoài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cửa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sổ</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phía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có</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ánh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sáng</a:t>
            </a:r>
            <a:r>
              <a:rPr lang="en-US" sz="2200" dirty="0">
                <a:solidFill>
                  <a:srgbClr val="002060"/>
                </a:solidFill>
                <a:latin typeface="Times New Roman" panose="02020603050405020304" pitchFamily="18" charset="0"/>
                <a:cs typeface="Times New Roman" panose="02020603050405020304" pitchFamily="18" charset="0"/>
              </a:rPr>
              <a:t>)</a:t>
            </a:r>
            <a:endParaRPr lang="vi-VN" sz="2200"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54F4118-9A9A-E5B0-A358-27BFA37BE5B2}"/>
              </a:ext>
            </a:extLst>
          </p:cNvPr>
          <p:cNvSpPr txBox="1"/>
          <p:nvPr/>
        </p:nvSpPr>
        <p:spPr>
          <a:xfrm>
            <a:off x="6308033" y="3785368"/>
            <a:ext cx="1302025" cy="830997"/>
          </a:xfrm>
          <a:prstGeom prst="rect">
            <a:avLst/>
          </a:prstGeom>
          <a:noFill/>
        </p:spPr>
        <p:txBody>
          <a:bodyPr wrap="square" rtlCol="0">
            <a:spAutoFit/>
          </a:bodyPr>
          <a:lstStyle/>
          <a:p>
            <a:r>
              <a:rPr lang="en-US" sz="2400" dirty="0" err="1">
                <a:solidFill>
                  <a:srgbClr val="7030A0"/>
                </a:solidFill>
                <a:latin typeface="Times New Roman" panose="02020603050405020304" pitchFamily="18" charset="0"/>
                <a:cs typeface="Times New Roman" panose="02020603050405020304" pitchFamily="18" charset="0"/>
              </a:rPr>
              <a:t>Ánh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sáng</a:t>
            </a:r>
            <a:endParaRPr lang="vi-VN" sz="2400" dirty="0">
              <a:solidFill>
                <a:srgbClr val="7030A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11F195C-8A26-06EB-F5D0-DBE95DD8B517}"/>
              </a:ext>
            </a:extLst>
          </p:cNvPr>
          <p:cNvSpPr txBox="1"/>
          <p:nvPr/>
        </p:nvSpPr>
        <p:spPr>
          <a:xfrm>
            <a:off x="7792278" y="3785369"/>
            <a:ext cx="2057401" cy="1107996"/>
          </a:xfrm>
          <a:prstGeom prst="rect">
            <a:avLst/>
          </a:prstGeom>
          <a:noFill/>
        </p:spPr>
        <p:txBody>
          <a:bodyPr wrap="square" rtlCol="0">
            <a:spAutoFit/>
          </a:bodyPr>
          <a:lstStyle/>
          <a:p>
            <a:r>
              <a:rPr lang="en-US" sz="2200" dirty="0" err="1">
                <a:solidFill>
                  <a:srgbClr val="0070C0"/>
                </a:solidFill>
                <a:latin typeface="Times New Roman" panose="02020603050405020304" pitchFamily="18" charset="0"/>
                <a:cs typeface="Times New Roman" panose="02020603050405020304" pitchFamily="18" charset="0"/>
              </a:rPr>
              <a:t>Cây</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sinh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trưởng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hướng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về</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phía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ánh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sáng</a:t>
            </a:r>
            <a:endParaRPr lang="en-US" sz="2200" dirty="0">
              <a:solidFill>
                <a:srgbClr val="0070C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B35DA60-9D49-6F89-33FC-3D75CB88D011}"/>
              </a:ext>
            </a:extLst>
          </p:cNvPr>
          <p:cNvSpPr txBox="1"/>
          <p:nvPr/>
        </p:nvSpPr>
        <p:spPr>
          <a:xfrm>
            <a:off x="9828147" y="3748724"/>
            <a:ext cx="2196546" cy="1107996"/>
          </a:xfrm>
          <a:prstGeom prst="rect">
            <a:avLst/>
          </a:prstGeom>
          <a:noFill/>
        </p:spPr>
        <p:txBody>
          <a:bodyPr wrap="square" rtlCol="0">
            <a:spAutoFit/>
          </a:bodyPr>
          <a:lstStyle/>
          <a:p>
            <a:r>
              <a:rPr lang="en-US" sz="2200" dirty="0" err="1">
                <a:solidFill>
                  <a:srgbClr val="C00000"/>
                </a:solidFill>
                <a:latin typeface="Times New Roman" panose="02020603050405020304" pitchFamily="18" charset="0"/>
                <a:cs typeface="Times New Roman" panose="02020603050405020304" pitchFamily="18" charset="0"/>
              </a:rPr>
              <a:t>Giúp</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cậy</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nhận</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được</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nhiều</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ánh</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sáng</a:t>
            </a:r>
            <a:r>
              <a:rPr lang="en-US" sz="2200" dirty="0">
                <a:solidFill>
                  <a:srgbClr val="C00000"/>
                </a:solidFill>
                <a:latin typeface="Times New Roman" panose="02020603050405020304" pitchFamily="18" charset="0"/>
                <a:cs typeface="Times New Roman" panose="02020603050405020304" pitchFamily="18" charset="0"/>
              </a:rPr>
              <a:t> </a:t>
            </a:r>
            <a:endParaRPr lang="vi-VN" sz="2200" dirty="0">
              <a:solidFill>
                <a:srgbClr val="C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962A626-E919-8611-3988-46E7F75855D9}"/>
              </a:ext>
            </a:extLst>
          </p:cNvPr>
          <p:cNvSpPr txBox="1"/>
          <p:nvPr/>
        </p:nvSpPr>
        <p:spPr>
          <a:xfrm>
            <a:off x="854764" y="5101897"/>
            <a:ext cx="5049080" cy="430887"/>
          </a:xfrm>
          <a:prstGeom prst="rect">
            <a:avLst/>
          </a:prstGeom>
          <a:noFill/>
        </p:spPr>
        <p:txBody>
          <a:bodyPr wrap="square" rtlCol="0">
            <a:spAutoFit/>
          </a:bodyPr>
          <a:lstStyle/>
          <a:p>
            <a:r>
              <a:rPr lang="en-US" sz="2200" dirty="0" err="1">
                <a:solidFill>
                  <a:srgbClr val="002060"/>
                </a:solidFill>
                <a:latin typeface="Times New Roman" panose="02020603050405020304" pitchFamily="18" charset="0"/>
                <a:cs typeface="Times New Roman" panose="02020603050405020304" pitchFamily="18" charset="0"/>
              </a:rPr>
              <a:t>Chim</a:t>
            </a:r>
            <a:r>
              <a:rPr lang="en-US" sz="2200" dirty="0">
                <a:solidFill>
                  <a:srgbClr val="002060"/>
                </a:solidFill>
                <a:latin typeface="Times New Roman" panose="02020603050405020304" pitchFamily="18" charset="0"/>
                <a:cs typeface="Times New Roman" panose="02020603050405020304" pitchFamily="18" charset="0"/>
              </a:rPr>
              <a:t> bay </a:t>
            </a:r>
            <a:r>
              <a:rPr lang="en-US" sz="2200" dirty="0" err="1">
                <a:solidFill>
                  <a:srgbClr val="002060"/>
                </a:solidFill>
                <a:latin typeface="Times New Roman" panose="02020603050405020304" pitchFamily="18" charset="0"/>
                <a:cs typeface="Times New Roman" panose="02020603050405020304" pitchFamily="18" charset="0"/>
              </a:rPr>
              <a:t>đi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khi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thấy</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người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gần</a:t>
            </a:r>
            <a:endParaRPr lang="vi-VN" sz="2200" dirty="0">
              <a:solidFill>
                <a:srgbClr val="00206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FC1FA85-7123-6D60-2EFC-B9549E7B5D25}"/>
              </a:ext>
            </a:extLst>
          </p:cNvPr>
          <p:cNvSpPr txBox="1"/>
          <p:nvPr/>
        </p:nvSpPr>
        <p:spPr>
          <a:xfrm>
            <a:off x="5903844" y="5160729"/>
            <a:ext cx="1792357" cy="430887"/>
          </a:xfrm>
          <a:prstGeom prst="rect">
            <a:avLst/>
          </a:prstGeom>
          <a:noFill/>
        </p:spPr>
        <p:txBody>
          <a:bodyPr wrap="square" rtlCol="0">
            <a:spAutoFit/>
          </a:bodyPr>
          <a:lstStyle/>
          <a:p>
            <a:r>
              <a:rPr lang="en-US" sz="2200" dirty="0" err="1">
                <a:solidFill>
                  <a:srgbClr val="7030A0"/>
                </a:solidFill>
                <a:latin typeface="Times New Roman" panose="02020603050405020304" pitchFamily="18" charset="0"/>
                <a:cs typeface="Times New Roman" panose="02020603050405020304" pitchFamily="18" charset="0"/>
              </a:rPr>
              <a:t>Người</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lại</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gần</a:t>
            </a:r>
            <a:endParaRPr lang="vi-VN" sz="2200" dirty="0">
              <a:solidFill>
                <a:srgbClr val="7030A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AFBBBB2-0002-60CF-3144-221BD668F194}"/>
              </a:ext>
            </a:extLst>
          </p:cNvPr>
          <p:cNvSpPr txBox="1"/>
          <p:nvPr/>
        </p:nvSpPr>
        <p:spPr>
          <a:xfrm>
            <a:off x="7792278" y="5160729"/>
            <a:ext cx="1792357" cy="430887"/>
          </a:xfrm>
          <a:prstGeom prst="rect">
            <a:avLst/>
          </a:prstGeom>
          <a:noFill/>
        </p:spPr>
        <p:txBody>
          <a:bodyPr wrap="square" rtlCol="0">
            <a:spAutoFit/>
          </a:bodyPr>
          <a:lstStyle/>
          <a:p>
            <a:r>
              <a:rPr lang="en-US" sz="2200" dirty="0" err="1">
                <a:solidFill>
                  <a:srgbClr val="0070C0"/>
                </a:solidFill>
                <a:latin typeface="Times New Roman" panose="02020603050405020304" pitchFamily="18" charset="0"/>
                <a:cs typeface="Times New Roman" panose="02020603050405020304" pitchFamily="18" charset="0"/>
              </a:rPr>
              <a:t>Chim</a:t>
            </a:r>
            <a:r>
              <a:rPr lang="en-US" sz="2200" dirty="0">
                <a:solidFill>
                  <a:srgbClr val="0070C0"/>
                </a:solidFill>
                <a:latin typeface="Times New Roman" panose="02020603050405020304" pitchFamily="18" charset="0"/>
                <a:cs typeface="Times New Roman" panose="02020603050405020304" pitchFamily="18" charset="0"/>
              </a:rPr>
              <a:t> bay </a:t>
            </a:r>
            <a:r>
              <a:rPr lang="en-US" sz="2200" dirty="0" err="1">
                <a:solidFill>
                  <a:srgbClr val="0070C0"/>
                </a:solidFill>
                <a:latin typeface="Times New Roman" panose="02020603050405020304" pitchFamily="18" charset="0"/>
                <a:cs typeface="Times New Roman" panose="02020603050405020304" pitchFamily="18" charset="0"/>
              </a:rPr>
              <a:t>đi</a:t>
            </a:r>
            <a:endParaRPr lang="vi-VN" sz="2200"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4026241-437B-A671-4089-7A233E09DB62}"/>
              </a:ext>
            </a:extLst>
          </p:cNvPr>
          <p:cNvSpPr txBox="1"/>
          <p:nvPr/>
        </p:nvSpPr>
        <p:spPr>
          <a:xfrm>
            <a:off x="9849679" y="5024050"/>
            <a:ext cx="2196546" cy="769441"/>
          </a:xfrm>
          <a:prstGeom prst="rect">
            <a:avLst/>
          </a:prstGeom>
          <a:noFill/>
        </p:spPr>
        <p:txBody>
          <a:bodyPr wrap="square" rtlCol="0">
            <a:spAutoFit/>
          </a:bodyPr>
          <a:lstStyle/>
          <a:p>
            <a:r>
              <a:rPr lang="en-US" sz="2200" dirty="0" err="1">
                <a:solidFill>
                  <a:srgbClr val="C00000"/>
                </a:solidFill>
                <a:latin typeface="Times New Roman" panose="02020603050405020304" pitchFamily="18" charset="0"/>
                <a:cs typeface="Times New Roman" panose="02020603050405020304" pitchFamily="18" charset="0"/>
              </a:rPr>
              <a:t>Để</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chim</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khỏi</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bị</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bắt</a:t>
            </a:r>
            <a:endParaRPr lang="vi-VN" sz="2200" dirty="0">
              <a:solidFill>
                <a:srgbClr val="C0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5D4545B-45CC-EE8C-5C7D-17005DE0B139}"/>
              </a:ext>
            </a:extLst>
          </p:cNvPr>
          <p:cNvSpPr txBox="1"/>
          <p:nvPr/>
        </p:nvSpPr>
        <p:spPr>
          <a:xfrm>
            <a:off x="854765" y="5793491"/>
            <a:ext cx="5049080" cy="430887"/>
          </a:xfrm>
          <a:prstGeom prst="rect">
            <a:avLst/>
          </a:prstGeom>
          <a:noFill/>
        </p:spPr>
        <p:txBody>
          <a:bodyPr wrap="square" rtlCol="0">
            <a:spAutoFit/>
          </a:bodyPr>
          <a:lstStyle/>
          <a:p>
            <a:r>
              <a:rPr lang="en-US" sz="2200" dirty="0">
                <a:solidFill>
                  <a:srgbClr val="002060"/>
                </a:solidFill>
                <a:latin typeface="Times New Roman" panose="02020603050405020304" pitchFamily="18" charset="0"/>
                <a:cs typeface="Times New Roman" panose="02020603050405020304" pitchFamily="18" charset="0"/>
              </a:rPr>
              <a:t>Tay </a:t>
            </a:r>
            <a:r>
              <a:rPr lang="en-US" sz="2200" dirty="0" err="1">
                <a:solidFill>
                  <a:srgbClr val="002060"/>
                </a:solidFill>
                <a:latin typeface="Times New Roman" panose="02020603050405020304" pitchFamily="18" charset="0"/>
                <a:cs typeface="Times New Roman" panose="02020603050405020304" pitchFamily="18" charset="0"/>
              </a:rPr>
              <a:t>người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rụt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khi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chạm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vào</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vật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nhọn</a:t>
            </a:r>
            <a:endParaRPr lang="vi-VN" sz="22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B731354-D29D-DC22-0BF7-D1BA3CAB50D2}"/>
              </a:ext>
            </a:extLst>
          </p:cNvPr>
          <p:cNvSpPr txBox="1"/>
          <p:nvPr/>
        </p:nvSpPr>
        <p:spPr>
          <a:xfrm>
            <a:off x="6092688" y="5793491"/>
            <a:ext cx="1603513" cy="430887"/>
          </a:xfrm>
          <a:prstGeom prst="rect">
            <a:avLst/>
          </a:prstGeom>
          <a:noFill/>
        </p:spPr>
        <p:txBody>
          <a:bodyPr wrap="square" rtlCol="0">
            <a:spAutoFit/>
          </a:bodyPr>
          <a:lstStyle/>
          <a:p>
            <a:r>
              <a:rPr lang="en-US" sz="2200" dirty="0" err="1">
                <a:solidFill>
                  <a:srgbClr val="7030A0"/>
                </a:solidFill>
                <a:latin typeface="Times New Roman" panose="02020603050405020304" pitchFamily="18" charset="0"/>
                <a:cs typeface="Times New Roman" panose="02020603050405020304" pitchFamily="18" charset="0"/>
              </a:rPr>
              <a:t>Vật</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nhọn</a:t>
            </a:r>
            <a:endParaRPr lang="vi-VN" sz="2200" dirty="0">
              <a:solidFill>
                <a:srgbClr val="7030A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16A69B3-A833-0D74-9DEC-56DBFC4D11E3}"/>
              </a:ext>
            </a:extLst>
          </p:cNvPr>
          <p:cNvSpPr txBox="1"/>
          <p:nvPr/>
        </p:nvSpPr>
        <p:spPr>
          <a:xfrm>
            <a:off x="7792278" y="5774238"/>
            <a:ext cx="1603513" cy="430887"/>
          </a:xfrm>
          <a:prstGeom prst="rect">
            <a:avLst/>
          </a:prstGeom>
          <a:noFill/>
        </p:spPr>
        <p:txBody>
          <a:bodyPr wrap="square" rtlCol="0">
            <a:spAutoFit/>
          </a:bodyPr>
          <a:lstStyle/>
          <a:p>
            <a:r>
              <a:rPr lang="en-US" sz="2200" dirty="0">
                <a:solidFill>
                  <a:srgbClr val="0070C0"/>
                </a:solidFill>
                <a:latin typeface="Times New Roman" panose="02020603050405020304" pitchFamily="18" charset="0"/>
                <a:cs typeface="Times New Roman" panose="02020603050405020304" pitchFamily="18" charset="0"/>
              </a:rPr>
              <a:t>Tay </a:t>
            </a:r>
            <a:r>
              <a:rPr lang="en-US" sz="2200" dirty="0" err="1">
                <a:solidFill>
                  <a:srgbClr val="0070C0"/>
                </a:solidFill>
                <a:latin typeface="Times New Roman" panose="02020603050405020304" pitchFamily="18" charset="0"/>
                <a:cs typeface="Times New Roman" panose="02020603050405020304" pitchFamily="18" charset="0"/>
              </a:rPr>
              <a:t>rụt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lại</a:t>
            </a:r>
            <a:endParaRPr lang="vi-VN" sz="2200" dirty="0">
              <a:solidFill>
                <a:srgbClr val="0070C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E22E0C2-8501-0AE7-860A-692D63E6C341}"/>
              </a:ext>
            </a:extLst>
          </p:cNvPr>
          <p:cNvSpPr txBox="1"/>
          <p:nvPr/>
        </p:nvSpPr>
        <p:spPr>
          <a:xfrm>
            <a:off x="9852992" y="5804727"/>
            <a:ext cx="2193234" cy="769441"/>
          </a:xfrm>
          <a:prstGeom prst="rect">
            <a:avLst/>
          </a:prstGeom>
          <a:noFill/>
        </p:spPr>
        <p:txBody>
          <a:bodyPr wrap="square" rtlCol="0">
            <a:spAutoFit/>
          </a:bodyPr>
          <a:lstStyle/>
          <a:p>
            <a:r>
              <a:rPr lang="en-US" sz="2200" dirty="0" err="1">
                <a:solidFill>
                  <a:srgbClr val="C00000"/>
                </a:solidFill>
                <a:latin typeface="Times New Roman" panose="02020603050405020304" pitchFamily="18" charset="0"/>
                <a:cs typeface="Times New Roman" panose="02020603050405020304" pitchFamily="18" charset="0"/>
              </a:rPr>
              <a:t>Tránh</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tay</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không</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bị</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tổn</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cs typeface="Times New Roman" panose="02020603050405020304" pitchFamily="18" charset="0"/>
              </a:rPr>
              <a:t>thương</a:t>
            </a:r>
            <a:endParaRPr lang="vi-VN" sz="2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4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1000"/>
                                        <p:tgtEl>
                                          <p:spTgt spid="10"/>
                                        </p:tgtEl>
                                      </p:cBhvr>
                                    </p:animEffect>
                                    <p:anim calcmode="lin" valueType="num">
                                      <p:cBhvr>
                                        <p:cTn id="87" dur="1000" fill="hold"/>
                                        <p:tgtEl>
                                          <p:spTgt spid="10"/>
                                        </p:tgtEl>
                                        <p:attrNameLst>
                                          <p:attrName>ppt_x</p:attrName>
                                        </p:attrNameLst>
                                      </p:cBhvr>
                                      <p:tavLst>
                                        <p:tav tm="0">
                                          <p:val>
                                            <p:strVal val="#ppt_x"/>
                                          </p:val>
                                        </p:tav>
                                        <p:tav tm="100000">
                                          <p:val>
                                            <p:strVal val="#ppt_x"/>
                                          </p:val>
                                        </p:tav>
                                      </p:tavLst>
                                    </p:anim>
                                    <p:anim calcmode="lin" valueType="num">
                                      <p:cBhvr>
                                        <p:cTn id="8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5" grpId="0"/>
      <p:bldP spid="7" grpId="0"/>
      <p:bldP spid="8" grpId="0"/>
      <p:bldP spid="10" grpId="0"/>
      <p:bldP spid="12" grpId="0"/>
      <p:bldP spid="13" grpId="0"/>
      <p:bldP spid="14" grpId="0"/>
      <p:bldP spid="15" grpId="0"/>
      <p:bldP spid="16" grpId="0"/>
      <p:bldP spid="17" grpId="0"/>
      <p:bldP spid="18"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17F6-AAD8-ACCB-7110-D8EE6754488A}"/>
              </a:ext>
            </a:extLst>
          </p:cNvPr>
          <p:cNvSpPr>
            <a:spLocks noGrp="1"/>
          </p:cNvSpPr>
          <p:nvPr>
            <p:ph type="title"/>
          </p:nvPr>
        </p:nvSpPr>
        <p:spPr>
          <a:xfrm>
            <a:off x="251793" y="696013"/>
            <a:ext cx="11098694" cy="668544"/>
          </a:xfrm>
        </p:spPr>
        <p:txBody>
          <a:bodyPr>
            <a:normAutofit/>
          </a:bodyPr>
          <a:lstStyle/>
          <a:p>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C7FC5C6-E014-B69C-688B-08B0281F8EA4}"/>
              </a:ext>
            </a:extLst>
          </p:cNvPr>
          <p:cNvSpPr txBox="1"/>
          <p:nvPr/>
        </p:nvSpPr>
        <p:spPr>
          <a:xfrm>
            <a:off x="251793" y="1940787"/>
            <a:ext cx="5738190" cy="523220"/>
          </a:xfrm>
          <a:prstGeom prst="rect">
            <a:avLst/>
          </a:prstGeom>
          <a:noFill/>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Cho </a:t>
            </a:r>
            <a:r>
              <a:rPr lang="en-US" sz="2800" dirty="0" err="1">
                <a:solidFill>
                  <a:srgbClr val="C00000"/>
                </a:solidFill>
                <a:latin typeface="Times New Roman" panose="02020603050405020304" pitchFamily="18" charset="0"/>
                <a:cs typeface="Times New Roman" panose="02020603050405020304" pitchFamily="18" charset="0"/>
              </a:rPr>
              <a:t>ví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dụ</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về</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cảm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ứng</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0037F4A-35FC-CA9B-D347-6910CD1F7A5F}"/>
              </a:ext>
            </a:extLst>
          </p:cNvPr>
          <p:cNvSpPr txBox="1"/>
          <p:nvPr/>
        </p:nvSpPr>
        <p:spPr>
          <a:xfrm>
            <a:off x="251793" y="3996537"/>
            <a:ext cx="10296937" cy="954107"/>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Nghiên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cứu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dụ</a:t>
            </a:r>
            <a:r>
              <a:rPr lang="en-US" sz="2800" dirty="0">
                <a:solidFill>
                  <a:srgbClr val="C00000"/>
                </a:solidFill>
                <a:latin typeface="Times New Roman" panose="02020603050405020304" pitchFamily="18" charset="0"/>
                <a:cs typeface="Times New Roman" panose="02020603050405020304" pitchFamily="18" charset="0"/>
              </a:rPr>
              <a:t> ở </a:t>
            </a:r>
            <a:r>
              <a:rPr lang="en-US" sz="2800" dirty="0" err="1">
                <a:solidFill>
                  <a:srgbClr val="C00000"/>
                </a:solidFill>
                <a:latin typeface="Times New Roman" panose="02020603050405020304" pitchFamily="18" charset="0"/>
                <a:cs typeface="Times New Roman" panose="02020603050405020304" pitchFamily="18" charset="0"/>
              </a:rPr>
              <a:t>trên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phiếu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học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tập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bày</a:t>
            </a:r>
            <a:r>
              <a:rPr lang="en-US" sz="2800" dirty="0">
                <a:solidFill>
                  <a:srgbClr val="C00000"/>
                </a:solidFill>
                <a:latin typeface="Times New Roman" panose="02020603050405020304" pitchFamily="18" charset="0"/>
                <a:cs typeface="Times New Roman" panose="02020603050405020304" pitchFamily="18" charset="0"/>
              </a:rPr>
              <a:t> ý </a:t>
            </a:r>
            <a:r>
              <a:rPr lang="en-US" sz="2800" dirty="0" err="1">
                <a:solidFill>
                  <a:srgbClr val="C00000"/>
                </a:solidFill>
                <a:latin typeface="Times New Roman" panose="02020603050405020304" pitchFamily="18" charset="0"/>
                <a:cs typeface="Times New Roman" panose="02020603050405020304" pitchFamily="18" charset="0"/>
              </a:rPr>
              <a:t>nghĩa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của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thức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cảm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ứng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từng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dụ</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B9EA7B1-0650-0E42-AFCA-2B2134F1568F}"/>
              </a:ext>
            </a:extLst>
          </p:cNvPr>
          <p:cNvSpPr txBox="1"/>
          <p:nvPr/>
        </p:nvSpPr>
        <p:spPr>
          <a:xfrm>
            <a:off x="59634" y="5535811"/>
            <a:ext cx="988612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-Ý </a:t>
            </a:r>
            <a:r>
              <a:rPr lang="en-US" sz="2800" dirty="0" err="1">
                <a:solidFill>
                  <a:srgbClr val="FF0000"/>
                </a:solidFill>
                <a:latin typeface="Times New Roman" panose="02020603050405020304" pitchFamily="18" charset="0"/>
                <a:cs typeface="Times New Roman" panose="02020603050405020304" pitchFamily="18" charset="0"/>
              </a:rPr>
              <a:t>nghĩa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0DE27FC-3AF6-AFD7-DF47-D0417BECA596}"/>
              </a:ext>
            </a:extLst>
          </p:cNvPr>
          <p:cNvSpPr txBox="1"/>
          <p:nvPr/>
        </p:nvSpPr>
        <p:spPr>
          <a:xfrm>
            <a:off x="251793" y="2888150"/>
            <a:ext cx="10614990" cy="523220"/>
          </a:xfrm>
          <a:prstGeom prst="rect">
            <a:avLst/>
          </a:prstGeom>
          <a:noFill/>
        </p:spPr>
        <p:txBody>
          <a:bodyPr wrap="square" rtlCol="0">
            <a:spAutoFit/>
          </a:bodyPr>
          <a:lstStyle/>
          <a:p>
            <a:r>
              <a:rPr lang="en-US" sz="2800" dirty="0">
                <a:solidFill>
                  <a:srgbClr val="7030A0"/>
                </a:solidFill>
                <a:latin typeface="Times New Roman" panose="02020603050405020304" pitchFamily="18" charset="0"/>
                <a:cs typeface="Times New Roman" panose="02020603050405020304" pitchFamily="18" charset="0"/>
              </a:rPr>
              <a:t>VD. Tay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rụt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chạm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hòn</a:t>
            </a:r>
            <a:r>
              <a:rPr lang="en-US" sz="2800" dirty="0">
                <a:solidFill>
                  <a:srgbClr val="7030A0"/>
                </a:solidFill>
                <a:latin typeface="Times New Roman" panose="02020603050405020304" pitchFamily="18" charset="0"/>
                <a:cs typeface="Times New Roman" panose="02020603050405020304" pitchFamily="18" charset="0"/>
              </a:rPr>
              <a:t> than </a:t>
            </a:r>
            <a:r>
              <a:rPr lang="en-US" sz="2800" dirty="0" err="1">
                <a:solidFill>
                  <a:srgbClr val="7030A0"/>
                </a:solidFill>
                <a:latin typeface="Times New Roman" panose="02020603050405020304" pitchFamily="18" charset="0"/>
                <a:cs typeface="Times New Roman" panose="02020603050405020304" pitchFamily="18" charset="0"/>
              </a:rPr>
              <a:t>đang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nóng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6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F6023B0-9A61-8EAF-63F5-DDE54FD3D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138891"/>
            <a:ext cx="4093698"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8537608-FF9E-2821-F90C-376E42EDC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543" y="323557"/>
            <a:ext cx="7141696" cy="5697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93B625-3361-FCED-D703-2CB980BEF8B8}"/>
              </a:ext>
            </a:extLst>
          </p:cNvPr>
          <p:cNvSpPr txBox="1"/>
          <p:nvPr/>
        </p:nvSpPr>
        <p:spPr>
          <a:xfrm>
            <a:off x="492369" y="5441836"/>
            <a:ext cx="317929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a:t>
            </a:r>
            <a:endParaRPr lang="vi-VN"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BC91DB2-D04A-1EAB-5FA2-C7C24F6958EF}"/>
              </a:ext>
            </a:extLst>
          </p:cNvPr>
          <p:cNvSpPr txBox="1"/>
          <p:nvPr/>
        </p:nvSpPr>
        <p:spPr>
          <a:xfrm>
            <a:off x="358725" y="6072778"/>
            <a:ext cx="4550899" cy="769441"/>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27.2.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endParaRPr lang="vi-VN" sz="2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87CA822-D85A-F61D-6C26-95132B1557A3}"/>
              </a:ext>
            </a:extLst>
          </p:cNvPr>
          <p:cNvSpPr txBox="1"/>
          <p:nvPr/>
        </p:nvSpPr>
        <p:spPr>
          <a:xfrm>
            <a:off x="5433391" y="6361043"/>
            <a:ext cx="650681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27.3.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13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additive="base">
                                        <p:cTn id="21" dur="500" fill="hold"/>
                                        <p:tgtEl>
                                          <p:spTgt spid="1030"/>
                                        </p:tgtEl>
                                        <p:attrNameLst>
                                          <p:attrName>ppt_x</p:attrName>
                                        </p:attrNameLst>
                                      </p:cBhvr>
                                      <p:tavLst>
                                        <p:tav tm="0">
                                          <p:val>
                                            <p:strVal val="#ppt_x"/>
                                          </p:val>
                                        </p:tav>
                                        <p:tav tm="100000">
                                          <p:val>
                                            <p:strVal val="#ppt_x"/>
                                          </p:val>
                                        </p:tav>
                                      </p:tavLst>
                                    </p:anim>
                                    <p:anim calcmode="lin" valueType="num">
                                      <p:cBhvr additive="base">
                                        <p:cTn id="2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6948-1A5E-A758-2B5C-5AAED9E8A8C1}"/>
              </a:ext>
            </a:extLst>
          </p:cNvPr>
          <p:cNvSpPr>
            <a:spLocks noGrp="1"/>
          </p:cNvSpPr>
          <p:nvPr>
            <p:ph type="title"/>
          </p:nvPr>
        </p:nvSpPr>
        <p:spPr>
          <a:xfrm>
            <a:off x="785191" y="884561"/>
            <a:ext cx="10545418" cy="1320800"/>
          </a:xfrm>
        </p:spPr>
        <p:txBody>
          <a:bodyPr>
            <a:noAutofit/>
          </a:bodyPr>
          <a:lstStyle/>
          <a:p>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27.2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27.3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trò</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BDE8443-285D-BE44-0E6F-33C8655E82D3}"/>
              </a:ext>
            </a:extLst>
          </p:cNvPr>
          <p:cNvSpPr txBox="1"/>
          <p:nvPr/>
        </p:nvSpPr>
        <p:spPr>
          <a:xfrm>
            <a:off x="785192" y="3662473"/>
            <a:ext cx="10217426" cy="2677656"/>
          </a:xfrm>
          <a:prstGeom prst="rect">
            <a:avLst/>
          </a:prstGeom>
          <a:noFill/>
        </p:spPr>
        <p:txBody>
          <a:bodyPr wrap="square" rtlCol="0">
            <a:spAutoFit/>
          </a:bodyPr>
          <a:lstStyle/>
          <a:p>
            <a:pPr algn="just"/>
            <a:r>
              <a:rPr lang="vi-VN" sz="2800" b="0" i="0" dirty="0">
                <a:solidFill>
                  <a:srgbClr val="7030A0"/>
                </a:solidFill>
                <a:effectLst/>
                <a:latin typeface="Times New Roman" panose="02020603050405020304" pitchFamily="18" charset="0"/>
                <a:cs typeface="Times New Roman" panose="02020603050405020304" pitchFamily="18" charset="0"/>
              </a:rPr>
              <a:t>– Đặc điểm của cảm ứng:</a:t>
            </a:r>
          </a:p>
          <a:p>
            <a:pPr algn="just"/>
            <a:r>
              <a:rPr lang="vi-VN" sz="2800" b="0" i="0" dirty="0">
                <a:solidFill>
                  <a:srgbClr val="7030A0"/>
                </a:solidFill>
                <a:effectLst/>
                <a:latin typeface="Times New Roman" panose="02020603050405020304" pitchFamily="18" charset="0"/>
                <a:cs typeface="Times New Roman" panose="02020603050405020304" pitchFamily="18" charset="0"/>
              </a:rPr>
              <a:t>+ Cảm ứng ở thực vật diễn ra chậm, khó nhận </a:t>
            </a:r>
            <a:r>
              <a:rPr lang="en-US" sz="2800" b="0" i="0" dirty="0" err="1">
                <a:solidFill>
                  <a:srgbClr val="7030A0"/>
                </a:solidFill>
                <a:effectLst/>
                <a:latin typeface="Times New Roman" panose="02020603050405020304" pitchFamily="18" charset="0"/>
                <a:cs typeface="Times New Roman" panose="02020603050405020304" pitchFamily="18" charset="0"/>
              </a:rPr>
              <a:t>thấy</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biểu</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hiện</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bằng</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sự</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thay</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đổi</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hình</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thái</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hoặc</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sự</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vận</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động</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các</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cơ</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en-US" sz="2800" b="0" i="0" dirty="0" err="1">
                <a:solidFill>
                  <a:srgbClr val="7030A0"/>
                </a:solidFill>
                <a:effectLst/>
                <a:latin typeface="Times New Roman" panose="02020603050405020304" pitchFamily="18" charset="0"/>
                <a:cs typeface="Times New Roman" panose="02020603050405020304" pitchFamily="18" charset="0"/>
              </a:rPr>
              <a:t>quan</a:t>
            </a:r>
            <a:r>
              <a:rPr lang="en-US" sz="2800" b="0" i="0" dirty="0">
                <a:solidFill>
                  <a:srgbClr val="7030A0"/>
                </a:solidFill>
                <a:effectLst/>
                <a:latin typeface="Times New Roman" panose="02020603050405020304" pitchFamily="18" charset="0"/>
                <a:cs typeface="Times New Roman" panose="02020603050405020304" pitchFamily="18" charset="0"/>
              </a:rPr>
              <a:t>, </a:t>
            </a:r>
            <a:r>
              <a:rPr lang="vi-VN" sz="2800" b="0" i="0" dirty="0">
                <a:solidFill>
                  <a:srgbClr val="7030A0"/>
                </a:solidFill>
                <a:effectLst/>
                <a:latin typeface="Times New Roman" panose="02020603050405020304" pitchFamily="18" charset="0"/>
                <a:cs typeface="Times New Roman" panose="02020603050405020304" pitchFamily="18" charset="0"/>
              </a:rPr>
              <a:t>có các hình thức như hướng sáng, hướng nước, hướng tiếp xúc,…</a:t>
            </a:r>
          </a:p>
          <a:p>
            <a:r>
              <a:rPr lang="vi-VN" sz="2800" b="0" i="0" dirty="0">
                <a:solidFill>
                  <a:srgbClr val="7030A0"/>
                </a:solidFill>
                <a:effectLst/>
                <a:latin typeface="Times New Roman" panose="02020603050405020304" pitchFamily="18" charset="0"/>
                <a:cs typeface="Times New Roman" panose="02020603050405020304" pitchFamily="18" charset="0"/>
              </a:rPr>
              <a:t>+ Cảm ứng ở động vật thường diễn ra với tốc độ n</a:t>
            </a:r>
            <a:r>
              <a:rPr lang="en-US" sz="2800" b="0" i="0" dirty="0" err="1">
                <a:solidFill>
                  <a:srgbClr val="7030A0"/>
                </a:solidFill>
                <a:effectLst/>
                <a:latin typeface="Times New Roman" panose="02020603050405020304" pitchFamily="18" charset="0"/>
                <a:cs typeface="Times New Roman" panose="02020603050405020304" pitchFamily="18" charset="0"/>
              </a:rPr>
              <a:t>hanh</a:t>
            </a:r>
            <a:r>
              <a:rPr lang="vi-VN" sz="2800" b="0" i="0" dirty="0">
                <a:solidFill>
                  <a:srgbClr val="7030A0"/>
                </a:solidFill>
                <a:effectLst/>
                <a:latin typeface="Times New Roman" panose="02020603050405020304" pitchFamily="18" charset="0"/>
                <a:cs typeface="Times New Roman" panose="02020603050405020304" pitchFamily="18" charset="0"/>
              </a:rPr>
              <a:t> hơn, dễ nhận thấy,…</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4C3C879-A8EA-0918-0B02-C0FE599E7FE7}"/>
              </a:ext>
            </a:extLst>
          </p:cNvPr>
          <p:cNvSpPr txBox="1"/>
          <p:nvPr/>
        </p:nvSpPr>
        <p:spPr>
          <a:xfrm>
            <a:off x="785192" y="2672307"/>
            <a:ext cx="8242852" cy="523220"/>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Vậy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đặc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điểm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cảm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ứng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của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thực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vật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vật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gì</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48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0"/>
            <a:ext cx="11887200" cy="6858000"/>
          </a:xfrm>
        </p:spPr>
        <p:txBody>
          <a:bodyPr>
            <a:noAutofit/>
          </a:bodyPr>
          <a:lstStyle/>
          <a:p>
            <a:pPr algn="ctr"/>
            <a:r>
              <a:rPr lang="en-US" sz="6000" b="1" dirty="0" err="1">
                <a:solidFill>
                  <a:srgbClr val="FF0000"/>
                </a:solidFill>
                <a:latin typeface="Times New Roman" panose="02020603050405020304" pitchFamily="18" charset="0"/>
                <a:cs typeface="Times New Roman" panose="02020603050405020304" pitchFamily="18" charset="0"/>
              </a:rPr>
              <a:t>Hoạt</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động</a:t>
            </a:r>
            <a:r>
              <a:rPr lang="en-US" sz="6000" b="1" dirty="0">
                <a:solidFill>
                  <a:srgbClr val="FF0000"/>
                </a:solidFill>
                <a:latin typeface="Times New Roman" panose="02020603050405020304" pitchFamily="18" charset="0"/>
                <a:cs typeface="Times New Roman" panose="02020603050405020304" pitchFamily="18" charset="0"/>
              </a:rPr>
              <a:t> 3. </a:t>
            </a:r>
            <a:r>
              <a:rPr lang="en-US" sz="6000" b="1" dirty="0" err="1">
                <a:solidFill>
                  <a:srgbClr val="FF0000"/>
                </a:solidFill>
                <a:latin typeface="Times New Roman" panose="02020603050405020304" pitchFamily="18" charset="0"/>
                <a:cs typeface="Times New Roman" panose="02020603050405020304" pitchFamily="18" charset="0"/>
              </a:rPr>
              <a:t>Luyện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tập</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46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857805"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2355722"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862309" y="3973264"/>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2408545" y="398384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349527" y="95110"/>
            <a:ext cx="5227713"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noProof="0"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endPar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3850" y="1230983"/>
            <a:ext cx="495300" cy="438150"/>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audio>
              <p:cMediaNode vol="80000">
                <p:cTn id="186"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1. </a:t>
            </a:r>
            <a:r>
              <a:rPr lang="en-US" sz="3600" dirty="0" err="1">
                <a:solidFill>
                  <a:schemeClr val="tx1"/>
                </a:solidFill>
                <a:latin typeface="Times New Roman" panose="02020603050405020304" pitchFamily="18" charset="0"/>
                <a:cs typeface="Times New Roman" panose="02020603050405020304" pitchFamily="18" charset="0"/>
              </a:rPr>
              <a:t>Đặc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thức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ứng</a:t>
            </a:r>
            <a:r>
              <a:rPr lang="en-US" sz="3600" dirty="0">
                <a:solidFill>
                  <a:schemeClr val="tx1"/>
                </a:solidFill>
                <a:latin typeface="Times New Roman" panose="02020603050405020304" pitchFamily="18" charset="0"/>
                <a:cs typeface="Times New Roman" panose="02020603050405020304" pitchFamily="18" charset="0"/>
              </a:rPr>
              <a:t> ở </a:t>
            </a:r>
            <a:r>
              <a:rPr lang="en-US" sz="3600" dirty="0" err="1">
                <a:solidFill>
                  <a:schemeClr val="tx1"/>
                </a:solidFill>
                <a:latin typeface="Times New Roman" panose="02020603050405020304" pitchFamily="18" charset="0"/>
                <a:cs typeface="Times New Roman" panose="02020603050405020304" pitchFamily="18" charset="0"/>
              </a:rPr>
              <a:t>động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49711" y="1911845"/>
            <a:ext cx="4906798" cy="12122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0" i="0" u="none" strike="noStrike" kern="1200" cap="none" spc="0" normalizeH="0" baseline="0" noProof="0" dirty="0">
                <a:ln>
                  <a:noFill/>
                </a:ln>
                <a:solidFill>
                  <a:schemeClr val="tx1"/>
                </a:solidFill>
                <a:effectLst/>
                <a:uLnTx/>
                <a:uFillTx/>
                <a:latin typeface="+mj-lt"/>
              </a:rPr>
              <a:t>A.</a:t>
            </a:r>
            <a:r>
              <a:rPr kumimoji="0" lang="en-US" sz="3600" b="0" i="0" u="none" strike="noStrike" kern="1200" cap="none" spc="0" normalizeH="0" baseline="0" noProof="0" dirty="0">
                <a:ln>
                  <a:noFill/>
                </a:ln>
                <a:solidFill>
                  <a:schemeClr val="tx1"/>
                </a:solidFill>
                <a:effectLst/>
                <a:uLnTx/>
                <a:uFillTx/>
                <a:latin typeface="+mj-lt"/>
              </a:rPr>
              <a:t> </a:t>
            </a:r>
            <a:r>
              <a:rPr lang="en-US" sz="3600" noProof="0" dirty="0" err="1">
                <a:solidFill>
                  <a:schemeClr val="tx1"/>
                </a:solidFill>
                <a:latin typeface="Times New Roman" panose="02020603050405020304" pitchFamily="18" charset="0"/>
                <a:cs typeface="Times New Roman" panose="02020603050405020304" pitchFamily="18" charset="0"/>
              </a:rPr>
              <a:t>Diễn</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ra</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nhanh</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dễ</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nhận</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thấy</a:t>
            </a:r>
            <a:r>
              <a:rPr lang="en-US" sz="3600" noProof="0" dirty="0">
                <a:solidFill>
                  <a:schemeClr val="tx1"/>
                </a:solidFill>
                <a:latin typeface="Times New Roman" panose="02020603050405020304" pitchFamily="18" charset="0"/>
                <a:cs typeface="Times New Roman" panose="02020603050405020304" pitchFamily="18" charset="0"/>
              </a:rPr>
              <a:t>.</a:t>
            </a:r>
            <a:r>
              <a:rPr lang="en-US" b="1" dirty="0"/>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096000" y="1949345"/>
            <a:ext cx="4906798" cy="11048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rPr>
              <a:t>B.</a:t>
            </a:r>
            <a:r>
              <a:rPr lang="en-US" sz="3600" noProof="0" dirty="0"/>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Dễ</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diễn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ra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mãnh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liệt</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54588" y="3382832"/>
            <a:ext cx="4906798" cy="143529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0" i="0" u="none" strike="noStrike" kern="1200" cap="none" spc="0" normalizeH="0" baseline="0" noProof="0" dirty="0">
                <a:ln>
                  <a:noFill/>
                </a:ln>
                <a:solidFill>
                  <a:schemeClr val="tx1"/>
                </a:solidFill>
                <a:effectLst/>
                <a:uLnTx/>
                <a:uFillTx/>
                <a:latin typeface="+mj-lt"/>
              </a:rPr>
              <a:t>C. </a:t>
            </a:r>
            <a:r>
              <a:rPr lang="en-US" sz="3600" noProof="0" dirty="0" err="1">
                <a:solidFill>
                  <a:schemeClr val="tx1"/>
                </a:solidFill>
                <a:latin typeface="Times New Roman" panose="02020603050405020304" pitchFamily="18" charset="0"/>
                <a:cs typeface="Times New Roman" panose="02020603050405020304" pitchFamily="18" charset="0"/>
              </a:rPr>
              <a:t>Hình</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thức</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phản</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ứng</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đa</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dạng</a:t>
            </a:r>
            <a:r>
              <a:rPr lang="en-US" sz="3600" noProof="0" dirty="0">
                <a:solidFill>
                  <a:schemeClr val="tx1"/>
                </a:solidFill>
                <a:latin typeface="Times New Roman" panose="02020603050405020304" pitchFamily="18" charset="0"/>
                <a:cs typeface="Times New Roman" panose="02020603050405020304" pitchFamily="18" charset="0"/>
              </a:rPr>
              <a:t>.</a:t>
            </a:r>
            <a:endParaRPr kumimoji="0" lang="vi-VN" sz="36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6" y="3334697"/>
            <a:ext cx="4906798" cy="143529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600" b="0" i="0" u="none" strike="noStrike" kern="1200" cap="none" spc="0" normalizeH="0" baseline="0" noProof="0" dirty="0">
                <a:ln>
                  <a:noFill/>
                </a:ln>
                <a:solidFill>
                  <a:schemeClr val="tx1"/>
                </a:solidFill>
                <a:effectLst/>
                <a:uLnTx/>
                <a:uFillTx/>
                <a:latin typeface="+mj-lt"/>
              </a:rPr>
              <a:t>D. </a:t>
            </a:r>
            <a:r>
              <a:rPr lang="en-US" sz="3600" noProof="0" dirty="0" err="1">
                <a:solidFill>
                  <a:schemeClr val="tx1"/>
                </a:solidFill>
                <a:latin typeface="Times New Roman" panose="02020603050405020304" pitchFamily="18" charset="0"/>
                <a:cs typeface="Times New Roman" panose="02020603050405020304" pitchFamily="18" charset="0"/>
              </a:rPr>
              <a:t>Mức</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độ</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chính</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xác</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cao</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dễ</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nhận</a:t>
            </a:r>
            <a:r>
              <a:rPr lang="en-US" sz="3600" noProof="0" dirty="0">
                <a:solidFill>
                  <a:schemeClr val="tx1"/>
                </a:solidFill>
                <a:latin typeface="Times New Roman" panose="02020603050405020304" pitchFamily="18" charset="0"/>
                <a:cs typeface="Times New Roman" panose="02020603050405020304" pitchFamily="18" charset="0"/>
              </a:rPr>
              <a:t> </a:t>
            </a:r>
            <a:r>
              <a:rPr lang="en-US" sz="3600" noProof="0" dirty="0" err="1">
                <a:solidFill>
                  <a:schemeClr val="tx1"/>
                </a:solidFill>
                <a:latin typeface="Times New Roman" panose="02020603050405020304" pitchFamily="18" charset="0"/>
                <a:cs typeface="Times New Roman" panose="02020603050405020304" pitchFamily="18" charset="0"/>
              </a:rPr>
              <a:t>thấy</a:t>
            </a:r>
            <a:r>
              <a:rPr lang="en-US" sz="3600" noProof="0" dirty="0">
                <a:solidFill>
                  <a:schemeClr val="tx1"/>
                </a:solidFill>
                <a:latin typeface="Times New Roman" panose="02020603050405020304" pitchFamily="18" charset="0"/>
                <a:cs typeface="Times New Roman" panose="02020603050405020304" pitchFamily="18" charset="0"/>
              </a:rPr>
              <a:t>.</a:t>
            </a:r>
            <a:endParaRPr lang="vi-VN" sz="3600"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187108"/>
            <a:ext cx="804536" cy="789674"/>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3374395"/>
            <a:ext cx="804742" cy="613983"/>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5447130"/>
            <a:ext cx="2359211" cy="138264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348</TotalTime>
  <Words>921</Words>
  <Application>Microsoft Office PowerPoint</Application>
  <PresentationFormat>Widescreen</PresentationFormat>
  <Paragraphs>99</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Century Gothic</vt:lpstr>
      <vt:lpstr>Tahoma</vt:lpstr>
      <vt:lpstr>Times New Roman</vt:lpstr>
      <vt:lpstr>Trebuchet MS</vt:lpstr>
      <vt:lpstr>Wingdings 3</vt:lpstr>
      <vt:lpstr>Facet</vt:lpstr>
      <vt:lpstr>Bài 27.  KHÁI QUÁT VỀ CẢM ỨNG VÀ CẢM ỨNG Ở THỰC VẬT</vt:lpstr>
      <vt:lpstr>Hoạt động 1. Khởi động</vt:lpstr>
      <vt:lpstr>Hoạt động 2. Hình thành kiến thức</vt:lpstr>
      <vt:lpstr>Cảm ứng là gì?</vt:lpstr>
      <vt:lpstr>PowerPoint Presentation</vt:lpstr>
      <vt:lpstr>Quan sát hình 27.2 và 27.3 trên, cho biết hình thức cảm ứng của mỗi sinh vật trong hình và vai trò của mỗi hình thức đối với đời sống của sinh vật đó?</vt:lpstr>
      <vt:lpstr>Hoạt động 3. Luyện tập</vt:lpstr>
      <vt:lpstr>PowerPoint Presentation</vt:lpstr>
      <vt:lpstr>PowerPoint Presentation</vt:lpstr>
      <vt:lpstr>PowerPoint Presentation</vt:lpstr>
      <vt:lpstr>PowerPoint Presentation</vt:lpstr>
      <vt:lpstr>PowerPoint Presentation</vt:lpstr>
      <vt:lpstr>- Đọc mục, em có biết: Tại sao cây có thể mọc vươn về phía có ánh sáng?</vt:lpstr>
      <vt:lpstr>Hoạt động 4. Vận dụng</vt:lpstr>
      <vt:lpstr>2. Vào rừng nhiệt đới, chúng ta có thể gặp nhiều cây dây leo quấn quanh những cây gỗ lớn và vươn lên cao. Nêu tác nhân kích thích và ý nghĩa của hiện tượng đó? </vt:lpstr>
      <vt:lpstr> CHÚC  THẦY CÔ SỨC KHOẺ.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27.  KHÁI QUÁT VỀ CẢM ỨNG VÀ CẢM ỨNG Ở THỰC VẬT</dc:title>
  <dc:creator>Windows 10</dc:creator>
  <cp:lastModifiedBy>Windows 10</cp:lastModifiedBy>
  <cp:revision>47</cp:revision>
  <dcterms:created xsi:type="dcterms:W3CDTF">2023-03-29T07:33:38Z</dcterms:created>
  <dcterms:modified xsi:type="dcterms:W3CDTF">2023-04-01T00:34:27Z</dcterms:modified>
</cp:coreProperties>
</file>