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33" r:id="rId2"/>
    <p:sldId id="335" r:id="rId3"/>
    <p:sldId id="334" r:id="rId4"/>
    <p:sldId id="394" r:id="rId5"/>
    <p:sldId id="441" r:id="rId6"/>
    <p:sldId id="440" r:id="rId7"/>
    <p:sldId id="442" r:id="rId8"/>
    <p:sldId id="443" r:id="rId9"/>
    <p:sldId id="444" r:id="rId10"/>
    <p:sldId id="460" r:id="rId11"/>
    <p:sldId id="445" r:id="rId12"/>
    <p:sldId id="446" r:id="rId13"/>
    <p:sldId id="447" r:id="rId14"/>
    <p:sldId id="448" r:id="rId15"/>
    <p:sldId id="465" r:id="rId16"/>
    <p:sldId id="449" r:id="rId17"/>
    <p:sldId id="450" r:id="rId18"/>
    <p:sldId id="451" r:id="rId19"/>
    <p:sldId id="461" r:id="rId20"/>
    <p:sldId id="462" r:id="rId21"/>
    <p:sldId id="463" r:id="rId22"/>
    <p:sldId id="464" r:id="rId23"/>
    <p:sldId id="452" r:id="rId24"/>
    <p:sldId id="453" r:id="rId25"/>
    <p:sldId id="454" r:id="rId26"/>
    <p:sldId id="455" r:id="rId27"/>
    <p:sldId id="456" r:id="rId28"/>
    <p:sldId id="457" r:id="rId29"/>
    <p:sldId id="467" r:id="rId30"/>
    <p:sldId id="458" r:id="rId31"/>
    <p:sldId id="459" r:id="rId32"/>
    <p:sldId id="46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FF"/>
    <a:srgbClr val="0000FF"/>
    <a:srgbClr val="0000CC"/>
    <a:srgbClr val="FF0000"/>
    <a:srgbClr val="FF6600"/>
    <a:srgbClr val="00CC00"/>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72" d="100"/>
          <a:sy n="72" d="100"/>
        </p:scale>
        <p:origin x="48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3/4/2024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3/4/2024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3/4/2024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3/4/2024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3/4/2024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3/4/2024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3/4/2024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3/4/2024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3/4/2024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3/4/2024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3/4/2024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3/4/2024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542380"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VIÊN:BÀNH THỊ ÁNH NGUYỆT</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BÀI GIẢNG ĐIỆN TỬ</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NHIÊN 7</a:t>
            </a: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pic>
        <p:nvPicPr>
          <p:cNvPr id="6146" name="Picture 2"/>
          <p:cNvPicPr>
            <a:picLocks noChangeAspect="1" noChangeArrowheads="1"/>
          </p:cNvPicPr>
          <p:nvPr/>
        </p:nvPicPr>
        <p:blipFill>
          <a:blip r:embed="rId2"/>
          <a:srcRect/>
          <a:stretch>
            <a:fillRect/>
          </a:stretch>
        </p:blipFill>
        <p:spPr bwMode="auto">
          <a:xfrm>
            <a:off x="-1" y="612774"/>
            <a:ext cx="5799291" cy="3668939"/>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871936" y="567645"/>
            <a:ext cx="6003622" cy="3525383"/>
          </a:xfrm>
          <a:prstGeom prst="rect">
            <a:avLst/>
          </a:prstGeom>
          <a:noFill/>
          <a:ln w="9525">
            <a:noFill/>
            <a:miter lim="800000"/>
            <a:headEnd/>
            <a:tailEnd/>
          </a:ln>
          <a:effectLst/>
        </p:spPr>
      </p:pic>
      <p:sp>
        <p:nvSpPr>
          <p:cNvPr id="7" name="Rectangle 6"/>
          <p:cNvSpPr/>
          <p:nvPr/>
        </p:nvSpPr>
        <p:spPr>
          <a:xfrm>
            <a:off x="5796184" y="4022122"/>
            <a:ext cx="6096000" cy="2246769"/>
          </a:xfrm>
          <a:prstGeom prst="rect">
            <a:avLst/>
          </a:prstGeom>
        </p:spPr>
        <p:txBody>
          <a:bodyPr>
            <a:spAutoFit/>
          </a:bodyPr>
          <a:lstStyle/>
          <a:p>
            <a:pPr algn="just"/>
            <a:r>
              <a:rPr lang="vi-VN" sz="2800" dirty="0">
                <a:solidFill>
                  <a:srgbClr val="FF00FF"/>
                </a:solidFill>
                <a:latin typeface="+mj-lt"/>
              </a:rPr>
              <a:t>*Chức năng của khí khổng là thực hiện quá trình trao đổi khí và thoát hơi nước cho cây. Số lượng khí khổng trên một đơn vị diện tích lá (hoặc mật độ khí không) thay đổi tuỳ loài cây.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pic>
        <p:nvPicPr>
          <p:cNvPr id="7170" name="Picture 2"/>
          <p:cNvPicPr>
            <a:picLocks noChangeAspect="1" noChangeArrowheads="1"/>
          </p:cNvPicPr>
          <p:nvPr/>
        </p:nvPicPr>
        <p:blipFill>
          <a:blip r:embed="rId2"/>
          <a:srcRect/>
          <a:stretch>
            <a:fillRect/>
          </a:stretch>
        </p:blipFill>
        <p:spPr bwMode="auto">
          <a:xfrm>
            <a:off x="4412256" y="515939"/>
            <a:ext cx="3454400" cy="6249868"/>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759198" y="1885044"/>
            <a:ext cx="5163457" cy="36144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nodeType="clickEffect">
                                  <p:stCondLst>
                                    <p:cond delay="0"/>
                                  </p:stCondLst>
                                  <p:childTnLst>
                                    <p:animEffect transition="out" filter="diamond(in)">
                                      <p:cBhvr>
                                        <p:cTn id="13" dur="2000"/>
                                        <p:tgtEl>
                                          <p:spTgt spid="7170"/>
                                        </p:tgtEl>
                                      </p:cBhvr>
                                    </p:animEffect>
                                    <p:set>
                                      <p:cBhvr>
                                        <p:cTn id="14" dur="1" fill="hold">
                                          <p:stCondLst>
                                            <p:cond delay="1999"/>
                                          </p:stCondLst>
                                        </p:cTn>
                                        <p:tgtEl>
                                          <p:spTgt spid="717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animEffect transition="in" filter="strips(downLeft)">
                                      <p:cBhvr>
                                        <p:cTn id="19"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88576"/>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9" name="TextBox 8"/>
          <p:cNvSpPr txBox="1"/>
          <p:nvPr/>
        </p:nvSpPr>
        <p:spPr>
          <a:xfrm>
            <a:off x="0" y="1603832"/>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khuếch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tán</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16" name="TextBox 15"/>
          <p:cNvSpPr txBox="1"/>
          <p:nvPr/>
        </p:nvSpPr>
        <p:spPr>
          <a:xfrm>
            <a:off x="0" y="53702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6" name="TextBox 5"/>
          <p:cNvSpPr txBox="1"/>
          <p:nvPr/>
        </p:nvSpPr>
        <p:spPr>
          <a:xfrm>
            <a:off x="0" y="214085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7" name="TextBox 6"/>
          <p:cNvSpPr txBox="1"/>
          <p:nvPr/>
        </p:nvSpPr>
        <p:spPr>
          <a:xfrm>
            <a:off x="0" y="261982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khổng</a:t>
            </a:r>
            <a:endParaRPr lang="en-US" sz="2800" dirty="0"/>
          </a:p>
        </p:txBody>
      </p:sp>
      <p:sp>
        <p:nvSpPr>
          <p:cNvPr id="11" name="TextBox 10"/>
          <p:cNvSpPr txBox="1"/>
          <p:nvPr/>
        </p:nvSpPr>
        <p:spPr>
          <a:xfrm>
            <a:off x="0" y="317137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a:t>
            </a:r>
          </a:p>
        </p:txBody>
      </p:sp>
      <p:sp>
        <p:nvSpPr>
          <p:cNvPr id="12" name="TextBox 11"/>
          <p:cNvSpPr txBox="1"/>
          <p:nvPr/>
        </p:nvSpPr>
        <p:spPr>
          <a:xfrm>
            <a:off x="0" y="4122062"/>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đậu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4630062"/>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thoát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a:t>
            </a:r>
          </a:p>
        </p:txBody>
      </p:sp>
      <p:sp>
        <p:nvSpPr>
          <p:cNvPr id="14" name="TextBox 13"/>
          <p:cNvSpPr txBox="1"/>
          <p:nvPr/>
        </p:nvSpPr>
        <p:spPr>
          <a:xfrm>
            <a:off x="0" y="513805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Quá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khổng</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lá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pic>
        <p:nvPicPr>
          <p:cNvPr id="8194" name="Picture 2"/>
          <p:cNvPicPr>
            <a:picLocks noChangeAspect="1" noChangeArrowheads="1"/>
          </p:cNvPicPr>
          <p:nvPr/>
        </p:nvPicPr>
        <p:blipFill>
          <a:blip r:embed="rId2"/>
          <a:srcRect/>
          <a:stretch>
            <a:fillRect/>
          </a:stretch>
        </p:blipFill>
        <p:spPr bwMode="auto">
          <a:xfrm>
            <a:off x="0" y="1832256"/>
            <a:ext cx="4378779" cy="2519536"/>
          </a:xfrm>
          <a:prstGeom prst="rect">
            <a:avLst/>
          </a:prstGeom>
          <a:noFill/>
          <a:ln w="9525">
            <a:noFill/>
            <a:miter lim="800000"/>
            <a:headEnd/>
            <a:tailEnd/>
          </a:ln>
          <a:effectLst/>
        </p:spPr>
      </p:pic>
      <p:sp>
        <p:nvSpPr>
          <p:cNvPr id="4" name="Rectangle 3"/>
          <p:cNvSpPr/>
          <p:nvPr/>
        </p:nvSpPr>
        <p:spPr>
          <a:xfrm>
            <a:off x="4394200" y="655241"/>
            <a:ext cx="7620000" cy="3970318"/>
          </a:xfrm>
          <a:prstGeom prst="rect">
            <a:avLst/>
          </a:prstGeom>
        </p:spPr>
        <p:txBody>
          <a:bodyPr wrap="square">
            <a:spAutoFit/>
          </a:bodyPr>
          <a:lstStyle/>
          <a:p>
            <a:pPr algn="just"/>
            <a:r>
              <a:rPr lang="vi-VN" sz="2800" dirty="0">
                <a:solidFill>
                  <a:srgbClr val="FF00FF"/>
                </a:solidFill>
                <a:latin typeface="+mj-lt"/>
              </a:rPr>
              <a:t>+ Ban ngày, cây xanh thực hiện quá trình quang hợp, khí carbon dioxide khuếch tán từ ngoài môi trường qua khí khổng vào trong lá, khí oxygen khuếch tán từ trong qua khí khổng ra môi trường. Cây hô hấp suốt ngày đêm, trong quá trình hô hấp, khí oxygen đi vào và carbon dioxide đi ra khỏi lá qua khí khổng.</a:t>
            </a:r>
          </a:p>
          <a:p>
            <a:pPr algn="just"/>
            <a:r>
              <a:rPr lang="vi-VN" sz="2800" dirty="0">
                <a:solidFill>
                  <a:srgbClr val="FF00FF"/>
                </a:solidFill>
                <a:latin typeface="+mj-lt"/>
              </a:rPr>
              <a:t>+Sự trao đổi khí giữa cơ thể và môi trường tuân theo quy luật khuếch tán.</a:t>
            </a:r>
          </a:p>
        </p:txBody>
      </p:sp>
      <p:sp>
        <p:nvSpPr>
          <p:cNvPr id="5" name="Rectangle 4"/>
          <p:cNvSpPr/>
          <p:nvPr/>
        </p:nvSpPr>
        <p:spPr>
          <a:xfrm>
            <a:off x="4406900" y="4637881"/>
            <a:ext cx="7493000" cy="1384995"/>
          </a:xfrm>
          <a:prstGeom prst="rect">
            <a:avLst/>
          </a:prstGeom>
        </p:spPr>
        <p:txBody>
          <a:bodyPr wrap="square">
            <a:spAutoFit/>
          </a:bodyPr>
          <a:lstStyle/>
          <a:p>
            <a:pPr algn="just"/>
            <a:r>
              <a:rPr lang="vi-VN" sz="2800" dirty="0">
                <a:solidFill>
                  <a:srgbClr val="FF00FF"/>
                </a:solidFill>
                <a:latin typeface="+mj-lt"/>
              </a:rPr>
              <a:t>+ Yếu tố môi trường ảnh hưởng đến quang hợp và hô hấp, do vậy cũng ảnh hưởng đến trao đổi khí ở lá cây.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pic>
        <p:nvPicPr>
          <p:cNvPr id="9218" name="Picture 2"/>
          <p:cNvPicPr>
            <a:picLocks noChangeAspect="1" noChangeArrowheads="1"/>
          </p:cNvPicPr>
          <p:nvPr/>
        </p:nvPicPr>
        <p:blipFill>
          <a:blip r:embed="rId2"/>
          <a:srcRect/>
          <a:stretch>
            <a:fillRect/>
          </a:stretch>
        </p:blipFill>
        <p:spPr bwMode="auto">
          <a:xfrm>
            <a:off x="1611053" y="458106"/>
            <a:ext cx="4441371" cy="6373493"/>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6783129" y="461843"/>
            <a:ext cx="4029982" cy="637734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from="(-#ppt_w/2)" to="(#ppt_x)" calcmode="lin" valueType="num">
                                      <p:cBhvr>
                                        <p:cTn id="7" dur="600" fill="hold">
                                          <p:stCondLst>
                                            <p:cond delay="0"/>
                                          </p:stCondLst>
                                        </p:cTn>
                                        <p:tgtEl>
                                          <p:spTgt spid="9218"/>
                                        </p:tgtEl>
                                        <p:attrNameLst>
                                          <p:attrName>ppt_x</p:attrName>
                                        </p:attrNameLst>
                                      </p:cBhvr>
                                    </p:anim>
                                    <p:anim from="0" to="-1.0" calcmode="lin" valueType="num">
                                      <p:cBhvr>
                                        <p:cTn id="8" dur="200" decel="50000" autoRev="1" fill="hold">
                                          <p:stCondLst>
                                            <p:cond delay="600"/>
                                          </p:stCondLst>
                                        </p:cTn>
                                        <p:tgtEl>
                                          <p:spTgt spid="9218"/>
                                        </p:tgtEl>
                                        <p:attrNameLst>
                                          <p:attrName>xshear</p:attrName>
                                        </p:attrNameLst>
                                      </p:cBhvr>
                                    </p:anim>
                                    <p:animScale>
                                      <p:cBhvr>
                                        <p:cTn id="9" dur="200" decel="100000" autoRev="1" fill="hold">
                                          <p:stCondLst>
                                            <p:cond delay="600"/>
                                          </p:stCondLst>
                                        </p:cTn>
                                        <p:tgtEl>
                                          <p:spTgt spid="9218"/>
                                        </p:tgtEl>
                                      </p:cBhvr>
                                      <p:from x="100000" y="100000"/>
                                      <p:to x="80000" y="100000"/>
                                    </p:animScale>
                                    <p:anim by="(#ppt_h/3+#ppt_w*0.1)" calcmode="lin" valueType="num">
                                      <p:cBhvr additive="sum">
                                        <p:cTn id="10" dur="200" decel="100000" autoRev="1" fill="hold">
                                          <p:stCondLst>
                                            <p:cond delay="600"/>
                                          </p:stCondLst>
                                        </p:cTn>
                                        <p:tgtEl>
                                          <p:spTgt spid="9218"/>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9219"/>
                                        </p:tgtEl>
                                        <p:attrNameLst>
                                          <p:attrName>style.visibility</p:attrName>
                                        </p:attrNameLst>
                                      </p:cBhvr>
                                      <p:to>
                                        <p:strVal val="visible"/>
                                      </p:to>
                                    </p:set>
                                    <p:anim from="(-#ppt_w/2)" to="(#ppt_x)" calcmode="lin" valueType="num">
                                      <p:cBhvr>
                                        <p:cTn id="14" dur="600" fill="hold">
                                          <p:stCondLst>
                                            <p:cond delay="0"/>
                                          </p:stCondLst>
                                        </p:cTn>
                                        <p:tgtEl>
                                          <p:spTgt spid="9219"/>
                                        </p:tgtEl>
                                        <p:attrNameLst>
                                          <p:attrName>ppt_x</p:attrName>
                                        </p:attrNameLst>
                                      </p:cBhvr>
                                    </p:anim>
                                    <p:anim from="0" to="-1.0" calcmode="lin" valueType="num">
                                      <p:cBhvr>
                                        <p:cTn id="15" dur="200" decel="50000" autoRev="1" fill="hold">
                                          <p:stCondLst>
                                            <p:cond delay="600"/>
                                          </p:stCondLst>
                                        </p:cTn>
                                        <p:tgtEl>
                                          <p:spTgt spid="9219"/>
                                        </p:tgtEl>
                                        <p:attrNameLst>
                                          <p:attrName>xshear</p:attrName>
                                        </p:attrNameLst>
                                      </p:cBhvr>
                                    </p:anim>
                                    <p:animScale>
                                      <p:cBhvr>
                                        <p:cTn id="16" dur="200" decel="100000" autoRev="1" fill="hold">
                                          <p:stCondLst>
                                            <p:cond delay="600"/>
                                          </p:stCondLst>
                                        </p:cTn>
                                        <p:tgtEl>
                                          <p:spTgt spid="9219"/>
                                        </p:tgtEl>
                                      </p:cBhvr>
                                      <p:from x="100000" y="100000"/>
                                      <p:to x="80000" y="100000"/>
                                    </p:animScale>
                                    <p:anim by="(#ppt_h/3+#ppt_w*0.1)" calcmode="lin" valueType="num">
                                      <p:cBhvr additive="sum">
                                        <p:cTn id="17" dur="200" decel="100000" autoRev="1" fill="hold">
                                          <p:stCondLst>
                                            <p:cond delay="600"/>
                                          </p:stCondLst>
                                        </p:cTn>
                                        <p:tgtEl>
                                          <p:spTgt spid="92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0" y="482600"/>
            <a:ext cx="12192000" cy="523220"/>
          </a:xfrm>
          <a:prstGeom prst="rect">
            <a:avLst/>
          </a:prstGeom>
          <a:noFill/>
        </p:spPr>
        <p:txBody>
          <a:bodyPr wrap="square" rtlCol="0">
            <a:spAutoFit/>
          </a:bodyPr>
          <a:lstStyle/>
          <a:p>
            <a:pPr algn="ctr"/>
            <a:r>
              <a:rPr lang="vi-VN" sz="2800" dirty="0">
                <a:solidFill>
                  <a:srgbClr val="FF0000"/>
                </a:solidFill>
                <a:latin typeface="+mj-lt"/>
              </a:rPr>
              <a:t>Bảng quá trình trao đổi khí trong quang hợp và hô hấp của thực vật</a:t>
            </a:r>
          </a:p>
        </p:txBody>
      </p:sp>
      <p:graphicFrame>
        <p:nvGraphicFramePr>
          <p:cNvPr id="7" name="Table 6"/>
          <p:cNvGraphicFramePr>
            <a:graphicFrameLocks noGrp="1"/>
          </p:cNvGraphicFramePr>
          <p:nvPr/>
        </p:nvGraphicFramePr>
        <p:xfrm>
          <a:off x="0" y="1100666"/>
          <a:ext cx="12192000" cy="4509347"/>
        </p:xfrm>
        <a:graphic>
          <a:graphicData uri="http://schemas.openxmlformats.org/drawingml/2006/table">
            <a:tbl>
              <a:tblPr firstRow="1" bandRow="1">
                <a:tableStyleId>{5C22544A-7EE6-4342-B048-85BDC9FD1C3A}</a:tableStyleId>
              </a:tblPr>
              <a:tblGrid>
                <a:gridCol w="28067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244600">
                  <a:extLst>
                    <a:ext uri="{9D8B030D-6E8A-4147-A177-3AD203B41FA5}">
                      <a16:colId xmlns:a16="http://schemas.microsoft.com/office/drawing/2014/main" val="20002"/>
                    </a:ext>
                  </a:extLst>
                </a:gridCol>
                <a:gridCol w="1460500">
                  <a:extLst>
                    <a:ext uri="{9D8B030D-6E8A-4147-A177-3AD203B41FA5}">
                      <a16:colId xmlns:a16="http://schemas.microsoft.com/office/drawing/2014/main" val="20003"/>
                    </a:ext>
                  </a:extLst>
                </a:gridCol>
                <a:gridCol w="1612900">
                  <a:extLst>
                    <a:ext uri="{9D8B030D-6E8A-4147-A177-3AD203B41FA5}">
                      <a16:colId xmlns:a16="http://schemas.microsoft.com/office/drawing/2014/main" val="20004"/>
                    </a:ext>
                  </a:extLst>
                </a:gridCol>
                <a:gridCol w="1689100">
                  <a:extLst>
                    <a:ext uri="{9D8B030D-6E8A-4147-A177-3AD203B41FA5}">
                      <a16:colId xmlns:a16="http://schemas.microsoft.com/office/drawing/2014/main" val="20005"/>
                    </a:ext>
                  </a:extLst>
                </a:gridCol>
                <a:gridCol w="2032000">
                  <a:extLst>
                    <a:ext uri="{9D8B030D-6E8A-4147-A177-3AD203B41FA5}">
                      <a16:colId xmlns:a16="http://schemas.microsoft.com/office/drawing/2014/main" val="20006"/>
                    </a:ext>
                  </a:extLst>
                </a:gridCol>
              </a:tblGrid>
              <a:tr h="359834">
                <a:tc rowSpan="3">
                  <a:txBody>
                    <a:bodyPr/>
                    <a:lstStyle/>
                    <a:p>
                      <a:pPr algn="ctr"/>
                      <a:r>
                        <a:rPr lang="vi-VN" sz="2800" dirty="0">
                          <a:solidFill>
                            <a:srgbClr val="FFFF00"/>
                          </a:solidFill>
                          <a:latin typeface="+mj-lt"/>
                        </a:rPr>
                        <a:t>Quá</a:t>
                      </a:r>
                      <a:r>
                        <a:rPr lang="vi-VN" sz="2800" baseline="0" dirty="0">
                          <a:solidFill>
                            <a:srgbClr val="FFFF00"/>
                          </a:solidFill>
                          <a:latin typeface="+mj-lt"/>
                        </a:rPr>
                        <a:t> trình trao đổi khí</a:t>
                      </a:r>
                      <a:endParaRPr lang="vi-VN" sz="2800" dirty="0">
                        <a:solidFill>
                          <a:srgbClr val="FFFF00"/>
                        </a:solidFill>
                        <a:latin typeface="+mj-lt"/>
                      </a:endParaRPr>
                    </a:p>
                  </a:txBody>
                  <a:tcPr/>
                </a:tc>
                <a:tc gridSpan="4">
                  <a:txBody>
                    <a:bodyPr/>
                    <a:lstStyle/>
                    <a:p>
                      <a:pPr algn="ctr"/>
                      <a:r>
                        <a:rPr lang="vi-VN" sz="2800" dirty="0">
                          <a:solidFill>
                            <a:srgbClr val="FFFF00"/>
                          </a:solidFill>
                          <a:latin typeface="+mj-lt"/>
                        </a:rPr>
                        <a:t>Khí</a:t>
                      </a:r>
                      <a:r>
                        <a:rPr lang="vi-VN" sz="2800" baseline="0" dirty="0">
                          <a:solidFill>
                            <a:srgbClr val="FFFF00"/>
                          </a:solidFill>
                          <a:latin typeface="+mj-lt"/>
                        </a:rPr>
                        <a:t> được trao đổi</a:t>
                      </a:r>
                      <a:endParaRPr lang="vi-VN" sz="2800" dirty="0">
                        <a:solidFill>
                          <a:srgbClr val="FFFF00"/>
                        </a:solidFill>
                        <a:latin typeface="+mj-lt"/>
                      </a:endParaRPr>
                    </a:p>
                  </a:txBody>
                  <a:tcPr>
                    <a:lnB w="12700" cap="flat" cmpd="sng" algn="ctr">
                      <a:solidFill>
                        <a:schemeClr val="tx1"/>
                      </a:solidFill>
                      <a:prstDash val="solid"/>
                      <a:round/>
                      <a:headEnd type="none" w="med" len="med"/>
                      <a:tailEnd type="none" w="med" len="med"/>
                    </a:lnB>
                  </a:tcPr>
                </a:tc>
                <a:tc hMerge="1">
                  <a:txBody>
                    <a:bodyPr/>
                    <a:lstStyle/>
                    <a:p>
                      <a:endParaRPr lang="vi-VN"/>
                    </a:p>
                  </a:txBody>
                  <a:tcPr/>
                </a:tc>
                <a:tc hMerge="1">
                  <a:txBody>
                    <a:bodyPr/>
                    <a:lstStyle/>
                    <a:p>
                      <a:endParaRPr lang="vi-VN"/>
                    </a:p>
                  </a:txBody>
                  <a:tcPr/>
                </a:tc>
                <a:tc hMerge="1">
                  <a:txBody>
                    <a:bodyPr/>
                    <a:lstStyle/>
                    <a:p>
                      <a:endParaRPr lang="vi-VN"/>
                    </a:p>
                  </a:txBody>
                  <a:tcPr/>
                </a:tc>
                <a:tc gridSpan="2">
                  <a:txBody>
                    <a:bodyPr/>
                    <a:lstStyle/>
                    <a:p>
                      <a:pPr algn="ctr"/>
                      <a:r>
                        <a:rPr lang="vi-VN" sz="2800" dirty="0">
                          <a:solidFill>
                            <a:srgbClr val="FFFF00"/>
                          </a:solidFill>
                          <a:latin typeface="+mj-lt"/>
                        </a:rPr>
                        <a:t>Thời</a:t>
                      </a:r>
                      <a:r>
                        <a:rPr lang="vi-VN" sz="2800" baseline="0" dirty="0">
                          <a:solidFill>
                            <a:srgbClr val="FFFF00"/>
                          </a:solidFill>
                          <a:latin typeface="+mj-lt"/>
                        </a:rPr>
                        <a:t> gian diễn ra</a:t>
                      </a:r>
                      <a:endParaRPr lang="vi-VN" sz="2800" dirty="0">
                        <a:solidFill>
                          <a:srgbClr val="FFFF00"/>
                        </a:solidFill>
                        <a:latin typeface="+mj-lt"/>
                      </a:endParaRPr>
                    </a:p>
                  </a:txBody>
                  <a:tcPr>
                    <a:lnB w="12700" cap="flat" cmpd="sng" algn="ctr">
                      <a:solidFill>
                        <a:schemeClr val="tx1"/>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val="10000"/>
                  </a:ext>
                </a:extLst>
              </a:tr>
              <a:tr h="413174">
                <a:tc vMerge="1">
                  <a:txBody>
                    <a:bodyPr/>
                    <a:lstStyle/>
                    <a:p>
                      <a:endParaRPr lang="vi-VN"/>
                    </a:p>
                  </a:txBody>
                  <a:tcPr/>
                </a:tc>
                <a:tc gridSpan="2">
                  <a:txBody>
                    <a:bodyPr/>
                    <a:lstStyle/>
                    <a:p>
                      <a:pPr algn="ctr"/>
                      <a:r>
                        <a:rPr lang="vi-VN" sz="2800" dirty="0">
                          <a:solidFill>
                            <a:srgbClr val="FF00FF"/>
                          </a:solidFill>
                          <a:latin typeface="+mj-lt"/>
                        </a:rPr>
                        <a:t>Oxygen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c gridSpan="2">
                  <a:txBody>
                    <a:bodyPr/>
                    <a:lstStyle/>
                    <a:p>
                      <a:pPr algn="ctr"/>
                      <a:r>
                        <a:rPr lang="vi-VN" sz="2800" dirty="0">
                          <a:solidFill>
                            <a:srgbClr val="FF00FF"/>
                          </a:solidFill>
                          <a:latin typeface="+mj-lt"/>
                        </a:rPr>
                        <a:t>Carbon dioxide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a:p>
                  </a:txBody>
                  <a:tcPr/>
                </a:tc>
                <a:tc rowSpan="2">
                  <a:txBody>
                    <a:bodyPr/>
                    <a:lstStyle/>
                    <a:p>
                      <a:pPr algn="ctr"/>
                      <a:r>
                        <a:rPr lang="vi-VN" sz="2800" dirty="0">
                          <a:solidFill>
                            <a:srgbClr val="FF00FF"/>
                          </a:solidFill>
                          <a:latin typeface="+mj-lt"/>
                        </a:rPr>
                        <a:t>Ban đêm</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algn="ctr"/>
                      <a:r>
                        <a:rPr lang="vi-VN" sz="2800" dirty="0">
                          <a:solidFill>
                            <a:srgbClr val="FF00FF"/>
                          </a:solidFill>
                          <a:latin typeface="+mj-lt"/>
                        </a:rPr>
                        <a:t>Ban ngày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642337">
                <a:tc vMerge="1">
                  <a:txBody>
                    <a:bodyPr/>
                    <a:lstStyle/>
                    <a:p>
                      <a:endParaRPr lang="vi-VN"/>
                    </a:p>
                  </a:txBody>
                  <a:tcPr/>
                </a:tc>
                <a:tc>
                  <a:txBody>
                    <a:bodyPr/>
                    <a:lstStyle/>
                    <a:p>
                      <a:pPr algn="ctr"/>
                      <a:r>
                        <a:rPr lang="vi-VN" sz="2800" dirty="0">
                          <a:solidFill>
                            <a:srgbClr val="FF00FF"/>
                          </a:solidFill>
                          <a:latin typeface="+mj-lt"/>
                        </a:rPr>
                        <a:t>Lấy vào</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vi-VN" sz="2800" dirty="0">
                          <a:solidFill>
                            <a:srgbClr val="FF00FF"/>
                          </a:solidFill>
                          <a:latin typeface="+mj-lt"/>
                        </a:rPr>
                        <a:t>Thải 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vi-VN" sz="2800" dirty="0">
                          <a:solidFill>
                            <a:srgbClr val="FF00FF"/>
                          </a:solidFill>
                          <a:latin typeface="+mj-lt"/>
                        </a:rPr>
                        <a:t>Lấy vào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vi-VN" sz="2800" dirty="0">
                          <a:solidFill>
                            <a:srgbClr val="FF00FF"/>
                          </a:solidFill>
                          <a:latin typeface="+mj-lt"/>
                        </a:rPr>
                        <a:t>Thải ra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vi-VN"/>
                    </a:p>
                  </a:txBody>
                  <a:tcPr/>
                </a:tc>
                <a:tc vMerge="1">
                  <a:txBody>
                    <a:bodyPr/>
                    <a:lstStyle/>
                    <a:p>
                      <a:endParaRPr lang="vi-VN"/>
                    </a:p>
                  </a:txBody>
                  <a:tcPr/>
                </a:tc>
                <a:extLst>
                  <a:ext uri="{0D108BD9-81ED-4DB2-BD59-A6C34878D82A}">
                    <a16:rowId xmlns:a16="http://schemas.microsoft.com/office/drawing/2014/main" val="10002"/>
                  </a:ext>
                </a:extLst>
              </a:tr>
              <a:tr h="1415345">
                <a:tc>
                  <a:txBody>
                    <a:bodyPr/>
                    <a:lstStyle/>
                    <a:p>
                      <a:pPr algn="ctr"/>
                      <a:endParaRPr lang="vi-VN" sz="2800" dirty="0">
                        <a:solidFill>
                          <a:srgbClr val="FF00FF"/>
                        </a:solidFill>
                        <a:latin typeface="+mj-lt"/>
                      </a:endParaRPr>
                    </a:p>
                    <a:p>
                      <a:pPr algn="ctr"/>
                      <a:r>
                        <a:rPr lang="vi-VN" sz="2800" dirty="0">
                          <a:solidFill>
                            <a:srgbClr val="FF00FF"/>
                          </a:solidFill>
                          <a:latin typeface="+mj-lt"/>
                        </a:rPr>
                        <a:t>Quang hợp</a:t>
                      </a:r>
                    </a:p>
                  </a:txBody>
                  <a:tcPr/>
                </a:tc>
                <a:tc>
                  <a:txBody>
                    <a:bodyPr/>
                    <a:lstStyle/>
                    <a:p>
                      <a:pPr algn="ctr"/>
                      <a:endParaRPr lang="vi-VN" sz="2800" dirty="0">
                        <a:solidFill>
                          <a:srgbClr val="FF00FF"/>
                        </a:solidFill>
                        <a:latin typeface="+mj-lt"/>
                      </a:endParaRPr>
                    </a:p>
                  </a:txBody>
                  <a:tcPr>
                    <a:lnR w="12700" cap="flat" cmpd="sng" algn="ctr">
                      <a:solidFill>
                        <a:schemeClr val="tx1"/>
                      </a:solidFill>
                      <a:prstDash val="solid"/>
                      <a:round/>
                      <a:headEnd type="none" w="med" len="med"/>
                      <a:tailEnd type="none" w="med" len="med"/>
                    </a:lnR>
                  </a:tcPr>
                </a:tc>
                <a:tc>
                  <a:txBody>
                    <a:bodyPr/>
                    <a:lstStyle/>
                    <a:p>
                      <a:pPr algn="ct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tcPr>
                </a:tc>
                <a:tc>
                  <a:txBody>
                    <a:bodyPr/>
                    <a:lstStyle/>
                    <a:p>
                      <a:pPr algn="ctr"/>
                      <a:endParaRPr lang="vi-VN" sz="2800" dirty="0">
                        <a:solidFill>
                          <a:srgbClr val="FF00FF"/>
                        </a:solidFill>
                        <a:latin typeface="+mj-lt"/>
                      </a:endParaRPr>
                    </a:p>
                  </a:txBody>
                  <a:tcPr>
                    <a:lnR w="12700" cap="flat" cmpd="sng" algn="ctr">
                      <a:solidFill>
                        <a:schemeClr val="tx1"/>
                      </a:solidFill>
                      <a:prstDash val="solid"/>
                      <a:round/>
                      <a:headEnd type="none" w="med" len="med"/>
                      <a:tailEnd type="none" w="med" len="med"/>
                    </a:lnR>
                  </a:tcPr>
                </a:tc>
                <a:tc>
                  <a:txBody>
                    <a:bodyPr/>
                    <a:lstStyle/>
                    <a:p>
                      <a:pPr algn="ct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1415345">
                <a:tc>
                  <a:txBody>
                    <a:bodyPr/>
                    <a:lstStyle/>
                    <a:p>
                      <a:pPr algn="ctr"/>
                      <a:endParaRPr lang="vi-VN" sz="2800" dirty="0">
                        <a:solidFill>
                          <a:srgbClr val="FF00FF"/>
                        </a:solidFill>
                        <a:latin typeface="+mj-lt"/>
                      </a:endParaRPr>
                    </a:p>
                    <a:p>
                      <a:pPr algn="ctr"/>
                      <a:r>
                        <a:rPr lang="vi-VN" sz="2800" dirty="0">
                          <a:solidFill>
                            <a:srgbClr val="FF00FF"/>
                          </a:solidFill>
                          <a:latin typeface="+mj-lt"/>
                        </a:rPr>
                        <a:t>Hô</a:t>
                      </a:r>
                      <a:r>
                        <a:rPr lang="vi-VN" sz="2800" baseline="0" dirty="0">
                          <a:solidFill>
                            <a:srgbClr val="FF00FF"/>
                          </a:solidFill>
                          <a:latin typeface="+mj-lt"/>
                        </a:rPr>
                        <a:t> hấp</a:t>
                      </a:r>
                      <a:endParaRPr lang="vi-VN" sz="2800" dirty="0">
                        <a:solidFill>
                          <a:srgbClr val="FF00FF"/>
                        </a:solidFill>
                        <a:latin typeface="+mj-lt"/>
                      </a:endParaRPr>
                    </a:p>
                  </a:txBody>
                  <a:tcPr/>
                </a:tc>
                <a:tc>
                  <a:txBody>
                    <a:bodyPr/>
                    <a:lstStyle/>
                    <a:p>
                      <a:pPr algn="ctr"/>
                      <a:endParaRPr lang="vi-VN" sz="2800" dirty="0">
                        <a:solidFill>
                          <a:srgbClr val="FF00FF"/>
                        </a:solidFill>
                        <a:latin typeface="+mj-lt"/>
                      </a:endParaRPr>
                    </a:p>
                  </a:txBody>
                  <a:tcPr>
                    <a:lnR w="12700" cap="flat" cmpd="sng" algn="ctr">
                      <a:solidFill>
                        <a:schemeClr val="tx1"/>
                      </a:solidFill>
                      <a:prstDash val="solid"/>
                      <a:round/>
                      <a:headEnd type="none" w="med" len="med"/>
                      <a:tailEnd type="none" w="med" len="med"/>
                    </a:lnR>
                  </a:tcPr>
                </a:tc>
                <a:tc>
                  <a:txBody>
                    <a:bodyPr/>
                    <a:lstStyle/>
                    <a:p>
                      <a:pPr algn="ct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tcPr>
                </a:tc>
                <a:tc>
                  <a:txBody>
                    <a:bodyPr/>
                    <a:lstStyle/>
                    <a:p>
                      <a:pPr algn="ctr"/>
                      <a:endParaRPr lang="vi-VN" sz="2800" dirty="0">
                        <a:solidFill>
                          <a:srgbClr val="FF00FF"/>
                        </a:solidFill>
                        <a:latin typeface="+mj-lt"/>
                      </a:endParaRPr>
                    </a:p>
                  </a:txBody>
                  <a:tcPr>
                    <a:lnR w="12700" cap="flat" cmpd="sng" algn="ctr">
                      <a:solidFill>
                        <a:schemeClr val="tx1"/>
                      </a:solidFill>
                      <a:prstDash val="solid"/>
                      <a:round/>
                      <a:headEnd type="none" w="med" len="med"/>
                      <a:tailEnd type="none" w="med" len="med"/>
                    </a:lnR>
                  </a:tcPr>
                </a:tc>
                <a:tc>
                  <a:txBody>
                    <a:bodyPr/>
                    <a:lstStyle/>
                    <a:p>
                      <a:pPr algn="ctr"/>
                      <a:endParaRPr lang="vi-VN" sz="2800" dirty="0">
                        <a:solidFill>
                          <a:srgbClr val="FF00FF"/>
                        </a:solidFill>
                        <a:latin typeface="+mj-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8" name="TextBox 7"/>
          <p:cNvSpPr txBox="1"/>
          <p:nvPr/>
        </p:nvSpPr>
        <p:spPr>
          <a:xfrm>
            <a:off x="3009900" y="2819400"/>
            <a:ext cx="863600" cy="1200329"/>
          </a:xfrm>
          <a:prstGeom prst="rect">
            <a:avLst/>
          </a:prstGeom>
          <a:noFill/>
        </p:spPr>
        <p:txBody>
          <a:bodyPr wrap="square" rtlCol="0">
            <a:spAutoFit/>
          </a:bodyPr>
          <a:lstStyle/>
          <a:p>
            <a:pPr algn="ctr"/>
            <a:r>
              <a:rPr lang="vi-VN" sz="7200" dirty="0">
                <a:solidFill>
                  <a:srgbClr val="FF00FF"/>
                </a:solidFill>
              </a:rPr>
              <a:t>-</a:t>
            </a:r>
          </a:p>
        </p:txBody>
      </p:sp>
      <p:sp>
        <p:nvSpPr>
          <p:cNvPr id="9" name="TextBox 8"/>
          <p:cNvSpPr txBox="1"/>
          <p:nvPr/>
        </p:nvSpPr>
        <p:spPr>
          <a:xfrm>
            <a:off x="3086100" y="4254500"/>
            <a:ext cx="863600" cy="1200329"/>
          </a:xfrm>
          <a:prstGeom prst="rect">
            <a:avLst/>
          </a:prstGeom>
          <a:noFill/>
        </p:spPr>
        <p:txBody>
          <a:bodyPr wrap="square" rtlCol="0">
            <a:spAutoFit/>
          </a:bodyPr>
          <a:lstStyle/>
          <a:p>
            <a:pPr algn="ctr"/>
            <a:r>
              <a:rPr lang="vi-VN" sz="7200" dirty="0">
                <a:solidFill>
                  <a:srgbClr val="FF00FF"/>
                </a:solidFill>
              </a:rPr>
              <a:t>+</a:t>
            </a:r>
          </a:p>
        </p:txBody>
      </p:sp>
      <p:sp>
        <p:nvSpPr>
          <p:cNvPr id="10" name="TextBox 9"/>
          <p:cNvSpPr txBox="1"/>
          <p:nvPr/>
        </p:nvSpPr>
        <p:spPr>
          <a:xfrm>
            <a:off x="4318000" y="2806700"/>
            <a:ext cx="863600" cy="1200329"/>
          </a:xfrm>
          <a:prstGeom prst="rect">
            <a:avLst/>
          </a:prstGeom>
          <a:noFill/>
        </p:spPr>
        <p:txBody>
          <a:bodyPr wrap="square" rtlCol="0">
            <a:spAutoFit/>
          </a:bodyPr>
          <a:lstStyle/>
          <a:p>
            <a:pPr algn="ctr"/>
            <a:r>
              <a:rPr lang="vi-VN" sz="7200" dirty="0">
                <a:solidFill>
                  <a:srgbClr val="FF00FF"/>
                </a:solidFill>
              </a:rPr>
              <a:t>+</a:t>
            </a:r>
          </a:p>
        </p:txBody>
      </p:sp>
      <p:sp>
        <p:nvSpPr>
          <p:cNvPr id="11" name="TextBox 10"/>
          <p:cNvSpPr txBox="1"/>
          <p:nvPr/>
        </p:nvSpPr>
        <p:spPr>
          <a:xfrm>
            <a:off x="4381500" y="4203700"/>
            <a:ext cx="863600" cy="1200329"/>
          </a:xfrm>
          <a:prstGeom prst="rect">
            <a:avLst/>
          </a:prstGeom>
          <a:noFill/>
        </p:spPr>
        <p:txBody>
          <a:bodyPr wrap="square" rtlCol="0">
            <a:spAutoFit/>
          </a:bodyPr>
          <a:lstStyle/>
          <a:p>
            <a:pPr algn="ctr"/>
            <a:r>
              <a:rPr lang="vi-VN" sz="7200" dirty="0">
                <a:solidFill>
                  <a:srgbClr val="FF00FF"/>
                </a:solidFill>
              </a:rPr>
              <a:t>-</a:t>
            </a:r>
          </a:p>
        </p:txBody>
      </p:sp>
      <p:sp>
        <p:nvSpPr>
          <p:cNvPr id="12" name="TextBox 11"/>
          <p:cNvSpPr txBox="1"/>
          <p:nvPr/>
        </p:nvSpPr>
        <p:spPr>
          <a:xfrm>
            <a:off x="5689600" y="2794000"/>
            <a:ext cx="863600" cy="1200329"/>
          </a:xfrm>
          <a:prstGeom prst="rect">
            <a:avLst/>
          </a:prstGeom>
          <a:noFill/>
        </p:spPr>
        <p:txBody>
          <a:bodyPr wrap="square" rtlCol="0">
            <a:spAutoFit/>
          </a:bodyPr>
          <a:lstStyle/>
          <a:p>
            <a:pPr algn="ctr"/>
            <a:r>
              <a:rPr lang="vi-VN" sz="7200" dirty="0">
                <a:solidFill>
                  <a:srgbClr val="FF00FF"/>
                </a:solidFill>
              </a:rPr>
              <a:t>+</a:t>
            </a:r>
          </a:p>
        </p:txBody>
      </p:sp>
      <p:sp>
        <p:nvSpPr>
          <p:cNvPr id="13" name="TextBox 12"/>
          <p:cNvSpPr txBox="1"/>
          <p:nvPr/>
        </p:nvSpPr>
        <p:spPr>
          <a:xfrm>
            <a:off x="5715000" y="4203700"/>
            <a:ext cx="863600" cy="1200329"/>
          </a:xfrm>
          <a:prstGeom prst="rect">
            <a:avLst/>
          </a:prstGeom>
          <a:noFill/>
        </p:spPr>
        <p:txBody>
          <a:bodyPr wrap="square" rtlCol="0">
            <a:spAutoFit/>
          </a:bodyPr>
          <a:lstStyle/>
          <a:p>
            <a:pPr algn="ctr"/>
            <a:r>
              <a:rPr lang="vi-VN" sz="7200" dirty="0">
                <a:solidFill>
                  <a:srgbClr val="FF00FF"/>
                </a:solidFill>
              </a:rPr>
              <a:t>-</a:t>
            </a:r>
          </a:p>
        </p:txBody>
      </p:sp>
      <p:sp>
        <p:nvSpPr>
          <p:cNvPr id="14" name="TextBox 13"/>
          <p:cNvSpPr txBox="1"/>
          <p:nvPr/>
        </p:nvSpPr>
        <p:spPr>
          <a:xfrm>
            <a:off x="7188200" y="2794000"/>
            <a:ext cx="863600" cy="1200329"/>
          </a:xfrm>
          <a:prstGeom prst="rect">
            <a:avLst/>
          </a:prstGeom>
          <a:noFill/>
        </p:spPr>
        <p:txBody>
          <a:bodyPr wrap="square" rtlCol="0">
            <a:spAutoFit/>
          </a:bodyPr>
          <a:lstStyle/>
          <a:p>
            <a:pPr algn="ctr"/>
            <a:r>
              <a:rPr lang="vi-VN" sz="7200" dirty="0">
                <a:solidFill>
                  <a:srgbClr val="FF00FF"/>
                </a:solidFill>
              </a:rPr>
              <a:t>-</a:t>
            </a:r>
          </a:p>
        </p:txBody>
      </p:sp>
      <p:sp>
        <p:nvSpPr>
          <p:cNvPr id="15" name="TextBox 14"/>
          <p:cNvSpPr txBox="1"/>
          <p:nvPr/>
        </p:nvSpPr>
        <p:spPr>
          <a:xfrm>
            <a:off x="7213600" y="4191000"/>
            <a:ext cx="863600" cy="1200329"/>
          </a:xfrm>
          <a:prstGeom prst="rect">
            <a:avLst/>
          </a:prstGeom>
          <a:noFill/>
        </p:spPr>
        <p:txBody>
          <a:bodyPr wrap="square" rtlCol="0">
            <a:spAutoFit/>
          </a:bodyPr>
          <a:lstStyle/>
          <a:p>
            <a:pPr algn="ctr"/>
            <a:r>
              <a:rPr lang="vi-VN" sz="7200" dirty="0">
                <a:solidFill>
                  <a:srgbClr val="FF00FF"/>
                </a:solidFill>
              </a:rPr>
              <a:t>+</a:t>
            </a:r>
          </a:p>
        </p:txBody>
      </p:sp>
      <p:sp>
        <p:nvSpPr>
          <p:cNvPr id="16" name="TextBox 15"/>
          <p:cNvSpPr txBox="1"/>
          <p:nvPr/>
        </p:nvSpPr>
        <p:spPr>
          <a:xfrm>
            <a:off x="8915400" y="2794000"/>
            <a:ext cx="863600" cy="1200329"/>
          </a:xfrm>
          <a:prstGeom prst="rect">
            <a:avLst/>
          </a:prstGeom>
          <a:noFill/>
        </p:spPr>
        <p:txBody>
          <a:bodyPr wrap="square" rtlCol="0">
            <a:spAutoFit/>
          </a:bodyPr>
          <a:lstStyle/>
          <a:p>
            <a:pPr algn="ctr"/>
            <a:r>
              <a:rPr lang="vi-VN" sz="7200" dirty="0">
                <a:solidFill>
                  <a:srgbClr val="FF00FF"/>
                </a:solidFill>
              </a:rPr>
              <a:t>-</a:t>
            </a:r>
          </a:p>
        </p:txBody>
      </p:sp>
      <p:sp>
        <p:nvSpPr>
          <p:cNvPr id="17" name="TextBox 16"/>
          <p:cNvSpPr txBox="1"/>
          <p:nvPr/>
        </p:nvSpPr>
        <p:spPr>
          <a:xfrm>
            <a:off x="8877300" y="4229100"/>
            <a:ext cx="863600" cy="1200329"/>
          </a:xfrm>
          <a:prstGeom prst="rect">
            <a:avLst/>
          </a:prstGeom>
          <a:noFill/>
        </p:spPr>
        <p:txBody>
          <a:bodyPr wrap="square" rtlCol="0">
            <a:spAutoFit/>
          </a:bodyPr>
          <a:lstStyle/>
          <a:p>
            <a:pPr algn="ctr"/>
            <a:r>
              <a:rPr lang="vi-VN" sz="7200" dirty="0">
                <a:solidFill>
                  <a:srgbClr val="FF00FF"/>
                </a:solidFill>
              </a:rPr>
              <a:t>+</a:t>
            </a:r>
          </a:p>
        </p:txBody>
      </p:sp>
      <p:sp>
        <p:nvSpPr>
          <p:cNvPr id="18" name="TextBox 17"/>
          <p:cNvSpPr txBox="1"/>
          <p:nvPr/>
        </p:nvSpPr>
        <p:spPr>
          <a:xfrm>
            <a:off x="10693400" y="2781300"/>
            <a:ext cx="863600" cy="1200329"/>
          </a:xfrm>
          <a:prstGeom prst="rect">
            <a:avLst/>
          </a:prstGeom>
          <a:noFill/>
        </p:spPr>
        <p:txBody>
          <a:bodyPr wrap="square" rtlCol="0">
            <a:spAutoFit/>
          </a:bodyPr>
          <a:lstStyle/>
          <a:p>
            <a:pPr algn="ctr"/>
            <a:r>
              <a:rPr lang="vi-VN" sz="7200" dirty="0">
                <a:solidFill>
                  <a:srgbClr val="FF00FF"/>
                </a:solidFill>
              </a:rPr>
              <a:t>+</a:t>
            </a:r>
          </a:p>
        </p:txBody>
      </p:sp>
      <p:sp>
        <p:nvSpPr>
          <p:cNvPr id="19" name="TextBox 18"/>
          <p:cNvSpPr txBox="1"/>
          <p:nvPr/>
        </p:nvSpPr>
        <p:spPr>
          <a:xfrm>
            <a:off x="10706100" y="4216400"/>
            <a:ext cx="863600" cy="1200329"/>
          </a:xfrm>
          <a:prstGeom prst="rect">
            <a:avLst/>
          </a:prstGeom>
          <a:noFill/>
        </p:spPr>
        <p:txBody>
          <a:bodyPr wrap="square" rtlCol="0">
            <a:spAutoFit/>
          </a:bodyPr>
          <a:lstStyle/>
          <a:p>
            <a:pPr algn="ctr"/>
            <a:r>
              <a:rPr lang="vi-VN" sz="7200" dirty="0">
                <a:solidFill>
                  <a:srgbClr val="FF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856352"/>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9" name="TextBox 8"/>
          <p:cNvSpPr txBox="1"/>
          <p:nvPr/>
        </p:nvSpPr>
        <p:spPr>
          <a:xfrm>
            <a:off x="0" y="1240982"/>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khuếch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tán</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16" name="TextBox 15"/>
          <p:cNvSpPr txBox="1"/>
          <p:nvPr/>
        </p:nvSpPr>
        <p:spPr>
          <a:xfrm>
            <a:off x="0" y="44994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6" name="TextBox 5"/>
          <p:cNvSpPr txBox="1"/>
          <p:nvPr/>
        </p:nvSpPr>
        <p:spPr>
          <a:xfrm>
            <a:off x="0" y="163286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7" name="TextBox 6"/>
          <p:cNvSpPr txBox="1"/>
          <p:nvPr/>
        </p:nvSpPr>
        <p:spPr>
          <a:xfrm>
            <a:off x="0" y="205377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khổng</a:t>
            </a:r>
            <a:endParaRPr lang="en-US" sz="2800" dirty="0"/>
          </a:p>
        </p:txBody>
      </p:sp>
      <p:sp>
        <p:nvSpPr>
          <p:cNvPr id="11" name="TextBox 10"/>
          <p:cNvSpPr txBox="1"/>
          <p:nvPr/>
        </p:nvSpPr>
        <p:spPr>
          <a:xfrm>
            <a:off x="0" y="2474691"/>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a:t>
            </a:r>
          </a:p>
        </p:txBody>
      </p:sp>
      <p:sp>
        <p:nvSpPr>
          <p:cNvPr id="12" name="TextBox 11"/>
          <p:cNvSpPr txBox="1"/>
          <p:nvPr/>
        </p:nvSpPr>
        <p:spPr>
          <a:xfrm>
            <a:off x="0" y="335280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đậu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375920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thoát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a:t>
            </a:r>
          </a:p>
        </p:txBody>
      </p:sp>
      <p:sp>
        <p:nvSpPr>
          <p:cNvPr id="14" name="TextBox 13"/>
          <p:cNvSpPr txBox="1"/>
          <p:nvPr/>
        </p:nvSpPr>
        <p:spPr>
          <a:xfrm>
            <a:off x="0" y="420914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Quá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khổng</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lá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endParaRPr lang="en-US" sz="2800" dirty="0"/>
          </a:p>
        </p:txBody>
      </p:sp>
      <p:sp>
        <p:nvSpPr>
          <p:cNvPr id="15" name="TextBox 14"/>
          <p:cNvSpPr txBox="1"/>
          <p:nvPr/>
        </p:nvSpPr>
        <p:spPr>
          <a:xfrm>
            <a:off x="0" y="4637319"/>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carbon dioxide </a:t>
            </a:r>
            <a:r>
              <a:rPr lang="en-US" sz="2800" dirty="0" err="1">
                <a:solidFill>
                  <a:srgbClr val="0000FF"/>
                </a:solidFill>
                <a:latin typeface="Times New Roman" pitchFamily="18" charset="0"/>
                <a:cs typeface="Times New Roman" pitchFamily="18" charset="0"/>
              </a:rPr>
              <a:t>khuếch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oxygen </a:t>
            </a:r>
            <a:r>
              <a:rPr lang="en-US" sz="2800" dirty="0" err="1">
                <a:solidFill>
                  <a:srgbClr val="0000FF"/>
                </a:solidFill>
                <a:latin typeface="Times New Roman" pitchFamily="18" charset="0"/>
                <a:cs typeface="Times New Roman" pitchFamily="18" charset="0"/>
              </a:rPr>
              <a:t>khuếch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17" name="TextBox 16"/>
          <p:cNvSpPr txBox="1"/>
          <p:nvPr/>
        </p:nvSpPr>
        <p:spPr>
          <a:xfrm>
            <a:off x="0" y="5929091"/>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oxygen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carbon dioxide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16" name="TextBox 15"/>
          <p:cNvSpPr txBox="1"/>
          <p:nvPr/>
        </p:nvSpPr>
        <p:spPr>
          <a:xfrm>
            <a:off x="0" y="44994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6" name="TextBox 5"/>
          <p:cNvSpPr txBox="1"/>
          <p:nvPr/>
        </p:nvSpPr>
        <p:spPr>
          <a:xfrm>
            <a:off x="0" y="82008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7" name="TextBox 6"/>
          <p:cNvSpPr txBox="1"/>
          <p:nvPr/>
        </p:nvSpPr>
        <p:spPr>
          <a:xfrm>
            <a:off x="0" y="124098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khổng</a:t>
            </a:r>
            <a:endParaRPr lang="en-US" sz="2800" dirty="0"/>
          </a:p>
        </p:txBody>
      </p:sp>
      <p:sp>
        <p:nvSpPr>
          <p:cNvPr id="11" name="TextBox 10"/>
          <p:cNvSpPr txBox="1"/>
          <p:nvPr/>
        </p:nvSpPr>
        <p:spPr>
          <a:xfrm>
            <a:off x="0" y="1661907"/>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chủ</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a:t>
            </a:r>
          </a:p>
        </p:txBody>
      </p:sp>
      <p:sp>
        <p:nvSpPr>
          <p:cNvPr id="12" name="TextBox 11"/>
          <p:cNvSpPr txBox="1"/>
          <p:nvPr/>
        </p:nvSpPr>
        <p:spPr>
          <a:xfrm>
            <a:off x="0" y="2540021"/>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đậu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xếp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úp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khe</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2946421"/>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chức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thoát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cây</a:t>
            </a:r>
            <a:r>
              <a:rPr lang="en-US" sz="2800" dirty="0">
                <a:solidFill>
                  <a:srgbClr val="0000FF"/>
                </a:solidFill>
                <a:latin typeface="Times New Roman" pitchFamily="18" charset="0"/>
                <a:cs typeface="Times New Roman" pitchFamily="18" charset="0"/>
              </a:rPr>
              <a:t>.</a:t>
            </a:r>
          </a:p>
        </p:txBody>
      </p:sp>
      <p:sp>
        <p:nvSpPr>
          <p:cNvPr id="14" name="TextBox 13"/>
          <p:cNvSpPr txBox="1"/>
          <p:nvPr/>
        </p:nvSpPr>
        <p:spPr>
          <a:xfrm>
            <a:off x="0" y="339635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Quá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khổng</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lá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endParaRPr lang="en-US" sz="2800" dirty="0"/>
          </a:p>
        </p:txBody>
      </p:sp>
      <p:sp>
        <p:nvSpPr>
          <p:cNvPr id="15" name="TextBox 14"/>
          <p:cNvSpPr txBox="1"/>
          <p:nvPr/>
        </p:nvSpPr>
        <p:spPr>
          <a:xfrm>
            <a:off x="0" y="3824535"/>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carbon dioxide </a:t>
            </a:r>
            <a:r>
              <a:rPr lang="en-US" sz="2800" dirty="0" err="1">
                <a:solidFill>
                  <a:srgbClr val="0000FF"/>
                </a:solidFill>
                <a:latin typeface="Times New Roman" pitchFamily="18" charset="0"/>
                <a:cs typeface="Times New Roman" pitchFamily="18" charset="0"/>
              </a:rPr>
              <a:t>khuếch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oxygen </a:t>
            </a:r>
            <a:r>
              <a:rPr lang="en-US" sz="2800" dirty="0" err="1">
                <a:solidFill>
                  <a:srgbClr val="0000FF"/>
                </a:solidFill>
                <a:latin typeface="Times New Roman" pitchFamily="18" charset="0"/>
                <a:cs typeface="Times New Roman" pitchFamily="18" charset="0"/>
              </a:rPr>
              <a:t>khuếch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17" name="TextBox 16"/>
          <p:cNvSpPr txBox="1"/>
          <p:nvPr/>
        </p:nvSpPr>
        <p:spPr>
          <a:xfrm>
            <a:off x="0" y="5116307"/>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oxygen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carbon dioxide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a:t>
            </a:r>
          </a:p>
        </p:txBody>
      </p:sp>
      <p:sp>
        <p:nvSpPr>
          <p:cNvPr id="18" name="TextBox 17"/>
          <p:cNvSpPr txBox="1"/>
          <p:nvPr/>
        </p:nvSpPr>
        <p:spPr>
          <a:xfrm>
            <a:off x="0" y="591387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19" name="TextBox 18"/>
          <p:cNvSpPr txBox="1"/>
          <p:nvPr/>
        </p:nvSpPr>
        <p:spPr>
          <a:xfrm>
            <a:off x="0" y="6334780"/>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600" fill="hold">
                                          <p:stCondLst>
                                            <p:cond delay="0"/>
                                          </p:stCondLst>
                                        </p:cTn>
                                        <p:tgtEl>
                                          <p:spTgt spid="18"/>
                                        </p:tgtEl>
                                        <p:attrNameLst>
                                          <p:attrName>ppt_x</p:attrName>
                                        </p:attrNameLst>
                                      </p:cBhvr>
                                    </p:anim>
                                    <p:anim from="0" to="-1.0" calcmode="lin" valueType="num">
                                      <p:cBhvr>
                                        <p:cTn id="8" dur="200" decel="50000" autoRev="1" fill="hold">
                                          <p:stCondLst>
                                            <p:cond delay="600"/>
                                          </p:stCondLst>
                                        </p:cTn>
                                        <p:tgtEl>
                                          <p:spTgt spid="18"/>
                                        </p:tgtEl>
                                        <p:attrNameLst>
                                          <p:attrName>xshear</p:attrName>
                                        </p:attrNameLst>
                                      </p:cBhvr>
                                    </p:anim>
                                    <p:animScale>
                                      <p:cBhvr>
                                        <p:cTn id="9" dur="200" decel="100000" autoRev="1" fill="hold">
                                          <p:stCondLst>
                                            <p:cond delay="600"/>
                                          </p:stCondLst>
                                        </p:cTn>
                                        <p:tgtEl>
                                          <p:spTgt spid="18"/>
                                        </p:tgtEl>
                                      </p:cBhvr>
                                      <p:from x="100000" y="100000"/>
                                      <p:to x="80000" y="100000"/>
                                    </p:animScale>
                                    <p:anim by="(#ppt_h/3+#ppt_w*0.1)" calcmode="lin" valueType="num">
                                      <p:cBhvr additive="sum">
                                        <p:cTn id="10" dur="200" decel="100000" autoRev="1" fill="hold">
                                          <p:stCondLst>
                                            <p:cond delay="600"/>
                                          </p:stCondLst>
                                        </p:cTn>
                                        <p:tgtEl>
                                          <p:spTgt spid="1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from="(-#ppt_w/2)" to="(#ppt_x)" calcmode="lin" valueType="num">
                                      <p:cBhvr>
                                        <p:cTn id="15" dur="600" fill="hold">
                                          <p:stCondLst>
                                            <p:cond delay="0"/>
                                          </p:stCondLst>
                                        </p:cTn>
                                        <p:tgtEl>
                                          <p:spTgt spid="19"/>
                                        </p:tgtEl>
                                        <p:attrNameLst>
                                          <p:attrName>ppt_x</p:attrName>
                                        </p:attrNameLst>
                                      </p:cBhvr>
                                    </p:anim>
                                    <p:anim from="0" to="-1.0" calcmode="lin" valueType="num">
                                      <p:cBhvr>
                                        <p:cTn id="16" dur="200" decel="50000" autoRev="1" fill="hold">
                                          <p:stCondLst>
                                            <p:cond delay="600"/>
                                          </p:stCondLst>
                                        </p:cTn>
                                        <p:tgtEl>
                                          <p:spTgt spid="19"/>
                                        </p:tgtEl>
                                        <p:attrNameLst>
                                          <p:attrName>xshear</p:attrName>
                                        </p:attrNameLst>
                                      </p:cBhvr>
                                    </p:anim>
                                    <p:animScale>
                                      <p:cBhvr>
                                        <p:cTn id="17" dur="200" decel="100000" autoRev="1" fill="hold">
                                          <p:stCondLst>
                                            <p:cond delay="600"/>
                                          </p:stCondLst>
                                        </p:cTn>
                                        <p:tgtEl>
                                          <p:spTgt spid="19"/>
                                        </p:tgtEl>
                                      </p:cBhvr>
                                      <p:from x="100000" y="100000"/>
                                      <p:to x="80000" y="100000"/>
                                    </p:animScale>
                                    <p:anim by="(#ppt_h/3+#ppt_w*0.1)" calcmode="lin" valueType="num">
                                      <p:cBhvr additive="sum">
                                        <p:cTn id="18" dur="200" decel="100000" autoRev="1" fill="hold">
                                          <p:stCondLst>
                                            <p:cond delay="600"/>
                                          </p:stCondLst>
                                        </p:cTn>
                                        <p:tgtEl>
                                          <p:spTgt spid="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pic>
        <p:nvPicPr>
          <p:cNvPr id="11266" name="Picture 2"/>
          <p:cNvPicPr>
            <a:picLocks noChangeAspect="1" noChangeArrowheads="1"/>
          </p:cNvPicPr>
          <p:nvPr/>
        </p:nvPicPr>
        <p:blipFill>
          <a:blip r:embed="rId2"/>
          <a:srcRect/>
          <a:stretch>
            <a:fillRect/>
          </a:stretch>
        </p:blipFill>
        <p:spPr bwMode="auto">
          <a:xfrm>
            <a:off x="58055" y="566507"/>
            <a:ext cx="3410857" cy="2692782"/>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4123627" y="760186"/>
            <a:ext cx="8068373" cy="5729514"/>
          </a:xfrm>
          <a:prstGeom prst="rect">
            <a:avLst/>
          </a:prstGeom>
          <a:noFill/>
          <a:ln w="9525">
            <a:noFill/>
            <a:miter lim="800000"/>
            <a:headEnd/>
            <a:tailEnd/>
          </a:ln>
          <a:effectLst/>
        </p:spPr>
      </p:pic>
      <p:sp>
        <p:nvSpPr>
          <p:cNvPr id="5" name="Rectangle 4"/>
          <p:cNvSpPr/>
          <p:nvPr/>
        </p:nvSpPr>
        <p:spPr>
          <a:xfrm>
            <a:off x="0" y="3184436"/>
            <a:ext cx="4229100" cy="1384995"/>
          </a:xfrm>
          <a:prstGeom prst="rect">
            <a:avLst/>
          </a:prstGeom>
        </p:spPr>
        <p:txBody>
          <a:bodyPr wrap="square">
            <a:spAutoFit/>
          </a:bodyPr>
          <a:lstStyle/>
          <a:p>
            <a:r>
              <a:rPr lang="vi-VN" sz="2800" dirty="0">
                <a:solidFill>
                  <a:srgbClr val="FF00FF"/>
                </a:solidFill>
                <a:latin typeface="+mj-lt"/>
              </a:rPr>
              <a:t>* Hệ cơ quan thực hiện quá trình trao đổi khí ở động vật là hệ hô hấp.</a:t>
            </a:r>
          </a:p>
        </p:txBody>
      </p:sp>
      <p:sp>
        <p:nvSpPr>
          <p:cNvPr id="7" name="Rectangle 6"/>
          <p:cNvSpPr/>
          <p:nvPr/>
        </p:nvSpPr>
        <p:spPr>
          <a:xfrm>
            <a:off x="0" y="4542135"/>
            <a:ext cx="4279900" cy="2246769"/>
          </a:xfrm>
          <a:prstGeom prst="rect">
            <a:avLst/>
          </a:prstGeom>
        </p:spPr>
        <p:txBody>
          <a:bodyPr wrap="square">
            <a:spAutoFit/>
          </a:bodyPr>
          <a:lstStyle/>
          <a:p>
            <a:r>
              <a:rPr lang="vi-VN" sz="2800" dirty="0">
                <a:solidFill>
                  <a:srgbClr val="FF00FF"/>
                </a:solidFill>
                <a:latin typeface="+mj-lt"/>
              </a:rPr>
              <a:t>*Cơ quan trao đổi khí ở châu chấu, cá, giun và chim lần lượt là: ống khí ở châu chấu, mang ở cá, da ở giun, phổi và túi khí ở chim.</a:t>
            </a:r>
          </a:p>
        </p:txBody>
      </p:sp>
      <p:pic>
        <p:nvPicPr>
          <p:cNvPr id="1026" name="Picture 2"/>
          <p:cNvPicPr>
            <a:picLocks noChangeAspect="1" noChangeArrowheads="1"/>
          </p:cNvPicPr>
          <p:nvPr/>
        </p:nvPicPr>
        <p:blipFill>
          <a:blip r:embed="rId4"/>
          <a:srcRect/>
          <a:stretch>
            <a:fillRect/>
          </a:stretch>
        </p:blipFill>
        <p:spPr bwMode="auto">
          <a:xfrm>
            <a:off x="4291013" y="2452688"/>
            <a:ext cx="3609975" cy="19526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par>
                          <p:cTn id="10" fill="hold">
                            <p:stCondLst>
                              <p:cond delay="500"/>
                            </p:stCondLst>
                            <p:childTnLst>
                              <p:par>
                                <p:cTn id="11" presetID="34" presetClass="entr" presetSubtype="0" fill="hold" nodeType="afterEffect">
                                  <p:stCondLst>
                                    <p:cond delay="0"/>
                                  </p:stCondLst>
                                  <p:childTnLst>
                                    <p:set>
                                      <p:cBhvr>
                                        <p:cTn id="12" dur="1" fill="hold">
                                          <p:stCondLst>
                                            <p:cond delay="0"/>
                                          </p:stCondLst>
                                        </p:cTn>
                                        <p:tgtEl>
                                          <p:spTgt spid="11267"/>
                                        </p:tgtEl>
                                        <p:attrNameLst>
                                          <p:attrName>style.visibility</p:attrName>
                                        </p:attrNameLst>
                                      </p:cBhvr>
                                      <p:to>
                                        <p:strVal val="visible"/>
                                      </p:to>
                                    </p:set>
                                    <p:anim from="(-#ppt_w/2)" to="(#ppt_x)" calcmode="lin" valueType="num">
                                      <p:cBhvr>
                                        <p:cTn id="13" dur="600" fill="hold">
                                          <p:stCondLst>
                                            <p:cond delay="0"/>
                                          </p:stCondLst>
                                        </p:cTn>
                                        <p:tgtEl>
                                          <p:spTgt spid="11267"/>
                                        </p:tgtEl>
                                        <p:attrNameLst>
                                          <p:attrName>ppt_x</p:attrName>
                                        </p:attrNameLst>
                                      </p:cBhvr>
                                    </p:anim>
                                    <p:anim from="0" to="-1.0" calcmode="lin" valueType="num">
                                      <p:cBhvr>
                                        <p:cTn id="14" dur="200" decel="50000" autoRev="1" fill="hold">
                                          <p:stCondLst>
                                            <p:cond delay="600"/>
                                          </p:stCondLst>
                                        </p:cTn>
                                        <p:tgtEl>
                                          <p:spTgt spid="11267"/>
                                        </p:tgtEl>
                                        <p:attrNameLst>
                                          <p:attrName>xshear</p:attrName>
                                        </p:attrNameLst>
                                      </p:cBhvr>
                                    </p:anim>
                                    <p:animScale>
                                      <p:cBhvr>
                                        <p:cTn id="15" dur="200" decel="100000" autoRev="1" fill="hold">
                                          <p:stCondLst>
                                            <p:cond delay="600"/>
                                          </p:stCondLst>
                                        </p:cTn>
                                        <p:tgtEl>
                                          <p:spTgt spid="11267"/>
                                        </p:tgtEl>
                                      </p:cBhvr>
                                      <p:from x="100000" y="100000"/>
                                      <p:to x="80000" y="100000"/>
                                    </p:animScale>
                                    <p:anim by="(#ppt_h/3+#ppt_w*0.1)" calcmode="lin" valueType="num">
                                      <p:cBhvr additive="sum">
                                        <p:cTn id="16" dur="200" decel="100000" autoRev="1" fill="hold">
                                          <p:stCondLst>
                                            <p:cond delay="600"/>
                                          </p:stCondLst>
                                        </p:cTn>
                                        <p:tgtEl>
                                          <p:spTgt spid="11267"/>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7" name="Rectangle 6"/>
          <p:cNvSpPr/>
          <p:nvPr/>
        </p:nvSpPr>
        <p:spPr>
          <a:xfrm>
            <a:off x="0" y="4542135"/>
            <a:ext cx="12192000" cy="954107"/>
          </a:xfrm>
          <a:prstGeom prst="rect">
            <a:avLst/>
          </a:prstGeom>
        </p:spPr>
        <p:txBody>
          <a:bodyPr wrap="square">
            <a:spAutoFit/>
          </a:bodyPr>
          <a:lstStyle/>
          <a:p>
            <a:pPr algn="just"/>
            <a:r>
              <a:rPr lang="vi-VN" sz="2800" dirty="0">
                <a:solidFill>
                  <a:srgbClr val="FF00FF"/>
                </a:solidFill>
                <a:latin typeface="+mj-lt"/>
              </a:rPr>
              <a:t>Châu chấu: Nhiều hệ thống ống nhỏ, phân nhánh tiếp xúc với tế bào của cơ thể và thông ra ngoài nhờ các lỗ thở.</a:t>
            </a:r>
          </a:p>
        </p:txBody>
      </p:sp>
      <p:pic>
        <p:nvPicPr>
          <p:cNvPr id="1026" name="Picture 2"/>
          <p:cNvPicPr>
            <a:picLocks noChangeAspect="1" noChangeArrowheads="1"/>
          </p:cNvPicPr>
          <p:nvPr/>
        </p:nvPicPr>
        <p:blipFill>
          <a:blip r:embed="rId2"/>
          <a:srcRect/>
          <a:stretch>
            <a:fillRect/>
          </a:stretch>
        </p:blipFill>
        <p:spPr bwMode="auto">
          <a:xfrm>
            <a:off x="2755900" y="585788"/>
            <a:ext cx="6540500" cy="35377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63921"/>
            <a:ext cx="12192000" cy="1569660"/>
          </a:xfrm>
          <a:prstGeom prst="rect">
            <a:avLst/>
          </a:prstGeom>
          <a:noFill/>
        </p:spPr>
        <p:txBody>
          <a:bodyPr wrap="square" rtlCol="0">
            <a:spAutoFit/>
          </a:bodyPr>
          <a:lstStyle/>
          <a:p>
            <a:pPr algn="ctr"/>
            <a:r>
              <a:rPr lang="en-US" sz="4800" b="1" dirty="0">
                <a:solidFill>
                  <a:srgbClr val="0000FF"/>
                </a:solidFill>
                <a:latin typeface="Times New Roman" pitchFamily="18" charset="0"/>
                <a:cs typeface="Times New Roman" pitchFamily="18" charset="0"/>
              </a:rPr>
              <a:t>CHỦ </a:t>
            </a:r>
            <a:r>
              <a:rPr lang="en-US" sz="4800" b="1" dirty="0" err="1">
                <a:solidFill>
                  <a:srgbClr val="0000FF"/>
                </a:solidFill>
                <a:latin typeface="Times New Roman" pitchFamily="18" charset="0"/>
                <a:cs typeface="Times New Roman" pitchFamily="18" charset="0"/>
              </a:rPr>
              <a:t>ĐỀ</a:t>
            </a:r>
            <a:r>
              <a:rPr lang="en-US" sz="4800" b="1" dirty="0">
                <a:solidFill>
                  <a:srgbClr val="0000FF"/>
                </a:solidFill>
                <a:latin typeface="Times New Roman" pitchFamily="18" charset="0"/>
                <a:cs typeface="Times New Roman" pitchFamily="18" charset="0"/>
              </a:rPr>
              <a:t> 8: </a:t>
            </a:r>
            <a:r>
              <a:rPr lang="en-US" sz="4800" b="1" dirty="0" err="1">
                <a:solidFill>
                  <a:srgbClr val="0000FF"/>
                </a:solidFill>
                <a:latin typeface="Times New Roman" pitchFamily="18" charset="0"/>
                <a:cs typeface="Times New Roman" pitchFamily="18" charset="0"/>
              </a:rPr>
              <a:t>TRAO</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ĐỔI</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CHẤT</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VÀ</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CHUYỂN</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HÓA</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NĂNG</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LƯỢNG</a:t>
            </a:r>
            <a:r>
              <a:rPr lang="en-US" sz="4800" b="1" dirty="0">
                <a:solidFill>
                  <a:srgbClr val="0000FF"/>
                </a:solidFill>
                <a:latin typeface="Times New Roman" pitchFamily="18" charset="0"/>
                <a:cs typeface="Times New Roman" pitchFamily="18" charset="0"/>
              </a:rPr>
              <a:t> Ở </a:t>
            </a:r>
            <a:r>
              <a:rPr lang="en-US" sz="4800" b="1" dirty="0" err="1">
                <a:solidFill>
                  <a:srgbClr val="0000FF"/>
                </a:solidFill>
                <a:latin typeface="Times New Roman" pitchFamily="18" charset="0"/>
                <a:cs typeface="Times New Roman" pitchFamily="18" charset="0"/>
              </a:rPr>
              <a:t>SINH</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VẬT</a:t>
            </a:r>
            <a:endParaRPr lang="en-US" sz="3200" b="1" dirty="0">
              <a:solidFill>
                <a:srgbClr val="0000FF"/>
              </a:solidFill>
              <a:latin typeface="Times New Roman" pitchFamily="18" charset="0"/>
              <a:cs typeface="Times New Roman" pitchFamily="18" charset="0"/>
            </a:endParaRPr>
          </a:p>
        </p:txBody>
      </p:sp>
      <p:sp>
        <p:nvSpPr>
          <p:cNvPr id="5" name="TextBox 4"/>
          <p:cNvSpPr txBox="1"/>
          <p:nvPr/>
        </p:nvSpPr>
        <p:spPr>
          <a:xfrm>
            <a:off x="0" y="3783836"/>
            <a:ext cx="12192000" cy="830997"/>
          </a:xfrm>
          <a:prstGeom prst="rect">
            <a:avLst/>
          </a:prstGeom>
          <a:noFill/>
        </p:spPr>
        <p:txBody>
          <a:bodyPr wrap="square" rtlCol="0">
            <a:spAutoFit/>
          </a:bodyPr>
          <a:lstStyle/>
          <a:p>
            <a:pPr algn="ctr"/>
            <a:r>
              <a:rPr lang="en-US" sz="4500" b="1" dirty="0" err="1">
                <a:solidFill>
                  <a:srgbClr val="0000FF"/>
                </a:solidFill>
                <a:latin typeface="Times New Roman" pitchFamily="18" charset="0"/>
                <a:cs typeface="Times New Roman" pitchFamily="18" charset="0"/>
              </a:rPr>
              <a:t>BÀI</a:t>
            </a:r>
            <a:r>
              <a:rPr lang="en-US" sz="4500" b="1" dirty="0">
                <a:solidFill>
                  <a:srgbClr val="0000FF"/>
                </a:solidFill>
                <a:latin typeface="Times New Roman" pitchFamily="18" charset="0"/>
                <a:cs typeface="Times New Roman" pitchFamily="18" charset="0"/>
              </a:rPr>
              <a:t> 23: </a:t>
            </a:r>
            <a:r>
              <a:rPr lang="en-US" sz="4500" b="1" dirty="0" err="1">
                <a:solidFill>
                  <a:srgbClr val="0000FF"/>
                </a:solidFill>
                <a:latin typeface="Times New Roman" pitchFamily="18" charset="0"/>
                <a:cs typeface="Times New Roman" pitchFamily="18" charset="0"/>
              </a:rPr>
              <a:t>TRAO</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ĐỔI</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KHÍ</a:t>
            </a:r>
            <a:r>
              <a:rPr lang="en-US" sz="4500" b="1" dirty="0">
                <a:solidFill>
                  <a:srgbClr val="0000FF"/>
                </a:solidFill>
                <a:latin typeface="Times New Roman" pitchFamily="18" charset="0"/>
                <a:cs typeface="Times New Roman" pitchFamily="18" charset="0"/>
              </a:rPr>
              <a:t> Ở </a:t>
            </a:r>
            <a:r>
              <a:rPr lang="en-US" sz="4500" b="1" dirty="0" err="1">
                <a:solidFill>
                  <a:srgbClr val="0000FF"/>
                </a:solidFill>
                <a:latin typeface="Times New Roman" pitchFamily="18" charset="0"/>
                <a:cs typeface="Times New Roman" pitchFamily="18" charset="0"/>
              </a:rPr>
              <a:t>SINH</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VẬT</a:t>
            </a:r>
            <a:r>
              <a:rPr lang="en-US" sz="4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743199" y="0"/>
            <a:ext cx="6695417" cy="3595687"/>
          </a:xfrm>
          <a:prstGeom prst="rect">
            <a:avLst/>
          </a:prstGeom>
          <a:noFill/>
          <a:ln w="9525">
            <a:noFill/>
            <a:miter lim="800000"/>
            <a:headEnd/>
            <a:tailEnd/>
          </a:ln>
          <a:effectLst/>
        </p:spPr>
      </p:pic>
      <p:sp>
        <p:nvSpPr>
          <p:cNvPr id="7" name="Rectangle 6"/>
          <p:cNvSpPr/>
          <p:nvPr/>
        </p:nvSpPr>
        <p:spPr>
          <a:xfrm>
            <a:off x="0" y="3399135"/>
            <a:ext cx="12192000" cy="3539430"/>
          </a:xfrm>
          <a:prstGeom prst="rect">
            <a:avLst/>
          </a:prstGeom>
        </p:spPr>
        <p:txBody>
          <a:bodyPr wrap="square">
            <a:spAutoFit/>
          </a:bodyPr>
          <a:lstStyle/>
          <a:p>
            <a:pPr algn="just"/>
            <a:r>
              <a:rPr lang="vi-VN" sz="2800" dirty="0">
                <a:solidFill>
                  <a:srgbClr val="FF00FF"/>
                </a:solidFill>
                <a:latin typeface="+mj-lt"/>
              </a:rPr>
              <a:t>Cá: Khi cá hít vào: Cửa miệng cá mở, thềm miệng hạ xuống, nắp mang đóng dẫn đến thể tích khoang miệng tăng dần lên, áp suất trong khoang miệng giảm nước tràn qua miệng vào trong khoang miệng. Khi cá thở ra. Cửa miệng đóng lại thềm miệng nâng lên, nắp mang mở ra làm giảm thể tích khoang miệng, áp lực trong khoang miệng tăng lên có tác dụng đẩy nước từ khoang miệng đi qua mang ra ngoài. Cách sắp xếp của mao mạch trong mang giúp cho dòng máu chảy trong mao mạch song song và ngược chiều với dòng nước chảy bên ngoài mao mạch của mang. Nhờ các đặc điểm trên, cá có thể lấy được hơn 80% lượng oxygen của nước khi đi qua mang.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7" name="Rectangle 6"/>
          <p:cNvSpPr/>
          <p:nvPr/>
        </p:nvSpPr>
        <p:spPr>
          <a:xfrm>
            <a:off x="0" y="4542135"/>
            <a:ext cx="12192000" cy="523220"/>
          </a:xfrm>
          <a:prstGeom prst="rect">
            <a:avLst/>
          </a:prstGeom>
        </p:spPr>
        <p:txBody>
          <a:bodyPr wrap="square">
            <a:spAutoFit/>
          </a:bodyPr>
          <a:lstStyle/>
          <a:p>
            <a:pPr algn="ctr"/>
            <a:r>
              <a:rPr lang="vi-VN" sz="2800" dirty="0">
                <a:solidFill>
                  <a:srgbClr val="FF00FF"/>
                </a:solidFill>
              </a:rPr>
              <a:t>* Giun: Trao đổi khí qua bề mặt da bằng khuếch tán.</a:t>
            </a:r>
          </a:p>
        </p:txBody>
      </p:sp>
      <p:pic>
        <p:nvPicPr>
          <p:cNvPr id="3074" name="Picture 2"/>
          <p:cNvPicPr>
            <a:picLocks noChangeAspect="1" noChangeArrowheads="1"/>
          </p:cNvPicPr>
          <p:nvPr/>
        </p:nvPicPr>
        <p:blipFill>
          <a:blip r:embed="rId2"/>
          <a:srcRect/>
          <a:stretch>
            <a:fillRect/>
          </a:stretch>
        </p:blipFill>
        <p:spPr bwMode="auto">
          <a:xfrm>
            <a:off x="3916363" y="473075"/>
            <a:ext cx="4999037" cy="397256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7" name="Rectangle 6"/>
          <p:cNvSpPr/>
          <p:nvPr/>
        </p:nvSpPr>
        <p:spPr>
          <a:xfrm>
            <a:off x="0" y="4542135"/>
            <a:ext cx="12192000" cy="1384995"/>
          </a:xfrm>
          <a:prstGeom prst="rect">
            <a:avLst/>
          </a:prstGeom>
        </p:spPr>
        <p:txBody>
          <a:bodyPr wrap="square">
            <a:spAutoFit/>
          </a:bodyPr>
          <a:lstStyle/>
          <a:p>
            <a:pPr algn="just"/>
            <a:r>
              <a:rPr lang="vi-VN" sz="2800" dirty="0">
                <a:solidFill>
                  <a:srgbClr val="FF00FF"/>
                </a:solidFill>
                <a:latin typeface="+mj-lt"/>
              </a:rPr>
              <a:t>* Chim: Trao đổi khí qua phổi và hệ thống túi khí (hô hấp kép). Trong chu kì 1: Khi hít vào khí sẽ đến túi khí sau, khi thở ra khí đi qua phổi. Trong chu kì 2: Khi hít vào khí sẽ đi từ phổi đến túi khí trước và khi thở ra đi ra ngoài cơ thể.</a:t>
            </a:r>
          </a:p>
        </p:txBody>
      </p:sp>
      <p:pic>
        <p:nvPicPr>
          <p:cNvPr id="4098" name="Picture 2"/>
          <p:cNvPicPr>
            <a:picLocks noChangeAspect="1" noChangeArrowheads="1"/>
          </p:cNvPicPr>
          <p:nvPr/>
        </p:nvPicPr>
        <p:blipFill>
          <a:blip r:embed="rId2"/>
          <a:srcRect/>
          <a:stretch>
            <a:fillRect/>
          </a:stretch>
        </p:blipFill>
        <p:spPr bwMode="auto">
          <a:xfrm>
            <a:off x="3957638" y="493713"/>
            <a:ext cx="4729162" cy="38121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16" name="TextBox 15"/>
          <p:cNvSpPr txBox="1"/>
          <p:nvPr/>
        </p:nvSpPr>
        <p:spPr>
          <a:xfrm>
            <a:off x="0" y="44994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6" name="TextBox 5"/>
          <p:cNvSpPr txBox="1"/>
          <p:nvPr/>
        </p:nvSpPr>
        <p:spPr>
          <a:xfrm>
            <a:off x="0" y="82008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7" name="TextBox 6"/>
          <p:cNvSpPr txBox="1"/>
          <p:nvPr/>
        </p:nvSpPr>
        <p:spPr>
          <a:xfrm>
            <a:off x="0" y="124098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khổng</a:t>
            </a:r>
            <a:endParaRPr lang="en-US" sz="2800" dirty="0"/>
          </a:p>
        </p:txBody>
      </p:sp>
      <p:sp>
        <p:nvSpPr>
          <p:cNvPr id="14" name="TextBox 13"/>
          <p:cNvSpPr txBox="1"/>
          <p:nvPr/>
        </p:nvSpPr>
        <p:spPr>
          <a:xfrm>
            <a:off x="0" y="1669192"/>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Quá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qua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khổng</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lá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endParaRPr lang="en-US" sz="2800" dirty="0"/>
          </a:p>
        </p:txBody>
      </p:sp>
      <p:sp>
        <p:nvSpPr>
          <p:cNvPr id="15" name="TextBox 14"/>
          <p:cNvSpPr txBox="1"/>
          <p:nvPr/>
        </p:nvSpPr>
        <p:spPr>
          <a:xfrm>
            <a:off x="0" y="2097369"/>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carbon dioxide </a:t>
            </a:r>
            <a:r>
              <a:rPr lang="en-US" sz="2800" dirty="0" err="1">
                <a:solidFill>
                  <a:srgbClr val="0000FF"/>
                </a:solidFill>
                <a:latin typeface="Times New Roman" pitchFamily="18" charset="0"/>
                <a:cs typeface="Times New Roman" pitchFamily="18" charset="0"/>
              </a:rPr>
              <a:t>khuếch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oxygen </a:t>
            </a:r>
            <a:r>
              <a:rPr lang="en-US" sz="2800" dirty="0" err="1">
                <a:solidFill>
                  <a:srgbClr val="0000FF"/>
                </a:solidFill>
                <a:latin typeface="Times New Roman" pitchFamily="18" charset="0"/>
                <a:cs typeface="Times New Roman" pitchFamily="18" charset="0"/>
              </a:rPr>
              <a:t>khuếch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17" name="TextBox 16"/>
          <p:cNvSpPr txBox="1"/>
          <p:nvPr/>
        </p:nvSpPr>
        <p:spPr>
          <a:xfrm>
            <a:off x="0" y="3389141"/>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oxygen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carbon dioxide </a:t>
            </a:r>
            <a:r>
              <a:rPr lang="en-US" sz="2800" dirty="0" err="1">
                <a:solidFill>
                  <a:srgbClr val="0000FF"/>
                </a:solidFill>
                <a:latin typeface="Times New Roman" pitchFamily="18" charset="0"/>
                <a:cs typeface="Times New Roman" pitchFamily="18" charset="0"/>
              </a:rPr>
              <a:t>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khỏi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khổng</a:t>
            </a:r>
            <a:r>
              <a:rPr lang="en-US" sz="2800" dirty="0">
                <a:solidFill>
                  <a:srgbClr val="0000FF"/>
                </a:solidFill>
                <a:latin typeface="Times New Roman" pitchFamily="18" charset="0"/>
                <a:cs typeface="Times New Roman" pitchFamily="18" charset="0"/>
              </a:rPr>
              <a:t>.</a:t>
            </a:r>
          </a:p>
        </p:txBody>
      </p:sp>
      <p:sp>
        <p:nvSpPr>
          <p:cNvPr id="18" name="TextBox 17"/>
          <p:cNvSpPr txBox="1"/>
          <p:nvPr/>
        </p:nvSpPr>
        <p:spPr>
          <a:xfrm>
            <a:off x="0" y="418670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19" name="TextBox 18"/>
          <p:cNvSpPr txBox="1"/>
          <p:nvPr/>
        </p:nvSpPr>
        <p:spPr>
          <a:xfrm>
            <a:off x="0" y="460761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20" name="TextBox 19"/>
          <p:cNvSpPr txBox="1"/>
          <p:nvPr/>
        </p:nvSpPr>
        <p:spPr>
          <a:xfrm>
            <a:off x="0" y="505102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 calcmode="lin" valueType="num">
                                      <p:cBhvr>
                                        <p:cTn id="9" dur="500" fill="hold"/>
                                        <p:tgtEl>
                                          <p:spTgt spid="20"/>
                                        </p:tgtEl>
                                        <p:attrNameLst>
                                          <p:attrName>style.rotation</p:attrName>
                                        </p:attrNameLst>
                                      </p:cBhvr>
                                      <p:tavLst>
                                        <p:tav tm="0">
                                          <p:val>
                                            <p:fltVal val="360"/>
                                          </p:val>
                                        </p:tav>
                                        <p:tav tm="100000">
                                          <p:val>
                                            <p:fltVal val="0"/>
                                          </p:val>
                                        </p:tav>
                                      </p:tavLst>
                                    </p:anim>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pic>
        <p:nvPicPr>
          <p:cNvPr id="12290" name="Picture 2"/>
          <p:cNvPicPr>
            <a:picLocks noChangeAspect="1" noChangeArrowheads="1"/>
          </p:cNvPicPr>
          <p:nvPr/>
        </p:nvPicPr>
        <p:blipFill>
          <a:blip r:embed="rId2"/>
          <a:srcRect/>
          <a:stretch>
            <a:fillRect/>
          </a:stretch>
        </p:blipFill>
        <p:spPr bwMode="auto">
          <a:xfrm>
            <a:off x="87084" y="609596"/>
            <a:ext cx="7985963" cy="1917474"/>
          </a:xfrm>
          <a:prstGeom prst="rect">
            <a:avLst/>
          </a:prstGeom>
          <a:noFill/>
          <a:ln w="9525">
            <a:noFill/>
            <a:miter lim="800000"/>
            <a:headEnd/>
            <a:tailEnd/>
          </a:ln>
          <a:effectLst/>
        </p:spPr>
      </p:pic>
      <p:pic>
        <p:nvPicPr>
          <p:cNvPr id="12292" name="Picture 4" descr="tác dụng của giun đất"/>
          <p:cNvPicPr>
            <a:picLocks noChangeAspect="1" noChangeArrowheads="1"/>
          </p:cNvPicPr>
          <p:nvPr/>
        </p:nvPicPr>
        <p:blipFill>
          <a:blip r:embed="rId3"/>
          <a:srcRect/>
          <a:stretch>
            <a:fillRect/>
          </a:stretch>
        </p:blipFill>
        <p:spPr bwMode="auto">
          <a:xfrm>
            <a:off x="203199" y="2383770"/>
            <a:ext cx="5994401" cy="4394334"/>
          </a:xfrm>
          <a:prstGeom prst="rect">
            <a:avLst/>
          </a:prstGeom>
          <a:noFill/>
        </p:spPr>
      </p:pic>
      <p:sp>
        <p:nvSpPr>
          <p:cNvPr id="5" name="Rectangle 4"/>
          <p:cNvSpPr/>
          <p:nvPr/>
        </p:nvSpPr>
        <p:spPr>
          <a:xfrm>
            <a:off x="6197600" y="2449036"/>
            <a:ext cx="5994400" cy="3108543"/>
          </a:xfrm>
          <a:prstGeom prst="rect">
            <a:avLst/>
          </a:prstGeom>
        </p:spPr>
        <p:txBody>
          <a:bodyPr wrap="square">
            <a:spAutoFit/>
          </a:bodyPr>
          <a:lstStyle/>
          <a:p>
            <a:pPr algn="just"/>
            <a:r>
              <a:rPr lang="vi-VN" sz="2800" dirty="0">
                <a:solidFill>
                  <a:srgbClr val="FF00FF"/>
                </a:solidFill>
                <a:latin typeface="+mj-lt"/>
              </a:rPr>
              <a:t>	Bắt giun đất để trên bề mặt đất khô ráo thì giun đất nhanh bị chết là do giun đất hô hấp qua da nên cần bề mặt da luôn ẩm ướt. Đất khô ráo làm bề mặt da của giun đất khô, không thực hiện được quá trình trao đổi khí làm giun đất bị chết.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from="(-#ppt_w/2)" to="(#ppt_x)" calcmode="lin" valueType="num">
                                      <p:cBhvr>
                                        <p:cTn id="7" dur="600" fill="hold">
                                          <p:stCondLst>
                                            <p:cond delay="0"/>
                                          </p:stCondLst>
                                        </p:cTn>
                                        <p:tgtEl>
                                          <p:spTgt spid="12290"/>
                                        </p:tgtEl>
                                        <p:attrNameLst>
                                          <p:attrName>ppt_x</p:attrName>
                                        </p:attrNameLst>
                                      </p:cBhvr>
                                    </p:anim>
                                    <p:anim from="0" to="-1.0" calcmode="lin" valueType="num">
                                      <p:cBhvr>
                                        <p:cTn id="8" dur="200" decel="50000" autoRev="1" fill="hold">
                                          <p:stCondLst>
                                            <p:cond delay="600"/>
                                          </p:stCondLst>
                                        </p:cTn>
                                        <p:tgtEl>
                                          <p:spTgt spid="12290"/>
                                        </p:tgtEl>
                                        <p:attrNameLst>
                                          <p:attrName>xshear</p:attrName>
                                        </p:attrNameLst>
                                      </p:cBhvr>
                                    </p:anim>
                                    <p:animScale>
                                      <p:cBhvr>
                                        <p:cTn id="9" dur="200" decel="100000" autoRev="1" fill="hold">
                                          <p:stCondLst>
                                            <p:cond delay="600"/>
                                          </p:stCondLst>
                                        </p:cTn>
                                        <p:tgtEl>
                                          <p:spTgt spid="12290"/>
                                        </p:tgtEl>
                                      </p:cBhvr>
                                      <p:from x="100000" y="100000"/>
                                      <p:to x="80000" y="100000"/>
                                    </p:animScale>
                                    <p:anim by="(#ppt_h/3+#ppt_w*0.1)" calcmode="lin" valueType="num">
                                      <p:cBhvr additive="sum">
                                        <p:cTn id="10" dur="200" decel="100000" autoRev="1" fill="hold">
                                          <p:stCondLst>
                                            <p:cond delay="600"/>
                                          </p:stCondLst>
                                        </p:cTn>
                                        <p:tgtEl>
                                          <p:spTgt spid="12290"/>
                                        </p:tgtEl>
                                        <p:attrNameLst>
                                          <p:attrName>ppt_x</p:attrName>
                                        </p:attrNameLst>
                                      </p:cBhvr>
                                    </p:anim>
                                  </p:childTnLst>
                                </p:cTn>
                              </p:par>
                            </p:childTnLst>
                          </p:cTn>
                        </p:par>
                        <p:par>
                          <p:cTn id="11" fill="hold">
                            <p:stCondLst>
                              <p:cond delay="1000"/>
                            </p:stCondLst>
                            <p:childTnLst>
                              <p:par>
                                <p:cTn id="12" presetID="49" presetClass="entr" presetSubtype="0" decel="100000" fill="hold" nodeType="afterEffect">
                                  <p:stCondLst>
                                    <p:cond delay="0"/>
                                  </p:stCondLst>
                                  <p:childTnLst>
                                    <p:set>
                                      <p:cBhvr>
                                        <p:cTn id="13" dur="1" fill="hold">
                                          <p:stCondLst>
                                            <p:cond delay="0"/>
                                          </p:stCondLst>
                                        </p:cTn>
                                        <p:tgtEl>
                                          <p:spTgt spid="12292"/>
                                        </p:tgtEl>
                                        <p:attrNameLst>
                                          <p:attrName>style.visibility</p:attrName>
                                        </p:attrNameLst>
                                      </p:cBhvr>
                                      <p:to>
                                        <p:strVal val="visible"/>
                                      </p:to>
                                    </p:set>
                                    <p:anim calcmode="lin" valueType="num">
                                      <p:cBhvr>
                                        <p:cTn id="14" dur="500" fill="hold"/>
                                        <p:tgtEl>
                                          <p:spTgt spid="12292"/>
                                        </p:tgtEl>
                                        <p:attrNameLst>
                                          <p:attrName>ppt_w</p:attrName>
                                        </p:attrNameLst>
                                      </p:cBhvr>
                                      <p:tavLst>
                                        <p:tav tm="0">
                                          <p:val>
                                            <p:fltVal val="0"/>
                                          </p:val>
                                        </p:tav>
                                        <p:tav tm="100000">
                                          <p:val>
                                            <p:strVal val="#ppt_w"/>
                                          </p:val>
                                        </p:tav>
                                      </p:tavLst>
                                    </p:anim>
                                    <p:anim calcmode="lin" valueType="num">
                                      <p:cBhvr>
                                        <p:cTn id="15" dur="500" fill="hold"/>
                                        <p:tgtEl>
                                          <p:spTgt spid="12292"/>
                                        </p:tgtEl>
                                        <p:attrNameLst>
                                          <p:attrName>ppt_h</p:attrName>
                                        </p:attrNameLst>
                                      </p:cBhvr>
                                      <p:tavLst>
                                        <p:tav tm="0">
                                          <p:val>
                                            <p:fltVal val="0"/>
                                          </p:val>
                                        </p:tav>
                                        <p:tav tm="100000">
                                          <p:val>
                                            <p:strVal val="#ppt_h"/>
                                          </p:val>
                                        </p:tav>
                                      </p:tavLst>
                                    </p:anim>
                                    <p:anim calcmode="lin" valueType="num">
                                      <p:cBhvr>
                                        <p:cTn id="16" dur="500" fill="hold"/>
                                        <p:tgtEl>
                                          <p:spTgt spid="12292"/>
                                        </p:tgtEl>
                                        <p:attrNameLst>
                                          <p:attrName>style.rotation</p:attrName>
                                        </p:attrNameLst>
                                      </p:cBhvr>
                                      <p:tavLst>
                                        <p:tav tm="0">
                                          <p:val>
                                            <p:fltVal val="360"/>
                                          </p:val>
                                        </p:tav>
                                        <p:tav tm="100000">
                                          <p:val>
                                            <p:fltVal val="0"/>
                                          </p:val>
                                        </p:tav>
                                      </p:tavLst>
                                    </p:anim>
                                    <p:animEffect transition="in" filter="fade">
                                      <p:cBhvr>
                                        <p:cTn id="17" dur="500"/>
                                        <p:tgtEl>
                                          <p:spTgt spid="1229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16" name="TextBox 15"/>
          <p:cNvSpPr txBox="1"/>
          <p:nvPr/>
        </p:nvSpPr>
        <p:spPr>
          <a:xfrm>
            <a:off x="0" y="44994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6" name="TextBox 5"/>
          <p:cNvSpPr txBox="1"/>
          <p:nvPr/>
        </p:nvSpPr>
        <p:spPr>
          <a:xfrm>
            <a:off x="0" y="82008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18" name="TextBox 17"/>
          <p:cNvSpPr txBox="1"/>
          <p:nvPr/>
        </p:nvSpPr>
        <p:spPr>
          <a:xfrm>
            <a:off x="0" y="132739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19" name="TextBox 18"/>
          <p:cNvSpPr txBox="1"/>
          <p:nvPr/>
        </p:nvSpPr>
        <p:spPr>
          <a:xfrm>
            <a:off x="0" y="174829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20" name="TextBox 19"/>
          <p:cNvSpPr txBox="1"/>
          <p:nvPr/>
        </p:nvSpPr>
        <p:spPr>
          <a:xfrm>
            <a:off x="0" y="2191711"/>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a:t>
            </a:r>
          </a:p>
        </p:txBody>
      </p:sp>
      <p:sp>
        <p:nvSpPr>
          <p:cNvPr id="12" name="TextBox 11"/>
          <p:cNvSpPr txBox="1"/>
          <p:nvPr/>
        </p:nvSpPr>
        <p:spPr>
          <a:xfrm>
            <a:off x="0" y="310538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Quá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pic>
        <p:nvPicPr>
          <p:cNvPr id="5" name="Picture 2"/>
          <p:cNvPicPr>
            <a:picLocks noChangeAspect="1" noChangeArrowheads="1"/>
          </p:cNvPicPr>
          <p:nvPr/>
        </p:nvPicPr>
        <p:blipFill>
          <a:blip r:embed="rId2"/>
          <a:srcRect/>
          <a:stretch>
            <a:fillRect/>
          </a:stretch>
        </p:blipFill>
        <p:spPr bwMode="auto">
          <a:xfrm>
            <a:off x="0" y="1563233"/>
            <a:ext cx="5800334" cy="3268208"/>
          </a:xfrm>
          <a:prstGeom prst="rect">
            <a:avLst/>
          </a:prstGeom>
          <a:noFill/>
          <a:ln w="9525">
            <a:noFill/>
            <a:miter lim="800000"/>
            <a:headEnd/>
            <a:tailEnd/>
          </a:ln>
          <a:effectLst/>
        </p:spPr>
      </p:pic>
      <p:sp>
        <p:nvSpPr>
          <p:cNvPr id="4" name="Rectangle 3"/>
          <p:cNvSpPr/>
          <p:nvPr/>
        </p:nvSpPr>
        <p:spPr>
          <a:xfrm>
            <a:off x="5816600" y="1195338"/>
            <a:ext cx="6096000" cy="3970318"/>
          </a:xfrm>
          <a:prstGeom prst="rect">
            <a:avLst/>
          </a:prstGeom>
        </p:spPr>
        <p:txBody>
          <a:bodyPr>
            <a:spAutoFit/>
          </a:bodyPr>
          <a:lstStyle/>
          <a:p>
            <a:pPr algn="just"/>
            <a:r>
              <a:rPr lang="vi-VN" sz="2800" dirty="0">
                <a:solidFill>
                  <a:srgbClr val="FF00FF"/>
                </a:solidFill>
                <a:latin typeface="+mj-lt"/>
              </a:rPr>
              <a:t>	Khi ta hít vào, oxygen cùng các khí khác có trong không khí được đưa vào phổi đến tận phế nang (bề mặt trao đổi khí). Tại phế nang xảy ra quá trình trao đổi khí giữa phế nang và mạch máu. Khí oxygen đi vào máu và được vận chuyển đến các tế bào, khí carbon dioxide từ máu vào phế nang và thải ra ngoài môi trường qua động tác thở 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pic>
        <p:nvPicPr>
          <p:cNvPr id="33794" name="Picture 2"/>
          <p:cNvPicPr>
            <a:picLocks noChangeAspect="1" noChangeArrowheads="1"/>
          </p:cNvPicPr>
          <p:nvPr/>
        </p:nvPicPr>
        <p:blipFill>
          <a:blip r:embed="rId2"/>
          <a:srcRect/>
          <a:stretch>
            <a:fillRect/>
          </a:stretch>
        </p:blipFill>
        <p:spPr bwMode="auto">
          <a:xfrm>
            <a:off x="-1" y="612924"/>
            <a:ext cx="5138057" cy="3061536"/>
          </a:xfrm>
          <a:prstGeom prst="rect">
            <a:avLst/>
          </a:prstGeom>
          <a:noFill/>
          <a:ln w="9525">
            <a:noFill/>
            <a:miter lim="800000"/>
            <a:headEnd/>
            <a:tailEnd/>
          </a:ln>
          <a:effectLst/>
        </p:spPr>
      </p:pic>
      <p:pic>
        <p:nvPicPr>
          <p:cNvPr id="33795" name="Picture 3" descr="C:\Users\AsuS\Desktop\Capture.PNG"/>
          <p:cNvPicPr>
            <a:picLocks noChangeAspect="1" noChangeArrowheads="1"/>
          </p:cNvPicPr>
          <p:nvPr/>
        </p:nvPicPr>
        <p:blipFill>
          <a:blip r:embed="rId3"/>
          <a:srcRect/>
          <a:stretch>
            <a:fillRect/>
          </a:stretch>
        </p:blipFill>
        <p:spPr bwMode="auto">
          <a:xfrm>
            <a:off x="5161870" y="764042"/>
            <a:ext cx="7030130" cy="3765479"/>
          </a:xfrm>
          <a:prstGeom prst="rect">
            <a:avLst/>
          </a:prstGeom>
          <a:noFill/>
        </p:spPr>
      </p:pic>
      <p:sp>
        <p:nvSpPr>
          <p:cNvPr id="5" name="Rectangle 4"/>
          <p:cNvSpPr/>
          <p:nvPr/>
        </p:nvSpPr>
        <p:spPr>
          <a:xfrm>
            <a:off x="1066800" y="4618335"/>
            <a:ext cx="9334500" cy="1384995"/>
          </a:xfrm>
          <a:prstGeom prst="rect">
            <a:avLst/>
          </a:prstGeom>
        </p:spPr>
        <p:txBody>
          <a:bodyPr wrap="square">
            <a:spAutoFit/>
          </a:bodyPr>
          <a:lstStyle/>
          <a:p>
            <a:pPr algn="just"/>
            <a:r>
              <a:rPr lang="vi-VN" sz="2800" dirty="0">
                <a:solidFill>
                  <a:srgbClr val="FF00FF"/>
                </a:solidFill>
                <a:latin typeface="+mj-lt"/>
              </a:rPr>
              <a:t>Không khí từ ngoài đi vào qua khoang mũi → qua hầu và thanh quản vào khí quản → vào hai phế quản → vào tiểu phế quản → vào phổi (nằm trong khoang ngực).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fltVal val="0"/>
                                          </p:val>
                                        </p:tav>
                                        <p:tav tm="100000">
                                          <p:val>
                                            <p:strVal val="#ppt_w"/>
                                          </p:val>
                                        </p:tav>
                                      </p:tavLst>
                                    </p:anim>
                                    <p:anim calcmode="lin" valueType="num">
                                      <p:cBhvr>
                                        <p:cTn id="8" dur="500" fill="hold"/>
                                        <p:tgtEl>
                                          <p:spTgt spid="33794"/>
                                        </p:tgtEl>
                                        <p:attrNameLst>
                                          <p:attrName>ppt_h</p:attrName>
                                        </p:attrNameLst>
                                      </p:cBhvr>
                                      <p:tavLst>
                                        <p:tav tm="0">
                                          <p:val>
                                            <p:fltVal val="0"/>
                                          </p:val>
                                        </p:tav>
                                        <p:tav tm="100000">
                                          <p:val>
                                            <p:strVal val="#ppt_h"/>
                                          </p:val>
                                        </p:tav>
                                      </p:tavLst>
                                    </p:anim>
                                    <p:anim calcmode="lin" valueType="num">
                                      <p:cBhvr>
                                        <p:cTn id="9" dur="500" fill="hold"/>
                                        <p:tgtEl>
                                          <p:spTgt spid="33794"/>
                                        </p:tgtEl>
                                        <p:attrNameLst>
                                          <p:attrName>style.rotation</p:attrName>
                                        </p:attrNameLst>
                                      </p:cBhvr>
                                      <p:tavLst>
                                        <p:tav tm="0">
                                          <p:val>
                                            <p:fltVal val="360"/>
                                          </p:val>
                                        </p:tav>
                                        <p:tav tm="100000">
                                          <p:val>
                                            <p:fltVal val="0"/>
                                          </p:val>
                                        </p:tav>
                                      </p:tavLst>
                                    </p:anim>
                                    <p:animEffect transition="in" filter="fade">
                                      <p:cBhvr>
                                        <p:cTn id="10" dur="500"/>
                                        <p:tgtEl>
                                          <p:spTgt spid="33794"/>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3795"/>
                                        </p:tgtEl>
                                        <p:attrNameLst>
                                          <p:attrName>style.visibility</p:attrName>
                                        </p:attrNameLst>
                                      </p:cBhvr>
                                      <p:to>
                                        <p:strVal val="visible"/>
                                      </p:to>
                                    </p:set>
                                    <p:anim calcmode="lin" valueType="num">
                                      <p:cBhvr>
                                        <p:cTn id="14" dur="500" fill="hold"/>
                                        <p:tgtEl>
                                          <p:spTgt spid="33795"/>
                                        </p:tgtEl>
                                        <p:attrNameLst>
                                          <p:attrName>ppt_w</p:attrName>
                                        </p:attrNameLst>
                                      </p:cBhvr>
                                      <p:tavLst>
                                        <p:tav tm="0">
                                          <p:val>
                                            <p:fltVal val="0"/>
                                          </p:val>
                                        </p:tav>
                                        <p:tav tm="100000">
                                          <p:val>
                                            <p:strVal val="#ppt_w"/>
                                          </p:val>
                                        </p:tav>
                                      </p:tavLst>
                                    </p:anim>
                                    <p:anim calcmode="lin" valueType="num">
                                      <p:cBhvr>
                                        <p:cTn id="15" dur="500" fill="hold"/>
                                        <p:tgtEl>
                                          <p:spTgt spid="33795"/>
                                        </p:tgtEl>
                                        <p:attrNameLst>
                                          <p:attrName>ppt_h</p:attrName>
                                        </p:attrNameLst>
                                      </p:cBhvr>
                                      <p:tavLst>
                                        <p:tav tm="0">
                                          <p:val>
                                            <p:fltVal val="0"/>
                                          </p:val>
                                        </p:tav>
                                        <p:tav tm="100000">
                                          <p:val>
                                            <p:strVal val="#ppt_h"/>
                                          </p:val>
                                        </p:tav>
                                      </p:tavLst>
                                    </p:anim>
                                    <p:anim calcmode="lin" valueType="num">
                                      <p:cBhvr>
                                        <p:cTn id="16" dur="500" fill="hold"/>
                                        <p:tgtEl>
                                          <p:spTgt spid="33795"/>
                                        </p:tgtEl>
                                        <p:attrNameLst>
                                          <p:attrName>style.rotation</p:attrName>
                                        </p:attrNameLst>
                                      </p:cBhvr>
                                      <p:tavLst>
                                        <p:tav tm="0">
                                          <p:val>
                                            <p:fltVal val="360"/>
                                          </p:val>
                                        </p:tav>
                                        <p:tav tm="100000">
                                          <p:val>
                                            <p:fltVal val="0"/>
                                          </p:val>
                                        </p:tav>
                                      </p:tavLst>
                                    </p:anim>
                                    <p:animEffect transition="in" filter="fade">
                                      <p:cBhvr>
                                        <p:cTn id="17" dur="500"/>
                                        <p:tgtEl>
                                          <p:spTgt spid="3379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pic>
        <p:nvPicPr>
          <p:cNvPr id="34818" name="Picture 2"/>
          <p:cNvPicPr>
            <a:picLocks noChangeAspect="1" noChangeArrowheads="1"/>
          </p:cNvPicPr>
          <p:nvPr/>
        </p:nvPicPr>
        <p:blipFill>
          <a:blip r:embed="rId2"/>
          <a:srcRect/>
          <a:stretch>
            <a:fillRect/>
          </a:stretch>
        </p:blipFill>
        <p:spPr bwMode="auto">
          <a:xfrm>
            <a:off x="1397000" y="519989"/>
            <a:ext cx="10424362" cy="633801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slide(fromBottom)">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491066"/>
          <a:ext cx="12192000" cy="6293274"/>
        </p:xfrm>
        <a:graphic>
          <a:graphicData uri="http://schemas.openxmlformats.org/drawingml/2006/table">
            <a:tbl>
              <a:tblPr firstRow="1" bandRow="1">
                <a:tableStyleId>{5C22544A-7EE6-4342-B048-85BDC9FD1C3A}</a:tableStyleId>
              </a:tblPr>
              <a:tblGrid>
                <a:gridCol w="3721100">
                  <a:extLst>
                    <a:ext uri="{9D8B030D-6E8A-4147-A177-3AD203B41FA5}">
                      <a16:colId xmlns:a16="http://schemas.microsoft.com/office/drawing/2014/main" val="20000"/>
                    </a:ext>
                  </a:extLst>
                </a:gridCol>
                <a:gridCol w="4102100">
                  <a:extLst>
                    <a:ext uri="{9D8B030D-6E8A-4147-A177-3AD203B41FA5}">
                      <a16:colId xmlns:a16="http://schemas.microsoft.com/office/drawing/2014/main" val="20001"/>
                    </a:ext>
                  </a:extLst>
                </a:gridCol>
                <a:gridCol w="4368800">
                  <a:extLst>
                    <a:ext uri="{9D8B030D-6E8A-4147-A177-3AD203B41FA5}">
                      <a16:colId xmlns:a16="http://schemas.microsoft.com/office/drawing/2014/main" val="20002"/>
                    </a:ext>
                  </a:extLst>
                </a:gridCol>
              </a:tblGrid>
              <a:tr h="1273387">
                <a:tc>
                  <a:txBody>
                    <a:bodyPr/>
                    <a:lstStyle/>
                    <a:p>
                      <a:pPr algn="ctr"/>
                      <a:r>
                        <a:rPr lang="en-US" sz="2800" dirty="0">
                          <a:solidFill>
                            <a:srgbClr val="FFFF00"/>
                          </a:solidFill>
                          <a:latin typeface="Times New Roman" pitchFamily="18" charset="0"/>
                          <a:cs typeface="Times New Roman" pitchFamily="18" charset="0"/>
                        </a:rPr>
                        <a:t>Tiêu</a:t>
                      </a:r>
                      <a:r>
                        <a:rPr lang="en-US" sz="2800" baseline="0" dirty="0">
                          <a:solidFill>
                            <a:srgbClr val="FFFF00"/>
                          </a:solidFill>
                          <a:latin typeface="Times New Roman" pitchFamily="18" charset="0"/>
                          <a:cs typeface="Times New Roman" pitchFamily="18" charset="0"/>
                        </a:rPr>
                        <a:t> chí</a:t>
                      </a:r>
                      <a:endParaRPr lang="vi-VN" sz="2800" dirty="0">
                        <a:solidFill>
                          <a:srgbClr val="FFFF00"/>
                        </a:solidFill>
                        <a:latin typeface="Times New Roman" pitchFamily="18" charset="0"/>
                        <a:cs typeface="Times New Roman" pitchFamily="18" charset="0"/>
                      </a:endParaRPr>
                    </a:p>
                  </a:txBody>
                  <a:tcPr/>
                </a:tc>
                <a:tc>
                  <a:txBody>
                    <a:bodyPr/>
                    <a:lstStyle/>
                    <a:p>
                      <a:pPr algn="ctr"/>
                      <a:r>
                        <a:rPr lang="en-US" sz="2800" dirty="0">
                          <a:solidFill>
                            <a:srgbClr val="FFFF00"/>
                          </a:solidFill>
                          <a:latin typeface="Times New Roman" pitchFamily="18" charset="0"/>
                          <a:cs typeface="Times New Roman" pitchFamily="18" charset="0"/>
                        </a:rPr>
                        <a:t>Thực</a:t>
                      </a:r>
                      <a:r>
                        <a:rPr lang="en-US" sz="2800" baseline="0" dirty="0">
                          <a:solidFill>
                            <a:srgbClr val="FFFF00"/>
                          </a:solidFill>
                          <a:latin typeface="Times New Roman" pitchFamily="18" charset="0"/>
                          <a:cs typeface="Times New Roman" pitchFamily="18" charset="0"/>
                        </a:rPr>
                        <a:t> vật</a:t>
                      </a:r>
                      <a:endParaRPr lang="vi-VN" sz="2800" dirty="0">
                        <a:solidFill>
                          <a:srgbClr val="FFFF00"/>
                        </a:solidFill>
                        <a:latin typeface="Times New Roman" pitchFamily="18" charset="0"/>
                        <a:cs typeface="Times New Roman" pitchFamily="18" charset="0"/>
                      </a:endParaRPr>
                    </a:p>
                  </a:txBody>
                  <a:tcPr/>
                </a:tc>
                <a:tc>
                  <a:txBody>
                    <a:bodyPr/>
                    <a:lstStyle/>
                    <a:p>
                      <a:pPr algn="ctr"/>
                      <a:r>
                        <a:rPr lang="en-US" sz="2800" dirty="0">
                          <a:solidFill>
                            <a:srgbClr val="FFFF00"/>
                          </a:solidFill>
                          <a:latin typeface="Times New Roman" pitchFamily="18" charset="0"/>
                          <a:cs typeface="Times New Roman" pitchFamily="18" charset="0"/>
                        </a:rPr>
                        <a:t>Động</a:t>
                      </a:r>
                      <a:r>
                        <a:rPr lang="en-US" sz="2800" baseline="0" dirty="0">
                          <a:solidFill>
                            <a:srgbClr val="FFFF00"/>
                          </a:solidFill>
                          <a:latin typeface="Times New Roman" pitchFamily="18" charset="0"/>
                          <a:cs typeface="Times New Roman" pitchFamily="18" charset="0"/>
                        </a:rPr>
                        <a:t> vật</a:t>
                      </a:r>
                      <a:endParaRPr lang="vi-VN" sz="2800" dirty="0">
                        <a:solidFill>
                          <a:srgbClr val="FFFF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651847">
                <a:tc>
                  <a:txBody>
                    <a:bodyPr/>
                    <a:lstStyle/>
                    <a:p>
                      <a:r>
                        <a:rPr lang="en-US" sz="2800" dirty="0">
                          <a:solidFill>
                            <a:srgbClr val="FF0000"/>
                          </a:solidFill>
                          <a:latin typeface="Times New Roman" pitchFamily="18" charset="0"/>
                          <a:cs typeface="Times New Roman" pitchFamily="18" charset="0"/>
                        </a:rPr>
                        <a:t>Cơ</a:t>
                      </a:r>
                      <a:r>
                        <a:rPr lang="en-US" sz="2800" baseline="0" dirty="0">
                          <a:solidFill>
                            <a:srgbClr val="FF0000"/>
                          </a:solidFill>
                          <a:latin typeface="Times New Roman" pitchFamily="18" charset="0"/>
                          <a:cs typeface="Times New Roman" pitchFamily="18" charset="0"/>
                        </a:rPr>
                        <a:t> quan trao đổi khí giữa cơ thể và môi trường</a:t>
                      </a:r>
                      <a:endParaRPr lang="vi-VN" sz="2800" dirty="0">
                        <a:solidFill>
                          <a:srgbClr val="FF0000"/>
                        </a:solidFill>
                        <a:latin typeface="Times New Roman" pitchFamily="18" charset="0"/>
                        <a:cs typeface="Times New Roman" pitchFamily="18" charset="0"/>
                      </a:endParaRPr>
                    </a:p>
                  </a:txBody>
                  <a:tcPr/>
                </a:tc>
                <a:tc>
                  <a:txBody>
                    <a:bodyPr/>
                    <a:lstStyle/>
                    <a:p>
                      <a:endParaRPr lang="vi-VN" sz="2800" dirty="0">
                        <a:latin typeface="Times New Roman" pitchFamily="18" charset="0"/>
                        <a:cs typeface="Times New Roman" pitchFamily="18" charset="0"/>
                      </a:endParaRPr>
                    </a:p>
                  </a:txBody>
                  <a:tcPr/>
                </a:tc>
                <a:tc>
                  <a:txBody>
                    <a:bodyPr/>
                    <a:lstStyle/>
                    <a:p>
                      <a:endParaRPr lang="vi-VN" sz="2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71500">
                <a:tc>
                  <a:txBody>
                    <a:bodyPr/>
                    <a:lstStyle/>
                    <a:p>
                      <a:r>
                        <a:rPr lang="en-US" sz="2800" dirty="0">
                          <a:solidFill>
                            <a:srgbClr val="FF0000"/>
                          </a:solidFill>
                          <a:latin typeface="Times New Roman" pitchFamily="18" charset="0"/>
                          <a:cs typeface="Times New Roman" pitchFamily="18" charset="0"/>
                        </a:rPr>
                        <a:t>Đường</a:t>
                      </a:r>
                      <a:r>
                        <a:rPr lang="en-US" sz="2800" baseline="0" dirty="0">
                          <a:solidFill>
                            <a:srgbClr val="FF0000"/>
                          </a:solidFill>
                          <a:latin typeface="Times New Roman" pitchFamily="18" charset="0"/>
                          <a:cs typeface="Times New Roman" pitchFamily="18" charset="0"/>
                        </a:rPr>
                        <a:t> đi của khí</a:t>
                      </a:r>
                      <a:endParaRPr lang="vi-VN" sz="2800" dirty="0">
                        <a:solidFill>
                          <a:srgbClr val="FF0000"/>
                        </a:solidFill>
                        <a:latin typeface="Times New Roman" pitchFamily="18" charset="0"/>
                        <a:cs typeface="Times New Roman" pitchFamily="18" charset="0"/>
                      </a:endParaRPr>
                    </a:p>
                  </a:txBody>
                  <a:tcPr/>
                </a:tc>
                <a:tc>
                  <a:txBody>
                    <a:bodyPr/>
                    <a:lstStyle/>
                    <a:p>
                      <a:endParaRPr lang="vi-VN" sz="2800" dirty="0">
                        <a:latin typeface="Times New Roman" pitchFamily="18" charset="0"/>
                        <a:cs typeface="Times New Roman" pitchFamily="18" charset="0"/>
                      </a:endParaRPr>
                    </a:p>
                  </a:txBody>
                  <a:tcPr/>
                </a:tc>
                <a:tc>
                  <a:txBody>
                    <a:bodyPr/>
                    <a:lstStyle/>
                    <a:p>
                      <a:endParaRPr lang="vi-VN" sz="2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571500">
                <a:tc>
                  <a:txBody>
                    <a:bodyPr/>
                    <a:lstStyle/>
                    <a:p>
                      <a:r>
                        <a:rPr lang="en-US" sz="2800" dirty="0">
                          <a:solidFill>
                            <a:srgbClr val="FF0000"/>
                          </a:solidFill>
                          <a:latin typeface="Times New Roman" pitchFamily="18" charset="0"/>
                          <a:cs typeface="Times New Roman" pitchFamily="18" charset="0"/>
                        </a:rPr>
                        <a:t>Cơ</a:t>
                      </a:r>
                      <a:r>
                        <a:rPr lang="en-US" sz="2800" baseline="0" dirty="0">
                          <a:solidFill>
                            <a:srgbClr val="FF0000"/>
                          </a:solidFill>
                          <a:latin typeface="Times New Roman" pitchFamily="18" charset="0"/>
                          <a:cs typeface="Times New Roman" pitchFamily="18" charset="0"/>
                        </a:rPr>
                        <a:t> chế trao đổi khí</a:t>
                      </a:r>
                      <a:endParaRPr lang="vi-VN" sz="2800" dirty="0">
                        <a:solidFill>
                          <a:srgbClr val="FF0000"/>
                        </a:solidFill>
                        <a:latin typeface="Times New Roman" pitchFamily="18" charset="0"/>
                        <a:cs typeface="Times New Roman" pitchFamily="18" charset="0"/>
                      </a:endParaRPr>
                    </a:p>
                  </a:txBody>
                  <a:tcPr/>
                </a:tc>
                <a:tc>
                  <a:txBody>
                    <a:bodyPr/>
                    <a:lstStyle/>
                    <a:p>
                      <a:endParaRPr lang="vi-VN" sz="2800" dirty="0">
                        <a:latin typeface="Times New Roman" pitchFamily="18" charset="0"/>
                        <a:cs typeface="Times New Roman" pitchFamily="18" charset="0"/>
                      </a:endParaRPr>
                    </a:p>
                  </a:txBody>
                  <a:tcPr/>
                </a:tc>
                <a:tc>
                  <a:txBody>
                    <a:bodyPr/>
                    <a:lstStyle/>
                    <a:p>
                      <a:endParaRPr lang="vi-VN" sz="2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1273387">
                <a:tc>
                  <a:txBody>
                    <a:bodyPr/>
                    <a:lstStyle/>
                    <a:p>
                      <a:endParaRPr lang="en-US" sz="2800" dirty="0">
                        <a:solidFill>
                          <a:srgbClr val="FF0000"/>
                        </a:solidFill>
                        <a:latin typeface="Times New Roman" pitchFamily="18" charset="0"/>
                        <a:cs typeface="Times New Roman" pitchFamily="18" charset="0"/>
                      </a:endParaRPr>
                    </a:p>
                    <a:p>
                      <a:endParaRPr lang="en-US" sz="2800" dirty="0">
                        <a:solidFill>
                          <a:srgbClr val="FF0000"/>
                        </a:solidFill>
                        <a:latin typeface="Times New Roman" pitchFamily="18" charset="0"/>
                        <a:cs typeface="Times New Roman" pitchFamily="18" charset="0"/>
                      </a:endParaRPr>
                    </a:p>
                    <a:p>
                      <a:r>
                        <a:rPr lang="en-US" sz="2800" dirty="0">
                          <a:solidFill>
                            <a:srgbClr val="FF0000"/>
                          </a:solidFill>
                          <a:latin typeface="Times New Roman" pitchFamily="18" charset="0"/>
                          <a:cs typeface="Times New Roman" pitchFamily="18" charset="0"/>
                        </a:rPr>
                        <a:t>Chất</a:t>
                      </a:r>
                      <a:r>
                        <a:rPr lang="en-US" sz="2800" baseline="0" dirty="0">
                          <a:solidFill>
                            <a:srgbClr val="FF0000"/>
                          </a:solidFill>
                          <a:latin typeface="Times New Roman" pitchFamily="18" charset="0"/>
                          <a:cs typeface="Times New Roman" pitchFamily="18" charset="0"/>
                        </a:rPr>
                        <a:t> khí trao đổi giữa cơ thể với môi trường</a:t>
                      </a:r>
                    </a:p>
                    <a:p>
                      <a:endParaRPr lang="vi-VN" sz="2800" dirty="0">
                        <a:solidFill>
                          <a:srgbClr val="FF0000"/>
                        </a:solidFill>
                        <a:latin typeface="Times New Roman" pitchFamily="18" charset="0"/>
                        <a:cs typeface="Times New Roman" pitchFamily="18" charset="0"/>
                      </a:endParaRPr>
                    </a:p>
                  </a:txBody>
                  <a:tcPr/>
                </a:tc>
                <a:tc>
                  <a:txBody>
                    <a:bodyPr/>
                    <a:lstStyle/>
                    <a:p>
                      <a:endParaRPr lang="vi-VN" sz="2800" dirty="0">
                        <a:latin typeface="Times New Roman" pitchFamily="18" charset="0"/>
                        <a:cs typeface="Times New Roman" pitchFamily="18" charset="0"/>
                      </a:endParaRPr>
                    </a:p>
                  </a:txBody>
                  <a:tcPr/>
                </a:tc>
                <a:tc>
                  <a:txBody>
                    <a:bodyPr/>
                    <a:lstStyle/>
                    <a:p>
                      <a:endParaRPr lang="vi-VN" sz="2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0" y="0"/>
            <a:ext cx="12192000" cy="523220"/>
          </a:xfrm>
          <a:prstGeom prst="rect">
            <a:avLst/>
          </a:prstGeom>
          <a:noFill/>
        </p:spPr>
        <p:txBody>
          <a:bodyPr wrap="square" rtlCol="0">
            <a:spAutoFit/>
          </a:bodyPr>
          <a:lstStyle/>
          <a:p>
            <a:pPr algn="ctr"/>
            <a:r>
              <a:rPr lang="en-US" sz="2800" dirty="0">
                <a:solidFill>
                  <a:srgbClr val="FF00FF"/>
                </a:solidFill>
                <a:latin typeface="Times New Roman" pitchFamily="18" charset="0"/>
                <a:cs typeface="Times New Roman" pitchFamily="18" charset="0"/>
              </a:rPr>
              <a:t>Bảng trao đổi khí ở động vật và thực vật</a:t>
            </a:r>
            <a:endParaRPr lang="vi-VN" sz="2800" dirty="0">
              <a:solidFill>
                <a:srgbClr val="FF00FF"/>
              </a:solidFill>
              <a:latin typeface="Times New Roman" pitchFamily="18" charset="0"/>
              <a:cs typeface="Times New Roman" pitchFamily="18" charset="0"/>
            </a:endParaRPr>
          </a:p>
        </p:txBody>
      </p:sp>
      <p:sp>
        <p:nvSpPr>
          <p:cNvPr id="7" name="TextBox 6"/>
          <p:cNvSpPr txBox="1"/>
          <p:nvPr/>
        </p:nvSpPr>
        <p:spPr>
          <a:xfrm>
            <a:off x="3721100" y="1816100"/>
            <a:ext cx="4051300" cy="1384995"/>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Khí khổng ở lá cây, bì khổng ở thân cây, toàn bộ bề mặt rễ</a:t>
            </a:r>
            <a:endParaRPr lang="vi-VN" sz="2800" dirty="0">
              <a:solidFill>
                <a:srgbClr val="FF00FF"/>
              </a:solidFill>
              <a:latin typeface="Times New Roman" pitchFamily="18" charset="0"/>
              <a:cs typeface="Times New Roman" pitchFamily="18" charset="0"/>
            </a:endParaRPr>
          </a:p>
        </p:txBody>
      </p:sp>
      <p:sp>
        <p:nvSpPr>
          <p:cNvPr id="8" name="TextBox 7"/>
          <p:cNvSpPr txBox="1"/>
          <p:nvPr/>
        </p:nvSpPr>
        <p:spPr>
          <a:xfrm>
            <a:off x="7823200" y="1651000"/>
            <a:ext cx="4368800" cy="1815882"/>
          </a:xfrm>
          <a:prstGeom prst="rect">
            <a:avLst/>
          </a:prstGeom>
          <a:noFill/>
        </p:spPr>
        <p:txBody>
          <a:bodyPr wrap="square" rtlCol="0">
            <a:spAutoFit/>
          </a:bodyPr>
          <a:lstStyle/>
          <a:p>
            <a:pPr algn="just"/>
            <a:r>
              <a:rPr lang="en-US" sz="2800" dirty="0">
                <a:solidFill>
                  <a:srgbClr val="006600"/>
                </a:solidFill>
                <a:latin typeface="Times New Roman" pitchFamily="18" charset="0"/>
                <a:cs typeface="Times New Roman" pitchFamily="18" charset="0"/>
              </a:rPr>
              <a:t>Mang ở cá, ống khí ở châu chấu, da ở giun, phổi và túi khí ở chim, phổi ở thú và người</a:t>
            </a:r>
            <a:endParaRPr lang="vi-VN" sz="2800" dirty="0">
              <a:solidFill>
                <a:srgbClr val="006600"/>
              </a:solidFill>
              <a:latin typeface="Times New Roman" pitchFamily="18" charset="0"/>
              <a:cs typeface="Times New Roman" pitchFamily="18" charset="0"/>
            </a:endParaRPr>
          </a:p>
        </p:txBody>
      </p:sp>
      <p:sp>
        <p:nvSpPr>
          <p:cNvPr id="9" name="TextBox 8"/>
          <p:cNvSpPr txBox="1"/>
          <p:nvPr/>
        </p:nvSpPr>
        <p:spPr>
          <a:xfrm>
            <a:off x="3733800" y="3441700"/>
            <a:ext cx="4051300" cy="523220"/>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Lá cây – thân cây- rễ cây</a:t>
            </a:r>
            <a:endParaRPr lang="vi-VN" sz="2800" dirty="0">
              <a:solidFill>
                <a:srgbClr val="FF00FF"/>
              </a:solidFill>
              <a:latin typeface="Times New Roman" pitchFamily="18" charset="0"/>
              <a:cs typeface="Times New Roman" pitchFamily="18" charset="0"/>
            </a:endParaRPr>
          </a:p>
        </p:txBody>
      </p:sp>
      <p:sp>
        <p:nvSpPr>
          <p:cNvPr id="10" name="TextBox 9"/>
          <p:cNvSpPr txBox="1"/>
          <p:nvPr/>
        </p:nvSpPr>
        <p:spPr>
          <a:xfrm>
            <a:off x="7810500" y="3403600"/>
            <a:ext cx="4381500" cy="523220"/>
          </a:xfrm>
          <a:prstGeom prst="rect">
            <a:avLst/>
          </a:prstGeom>
          <a:noFill/>
        </p:spPr>
        <p:txBody>
          <a:bodyPr wrap="square" rtlCol="0">
            <a:spAutoFit/>
          </a:bodyPr>
          <a:lstStyle/>
          <a:p>
            <a:pPr algn="just"/>
            <a:r>
              <a:rPr lang="en-US" sz="2800" dirty="0">
                <a:solidFill>
                  <a:srgbClr val="006600"/>
                </a:solidFill>
                <a:latin typeface="Times New Roman" pitchFamily="18" charset="0"/>
                <a:cs typeface="Times New Roman" pitchFamily="18" charset="0"/>
              </a:rPr>
              <a:t>Hệ hô hấp</a:t>
            </a:r>
            <a:endParaRPr lang="vi-VN" sz="2800" dirty="0">
              <a:solidFill>
                <a:srgbClr val="006600"/>
              </a:solidFill>
              <a:latin typeface="Times New Roman" pitchFamily="18" charset="0"/>
              <a:cs typeface="Times New Roman" pitchFamily="18" charset="0"/>
            </a:endParaRPr>
          </a:p>
        </p:txBody>
      </p:sp>
      <p:sp>
        <p:nvSpPr>
          <p:cNvPr id="11" name="TextBox 10"/>
          <p:cNvSpPr txBox="1"/>
          <p:nvPr/>
        </p:nvSpPr>
        <p:spPr>
          <a:xfrm>
            <a:off x="3708400" y="3949700"/>
            <a:ext cx="4051300" cy="523220"/>
          </a:xfrm>
          <a:prstGeom prst="rect">
            <a:avLst/>
          </a:prstGeom>
          <a:noFill/>
        </p:spPr>
        <p:txBody>
          <a:bodyPr wrap="square" rtlCol="0">
            <a:spAutoFit/>
          </a:bodyPr>
          <a:lstStyle/>
          <a:p>
            <a:pPr algn="just"/>
            <a:r>
              <a:rPr lang="en-US" sz="2800" dirty="0">
                <a:solidFill>
                  <a:srgbClr val="FF00FF"/>
                </a:solidFill>
                <a:latin typeface="Times New Roman" pitchFamily="18" charset="0"/>
                <a:cs typeface="Times New Roman" pitchFamily="18" charset="0"/>
              </a:rPr>
              <a:t>Khuếch tán qua bề mặt</a:t>
            </a:r>
            <a:endParaRPr lang="vi-VN" sz="2800" dirty="0">
              <a:solidFill>
                <a:srgbClr val="FF00FF"/>
              </a:solidFill>
              <a:latin typeface="Times New Roman" pitchFamily="18" charset="0"/>
              <a:cs typeface="Times New Roman" pitchFamily="18" charset="0"/>
            </a:endParaRPr>
          </a:p>
        </p:txBody>
      </p:sp>
      <p:sp>
        <p:nvSpPr>
          <p:cNvPr id="12" name="TextBox 11"/>
          <p:cNvSpPr txBox="1"/>
          <p:nvPr/>
        </p:nvSpPr>
        <p:spPr>
          <a:xfrm>
            <a:off x="7810500" y="4000500"/>
            <a:ext cx="4051300" cy="523220"/>
          </a:xfrm>
          <a:prstGeom prst="rect">
            <a:avLst/>
          </a:prstGeom>
          <a:noFill/>
        </p:spPr>
        <p:txBody>
          <a:bodyPr wrap="square" rtlCol="0">
            <a:spAutoFit/>
          </a:bodyPr>
          <a:lstStyle/>
          <a:p>
            <a:pPr algn="just"/>
            <a:r>
              <a:rPr lang="en-US" sz="2800" dirty="0">
                <a:solidFill>
                  <a:srgbClr val="006600"/>
                </a:solidFill>
                <a:latin typeface="Times New Roman" pitchFamily="18" charset="0"/>
                <a:cs typeface="Times New Roman" pitchFamily="18" charset="0"/>
              </a:rPr>
              <a:t>Khuếch tán qua bề mặt</a:t>
            </a:r>
            <a:endParaRPr lang="vi-VN" sz="2800" dirty="0">
              <a:solidFill>
                <a:srgbClr val="006600"/>
              </a:solidFill>
              <a:latin typeface="Times New Roman" pitchFamily="18" charset="0"/>
              <a:cs typeface="Times New Roman" pitchFamily="18" charset="0"/>
            </a:endParaRPr>
          </a:p>
        </p:txBody>
      </p:sp>
      <p:sp>
        <p:nvSpPr>
          <p:cNvPr id="13" name="TextBox 12"/>
          <p:cNvSpPr txBox="1"/>
          <p:nvPr/>
        </p:nvSpPr>
        <p:spPr>
          <a:xfrm>
            <a:off x="3759200" y="4546600"/>
            <a:ext cx="4051300" cy="2092881"/>
          </a:xfrm>
          <a:prstGeom prst="rect">
            <a:avLst/>
          </a:prstGeom>
          <a:noFill/>
        </p:spPr>
        <p:txBody>
          <a:bodyPr wrap="square" rtlCol="0">
            <a:spAutoFit/>
          </a:bodyPr>
          <a:lstStyle/>
          <a:p>
            <a:pPr algn="just"/>
            <a:r>
              <a:rPr lang="en-US" sz="2600" dirty="0">
                <a:solidFill>
                  <a:srgbClr val="FF00FF"/>
                </a:solidFill>
                <a:latin typeface="Times New Roman" pitchFamily="18" charset="0"/>
                <a:cs typeface="Times New Roman" pitchFamily="18" charset="0"/>
              </a:rPr>
              <a:t>Quang hợp: lấy vào khí carbon dioxide, thải khí oxygen.</a:t>
            </a:r>
          </a:p>
          <a:p>
            <a:pPr algn="just"/>
            <a:r>
              <a:rPr lang="en-US" sz="2600" dirty="0">
                <a:solidFill>
                  <a:srgbClr val="FF00FF"/>
                </a:solidFill>
                <a:latin typeface="Times New Roman" pitchFamily="18" charset="0"/>
                <a:cs typeface="Times New Roman" pitchFamily="18" charset="0"/>
              </a:rPr>
              <a:t>Hô hấp: lấy vào khí oxygen thải ra khí carbon dioxide</a:t>
            </a:r>
            <a:endParaRPr lang="vi-VN" sz="2600" dirty="0">
              <a:solidFill>
                <a:srgbClr val="FF00FF"/>
              </a:solidFill>
              <a:latin typeface="Times New Roman" pitchFamily="18" charset="0"/>
              <a:cs typeface="Times New Roman" pitchFamily="18" charset="0"/>
            </a:endParaRPr>
          </a:p>
        </p:txBody>
      </p:sp>
      <p:sp>
        <p:nvSpPr>
          <p:cNvPr id="14" name="TextBox 13"/>
          <p:cNvSpPr txBox="1"/>
          <p:nvPr/>
        </p:nvSpPr>
        <p:spPr>
          <a:xfrm>
            <a:off x="7848600" y="5029200"/>
            <a:ext cx="4343400" cy="954107"/>
          </a:xfrm>
          <a:prstGeom prst="rect">
            <a:avLst/>
          </a:prstGeom>
          <a:noFill/>
        </p:spPr>
        <p:txBody>
          <a:bodyPr wrap="square" rtlCol="0">
            <a:spAutoFit/>
          </a:bodyPr>
          <a:lstStyle/>
          <a:p>
            <a:pPr algn="just"/>
            <a:r>
              <a:rPr lang="en-US" sz="2800" dirty="0">
                <a:solidFill>
                  <a:srgbClr val="006600"/>
                </a:solidFill>
                <a:latin typeface="Times New Roman" pitchFamily="18" charset="0"/>
                <a:cs typeface="Times New Roman" pitchFamily="18" charset="0"/>
              </a:rPr>
              <a:t>Hô hấp: lấy vào khí oxygen, thải ra khí carbon dioxide.</a:t>
            </a:r>
            <a:endParaRPr lang="vi-VN" sz="2800" dirty="0">
              <a:solidFill>
                <a:srgbClr val="0066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45942" y="2801257"/>
            <a:ext cx="11753930" cy="12337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16" name="TextBox 15"/>
          <p:cNvSpPr txBox="1"/>
          <p:nvPr/>
        </p:nvSpPr>
        <p:spPr>
          <a:xfrm>
            <a:off x="0" y="44994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6" name="TextBox 5"/>
          <p:cNvSpPr txBox="1"/>
          <p:nvPr/>
        </p:nvSpPr>
        <p:spPr>
          <a:xfrm>
            <a:off x="0" y="820083"/>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18" name="TextBox 17"/>
          <p:cNvSpPr txBox="1"/>
          <p:nvPr/>
        </p:nvSpPr>
        <p:spPr>
          <a:xfrm>
            <a:off x="0" y="1327394"/>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19" name="TextBox 18"/>
          <p:cNvSpPr txBox="1"/>
          <p:nvPr/>
        </p:nvSpPr>
        <p:spPr>
          <a:xfrm>
            <a:off x="0" y="174829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Hệ</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hô</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hấp</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20" name="TextBox 19"/>
          <p:cNvSpPr txBox="1"/>
          <p:nvPr/>
        </p:nvSpPr>
        <p:spPr>
          <a:xfrm>
            <a:off x="0" y="2191711"/>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xảy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hấp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a:t>
            </a:r>
          </a:p>
        </p:txBody>
      </p:sp>
      <p:sp>
        <p:nvSpPr>
          <p:cNvPr id="12" name="TextBox 11"/>
          <p:cNvSpPr txBox="1"/>
          <p:nvPr/>
        </p:nvSpPr>
        <p:spPr>
          <a:xfrm>
            <a:off x="0" y="3105385"/>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Quá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trình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9" name="TextBox 8"/>
          <p:cNvSpPr txBox="1"/>
          <p:nvPr/>
        </p:nvSpPr>
        <p:spPr>
          <a:xfrm>
            <a:off x="0" y="357782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diễn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a:t>
            </a:r>
          </a:p>
        </p:txBody>
      </p:sp>
      <p:sp>
        <p:nvSpPr>
          <p:cNvPr id="11" name="TextBox 10"/>
          <p:cNvSpPr txBox="1"/>
          <p:nvPr/>
        </p:nvSpPr>
        <p:spPr>
          <a:xfrm>
            <a:off x="0" y="4020515"/>
            <a:ext cx="12192000" cy="1815882"/>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oxygen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đến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diễn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mạch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carbon dioxide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máu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về</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nang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thải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qua </a:t>
            </a:r>
            <a:r>
              <a:rPr lang="en-US" sz="2800" dirty="0" err="1">
                <a:solidFill>
                  <a:srgbClr val="0000FF"/>
                </a:solidFill>
                <a:latin typeface="Times New Roman" pitchFamily="18" charset="0"/>
                <a:cs typeface="Times New Roman" pitchFamily="18" charset="0"/>
              </a:rPr>
              <a:t>động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thở</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pic>
        <p:nvPicPr>
          <p:cNvPr id="35842" name="Picture 2"/>
          <p:cNvPicPr>
            <a:picLocks noChangeAspect="1" noChangeArrowheads="1"/>
          </p:cNvPicPr>
          <p:nvPr/>
        </p:nvPicPr>
        <p:blipFill>
          <a:blip r:embed="rId2"/>
          <a:srcRect/>
          <a:stretch>
            <a:fillRect/>
          </a:stretch>
        </p:blipFill>
        <p:spPr bwMode="auto">
          <a:xfrm>
            <a:off x="-1" y="513216"/>
            <a:ext cx="5659666" cy="6344784"/>
          </a:xfrm>
          <a:prstGeom prst="rect">
            <a:avLst/>
          </a:prstGeom>
          <a:noFill/>
          <a:ln w="9525">
            <a:noFill/>
            <a:miter lim="800000"/>
            <a:headEnd/>
            <a:tailEnd/>
          </a:ln>
          <a:effectLst/>
        </p:spPr>
      </p:pic>
      <p:sp>
        <p:nvSpPr>
          <p:cNvPr id="4" name="Rectangle 3"/>
          <p:cNvSpPr/>
          <p:nvPr/>
        </p:nvSpPr>
        <p:spPr>
          <a:xfrm>
            <a:off x="5359400" y="1330236"/>
            <a:ext cx="6832600" cy="2246769"/>
          </a:xfrm>
          <a:prstGeom prst="rect">
            <a:avLst/>
          </a:prstGeom>
        </p:spPr>
        <p:txBody>
          <a:bodyPr wrap="square">
            <a:spAutoFit/>
          </a:bodyPr>
          <a:lstStyle/>
          <a:p>
            <a:pPr algn="just"/>
            <a:r>
              <a:rPr lang="vi-VN" sz="2800" dirty="0">
                <a:solidFill>
                  <a:srgbClr val="FF00FF"/>
                </a:solidFill>
                <a:latin typeface="+mj-lt"/>
              </a:rPr>
              <a:t>* Vì cá hô hấp qua mang nên máu ở mang cá là máu giàu oxygen (màu đỏ tươi). Nếu mở nắp mang cá mà thấy mang có màu đỏ tươi là cá còn tươi, nếu thấy mang cá có màu đỏ thẫm chứng tỏ cá đã chết lâu rồi (cá ươn).</a:t>
            </a:r>
          </a:p>
        </p:txBody>
      </p:sp>
      <p:sp>
        <p:nvSpPr>
          <p:cNvPr id="5" name="Rectangle 4"/>
          <p:cNvSpPr/>
          <p:nvPr/>
        </p:nvSpPr>
        <p:spPr>
          <a:xfrm>
            <a:off x="5499100" y="4037737"/>
            <a:ext cx="6692900" cy="2246769"/>
          </a:xfrm>
          <a:prstGeom prst="rect">
            <a:avLst/>
          </a:prstGeom>
        </p:spPr>
        <p:txBody>
          <a:bodyPr wrap="square">
            <a:spAutoFit/>
          </a:bodyPr>
          <a:lstStyle/>
          <a:p>
            <a:pPr algn="just"/>
            <a:r>
              <a:rPr lang="vi-VN" sz="2800" dirty="0">
                <a:solidFill>
                  <a:srgbClr val="FF00FF"/>
                </a:solidFill>
                <a:latin typeface="+mj-lt"/>
              </a:rPr>
              <a:t>* Ếch hô hấp qua da là chủ yếu và qua phổi một phần (vì cấu tạo phổi ếch khá đơn giản, chưa đáp ứng được nhu cầu oxygen của cơ thể). Chính vì vậy, sơn kín da ếch thì ếch sẽ chết sau một thời gian.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animEffect transition="in" filter="fade">
                                      <p:cBhvr>
                                        <p:cTn id="9" dur="500"/>
                                        <p:tgtEl>
                                          <p:spTgt spid="3584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pic>
        <p:nvPicPr>
          <p:cNvPr id="35842" name="Picture 2"/>
          <p:cNvPicPr>
            <a:picLocks noChangeAspect="1" noChangeArrowheads="1"/>
          </p:cNvPicPr>
          <p:nvPr/>
        </p:nvPicPr>
        <p:blipFill>
          <a:blip r:embed="rId2"/>
          <a:srcRect/>
          <a:stretch>
            <a:fillRect/>
          </a:stretch>
        </p:blipFill>
        <p:spPr bwMode="auto">
          <a:xfrm>
            <a:off x="-1" y="513216"/>
            <a:ext cx="5659666" cy="6344784"/>
          </a:xfrm>
          <a:prstGeom prst="rect">
            <a:avLst/>
          </a:prstGeom>
          <a:noFill/>
          <a:ln w="9525">
            <a:noFill/>
            <a:miter lim="800000"/>
            <a:headEnd/>
            <a:tailEnd/>
          </a:ln>
          <a:effectLst/>
        </p:spPr>
      </p:pic>
      <p:sp>
        <p:nvSpPr>
          <p:cNvPr id="7" name="Rectangle 6"/>
          <p:cNvSpPr/>
          <p:nvPr/>
        </p:nvSpPr>
        <p:spPr>
          <a:xfrm>
            <a:off x="5499100" y="2084338"/>
            <a:ext cx="6692900" cy="3539430"/>
          </a:xfrm>
          <a:prstGeom prst="rect">
            <a:avLst/>
          </a:prstGeom>
        </p:spPr>
        <p:txBody>
          <a:bodyPr wrap="square">
            <a:spAutoFit/>
          </a:bodyPr>
          <a:lstStyle/>
          <a:p>
            <a:pPr algn="just"/>
            <a:r>
              <a:rPr lang="vi-VN" sz="2800" dirty="0">
                <a:solidFill>
                  <a:srgbClr val="FF00FF"/>
                </a:solidFill>
                <a:latin typeface="+mj-lt"/>
              </a:rPr>
              <a:t>Tập thể dục, hít thở sâu sẽ phát triển các cơ hô hấp (cơ hoành, cơ liên sườn), tăng dung tích phổi, tăng hiệu quả trao đổi khí rất tốt đối với rèn luyện sức khoẻ. Khi thở sâu có thể làm đầu óc minh mẫn hoặc dễ chịu hơn, thở sâu làm trong sạch cơ thể, giảm căng thẳng, cải thiện hệ thống tiêu hoá, tim mạch,...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5" name="TextBox 4"/>
          <p:cNvSpPr txBox="1"/>
          <p:nvPr/>
        </p:nvSpPr>
        <p:spPr>
          <a:xfrm>
            <a:off x="0" y="53702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pic>
        <p:nvPicPr>
          <p:cNvPr id="2050" name="Picture 2"/>
          <p:cNvPicPr>
            <a:picLocks noChangeAspect="1" noChangeArrowheads="1"/>
          </p:cNvPicPr>
          <p:nvPr/>
        </p:nvPicPr>
        <p:blipFill>
          <a:blip r:embed="rId2"/>
          <a:srcRect/>
          <a:stretch>
            <a:fillRect/>
          </a:stretch>
        </p:blipFill>
        <p:spPr bwMode="auto">
          <a:xfrm>
            <a:off x="-1" y="1511519"/>
            <a:ext cx="7024915" cy="477125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7039429" y="1288044"/>
            <a:ext cx="5152571" cy="2402603"/>
          </a:xfrm>
          <a:prstGeom prst="rect">
            <a:avLst/>
          </a:prstGeom>
          <a:noFill/>
          <a:ln w="9525">
            <a:noFill/>
            <a:miter lim="800000"/>
            <a:headEnd/>
            <a:tailEnd/>
          </a:ln>
          <a:effectLst/>
        </p:spPr>
      </p:pic>
      <p:sp>
        <p:nvSpPr>
          <p:cNvPr id="6" name="Rectangle 5"/>
          <p:cNvSpPr/>
          <p:nvPr/>
        </p:nvSpPr>
        <p:spPr>
          <a:xfrm>
            <a:off x="7106856" y="3882529"/>
            <a:ext cx="5085144" cy="1384995"/>
          </a:xfrm>
          <a:prstGeom prst="rect">
            <a:avLst/>
          </a:prstGeom>
        </p:spPr>
        <p:txBody>
          <a:bodyPr wrap="square">
            <a:spAutoFit/>
          </a:bodyPr>
          <a:lstStyle/>
          <a:p>
            <a:pPr algn="just"/>
            <a:r>
              <a:rPr lang="vi-VN" sz="2800" dirty="0">
                <a:solidFill>
                  <a:srgbClr val="FF00FF"/>
                </a:solidFill>
                <a:latin typeface="+mj-lt"/>
              </a:rPr>
              <a:t>- Khí oxygen (không khí) khuếch tán qua bê mặt trao đổi khí ở sinh vật vào trong tế bào.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 calcmode="lin" valueType="num">
                                      <p:cBhvr>
                                        <p:cTn id="14" dur="500" fill="hold"/>
                                        <p:tgtEl>
                                          <p:spTgt spid="2050"/>
                                        </p:tgtEl>
                                        <p:attrNameLst>
                                          <p:attrName>style.rotation</p:attrName>
                                        </p:attrNameLst>
                                      </p:cBhvr>
                                      <p:tavLst>
                                        <p:tav tm="0">
                                          <p:val>
                                            <p:fltVal val="360"/>
                                          </p:val>
                                        </p:tav>
                                        <p:tav tm="100000">
                                          <p:val>
                                            <p:fltVal val="0"/>
                                          </p:val>
                                        </p:tav>
                                      </p:tavLst>
                                    </p:anim>
                                    <p:animEffect transition="in" filter="fade">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nodeType="clickEffect">
                                  <p:stCondLst>
                                    <p:cond delay="0"/>
                                  </p:stCondLst>
                                  <p:childTnLst>
                                    <p:set>
                                      <p:cBhvr>
                                        <p:cTn id="19" dur="1" fill="hold">
                                          <p:stCondLst>
                                            <p:cond delay="0"/>
                                          </p:stCondLst>
                                        </p:cTn>
                                        <p:tgtEl>
                                          <p:spTgt spid="2051"/>
                                        </p:tgtEl>
                                        <p:attrNameLst>
                                          <p:attrName>style.visibility</p:attrName>
                                        </p:attrNameLst>
                                      </p:cBhvr>
                                      <p:to>
                                        <p:strVal val="visible"/>
                                      </p:to>
                                    </p:set>
                                    <p:anim from="(-#ppt_w/2)" to="(#ppt_x)" calcmode="lin" valueType="num">
                                      <p:cBhvr>
                                        <p:cTn id="20" dur="600" fill="hold">
                                          <p:stCondLst>
                                            <p:cond delay="0"/>
                                          </p:stCondLst>
                                        </p:cTn>
                                        <p:tgtEl>
                                          <p:spTgt spid="2051"/>
                                        </p:tgtEl>
                                        <p:attrNameLst>
                                          <p:attrName>ppt_x</p:attrName>
                                        </p:attrNameLst>
                                      </p:cBhvr>
                                    </p:anim>
                                    <p:anim from="0" to="-1.0" calcmode="lin" valueType="num">
                                      <p:cBhvr>
                                        <p:cTn id="21" dur="200" decel="50000" autoRev="1" fill="hold">
                                          <p:stCondLst>
                                            <p:cond delay="600"/>
                                          </p:stCondLst>
                                        </p:cTn>
                                        <p:tgtEl>
                                          <p:spTgt spid="2051"/>
                                        </p:tgtEl>
                                        <p:attrNameLst>
                                          <p:attrName>xshear</p:attrName>
                                        </p:attrNameLst>
                                      </p:cBhvr>
                                    </p:anim>
                                    <p:animScale>
                                      <p:cBhvr>
                                        <p:cTn id="22" dur="200" decel="100000" autoRev="1" fill="hold">
                                          <p:stCondLst>
                                            <p:cond delay="600"/>
                                          </p:stCondLst>
                                        </p:cTn>
                                        <p:tgtEl>
                                          <p:spTgt spid="2051"/>
                                        </p:tgtEl>
                                      </p:cBhvr>
                                      <p:from x="100000" y="100000"/>
                                      <p:to x="80000" y="100000"/>
                                    </p:animScale>
                                    <p:anim by="(#ppt_h/3+#ppt_w*0.1)" calcmode="lin" valueType="num">
                                      <p:cBhvr additive="sum">
                                        <p:cTn id="23" dur="200" decel="100000" autoRev="1" fill="hold">
                                          <p:stCondLst>
                                            <p:cond delay="600"/>
                                          </p:stCondLst>
                                        </p:cTn>
                                        <p:tgtEl>
                                          <p:spTgt spid="2051"/>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88576"/>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9" name="TextBox 8"/>
          <p:cNvSpPr txBox="1"/>
          <p:nvPr/>
        </p:nvSpPr>
        <p:spPr>
          <a:xfrm>
            <a:off x="0" y="1603832"/>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khuếch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tán</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16" name="TextBox 15"/>
          <p:cNvSpPr txBox="1"/>
          <p:nvPr/>
        </p:nvSpPr>
        <p:spPr>
          <a:xfrm>
            <a:off x="0" y="53702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srcRect/>
          <a:stretch>
            <a:fillRect/>
          </a:stretch>
        </p:blipFill>
        <p:spPr bwMode="auto">
          <a:xfrm>
            <a:off x="145140" y="1675940"/>
            <a:ext cx="5640276" cy="3231726"/>
          </a:xfrm>
          <a:prstGeom prst="rect">
            <a:avLst/>
          </a:prstGeom>
          <a:noFill/>
          <a:ln w="9525">
            <a:noFill/>
            <a:miter lim="800000"/>
            <a:headEnd/>
            <a:tailEnd/>
          </a:ln>
          <a:effectLst/>
        </p:spPr>
      </p:pic>
      <p:sp>
        <p:nvSpPr>
          <p:cNvPr id="4" name="Rectangle 3"/>
          <p:cNvSpPr/>
          <p:nvPr/>
        </p:nvSpPr>
        <p:spPr>
          <a:xfrm>
            <a:off x="5524983" y="2054125"/>
            <a:ext cx="6096000" cy="2677656"/>
          </a:xfrm>
          <a:prstGeom prst="rect">
            <a:avLst/>
          </a:prstGeom>
        </p:spPr>
        <p:txBody>
          <a:bodyPr>
            <a:spAutoFit/>
          </a:bodyPr>
          <a:lstStyle/>
          <a:p>
            <a:pPr algn="just"/>
            <a:r>
              <a:rPr lang="vi-VN" sz="2800" dirty="0">
                <a:solidFill>
                  <a:srgbClr val="FF00FF"/>
                </a:solidFill>
                <a:latin typeface="+mj-lt"/>
              </a:rPr>
              <a:t>– Hô hấp tế bào sử dụng khí oxygen để “đốt cháy” các chất hữu cơ, giải phóng năng lượng, tạo ra nước và khí carbon dioxide. Khí carbon dioxide khuếch tán qua bề mặt trao đổi khí ở sinh vật ra ngoài không khí.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 calcmode="lin" valueType="num">
                                      <p:cBhvr>
                                        <p:cTn id="9" dur="500" fill="hold"/>
                                        <p:tgtEl>
                                          <p:spTgt spid="3074"/>
                                        </p:tgtEl>
                                        <p:attrNameLst>
                                          <p:attrName>style.rotation</p:attrName>
                                        </p:attrNameLst>
                                      </p:cBhvr>
                                      <p:tavLst>
                                        <p:tav tm="0">
                                          <p:val>
                                            <p:fltVal val="360"/>
                                          </p:val>
                                        </p:tav>
                                        <p:tav tm="100000">
                                          <p:val>
                                            <p:fltVal val="0"/>
                                          </p:val>
                                        </p:tav>
                                      </p:tavLst>
                                    </p:anim>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88576"/>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chất</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a:t>
            </a:r>
          </a:p>
        </p:txBody>
      </p:sp>
      <p:sp>
        <p:nvSpPr>
          <p:cNvPr id="9" name="TextBox 8"/>
          <p:cNvSpPr txBox="1"/>
          <p:nvPr/>
        </p:nvSpPr>
        <p:spPr>
          <a:xfrm>
            <a:off x="0" y="1603832"/>
            <a:ext cx="12192000"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đổi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giữa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tuân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theo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khuếch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tán</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sp>
        <p:nvSpPr>
          <p:cNvPr id="16" name="TextBox 15"/>
          <p:cNvSpPr txBox="1"/>
          <p:nvPr/>
        </p:nvSpPr>
        <p:spPr>
          <a:xfrm>
            <a:off x="0" y="53702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SINH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6" name="TextBox 5"/>
          <p:cNvSpPr txBox="1"/>
          <p:nvPr/>
        </p:nvSpPr>
        <p:spPr>
          <a:xfrm>
            <a:off x="0" y="2140857"/>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TRAO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dirty="0"/>
          </a:p>
        </p:txBody>
      </p:sp>
      <p:sp>
        <p:nvSpPr>
          <p:cNvPr id="7" name="TextBox 6"/>
          <p:cNvSpPr txBox="1"/>
          <p:nvPr/>
        </p:nvSpPr>
        <p:spPr>
          <a:xfrm>
            <a:off x="0" y="2619829"/>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Cấu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khổng</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from="(-#ppt_w/2)" to="(#ppt_x)" calcmode="lin" valueType="num">
                                      <p:cBhvr>
                                        <p:cTn id="14" dur="600" fill="hold">
                                          <p:stCondLst>
                                            <p:cond delay="0"/>
                                          </p:stCondLst>
                                        </p:cTn>
                                        <p:tgtEl>
                                          <p:spTgt spid="7"/>
                                        </p:tgtEl>
                                        <p:attrNameLst>
                                          <p:attrName>ppt_x</p:attrName>
                                        </p:attrNameLst>
                                      </p:cBhvr>
                                    </p:anim>
                                    <p:anim from="0" to="-1.0" calcmode="lin" valueType="num">
                                      <p:cBhvr>
                                        <p:cTn id="15" dur="200" decel="50000" autoRev="1" fill="hold">
                                          <p:stCondLst>
                                            <p:cond delay="600"/>
                                          </p:stCondLst>
                                        </p:cTn>
                                        <p:tgtEl>
                                          <p:spTgt spid="7"/>
                                        </p:tgtEl>
                                        <p:attrNameLst>
                                          <p:attrName>xshear</p:attrName>
                                        </p:attrNameLst>
                                      </p:cBhvr>
                                    </p:anim>
                                    <p:animScale>
                                      <p:cBhvr>
                                        <p:cTn id="16" dur="200" decel="100000" autoRev="1" fill="hold">
                                          <p:stCondLst>
                                            <p:cond delay="600"/>
                                          </p:stCondLst>
                                        </p:cTn>
                                        <p:tgtEl>
                                          <p:spTgt spid="7"/>
                                        </p:tgtEl>
                                      </p:cBhvr>
                                      <p:from x="100000" y="100000"/>
                                      <p:to x="80000" y="100000"/>
                                    </p:animScale>
                                    <p:anim by="(#ppt_h/3+#ppt_w*0.1)" calcmode="lin" valueType="num">
                                      <p:cBhvr additive="sum">
                                        <p:cTn id="17"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pic>
        <p:nvPicPr>
          <p:cNvPr id="4" name="Picture 2"/>
          <p:cNvPicPr>
            <a:picLocks noChangeAspect="1" noChangeArrowheads="1"/>
          </p:cNvPicPr>
          <p:nvPr/>
        </p:nvPicPr>
        <p:blipFill>
          <a:blip r:embed="rId2"/>
          <a:srcRect/>
          <a:stretch>
            <a:fillRect/>
          </a:stretch>
        </p:blipFill>
        <p:spPr bwMode="auto">
          <a:xfrm>
            <a:off x="0" y="451902"/>
            <a:ext cx="6043395" cy="3522436"/>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srcRect/>
          <a:stretch>
            <a:fillRect/>
          </a:stretch>
        </p:blipFill>
        <p:spPr bwMode="auto">
          <a:xfrm>
            <a:off x="6308046" y="491221"/>
            <a:ext cx="4719557" cy="4328433"/>
          </a:xfrm>
          <a:prstGeom prst="rect">
            <a:avLst/>
          </a:prstGeom>
          <a:noFill/>
          <a:ln w="9525">
            <a:noFill/>
            <a:miter lim="800000"/>
            <a:headEnd/>
            <a:tailEnd/>
          </a:ln>
          <a:effectLst/>
        </p:spPr>
      </p:pic>
      <p:sp>
        <p:nvSpPr>
          <p:cNvPr id="5" name="Rectangle 4"/>
          <p:cNvSpPr/>
          <p:nvPr/>
        </p:nvSpPr>
        <p:spPr>
          <a:xfrm>
            <a:off x="3853" y="3813072"/>
            <a:ext cx="6512693" cy="954107"/>
          </a:xfrm>
          <a:prstGeom prst="rect">
            <a:avLst/>
          </a:prstGeom>
        </p:spPr>
        <p:txBody>
          <a:bodyPr wrap="square">
            <a:spAutoFit/>
          </a:bodyPr>
          <a:lstStyle/>
          <a:p>
            <a:pPr algn="just"/>
            <a:r>
              <a:rPr lang="vi-VN" sz="2800" dirty="0">
                <a:solidFill>
                  <a:srgbClr val="FF00FF"/>
                </a:solidFill>
                <a:latin typeface="+mj-lt"/>
              </a:rPr>
              <a:t>* Chất đi vào là khí carbon dioxide. Chất đi ra qua khí khổng là khí oxygen và hơi nước.</a:t>
            </a:r>
          </a:p>
        </p:txBody>
      </p:sp>
      <p:sp>
        <p:nvSpPr>
          <p:cNvPr id="7" name="Rectangle 6"/>
          <p:cNvSpPr/>
          <p:nvPr/>
        </p:nvSpPr>
        <p:spPr>
          <a:xfrm>
            <a:off x="0" y="4676200"/>
            <a:ext cx="12192000" cy="2246769"/>
          </a:xfrm>
          <a:prstGeom prst="rect">
            <a:avLst/>
          </a:prstGeom>
        </p:spPr>
        <p:txBody>
          <a:bodyPr wrap="square">
            <a:spAutoFit/>
          </a:bodyPr>
          <a:lstStyle/>
          <a:p>
            <a:r>
              <a:rPr lang="vi-VN" sz="2800" dirty="0">
                <a:solidFill>
                  <a:srgbClr val="FF00FF"/>
                </a:solidFill>
                <a:latin typeface="+mj-lt"/>
              </a:rPr>
              <a:t>* Trên lá cây, khí khổng phân bố ở mặt trên, mặt dưới, hoặc cả hai mặt tuỳ thuộc từng loài cây. Ví dụ: Khí khổng phân bố nhiều ở mặt dưới của lá cây hai lá mầm như cây bí, cây mướp, cây cà chua; ở những loài cây có lá nổi trên mặt nước (cây súng, cây sen,...) khí khổng phân bố nhiều ở mặt trên của lá cây; khí khổng phân bố cả hai mặt lá như cây lúa, cây ngô,...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from="(-#ppt_w/2)" to="(#ppt_x)" calcmode="lin" valueType="num">
                                      <p:cBhvr>
                                        <p:cTn id="7" dur="600" fill="hold">
                                          <p:stCondLst>
                                            <p:cond delay="0"/>
                                          </p:stCondLst>
                                        </p:cTn>
                                        <p:tgtEl>
                                          <p:spTgt spid="5122"/>
                                        </p:tgtEl>
                                        <p:attrNameLst>
                                          <p:attrName>ppt_x</p:attrName>
                                        </p:attrNameLst>
                                      </p:cBhvr>
                                    </p:anim>
                                    <p:anim from="0" to="-1.0" calcmode="lin" valueType="num">
                                      <p:cBhvr>
                                        <p:cTn id="8" dur="200" decel="50000" autoRev="1" fill="hold">
                                          <p:stCondLst>
                                            <p:cond delay="600"/>
                                          </p:stCondLst>
                                        </p:cTn>
                                        <p:tgtEl>
                                          <p:spTgt spid="5122"/>
                                        </p:tgtEl>
                                        <p:attrNameLst>
                                          <p:attrName>xshear</p:attrName>
                                        </p:attrNameLst>
                                      </p:cBhvr>
                                    </p:anim>
                                    <p:animScale>
                                      <p:cBhvr>
                                        <p:cTn id="9" dur="200" decel="100000" autoRev="1" fill="hold">
                                          <p:stCondLst>
                                            <p:cond delay="600"/>
                                          </p:stCondLst>
                                        </p:cTn>
                                        <p:tgtEl>
                                          <p:spTgt spid="5122"/>
                                        </p:tgtEl>
                                      </p:cBhvr>
                                      <p:from x="100000" y="100000"/>
                                      <p:to x="80000" y="100000"/>
                                    </p:animScale>
                                    <p:anim by="(#ppt_h/3+#ppt_w*0.1)" calcmode="lin" valueType="num">
                                      <p:cBhvr additive="sum">
                                        <p:cTn id="10" dur="200" decel="100000" autoRev="1" fill="hold">
                                          <p:stCondLst>
                                            <p:cond delay="600"/>
                                          </p:stCondLst>
                                        </p:cTn>
                                        <p:tgtEl>
                                          <p:spTgt spid="5122"/>
                                        </p:tgtEl>
                                        <p:attrNameLst>
                                          <p:attrName>ppt_x</p:attrName>
                                        </p:attrNameLst>
                                      </p:cBhvr>
                                    </p:anim>
                                  </p:childTnLst>
                                </p:cTn>
                              </p:par>
                            </p:childTnLst>
                          </p:cTn>
                        </p:par>
                        <p:par>
                          <p:cTn id="11" fill="hold">
                            <p:stCondLst>
                              <p:cond delay="1000"/>
                            </p:stCondLst>
                            <p:childTnLst>
                              <p:par>
                                <p:cTn id="12" presetID="53"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4)">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4)">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23:  </a:t>
            </a:r>
            <a:r>
              <a:rPr lang="en-US" sz="2800" b="1" dirty="0" err="1">
                <a:solidFill>
                  <a:srgbClr val="FF00FF"/>
                </a:solidFill>
                <a:latin typeface="Times New Roman" pitchFamily="18" charset="0"/>
                <a:cs typeface="Times New Roman" pitchFamily="18" charset="0"/>
              </a:rPr>
              <a:t>TRAO</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ĐỔI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KHÍ</a:t>
            </a:r>
            <a:r>
              <a:rPr lang="en-US" sz="2800" b="1" dirty="0">
                <a:solidFill>
                  <a:srgbClr val="FF00FF"/>
                </a:solidFill>
                <a:latin typeface="Times New Roman" pitchFamily="18" charset="0"/>
                <a:cs typeface="Times New Roman" pitchFamily="18" charset="0"/>
              </a:rPr>
              <a:t> Ở </a:t>
            </a:r>
            <a:r>
              <a:rPr lang="en-US" sz="2800" b="1" dirty="0" err="1">
                <a:solidFill>
                  <a:srgbClr val="FF00FF"/>
                </a:solidFill>
                <a:latin typeface="Times New Roman" pitchFamily="18" charset="0"/>
                <a:cs typeface="Times New Roman" pitchFamily="18" charset="0"/>
              </a:rPr>
              <a:t>SINH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VẬT</a:t>
            </a:r>
            <a:r>
              <a:rPr lang="en-US" sz="2800" b="1" dirty="0">
                <a:solidFill>
                  <a:srgbClr val="FF00FF"/>
                </a:solidFill>
                <a:latin typeface="Times New Roman" pitchFamily="18" charset="0"/>
                <a:cs typeface="Times New Roman" pitchFamily="18" charset="0"/>
              </a:rPr>
              <a:t>.</a:t>
            </a:r>
          </a:p>
        </p:txBody>
      </p:sp>
      <p:pic>
        <p:nvPicPr>
          <p:cNvPr id="6146" name="Picture 2"/>
          <p:cNvPicPr>
            <a:picLocks noChangeAspect="1" noChangeArrowheads="1"/>
          </p:cNvPicPr>
          <p:nvPr/>
        </p:nvPicPr>
        <p:blipFill>
          <a:blip r:embed="rId2"/>
          <a:srcRect/>
          <a:stretch>
            <a:fillRect/>
          </a:stretch>
        </p:blipFill>
        <p:spPr bwMode="auto">
          <a:xfrm>
            <a:off x="-1" y="612774"/>
            <a:ext cx="5799291" cy="3668939"/>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5871936" y="567645"/>
            <a:ext cx="6003622" cy="3525383"/>
          </a:xfrm>
          <a:prstGeom prst="rect">
            <a:avLst/>
          </a:prstGeom>
          <a:noFill/>
          <a:ln w="9525">
            <a:noFill/>
            <a:miter lim="800000"/>
            <a:headEnd/>
            <a:tailEnd/>
          </a:ln>
          <a:effectLst/>
        </p:spPr>
      </p:pic>
      <p:sp>
        <p:nvSpPr>
          <p:cNvPr id="5" name="Rectangle 4"/>
          <p:cNvSpPr/>
          <p:nvPr/>
        </p:nvSpPr>
        <p:spPr>
          <a:xfrm>
            <a:off x="0" y="4271090"/>
            <a:ext cx="12192000" cy="2246769"/>
          </a:xfrm>
          <a:prstGeom prst="rect">
            <a:avLst/>
          </a:prstGeom>
        </p:spPr>
        <p:txBody>
          <a:bodyPr wrap="square">
            <a:spAutoFit/>
          </a:bodyPr>
          <a:lstStyle/>
          <a:p>
            <a:pPr algn="just"/>
            <a:r>
              <a:rPr lang="vi-VN" sz="2800" dirty="0">
                <a:solidFill>
                  <a:srgbClr val="FF00FF"/>
                </a:solidFill>
                <a:latin typeface="+mj-lt"/>
              </a:rPr>
              <a:t>* Khí khổng có hai tế bào hình hạt đậu, xếp úp vào nhau tạo nên khe khí khổng. Các tế bào hạt đậu có chứa nhiều lục lạp, vách ngoài mỏng, vách trong dày nên khi tế bào hạt đậu hút nước làm không bào tăng kích thước, vách ngoài căng phồng làm khe khí khổng mở rộng. Khi tế bào hạt đậu mất nước, không bào giảm kích thước, khe khí không đóng bớt lại.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slide(fromBottom)">
                                      <p:cBhvr>
                                        <p:cTn id="7" dur="500"/>
                                        <p:tgtEl>
                                          <p:spTgt spid="614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slide(fromBottom)">
                                      <p:cBhvr>
                                        <p:cTn id="11" dur="5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3656</TotalTime>
  <Words>2656</Words>
  <Application>Microsoft Office PowerPoint</Application>
  <PresentationFormat>Widescreen</PresentationFormat>
  <Paragraphs>165</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bbbc ad</cp:lastModifiedBy>
  <cp:revision>662</cp:revision>
  <dcterms:created xsi:type="dcterms:W3CDTF">2022-07-11T10:05:56Z</dcterms:created>
  <dcterms:modified xsi:type="dcterms:W3CDTF">2024-03-04T00:21:23Z</dcterms:modified>
</cp:coreProperties>
</file>