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33" r:id="rId2"/>
    <p:sldId id="335" r:id="rId3"/>
    <p:sldId id="456" r:id="rId4"/>
    <p:sldId id="394" r:id="rId5"/>
    <p:sldId id="457" r:id="rId6"/>
    <p:sldId id="461" r:id="rId7"/>
    <p:sldId id="442" r:id="rId8"/>
    <p:sldId id="441" r:id="rId9"/>
    <p:sldId id="443" r:id="rId10"/>
    <p:sldId id="444" r:id="rId11"/>
    <p:sldId id="445" r:id="rId12"/>
    <p:sldId id="463" r:id="rId13"/>
    <p:sldId id="446" r:id="rId14"/>
    <p:sldId id="447" r:id="rId15"/>
    <p:sldId id="448" r:id="rId16"/>
    <p:sldId id="449" r:id="rId17"/>
    <p:sldId id="450" r:id="rId18"/>
    <p:sldId id="451" r:id="rId19"/>
    <p:sldId id="452" r:id="rId20"/>
    <p:sldId id="453" r:id="rId21"/>
    <p:sldId id="45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a:srgbClr val="006600"/>
    <a:srgbClr val="FF0000"/>
    <a:srgbClr val="0000FF"/>
    <a:srgbClr val="FF6600"/>
    <a:srgbClr val="00CC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8566" autoAdjust="0"/>
  </p:normalViewPr>
  <p:slideViewPr>
    <p:cSldViewPr snapToGrid="0">
      <p:cViewPr varScale="1">
        <p:scale>
          <a:sx n="72" d="100"/>
          <a:sy n="72" d="100"/>
        </p:scale>
        <p:origin x="47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2/21/2024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2/21/2024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2/21/2024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2/21/2024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2/21/2024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2/21/2024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2/21/2024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2/21/2024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2/21/2024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2/21/2024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2/21/2024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2/21/2024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595280"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 BÀNH THỊ ÁNH NGUYỆT</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BÀI GIẢNG ĐIỆN TỬ</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NHIÊN 7</a:t>
            </a:r>
          </a:p>
        </p:txBody>
      </p:sp>
      <p:sp>
        <p:nvSpPr>
          <p:cNvPr id="13" name="Title 1"/>
          <p:cNvSpPr txBox="1">
            <a:spLocks/>
          </p:cNvSpPr>
          <p:nvPr/>
        </p:nvSpPr>
        <p:spPr>
          <a:xfrm>
            <a:off x="406400" y="3591486"/>
            <a:ext cx="10363200" cy="537882"/>
          </a:xfrm>
          <a:prstGeom prst="rect">
            <a:avLst/>
          </a:prstGeom>
        </p:spPr>
        <p:txBody>
          <a:bodyPr>
            <a:normAutofit fontScale="750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sp>
        <p:nvSpPr>
          <p:cNvPr id="9" name="Rectangle 8"/>
          <p:cNvSpPr/>
          <p:nvPr/>
        </p:nvSpPr>
        <p:spPr>
          <a:xfrm>
            <a:off x="4905830" y="4413462"/>
            <a:ext cx="7286170" cy="1384995"/>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Nhận xét từ thí nghiệm: Khi nhiệt độ giảm xuống cá hô hấp chậm lại. Nhiệt độ thuận lợi nhất cho quá trình hô hấp của cá vàng là 26 – 30</a:t>
            </a:r>
            <a:r>
              <a:rPr lang="vi-VN" sz="2800" baseline="30000" dirty="0">
                <a:solidFill>
                  <a:srgbClr val="FF00FF"/>
                </a:solidFill>
                <a:latin typeface="Times New Roman" pitchFamily="18" charset="0"/>
                <a:cs typeface="Times New Roman" pitchFamily="18" charset="0"/>
              </a:rPr>
              <a:t>o</a:t>
            </a:r>
            <a:r>
              <a:rPr lang="vi-VN" sz="2800" dirty="0">
                <a:solidFill>
                  <a:srgbClr val="FF00FF"/>
                </a:solidFill>
                <a:latin typeface="Times New Roman" pitchFamily="18" charset="0"/>
                <a:cs typeface="Times New Roman" pitchFamily="18" charset="0"/>
              </a:rPr>
              <a:t>C.</a:t>
            </a:r>
          </a:p>
        </p:txBody>
      </p:sp>
      <p:pic>
        <p:nvPicPr>
          <p:cNvPr id="5122" name="Picture 2"/>
          <p:cNvPicPr>
            <a:picLocks noChangeAspect="1" noChangeArrowheads="1"/>
          </p:cNvPicPr>
          <p:nvPr/>
        </p:nvPicPr>
        <p:blipFill>
          <a:blip r:embed="rId2"/>
          <a:srcRect/>
          <a:stretch>
            <a:fillRect/>
          </a:stretch>
        </p:blipFill>
        <p:spPr bwMode="auto">
          <a:xfrm>
            <a:off x="0" y="462870"/>
            <a:ext cx="4760686" cy="6385365"/>
          </a:xfrm>
          <a:prstGeom prst="rect">
            <a:avLst/>
          </a:prstGeom>
          <a:noFill/>
          <a:ln w="9525">
            <a:noFill/>
            <a:miter lim="800000"/>
            <a:headEnd/>
            <a:tailEnd/>
          </a:ln>
          <a:effectLst/>
        </p:spPr>
      </p:pic>
      <p:graphicFrame>
        <p:nvGraphicFramePr>
          <p:cNvPr id="10" name="Table 9"/>
          <p:cNvGraphicFramePr>
            <a:graphicFrameLocks noGrp="1"/>
          </p:cNvGraphicFramePr>
          <p:nvPr/>
        </p:nvGraphicFramePr>
        <p:xfrm>
          <a:off x="5116285" y="1465946"/>
          <a:ext cx="6400800" cy="2743200"/>
        </p:xfrm>
        <a:graphic>
          <a:graphicData uri="http://schemas.openxmlformats.org/drawingml/2006/table">
            <a:tbl>
              <a:tblPr/>
              <a:tblGrid>
                <a:gridCol w="3200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0">
                <a:tc>
                  <a:txBody>
                    <a:bodyPr/>
                    <a:lstStyle/>
                    <a:p>
                      <a:pPr algn="ctr" fontAlgn="t"/>
                      <a:r>
                        <a:rPr lang="vi-VN" sz="2800" b="1" dirty="0">
                          <a:solidFill>
                            <a:srgbClr val="FF00FF"/>
                          </a:solidFill>
                          <a:latin typeface="Times New Roman" pitchFamily="18" charset="0"/>
                          <a:cs typeface="Times New Roman" pitchFamily="18" charset="0"/>
                        </a:rPr>
                        <a:t>Nhiệt độ nước</a:t>
                      </a:r>
                      <a:endParaRPr lang="vi-VN" sz="2800" dirty="0">
                        <a:solidFill>
                          <a:srgbClr val="FF00FF"/>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vi-VN" sz="2800" b="1">
                          <a:solidFill>
                            <a:srgbClr val="FF00FF"/>
                          </a:solidFill>
                          <a:latin typeface="Times New Roman" pitchFamily="18" charset="0"/>
                          <a:cs typeface="Times New Roman" pitchFamily="18" charset="0"/>
                        </a:rPr>
                        <a:t>Số lần đóng – mở nắp mang</a:t>
                      </a:r>
                      <a:endParaRPr lang="vi-VN" sz="2800">
                        <a:solidFill>
                          <a:srgbClr val="FF00FF"/>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fontAlgn="t"/>
                      <a:r>
                        <a:rPr lang="en-US" sz="2800" dirty="0">
                          <a:solidFill>
                            <a:srgbClr val="FF00FF"/>
                          </a:solidFill>
                          <a:latin typeface="Times New Roman" pitchFamily="18" charset="0"/>
                          <a:cs typeface="Times New Roman" pitchFamily="18" charset="0"/>
                        </a:rPr>
                        <a:t>26 – </a:t>
                      </a:r>
                      <a:r>
                        <a:rPr lang="en-US" sz="2800" dirty="0" err="1">
                          <a:solidFill>
                            <a:srgbClr val="FF00FF"/>
                          </a:solidFill>
                          <a:latin typeface="Times New Roman" pitchFamily="18" charset="0"/>
                          <a:cs typeface="Times New Roman" pitchFamily="18" charset="0"/>
                        </a:rPr>
                        <a:t>30</a:t>
                      </a:r>
                      <a:r>
                        <a:rPr lang="en-US" sz="2800" baseline="30000" dirty="0" err="1">
                          <a:solidFill>
                            <a:srgbClr val="FF00FF"/>
                          </a:solidFill>
                          <a:latin typeface="Times New Roman" pitchFamily="18" charset="0"/>
                          <a:cs typeface="Times New Roman" pitchFamily="18" charset="0"/>
                        </a:rPr>
                        <a:t>o</a:t>
                      </a:r>
                      <a:r>
                        <a:rPr lang="en-US" sz="2800" dirty="0" err="1">
                          <a:solidFill>
                            <a:srgbClr val="FF00FF"/>
                          </a:solidFill>
                          <a:latin typeface="Times New Roman" pitchFamily="18" charset="0"/>
                          <a:cs typeface="Times New Roman" pitchFamily="18" charset="0"/>
                        </a:rPr>
                        <a:t>C</a:t>
                      </a:r>
                      <a:endParaRPr lang="en-US" sz="2800" dirty="0">
                        <a:solidFill>
                          <a:srgbClr val="FF00FF"/>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2800" dirty="0">
                          <a:solidFill>
                            <a:srgbClr val="FF00FF"/>
                          </a:solidFill>
                          <a:latin typeface="Times New Roman" pitchFamily="18" charset="0"/>
                          <a:cs typeface="Times New Roman" pitchFamily="18" charset="0"/>
                        </a:rPr>
                        <a:t>65</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fontAlgn="t"/>
                      <a:r>
                        <a:rPr lang="en-US" sz="2800">
                          <a:solidFill>
                            <a:srgbClr val="FF00FF"/>
                          </a:solidFill>
                          <a:latin typeface="Times New Roman" pitchFamily="18" charset="0"/>
                          <a:cs typeface="Times New Roman" pitchFamily="18" charset="0"/>
                        </a:rPr>
                        <a:t>16 – 20</a:t>
                      </a:r>
                      <a:r>
                        <a:rPr lang="en-US" sz="2800" baseline="30000">
                          <a:solidFill>
                            <a:srgbClr val="FF00FF"/>
                          </a:solidFill>
                          <a:latin typeface="Times New Roman" pitchFamily="18" charset="0"/>
                          <a:cs typeface="Times New Roman" pitchFamily="18" charset="0"/>
                        </a:rPr>
                        <a:t>o</a:t>
                      </a:r>
                      <a:r>
                        <a:rPr lang="en-US" sz="2800">
                          <a:solidFill>
                            <a:srgbClr val="FF00FF"/>
                          </a:solidFill>
                          <a:latin typeface="Times New Roman" pitchFamily="18" charset="0"/>
                          <a:cs typeface="Times New Roman" pitchFamily="18" charset="0"/>
                        </a:rPr>
                        <a:t>C</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2800" dirty="0">
                          <a:solidFill>
                            <a:srgbClr val="FF00FF"/>
                          </a:solidFill>
                          <a:latin typeface="Times New Roman" pitchFamily="18" charset="0"/>
                          <a:cs typeface="Times New Roman" pitchFamily="18" charset="0"/>
                        </a:rPr>
                        <a:t>57</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fontAlgn="t"/>
                      <a:r>
                        <a:rPr lang="en-US" sz="2800">
                          <a:solidFill>
                            <a:srgbClr val="FF00FF"/>
                          </a:solidFill>
                          <a:latin typeface="Times New Roman" pitchFamily="18" charset="0"/>
                          <a:cs typeface="Times New Roman" pitchFamily="18" charset="0"/>
                        </a:rPr>
                        <a:t>6 – 10 </a:t>
                      </a:r>
                      <a:r>
                        <a:rPr lang="en-US" sz="2800" baseline="30000">
                          <a:solidFill>
                            <a:srgbClr val="FF00FF"/>
                          </a:solidFill>
                          <a:latin typeface="Times New Roman" pitchFamily="18" charset="0"/>
                          <a:cs typeface="Times New Roman" pitchFamily="18" charset="0"/>
                        </a:rPr>
                        <a:t>o</a:t>
                      </a:r>
                      <a:r>
                        <a:rPr lang="en-US" sz="2800">
                          <a:solidFill>
                            <a:srgbClr val="FF00FF"/>
                          </a:solidFill>
                          <a:latin typeface="Times New Roman" pitchFamily="18" charset="0"/>
                          <a:cs typeface="Times New Roman" pitchFamily="18" charset="0"/>
                        </a:rPr>
                        <a:t>C</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2800" dirty="0">
                          <a:solidFill>
                            <a:srgbClr val="FF00FF"/>
                          </a:solidFill>
                          <a:latin typeface="Times New Roman" pitchFamily="18" charset="0"/>
                          <a:cs typeface="Times New Roman" pitchFamily="18" charset="0"/>
                        </a:rPr>
                        <a:t>45</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123" name="Rectangle 3"/>
          <p:cNvSpPr>
            <a:spLocks noChangeArrowheads="1"/>
          </p:cNvSpPr>
          <p:nvPr/>
        </p:nvSpPr>
        <p:spPr bwMode="auto">
          <a:xfrm>
            <a:off x="4992914" y="754743"/>
            <a:ext cx="719908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FF00FF"/>
                </a:solidFill>
                <a:effectLst/>
                <a:latin typeface="Times New Roman" pitchFamily="18" charset="0"/>
                <a:cs typeface="Times New Roman" pitchFamily="18" charset="0"/>
              </a:rPr>
              <a:t>Kết</a:t>
            </a:r>
            <a:r>
              <a:rPr kumimoji="0" lang="en-US" sz="2800" b="0" i="0" u="none" strike="noStrike" cap="none" normalizeH="0" baseline="0" dirty="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FF00FF"/>
                </a:solidFill>
                <a:effectLst/>
                <a:latin typeface="Times New Roman" pitchFamily="18" charset="0"/>
                <a:cs typeface="Times New Roman" pitchFamily="18" charset="0"/>
              </a:rPr>
              <a:t>quả</a:t>
            </a:r>
            <a:r>
              <a:rPr kumimoji="0" lang="en-US" sz="2800" b="0" i="0" u="none" strike="noStrike" cap="none" normalizeH="0" baseline="0" dirty="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FF00FF"/>
                </a:solidFill>
                <a:effectLst/>
                <a:latin typeface="Times New Roman" pitchFamily="18" charset="0"/>
                <a:cs typeface="Times New Roman" pitchFamily="18" charset="0"/>
              </a:rPr>
              <a:t>thí</a:t>
            </a:r>
            <a:r>
              <a:rPr kumimoji="0" lang="en-US" sz="2800" b="0" i="0" u="none" strike="noStrike" cap="none" normalizeH="0" baseline="0" dirty="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FF00FF"/>
                </a:solidFill>
                <a:effectLst/>
                <a:latin typeface="Times New Roman" pitchFamily="18" charset="0"/>
                <a:cs typeface="Times New Roman" pitchFamily="18" charset="0"/>
              </a:rPr>
              <a:t>nghiệm</a:t>
            </a:r>
            <a:r>
              <a:rPr kumimoji="0" lang="en-US" sz="2800" b="0" i="0" u="none" strike="noStrike" cap="none" normalizeH="0" baseline="0" dirty="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FF00FF"/>
                </a:solidFill>
                <a:effectLst/>
                <a:latin typeface="Times New Roman" pitchFamily="18" charset="0"/>
                <a:cs typeface="Times New Roman" pitchFamily="18" charset="0"/>
              </a:rPr>
              <a:t>tham</a:t>
            </a:r>
            <a:r>
              <a:rPr kumimoji="0" lang="en-US" sz="2800" b="0" i="0" u="none" strike="noStrike" cap="none" normalizeH="0" baseline="0" dirty="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FF00FF"/>
                </a:solidFill>
                <a:effectLst/>
                <a:latin typeface="Times New Roman" pitchFamily="18" charset="0"/>
                <a:cs typeface="Times New Roman" pitchFamily="18" charset="0"/>
              </a:rPr>
              <a:t>khảo</a:t>
            </a:r>
            <a:r>
              <a:rPr kumimoji="0" lang="en-US" sz="2800" b="0" i="0" u="none" strike="noStrike" cap="none" normalizeH="0" baseline="0" dirty="0">
                <a:ln>
                  <a:noFill/>
                </a:ln>
                <a:solidFill>
                  <a:srgbClr val="FF00FF"/>
                </a:solidFill>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slide(fromBottom)">
                                      <p:cBhvr>
                                        <p:cTn id="14" dur="500"/>
                                        <p:tgtEl>
                                          <p:spTgt spid="5123"/>
                                        </p:tgtEl>
                                      </p:cBhvr>
                                    </p:animEffect>
                                  </p:childTnLst>
                                </p:cTn>
                              </p:par>
                              <p:par>
                                <p:cTn id="15" presetID="1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Bottom)">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1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pic>
        <p:nvPicPr>
          <p:cNvPr id="6145" name="Picture 1"/>
          <p:cNvPicPr>
            <a:picLocks noChangeAspect="1" noChangeArrowheads="1"/>
          </p:cNvPicPr>
          <p:nvPr/>
        </p:nvPicPr>
        <p:blipFill>
          <a:blip r:embed="rId2"/>
          <a:srcRect/>
          <a:stretch>
            <a:fillRect/>
          </a:stretch>
        </p:blipFill>
        <p:spPr bwMode="auto">
          <a:xfrm>
            <a:off x="0" y="666521"/>
            <a:ext cx="12192000" cy="60489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C6DB3-27B3-7425-4154-55882241CA10}"/>
              </a:ext>
            </a:extLst>
          </p:cNvPr>
          <p:cNvSpPr>
            <a:spLocks noGrp="1"/>
          </p:cNvSpPr>
          <p:nvPr>
            <p:ph type="title"/>
          </p:nvPr>
        </p:nvSpPr>
        <p:spPr/>
        <p:txBody>
          <a:bodyPr>
            <a:noAutofit/>
          </a:bodyPr>
          <a:lstStyle/>
          <a:p>
            <a:r>
              <a:rPr lang="en-US" sz="3200" dirty="0" err="1">
                <a:solidFill>
                  <a:srgbClr val="FF0000"/>
                </a:solidFill>
                <a:latin typeface="Times New Roman" panose="02020603050405020304" pitchFamily="18" charset="0"/>
                <a:cs typeface="Times New Roman" panose="02020603050405020304" pitchFamily="18" charset="0"/>
              </a:rPr>
              <a:t>Hãy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thích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cấp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bị</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xỉu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bằng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hỗn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hợp</a:t>
            </a:r>
            <a:r>
              <a:rPr lang="en-US" sz="3200" dirty="0">
                <a:solidFill>
                  <a:srgbClr val="FF0000"/>
                </a:solidFill>
                <a:latin typeface="Times New Roman" panose="02020603050405020304" pitchFamily="18" charset="0"/>
                <a:cs typeface="Times New Roman" panose="02020603050405020304" pitchFamily="18" charset="0"/>
              </a:rPr>
              <a:t> carbogen ( 95% oxygen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5 % carbon dioxide) </a:t>
            </a:r>
            <a:r>
              <a:rPr lang="en-US" sz="3200" dirty="0" err="1">
                <a:solidFill>
                  <a:srgbClr val="FF0000"/>
                </a:solidFill>
                <a:latin typeface="Times New Roman" panose="02020603050405020304" pitchFamily="18" charset="0"/>
                <a:cs typeface="Times New Roman" panose="02020603050405020304" pitchFamily="18" charset="0"/>
              </a:rPr>
              <a:t>mà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dùng</a:t>
            </a:r>
            <a:r>
              <a:rPr lang="en-US" sz="3200" dirty="0">
                <a:solidFill>
                  <a:srgbClr val="FF0000"/>
                </a:solidFill>
                <a:latin typeface="Times New Roman" panose="02020603050405020304" pitchFamily="18" charset="0"/>
                <a:cs typeface="Times New Roman" panose="02020603050405020304" pitchFamily="18" charset="0"/>
              </a:rPr>
              <a:t> oxygen </a:t>
            </a:r>
            <a:r>
              <a:rPr lang="en-US" sz="3200" dirty="0" err="1">
                <a:solidFill>
                  <a:srgbClr val="FF0000"/>
                </a:solidFill>
                <a:latin typeface="Times New Roman" panose="02020603050405020304" pitchFamily="18" charset="0"/>
                <a:cs typeface="Times New Roman" panose="02020603050405020304" pitchFamily="18" charset="0"/>
              </a:rPr>
              <a:t>nguyên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BDCAED8-B4D7-F165-E55B-5C7C5A80FD96}"/>
              </a:ext>
            </a:extLst>
          </p:cNvPr>
          <p:cNvSpPr txBox="1"/>
          <p:nvPr/>
        </p:nvSpPr>
        <p:spPr>
          <a:xfrm>
            <a:off x="838200" y="2544417"/>
            <a:ext cx="9896061" cy="3046988"/>
          </a:xfrm>
          <a:prstGeom prst="rect">
            <a:avLst/>
          </a:prstGeom>
          <a:noFill/>
        </p:spPr>
        <p:txBody>
          <a:bodyPr wrap="squar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Trả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Ngất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xỉu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tình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mất</a:t>
            </a:r>
            <a:r>
              <a:rPr lang="en-US" sz="3200" dirty="0">
                <a:solidFill>
                  <a:srgbClr val="002060"/>
                </a:solidFill>
                <a:latin typeface="Times New Roman" panose="02020603050405020304" pitchFamily="18" charset="0"/>
                <a:cs typeface="Times New Roman" panose="02020603050405020304" pitchFamily="18" charset="0"/>
              </a:rPr>
              <a:t> ý </a:t>
            </a:r>
            <a:r>
              <a:rPr lang="en-US" sz="3200" dirty="0" err="1">
                <a:solidFill>
                  <a:srgbClr val="002060"/>
                </a:solidFill>
                <a:latin typeface="Times New Roman" panose="02020603050405020304" pitchFamily="18" charset="0"/>
                <a:cs typeface="Times New Roman" panose="02020603050405020304" pitchFamily="18" charset="0"/>
              </a:rPr>
              <a:t>thức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khoảng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ngắn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sau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tự</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phục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hồi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nhanh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chóng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hoàn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toàn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Nhìn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chung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tình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này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xảy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giây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phút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Hỗn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hợp</a:t>
            </a:r>
            <a:r>
              <a:rPr lang="en-US" sz="3200" dirty="0">
                <a:solidFill>
                  <a:srgbClr val="002060"/>
                </a:solidFill>
                <a:latin typeface="Times New Roman" panose="02020603050405020304" pitchFamily="18" charset="0"/>
                <a:cs typeface="Times New Roman" panose="02020603050405020304" pitchFamily="18" charset="0"/>
              </a:rPr>
              <a:t> carbogen ( 95% oxygen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5% carbon dioxide)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dụng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kích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thích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phản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hô</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hấp</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20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957946"/>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chịu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oxygen, carbon dioxide: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oxygen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carbon dioxide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a:t>
            </a:r>
          </a:p>
        </p:txBody>
      </p:sp>
      <p:sp>
        <p:nvSpPr>
          <p:cNvPr id="5" name="TextBox 4"/>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sp>
        <p:nvSpPr>
          <p:cNvPr id="6" name="TextBox 5"/>
          <p:cNvSpPr txBox="1"/>
          <p:nvPr/>
        </p:nvSpPr>
        <p:spPr>
          <a:xfrm>
            <a:off x="0" y="50074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YẾU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ẢNH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BÀO</a:t>
            </a:r>
            <a:r>
              <a:rPr lang="en-US" sz="2800" b="1" dirty="0">
                <a:solidFill>
                  <a:srgbClr val="0000FF"/>
                </a:solidFill>
                <a:latin typeface="Times New Roman" pitchFamily="18" charset="0"/>
                <a:cs typeface="Times New Roman" pitchFamily="18" charset="0"/>
              </a:rPr>
              <a:t>.</a:t>
            </a:r>
          </a:p>
        </p:txBody>
      </p:sp>
      <p:sp>
        <p:nvSpPr>
          <p:cNvPr id="7" name="TextBox 6"/>
          <p:cNvSpPr txBox="1"/>
          <p:nvPr/>
        </p:nvSpPr>
        <p:spPr>
          <a:xfrm>
            <a:off x="0" y="2656116"/>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TIỄN</a:t>
            </a:r>
            <a:r>
              <a:rPr lang="en-US" sz="2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pic>
        <p:nvPicPr>
          <p:cNvPr id="4" name="Picture 2"/>
          <p:cNvPicPr>
            <a:picLocks noChangeAspect="1" noChangeArrowheads="1"/>
          </p:cNvPicPr>
          <p:nvPr/>
        </p:nvPicPr>
        <p:blipFill>
          <a:blip r:embed="rId2"/>
          <a:srcRect/>
          <a:stretch>
            <a:fillRect/>
          </a:stretch>
        </p:blipFill>
        <p:spPr bwMode="auto">
          <a:xfrm>
            <a:off x="4733817" y="487820"/>
            <a:ext cx="7458183" cy="393904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1688646" y="500742"/>
            <a:ext cx="3079749" cy="3809999"/>
          </a:xfrm>
          <a:prstGeom prst="rect">
            <a:avLst/>
          </a:prstGeom>
          <a:noFill/>
          <a:ln w="9525">
            <a:noFill/>
            <a:miter lim="800000"/>
            <a:headEnd/>
            <a:tailEnd/>
          </a:ln>
          <a:effectLst/>
        </p:spPr>
      </p:pic>
      <p:sp>
        <p:nvSpPr>
          <p:cNvPr id="6" name="Rectangle 5"/>
          <p:cNvSpPr/>
          <p:nvPr/>
        </p:nvSpPr>
        <p:spPr>
          <a:xfrm>
            <a:off x="0" y="4268714"/>
            <a:ext cx="12192000" cy="2677656"/>
          </a:xfrm>
          <a:prstGeom prst="rect">
            <a:avLst/>
          </a:prstGeom>
        </p:spPr>
        <p:txBody>
          <a:bodyPr wrap="square">
            <a:spAutoFit/>
          </a:bodyPr>
          <a:lstStyle/>
          <a:p>
            <a:pPr algn="just"/>
            <a:r>
              <a:rPr lang="vi-VN" sz="2800" dirty="0">
                <a:solidFill>
                  <a:srgbClr val="FF00FF"/>
                </a:solidFill>
                <a:latin typeface="+mj-lt"/>
                <a:sym typeface="Wingdings"/>
              </a:rPr>
              <a:t></a:t>
            </a:r>
            <a:r>
              <a:rPr lang="vi-VN" sz="2800" dirty="0">
                <a:solidFill>
                  <a:srgbClr val="FF00FF"/>
                </a:solidFill>
                <a:latin typeface="+mj-lt"/>
              </a:rPr>
              <a:t>Trong quá trình bảo quản nông sản, thực phẩm, rau quả, người ta phải khống chế sao cho cường độ hô hấp tế bào luôn ở mức tối thiểu nhằm giảm sự tiêu hao chất hữu cơ của đối tượng bảo quản, đảm bảo chất lượng sản phẩm sau một thời gian. Các biện pháp bảo quản nông sản, thực phẩm, rau quả đang được áp dụng: bảo quản lạnh, bảo quản khô, hàm lượng oxygen thấp, hàm lượng</a:t>
            </a:r>
            <a:r>
              <a:rPr lang="en-US" sz="2800" dirty="0">
                <a:solidFill>
                  <a:srgbClr val="FF00FF"/>
                </a:solidFill>
                <a:latin typeface="+mj-lt"/>
              </a:rPr>
              <a:t> </a:t>
            </a:r>
            <a:r>
              <a:rPr lang="vi-VN" sz="2800" dirty="0">
                <a:solidFill>
                  <a:srgbClr val="FF00FF"/>
                </a:solidFill>
                <a:latin typeface="+mj-lt"/>
              </a:rPr>
              <a:t>carbon dioxide cao</a:t>
            </a:r>
            <a:r>
              <a:rPr lang="en-US" sz="2800" dirty="0">
                <a:solidFill>
                  <a:srgbClr val="FF00FF"/>
                </a:solidFill>
                <a:latin typeface="+mj-lt"/>
              </a:rPr>
              <a:t>,</a:t>
            </a:r>
            <a:r>
              <a:rPr lang="en-US" sz="2800" dirty="0" err="1">
                <a:solidFill>
                  <a:srgbClr val="FF00FF"/>
                </a:solidFill>
                <a:latin typeface="+mj-lt"/>
              </a:rPr>
              <a:t>hút</a:t>
            </a:r>
            <a:r>
              <a:rPr lang="en-US" sz="2800" dirty="0">
                <a:solidFill>
                  <a:srgbClr val="FF00FF"/>
                </a:solidFill>
                <a:latin typeface="+mj-lt"/>
              </a:rPr>
              <a:t> </a:t>
            </a:r>
            <a:r>
              <a:rPr lang="en-US" sz="2800" dirty="0" err="1">
                <a:solidFill>
                  <a:srgbClr val="FF00FF"/>
                </a:solidFill>
                <a:latin typeface="+mj-lt"/>
              </a:rPr>
              <a:t>chân</a:t>
            </a:r>
            <a:r>
              <a:rPr lang="en-US" sz="2800" dirty="0">
                <a:solidFill>
                  <a:srgbClr val="FF00FF"/>
                </a:solidFill>
                <a:latin typeface="+mj-lt"/>
              </a:rPr>
              <a:t> </a:t>
            </a:r>
            <a:r>
              <a:rPr lang="en-US" sz="2800" dirty="0" err="1">
                <a:solidFill>
                  <a:srgbClr val="FF00FF"/>
                </a:solidFill>
                <a:latin typeface="+mj-lt"/>
              </a:rPr>
              <a:t>không</a:t>
            </a:r>
            <a:r>
              <a:rPr lang="en-US" sz="2800" dirty="0">
                <a:solidFill>
                  <a:srgbClr val="FF00FF"/>
                </a:solidFill>
                <a:latin typeface="+mj-lt"/>
              </a:rPr>
              <a:t>.</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from="(-#ppt_w/2)" to="(#ppt_x)" calcmode="lin" valueType="num">
                                      <p:cBhvr>
                                        <p:cTn id="14" dur="600" fill="hold">
                                          <p:stCondLst>
                                            <p:cond delay="0"/>
                                          </p:stCondLst>
                                        </p:cTn>
                                        <p:tgtEl>
                                          <p:spTgt spid="2050"/>
                                        </p:tgtEl>
                                        <p:attrNameLst>
                                          <p:attrName>ppt_x</p:attrName>
                                        </p:attrNameLst>
                                      </p:cBhvr>
                                    </p:anim>
                                    <p:anim from="0" to="-1.0" calcmode="lin" valueType="num">
                                      <p:cBhvr>
                                        <p:cTn id="15" dur="200" decel="50000" autoRev="1" fill="hold">
                                          <p:stCondLst>
                                            <p:cond delay="600"/>
                                          </p:stCondLst>
                                        </p:cTn>
                                        <p:tgtEl>
                                          <p:spTgt spid="2050"/>
                                        </p:tgtEl>
                                        <p:attrNameLst>
                                          <p:attrName>xshear</p:attrName>
                                        </p:attrNameLst>
                                      </p:cBhvr>
                                    </p:anim>
                                    <p:animScale>
                                      <p:cBhvr>
                                        <p:cTn id="16" dur="200" decel="100000" autoRev="1" fill="hold">
                                          <p:stCondLst>
                                            <p:cond delay="600"/>
                                          </p:stCondLst>
                                        </p:cTn>
                                        <p:tgtEl>
                                          <p:spTgt spid="2050"/>
                                        </p:tgtEl>
                                      </p:cBhvr>
                                      <p:from x="100000" y="100000"/>
                                      <p:to x="80000" y="100000"/>
                                    </p:animScale>
                                    <p:anim by="(#ppt_h/3+#ppt_w*0.1)" calcmode="lin" valueType="num">
                                      <p:cBhvr additive="sum">
                                        <p:cTn id="17" dur="200" decel="100000" autoRev="1" fill="hold">
                                          <p:stCondLst>
                                            <p:cond delay="600"/>
                                          </p:stCondLst>
                                        </p:cTn>
                                        <p:tgtEl>
                                          <p:spTgt spid="2050"/>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pic>
        <p:nvPicPr>
          <p:cNvPr id="4" name="Picture 2"/>
          <p:cNvPicPr>
            <a:picLocks noChangeAspect="1" noChangeArrowheads="1"/>
          </p:cNvPicPr>
          <p:nvPr/>
        </p:nvPicPr>
        <p:blipFill>
          <a:blip r:embed="rId2"/>
          <a:srcRect/>
          <a:stretch>
            <a:fillRect/>
          </a:stretch>
        </p:blipFill>
        <p:spPr bwMode="auto">
          <a:xfrm>
            <a:off x="4733817" y="487820"/>
            <a:ext cx="7458183" cy="393904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1688646" y="500742"/>
            <a:ext cx="3079749" cy="3809999"/>
          </a:xfrm>
          <a:prstGeom prst="rect">
            <a:avLst/>
          </a:prstGeom>
          <a:noFill/>
          <a:ln w="9525">
            <a:noFill/>
            <a:miter lim="800000"/>
            <a:headEnd/>
            <a:tailEnd/>
          </a:ln>
          <a:effectLst/>
        </p:spPr>
      </p:pic>
      <p:sp>
        <p:nvSpPr>
          <p:cNvPr id="6" name="Rectangle 5"/>
          <p:cNvSpPr/>
          <p:nvPr/>
        </p:nvSpPr>
        <p:spPr>
          <a:xfrm>
            <a:off x="0" y="4486424"/>
            <a:ext cx="12192000" cy="1815882"/>
          </a:xfrm>
          <a:prstGeom prst="rect">
            <a:avLst/>
          </a:prstGeom>
        </p:spPr>
        <p:txBody>
          <a:bodyPr wrap="square">
            <a:spAutoFit/>
          </a:bodyPr>
          <a:lstStyle/>
          <a:p>
            <a:pPr algn="just"/>
            <a:r>
              <a:rPr lang="vi-VN" sz="2800" dirty="0">
                <a:solidFill>
                  <a:srgbClr val="FF00FF"/>
                </a:solidFill>
                <a:latin typeface="+mj-lt"/>
                <a:sym typeface="Wingdings"/>
              </a:rPr>
              <a:t></a:t>
            </a:r>
            <a:r>
              <a:rPr lang="vi-VN" sz="2800" dirty="0">
                <a:solidFill>
                  <a:srgbClr val="FF00FF"/>
                </a:solidFill>
                <a:latin typeface="+mj-lt"/>
              </a:rPr>
              <a:t> Ví dụ: Đối với các loại hạt thì nên phơi khô khi đạt đến độ ẩm nhất định. Tuy nhiên trong quá trình bảo quản, sự hô hấp sẽ làm cho các loại hạt này tăng độ ẩm, vì vậy, lâu ngày nên mang ra phơi lại. Còn đối với các loại rau quả thì nên bảo quản ở độ</a:t>
            </a:r>
            <a:r>
              <a:rPr lang="en-US" sz="2800" dirty="0">
                <a:solidFill>
                  <a:srgbClr val="FF00FF"/>
                </a:solidFill>
                <a:latin typeface="+mj-lt"/>
              </a:rPr>
              <a:t> </a:t>
            </a:r>
            <a:r>
              <a:rPr lang="vi-VN" sz="2800" dirty="0">
                <a:solidFill>
                  <a:srgbClr val="FF00FF"/>
                </a:solidFill>
                <a:latin typeface="+mj-lt"/>
              </a:rPr>
              <a:t>ẩm bão hoà, thường xuyên tưới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pic>
        <p:nvPicPr>
          <p:cNvPr id="4" name="Picture 2"/>
          <p:cNvPicPr>
            <a:picLocks noChangeAspect="1" noChangeArrowheads="1"/>
          </p:cNvPicPr>
          <p:nvPr/>
        </p:nvPicPr>
        <p:blipFill>
          <a:blip r:embed="rId2"/>
          <a:srcRect/>
          <a:stretch>
            <a:fillRect/>
          </a:stretch>
        </p:blipFill>
        <p:spPr bwMode="auto">
          <a:xfrm>
            <a:off x="4733817" y="487820"/>
            <a:ext cx="7458183" cy="393904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1688646" y="500742"/>
            <a:ext cx="3079749" cy="3809999"/>
          </a:xfrm>
          <a:prstGeom prst="rect">
            <a:avLst/>
          </a:prstGeom>
          <a:noFill/>
          <a:ln w="9525">
            <a:noFill/>
            <a:miter lim="800000"/>
            <a:headEnd/>
            <a:tailEnd/>
          </a:ln>
          <a:effectLst/>
        </p:spPr>
      </p:pic>
      <p:sp>
        <p:nvSpPr>
          <p:cNvPr id="6" name="Rectangle 5"/>
          <p:cNvSpPr/>
          <p:nvPr/>
        </p:nvSpPr>
        <p:spPr>
          <a:xfrm>
            <a:off x="0" y="4486424"/>
            <a:ext cx="12192000" cy="1815882"/>
          </a:xfrm>
          <a:prstGeom prst="rect">
            <a:avLst/>
          </a:prstGeom>
        </p:spPr>
        <p:txBody>
          <a:bodyPr wrap="square">
            <a:spAutoFit/>
          </a:bodyPr>
          <a:lstStyle/>
          <a:p>
            <a:pPr algn="just"/>
            <a:r>
              <a:rPr lang="vi-VN" sz="2800" dirty="0">
                <a:solidFill>
                  <a:srgbClr val="FF00FF"/>
                </a:solidFill>
                <a:latin typeface="+mj-lt"/>
                <a:sym typeface="Wingdings"/>
              </a:rPr>
              <a:t></a:t>
            </a:r>
            <a:r>
              <a:rPr lang="vi-VN" sz="2800" dirty="0">
                <a:solidFill>
                  <a:srgbClr val="FF00FF"/>
                </a:solidFill>
                <a:latin typeface="+mj-lt"/>
              </a:rPr>
              <a:t> Có thể bảo quản lương thực, thực phẩm ở hàm lượng khí carbon dioxide cao và hàm lượng khí oxygen thấp vì ở hàm lượng khí carbon dioxide cao gây ức chế hô hấp tế bào, hàm lượng khí oxygen thấp làm giảm cường độ hô hấp tế bào (oxygen</a:t>
            </a:r>
            <a:r>
              <a:rPr lang="en-US" sz="2800" dirty="0">
                <a:solidFill>
                  <a:srgbClr val="FF00FF"/>
                </a:solidFill>
                <a:latin typeface="+mj-lt"/>
              </a:rPr>
              <a:t> </a:t>
            </a:r>
            <a:r>
              <a:rPr lang="vi-VN" sz="2800" dirty="0">
                <a:solidFill>
                  <a:srgbClr val="FF00FF"/>
                </a:solidFill>
                <a:latin typeface="+mj-lt"/>
              </a:rPr>
              <a:t>là nguyên liệu cho hô hấp tế bào).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sp>
        <p:nvSpPr>
          <p:cNvPr id="6" name="Rectangle 5"/>
          <p:cNvSpPr/>
          <p:nvPr/>
        </p:nvSpPr>
        <p:spPr>
          <a:xfrm>
            <a:off x="3759200" y="480481"/>
            <a:ext cx="8432800" cy="2677656"/>
          </a:xfrm>
          <a:prstGeom prst="rect">
            <a:avLst/>
          </a:prstGeom>
        </p:spPr>
        <p:txBody>
          <a:bodyPr wrap="square">
            <a:spAutoFit/>
          </a:bodyPr>
          <a:lstStyle/>
          <a:p>
            <a:pPr algn="just"/>
            <a:r>
              <a:rPr lang="vi-VN" sz="2800" dirty="0">
                <a:solidFill>
                  <a:srgbClr val="FF00FF"/>
                </a:solidFill>
                <a:latin typeface="+mj-lt"/>
                <a:sym typeface="Wingdings"/>
              </a:rPr>
              <a:t></a:t>
            </a:r>
            <a:r>
              <a:rPr lang="en-US" sz="2800" dirty="0">
                <a:solidFill>
                  <a:srgbClr val="FF00FF"/>
                </a:solidFill>
                <a:latin typeface="+mj-lt"/>
                <a:sym typeface="Wingdings"/>
              </a:rPr>
              <a:t> </a:t>
            </a:r>
            <a:r>
              <a:rPr lang="vi-VN" sz="2800" i="1" dirty="0">
                <a:solidFill>
                  <a:srgbClr val="FF00FF"/>
                </a:solidFill>
                <a:latin typeface="+mj-lt"/>
              </a:rPr>
              <a:t>Khống chế nhiệt độ trong môi trường bảo quản:</a:t>
            </a:r>
            <a:endParaRPr lang="vi-VN" sz="2800" dirty="0">
              <a:solidFill>
                <a:srgbClr val="FF00FF"/>
              </a:solidFill>
              <a:latin typeface="+mj-lt"/>
            </a:endParaRPr>
          </a:p>
          <a:p>
            <a:pPr algn="just"/>
            <a:r>
              <a:rPr lang="vi-VN" sz="2800" dirty="0">
                <a:solidFill>
                  <a:srgbClr val="FF00FF"/>
                </a:solidFill>
                <a:latin typeface="+mj-lt"/>
              </a:rPr>
              <a:t>Khi nhiệt độ thấp thì quá trình hô hấp diễn ra chậm hơn. Một số loại hạt giống, củ giống nếu được bảo quản trong điều kiện này thì chúng có thể được xuân hoá, trong vụ mùa sau có thể ra hoa sớm hơn, rút ngắn thời gian sinh trưởng và sinh trưởng tốt hơn.</a:t>
            </a:r>
          </a:p>
        </p:txBody>
      </p:sp>
      <p:pic>
        <p:nvPicPr>
          <p:cNvPr id="3074" name="Picture 2"/>
          <p:cNvPicPr>
            <a:picLocks noChangeAspect="1" noChangeArrowheads="1"/>
          </p:cNvPicPr>
          <p:nvPr/>
        </p:nvPicPr>
        <p:blipFill>
          <a:blip r:embed="rId2"/>
          <a:srcRect/>
          <a:stretch>
            <a:fillRect/>
          </a:stretch>
        </p:blipFill>
        <p:spPr bwMode="auto">
          <a:xfrm>
            <a:off x="0" y="521374"/>
            <a:ext cx="3730181" cy="2506215"/>
          </a:xfrm>
          <a:prstGeom prst="rect">
            <a:avLst/>
          </a:prstGeom>
          <a:noFill/>
          <a:ln w="9525">
            <a:noFill/>
            <a:miter lim="800000"/>
            <a:headEnd/>
            <a:tailEnd/>
          </a:ln>
          <a:effectLst/>
        </p:spPr>
      </p:pic>
      <p:sp>
        <p:nvSpPr>
          <p:cNvPr id="8" name="Rectangle 7"/>
          <p:cNvSpPr/>
          <p:nvPr/>
        </p:nvSpPr>
        <p:spPr>
          <a:xfrm>
            <a:off x="0" y="3056766"/>
            <a:ext cx="12192000" cy="1384995"/>
          </a:xfrm>
          <a:prstGeom prst="rect">
            <a:avLst/>
          </a:prstGeom>
        </p:spPr>
        <p:txBody>
          <a:bodyPr wrap="square">
            <a:spAutoFit/>
          </a:bodyPr>
          <a:lstStyle/>
          <a:p>
            <a:pPr algn="just"/>
            <a:r>
              <a:rPr lang="vi-VN" sz="2800" dirty="0">
                <a:solidFill>
                  <a:srgbClr val="FF00FF"/>
                </a:solidFill>
                <a:latin typeface="+mj-lt"/>
                <a:sym typeface="Wingdings"/>
              </a:rPr>
              <a:t></a:t>
            </a:r>
            <a:r>
              <a:rPr lang="en-US" sz="2800" dirty="0">
                <a:solidFill>
                  <a:srgbClr val="FF00FF"/>
                </a:solidFill>
                <a:latin typeface="+mj-lt"/>
                <a:sym typeface="Wingdings"/>
              </a:rPr>
              <a:t> </a:t>
            </a:r>
            <a:r>
              <a:rPr lang="vi-VN" sz="2800" i="1" dirty="0">
                <a:solidFill>
                  <a:srgbClr val="FF00FF"/>
                </a:solidFill>
                <a:latin typeface="+mj-lt"/>
              </a:rPr>
              <a:t>Khống chế thành phần không kh</a:t>
            </a:r>
            <a:r>
              <a:rPr lang="en-US" sz="2800" i="1" dirty="0">
                <a:solidFill>
                  <a:srgbClr val="FF00FF"/>
                </a:solidFill>
                <a:latin typeface="+mj-lt"/>
              </a:rPr>
              <a:t>í</a:t>
            </a:r>
            <a:r>
              <a:rPr lang="vi-VN" sz="2800" i="1" dirty="0">
                <a:solidFill>
                  <a:srgbClr val="FF00FF"/>
                </a:solidFill>
                <a:latin typeface="+mj-lt"/>
              </a:rPr>
              <a:t> trong môi trường bảo quản:</a:t>
            </a:r>
            <a:endParaRPr lang="vi-VN" sz="2800" dirty="0">
              <a:solidFill>
                <a:srgbClr val="FF00FF"/>
              </a:solidFill>
              <a:latin typeface="+mj-lt"/>
            </a:endParaRPr>
          </a:p>
          <a:p>
            <a:pPr algn="just"/>
            <a:r>
              <a:rPr lang="vi-VN" sz="2800" dirty="0">
                <a:solidFill>
                  <a:srgbClr val="FF00FF"/>
                </a:solidFill>
                <a:latin typeface="+mj-lt"/>
              </a:rPr>
              <a:t>Đây là biện pháp bảo quản nông sản bằng cách giảm lượng khí oxygen và tăng lượng khí carbon dioxide trong môi trường bảo quản nhằm ức chế sự hô hấp.</a:t>
            </a:r>
          </a:p>
        </p:txBody>
      </p:sp>
      <p:sp>
        <p:nvSpPr>
          <p:cNvPr id="10" name="Rectangle 9"/>
          <p:cNvSpPr/>
          <p:nvPr/>
        </p:nvSpPr>
        <p:spPr>
          <a:xfrm>
            <a:off x="0" y="4486423"/>
            <a:ext cx="12192000" cy="2246769"/>
          </a:xfrm>
          <a:prstGeom prst="rect">
            <a:avLst/>
          </a:prstGeom>
        </p:spPr>
        <p:txBody>
          <a:bodyPr wrap="square">
            <a:spAutoFit/>
          </a:bodyPr>
          <a:lstStyle/>
          <a:p>
            <a:pPr algn="just"/>
            <a:r>
              <a:rPr lang="vi-VN" sz="2800" dirty="0">
                <a:solidFill>
                  <a:srgbClr val="FF00FF"/>
                </a:solidFill>
                <a:latin typeface="+mj-lt"/>
                <a:sym typeface="Wingdings"/>
              </a:rPr>
              <a:t></a:t>
            </a:r>
            <a:r>
              <a:rPr lang="en-US" sz="2800" dirty="0">
                <a:solidFill>
                  <a:srgbClr val="FF00FF"/>
                </a:solidFill>
                <a:latin typeface="+mj-lt"/>
                <a:sym typeface="Wingdings"/>
              </a:rPr>
              <a:t> </a:t>
            </a:r>
            <a:r>
              <a:rPr lang="vi-VN" sz="2800" i="1" dirty="0">
                <a:solidFill>
                  <a:srgbClr val="FF00FF"/>
                </a:solidFill>
                <a:latin typeface="+mj-lt"/>
              </a:rPr>
              <a:t>Bảo quản khô: </a:t>
            </a:r>
            <a:r>
              <a:rPr lang="vi-VN" sz="2800" dirty="0">
                <a:solidFill>
                  <a:srgbClr val="FF00FF"/>
                </a:solidFill>
                <a:latin typeface="+mj-lt"/>
              </a:rPr>
              <a:t>Biện pháp này thường được sử dụng trong bảo quản nông sản trong những kho lớn, với sự xâm nhập tự do của không khí. Thường áp dụng đối với những loại hạt, ngũ cốc không cần phải khống chế oxygen. Trước khi cho nông sản vào kho thì nông sản cần được phơi khô đạt đến độ ẩm khoảng 13 – 16% tuỳ</a:t>
            </a:r>
            <a:r>
              <a:rPr lang="en-US" sz="2800" dirty="0">
                <a:solidFill>
                  <a:srgbClr val="FF00FF"/>
                </a:solidFill>
                <a:latin typeface="+mj-lt"/>
              </a:rPr>
              <a:t> </a:t>
            </a:r>
            <a:r>
              <a:rPr lang="vi-VN" sz="2800" dirty="0">
                <a:solidFill>
                  <a:srgbClr val="FF00FF"/>
                </a:solidFill>
                <a:latin typeface="+mj-lt"/>
              </a:rPr>
              <a:t>từng loại.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 calcmode="lin" valueType="num">
                                      <p:cBhvr>
                                        <p:cTn id="9" dur="500" fill="hold"/>
                                        <p:tgtEl>
                                          <p:spTgt spid="3074"/>
                                        </p:tgtEl>
                                        <p:attrNameLst>
                                          <p:attrName>style.rotation</p:attrName>
                                        </p:attrNameLst>
                                      </p:cBhvr>
                                      <p:tavLst>
                                        <p:tav tm="0">
                                          <p:val>
                                            <p:fltVal val="360"/>
                                          </p:val>
                                        </p:tav>
                                        <p:tav tm="100000">
                                          <p:val>
                                            <p:fltVal val="0"/>
                                          </p:val>
                                        </p:tav>
                                      </p:tavLst>
                                    </p:anim>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957946"/>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chịu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oxygen, carbon dioxide: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oxygen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carbon dioxide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a:t>
            </a:r>
          </a:p>
        </p:txBody>
      </p:sp>
      <p:sp>
        <p:nvSpPr>
          <p:cNvPr id="5" name="TextBox 4"/>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sp>
        <p:nvSpPr>
          <p:cNvPr id="6" name="TextBox 5"/>
          <p:cNvSpPr txBox="1"/>
          <p:nvPr/>
        </p:nvSpPr>
        <p:spPr>
          <a:xfrm>
            <a:off x="0" y="50074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YẾU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ẢNH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BÀO</a:t>
            </a:r>
            <a:r>
              <a:rPr lang="en-US" sz="2800" b="1" dirty="0">
                <a:solidFill>
                  <a:srgbClr val="0000FF"/>
                </a:solidFill>
                <a:latin typeface="Times New Roman" pitchFamily="18" charset="0"/>
                <a:cs typeface="Times New Roman" pitchFamily="18" charset="0"/>
              </a:rPr>
              <a:t>.</a:t>
            </a:r>
          </a:p>
        </p:txBody>
      </p:sp>
      <p:sp>
        <p:nvSpPr>
          <p:cNvPr id="7" name="TextBox 6"/>
          <p:cNvSpPr txBox="1"/>
          <p:nvPr/>
        </p:nvSpPr>
        <p:spPr>
          <a:xfrm>
            <a:off x="0" y="2656116"/>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TIỄN</a:t>
            </a:r>
            <a:r>
              <a:rPr lang="en-US" sz="2800" b="1" dirty="0">
                <a:solidFill>
                  <a:srgbClr val="0000FF"/>
                </a:solidFill>
                <a:latin typeface="Times New Roman" pitchFamily="18" charset="0"/>
                <a:cs typeface="Times New Roman" pitchFamily="18" charset="0"/>
              </a:rPr>
              <a:t>.</a:t>
            </a:r>
          </a:p>
        </p:txBody>
      </p:sp>
      <p:sp>
        <p:nvSpPr>
          <p:cNvPr id="9" name="TextBox 8"/>
          <p:cNvSpPr txBox="1"/>
          <p:nvPr/>
        </p:nvSpPr>
        <p:spPr>
          <a:xfrm>
            <a:off x="0" y="3156860"/>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luôn</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oxygen </a:t>
            </a:r>
            <a:r>
              <a:rPr lang="en-US" sz="2800" dirty="0" err="1">
                <a:solidFill>
                  <a:srgbClr val="0000FF"/>
                </a:solidFill>
                <a:latin typeface="Times New Roman" pitchFamily="18" charset="0"/>
                <a:cs typeface="Times New Roman" pitchFamily="18" charset="0"/>
              </a:rPr>
              <a:t>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carbon dioxide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449943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a:t>
            </a:r>
            <a:r>
              <a:rPr lang="en-US" sz="2800" dirty="0">
                <a:solidFill>
                  <a:srgbClr val="0000FF"/>
                </a:solidFill>
                <a:latin typeface="Times New Roman" pitchFamily="18" charset="0"/>
                <a:cs typeface="Times New Roman" pitchFamily="18" charset="0"/>
              </a:rPr>
              <a:t> ý </a:t>
            </a:r>
            <a:r>
              <a:rPr lang="en-US" sz="2800" dirty="0" err="1">
                <a:solidFill>
                  <a:srgbClr val="0000FF"/>
                </a:solidFill>
                <a:latin typeface="Times New Roman" pitchFamily="18" charset="0"/>
                <a:cs typeface="Times New Roman" pitchFamily="18" charset="0"/>
              </a:rPr>
              <a:t>vừa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thiếu</a:t>
            </a:r>
            <a:r>
              <a:rPr lang="en-US" sz="2800" dirty="0">
                <a:solidFill>
                  <a:srgbClr val="0000FF"/>
                </a:solidFill>
                <a:latin typeface="Times New Roman" pitchFamily="18" charset="0"/>
                <a:cs typeface="Times New Roman" pitchFamily="18" charset="0"/>
              </a:rPr>
              <a:t> oxygen </a:t>
            </a:r>
            <a:r>
              <a:rPr lang="en-US" sz="2800" dirty="0" err="1">
                <a:solidFill>
                  <a:srgbClr val="0000FF"/>
                </a:solidFill>
                <a:latin typeface="Times New Roman" pitchFamily="18" charset="0"/>
                <a:cs typeface="Times New Roman" pitchFamily="18" charset="0"/>
              </a:rPr>
              <a:t>gây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rút</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sp>
        <p:nvSpPr>
          <p:cNvPr id="6" name="Rectangle 5"/>
          <p:cNvSpPr/>
          <p:nvPr/>
        </p:nvSpPr>
        <p:spPr>
          <a:xfrm>
            <a:off x="4760689" y="2164138"/>
            <a:ext cx="7286171" cy="2677656"/>
          </a:xfrm>
          <a:prstGeom prst="rect">
            <a:avLst/>
          </a:prstGeom>
        </p:spPr>
        <p:txBody>
          <a:bodyPr wrap="square">
            <a:spAutoFit/>
          </a:bodyPr>
          <a:lstStyle/>
          <a:p>
            <a:pPr algn="just"/>
            <a:r>
              <a:rPr lang="vi-VN" sz="2800" dirty="0">
                <a:solidFill>
                  <a:srgbClr val="FF00FF"/>
                </a:solidFill>
                <a:latin typeface="+mj-lt"/>
                <a:sym typeface="Wingdings"/>
              </a:rPr>
              <a:t></a:t>
            </a:r>
            <a:r>
              <a:rPr lang="en-US" sz="2800" dirty="0">
                <a:solidFill>
                  <a:srgbClr val="FF00FF"/>
                </a:solidFill>
                <a:latin typeface="+mj-lt"/>
                <a:sym typeface="Wingdings"/>
              </a:rPr>
              <a:t> </a:t>
            </a:r>
            <a:r>
              <a:rPr lang="vi-VN" sz="2800" dirty="0">
                <a:solidFill>
                  <a:srgbClr val="FF00FF"/>
                </a:solidFill>
                <a:latin typeface="+mj-lt"/>
              </a:rPr>
              <a:t>Đây là một phương pháp bảo quản thực phẩm mới và phải nhờ tới máy hút chân không mới có thể thực hiện được. Khi cho thực phẩm vào các hộp, chai, túi nilon sẽ tiến hành hút chân không, tạo ra môi trường yếm khí để sinh vật gây hại không phát triển được.</a:t>
            </a:r>
          </a:p>
        </p:txBody>
      </p:sp>
      <p:pic>
        <p:nvPicPr>
          <p:cNvPr id="4098" name="Picture 2"/>
          <p:cNvPicPr>
            <a:picLocks noChangeAspect="1" noChangeArrowheads="1"/>
          </p:cNvPicPr>
          <p:nvPr/>
        </p:nvPicPr>
        <p:blipFill>
          <a:blip r:embed="rId2"/>
          <a:srcRect/>
          <a:stretch>
            <a:fillRect/>
          </a:stretch>
        </p:blipFill>
        <p:spPr bwMode="auto">
          <a:xfrm>
            <a:off x="0" y="506639"/>
            <a:ext cx="4676002" cy="635136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Left)">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15578"/>
            <a:ext cx="12192000" cy="1569660"/>
          </a:xfrm>
          <a:prstGeom prst="rect">
            <a:avLst/>
          </a:prstGeom>
          <a:noFill/>
        </p:spPr>
        <p:txBody>
          <a:bodyPr wrap="square" rtlCol="0">
            <a:spAutoFit/>
          </a:bodyPr>
          <a:lstStyle/>
          <a:p>
            <a:pPr algn="ctr"/>
            <a:r>
              <a:rPr lang="en-US" sz="4800" b="1" dirty="0">
                <a:solidFill>
                  <a:srgbClr val="0000FF"/>
                </a:solidFill>
                <a:latin typeface="Times New Roman" pitchFamily="18" charset="0"/>
                <a:cs typeface="Times New Roman" pitchFamily="18" charset="0"/>
              </a:rPr>
              <a:t>CHỦ </a:t>
            </a:r>
            <a:r>
              <a:rPr lang="en-US" sz="4800" b="1" dirty="0" err="1">
                <a:solidFill>
                  <a:srgbClr val="0000FF"/>
                </a:solidFill>
                <a:latin typeface="Times New Roman" pitchFamily="18" charset="0"/>
                <a:cs typeface="Times New Roman" pitchFamily="18" charset="0"/>
              </a:rPr>
              <a:t>ĐỀ</a:t>
            </a:r>
            <a:r>
              <a:rPr lang="en-US" sz="4800" b="1" dirty="0">
                <a:solidFill>
                  <a:srgbClr val="0000FF"/>
                </a:solidFill>
                <a:latin typeface="Times New Roman" pitchFamily="18" charset="0"/>
                <a:cs typeface="Times New Roman" pitchFamily="18" charset="0"/>
              </a:rPr>
              <a:t> 8: </a:t>
            </a:r>
            <a:r>
              <a:rPr lang="en-US" sz="4800" b="1" dirty="0" err="1">
                <a:solidFill>
                  <a:srgbClr val="0000FF"/>
                </a:solidFill>
                <a:latin typeface="Times New Roman" pitchFamily="18" charset="0"/>
                <a:cs typeface="Times New Roman" pitchFamily="18" charset="0"/>
              </a:rPr>
              <a:t>TRAO</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ĐỔI</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CHẤT</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VÀ</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CHUYỂN</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HÓA</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NĂNG</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LƯỢNG</a:t>
            </a:r>
            <a:r>
              <a:rPr lang="en-US" sz="4800" b="1" dirty="0">
                <a:solidFill>
                  <a:srgbClr val="0000FF"/>
                </a:solidFill>
                <a:latin typeface="Times New Roman" pitchFamily="18" charset="0"/>
                <a:cs typeface="Times New Roman" pitchFamily="18" charset="0"/>
              </a:rPr>
              <a:t> Ở </a:t>
            </a:r>
            <a:r>
              <a:rPr lang="en-US" sz="4800" b="1" dirty="0" err="1">
                <a:solidFill>
                  <a:srgbClr val="0000FF"/>
                </a:solidFill>
                <a:latin typeface="Times New Roman" pitchFamily="18" charset="0"/>
                <a:cs typeface="Times New Roman" pitchFamily="18" charset="0"/>
              </a:rPr>
              <a:t>SINH</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VẬT</a:t>
            </a:r>
            <a:endParaRPr lang="en-US" sz="3200" b="1" dirty="0">
              <a:solidFill>
                <a:srgbClr val="0000FF"/>
              </a:solidFill>
              <a:latin typeface="Times New Roman" pitchFamily="18" charset="0"/>
              <a:cs typeface="Times New Roman" pitchFamily="18" charset="0"/>
            </a:endParaRPr>
          </a:p>
        </p:txBody>
      </p:sp>
      <p:sp>
        <p:nvSpPr>
          <p:cNvPr id="5" name="TextBox 4"/>
          <p:cNvSpPr txBox="1"/>
          <p:nvPr/>
        </p:nvSpPr>
        <p:spPr>
          <a:xfrm>
            <a:off x="0" y="3246808"/>
            <a:ext cx="12192000" cy="1523494"/>
          </a:xfrm>
          <a:prstGeom prst="rect">
            <a:avLst/>
          </a:prstGeom>
          <a:noFill/>
        </p:spPr>
        <p:txBody>
          <a:bodyPr wrap="square" rtlCol="0">
            <a:spAutoFit/>
          </a:bodyPr>
          <a:lstStyle/>
          <a:p>
            <a:pPr algn="ctr"/>
            <a:r>
              <a:rPr lang="en-US" sz="4500" b="1" dirty="0" err="1">
                <a:solidFill>
                  <a:srgbClr val="0000FF"/>
                </a:solidFill>
                <a:latin typeface="Times New Roman" pitchFamily="18" charset="0"/>
                <a:cs typeface="Times New Roman" pitchFamily="18" charset="0"/>
              </a:rPr>
              <a:t>BÀI</a:t>
            </a:r>
            <a:r>
              <a:rPr lang="en-US" sz="4500" b="1" dirty="0">
                <a:solidFill>
                  <a:srgbClr val="0000FF"/>
                </a:solidFill>
                <a:latin typeface="Times New Roman" pitchFamily="18" charset="0"/>
                <a:cs typeface="Times New Roman" pitchFamily="18" charset="0"/>
              </a:rPr>
              <a:t> 22: </a:t>
            </a:r>
            <a:r>
              <a:rPr lang="en-US" sz="4500" b="1" dirty="0" err="1">
                <a:solidFill>
                  <a:srgbClr val="0000FF"/>
                </a:solidFill>
                <a:latin typeface="Times New Roman" pitchFamily="18" charset="0"/>
                <a:cs typeface="Times New Roman" pitchFamily="18" charset="0"/>
              </a:rPr>
              <a:t>CÁC</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YẾU</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TỐ</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ẢNH</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HƯỞNG</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ĐẾN</a:t>
            </a:r>
            <a:r>
              <a:rPr lang="en-US" sz="4500" b="1" dirty="0">
                <a:solidFill>
                  <a:srgbClr val="0000FF"/>
                </a:solidFill>
                <a:latin typeface="Times New Roman" pitchFamily="18" charset="0"/>
                <a:cs typeface="Times New Roman" pitchFamily="18" charset="0"/>
              </a:rPr>
              <a:t> </a:t>
            </a:r>
          </a:p>
          <a:p>
            <a:pPr algn="ctr"/>
            <a:r>
              <a:rPr lang="en-US" sz="4500" b="1" dirty="0" err="1">
                <a:solidFill>
                  <a:srgbClr val="0000FF"/>
                </a:solidFill>
                <a:latin typeface="Times New Roman" pitchFamily="18" charset="0"/>
                <a:cs typeface="Times New Roman" pitchFamily="18" charset="0"/>
              </a:rPr>
              <a:t>HÔ</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HẤP</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TẾ</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BÀO</a:t>
            </a:r>
            <a:r>
              <a:rPr lang="en-US" sz="4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sp>
        <p:nvSpPr>
          <p:cNvPr id="8" name="Rectangle 7"/>
          <p:cNvSpPr/>
          <p:nvPr/>
        </p:nvSpPr>
        <p:spPr>
          <a:xfrm>
            <a:off x="4818743" y="516766"/>
            <a:ext cx="7373257" cy="6124754"/>
          </a:xfrm>
          <a:prstGeom prst="rect">
            <a:avLst/>
          </a:prstGeom>
        </p:spPr>
        <p:txBody>
          <a:bodyPr wrap="square">
            <a:spAutoFit/>
          </a:bodyPr>
          <a:lstStyle/>
          <a:p>
            <a:pPr algn="just"/>
            <a:r>
              <a:rPr lang="vi-VN" sz="2800" dirty="0">
                <a:solidFill>
                  <a:srgbClr val="FF00FF"/>
                </a:solidFill>
                <a:latin typeface="+mj-lt"/>
                <a:sym typeface="Wingdings"/>
              </a:rPr>
              <a:t></a:t>
            </a:r>
            <a:r>
              <a:rPr lang="en-US" sz="2800" dirty="0">
                <a:solidFill>
                  <a:srgbClr val="FF00FF"/>
                </a:solidFill>
                <a:latin typeface="+mj-lt"/>
                <a:sym typeface="Wingdings"/>
              </a:rPr>
              <a:t> </a:t>
            </a:r>
            <a:r>
              <a:rPr lang="vi-VN" sz="2800" dirty="0">
                <a:solidFill>
                  <a:srgbClr val="FF00FF"/>
                </a:solidFill>
                <a:latin typeface="+mj-lt"/>
              </a:rPr>
              <a:t>Không để rau quả trong ngăn đá của tủ lạnh vì ở 0</a:t>
            </a:r>
            <a:r>
              <a:rPr lang="en-US" sz="2800" baseline="30000" dirty="0">
                <a:solidFill>
                  <a:srgbClr val="FF00FF"/>
                </a:solidFill>
                <a:latin typeface="+mj-lt"/>
              </a:rPr>
              <a:t>0</a:t>
            </a:r>
            <a:r>
              <a:rPr lang="vi-VN" sz="2800" dirty="0">
                <a:solidFill>
                  <a:srgbClr val="FF00FF"/>
                </a:solidFill>
                <a:latin typeface="+mj-lt"/>
              </a:rPr>
              <a:t>C, nước trong rau quả sẽ đóng băng gây vỡ tế bào làm rau nhanh bị hỏng. Muốn bảo quản rau, củ, quả tươi lâu, ta phải để rau, củ, quả vào túi hút chân không và giữ ở ngăn mát tủ lạnh (ngăn đựng rau, củ, quả) làm giảm cường độ hô hấp của đối tượng bảo quản; hạn chế rửa rau trước khi cho vào tủ lạnh (</a:t>
            </a:r>
            <a:r>
              <a:rPr lang="en-US" sz="2800" dirty="0">
                <a:solidFill>
                  <a:srgbClr val="FF00FF"/>
                </a:solidFill>
                <a:latin typeface="+mj-lt"/>
              </a:rPr>
              <a:t>r</a:t>
            </a:r>
            <a:r>
              <a:rPr lang="vi-VN" sz="2800" dirty="0">
                <a:solidFill>
                  <a:srgbClr val="FF00FF"/>
                </a:solidFill>
                <a:latin typeface="+mj-lt"/>
              </a:rPr>
              <a:t>ửa rau củ quả trước khi cho chúng vào tủ lạnh là thói quen của nhiều người). Thế nhưng, thực sự việc không rửa rau củ trước khi cho vào tủ lạnh sẽ là cách bảo quản rau củ quả tươi lâu hơn vì trong quá trình rửa sạch, rau củ quả sẽ bị mất đi lớp bảo vệ tự nhiên bên ngoài. Lớp bảo vệ này có khả năng giúp rau củ tránh bị đổi màu, thối rữa.</a:t>
            </a:r>
          </a:p>
        </p:txBody>
      </p:sp>
      <p:pic>
        <p:nvPicPr>
          <p:cNvPr id="4098" name="Picture 2"/>
          <p:cNvPicPr>
            <a:picLocks noChangeAspect="1" noChangeArrowheads="1"/>
          </p:cNvPicPr>
          <p:nvPr/>
        </p:nvPicPr>
        <p:blipFill>
          <a:blip r:embed="rId2"/>
          <a:srcRect/>
          <a:stretch>
            <a:fillRect/>
          </a:stretch>
        </p:blipFill>
        <p:spPr bwMode="auto">
          <a:xfrm>
            <a:off x="0" y="506639"/>
            <a:ext cx="4676002" cy="635136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sp>
        <p:nvSpPr>
          <p:cNvPr id="8" name="Rectangle 7"/>
          <p:cNvSpPr/>
          <p:nvPr/>
        </p:nvSpPr>
        <p:spPr>
          <a:xfrm>
            <a:off x="4731659" y="2258476"/>
            <a:ext cx="7373257" cy="3108543"/>
          </a:xfrm>
          <a:prstGeom prst="rect">
            <a:avLst/>
          </a:prstGeom>
        </p:spPr>
        <p:txBody>
          <a:bodyPr wrap="square">
            <a:spAutoFit/>
          </a:bodyPr>
          <a:lstStyle/>
          <a:p>
            <a:pPr algn="just"/>
            <a:r>
              <a:rPr lang="vi-VN" sz="2800" dirty="0">
                <a:solidFill>
                  <a:srgbClr val="FF00FF"/>
                </a:solidFill>
                <a:latin typeface="+mj-lt"/>
                <a:sym typeface="Wingdings"/>
              </a:rPr>
              <a:t></a:t>
            </a:r>
            <a:r>
              <a:rPr lang="en-US" sz="2800" dirty="0">
                <a:solidFill>
                  <a:srgbClr val="FF00FF"/>
                </a:solidFill>
                <a:latin typeface="+mj-lt"/>
                <a:sym typeface="Wingdings"/>
              </a:rPr>
              <a:t> </a:t>
            </a:r>
            <a:r>
              <a:rPr lang="vi-VN" sz="2800" dirty="0">
                <a:solidFill>
                  <a:srgbClr val="FF00FF"/>
                </a:solidFill>
                <a:latin typeface="+mj-lt"/>
              </a:rPr>
              <a:t>Muốn bảo quản lạc (đậu phộng) được lâu ngày, trước hết đem phơi khô, sau đó để nguội trong vòng nửa giờ rồi dùng túi nilon bọc kín lại, cho vào tiếp một túi nhỏ đựng hồ tiêu (việc này giúp đuổi côn trùng (mối mọt). Cách làm này có thể giúp bảo quản được lạc lâu mà không bị mối mọt tấn công.</a:t>
            </a:r>
          </a:p>
        </p:txBody>
      </p:sp>
      <p:pic>
        <p:nvPicPr>
          <p:cNvPr id="4098" name="Picture 2"/>
          <p:cNvPicPr>
            <a:picLocks noChangeAspect="1" noChangeArrowheads="1"/>
          </p:cNvPicPr>
          <p:nvPr/>
        </p:nvPicPr>
        <p:blipFill>
          <a:blip r:embed="rId2"/>
          <a:srcRect/>
          <a:stretch>
            <a:fillRect/>
          </a:stretch>
        </p:blipFill>
        <p:spPr bwMode="auto">
          <a:xfrm>
            <a:off x="0" y="506639"/>
            <a:ext cx="4676002" cy="635136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54DB-FCBD-8AC6-816B-9098696AAEF5}"/>
              </a:ext>
            </a:extLst>
          </p:cNvPr>
          <p:cNvSpPr>
            <a:spLocks noGrp="1"/>
          </p:cNvSpPr>
          <p:nvPr>
            <p:ph type="title"/>
          </p:nvPr>
        </p:nvSpPr>
        <p:spPr>
          <a:xfrm>
            <a:off x="838200" y="365126"/>
            <a:ext cx="10515600" cy="1092614"/>
          </a:xfrm>
        </p:spPr>
        <p:txBody>
          <a:bodyPr>
            <a:normAutofit/>
          </a:bodyPr>
          <a:lstStyle/>
          <a:p>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Đọc</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nghiên</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cứu</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thông</a:t>
            </a:r>
            <a:r>
              <a:rPr lang="en-US" sz="2600" dirty="0">
                <a:solidFill>
                  <a:srgbClr val="C00000"/>
                </a:solidFill>
                <a:latin typeface="Times New Roman" panose="02020603050405020304" pitchFamily="18" charset="0"/>
                <a:cs typeface="Times New Roman" panose="02020603050405020304" pitchFamily="18" charset="0"/>
              </a:rPr>
              <a:t> tin </a:t>
            </a:r>
            <a:r>
              <a:rPr lang="en-US" sz="2600" dirty="0" err="1">
                <a:solidFill>
                  <a:srgbClr val="C00000"/>
                </a:solidFill>
                <a:latin typeface="Times New Roman" panose="02020603050405020304" pitchFamily="18" charset="0"/>
                <a:cs typeface="Times New Roman" panose="02020603050405020304" pitchFamily="18" charset="0"/>
              </a:rPr>
              <a:t>mục</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bóng</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đèn</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thảo</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luận</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cặp</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đôi</a:t>
            </a:r>
            <a:r>
              <a:rPr lang="en-US" sz="2600" dirty="0">
                <a:solidFill>
                  <a:srgbClr val="C00000"/>
                </a:solidFill>
                <a:latin typeface="Times New Roman" panose="02020603050405020304" pitchFamily="18" charset="0"/>
                <a:cs typeface="Times New Roman" panose="02020603050405020304" pitchFamily="18" charset="0"/>
              </a:rPr>
              <a:t>(5 </a:t>
            </a:r>
            <a:r>
              <a:rPr lang="en-US" sz="2600" dirty="0" err="1">
                <a:solidFill>
                  <a:srgbClr val="C00000"/>
                </a:solidFill>
                <a:latin typeface="Times New Roman" panose="02020603050405020304" pitchFamily="18" charset="0"/>
                <a:cs typeface="Times New Roman" panose="02020603050405020304" pitchFamily="18" charset="0"/>
              </a:rPr>
              <a:t>phút</a:t>
            </a:r>
            <a:r>
              <a:rPr lang="en-US" sz="2600" dirty="0">
                <a:solidFill>
                  <a:srgbClr val="C00000"/>
                </a:solidFill>
                <a:latin typeface="Times New Roman" panose="02020603050405020304" pitchFamily="18" charset="0"/>
                <a:cs typeface="Times New Roman" panose="02020603050405020304" pitchFamily="18" charset="0"/>
              </a:rPr>
              <a:t>),</a:t>
            </a:r>
            <a:r>
              <a:rPr lang="en-US" sz="2600" dirty="0" err="1">
                <a:solidFill>
                  <a:srgbClr val="C00000"/>
                </a:solidFill>
                <a:latin typeface="Times New Roman" panose="02020603050405020304" pitchFamily="18" charset="0"/>
                <a:cs typeface="Times New Roman" panose="02020603050405020304" pitchFamily="18" charset="0"/>
              </a:rPr>
              <a:t>nêu</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ra</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các</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yếu</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tố</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ảnh</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hưởng</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trong</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mỗi</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tình</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huống</a:t>
            </a:r>
            <a:endParaRPr lang="vi-VN" sz="2600" dirty="0">
              <a:solidFill>
                <a:srgbClr val="C00000"/>
              </a:solidFill>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8AA6D013-9078-BE82-4590-252618BA0546}"/>
              </a:ext>
            </a:extLst>
          </p:cNvPr>
          <p:cNvPicPr>
            <a:picLocks noChangeAspect="1" noChangeArrowheads="1"/>
          </p:cNvPicPr>
          <p:nvPr/>
        </p:nvPicPr>
        <p:blipFill>
          <a:blip r:embed="rId2"/>
          <a:srcRect/>
          <a:stretch>
            <a:fillRect/>
          </a:stretch>
        </p:blipFill>
        <p:spPr bwMode="auto">
          <a:xfrm>
            <a:off x="838200" y="1322615"/>
            <a:ext cx="10843591" cy="3236133"/>
          </a:xfrm>
          <a:prstGeom prst="rect">
            <a:avLst/>
          </a:prstGeom>
          <a:noFill/>
          <a:ln w="9525">
            <a:noFill/>
            <a:miter lim="800000"/>
            <a:headEnd/>
            <a:tailEnd/>
          </a:ln>
          <a:effectLst/>
        </p:spPr>
      </p:pic>
    </p:spTree>
    <p:extLst>
      <p:ext uri="{BB962C8B-B14F-4D97-AF65-F5344CB8AC3E}">
        <p14:creationId xmlns:p14="http://schemas.microsoft.com/office/powerpoint/2010/main" val="248293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sp>
        <p:nvSpPr>
          <p:cNvPr id="12" name="TextBox 11"/>
          <p:cNvSpPr txBox="1"/>
          <p:nvPr/>
        </p:nvSpPr>
        <p:spPr>
          <a:xfrm>
            <a:off x="0" y="55880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YẾU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ẢNH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BÀO</a:t>
            </a:r>
            <a:r>
              <a:rPr lang="en-US" sz="2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7B212-5FB3-421F-B76E-FA2A2AA00BF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ECAF817-C34A-10C8-7087-7FA74BEEE170}"/>
              </a:ext>
            </a:extLst>
          </p:cNvPr>
          <p:cNvSpPr txBox="1"/>
          <p:nvPr/>
        </p:nvSpPr>
        <p:spPr>
          <a:xfrm>
            <a:off x="0" y="4804229"/>
            <a:ext cx="12192000" cy="954107"/>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sym typeface="Wingdings"/>
              </a:rPr>
              <a:t> </a:t>
            </a:r>
            <a:r>
              <a:rPr lang="en-US" sz="2800" dirty="0" err="1">
                <a:solidFill>
                  <a:srgbClr val="FF00FF"/>
                </a:solidFill>
                <a:latin typeface="Times New Roman" pitchFamily="18" charset="0"/>
                <a:cs typeface="Times New Roman" pitchFamily="18" charset="0"/>
              </a:rPr>
              <a:t>Hô</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hấp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tế</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bào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chịu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ảnh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hưởng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yếu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chủ</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yếu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nhiệt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ẩm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nước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hàm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lượng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carbon dioxide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hàm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lượng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oxygen.</a:t>
            </a:r>
          </a:p>
        </p:txBody>
      </p:sp>
      <p:sp>
        <p:nvSpPr>
          <p:cNvPr id="7" name="TextBox 6">
            <a:extLst>
              <a:ext uri="{FF2B5EF4-FFF2-40B4-BE49-F238E27FC236}">
                <a16:creationId xmlns:a16="http://schemas.microsoft.com/office/drawing/2014/main" id="{16D15B9E-F2B8-6CFC-93ED-EE74C5407C0A}"/>
              </a:ext>
            </a:extLst>
          </p:cNvPr>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pic>
        <p:nvPicPr>
          <p:cNvPr id="2" name="Picture 2">
            <a:extLst>
              <a:ext uri="{FF2B5EF4-FFF2-40B4-BE49-F238E27FC236}">
                <a16:creationId xmlns:a16="http://schemas.microsoft.com/office/drawing/2014/main" id="{12134074-E2A3-AEEE-EB24-8ADA598AF670}"/>
              </a:ext>
            </a:extLst>
          </p:cNvPr>
          <p:cNvPicPr>
            <a:picLocks noChangeAspect="1" noChangeArrowheads="1"/>
          </p:cNvPicPr>
          <p:nvPr/>
        </p:nvPicPr>
        <p:blipFill>
          <a:blip r:embed="rId2"/>
          <a:srcRect/>
          <a:stretch>
            <a:fillRect/>
          </a:stretch>
        </p:blipFill>
        <p:spPr bwMode="auto">
          <a:xfrm>
            <a:off x="5176926" y="474436"/>
            <a:ext cx="7015074" cy="4199164"/>
          </a:xfrm>
          <a:prstGeom prst="rect">
            <a:avLst/>
          </a:prstGeom>
          <a:noFill/>
          <a:ln w="9525">
            <a:noFill/>
            <a:miter lim="800000"/>
            <a:headEnd/>
            <a:tailEnd/>
          </a:ln>
          <a:effectLst/>
        </p:spPr>
      </p:pic>
      <p:pic>
        <p:nvPicPr>
          <p:cNvPr id="3" name="Picture 3">
            <a:extLst>
              <a:ext uri="{FF2B5EF4-FFF2-40B4-BE49-F238E27FC236}">
                <a16:creationId xmlns:a16="http://schemas.microsoft.com/office/drawing/2014/main" id="{788E1383-4754-6809-BBF3-8095FCA9283B}"/>
              </a:ext>
            </a:extLst>
          </p:cNvPr>
          <p:cNvPicPr>
            <a:picLocks noChangeAspect="1" noChangeArrowheads="1"/>
          </p:cNvPicPr>
          <p:nvPr/>
        </p:nvPicPr>
        <p:blipFill>
          <a:blip r:embed="rId3"/>
          <a:srcRect/>
          <a:stretch>
            <a:fillRect/>
          </a:stretch>
        </p:blipFill>
        <p:spPr bwMode="auto">
          <a:xfrm>
            <a:off x="217710" y="1201056"/>
            <a:ext cx="4916374" cy="2471057"/>
          </a:xfrm>
          <a:prstGeom prst="rect">
            <a:avLst/>
          </a:prstGeom>
          <a:noFill/>
          <a:ln w="9525">
            <a:noFill/>
            <a:miter lim="800000"/>
            <a:headEnd/>
            <a:tailEnd/>
          </a:ln>
          <a:effectLst/>
        </p:spPr>
      </p:pic>
    </p:spTree>
    <p:extLst>
      <p:ext uri="{BB962C8B-B14F-4D97-AF65-F5344CB8AC3E}">
        <p14:creationId xmlns:p14="http://schemas.microsoft.com/office/powerpoint/2010/main" val="11188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0B9CF-8B27-BA77-B002-487325764DF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C1227A54-291C-1555-CB59-C285E076F596}"/>
              </a:ext>
            </a:extLst>
          </p:cNvPr>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sp>
        <p:nvSpPr>
          <p:cNvPr id="12" name="TextBox 11">
            <a:extLst>
              <a:ext uri="{FF2B5EF4-FFF2-40B4-BE49-F238E27FC236}">
                <a16:creationId xmlns:a16="http://schemas.microsoft.com/office/drawing/2014/main" id="{BC93CEE0-6781-B71E-54AE-03C8DFEE9536}"/>
              </a:ext>
            </a:extLst>
          </p:cNvPr>
          <p:cNvSpPr txBox="1"/>
          <p:nvPr/>
        </p:nvSpPr>
        <p:spPr>
          <a:xfrm>
            <a:off x="0" y="55880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MỘT SỐ YẾU TỐ ẢNH HƯỞNG ĐẾN HÔ HẤP TẾ BÀO.</a:t>
            </a:r>
          </a:p>
        </p:txBody>
      </p:sp>
      <p:pic>
        <p:nvPicPr>
          <p:cNvPr id="2" name="Picture 2">
            <a:extLst>
              <a:ext uri="{FF2B5EF4-FFF2-40B4-BE49-F238E27FC236}">
                <a16:creationId xmlns:a16="http://schemas.microsoft.com/office/drawing/2014/main" id="{F70C8ABC-B76A-FCB0-81F6-6E1F4AA1C1BC}"/>
              </a:ext>
            </a:extLst>
          </p:cNvPr>
          <p:cNvPicPr>
            <a:picLocks noChangeAspect="1" noChangeArrowheads="1"/>
          </p:cNvPicPr>
          <p:nvPr/>
        </p:nvPicPr>
        <p:blipFill>
          <a:blip r:embed="rId2"/>
          <a:srcRect/>
          <a:stretch>
            <a:fillRect/>
          </a:stretch>
        </p:blipFill>
        <p:spPr bwMode="auto">
          <a:xfrm>
            <a:off x="154350" y="1329418"/>
            <a:ext cx="10937720" cy="4199164"/>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E0ED5B8F-F6DC-92D9-2242-C6940DED5195}"/>
              </a:ext>
            </a:extLst>
          </p:cNvPr>
          <p:cNvSpPr txBox="1"/>
          <p:nvPr/>
        </p:nvSpPr>
        <p:spPr>
          <a:xfrm>
            <a:off x="344557" y="5658678"/>
            <a:ext cx="11317356" cy="1077218"/>
          </a:xfrm>
          <a:prstGeom prst="rect">
            <a:avLst/>
          </a:prstGeom>
          <a:noFill/>
        </p:spPr>
        <p:txBody>
          <a:bodyPr wrap="square" rtlCol="0">
            <a:spAutoFit/>
          </a:bodyPr>
          <a:lstStyle/>
          <a:p>
            <a:r>
              <a:rPr lang="en-US" sz="3200" dirty="0" err="1">
                <a:solidFill>
                  <a:srgbClr val="C00000"/>
                </a:solidFill>
                <a:latin typeface="Times New Roman" panose="02020603050405020304" pitchFamily="18" charset="0"/>
                <a:cs typeface="Times New Roman" panose="02020603050405020304" pitchFamily="18" charset="0"/>
              </a:rPr>
              <a:t>Yêu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cầu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học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sinh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nghiên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cứu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lại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thông</a:t>
            </a:r>
            <a:r>
              <a:rPr lang="en-US" sz="3200" dirty="0">
                <a:solidFill>
                  <a:srgbClr val="C00000"/>
                </a:solidFill>
                <a:latin typeface="Times New Roman" panose="02020603050405020304" pitchFamily="18" charset="0"/>
                <a:cs typeface="Times New Roman" panose="02020603050405020304" pitchFamily="18" charset="0"/>
              </a:rPr>
              <a:t> tin </a:t>
            </a:r>
            <a:r>
              <a:rPr lang="en-US" sz="3200" dirty="0" err="1">
                <a:solidFill>
                  <a:srgbClr val="C00000"/>
                </a:solidFill>
                <a:latin typeface="Times New Roman" panose="02020603050405020304" pitchFamily="18" charset="0"/>
                <a:cs typeface="Times New Roman" panose="02020603050405020304" pitchFamily="18" charset="0"/>
              </a:rPr>
              <a:t>hình</a:t>
            </a:r>
            <a:r>
              <a:rPr lang="en-US" sz="3200" dirty="0">
                <a:solidFill>
                  <a:srgbClr val="C00000"/>
                </a:solidFill>
                <a:latin typeface="Times New Roman" panose="02020603050405020304" pitchFamily="18" charset="0"/>
                <a:cs typeface="Times New Roman" panose="02020603050405020304" pitchFamily="18" charset="0"/>
              </a:rPr>
              <a:t> 22.1,thảo </a:t>
            </a:r>
            <a:r>
              <a:rPr lang="en-US" sz="3200" dirty="0" err="1">
                <a:solidFill>
                  <a:srgbClr val="C00000"/>
                </a:solidFill>
                <a:latin typeface="Times New Roman" panose="02020603050405020304" pitchFamily="18" charset="0"/>
                <a:cs typeface="Times New Roman" panose="02020603050405020304" pitchFamily="18" charset="0"/>
              </a:rPr>
              <a:t>luận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nhóm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lớn</a:t>
            </a:r>
            <a:r>
              <a:rPr lang="en-US" sz="3200" dirty="0">
                <a:solidFill>
                  <a:srgbClr val="C00000"/>
                </a:solidFill>
                <a:latin typeface="Times New Roman" panose="02020603050405020304" pitchFamily="18" charset="0"/>
                <a:cs typeface="Times New Roman" panose="02020603050405020304" pitchFamily="18" charset="0"/>
              </a:rPr>
              <a:t> (7 </a:t>
            </a:r>
            <a:r>
              <a:rPr lang="en-US" sz="3200" dirty="0" err="1">
                <a:solidFill>
                  <a:srgbClr val="C00000"/>
                </a:solidFill>
                <a:latin typeface="Times New Roman" panose="02020603050405020304" pitchFamily="18" charset="0"/>
                <a:cs typeface="Times New Roman" panose="02020603050405020304" pitchFamily="18" charset="0"/>
              </a:rPr>
              <a:t>phút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các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câu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hỏi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sau</a:t>
            </a:r>
            <a:r>
              <a:rPr lang="en-US" dirty="0">
                <a:solidFill>
                  <a:srgbClr val="C00000"/>
                </a:solidFill>
              </a:rPr>
              <a:t>:</a:t>
            </a:r>
            <a:endParaRPr lang="vi-VN" dirty="0">
              <a:solidFill>
                <a:srgbClr val="C00000"/>
              </a:solidFill>
            </a:endParaRPr>
          </a:p>
        </p:txBody>
      </p:sp>
    </p:spTree>
    <p:extLst>
      <p:ext uri="{BB962C8B-B14F-4D97-AF65-F5344CB8AC3E}">
        <p14:creationId xmlns:p14="http://schemas.microsoft.com/office/powerpoint/2010/main" val="310618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4629" y="508001"/>
            <a:ext cx="7968343" cy="2246769"/>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sym typeface="Wingdings"/>
              </a:rPr>
              <a:t> </a:t>
            </a:r>
            <a:r>
              <a:rPr lang="vi-VN" sz="2800" dirty="0">
                <a:solidFill>
                  <a:srgbClr val="FF00FF"/>
                </a:solidFill>
                <a:latin typeface="Times New Roman" pitchFamily="18" charset="0"/>
                <a:cs typeface="Times New Roman" pitchFamily="18" charset="0"/>
              </a:rPr>
              <a:t>Muốn cho hạt giống nảy mầm, trước tiên ta phải ngâm hạt vào nước vì hạt cất giữ đã phơi khô (hàm lượng nước trong hạt còn rất thấp). Hàm lượng nước trong tế bào cao thì tốc độ hô hấp cao, kích thích cho hạt nảy mầm.</a:t>
            </a:r>
            <a:endParaRPr lang="en-US" sz="2800" dirty="0">
              <a:solidFill>
                <a:srgbClr val="FF00FF"/>
              </a:solidFill>
              <a:latin typeface="Times New Roman" pitchFamily="18" charset="0"/>
              <a:cs typeface="Times New Roman" pitchFamily="18" charset="0"/>
            </a:endParaRPr>
          </a:p>
        </p:txBody>
      </p:sp>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pic>
        <p:nvPicPr>
          <p:cNvPr id="6" name="Picture 2"/>
          <p:cNvPicPr>
            <a:picLocks noChangeAspect="1" noChangeArrowheads="1"/>
          </p:cNvPicPr>
          <p:nvPr/>
        </p:nvPicPr>
        <p:blipFill>
          <a:blip r:embed="rId2"/>
          <a:srcRect/>
          <a:stretch>
            <a:fillRect/>
          </a:stretch>
        </p:blipFill>
        <p:spPr bwMode="auto">
          <a:xfrm>
            <a:off x="0" y="523872"/>
            <a:ext cx="4259155" cy="6334128"/>
          </a:xfrm>
          <a:prstGeom prst="rect">
            <a:avLst/>
          </a:prstGeom>
          <a:noFill/>
          <a:ln w="9525">
            <a:noFill/>
            <a:miter lim="800000"/>
            <a:headEnd/>
            <a:tailEnd/>
          </a:ln>
          <a:effectLst/>
        </p:spPr>
      </p:pic>
      <p:sp>
        <p:nvSpPr>
          <p:cNvPr id="9" name="Rectangle 8"/>
          <p:cNvSpPr/>
          <p:nvPr/>
        </p:nvSpPr>
        <p:spPr>
          <a:xfrm>
            <a:off x="4209142" y="2777422"/>
            <a:ext cx="7982857"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sym typeface="Wingdings"/>
              </a:rPr>
              <a:t></a:t>
            </a:r>
            <a:r>
              <a:rPr lang="vi-VN" sz="2800" dirty="0">
                <a:solidFill>
                  <a:srgbClr val="FF00FF"/>
                </a:solidFill>
                <a:latin typeface="Times New Roman" pitchFamily="18" charset="0"/>
                <a:cs typeface="Times New Roman" pitchFamily="18" charset="0"/>
              </a:rPr>
              <a:t>Tỉ lệ oxygen trong không khí là khoảng 21%. Tỉ lệ này tương đối ổn định. Với sinh vật, oxygen trong không khí có vai trò là nguyên liệu cho quá trình hô hấp tế bào.</a:t>
            </a:r>
            <a:endParaRPr lang="en-US" sz="2800" dirty="0">
              <a:solidFill>
                <a:srgbClr val="FF00FF"/>
              </a:solidFill>
              <a:latin typeface="Times New Roman" pitchFamily="18" charset="0"/>
              <a:cs typeface="Times New Roman" pitchFamily="18" charset="0"/>
            </a:endParaRPr>
          </a:p>
        </p:txBody>
      </p:sp>
      <p:sp>
        <p:nvSpPr>
          <p:cNvPr id="10" name="Rectangle 9"/>
          <p:cNvSpPr/>
          <p:nvPr/>
        </p:nvSpPr>
        <p:spPr>
          <a:xfrm>
            <a:off x="4252686" y="4628607"/>
            <a:ext cx="7939314"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sym typeface="Wingdings"/>
              </a:rPr>
              <a:t></a:t>
            </a:r>
            <a:r>
              <a:rPr lang="vi-VN" sz="2800" dirty="0">
                <a:solidFill>
                  <a:srgbClr val="FF00FF"/>
                </a:solidFill>
                <a:latin typeface="Times New Roman" pitchFamily="18" charset="0"/>
                <a:cs typeface="Times New Roman" pitchFamily="18" charset="0"/>
              </a:rPr>
              <a:t>Hàm lượng carbon dioxide càng cao thì tốc độ hô hấp càng giảm vì hàm lượng khí carbon dioxide cao gây ức chế hô hấp. Nồng độ carbon dioxide quá cao có thể phá huỷ tế bào.</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lide(fromBottom)">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slide(fromBottom)">
                                      <p:cBhvr>
                                        <p:cTn id="2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8783" y="3996483"/>
            <a:ext cx="11396869" cy="1754326"/>
          </a:xfrm>
          <a:prstGeom prst="rect">
            <a:avLst/>
          </a:prstGeom>
          <a:noFill/>
        </p:spPr>
        <p:txBody>
          <a:bodyPr wrap="square" rtlCol="0">
            <a:spAutoFit/>
          </a:bodyPr>
          <a:lstStyle/>
          <a:p>
            <a:pPr algn="just"/>
            <a:r>
              <a:rPr lang="en-US" sz="3600" dirty="0" err="1">
                <a:solidFill>
                  <a:srgbClr val="0000FF"/>
                </a:solidFill>
                <a:latin typeface="Times New Roman" pitchFamily="18" charset="0"/>
                <a:cs typeface="Times New Roman" pitchFamily="18" charset="0"/>
              </a:rPr>
              <a:t>Hô</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hấp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tế</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bào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giảm</a:t>
            </a:r>
            <a:r>
              <a:rPr lang="en-US" sz="3600" dirty="0">
                <a:solidFill>
                  <a:srgbClr val="0000FF"/>
                </a:solidFill>
                <a:latin typeface="Times New Roman" pitchFamily="18" charset="0"/>
                <a:cs typeface="Times New Roman" pitchFamily="18" charset="0"/>
              </a:rPr>
              <a:t> ở </a:t>
            </a:r>
            <a:r>
              <a:rPr lang="en-US" sz="3600" dirty="0" err="1">
                <a:solidFill>
                  <a:srgbClr val="0000FF"/>
                </a:solidFill>
                <a:latin typeface="Times New Roman" pitchFamily="18" charset="0"/>
                <a:cs typeface="Times New Roman" pitchFamily="18" charset="0"/>
              </a:rPr>
              <a:t>nhiệt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độ</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thấp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hàm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lượng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nước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trong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tế</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bào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giảm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hàm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lượng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khí</a:t>
            </a:r>
            <a:r>
              <a:rPr lang="en-US" sz="3600" dirty="0">
                <a:solidFill>
                  <a:srgbClr val="0000FF"/>
                </a:solidFill>
                <a:latin typeface="Times New Roman" pitchFamily="18" charset="0"/>
                <a:cs typeface="Times New Roman" pitchFamily="18" charset="0"/>
              </a:rPr>
              <a:t> oxygen </a:t>
            </a:r>
            <a:r>
              <a:rPr lang="en-US" sz="3600" dirty="0" err="1">
                <a:solidFill>
                  <a:srgbClr val="0000FF"/>
                </a:solidFill>
                <a:latin typeface="Times New Roman" pitchFamily="18" charset="0"/>
                <a:cs typeface="Times New Roman" pitchFamily="18" charset="0"/>
              </a:rPr>
              <a:t>trong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tế</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bào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thấp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và</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hàm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lượng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khí</a:t>
            </a:r>
            <a:r>
              <a:rPr lang="en-US" sz="3600" dirty="0">
                <a:solidFill>
                  <a:srgbClr val="0000FF"/>
                </a:solidFill>
                <a:latin typeface="Times New Roman" pitchFamily="18" charset="0"/>
                <a:cs typeface="Times New Roman" pitchFamily="18" charset="0"/>
              </a:rPr>
              <a:t> carbon dioxide </a:t>
            </a:r>
            <a:r>
              <a:rPr lang="en-US" sz="3600" dirty="0" err="1">
                <a:solidFill>
                  <a:srgbClr val="0000FF"/>
                </a:solidFill>
                <a:latin typeface="Times New Roman" pitchFamily="18" charset="0"/>
                <a:cs typeface="Times New Roman" pitchFamily="18" charset="0"/>
              </a:rPr>
              <a:t>cao</a:t>
            </a:r>
            <a:r>
              <a:rPr lang="en-US" sz="3600" dirty="0">
                <a:solidFill>
                  <a:srgbClr val="0000FF"/>
                </a:solidFill>
                <a:latin typeface="Times New Roman" pitchFamily="18" charset="0"/>
                <a:cs typeface="Times New Roman" pitchFamily="18" charset="0"/>
              </a:rPr>
              <a:t>.</a:t>
            </a:r>
          </a:p>
        </p:txBody>
      </p:sp>
      <p:sp>
        <p:nvSpPr>
          <p:cNvPr id="5" name="TextBox 4"/>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sp>
        <p:nvSpPr>
          <p:cNvPr id="6" name="TextBox 5"/>
          <p:cNvSpPr txBox="1"/>
          <p:nvPr/>
        </p:nvSpPr>
        <p:spPr>
          <a:xfrm>
            <a:off x="0" y="50074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YẾU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ẢNH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BÀO</a:t>
            </a:r>
            <a:r>
              <a:rPr lang="en-US" sz="2800" b="1" dirty="0">
                <a:solidFill>
                  <a:srgbClr val="0000FF"/>
                </a:solidFill>
                <a:latin typeface="Times New Roman" pitchFamily="18" charset="0"/>
                <a:cs typeface="Times New Roman" pitchFamily="18" charset="0"/>
              </a:rPr>
              <a:t>.</a:t>
            </a:r>
          </a:p>
        </p:txBody>
      </p:sp>
      <p:sp>
        <p:nvSpPr>
          <p:cNvPr id="2" name="TextBox 1">
            <a:extLst>
              <a:ext uri="{FF2B5EF4-FFF2-40B4-BE49-F238E27FC236}">
                <a16:creationId xmlns:a16="http://schemas.microsoft.com/office/drawing/2014/main" id="{83A88C4C-8AB0-7B23-5988-05232F731246}"/>
              </a:ext>
            </a:extLst>
          </p:cNvPr>
          <p:cNvSpPr txBox="1"/>
          <p:nvPr/>
        </p:nvSpPr>
        <p:spPr>
          <a:xfrm>
            <a:off x="344558" y="1879281"/>
            <a:ext cx="11251094" cy="630942"/>
          </a:xfrm>
          <a:prstGeom prst="rect">
            <a:avLst/>
          </a:prstGeom>
          <a:noFill/>
        </p:spPr>
        <p:txBody>
          <a:bodyPr wrap="square" rtlCol="0">
            <a:spAutoFit/>
          </a:bodyPr>
          <a:lstStyle/>
          <a:p>
            <a:r>
              <a:rPr lang="en-US" sz="3500" dirty="0" err="1">
                <a:solidFill>
                  <a:srgbClr val="FF0000"/>
                </a:solidFill>
                <a:latin typeface="Times New Roman" panose="02020603050405020304" pitchFamily="18" charset="0"/>
                <a:cs typeface="Times New Roman" panose="02020603050405020304" pitchFamily="18" charset="0"/>
              </a:rPr>
              <a:t>Vậy</a:t>
            </a:r>
            <a:r>
              <a:rPr lang="en-US" sz="3500" dirty="0">
                <a:solidFill>
                  <a:srgbClr val="FF0000"/>
                </a:solidFill>
                <a:latin typeface="Times New Roman" panose="02020603050405020304" pitchFamily="18" charset="0"/>
                <a:cs typeface="Times New Roman" panose="02020603050405020304" pitchFamily="18" charset="0"/>
              </a:rPr>
              <a:t> </a:t>
            </a:r>
            <a:r>
              <a:rPr lang="en-US" sz="3500" dirty="0" err="1">
                <a:solidFill>
                  <a:srgbClr val="FF0000"/>
                </a:solidFill>
                <a:latin typeface="Times New Roman" panose="02020603050405020304" pitchFamily="18" charset="0"/>
                <a:cs typeface="Times New Roman" panose="02020603050405020304" pitchFamily="18" charset="0"/>
              </a:rPr>
              <a:t>để</a:t>
            </a:r>
            <a:r>
              <a:rPr lang="en-US" sz="3500" dirty="0">
                <a:solidFill>
                  <a:srgbClr val="FF0000"/>
                </a:solidFill>
                <a:latin typeface="Times New Roman" panose="02020603050405020304" pitchFamily="18" charset="0"/>
                <a:cs typeface="Times New Roman" panose="02020603050405020304" pitchFamily="18" charset="0"/>
              </a:rPr>
              <a:t> </a:t>
            </a:r>
            <a:r>
              <a:rPr lang="en-US" sz="3500" dirty="0" err="1">
                <a:solidFill>
                  <a:srgbClr val="FF0000"/>
                </a:solidFill>
                <a:latin typeface="Times New Roman" panose="02020603050405020304" pitchFamily="18" charset="0"/>
                <a:cs typeface="Times New Roman" panose="02020603050405020304" pitchFamily="18" charset="0"/>
              </a:rPr>
              <a:t>hô</a:t>
            </a:r>
            <a:r>
              <a:rPr lang="en-US" sz="3500" dirty="0">
                <a:solidFill>
                  <a:srgbClr val="FF0000"/>
                </a:solidFill>
                <a:latin typeface="Times New Roman" panose="02020603050405020304" pitchFamily="18" charset="0"/>
                <a:cs typeface="Times New Roman" panose="02020603050405020304" pitchFamily="18" charset="0"/>
              </a:rPr>
              <a:t> </a:t>
            </a:r>
            <a:r>
              <a:rPr lang="en-US" sz="3500" dirty="0" err="1">
                <a:solidFill>
                  <a:srgbClr val="FF0000"/>
                </a:solidFill>
                <a:latin typeface="Times New Roman" panose="02020603050405020304" pitchFamily="18" charset="0"/>
                <a:cs typeface="Times New Roman" panose="02020603050405020304" pitchFamily="18" charset="0"/>
              </a:rPr>
              <a:t>hấp</a:t>
            </a:r>
            <a:r>
              <a:rPr lang="en-US" sz="3500" dirty="0">
                <a:solidFill>
                  <a:srgbClr val="FF0000"/>
                </a:solidFill>
                <a:latin typeface="Times New Roman" panose="02020603050405020304" pitchFamily="18" charset="0"/>
                <a:cs typeface="Times New Roman" panose="02020603050405020304" pitchFamily="18" charset="0"/>
              </a:rPr>
              <a:t> </a:t>
            </a:r>
            <a:r>
              <a:rPr lang="en-US" sz="3500" dirty="0" err="1">
                <a:solidFill>
                  <a:srgbClr val="FF0000"/>
                </a:solidFill>
                <a:latin typeface="Times New Roman" panose="02020603050405020304" pitchFamily="18" charset="0"/>
                <a:cs typeface="Times New Roman" panose="02020603050405020304" pitchFamily="18" charset="0"/>
              </a:rPr>
              <a:t>tế</a:t>
            </a:r>
            <a:r>
              <a:rPr lang="en-US" sz="3500" dirty="0">
                <a:solidFill>
                  <a:srgbClr val="FF0000"/>
                </a:solidFill>
                <a:latin typeface="Times New Roman" panose="02020603050405020304" pitchFamily="18" charset="0"/>
                <a:cs typeface="Times New Roman" panose="02020603050405020304" pitchFamily="18" charset="0"/>
              </a:rPr>
              <a:t> </a:t>
            </a:r>
            <a:r>
              <a:rPr lang="en-US" sz="3500" dirty="0" err="1">
                <a:solidFill>
                  <a:srgbClr val="FF0000"/>
                </a:solidFill>
                <a:latin typeface="Times New Roman" panose="02020603050405020304" pitchFamily="18" charset="0"/>
                <a:cs typeface="Times New Roman" panose="02020603050405020304" pitchFamily="18" charset="0"/>
              </a:rPr>
              <a:t>bào</a:t>
            </a:r>
            <a:r>
              <a:rPr lang="en-US" sz="3500" dirty="0">
                <a:solidFill>
                  <a:srgbClr val="FF0000"/>
                </a:solidFill>
                <a:latin typeface="Times New Roman" panose="02020603050405020304" pitchFamily="18" charset="0"/>
                <a:cs typeface="Times New Roman" panose="02020603050405020304" pitchFamily="18" charset="0"/>
              </a:rPr>
              <a:t> </a:t>
            </a:r>
            <a:r>
              <a:rPr lang="en-US" sz="3500" dirty="0" err="1">
                <a:solidFill>
                  <a:srgbClr val="FF0000"/>
                </a:solidFill>
                <a:latin typeface="Times New Roman" panose="02020603050405020304" pitchFamily="18" charset="0"/>
                <a:cs typeface="Times New Roman" panose="02020603050405020304" pitchFamily="18" charset="0"/>
              </a:rPr>
              <a:t>giảm</a:t>
            </a:r>
            <a:r>
              <a:rPr lang="en-US" sz="3500" dirty="0">
                <a:solidFill>
                  <a:srgbClr val="FF0000"/>
                </a:solidFill>
                <a:latin typeface="Times New Roman" panose="02020603050405020304" pitchFamily="18" charset="0"/>
                <a:cs typeface="Times New Roman" panose="02020603050405020304" pitchFamily="18" charset="0"/>
              </a:rPr>
              <a:t> </a:t>
            </a:r>
            <a:r>
              <a:rPr lang="en-US" sz="3500" dirty="0" err="1">
                <a:solidFill>
                  <a:srgbClr val="FF0000"/>
                </a:solidFill>
                <a:latin typeface="Times New Roman" panose="02020603050405020304" pitchFamily="18" charset="0"/>
                <a:cs typeface="Times New Roman" panose="02020603050405020304" pitchFamily="18" charset="0"/>
              </a:rPr>
              <a:t>phụ</a:t>
            </a:r>
            <a:r>
              <a:rPr lang="en-US" sz="3500" dirty="0">
                <a:solidFill>
                  <a:srgbClr val="FF0000"/>
                </a:solidFill>
                <a:latin typeface="Times New Roman" panose="02020603050405020304" pitchFamily="18" charset="0"/>
                <a:cs typeface="Times New Roman" panose="02020603050405020304" pitchFamily="18" charset="0"/>
              </a:rPr>
              <a:t> </a:t>
            </a:r>
            <a:r>
              <a:rPr lang="en-US" sz="3500" dirty="0" err="1">
                <a:solidFill>
                  <a:srgbClr val="FF0000"/>
                </a:solidFill>
                <a:latin typeface="Times New Roman" panose="02020603050405020304" pitchFamily="18" charset="0"/>
                <a:cs typeface="Times New Roman" panose="02020603050405020304" pitchFamily="18" charset="0"/>
              </a:rPr>
              <a:t>thuộc</a:t>
            </a:r>
            <a:r>
              <a:rPr lang="en-US" sz="3500" dirty="0">
                <a:solidFill>
                  <a:srgbClr val="FF0000"/>
                </a:solidFill>
                <a:latin typeface="Times New Roman" panose="02020603050405020304" pitchFamily="18" charset="0"/>
                <a:cs typeface="Times New Roman" panose="02020603050405020304" pitchFamily="18" charset="0"/>
              </a:rPr>
              <a:t> ở  </a:t>
            </a:r>
            <a:r>
              <a:rPr lang="en-US" sz="3500" dirty="0" err="1">
                <a:solidFill>
                  <a:srgbClr val="FF0000"/>
                </a:solidFill>
                <a:latin typeface="Times New Roman" panose="02020603050405020304" pitchFamily="18" charset="0"/>
                <a:cs typeface="Times New Roman" panose="02020603050405020304" pitchFamily="18" charset="0"/>
              </a:rPr>
              <a:t>những</a:t>
            </a:r>
            <a:r>
              <a:rPr lang="en-US" sz="3500" dirty="0">
                <a:solidFill>
                  <a:srgbClr val="FF0000"/>
                </a:solidFill>
                <a:latin typeface="Times New Roman" panose="02020603050405020304" pitchFamily="18" charset="0"/>
                <a:cs typeface="Times New Roman" panose="02020603050405020304" pitchFamily="18" charset="0"/>
              </a:rPr>
              <a:t> </a:t>
            </a:r>
            <a:r>
              <a:rPr lang="en-US" sz="3500" dirty="0" err="1">
                <a:solidFill>
                  <a:srgbClr val="FF0000"/>
                </a:solidFill>
                <a:latin typeface="Times New Roman" panose="02020603050405020304" pitchFamily="18" charset="0"/>
                <a:cs typeface="Times New Roman" panose="02020603050405020304" pitchFamily="18" charset="0"/>
              </a:rPr>
              <a:t>điều</a:t>
            </a:r>
            <a:r>
              <a:rPr lang="en-US" sz="3500" dirty="0">
                <a:solidFill>
                  <a:srgbClr val="FF0000"/>
                </a:solidFill>
                <a:latin typeface="Times New Roman" panose="02020603050405020304" pitchFamily="18" charset="0"/>
                <a:cs typeface="Times New Roman" panose="02020603050405020304" pitchFamily="18" charset="0"/>
              </a:rPr>
              <a:t> </a:t>
            </a:r>
            <a:r>
              <a:rPr lang="en-US" sz="3500" dirty="0" err="1">
                <a:solidFill>
                  <a:srgbClr val="FF0000"/>
                </a:solidFill>
                <a:latin typeface="Times New Roman" panose="02020603050405020304" pitchFamily="18" charset="0"/>
                <a:cs typeface="Times New Roman" panose="02020603050405020304" pitchFamily="18" charset="0"/>
              </a:rPr>
              <a:t>kiện</a:t>
            </a:r>
            <a:r>
              <a:rPr lang="en-US" sz="3500" dirty="0">
                <a:solidFill>
                  <a:srgbClr val="FF0000"/>
                </a:solidFill>
                <a:latin typeface="Times New Roman" panose="02020603050405020304" pitchFamily="18" charset="0"/>
                <a:cs typeface="Times New Roman" panose="02020603050405020304" pitchFamily="18" charset="0"/>
              </a:rPr>
              <a:t> </a:t>
            </a:r>
            <a:r>
              <a:rPr lang="en-US" sz="3500" dirty="0" err="1">
                <a:solidFill>
                  <a:srgbClr val="FF0000"/>
                </a:solidFill>
                <a:latin typeface="Times New Roman" panose="02020603050405020304" pitchFamily="18" charset="0"/>
                <a:cs typeface="Times New Roman" panose="02020603050405020304" pitchFamily="18" charset="0"/>
              </a:rPr>
              <a:t>nào</a:t>
            </a:r>
            <a:r>
              <a:rPr lang="en-US" sz="3500" dirty="0">
                <a:solidFill>
                  <a:srgbClr val="FF0000"/>
                </a:solidFill>
                <a:latin typeface="Times New Roman" panose="02020603050405020304" pitchFamily="18" charset="0"/>
                <a:cs typeface="Times New Roman" panose="02020603050405020304" pitchFamily="18" charset="0"/>
              </a:rPr>
              <a:t>?</a:t>
            </a:r>
            <a:endParaRPr lang="vi-VN" sz="35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4629" y="1378841"/>
            <a:ext cx="7968343" cy="2246769"/>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sym typeface="Wingdings"/>
              </a:rPr>
              <a:t> </a:t>
            </a:r>
            <a:r>
              <a:rPr lang="vi-VN" sz="2800" dirty="0">
                <a:solidFill>
                  <a:srgbClr val="FF00FF"/>
                </a:solidFill>
                <a:latin typeface="Times New Roman" pitchFamily="18" charset="0"/>
                <a:cs typeface="Times New Roman" pitchFamily="18" charset="0"/>
              </a:rPr>
              <a:t>Sốt là tăng thân nhiệt (&gt;37,8 °C ở miệng hoặc &gt;38,2 °C trực tràng) hoặc cao hơn so với giá trị bình thường hằng ngày được biết đến của một người. Khi bị sốt cao, nhịp thở tăng lên để đáp ứng nhu cầu oxygen cho hô hấp tế bào.</a:t>
            </a:r>
          </a:p>
        </p:txBody>
      </p:sp>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22:  </a:t>
            </a:r>
            <a:r>
              <a:rPr lang="en-US" sz="2800" b="1" dirty="0" err="1">
                <a:solidFill>
                  <a:srgbClr val="FF00FF"/>
                </a:solidFill>
                <a:latin typeface="Times New Roman" pitchFamily="18" charset="0"/>
                <a:cs typeface="Times New Roman" pitchFamily="18" charset="0"/>
              </a:rPr>
              <a:t>CÁC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YẾU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ẢNH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ĐẾN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HÔ</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HẤP</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BÀO</a:t>
            </a:r>
            <a:r>
              <a:rPr lang="en-US" sz="2800" b="1" dirty="0">
                <a:solidFill>
                  <a:srgbClr val="FF00FF"/>
                </a:solidFill>
                <a:latin typeface="Times New Roman" pitchFamily="18" charset="0"/>
                <a:cs typeface="Times New Roman" pitchFamily="18" charset="0"/>
              </a:rPr>
              <a:t>.</a:t>
            </a:r>
          </a:p>
        </p:txBody>
      </p:sp>
      <p:sp>
        <p:nvSpPr>
          <p:cNvPr id="9" name="Rectangle 8"/>
          <p:cNvSpPr/>
          <p:nvPr/>
        </p:nvSpPr>
        <p:spPr>
          <a:xfrm>
            <a:off x="4209142" y="3648262"/>
            <a:ext cx="7982857"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sym typeface="Wingdings"/>
              </a:rPr>
              <a:t></a:t>
            </a:r>
            <a:r>
              <a:rPr lang="vi-VN" sz="2800" dirty="0"/>
              <a:t> </a:t>
            </a:r>
            <a:r>
              <a:rPr lang="vi-VN" sz="2800" dirty="0">
                <a:solidFill>
                  <a:srgbClr val="FF00FF"/>
                </a:solidFill>
                <a:latin typeface="Times New Roman" pitchFamily="18" charset="0"/>
                <a:cs typeface="Times New Roman" pitchFamily="18" charset="0"/>
              </a:rPr>
              <a:t>Cây bị ngập úng lâu ngày sẽ bị thiếu oxygen, gây hạn chế hô hấp và tích luỹ chất độc; lông hút bị chết và không hình thành lông hút mới, cây không hấp thụ được nước và khoáng.</a:t>
            </a:r>
          </a:p>
        </p:txBody>
      </p:sp>
      <p:pic>
        <p:nvPicPr>
          <p:cNvPr id="4098" name="Picture 2"/>
          <p:cNvPicPr>
            <a:picLocks noChangeAspect="1" noChangeArrowheads="1"/>
          </p:cNvPicPr>
          <p:nvPr/>
        </p:nvPicPr>
        <p:blipFill>
          <a:blip r:embed="rId2"/>
          <a:srcRect/>
          <a:stretch>
            <a:fillRect/>
          </a:stretch>
        </p:blipFill>
        <p:spPr bwMode="auto">
          <a:xfrm>
            <a:off x="0" y="1393856"/>
            <a:ext cx="4217789" cy="2768600"/>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FBFC8722-64FF-8519-6E0A-53C611524A22}"/>
              </a:ext>
            </a:extLst>
          </p:cNvPr>
          <p:cNvSpPr txBox="1"/>
          <p:nvPr/>
        </p:nvSpPr>
        <p:spPr>
          <a:xfrm>
            <a:off x="702366" y="656223"/>
            <a:ext cx="10416208" cy="584775"/>
          </a:xfrm>
          <a:prstGeom prst="rect">
            <a:avLst/>
          </a:prstGeom>
          <a:noFill/>
        </p:spPr>
        <p:txBody>
          <a:bodyPr wrap="square" rtlCol="0">
            <a:spAutoFit/>
          </a:bodyPr>
          <a:lstStyle/>
          <a:p>
            <a:r>
              <a:rPr lang="en-US" sz="3200" dirty="0" err="1">
                <a:solidFill>
                  <a:srgbClr val="0000CC"/>
                </a:solidFill>
                <a:latin typeface="Times New Roman" panose="02020603050405020304" pitchFamily="18" charset="0"/>
                <a:cs typeface="Times New Roman" panose="02020603050405020304" pitchFamily="18" charset="0"/>
              </a:rPr>
              <a:t>Thảo</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luận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cặp</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đôi</a:t>
            </a:r>
            <a:r>
              <a:rPr lang="en-US" sz="3200" dirty="0">
                <a:solidFill>
                  <a:srgbClr val="0000CC"/>
                </a:solidFill>
                <a:latin typeface="Times New Roman" panose="02020603050405020304" pitchFamily="18" charset="0"/>
                <a:cs typeface="Times New Roman" panose="02020603050405020304" pitchFamily="18" charset="0"/>
              </a:rPr>
              <a:t> (3 </a:t>
            </a:r>
            <a:r>
              <a:rPr lang="en-US" sz="3200" dirty="0" err="1">
                <a:solidFill>
                  <a:srgbClr val="0000CC"/>
                </a:solidFill>
                <a:latin typeface="Times New Roman" panose="02020603050405020304" pitchFamily="18" charset="0"/>
                <a:cs typeface="Times New Roman" panose="02020603050405020304" pitchFamily="18" charset="0"/>
              </a:rPr>
              <a:t>phút</a:t>
            </a:r>
            <a:r>
              <a:rPr lang="en-US" sz="3200" dirty="0">
                <a:solidFill>
                  <a:srgbClr val="0000CC"/>
                </a:solidFill>
                <a:latin typeface="Times New Roman" panose="02020603050405020304" pitchFamily="18" charset="0"/>
                <a:cs typeface="Times New Roman" panose="02020603050405020304" pitchFamily="18" charset="0"/>
              </a:rPr>
              <a:t>) 2 </a:t>
            </a:r>
            <a:r>
              <a:rPr lang="en-US" sz="3200" dirty="0" err="1">
                <a:solidFill>
                  <a:srgbClr val="0000CC"/>
                </a:solidFill>
                <a:latin typeface="Times New Roman" panose="02020603050405020304" pitchFamily="18" charset="0"/>
                <a:cs typeface="Times New Roman" panose="02020603050405020304" pitchFamily="18" charset="0"/>
              </a:rPr>
              <a:t>câu</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hỏi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vận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dụng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sau</a:t>
            </a:r>
            <a:r>
              <a:rPr lang="en-US" dirty="0"/>
              <a:t>:</a:t>
            </a: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3906</TotalTime>
  <Words>1908</Words>
  <Application>Microsoft Office PowerPoint</Application>
  <PresentationFormat>Widescreen</PresentationFormat>
  <Paragraphs>70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MỞ ĐẦU KHTN 7-HIỀN</vt:lpstr>
      <vt:lpstr>PowerPoint Presentation</vt:lpstr>
      <vt:lpstr>PowerPoint Presentation</vt:lpstr>
      <vt:lpstr>- Đọc, nghiên cứu thông tin mục bóng đèn, thảo luận cặp đôi(5 phút),nêu ra các yếu tố ảnh hưởng  trong mỗi tình huống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Hãy giải thích tại sao cấp cứu người bị ngất  xỉu bằng hỗn hợp carbogen ( 95% oxygen và 5 % carbon dioxide) mà không dùng oxygen nguyên chất?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bbbc ad</cp:lastModifiedBy>
  <cp:revision>675</cp:revision>
  <dcterms:created xsi:type="dcterms:W3CDTF">2022-07-11T10:05:56Z</dcterms:created>
  <dcterms:modified xsi:type="dcterms:W3CDTF">2024-02-20T22:12:39Z</dcterms:modified>
</cp:coreProperties>
</file>