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33" r:id="rId2"/>
    <p:sldId id="335" r:id="rId3"/>
    <p:sldId id="334" r:id="rId4"/>
    <p:sldId id="394" r:id="rId5"/>
    <p:sldId id="424" r:id="rId6"/>
    <p:sldId id="425" r:id="rId7"/>
    <p:sldId id="420" r:id="rId8"/>
    <p:sldId id="427" r:id="rId9"/>
    <p:sldId id="421" r:id="rId10"/>
    <p:sldId id="428" r:id="rId11"/>
    <p:sldId id="432" r:id="rId12"/>
    <p:sldId id="433" r:id="rId13"/>
    <p:sldId id="429" r:id="rId14"/>
    <p:sldId id="431" r:id="rId15"/>
    <p:sldId id="430" r:id="rId16"/>
    <p:sldId id="434" r:id="rId17"/>
    <p:sldId id="435" r:id="rId18"/>
    <p:sldId id="436" r:id="rId19"/>
    <p:sldId id="437" r:id="rId20"/>
    <p:sldId id="438" r:id="rId21"/>
    <p:sldId id="439" r:id="rId22"/>
    <p:sldId id="423" r:id="rId23"/>
    <p:sldId id="440" r:id="rId24"/>
    <p:sldId id="445" r:id="rId25"/>
    <p:sldId id="446" r:id="rId26"/>
    <p:sldId id="441" r:id="rId27"/>
    <p:sldId id="444" r:id="rId28"/>
    <p:sldId id="442" r:id="rId29"/>
    <p:sldId id="44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6600"/>
    <a:srgbClr val="0000FF"/>
    <a:srgbClr val="0000CC"/>
    <a:srgbClr val="9C0C24"/>
    <a:srgbClr val="A8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298" autoAdjust="0"/>
    <p:restoredTop sz="98566" autoAdjust="0"/>
  </p:normalViewPr>
  <p:slideViewPr>
    <p:cSldViewPr snapToGrid="0">
      <p:cViewPr>
        <p:scale>
          <a:sx n="66" d="100"/>
          <a:sy n="66" d="100"/>
        </p:scale>
        <p:origin x="-726" y="-23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xmlns=""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2/1/2023</a:t>
            </a:fld>
            <a:endParaRPr lang="en-US"/>
          </a:p>
        </p:txBody>
      </p:sp>
      <p:sp>
        <p:nvSpPr>
          <p:cNvPr id="5" name="Footer Placeholder 4">
            <a:extLst>
              <a:ext uri="{FF2B5EF4-FFF2-40B4-BE49-F238E27FC236}">
                <a16:creationId xmlns=""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2/1/2023</a:t>
            </a:fld>
            <a:endParaRPr lang="en-US"/>
          </a:p>
        </p:txBody>
      </p:sp>
      <p:sp>
        <p:nvSpPr>
          <p:cNvPr id="5" name="Footer Placeholder 4">
            <a:extLst>
              <a:ext uri="{FF2B5EF4-FFF2-40B4-BE49-F238E27FC236}">
                <a16:creationId xmlns=""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2/1/2023</a:t>
            </a:fld>
            <a:endParaRPr lang="en-US"/>
          </a:p>
        </p:txBody>
      </p:sp>
      <p:sp>
        <p:nvSpPr>
          <p:cNvPr id="5" name="Footer Placeholder 4">
            <a:extLst>
              <a:ext uri="{FF2B5EF4-FFF2-40B4-BE49-F238E27FC236}">
                <a16:creationId xmlns=""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2/1/2023</a:t>
            </a:fld>
            <a:endParaRPr lang="en-US"/>
          </a:p>
        </p:txBody>
      </p:sp>
      <p:sp>
        <p:nvSpPr>
          <p:cNvPr id="5" name="Footer Placeholder 4">
            <a:extLst>
              <a:ext uri="{FF2B5EF4-FFF2-40B4-BE49-F238E27FC236}">
                <a16:creationId xmlns=""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2/1/2023</a:t>
            </a:fld>
            <a:endParaRPr lang="en-US"/>
          </a:p>
        </p:txBody>
      </p:sp>
      <p:sp>
        <p:nvSpPr>
          <p:cNvPr id="5" name="Footer Placeholder 4">
            <a:extLst>
              <a:ext uri="{FF2B5EF4-FFF2-40B4-BE49-F238E27FC236}">
                <a16:creationId xmlns=""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2/1/2023</a:t>
            </a:fld>
            <a:endParaRPr lang="en-US"/>
          </a:p>
        </p:txBody>
      </p:sp>
      <p:sp>
        <p:nvSpPr>
          <p:cNvPr id="6" name="Footer Placeholder 5">
            <a:extLst>
              <a:ext uri="{FF2B5EF4-FFF2-40B4-BE49-F238E27FC236}">
                <a16:creationId xmlns=""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2/1/2023</a:t>
            </a:fld>
            <a:endParaRPr lang="en-US"/>
          </a:p>
        </p:txBody>
      </p:sp>
      <p:sp>
        <p:nvSpPr>
          <p:cNvPr id="8" name="Footer Placeholder 7">
            <a:extLst>
              <a:ext uri="{FF2B5EF4-FFF2-40B4-BE49-F238E27FC236}">
                <a16:creationId xmlns=""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2/1/2023</a:t>
            </a:fld>
            <a:endParaRPr lang="en-US"/>
          </a:p>
        </p:txBody>
      </p:sp>
      <p:sp>
        <p:nvSpPr>
          <p:cNvPr id="4" name="Footer Placeholder 3">
            <a:extLst>
              <a:ext uri="{FF2B5EF4-FFF2-40B4-BE49-F238E27FC236}">
                <a16:creationId xmlns=""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2/1/2023</a:t>
            </a:fld>
            <a:endParaRPr lang="en-US"/>
          </a:p>
        </p:txBody>
      </p:sp>
      <p:sp>
        <p:nvSpPr>
          <p:cNvPr id="3" name="Footer Placeholder 2">
            <a:extLst>
              <a:ext uri="{FF2B5EF4-FFF2-40B4-BE49-F238E27FC236}">
                <a16:creationId xmlns=""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2/1/2023</a:t>
            </a:fld>
            <a:endParaRPr lang="en-US"/>
          </a:p>
        </p:txBody>
      </p:sp>
      <p:sp>
        <p:nvSpPr>
          <p:cNvPr id="6" name="Footer Placeholder 5">
            <a:extLst>
              <a:ext uri="{FF2B5EF4-FFF2-40B4-BE49-F238E27FC236}">
                <a16:creationId xmlns=""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2/1/2023</a:t>
            </a:fld>
            <a:endParaRPr lang="en-US"/>
          </a:p>
        </p:txBody>
      </p:sp>
      <p:sp>
        <p:nvSpPr>
          <p:cNvPr id="6" name="Footer Placeholder 5">
            <a:extLst>
              <a:ext uri="{FF2B5EF4-FFF2-40B4-BE49-F238E27FC236}">
                <a16:creationId xmlns=""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2/1/2023</a:t>
            </a:fld>
            <a:endParaRPr lang="en-US"/>
          </a:p>
        </p:txBody>
      </p:sp>
      <p:sp>
        <p:nvSpPr>
          <p:cNvPr id="5" name="Footer Placeholder 4">
            <a:extLst>
              <a:ext uri="{FF2B5EF4-FFF2-40B4-BE49-F238E27FC236}">
                <a16:creationId xmlns=""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xmlns=""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3595280"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a:t>
            </a:r>
            <a:r>
              <a:rPr lang="en-US" b="1">
                <a:solidFill>
                  <a:srgbClr val="FF00FF"/>
                </a:solidFill>
                <a:cs typeface="Times New Roman" pitchFamily="18" charset="0"/>
              </a:rPr>
              <a:t>: </a:t>
            </a:r>
            <a:r>
              <a:rPr lang="en-US" b="1" smtClean="0">
                <a:solidFill>
                  <a:srgbClr val="FF00FF"/>
                </a:solidFill>
                <a:cs typeface="Times New Roman" pitchFamily="18" charset="0"/>
              </a:rPr>
              <a:t>BÀNH THỊ ÁNH NGUYỆT</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EM HỌC SINH </a:t>
            </a:r>
          </a:p>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 VỚI </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 GIẢNG ĐIỆN TỬ</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NHIÊN 7</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srcRect/>
          <a:stretch>
            <a:fillRect/>
          </a:stretch>
        </p:blipFill>
        <p:spPr bwMode="auto">
          <a:xfrm>
            <a:off x="817176" y="1262765"/>
            <a:ext cx="10781553" cy="446314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722994" y="1566182"/>
            <a:ext cx="11112128" cy="410890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xit" presetSubtype="0" fill="hold" nodeType="clickEffect">
                                  <p:stCondLst>
                                    <p:cond delay="0"/>
                                  </p:stCondLst>
                                  <p:iterate type="lt">
                                    <p:tmPct val="0"/>
                                  </p:iterate>
                                  <p:childTnLst>
                                    <p:anim calcmode="lin" valueType="num">
                                      <p:cBhvr>
                                        <p:cTn id="14" dur="500"/>
                                        <p:tgtEl>
                                          <p:spTgt spid="2"/>
                                        </p:tgtEl>
                                        <p:attrNameLst>
                                          <p:attrName>ppt_w</p:attrName>
                                        </p:attrNameLst>
                                      </p:cBhvr>
                                      <p:tavLst>
                                        <p:tav tm="0">
                                          <p:val>
                                            <p:strVal val="ppt_w"/>
                                          </p:val>
                                        </p:tav>
                                        <p:tav tm="100000">
                                          <p:val>
                                            <p:fltVal val="0"/>
                                          </p:val>
                                        </p:tav>
                                      </p:tavLst>
                                    </p:anim>
                                    <p:anim calcmode="lin" valueType="num">
                                      <p:cBhvr>
                                        <p:cTn id="15" dur="500"/>
                                        <p:tgtEl>
                                          <p:spTgt spid="2"/>
                                        </p:tgtEl>
                                        <p:attrNameLst>
                                          <p:attrName>ppt_h</p:attrName>
                                        </p:attrNameLst>
                                      </p:cBhvr>
                                      <p:tavLst>
                                        <p:tav tm="0">
                                          <p:val>
                                            <p:strVal val="ppt_h"/>
                                          </p:val>
                                        </p:tav>
                                        <p:tav tm="100000">
                                          <p:val>
                                            <p:fltVal val="0"/>
                                          </p:val>
                                        </p:tav>
                                      </p:tavLst>
                                    </p:anim>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49" presetClass="entr" presetSubtype="0" decel="100000"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 calcmode="lin" valueType="num">
                                      <p:cBhvr>
                                        <p:cTn id="20" dur="2000" fill="hold"/>
                                        <p:tgtEl>
                                          <p:spTgt spid="1027"/>
                                        </p:tgtEl>
                                        <p:attrNameLst>
                                          <p:attrName>ppt_w</p:attrName>
                                        </p:attrNameLst>
                                      </p:cBhvr>
                                      <p:tavLst>
                                        <p:tav tm="0">
                                          <p:val>
                                            <p:fltVal val="0"/>
                                          </p:val>
                                        </p:tav>
                                        <p:tav tm="100000">
                                          <p:val>
                                            <p:strVal val="#ppt_w"/>
                                          </p:val>
                                        </p:tav>
                                      </p:tavLst>
                                    </p:anim>
                                    <p:anim calcmode="lin" valueType="num">
                                      <p:cBhvr>
                                        <p:cTn id="21" dur="2000" fill="hold"/>
                                        <p:tgtEl>
                                          <p:spTgt spid="1027"/>
                                        </p:tgtEl>
                                        <p:attrNameLst>
                                          <p:attrName>ppt_h</p:attrName>
                                        </p:attrNameLst>
                                      </p:cBhvr>
                                      <p:tavLst>
                                        <p:tav tm="0">
                                          <p:val>
                                            <p:fltVal val="0"/>
                                          </p:val>
                                        </p:tav>
                                        <p:tav tm="100000">
                                          <p:val>
                                            <p:strVal val="#ppt_h"/>
                                          </p:val>
                                        </p:tav>
                                      </p:tavLst>
                                    </p:anim>
                                    <p:anim calcmode="lin" valueType="num">
                                      <p:cBhvr>
                                        <p:cTn id="22" dur="2000" fill="hold"/>
                                        <p:tgtEl>
                                          <p:spTgt spid="1027"/>
                                        </p:tgtEl>
                                        <p:attrNameLst>
                                          <p:attrName>style.rotation</p:attrName>
                                        </p:attrNameLst>
                                      </p:cBhvr>
                                      <p:tavLst>
                                        <p:tav tm="0">
                                          <p:val>
                                            <p:fltVal val="360"/>
                                          </p:val>
                                        </p:tav>
                                        <p:tav tm="100000">
                                          <p:val>
                                            <p:fltVal val="0"/>
                                          </p:val>
                                        </p:tav>
                                      </p:tavLst>
                                    </p:anim>
                                    <p:animEffect transition="in" filter="fade">
                                      <p:cBhvr>
                                        <p:cTn id="23"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1" y="1192655"/>
            <a:ext cx="12180161" cy="2566534"/>
          </a:xfrm>
          <a:prstGeom prst="rect">
            <a:avLst/>
          </a:prstGeom>
          <a:noFill/>
          <a:ln w="9525">
            <a:noFill/>
            <a:miter lim="800000"/>
            <a:headEnd/>
            <a:tailEnd/>
          </a:ln>
          <a:effectLst/>
        </p:spPr>
      </p:pic>
      <p:sp>
        <p:nvSpPr>
          <p:cNvPr id="6" name="Rectangle 5"/>
          <p:cNvSpPr/>
          <p:nvPr/>
        </p:nvSpPr>
        <p:spPr>
          <a:xfrm>
            <a:off x="574809" y="3824891"/>
            <a:ext cx="7475123" cy="523220"/>
          </a:xfrm>
          <a:prstGeom prst="rect">
            <a:avLst/>
          </a:prstGeom>
        </p:spPr>
        <p:txBody>
          <a:bodyPr wrap="none">
            <a:spAutoFit/>
          </a:bodyPr>
          <a:lstStyle/>
          <a:p>
            <a:r>
              <a:rPr lang="en-US" sz="2800" dirty="0" smtClean="0">
                <a:solidFill>
                  <a:srgbClr val="FF00FF"/>
                </a:solidFill>
                <a:latin typeface="Times New Roman" pitchFamily="18" charset="0"/>
                <a:cs typeface="Times New Roman" pitchFamily="18" charset="0"/>
              </a:rPr>
              <a:t>a.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tia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xạ</a:t>
            </a:r>
            <a:r>
              <a:rPr lang="en-US" sz="2800" dirty="0" smtClean="0">
                <a:solidFill>
                  <a:srgbClr val="FF00FF"/>
                </a:solidFill>
                <a:latin typeface="Times New Roman" pitchFamily="18" charset="0"/>
                <a:cs typeface="Times New Roman" pitchFamily="18" charset="0"/>
              </a:rPr>
              <a:t> song song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nhau</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7" name="Rectangle 6"/>
          <p:cNvSpPr/>
          <p:nvPr/>
        </p:nvSpPr>
        <p:spPr>
          <a:xfrm>
            <a:off x="638628" y="4433264"/>
            <a:ext cx="8679543" cy="954107"/>
          </a:xfrm>
          <a:prstGeom prst="rect">
            <a:avLst/>
          </a:prstGeom>
        </p:spPr>
        <p:txBody>
          <a:bodyPr wrap="square">
            <a:spAutoFit/>
          </a:bodyPr>
          <a:lstStyle/>
          <a:p>
            <a:r>
              <a:rPr lang="vi-VN" sz="2800" dirty="0" smtClean="0">
                <a:solidFill>
                  <a:srgbClr val="FF00FF"/>
                </a:solidFill>
                <a:latin typeface="Times New Roman" pitchFamily="18" charset="0"/>
                <a:cs typeface="Times New Roman" pitchFamily="18" charset="0"/>
              </a:rPr>
              <a:t>b. Phản xạ khuếch tán cho các tia phản xạ không song song nhau mà chúng bị phản xạ theo các hướng khác nhau.</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4)">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4486469" y="547688"/>
            <a:ext cx="3670526" cy="63207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SỰ</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smtClean="0">
              <a:solidFill>
                <a:srgbClr val="0000FF"/>
              </a:solidFill>
              <a:latin typeface="Times New Roman" pitchFamily="18" charset="0"/>
              <a:cs typeface="Times New Roman" pitchFamily="18" charset="0"/>
            </a:endParaRPr>
          </a:p>
          <a:p>
            <a:pPr marL="514350" indent="-514350" algn="l"/>
            <a:endParaRPr lang="en-US" sz="2800" dirty="0" smtClean="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4" name="TextBox 3"/>
          <p:cNvSpPr txBox="1"/>
          <p:nvPr/>
        </p:nvSpPr>
        <p:spPr>
          <a:xfrm>
            <a:off x="0" y="1000352"/>
            <a:ext cx="12192000" cy="523220"/>
          </a:xfrm>
          <a:prstGeom prst="rect">
            <a:avLst/>
          </a:prstGeom>
          <a:noFill/>
        </p:spPr>
        <p:txBody>
          <a:bodyPr wrap="square">
            <a:spAutoFit/>
          </a:bodyPr>
          <a:lstStyle/>
          <a:p>
            <a:pPr algn="just">
              <a:defRPr/>
            </a:pPr>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nhẵn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bóng</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0" name="TextBox 9"/>
          <p:cNvSpPr txBox="1"/>
          <p:nvPr/>
        </p:nvSpPr>
        <p:spPr>
          <a:xfrm>
            <a:off x="0" y="1428544"/>
            <a:ext cx="12192000" cy="523220"/>
          </a:xfrm>
          <a:prstGeom prst="rect">
            <a:avLst/>
          </a:prstGeom>
          <a:noFill/>
        </p:spPr>
        <p:txBody>
          <a:bodyPr wrap="square">
            <a:spAutoFit/>
          </a:bodyPr>
          <a:lstStyle/>
          <a:p>
            <a:pPr algn="just">
              <a:defRPr/>
            </a:pPr>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nhẵn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bóng</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1" name="TextBox 10"/>
          <p:cNvSpPr txBox="1"/>
          <p:nvPr/>
        </p:nvSpPr>
        <p:spPr>
          <a:xfrm>
            <a:off x="0" y="1943803"/>
            <a:ext cx="12191999" cy="954107"/>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chùm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song song </a:t>
            </a:r>
            <a:r>
              <a:rPr lang="en-US" sz="2800" dirty="0" err="1" smtClean="0">
                <a:solidFill>
                  <a:srgbClr val="0000FF"/>
                </a:solidFill>
                <a:latin typeface="Times New Roman" pitchFamily="18" charset="0"/>
                <a:cs typeface="Times New Roman" pitchFamily="18" charset="0"/>
              </a:rPr>
              <a:t>chiếu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nhẵn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hướng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khuếch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6" name="TextBox 15"/>
          <p:cNvSpPr txBox="1"/>
          <p:nvPr/>
        </p:nvSpPr>
        <p:spPr>
          <a:xfrm>
            <a:off x="0" y="2821921"/>
            <a:ext cx="12192000" cy="523220"/>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khuếch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9" name="TextBox 18"/>
          <p:cNvSpPr txBox="1"/>
          <p:nvPr/>
        </p:nvSpPr>
        <p:spPr>
          <a:xfrm>
            <a:off x="0" y="3351689"/>
            <a:ext cx="12192000" cy="523220"/>
          </a:xfrm>
          <a:prstGeom prst="rect">
            <a:avLst/>
          </a:prstGeom>
          <a:noFill/>
        </p:spPr>
        <p:txBody>
          <a:bodyPr wrap="square">
            <a:spAutoFit/>
          </a:bodyPr>
          <a:lstStyle/>
          <a:p>
            <a:pPr algn="just">
              <a:defRPr/>
            </a:pPr>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5" name="TextBox 4"/>
          <p:cNvSpPr txBox="1"/>
          <p:nvPr/>
        </p:nvSpPr>
        <p:spPr>
          <a:xfrm>
            <a:off x="711192" y="449949"/>
            <a:ext cx="4049494"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Tiến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hành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thí</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nghiệm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sau</a:t>
            </a:r>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 y="942294"/>
            <a:ext cx="6296249" cy="5915706"/>
          </a:xfrm>
          <a:prstGeom prst="rect">
            <a:avLst/>
          </a:prstGeom>
          <a:noFill/>
          <a:ln w="9525">
            <a:noFill/>
            <a:miter lim="800000"/>
            <a:headEnd/>
            <a:tailEnd/>
          </a:ln>
          <a:effectLst/>
        </p:spPr>
      </p:pic>
      <p:sp>
        <p:nvSpPr>
          <p:cNvPr id="7" name="TextBox 6"/>
          <p:cNvSpPr txBox="1"/>
          <p:nvPr/>
        </p:nvSpPr>
        <p:spPr>
          <a:xfrm>
            <a:off x="8454562" y="486234"/>
            <a:ext cx="1705437"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Bảng</a:t>
            </a:r>
            <a:r>
              <a:rPr lang="en-US" sz="2800" dirty="0" smtClean="0">
                <a:solidFill>
                  <a:srgbClr val="FF0000"/>
                </a:solidFill>
                <a:latin typeface="Times New Roman" pitchFamily="18" charset="0"/>
                <a:cs typeface="Times New Roman" pitchFamily="18" charset="0"/>
              </a:rPr>
              <a:t> 13.1</a:t>
            </a:r>
            <a:endParaRPr lang="en-US" sz="2800" dirty="0">
              <a:solidFill>
                <a:srgbClr val="FF0000"/>
              </a:solidFill>
              <a:latin typeface="Times New Roman" pitchFamily="18" charset="0"/>
              <a:cs typeface="Times New Roman" pitchFamily="18" charset="0"/>
            </a:endParaRPr>
          </a:p>
        </p:txBody>
      </p:sp>
      <p:graphicFrame>
        <p:nvGraphicFramePr>
          <p:cNvPr id="9" name="Table 8"/>
          <p:cNvGraphicFramePr>
            <a:graphicFrameLocks noGrp="1"/>
          </p:cNvGraphicFramePr>
          <p:nvPr/>
        </p:nvGraphicFramePr>
        <p:xfrm>
          <a:off x="6516914" y="1068010"/>
          <a:ext cx="5486400" cy="3108960"/>
        </p:xfrm>
        <a:graphic>
          <a:graphicData uri="http://schemas.openxmlformats.org/drawingml/2006/table">
            <a:tbl>
              <a:tblPr firstRow="1" bandRow="1">
                <a:tableStyleId>{5C22544A-7EE6-4342-B048-85BDC9FD1C3A}</a:tableStyleId>
              </a:tblPr>
              <a:tblGrid>
                <a:gridCol w="2743200"/>
                <a:gridCol w="2743200"/>
              </a:tblGrid>
              <a:tr h="370840">
                <a:tc>
                  <a:txBody>
                    <a:bodyPr/>
                    <a:lstStyle/>
                    <a:p>
                      <a:pPr algn="ctr"/>
                      <a:r>
                        <a:rPr lang="en-US" sz="2800" dirty="0" err="1" smtClean="0">
                          <a:solidFill>
                            <a:srgbClr val="FFFF00"/>
                          </a:solidFill>
                          <a:latin typeface="Times New Roman" pitchFamily="18" charset="0"/>
                          <a:cs typeface="Times New Roman" pitchFamily="18" charset="0"/>
                        </a:rPr>
                        <a:t>Góc</a:t>
                      </a:r>
                      <a:r>
                        <a:rPr lang="en-US" sz="2800" baseline="0" dirty="0" smtClean="0">
                          <a:solidFill>
                            <a:srgbClr val="FFFF00"/>
                          </a:solidFill>
                          <a:latin typeface="Times New Roman" pitchFamily="18" charset="0"/>
                          <a:cs typeface="Times New Roman" pitchFamily="18" charset="0"/>
                        </a:rPr>
                        <a:t> </a:t>
                      </a:r>
                      <a:r>
                        <a:rPr lang="en-US" sz="2800" baseline="0" dirty="0" err="1" smtClean="0">
                          <a:solidFill>
                            <a:srgbClr val="FFFF00"/>
                          </a:solidFill>
                          <a:latin typeface="Times New Roman" pitchFamily="18" charset="0"/>
                          <a:cs typeface="Times New Roman" pitchFamily="18" charset="0"/>
                        </a:rPr>
                        <a:t>tới</a:t>
                      </a:r>
                      <a:endParaRPr lang="en-US" sz="2800" dirty="0">
                        <a:solidFill>
                          <a:srgbClr val="FFFF00"/>
                        </a:solidFill>
                        <a:latin typeface="Times New Roman" pitchFamily="18" charset="0"/>
                        <a:cs typeface="Times New Roman" pitchFamily="18" charset="0"/>
                      </a:endParaRPr>
                    </a:p>
                  </a:txBody>
                  <a:tcPr/>
                </a:tc>
                <a:tc>
                  <a:txBody>
                    <a:bodyPr/>
                    <a:lstStyle/>
                    <a:p>
                      <a:pPr algn="ctr"/>
                      <a:r>
                        <a:rPr lang="en-US" sz="2800" dirty="0" err="1" smtClean="0">
                          <a:solidFill>
                            <a:srgbClr val="FFFF00"/>
                          </a:solidFill>
                          <a:latin typeface="Times New Roman" pitchFamily="18" charset="0"/>
                          <a:cs typeface="Times New Roman" pitchFamily="18" charset="0"/>
                        </a:rPr>
                        <a:t>Góc</a:t>
                      </a:r>
                      <a:r>
                        <a:rPr lang="en-US" sz="2800" baseline="0" dirty="0" smtClean="0">
                          <a:solidFill>
                            <a:srgbClr val="FFFF00"/>
                          </a:solidFill>
                          <a:latin typeface="Times New Roman" pitchFamily="18" charset="0"/>
                          <a:cs typeface="Times New Roman" pitchFamily="18" charset="0"/>
                        </a:rPr>
                        <a:t> </a:t>
                      </a:r>
                      <a:r>
                        <a:rPr lang="en-US" sz="2800" baseline="0" dirty="0" err="1" smtClean="0">
                          <a:solidFill>
                            <a:srgbClr val="FFFF00"/>
                          </a:solidFill>
                          <a:latin typeface="Times New Roman" pitchFamily="18" charset="0"/>
                          <a:cs typeface="Times New Roman" pitchFamily="18" charset="0"/>
                        </a:rPr>
                        <a:t>phản</a:t>
                      </a:r>
                      <a:r>
                        <a:rPr lang="en-US" sz="2800" baseline="0" dirty="0" smtClean="0">
                          <a:solidFill>
                            <a:srgbClr val="FFFF00"/>
                          </a:solidFill>
                          <a:latin typeface="Times New Roman" pitchFamily="18" charset="0"/>
                          <a:cs typeface="Times New Roman" pitchFamily="18" charset="0"/>
                        </a:rPr>
                        <a:t> </a:t>
                      </a:r>
                      <a:r>
                        <a:rPr lang="en-US" sz="2800" baseline="0" dirty="0" err="1" smtClean="0">
                          <a:solidFill>
                            <a:srgbClr val="FFFF00"/>
                          </a:solidFill>
                          <a:latin typeface="Times New Roman" pitchFamily="18" charset="0"/>
                          <a:cs typeface="Times New Roman" pitchFamily="18" charset="0"/>
                        </a:rPr>
                        <a:t>xạ</a:t>
                      </a:r>
                      <a:endParaRPr lang="en-US" sz="2800" dirty="0">
                        <a:solidFill>
                          <a:srgbClr val="FFFF00"/>
                        </a:solidFill>
                        <a:latin typeface="Times New Roman" pitchFamily="18" charset="0"/>
                        <a:cs typeface="Times New Roman" pitchFamily="18" charset="0"/>
                      </a:endParaRPr>
                    </a:p>
                  </a:txBody>
                  <a:tcPr/>
                </a:tc>
              </a:tr>
              <a:tr h="370840">
                <a:tc>
                  <a:txBody>
                    <a:bodyPr/>
                    <a:lstStyle/>
                    <a:p>
                      <a:pPr algn="ctr"/>
                      <a:r>
                        <a:rPr lang="en-US" sz="2800" dirty="0" smtClean="0">
                          <a:solidFill>
                            <a:srgbClr val="FF00FF"/>
                          </a:solidFill>
                          <a:latin typeface="Times New Roman" pitchFamily="18" charset="0"/>
                          <a:cs typeface="Times New Roman" pitchFamily="18" charset="0"/>
                        </a:rPr>
                        <a:t>0</a:t>
                      </a:r>
                      <a:r>
                        <a:rPr lang="en-US" sz="2800" baseline="30000" dirty="0" smtClean="0">
                          <a:solidFill>
                            <a:srgbClr val="FF00FF"/>
                          </a:solidFill>
                          <a:latin typeface="Times New Roman" pitchFamily="18" charset="0"/>
                          <a:cs typeface="Times New Roman" pitchFamily="18" charset="0"/>
                        </a:rPr>
                        <a:t>0</a:t>
                      </a:r>
                      <a:endParaRPr lang="en-US" sz="2800" dirty="0">
                        <a:solidFill>
                          <a:srgbClr val="FF00FF"/>
                        </a:solidFill>
                        <a:latin typeface="Times New Roman" pitchFamily="18" charset="0"/>
                        <a:cs typeface="Times New Roman" pitchFamily="18" charset="0"/>
                      </a:endParaRPr>
                    </a:p>
                  </a:txBody>
                  <a:tcPr/>
                </a:tc>
                <a:tc>
                  <a:txBody>
                    <a:bodyPr/>
                    <a:lstStyle/>
                    <a:p>
                      <a:pPr algn="ctr"/>
                      <a:endParaRPr lang="en-US" sz="2800">
                        <a:solidFill>
                          <a:srgbClr val="FF0000"/>
                        </a:solidFill>
                        <a:latin typeface="Times New Roman" pitchFamily="18" charset="0"/>
                        <a:cs typeface="Times New Roman" pitchFamily="18" charset="0"/>
                      </a:endParaRPr>
                    </a:p>
                  </a:txBody>
                  <a:tcPr/>
                </a:tc>
              </a:tr>
              <a:tr h="370840">
                <a:tc>
                  <a:txBody>
                    <a:bodyPr/>
                    <a:lstStyle/>
                    <a:p>
                      <a:pPr algn="ctr"/>
                      <a:r>
                        <a:rPr lang="en-US" sz="2800" dirty="0" smtClean="0">
                          <a:solidFill>
                            <a:srgbClr val="FF00FF"/>
                          </a:solidFill>
                          <a:latin typeface="Times New Roman" pitchFamily="18" charset="0"/>
                          <a:cs typeface="Times New Roman" pitchFamily="18" charset="0"/>
                        </a:rPr>
                        <a:t>10</a:t>
                      </a:r>
                      <a:r>
                        <a:rPr lang="en-US" sz="2800" baseline="30000" dirty="0" smtClean="0">
                          <a:solidFill>
                            <a:srgbClr val="FF00FF"/>
                          </a:solidFill>
                          <a:latin typeface="Times New Roman" pitchFamily="18" charset="0"/>
                          <a:cs typeface="Times New Roman" pitchFamily="18" charset="0"/>
                        </a:rPr>
                        <a:t>0</a:t>
                      </a:r>
                      <a:endParaRPr lang="en-US" sz="2800" dirty="0">
                        <a:solidFill>
                          <a:srgbClr val="FF00FF"/>
                        </a:solidFill>
                        <a:latin typeface="Times New Roman" pitchFamily="18" charset="0"/>
                        <a:cs typeface="Times New Roman" pitchFamily="18" charset="0"/>
                      </a:endParaRPr>
                    </a:p>
                  </a:txBody>
                  <a:tcPr/>
                </a:tc>
                <a:tc>
                  <a:txBody>
                    <a:bodyPr/>
                    <a:lstStyle/>
                    <a:p>
                      <a:pPr algn="ctr"/>
                      <a:endParaRPr lang="en-US" sz="2800">
                        <a:solidFill>
                          <a:srgbClr val="FF0000"/>
                        </a:solidFill>
                        <a:latin typeface="Times New Roman" pitchFamily="18" charset="0"/>
                        <a:cs typeface="Times New Roman" pitchFamily="18" charset="0"/>
                      </a:endParaRPr>
                    </a:p>
                  </a:txBody>
                  <a:tcPr/>
                </a:tc>
              </a:tr>
              <a:tr h="370840">
                <a:tc>
                  <a:txBody>
                    <a:bodyPr/>
                    <a:lstStyle/>
                    <a:p>
                      <a:pPr algn="ctr"/>
                      <a:r>
                        <a:rPr lang="en-US" sz="2800" dirty="0" smtClean="0">
                          <a:solidFill>
                            <a:srgbClr val="FF00FF"/>
                          </a:solidFill>
                          <a:latin typeface="Times New Roman" pitchFamily="18" charset="0"/>
                          <a:cs typeface="Times New Roman" pitchFamily="18" charset="0"/>
                        </a:rPr>
                        <a:t>40</a:t>
                      </a:r>
                      <a:r>
                        <a:rPr lang="en-US" sz="2800" baseline="30000" dirty="0" smtClean="0">
                          <a:solidFill>
                            <a:srgbClr val="FF00FF"/>
                          </a:solidFill>
                          <a:latin typeface="Times New Roman" pitchFamily="18" charset="0"/>
                          <a:cs typeface="Times New Roman" pitchFamily="18" charset="0"/>
                        </a:rPr>
                        <a:t>0</a:t>
                      </a:r>
                      <a:endParaRPr lang="en-US" sz="2800" dirty="0">
                        <a:solidFill>
                          <a:srgbClr val="FF00FF"/>
                        </a:solidFill>
                        <a:latin typeface="Times New Roman" pitchFamily="18" charset="0"/>
                        <a:cs typeface="Times New Roman" pitchFamily="18" charset="0"/>
                      </a:endParaRPr>
                    </a:p>
                  </a:txBody>
                  <a:tcPr/>
                </a:tc>
                <a:tc>
                  <a:txBody>
                    <a:bodyPr/>
                    <a:lstStyle/>
                    <a:p>
                      <a:pPr algn="ctr"/>
                      <a:endParaRPr lang="en-US" sz="2800" dirty="0">
                        <a:solidFill>
                          <a:srgbClr val="FF0000"/>
                        </a:solidFill>
                        <a:latin typeface="Times New Roman" pitchFamily="18" charset="0"/>
                        <a:cs typeface="Times New Roman" pitchFamily="18" charset="0"/>
                      </a:endParaRPr>
                    </a:p>
                  </a:txBody>
                  <a:tcPr/>
                </a:tc>
              </a:tr>
              <a:tr h="370840">
                <a:tc>
                  <a:txBody>
                    <a:bodyPr/>
                    <a:lstStyle/>
                    <a:p>
                      <a:pPr algn="ctr"/>
                      <a:r>
                        <a:rPr lang="en-US" sz="2800" dirty="0" smtClean="0">
                          <a:solidFill>
                            <a:srgbClr val="FF00FF"/>
                          </a:solidFill>
                          <a:latin typeface="Times New Roman" pitchFamily="18" charset="0"/>
                          <a:cs typeface="Times New Roman" pitchFamily="18" charset="0"/>
                        </a:rPr>
                        <a:t>60</a:t>
                      </a:r>
                      <a:r>
                        <a:rPr lang="en-US" sz="2800" baseline="30000" dirty="0" smtClean="0">
                          <a:solidFill>
                            <a:srgbClr val="FF00FF"/>
                          </a:solidFill>
                          <a:latin typeface="Times New Roman" pitchFamily="18" charset="0"/>
                          <a:cs typeface="Times New Roman" pitchFamily="18" charset="0"/>
                        </a:rPr>
                        <a:t>0</a:t>
                      </a:r>
                      <a:endParaRPr lang="en-US" sz="2800" dirty="0">
                        <a:solidFill>
                          <a:srgbClr val="FF00FF"/>
                        </a:solidFill>
                        <a:latin typeface="Times New Roman" pitchFamily="18" charset="0"/>
                        <a:cs typeface="Times New Roman" pitchFamily="18" charset="0"/>
                      </a:endParaRPr>
                    </a:p>
                  </a:txBody>
                  <a:tcPr/>
                </a:tc>
                <a:tc>
                  <a:txBody>
                    <a:bodyPr/>
                    <a:lstStyle/>
                    <a:p>
                      <a:pPr algn="ctr"/>
                      <a:endParaRPr lang="en-US" sz="2800" dirty="0">
                        <a:solidFill>
                          <a:srgbClr val="FF0000"/>
                        </a:solidFill>
                        <a:latin typeface="Times New Roman" pitchFamily="18" charset="0"/>
                        <a:cs typeface="Times New Roman" pitchFamily="18" charset="0"/>
                      </a:endParaRPr>
                    </a:p>
                  </a:txBody>
                  <a:tcPr/>
                </a:tc>
              </a:tr>
              <a:tr h="370840">
                <a:tc>
                  <a:txBody>
                    <a:bodyPr/>
                    <a:lstStyle/>
                    <a:p>
                      <a:pPr algn="ctr"/>
                      <a:r>
                        <a:rPr lang="en-US" sz="2800" dirty="0" smtClean="0">
                          <a:solidFill>
                            <a:srgbClr val="FF00FF"/>
                          </a:solidFill>
                          <a:latin typeface="Times New Roman" pitchFamily="18" charset="0"/>
                          <a:cs typeface="Times New Roman" pitchFamily="18" charset="0"/>
                        </a:rPr>
                        <a:t>75</a:t>
                      </a:r>
                      <a:r>
                        <a:rPr lang="en-US" sz="2800" baseline="30000" dirty="0" smtClean="0">
                          <a:solidFill>
                            <a:srgbClr val="FF00FF"/>
                          </a:solidFill>
                          <a:latin typeface="Times New Roman" pitchFamily="18" charset="0"/>
                          <a:cs typeface="Times New Roman" pitchFamily="18" charset="0"/>
                        </a:rPr>
                        <a:t>0</a:t>
                      </a:r>
                      <a:endParaRPr lang="en-US" sz="2800" dirty="0">
                        <a:solidFill>
                          <a:srgbClr val="FF00FF"/>
                        </a:solidFill>
                        <a:latin typeface="Times New Roman" pitchFamily="18" charset="0"/>
                        <a:cs typeface="Times New Roman" pitchFamily="18" charset="0"/>
                      </a:endParaRPr>
                    </a:p>
                  </a:txBody>
                  <a:tcPr/>
                </a:tc>
                <a:tc>
                  <a:txBody>
                    <a:bodyPr/>
                    <a:lstStyle/>
                    <a:p>
                      <a:pPr algn="ctr"/>
                      <a:endParaRPr lang="en-US" sz="2800" dirty="0">
                        <a:solidFill>
                          <a:srgbClr val="FF0000"/>
                        </a:solidFill>
                        <a:latin typeface="Times New Roman" pitchFamily="18" charset="0"/>
                        <a:cs typeface="Times New Roman" pitchFamily="18" charset="0"/>
                      </a:endParaRPr>
                    </a:p>
                  </a:txBody>
                  <a:tcPr/>
                </a:tc>
              </a:tr>
            </a:tbl>
          </a:graphicData>
        </a:graphic>
      </p:graphicFrame>
      <p:sp>
        <p:nvSpPr>
          <p:cNvPr id="10" name="TextBox 9"/>
          <p:cNvSpPr txBox="1"/>
          <p:nvPr/>
        </p:nvSpPr>
        <p:spPr>
          <a:xfrm>
            <a:off x="9724564" y="1582062"/>
            <a:ext cx="1705437" cy="523220"/>
          </a:xfrm>
          <a:prstGeom prst="rect">
            <a:avLst/>
          </a:prstGeom>
          <a:noFill/>
        </p:spPr>
        <p:txBody>
          <a:bodyPr wrap="square" rtlCol="0">
            <a:spAutoFit/>
          </a:bodyPr>
          <a:lstStyle/>
          <a:p>
            <a:pPr algn="ctr"/>
            <a:r>
              <a:rPr lang="en-US" sz="2800" dirty="0" smtClean="0">
                <a:solidFill>
                  <a:srgbClr val="FF0000"/>
                </a:solidFill>
                <a:latin typeface="Times New Roman" pitchFamily="18" charset="0"/>
                <a:cs typeface="Times New Roman" pitchFamily="18" charset="0"/>
              </a:rPr>
              <a:t>0</a:t>
            </a:r>
            <a:r>
              <a:rPr lang="en-US" sz="2800" baseline="30000" dirty="0" smtClean="0">
                <a:solidFill>
                  <a:srgbClr val="FF0000"/>
                </a:solidFill>
                <a:latin typeface="Times New Roman" pitchFamily="18" charset="0"/>
                <a:cs typeface="Times New Roman" pitchFamily="18" charset="0"/>
              </a:rPr>
              <a:t>0</a:t>
            </a:r>
            <a:endParaRPr lang="en-US" sz="2800" dirty="0">
              <a:solidFill>
                <a:srgbClr val="FF0000"/>
              </a:solidFill>
              <a:latin typeface="Times New Roman" pitchFamily="18" charset="0"/>
              <a:cs typeface="Times New Roman" pitchFamily="18" charset="0"/>
            </a:endParaRPr>
          </a:p>
        </p:txBody>
      </p:sp>
      <p:sp>
        <p:nvSpPr>
          <p:cNvPr id="11" name="TextBox 10"/>
          <p:cNvSpPr txBox="1"/>
          <p:nvPr/>
        </p:nvSpPr>
        <p:spPr>
          <a:xfrm>
            <a:off x="9746334" y="2082805"/>
            <a:ext cx="1705437" cy="523220"/>
          </a:xfrm>
          <a:prstGeom prst="rect">
            <a:avLst/>
          </a:prstGeom>
          <a:noFill/>
        </p:spPr>
        <p:txBody>
          <a:bodyPr wrap="square" rtlCol="0">
            <a:spAutoFit/>
          </a:bodyPr>
          <a:lstStyle/>
          <a:p>
            <a:pPr algn="ctr"/>
            <a:r>
              <a:rPr lang="en-US" sz="2800" dirty="0" smtClean="0">
                <a:solidFill>
                  <a:srgbClr val="FF0000"/>
                </a:solidFill>
                <a:latin typeface="Times New Roman" pitchFamily="18" charset="0"/>
                <a:cs typeface="Times New Roman" pitchFamily="18" charset="0"/>
              </a:rPr>
              <a:t>10</a:t>
            </a:r>
            <a:r>
              <a:rPr lang="en-US" sz="2800" baseline="30000" dirty="0" smtClean="0">
                <a:solidFill>
                  <a:srgbClr val="FF0000"/>
                </a:solidFill>
                <a:latin typeface="Times New Roman" pitchFamily="18" charset="0"/>
                <a:cs typeface="Times New Roman" pitchFamily="18" charset="0"/>
              </a:rPr>
              <a:t>0</a:t>
            </a:r>
            <a:endParaRPr lang="en-US" sz="2800" dirty="0">
              <a:solidFill>
                <a:srgbClr val="FF0000"/>
              </a:solidFill>
              <a:latin typeface="Times New Roman" pitchFamily="18" charset="0"/>
              <a:cs typeface="Times New Roman" pitchFamily="18" charset="0"/>
            </a:endParaRPr>
          </a:p>
        </p:txBody>
      </p:sp>
      <p:sp>
        <p:nvSpPr>
          <p:cNvPr id="12" name="TextBox 11"/>
          <p:cNvSpPr txBox="1"/>
          <p:nvPr/>
        </p:nvSpPr>
        <p:spPr>
          <a:xfrm>
            <a:off x="9731823" y="2619833"/>
            <a:ext cx="1705437" cy="523220"/>
          </a:xfrm>
          <a:prstGeom prst="rect">
            <a:avLst/>
          </a:prstGeom>
          <a:noFill/>
        </p:spPr>
        <p:txBody>
          <a:bodyPr wrap="square" rtlCol="0">
            <a:spAutoFit/>
          </a:bodyPr>
          <a:lstStyle/>
          <a:p>
            <a:pPr algn="ctr"/>
            <a:r>
              <a:rPr lang="en-US" sz="2800" dirty="0" smtClean="0">
                <a:solidFill>
                  <a:srgbClr val="FF0000"/>
                </a:solidFill>
                <a:latin typeface="Times New Roman" pitchFamily="18" charset="0"/>
                <a:cs typeface="Times New Roman" pitchFamily="18" charset="0"/>
              </a:rPr>
              <a:t>40</a:t>
            </a:r>
            <a:r>
              <a:rPr lang="en-US" sz="2800" baseline="30000" dirty="0" smtClean="0">
                <a:solidFill>
                  <a:srgbClr val="FF0000"/>
                </a:solidFill>
                <a:latin typeface="Times New Roman" pitchFamily="18" charset="0"/>
                <a:cs typeface="Times New Roman" pitchFamily="18" charset="0"/>
              </a:rPr>
              <a:t>0</a:t>
            </a:r>
            <a:endParaRPr lang="en-US" sz="2800" dirty="0">
              <a:solidFill>
                <a:srgbClr val="FF0000"/>
              </a:solidFill>
              <a:latin typeface="Times New Roman" pitchFamily="18" charset="0"/>
              <a:cs typeface="Times New Roman" pitchFamily="18" charset="0"/>
            </a:endParaRPr>
          </a:p>
        </p:txBody>
      </p:sp>
      <p:sp>
        <p:nvSpPr>
          <p:cNvPr id="13" name="TextBox 12"/>
          <p:cNvSpPr txBox="1"/>
          <p:nvPr/>
        </p:nvSpPr>
        <p:spPr>
          <a:xfrm>
            <a:off x="9768104" y="3164119"/>
            <a:ext cx="1705437" cy="523220"/>
          </a:xfrm>
          <a:prstGeom prst="rect">
            <a:avLst/>
          </a:prstGeom>
          <a:noFill/>
        </p:spPr>
        <p:txBody>
          <a:bodyPr wrap="square" rtlCol="0">
            <a:spAutoFit/>
          </a:bodyPr>
          <a:lstStyle/>
          <a:p>
            <a:pPr algn="ctr"/>
            <a:r>
              <a:rPr lang="en-US" sz="2800" dirty="0" smtClean="0">
                <a:solidFill>
                  <a:srgbClr val="FF0000"/>
                </a:solidFill>
                <a:latin typeface="Times New Roman" pitchFamily="18" charset="0"/>
                <a:cs typeface="Times New Roman" pitchFamily="18" charset="0"/>
              </a:rPr>
              <a:t>60</a:t>
            </a:r>
            <a:r>
              <a:rPr lang="en-US" sz="2800" baseline="30000" dirty="0" smtClean="0">
                <a:solidFill>
                  <a:srgbClr val="FF0000"/>
                </a:solidFill>
                <a:latin typeface="Times New Roman" pitchFamily="18" charset="0"/>
                <a:cs typeface="Times New Roman" pitchFamily="18" charset="0"/>
              </a:rPr>
              <a:t>0</a:t>
            </a:r>
            <a:endParaRPr lang="en-US" sz="2800" dirty="0">
              <a:solidFill>
                <a:srgbClr val="FF0000"/>
              </a:solidFill>
              <a:latin typeface="Times New Roman" pitchFamily="18" charset="0"/>
              <a:cs typeface="Times New Roman" pitchFamily="18" charset="0"/>
            </a:endParaRPr>
          </a:p>
        </p:txBody>
      </p:sp>
      <p:sp>
        <p:nvSpPr>
          <p:cNvPr id="14" name="TextBox 13"/>
          <p:cNvSpPr txBox="1"/>
          <p:nvPr/>
        </p:nvSpPr>
        <p:spPr>
          <a:xfrm>
            <a:off x="9782620" y="3686634"/>
            <a:ext cx="1705437" cy="523220"/>
          </a:xfrm>
          <a:prstGeom prst="rect">
            <a:avLst/>
          </a:prstGeom>
          <a:noFill/>
        </p:spPr>
        <p:txBody>
          <a:bodyPr wrap="square" rtlCol="0">
            <a:spAutoFit/>
          </a:bodyPr>
          <a:lstStyle/>
          <a:p>
            <a:pPr algn="ctr"/>
            <a:r>
              <a:rPr lang="en-US" sz="2800" dirty="0" smtClean="0">
                <a:solidFill>
                  <a:srgbClr val="FF0000"/>
                </a:solidFill>
                <a:latin typeface="Times New Roman" pitchFamily="18" charset="0"/>
                <a:cs typeface="Times New Roman" pitchFamily="18" charset="0"/>
              </a:rPr>
              <a:t>75</a:t>
            </a:r>
            <a:r>
              <a:rPr lang="en-US" sz="2800" baseline="30000" dirty="0" smtClean="0">
                <a:solidFill>
                  <a:srgbClr val="FF0000"/>
                </a:solidFill>
                <a:latin typeface="Times New Roman" pitchFamily="18" charset="0"/>
                <a:cs typeface="Times New Roman" pitchFamily="18" charset="0"/>
              </a:rPr>
              <a:t>0</a:t>
            </a:r>
            <a:endParaRPr lang="en-US" sz="2800" dirty="0">
              <a:solidFill>
                <a:srgbClr val="FF0000"/>
              </a:solidFill>
              <a:latin typeface="Times New Roman" pitchFamily="18" charset="0"/>
              <a:cs typeface="Times New Roman" pitchFamily="18" charset="0"/>
            </a:endParaRPr>
          </a:p>
        </p:txBody>
      </p:sp>
      <p:sp>
        <p:nvSpPr>
          <p:cNvPr id="15" name="TextBox 14"/>
          <p:cNvSpPr txBox="1"/>
          <p:nvPr/>
        </p:nvSpPr>
        <p:spPr>
          <a:xfrm>
            <a:off x="6415314" y="4318006"/>
            <a:ext cx="5776686" cy="954107"/>
          </a:xfrm>
          <a:prstGeom prst="rect">
            <a:avLst/>
          </a:prstGeom>
          <a:noFill/>
        </p:spPr>
        <p:txBody>
          <a:bodyPr wrap="square" rtlCol="0">
            <a:spAutoFit/>
          </a:bodyPr>
          <a:lstStyle/>
          <a:p>
            <a:pPr algn="just"/>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rPr>
              <a:t>Góc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tới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góc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phản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bằng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nhau</a:t>
            </a:r>
            <a:r>
              <a:rPr lang="en-US" sz="2800" dirty="0" smtClean="0">
                <a:solidFill>
                  <a:srgbClr val="FF0000"/>
                </a:solidFill>
                <a:latin typeface="Times New Roman" pitchFamily="18" charset="0"/>
                <a:cs typeface="Times New Roman" pitchFamily="18" charset="0"/>
              </a:rPr>
              <a:t> hay </a:t>
            </a:r>
            <a:r>
              <a:rPr lang="en-US" sz="2800" dirty="0" err="1" smtClean="0">
                <a:solidFill>
                  <a:srgbClr val="FF0000"/>
                </a:solidFill>
                <a:latin typeface="Times New Roman" pitchFamily="18" charset="0"/>
                <a:cs typeface="Times New Roman" pitchFamily="18" charset="0"/>
              </a:rPr>
              <a:t>khác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nhau</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16" name="TextBox 15"/>
          <p:cNvSpPr txBox="1"/>
          <p:nvPr/>
        </p:nvSpPr>
        <p:spPr>
          <a:xfrm>
            <a:off x="6596738" y="5210635"/>
            <a:ext cx="5573486" cy="954107"/>
          </a:xfrm>
          <a:prstGeom prst="rect">
            <a:avLst/>
          </a:prstGeom>
          <a:noFill/>
        </p:spPr>
        <p:txBody>
          <a:bodyPr wrap="square" rtlCol="0">
            <a:spAutoFit/>
          </a:bodyPr>
          <a:lstStyle/>
          <a:p>
            <a:pPr algn="just"/>
            <a:r>
              <a:rPr lang="en-US" sz="2800" dirty="0" smtClean="0">
                <a:solidFill>
                  <a:srgbClr val="FF0000"/>
                </a:solidFill>
                <a:latin typeface="Times New Roman" pitchFamily="18" charset="0"/>
                <a:cs typeface="Times New Roman" pitchFamily="18" charset="0"/>
                <a:sym typeface="Wingdings"/>
              </a:rPr>
              <a:t> </a:t>
            </a:r>
            <a:r>
              <a:rPr lang="en-US" sz="2800" dirty="0" smtClean="0">
                <a:solidFill>
                  <a:srgbClr val="FF0000"/>
                </a:solidFill>
                <a:latin typeface="Times New Roman" pitchFamily="18" charset="0"/>
                <a:cs typeface="Times New Roman" pitchFamily="18" charset="0"/>
              </a:rPr>
              <a:t>Tia </a:t>
            </a:r>
            <a:r>
              <a:rPr lang="en-US" sz="2800" dirty="0" err="1" smtClean="0">
                <a:solidFill>
                  <a:srgbClr val="FF0000"/>
                </a:solidFill>
                <a:latin typeface="Times New Roman" pitchFamily="18" charset="0"/>
                <a:cs typeface="Times New Roman" pitchFamily="18" charset="0"/>
              </a:rPr>
              <a:t>phản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xuất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hiện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mặt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phẳng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tới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không</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 calcmode="lin" valueType="num">
                                      <p:cBhvr>
                                        <p:cTn id="14" dur="500" fill="hold"/>
                                        <p:tgtEl>
                                          <p:spTgt spid="1026"/>
                                        </p:tgtEl>
                                        <p:attrNameLst>
                                          <p:attrName>style.rotation</p:attrName>
                                        </p:attrNameLst>
                                      </p:cBhvr>
                                      <p:tavLst>
                                        <p:tav tm="0">
                                          <p:val>
                                            <p:fltVal val="360"/>
                                          </p:val>
                                        </p:tav>
                                        <p:tav tm="100000">
                                          <p:val>
                                            <p:fltVal val="0"/>
                                          </p:val>
                                        </p:tav>
                                      </p:tavLst>
                                    </p:anim>
                                    <p:animEffect transition="in" filter="fade">
                                      <p:cBhvr>
                                        <p:cTn id="15" dur="500"/>
                                        <p:tgtEl>
                                          <p:spTgt spid="1026"/>
                                        </p:tgtEl>
                                      </p:cBhvr>
                                    </p:animEffect>
                                  </p:childTnLst>
                                </p:cTn>
                              </p:par>
                            </p:childTnLst>
                          </p:cTn>
                        </p:par>
                        <p:par>
                          <p:cTn id="16" fill="hold">
                            <p:stCondLst>
                              <p:cond delay="500"/>
                            </p:stCondLst>
                            <p:childTnLst>
                              <p:par>
                                <p:cTn id="17" presetID="1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plus(in)">
                                      <p:cBhvr>
                                        <p:cTn id="19" dur="1000"/>
                                        <p:tgtEl>
                                          <p:spTgt spid="7"/>
                                        </p:tgtEl>
                                      </p:cBhvr>
                                    </p:animEffect>
                                  </p:childTnLst>
                                </p:cTn>
                              </p:par>
                            </p:childTnLst>
                          </p:cTn>
                        </p:par>
                        <p:par>
                          <p:cTn id="20" fill="hold">
                            <p:stCondLst>
                              <p:cond delay="1500"/>
                            </p:stCondLst>
                            <p:childTnLst>
                              <p:par>
                                <p:cTn id="21" presetID="21"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4)">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plus(in)">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plus(in)">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plus(in)">
                                      <p:cBhvr>
                                        <p:cTn id="38" dur="1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plus(in)">
                                      <p:cBhvr>
                                        <p:cTn id="43" dur="1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3" presetClass="entr" presetSubtype="16"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plus(in)">
                                      <p:cBhvr>
                                        <p:cTn id="48" dur="10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3" presetClass="entr" presetSubtype="16"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plus(in)">
                                      <p:cBhvr>
                                        <p:cTn id="53" dur="10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3" presetClass="entr" presetSubtype="16"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plus(in)">
                                      <p:cBhvr>
                                        <p:cTn id="5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SỰ</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smtClean="0">
              <a:solidFill>
                <a:srgbClr val="0000FF"/>
              </a:solidFill>
              <a:latin typeface="Times New Roman" pitchFamily="18" charset="0"/>
              <a:cs typeface="Times New Roman" pitchFamily="18" charset="0"/>
            </a:endParaRPr>
          </a:p>
          <a:p>
            <a:pPr marL="514350" indent="-514350" algn="l"/>
            <a:endParaRPr lang="en-US" sz="2800" dirty="0" smtClean="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4" name="TextBox 3"/>
          <p:cNvSpPr txBox="1"/>
          <p:nvPr/>
        </p:nvSpPr>
        <p:spPr>
          <a:xfrm>
            <a:off x="0" y="1000352"/>
            <a:ext cx="12192000" cy="523220"/>
          </a:xfrm>
          <a:prstGeom prst="rect">
            <a:avLst/>
          </a:prstGeom>
          <a:noFill/>
        </p:spPr>
        <p:txBody>
          <a:bodyPr wrap="square">
            <a:spAutoFit/>
          </a:bodyPr>
          <a:lstStyle/>
          <a:p>
            <a:pPr algn="just">
              <a:defRPr/>
            </a:pPr>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nhẵn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bóng</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0" name="TextBox 9"/>
          <p:cNvSpPr txBox="1"/>
          <p:nvPr/>
        </p:nvSpPr>
        <p:spPr>
          <a:xfrm>
            <a:off x="0" y="1428544"/>
            <a:ext cx="12192000" cy="523220"/>
          </a:xfrm>
          <a:prstGeom prst="rect">
            <a:avLst/>
          </a:prstGeom>
          <a:noFill/>
        </p:spPr>
        <p:txBody>
          <a:bodyPr wrap="square">
            <a:spAutoFit/>
          </a:bodyPr>
          <a:lstStyle/>
          <a:p>
            <a:pPr algn="just">
              <a:defRPr/>
            </a:pPr>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nhẵn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bóng</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1" name="TextBox 10"/>
          <p:cNvSpPr txBox="1"/>
          <p:nvPr/>
        </p:nvSpPr>
        <p:spPr>
          <a:xfrm>
            <a:off x="0" y="1943803"/>
            <a:ext cx="12191999" cy="954107"/>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chùm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song song </a:t>
            </a:r>
            <a:r>
              <a:rPr lang="en-US" sz="2800" dirty="0" err="1" smtClean="0">
                <a:solidFill>
                  <a:srgbClr val="0000FF"/>
                </a:solidFill>
                <a:latin typeface="Times New Roman" pitchFamily="18" charset="0"/>
                <a:cs typeface="Times New Roman" pitchFamily="18" charset="0"/>
              </a:rPr>
              <a:t>chiếu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nhẵn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hướng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khuếch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6" name="TextBox 15"/>
          <p:cNvSpPr txBox="1"/>
          <p:nvPr/>
        </p:nvSpPr>
        <p:spPr>
          <a:xfrm>
            <a:off x="0" y="2821921"/>
            <a:ext cx="12192000" cy="523220"/>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khuếch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9" name="TextBox 18"/>
          <p:cNvSpPr txBox="1"/>
          <p:nvPr/>
        </p:nvSpPr>
        <p:spPr>
          <a:xfrm>
            <a:off x="0" y="3351689"/>
            <a:ext cx="12192000" cy="523220"/>
          </a:xfrm>
          <a:prstGeom prst="rect">
            <a:avLst/>
          </a:prstGeom>
          <a:noFill/>
        </p:spPr>
        <p:txBody>
          <a:bodyPr wrap="square">
            <a:spAutoFit/>
          </a:bodyPr>
          <a:lstStyle/>
          <a:p>
            <a:pPr algn="just">
              <a:defRPr/>
            </a:pPr>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20" name="TextBox 19"/>
          <p:cNvSpPr txBox="1"/>
          <p:nvPr/>
        </p:nvSpPr>
        <p:spPr>
          <a:xfrm>
            <a:off x="0" y="3903233"/>
            <a:ext cx="12192000" cy="523220"/>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Tia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nằm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1" name="TextBox 20"/>
          <p:cNvSpPr txBox="1"/>
          <p:nvPr/>
        </p:nvSpPr>
        <p:spPr>
          <a:xfrm>
            <a:off x="0" y="4382203"/>
            <a:ext cx="12192000" cy="523220"/>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4098" name="Picture 2" descr="C:\Users\AsuS\Desktop\Capture.PNG"/>
          <p:cNvPicPr>
            <a:picLocks noChangeAspect="1" noChangeArrowheads="1"/>
          </p:cNvPicPr>
          <p:nvPr/>
        </p:nvPicPr>
        <p:blipFill>
          <a:blip r:embed="rId2"/>
          <a:srcRect/>
          <a:stretch>
            <a:fillRect/>
          </a:stretch>
        </p:blipFill>
        <p:spPr bwMode="auto">
          <a:xfrm>
            <a:off x="-1" y="536578"/>
            <a:ext cx="12192001" cy="3903397"/>
          </a:xfrm>
          <a:prstGeom prst="rect">
            <a:avLst/>
          </a:prstGeom>
          <a:noFill/>
        </p:spPr>
      </p:pic>
      <p:sp>
        <p:nvSpPr>
          <p:cNvPr id="5" name="Rectangle 4"/>
          <p:cNvSpPr/>
          <p:nvPr/>
        </p:nvSpPr>
        <p:spPr>
          <a:xfrm>
            <a:off x="0" y="4361919"/>
            <a:ext cx="3927678" cy="523220"/>
          </a:xfrm>
          <a:prstGeom prst="rect">
            <a:avLst/>
          </a:prstGeom>
        </p:spPr>
        <p:txBody>
          <a:bodyPr wrap="none">
            <a:spAutoFit/>
          </a:bodyPr>
          <a:lstStyle/>
          <a:p>
            <a:r>
              <a:rPr lang="en-US" sz="2800" dirty="0" smtClean="0">
                <a:solidFill>
                  <a:srgbClr val="FF00FF"/>
                </a:solidFill>
                <a:latin typeface="Times New Roman" pitchFamily="18" charset="0"/>
                <a:cs typeface="Times New Roman" pitchFamily="18" charset="0"/>
              </a:rPr>
              <a:t>a. – </a:t>
            </a:r>
            <a:r>
              <a:rPr lang="en-US" sz="2800" dirty="0" err="1" smtClean="0">
                <a:solidFill>
                  <a:srgbClr val="FF00FF"/>
                </a:solidFill>
                <a:latin typeface="Times New Roman" pitchFamily="18" charset="0"/>
                <a:cs typeface="Times New Roman" pitchFamily="18" charset="0"/>
              </a:rPr>
              <a:t>Dựng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pháp</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tuyến</a:t>
            </a:r>
            <a:r>
              <a:rPr lang="en-US" sz="2800" dirty="0" smtClean="0">
                <a:solidFill>
                  <a:srgbClr val="FF00FF"/>
                </a:solidFill>
                <a:latin typeface="Times New Roman" pitchFamily="18" charset="0"/>
                <a:cs typeface="Times New Roman" pitchFamily="18" charset="0"/>
              </a:rPr>
              <a:t> IN.</a:t>
            </a:r>
            <a:endParaRPr lang="en-US" sz="2800" dirty="0">
              <a:solidFill>
                <a:srgbClr val="FF00FF"/>
              </a:solidFill>
              <a:latin typeface="Times New Roman" pitchFamily="18" charset="0"/>
              <a:cs typeface="Times New Roman" pitchFamily="18" charset="0"/>
            </a:endParaRPr>
          </a:p>
        </p:txBody>
      </p:sp>
      <p:sp>
        <p:nvSpPr>
          <p:cNvPr id="6" name="Rectangle 5"/>
          <p:cNvSpPr/>
          <p:nvPr/>
        </p:nvSpPr>
        <p:spPr>
          <a:xfrm>
            <a:off x="0" y="4920719"/>
            <a:ext cx="6312947" cy="523220"/>
          </a:xfrm>
          <a:prstGeom prst="rect">
            <a:avLst/>
          </a:prstGeom>
        </p:spPr>
        <p:txBody>
          <a:bodyPr wrap="none">
            <a:spAutoFit/>
          </a:bodyPr>
          <a:lstStyle/>
          <a:p>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Dựng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tia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IR</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sao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cho</a:t>
            </a:r>
            <a:r>
              <a:rPr lang="en-US" sz="2800" dirty="0" smtClean="0">
                <a:solidFill>
                  <a:srgbClr val="FF00FF"/>
                </a:solidFill>
                <a:latin typeface="Times New Roman" pitchFamily="18" charset="0"/>
                <a:cs typeface="Times New Roman" pitchFamily="18" charset="0"/>
              </a:rPr>
              <a:t> SIN= </a:t>
            </a:r>
            <a:r>
              <a:rPr lang="en-US" sz="2800" dirty="0" err="1" smtClean="0">
                <a:solidFill>
                  <a:srgbClr val="FF00FF"/>
                </a:solidFill>
                <a:latin typeface="Times New Roman" pitchFamily="18" charset="0"/>
                <a:cs typeface="Times New Roman" pitchFamily="18" charset="0"/>
              </a:rPr>
              <a:t>NIR</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grpSp>
        <p:nvGrpSpPr>
          <p:cNvPr id="12" name="Group 11"/>
          <p:cNvGrpSpPr/>
          <p:nvPr/>
        </p:nvGrpSpPr>
        <p:grpSpPr>
          <a:xfrm>
            <a:off x="4601029" y="4862286"/>
            <a:ext cx="449943" cy="174172"/>
            <a:chOff x="4601029" y="4862286"/>
            <a:chExt cx="449943" cy="174172"/>
          </a:xfrm>
        </p:grpSpPr>
        <p:cxnSp>
          <p:nvCxnSpPr>
            <p:cNvPr id="9" name="Straight Connector 8"/>
            <p:cNvCxnSpPr/>
            <p:nvPr/>
          </p:nvCxnSpPr>
          <p:spPr>
            <a:xfrm flipV="1">
              <a:off x="4601029" y="4862286"/>
              <a:ext cx="232228" cy="174171"/>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4826001" y="4869545"/>
              <a:ext cx="224971" cy="166913"/>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493643" y="4869546"/>
            <a:ext cx="449943" cy="174172"/>
            <a:chOff x="4601029" y="4862286"/>
            <a:chExt cx="449943" cy="174172"/>
          </a:xfrm>
        </p:grpSpPr>
        <p:cxnSp>
          <p:nvCxnSpPr>
            <p:cNvPr id="14" name="Straight Connector 13"/>
            <p:cNvCxnSpPr/>
            <p:nvPr/>
          </p:nvCxnSpPr>
          <p:spPr>
            <a:xfrm flipV="1">
              <a:off x="4601029" y="4862286"/>
              <a:ext cx="232228" cy="174171"/>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26001" y="4869545"/>
              <a:ext cx="224971" cy="166913"/>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rot="10800000">
            <a:off x="8839201" y="1901371"/>
            <a:ext cx="1901371"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rot="6689643">
            <a:off x="9321800" y="1665520"/>
            <a:ext cx="1277257" cy="1226458"/>
            <a:chOff x="7431314" y="2467429"/>
            <a:chExt cx="2090057" cy="2032000"/>
          </a:xfrm>
        </p:grpSpPr>
        <p:cxnSp>
          <p:nvCxnSpPr>
            <p:cNvPr id="28" name="Straight Connector 27"/>
            <p:cNvCxnSpPr/>
            <p:nvPr/>
          </p:nvCxnSpPr>
          <p:spPr>
            <a:xfrm>
              <a:off x="7431314" y="2467429"/>
              <a:ext cx="2090057" cy="203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736108" y="2772222"/>
              <a:ext cx="957943"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0" name="Freeform 29"/>
          <p:cNvSpPr/>
          <p:nvPr/>
        </p:nvSpPr>
        <p:spPr>
          <a:xfrm rot="14916835">
            <a:off x="9652005" y="1959427"/>
            <a:ext cx="377372" cy="275771"/>
          </a:xfrm>
          <a:custGeom>
            <a:avLst/>
            <a:gdLst>
              <a:gd name="connsiteX0" fmla="*/ 0 w 464457"/>
              <a:gd name="connsiteY0" fmla="*/ 365276 h 365276"/>
              <a:gd name="connsiteX1" fmla="*/ 116114 w 464457"/>
              <a:gd name="connsiteY1" fmla="*/ 16933 h 365276"/>
              <a:gd name="connsiteX2" fmla="*/ 464457 w 464457"/>
              <a:gd name="connsiteY2" fmla="*/ 263676 h 365276"/>
            </a:gdLst>
            <a:ahLst/>
            <a:cxnLst>
              <a:cxn ang="0">
                <a:pos x="connsiteX0" y="connsiteY0"/>
              </a:cxn>
              <a:cxn ang="0">
                <a:pos x="connsiteX1" y="connsiteY1"/>
              </a:cxn>
              <a:cxn ang="0">
                <a:pos x="connsiteX2" y="connsiteY2"/>
              </a:cxn>
            </a:cxnLst>
            <a:rect l="l" t="t" r="r" b="b"/>
            <a:pathLst>
              <a:path w="464457" h="365276">
                <a:moveTo>
                  <a:pt x="0" y="365276"/>
                </a:moveTo>
                <a:cubicBezTo>
                  <a:pt x="19352" y="199571"/>
                  <a:pt x="38704" y="33866"/>
                  <a:pt x="116114" y="16933"/>
                </a:cubicBezTo>
                <a:cubicBezTo>
                  <a:pt x="193524" y="0"/>
                  <a:pt x="328990" y="131838"/>
                  <a:pt x="464457" y="263676"/>
                </a:cubicBezTo>
              </a:path>
            </a:pathLst>
          </a:custGeom>
          <a:ln w="28575">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FF"/>
              </a:solidFill>
            </a:endParaRPr>
          </a:p>
        </p:txBody>
      </p:sp>
      <p:sp>
        <p:nvSpPr>
          <p:cNvPr id="31" name="Freeform 30"/>
          <p:cNvSpPr/>
          <p:nvPr/>
        </p:nvSpPr>
        <p:spPr>
          <a:xfrm rot="16636384">
            <a:off x="9368972" y="1400627"/>
            <a:ext cx="515257" cy="428173"/>
          </a:xfrm>
          <a:custGeom>
            <a:avLst/>
            <a:gdLst>
              <a:gd name="connsiteX0" fmla="*/ 0 w 464457"/>
              <a:gd name="connsiteY0" fmla="*/ 365276 h 365276"/>
              <a:gd name="connsiteX1" fmla="*/ 116114 w 464457"/>
              <a:gd name="connsiteY1" fmla="*/ 16933 h 365276"/>
              <a:gd name="connsiteX2" fmla="*/ 464457 w 464457"/>
              <a:gd name="connsiteY2" fmla="*/ 263676 h 365276"/>
            </a:gdLst>
            <a:ahLst/>
            <a:cxnLst>
              <a:cxn ang="0">
                <a:pos x="connsiteX0" y="connsiteY0"/>
              </a:cxn>
              <a:cxn ang="0">
                <a:pos x="connsiteX1" y="connsiteY1"/>
              </a:cxn>
              <a:cxn ang="0">
                <a:pos x="connsiteX2" y="connsiteY2"/>
              </a:cxn>
            </a:cxnLst>
            <a:rect l="l" t="t" r="r" b="b"/>
            <a:pathLst>
              <a:path w="464457" h="365276">
                <a:moveTo>
                  <a:pt x="0" y="365276"/>
                </a:moveTo>
                <a:cubicBezTo>
                  <a:pt x="19352" y="199571"/>
                  <a:pt x="38704" y="33866"/>
                  <a:pt x="116114" y="16933"/>
                </a:cubicBezTo>
                <a:cubicBezTo>
                  <a:pt x="193524" y="0"/>
                  <a:pt x="328990" y="131838"/>
                  <a:pt x="464457" y="263676"/>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ectangle 31"/>
          <p:cNvSpPr/>
          <p:nvPr/>
        </p:nvSpPr>
        <p:spPr>
          <a:xfrm>
            <a:off x="0" y="5486177"/>
            <a:ext cx="12192000" cy="954107"/>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b. </a:t>
            </a:r>
            <a:r>
              <a:rPr lang="vi-VN" sz="2800" dirty="0" smtClean="0">
                <a:solidFill>
                  <a:srgbClr val="FF00FF"/>
                </a:solidFill>
                <a:latin typeface="Times New Roman" pitchFamily="18" charset="0"/>
                <a:cs typeface="Times New Roman" pitchFamily="18" charset="0"/>
              </a:rPr>
              <a:t>Nếu giữ nguyên tia tới SI, để có tia phản xạ hướng theo phương thẳng đứng thì </a:t>
            </a:r>
            <a:r>
              <a:rPr lang="en-US" sz="2800" dirty="0" err="1" smtClean="0">
                <a:solidFill>
                  <a:srgbClr val="FF00FF"/>
                </a:solidFill>
                <a:latin typeface="Times New Roman" pitchFamily="18" charset="0"/>
                <a:cs typeface="Times New Roman" pitchFamily="18" charset="0"/>
              </a:rPr>
              <a:t>ta</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phải xoay gương. </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from="(-#ppt_w/2)" to="(#ppt_x)" calcmode="lin" valueType="num">
                                      <p:cBhvr>
                                        <p:cTn id="7" dur="600" fill="hold">
                                          <p:stCondLst>
                                            <p:cond delay="0"/>
                                          </p:stCondLst>
                                        </p:cTn>
                                        <p:tgtEl>
                                          <p:spTgt spid="4098"/>
                                        </p:tgtEl>
                                        <p:attrNameLst>
                                          <p:attrName>ppt_x</p:attrName>
                                        </p:attrNameLst>
                                      </p:cBhvr>
                                    </p:anim>
                                    <p:anim from="0" to="-1.0" calcmode="lin" valueType="num">
                                      <p:cBhvr>
                                        <p:cTn id="8" dur="200" decel="50000" autoRev="1" fill="hold">
                                          <p:stCondLst>
                                            <p:cond delay="600"/>
                                          </p:stCondLst>
                                        </p:cTn>
                                        <p:tgtEl>
                                          <p:spTgt spid="4098"/>
                                        </p:tgtEl>
                                        <p:attrNameLst>
                                          <p:attrName>xshear</p:attrName>
                                        </p:attrNameLst>
                                      </p:cBhvr>
                                    </p:anim>
                                    <p:animScale>
                                      <p:cBhvr>
                                        <p:cTn id="9" dur="200" decel="100000" autoRev="1" fill="hold">
                                          <p:stCondLst>
                                            <p:cond delay="600"/>
                                          </p:stCondLst>
                                        </p:cTn>
                                        <p:tgtEl>
                                          <p:spTgt spid="4098"/>
                                        </p:tgtEl>
                                      </p:cBhvr>
                                      <p:from x="100000" y="100000"/>
                                      <p:to x="80000" y="100000"/>
                                    </p:animScale>
                                    <p:anim by="(#ppt_h/3+#ppt_w*0.1)" calcmode="lin" valueType="num">
                                      <p:cBhvr additive="sum">
                                        <p:cTn id="10" dur="200" decel="100000" autoRev="1" fill="hold">
                                          <p:stCondLst>
                                            <p:cond delay="600"/>
                                          </p:stCondLst>
                                        </p:cTn>
                                        <p:tgtEl>
                                          <p:spTgt spid="409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strips(downRigh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Horizontal)">
                                      <p:cBhvr>
                                        <p:cTn id="25" dur="500"/>
                                        <p:tgtEl>
                                          <p:spTgt spid="6"/>
                                        </p:tgtEl>
                                      </p:cBhvr>
                                    </p:animEffect>
                                  </p:childTnLst>
                                </p:cTn>
                              </p:par>
                              <p:par>
                                <p:cTn id="26" presetID="23" presetClass="entr" presetSubtype="16"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strips(downRight)">
                                      <p:cBhvr>
                                        <p:cTn id="38" dur="20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Right)">
                                      <p:cBhvr>
                                        <p:cTn id="43" dur="20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strips(downLeft)">
                                      <p:cBhvr>
                                        <p:cTn id="48" dur="20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1000" fill="hold"/>
                                        <p:tgtEl>
                                          <p:spTgt spid="32"/>
                                        </p:tgtEl>
                                        <p:attrNameLst>
                                          <p:attrName>ppt_w</p:attrName>
                                        </p:attrNameLst>
                                      </p:cBhvr>
                                      <p:tavLst>
                                        <p:tav tm="0">
                                          <p:val>
                                            <p:fltVal val="0"/>
                                          </p:val>
                                        </p:tav>
                                        <p:tav tm="100000">
                                          <p:val>
                                            <p:strVal val="#ppt_w"/>
                                          </p:val>
                                        </p:tav>
                                      </p:tavLst>
                                    </p:anim>
                                    <p:anim calcmode="lin" valueType="num">
                                      <p:cBhvr>
                                        <p:cTn id="54" dur="1000" fill="hold"/>
                                        <p:tgtEl>
                                          <p:spTgt spid="32"/>
                                        </p:tgtEl>
                                        <p:attrNameLst>
                                          <p:attrName>ppt_h</p:attrName>
                                        </p:attrNameLst>
                                      </p:cBhvr>
                                      <p:tavLst>
                                        <p:tav tm="0">
                                          <p:val>
                                            <p:fltVal val="0"/>
                                          </p:val>
                                        </p:tav>
                                        <p:tav tm="100000">
                                          <p:val>
                                            <p:strVal val="#ppt_h"/>
                                          </p:val>
                                        </p:tav>
                                      </p:tavLst>
                                    </p:anim>
                                    <p:anim calcmode="lin" valueType="num">
                                      <p:cBhvr>
                                        <p:cTn id="55"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3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0" grpId="0" animBg="1"/>
      <p:bldP spid="31" grpId="0" animBg="1"/>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SỰ</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smtClean="0">
              <a:solidFill>
                <a:srgbClr val="0000FF"/>
              </a:solidFill>
              <a:latin typeface="Times New Roman" pitchFamily="18" charset="0"/>
              <a:cs typeface="Times New Roman" pitchFamily="18" charset="0"/>
            </a:endParaRPr>
          </a:p>
          <a:p>
            <a:pPr marL="514350" indent="-514350" algn="l"/>
            <a:endParaRPr lang="en-US" sz="2800" dirty="0" smtClean="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19" name="TextBox 18"/>
          <p:cNvSpPr txBox="1"/>
          <p:nvPr/>
        </p:nvSpPr>
        <p:spPr>
          <a:xfrm>
            <a:off x="0" y="927804"/>
            <a:ext cx="6415314" cy="523220"/>
          </a:xfrm>
          <a:prstGeom prst="rect">
            <a:avLst/>
          </a:prstGeom>
          <a:noFill/>
        </p:spPr>
        <p:txBody>
          <a:bodyPr wrap="square">
            <a:spAutoFit/>
          </a:bodyPr>
          <a:lstStyle/>
          <a:p>
            <a:pPr algn="just">
              <a:defRPr/>
            </a:pPr>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21" name="TextBox 20"/>
          <p:cNvSpPr txBox="1"/>
          <p:nvPr/>
        </p:nvSpPr>
        <p:spPr>
          <a:xfrm>
            <a:off x="0" y="1885746"/>
            <a:ext cx="12192000" cy="523220"/>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bởi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chắn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2" name="TextBox 21"/>
          <p:cNvSpPr txBox="1"/>
          <p:nvPr/>
        </p:nvSpPr>
        <p:spPr>
          <a:xfrm>
            <a:off x="0" y="1443061"/>
            <a:ext cx="12192000" cy="523220"/>
          </a:xfrm>
          <a:prstGeom prst="rect">
            <a:avLst/>
          </a:prstGeom>
          <a:noFill/>
        </p:spPr>
        <p:txBody>
          <a:bodyPr wrap="square">
            <a:spAutoFit/>
          </a:bodyPr>
          <a:lstStyle/>
          <a:p>
            <a:pPr algn="just">
              <a:defRPr/>
            </a:pPr>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ẢNH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QUA </a:t>
            </a:r>
            <a:r>
              <a:rPr lang="en-US" sz="2800" b="1" dirty="0" err="1" smtClean="0">
                <a:solidFill>
                  <a:srgbClr val="0000FF"/>
                </a:solidFill>
                <a:latin typeface="Times New Roman" pitchFamily="18" charset="0"/>
                <a:cs typeface="Times New Roman" pitchFamily="18" charset="0"/>
              </a:rPr>
              <a:t>GƯƠNG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PHẲNG</a:t>
            </a:r>
            <a:endParaRPr lang="en-US" sz="2800" b="1" dirty="0">
              <a:solidFill>
                <a:srgbClr val="0000FF"/>
              </a:solidFill>
              <a:latin typeface="Times New Roman" pitchFamily="18" charset="0"/>
              <a:cs typeface="Times New Roman" pitchFamily="18" charset="0"/>
            </a:endParaRPr>
          </a:p>
        </p:txBody>
      </p:sp>
      <p:sp>
        <p:nvSpPr>
          <p:cNvPr id="13" name="TextBox 12"/>
          <p:cNvSpPr txBox="1"/>
          <p:nvPr/>
        </p:nvSpPr>
        <p:spPr>
          <a:xfrm>
            <a:off x="0" y="2371974"/>
            <a:ext cx="12192000" cy="523220"/>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bởi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gương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5" name="TextBox 14"/>
          <p:cNvSpPr txBox="1"/>
          <p:nvPr/>
        </p:nvSpPr>
        <p:spPr>
          <a:xfrm>
            <a:off x="0" y="2930774"/>
            <a:ext cx="12192000" cy="954107"/>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Khoảng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khoảng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gương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0" dur="1000" fill="hold"/>
                                        <p:tgtEl>
                                          <p:spTgt spid="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6" name="Rectangle 5"/>
          <p:cNvSpPr/>
          <p:nvPr/>
        </p:nvSpPr>
        <p:spPr>
          <a:xfrm>
            <a:off x="0" y="3875690"/>
            <a:ext cx="12192000" cy="954107"/>
          </a:xfrm>
          <a:prstGeom prst="rect">
            <a:avLst/>
          </a:prstGeom>
        </p:spPr>
        <p:txBody>
          <a:bodyPr wrap="square">
            <a:spAutoFit/>
          </a:bodyPr>
          <a:lstStyle/>
          <a:p>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mj-lt"/>
              </a:rPr>
              <a:t>+ Có thể đưa hàng chữ này trước một gương phẳng sẽ nhìn được ảnh của hàng chữ: ĐỊNH LUẬT PHẢN XẠ ÁNH SÁNG.</a:t>
            </a:r>
            <a:endParaRPr lang="en-US" sz="2800" dirty="0">
              <a:solidFill>
                <a:srgbClr val="FF00FF"/>
              </a:solidFill>
              <a:latin typeface="+mj-lt"/>
              <a:cs typeface="Times New Roman" pitchFamily="18" charset="0"/>
            </a:endParaRPr>
          </a:p>
        </p:txBody>
      </p:sp>
      <p:sp>
        <p:nvSpPr>
          <p:cNvPr id="32" name="Rectangle 31"/>
          <p:cNvSpPr/>
          <p:nvPr/>
        </p:nvSpPr>
        <p:spPr>
          <a:xfrm>
            <a:off x="0" y="4847548"/>
            <a:ext cx="12192000" cy="954107"/>
          </a:xfrm>
          <a:prstGeom prst="rect">
            <a:avLst/>
          </a:prstGeom>
        </p:spPr>
        <p:txBody>
          <a:bodyPr wrap="square">
            <a:spAutoFit/>
          </a:bodyPr>
          <a:lstStyle/>
          <a:p>
            <a:pPr algn="just"/>
            <a:r>
              <a:rPr lang="vi-VN" sz="2800" dirty="0" smtClean="0">
                <a:solidFill>
                  <a:srgbClr val="FF00FF"/>
                </a:solidFill>
                <a:latin typeface="+mj-lt"/>
              </a:rPr>
              <a:t>+ Có thể dùng tô </a:t>
            </a:r>
            <a:r>
              <a:rPr lang="en-US" sz="2800" dirty="0" err="1" smtClean="0">
                <a:solidFill>
                  <a:srgbClr val="FF00FF"/>
                </a:solidFill>
                <a:latin typeface="Times New Roman" pitchFamily="18" charset="0"/>
                <a:cs typeface="Times New Roman" pitchFamily="18" charset="0"/>
              </a:rPr>
              <a:t>đậm</a:t>
            </a:r>
            <a:r>
              <a:rPr lang="vi-VN" sz="2800" dirty="0" smtClean="0">
                <a:solidFill>
                  <a:srgbClr val="FF00FF"/>
                </a:solidFill>
                <a:latin typeface="+mj-lt"/>
              </a:rPr>
              <a:t> nét chữ trên sau đó nhìn vào mặt sau tờ giấy đó hoặc dùng một tờ giấy trắng khác đặt lên trên để mực in lên tờ giấy trắng đó.</a:t>
            </a:r>
            <a:endParaRPr lang="en-US" sz="2800" dirty="0">
              <a:solidFill>
                <a:srgbClr val="FF00FF"/>
              </a:solidFill>
              <a:latin typeface="+mj-lt"/>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0" y="455613"/>
            <a:ext cx="12048749" cy="347775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1000" fill="hold"/>
                                        <p:tgtEl>
                                          <p:spTgt spid="32"/>
                                        </p:tgtEl>
                                        <p:attrNameLst>
                                          <p:attrName>ppt_w</p:attrName>
                                        </p:attrNameLst>
                                      </p:cBhvr>
                                      <p:tavLst>
                                        <p:tav tm="0">
                                          <p:val>
                                            <p:fltVal val="0"/>
                                          </p:val>
                                        </p:tav>
                                        <p:tav tm="100000">
                                          <p:val>
                                            <p:strVal val="#ppt_w"/>
                                          </p:val>
                                        </p:tav>
                                      </p:tavLst>
                                    </p:anim>
                                    <p:anim calcmode="lin" valueType="num">
                                      <p:cBhvr>
                                        <p:cTn id="13" dur="1000" fill="hold"/>
                                        <p:tgtEl>
                                          <p:spTgt spid="32"/>
                                        </p:tgtEl>
                                        <p:attrNameLst>
                                          <p:attrName>ppt_h</p:attrName>
                                        </p:attrNameLst>
                                      </p:cBhvr>
                                      <p:tavLst>
                                        <p:tav tm="0">
                                          <p:val>
                                            <p:fltVal val="0"/>
                                          </p:val>
                                        </p:tav>
                                        <p:tav tm="100000">
                                          <p:val>
                                            <p:strVal val="#ppt_h"/>
                                          </p:val>
                                        </p:tav>
                                      </p:tavLst>
                                    </p:anim>
                                    <p:anim calcmode="lin" valueType="num">
                                      <p:cBhvr>
                                        <p:cTn id="14"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0160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6" name="Rectangle 5"/>
          <p:cNvSpPr/>
          <p:nvPr/>
        </p:nvSpPr>
        <p:spPr>
          <a:xfrm>
            <a:off x="8360229" y="188682"/>
            <a:ext cx="3831771" cy="2923877"/>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600" dirty="0" smtClean="0">
                <a:solidFill>
                  <a:srgbClr val="FF00FF"/>
                </a:solidFill>
                <a:latin typeface="Times New Roman" pitchFamily="18" charset="0"/>
                <a:cs typeface="Times New Roman" pitchFamily="18" charset="0"/>
              </a:rPr>
              <a:t>+ Từ đường truyền của tia sáng ta thấy, sau khi qua gương phẳng thứ 1 ảnh của vật phản xạ lần 1 cho ảnh 1. Ảnh này bằng vật và là ảnh ảo, ngược chiều với vật.</a:t>
            </a:r>
            <a:endParaRPr lang="en-US" sz="2600" dirty="0">
              <a:solidFill>
                <a:srgbClr val="FF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0" y="507093"/>
            <a:ext cx="3831771" cy="634417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596143" y="1470706"/>
            <a:ext cx="4756147" cy="5387294"/>
          </a:xfrm>
          <a:prstGeom prst="rect">
            <a:avLst/>
          </a:prstGeom>
          <a:noFill/>
          <a:ln w="9525">
            <a:noFill/>
            <a:miter lim="800000"/>
            <a:headEnd/>
            <a:tailEnd/>
          </a:ln>
          <a:effectLst/>
        </p:spPr>
      </p:pic>
      <p:grpSp>
        <p:nvGrpSpPr>
          <p:cNvPr id="9" name="Group 8"/>
          <p:cNvGrpSpPr/>
          <p:nvPr/>
        </p:nvGrpSpPr>
        <p:grpSpPr>
          <a:xfrm rot="2727447">
            <a:off x="4595246" y="2567770"/>
            <a:ext cx="2021785" cy="1918472"/>
            <a:chOff x="7431314" y="2467429"/>
            <a:chExt cx="2090057" cy="2032000"/>
          </a:xfrm>
        </p:grpSpPr>
        <p:cxnSp>
          <p:nvCxnSpPr>
            <p:cNvPr id="10" name="Straight Connector 9"/>
            <p:cNvCxnSpPr/>
            <p:nvPr/>
          </p:nvCxnSpPr>
          <p:spPr>
            <a:xfrm>
              <a:off x="7431314" y="2467429"/>
              <a:ext cx="2090057" cy="203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736108" y="2772222"/>
              <a:ext cx="957943"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rot="18902453">
            <a:off x="5867400" y="4278089"/>
            <a:ext cx="1277257" cy="1226458"/>
            <a:chOff x="7431314" y="2467429"/>
            <a:chExt cx="2090057" cy="2032000"/>
          </a:xfrm>
        </p:grpSpPr>
        <p:cxnSp>
          <p:nvCxnSpPr>
            <p:cNvPr id="13" name="Straight Connector 12"/>
            <p:cNvCxnSpPr/>
            <p:nvPr/>
          </p:nvCxnSpPr>
          <p:spPr>
            <a:xfrm>
              <a:off x="7431314" y="2467429"/>
              <a:ext cx="2090057" cy="203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736108" y="2772222"/>
              <a:ext cx="957943"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8345715" y="3086346"/>
            <a:ext cx="3846286" cy="3724096"/>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600" dirty="0" smtClean="0">
                <a:solidFill>
                  <a:srgbClr val="FF00FF"/>
                </a:solidFill>
                <a:latin typeface="Times New Roman" pitchFamily="18" charset="0"/>
                <a:cs typeface="Times New Roman" pitchFamily="18" charset="0"/>
              </a:rPr>
              <a:t>+ Ảnh ảo 1 qua gương phẳng 1 đến gương phẳng 2 lúc này trở thành vật đối với gương phẳng 2, qua gương phẳng 2 cho ảnh ảo 2, ảnh ảo 2 này ngược chiều so với ảnh ảo 1 nên cùng chiều với vật và lớn bằng vật.</a:t>
            </a:r>
            <a:endParaRPr lang="en-US" sz="26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Right)">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73641"/>
            <a:ext cx="12192000" cy="923330"/>
          </a:xfrm>
          <a:prstGeom prst="rect">
            <a:avLst/>
          </a:prstGeom>
          <a:noFill/>
        </p:spPr>
        <p:txBody>
          <a:bodyPr wrap="square" rtlCol="0">
            <a:spAutoFit/>
          </a:bodyPr>
          <a:lstStyle/>
          <a:p>
            <a:pPr algn="ctr"/>
            <a:r>
              <a:rPr lang="en-US" sz="5400" b="1" dirty="0" smtClean="0">
                <a:solidFill>
                  <a:srgbClr val="0000FF"/>
                </a:solidFill>
                <a:latin typeface="Times New Roman" pitchFamily="18" charset="0"/>
                <a:cs typeface="Times New Roman" pitchFamily="18" charset="0"/>
              </a:rPr>
              <a:t>CHỦ </a:t>
            </a:r>
            <a:r>
              <a:rPr lang="en-US" sz="5400" b="1" dirty="0" err="1" smtClean="0">
                <a:solidFill>
                  <a:srgbClr val="0000FF"/>
                </a:solidFill>
                <a:latin typeface="Times New Roman" pitchFamily="18" charset="0"/>
                <a:cs typeface="Times New Roman" pitchFamily="18" charset="0"/>
              </a:rPr>
              <a:t>ĐỀ</a:t>
            </a:r>
            <a:r>
              <a:rPr lang="en-US" sz="5400" b="1" dirty="0" smtClean="0">
                <a:solidFill>
                  <a:srgbClr val="0000FF"/>
                </a:solidFill>
                <a:latin typeface="Times New Roman" pitchFamily="18" charset="0"/>
                <a:cs typeface="Times New Roman" pitchFamily="18" charset="0"/>
              </a:rPr>
              <a:t> 6: </a:t>
            </a:r>
            <a:r>
              <a:rPr lang="en-US" sz="5400" b="1" dirty="0" err="1" smtClean="0">
                <a:solidFill>
                  <a:srgbClr val="0000FF"/>
                </a:solidFill>
                <a:latin typeface="Times New Roman" pitchFamily="18" charset="0"/>
                <a:cs typeface="Times New Roman" pitchFamily="18" charset="0"/>
              </a:rPr>
              <a:t>ÁNH</a:t>
            </a:r>
            <a:r>
              <a:rPr lang="en-US" sz="5400" b="1" dirty="0" smtClean="0">
                <a:solidFill>
                  <a:srgbClr val="0000FF"/>
                </a:solidFill>
                <a:latin typeface="Times New Roman" pitchFamily="18" charset="0"/>
                <a:cs typeface="Times New Roman" pitchFamily="18" charset="0"/>
              </a:rPr>
              <a:t> </a:t>
            </a:r>
            <a:r>
              <a:rPr lang="en-US" sz="5400" b="1" dirty="0" err="1" smtClean="0">
                <a:solidFill>
                  <a:srgbClr val="0000FF"/>
                </a:solidFill>
                <a:latin typeface="Times New Roman" pitchFamily="18" charset="0"/>
                <a:cs typeface="Times New Roman" pitchFamily="18" charset="0"/>
              </a:rPr>
              <a:t>SÁNG</a:t>
            </a:r>
            <a:endParaRPr lang="en-US" sz="3200" b="1" dirty="0">
              <a:solidFill>
                <a:srgbClr val="0000FF"/>
              </a:solidFill>
              <a:latin typeface="Times New Roman" pitchFamily="18" charset="0"/>
              <a:cs typeface="Times New Roman" pitchFamily="18" charset="0"/>
            </a:endParaRPr>
          </a:p>
        </p:txBody>
      </p:sp>
      <p:sp>
        <p:nvSpPr>
          <p:cNvPr id="5" name="TextBox 4"/>
          <p:cNvSpPr txBox="1"/>
          <p:nvPr/>
        </p:nvSpPr>
        <p:spPr>
          <a:xfrm>
            <a:off x="0" y="2753327"/>
            <a:ext cx="12192000" cy="830997"/>
          </a:xfrm>
          <a:prstGeom prst="rect">
            <a:avLst/>
          </a:prstGeom>
          <a:noFill/>
        </p:spPr>
        <p:txBody>
          <a:bodyPr wrap="square" rtlCol="0">
            <a:spAutoFit/>
          </a:bodyPr>
          <a:lstStyle/>
          <a:p>
            <a:pPr algn="ctr"/>
            <a:r>
              <a:rPr lang="en-US" sz="4500" b="1" dirty="0" err="1" smtClean="0">
                <a:solidFill>
                  <a:srgbClr val="0000FF"/>
                </a:solidFill>
                <a:latin typeface="Times New Roman" pitchFamily="18" charset="0"/>
                <a:cs typeface="Times New Roman" pitchFamily="18" charset="0"/>
              </a:rPr>
              <a:t>BÀI</a:t>
            </a:r>
            <a:r>
              <a:rPr lang="en-US" sz="4500" b="1" dirty="0" smtClean="0">
                <a:solidFill>
                  <a:srgbClr val="0000FF"/>
                </a:solidFill>
                <a:latin typeface="Times New Roman" pitchFamily="18" charset="0"/>
                <a:cs typeface="Times New Roman" pitchFamily="18" charset="0"/>
              </a:rPr>
              <a:t> 13: </a:t>
            </a:r>
            <a:r>
              <a:rPr lang="en-US" sz="4500" b="1" dirty="0" err="1" smtClean="0">
                <a:solidFill>
                  <a:srgbClr val="0000FF"/>
                </a:solidFill>
                <a:latin typeface="Times New Roman" pitchFamily="18" charset="0"/>
                <a:cs typeface="Times New Roman" pitchFamily="18" charset="0"/>
              </a:rPr>
              <a:t>SỰ</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PHẢN</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XẠ</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ÁNH</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SÁNG</a:t>
            </a:r>
            <a:r>
              <a:rPr lang="en-US" sz="4800" b="1" dirty="0" smtClean="0">
                <a:solidFill>
                  <a:srgbClr val="0000FF"/>
                </a:solidFill>
                <a:latin typeface="Times New Roman" pitchFamily="18" charset="0"/>
                <a:cs typeface="Times New Roman" pitchFamily="18" charset="0"/>
              </a:rPr>
              <a:t>.</a:t>
            </a:r>
            <a:endParaRPr lang="en-US" sz="4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0160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6" name="Rectangle 5"/>
          <p:cNvSpPr/>
          <p:nvPr/>
        </p:nvSpPr>
        <p:spPr>
          <a:xfrm>
            <a:off x="6691086" y="507996"/>
            <a:ext cx="5500914" cy="1815882"/>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Đặt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phấn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màu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đỏ</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trước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tấm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kính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khoảng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3cm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quan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sát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ảnh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phấn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màu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đỏ</a:t>
            </a:r>
            <a:r>
              <a:rPr lang="en-US" sz="2800" dirty="0" smtClean="0">
                <a:solidFill>
                  <a:srgbClr val="FF00FF"/>
                </a:solidFill>
                <a:latin typeface="Times New Roman" pitchFamily="18" charset="0"/>
                <a:cs typeface="Times New Roman" pitchFamily="18" charset="0"/>
              </a:rPr>
              <a:t> qua </a:t>
            </a:r>
            <a:r>
              <a:rPr lang="en-US" sz="2800" dirty="0" err="1" smtClean="0">
                <a:solidFill>
                  <a:srgbClr val="FF00FF"/>
                </a:solidFill>
                <a:latin typeface="Times New Roman" pitchFamily="18" charset="0"/>
                <a:cs typeface="Times New Roman" pitchFamily="18" charset="0"/>
              </a:rPr>
              <a:t>kính</a:t>
            </a:r>
            <a:r>
              <a:rPr lang="en-US" sz="2800" dirty="0" smtClean="0">
                <a:solidFill>
                  <a:srgbClr val="FF00FF"/>
                </a:solidFill>
                <a:latin typeface="Times New Roman" pitchFamily="18" charset="0"/>
                <a:cs typeface="Times New Roman" pitchFamily="18" charset="0"/>
              </a:rPr>
              <a:t>.</a:t>
            </a:r>
            <a:endParaRPr lang="en-US" sz="2600" dirty="0">
              <a:solidFill>
                <a:srgbClr val="FF00FF"/>
              </a:solidFill>
              <a:latin typeface="Times New Roman" pitchFamily="18" charset="0"/>
              <a:cs typeface="Times New Roman" pitchFamily="18" charset="0"/>
            </a:endParaRPr>
          </a:p>
        </p:txBody>
      </p:sp>
      <p:sp>
        <p:nvSpPr>
          <p:cNvPr id="15" name="Rectangle 14"/>
          <p:cNvSpPr/>
          <p:nvPr/>
        </p:nvSpPr>
        <p:spPr>
          <a:xfrm>
            <a:off x="6763656" y="2288060"/>
            <a:ext cx="5428344" cy="1384995"/>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Đặt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thêm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phấn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màu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phía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sau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tấm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kính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sao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trùng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vị</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ảnh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phấn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màu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đỏ</a:t>
            </a:r>
            <a:endParaRPr lang="en-US" sz="2800" dirty="0">
              <a:solidFill>
                <a:srgbClr val="FF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1" y="531354"/>
            <a:ext cx="6705999" cy="6326645"/>
          </a:xfrm>
          <a:prstGeom prst="rect">
            <a:avLst/>
          </a:prstGeom>
          <a:noFill/>
          <a:ln w="9525">
            <a:noFill/>
            <a:miter lim="800000"/>
            <a:headEnd/>
            <a:tailEnd/>
          </a:ln>
          <a:effectLst/>
        </p:spPr>
      </p:pic>
      <p:sp>
        <p:nvSpPr>
          <p:cNvPr id="16" name="Rectangle 15"/>
          <p:cNvSpPr/>
          <p:nvPr/>
        </p:nvSpPr>
        <p:spPr>
          <a:xfrm>
            <a:off x="6763656" y="3601603"/>
            <a:ext cx="5428344" cy="1384995"/>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=&gt; </a:t>
            </a:r>
            <a:r>
              <a:rPr lang="vi-VN" sz="2800" dirty="0" smtClean="0">
                <a:solidFill>
                  <a:srgbClr val="FF00FF"/>
                </a:solidFill>
                <a:latin typeface="Times New Roman" pitchFamily="18" charset="0"/>
                <a:cs typeface="Times New Roman" pitchFamily="18" charset="0"/>
              </a:rPr>
              <a:t>Ta thấy khoảng cách từ ảnh đến gương bằng khoảng cách từ vật đến gương.</a:t>
            </a:r>
            <a:endParaRPr lang="en-US" sz="2800" dirty="0">
              <a:solidFill>
                <a:srgbClr val="FF00FF"/>
              </a:solidFill>
              <a:latin typeface="Times New Roman" pitchFamily="18" charset="0"/>
              <a:cs typeface="Times New Roman" pitchFamily="18" charset="0"/>
            </a:endParaRPr>
          </a:p>
        </p:txBody>
      </p:sp>
      <p:sp>
        <p:nvSpPr>
          <p:cNvPr id="17" name="Rectangle 16"/>
          <p:cNvSpPr/>
          <p:nvPr/>
        </p:nvSpPr>
        <p:spPr>
          <a:xfrm>
            <a:off x="6705600" y="4984820"/>
            <a:ext cx="5486400" cy="1815882"/>
          </a:xfrm>
          <a:prstGeom prst="rect">
            <a:avLst/>
          </a:prstGeom>
        </p:spPr>
        <p:txBody>
          <a:bodyPr wrap="square">
            <a:spAutoFit/>
          </a:bodyPr>
          <a:lstStyle/>
          <a:p>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Dùng tấm bìa làm màn chắn đặt sau gương xem có hứng được ảnh hay không, nếu không hứng được thì đó là ảnh ảo.</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 calcmode="lin" valueType="num">
                                      <p:cBhvr>
                                        <p:cTn id="24" dur="500" fill="hold"/>
                                        <p:tgtEl>
                                          <p:spTgt spid="17"/>
                                        </p:tgtEl>
                                        <p:attrNameLst>
                                          <p:attrName>style.rotation</p:attrName>
                                        </p:attrNameLst>
                                      </p:cBhvr>
                                      <p:tavLst>
                                        <p:tav tm="0">
                                          <p:val>
                                            <p:fltVal val="360"/>
                                          </p:val>
                                        </p:tav>
                                        <p:tav tm="100000">
                                          <p:val>
                                            <p:fltVal val="0"/>
                                          </p:val>
                                        </p:tav>
                                      </p:tavLst>
                                    </p:anim>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17" name="Rectangle 16"/>
          <p:cNvSpPr/>
          <p:nvPr/>
        </p:nvSpPr>
        <p:spPr>
          <a:xfrm>
            <a:off x="0" y="4563906"/>
            <a:ext cx="12192000" cy="1384995"/>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Vì ở phần đã được đánh dầu bóng có tác dụng giống như một gương phẳng, nên khi tia sáng đi qua phần đó có thể xảy ra hiện tượng phản xạ ánh sáng. Khi đó có thể nhìn thấy ảnh của vật qua phần đã được đánh dầu bóng.</a:t>
            </a:r>
            <a:endParaRPr lang="en-US" sz="2800" dirty="0">
              <a:solidFill>
                <a:srgbClr val="FF00FF"/>
              </a:solidFill>
              <a:latin typeface="Times New Roman" pitchFamily="18" charset="0"/>
              <a:cs typeface="Times New Roman" pitchFamily="18" charset="0"/>
            </a:endParaRPr>
          </a:p>
        </p:txBody>
      </p:sp>
      <p:pic>
        <p:nvPicPr>
          <p:cNvPr id="35842" name="Picture 2"/>
          <p:cNvPicPr>
            <a:picLocks noChangeAspect="1" noChangeArrowheads="1"/>
          </p:cNvPicPr>
          <p:nvPr/>
        </p:nvPicPr>
        <p:blipFill>
          <a:blip r:embed="rId2"/>
          <a:srcRect/>
          <a:stretch>
            <a:fillRect/>
          </a:stretch>
        </p:blipFill>
        <p:spPr bwMode="auto">
          <a:xfrm>
            <a:off x="1857816" y="511625"/>
            <a:ext cx="8839200" cy="4106778"/>
          </a:xfrm>
          <a:prstGeom prst="rect">
            <a:avLst/>
          </a:prstGeom>
          <a:noFill/>
          <a:ln w="9525">
            <a:noFill/>
            <a:miter lim="800000"/>
            <a:headEnd/>
            <a:tailEnd/>
          </a:ln>
          <a:effectLst/>
        </p:spPr>
      </p:pic>
      <p:sp>
        <p:nvSpPr>
          <p:cNvPr id="9" name="Rectangle 8"/>
          <p:cNvSpPr/>
          <p:nvPr/>
        </p:nvSpPr>
        <p:spPr>
          <a:xfrm>
            <a:off x="0" y="5934670"/>
            <a:ext cx="12192000"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Ở phần chưa được đánh dầu bóng, các tia sáng đến phần đó xảy ra hiện tượng phản xạ khuếch tán nên không thể tạo ảnh của vật.</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p:cTn id="15"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14" name="TextBox 13"/>
          <p:cNvSpPr txBox="1"/>
          <p:nvPr/>
        </p:nvSpPr>
        <p:spPr>
          <a:xfrm>
            <a:off x="0" y="477860"/>
            <a:ext cx="12192000" cy="523220"/>
          </a:xfrm>
          <a:prstGeom prst="rect">
            <a:avLst/>
          </a:prstGeom>
          <a:noFill/>
        </p:spPr>
        <p:txBody>
          <a:bodyPr wrap="square">
            <a:spAutoFit/>
          </a:bodyPr>
          <a:lstStyle/>
          <a:p>
            <a:pPr algn="just">
              <a:defRPr/>
            </a:pPr>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DỰNG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ẢNH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QUA </a:t>
            </a:r>
            <a:r>
              <a:rPr lang="en-US" sz="2800" b="1" dirty="0" err="1" smtClean="0">
                <a:solidFill>
                  <a:srgbClr val="0000FF"/>
                </a:solidFill>
                <a:latin typeface="Times New Roman" pitchFamily="18" charset="0"/>
                <a:cs typeface="Times New Roman" pitchFamily="18" charset="0"/>
              </a:rPr>
              <a:t>GƯƠNG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PHẲNG</a:t>
            </a:r>
            <a:endParaRPr lang="en-US" sz="2800" b="1" dirty="0">
              <a:solidFill>
                <a:srgbClr val="0000FF"/>
              </a:solidFill>
              <a:latin typeface="Times New Roman" pitchFamily="18" charset="0"/>
              <a:cs typeface="Times New Roman" pitchFamily="18" charset="0"/>
            </a:endParaRPr>
          </a:p>
        </p:txBody>
      </p:sp>
      <p:sp>
        <p:nvSpPr>
          <p:cNvPr id="11" name="TextBox 10"/>
          <p:cNvSpPr txBox="1"/>
          <p:nvPr/>
        </p:nvSpPr>
        <p:spPr>
          <a:xfrm>
            <a:off x="0" y="1029403"/>
            <a:ext cx="7489371" cy="954107"/>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S’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S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bởi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sau</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2" name="TextBox 11"/>
          <p:cNvSpPr txBox="1"/>
          <p:nvPr/>
        </p:nvSpPr>
        <p:spPr>
          <a:xfrm>
            <a:off x="0" y="1958318"/>
            <a:ext cx="7532914" cy="954107"/>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điểm</a:t>
            </a:r>
            <a:r>
              <a:rPr lang="en-US" sz="2800" dirty="0" smtClean="0">
                <a:solidFill>
                  <a:srgbClr val="0000FF"/>
                </a:solidFill>
                <a:latin typeface="Times New Roman" pitchFamily="18" charset="0"/>
                <a:cs typeface="Times New Roman" pitchFamily="18" charset="0"/>
              </a:rPr>
              <a:t> S </a:t>
            </a:r>
            <a:r>
              <a:rPr lang="en-US" sz="2800" dirty="0" err="1" smtClean="0">
                <a:solidFill>
                  <a:srgbClr val="0000FF"/>
                </a:solidFill>
                <a:latin typeface="Times New Roman" pitchFamily="18" charset="0"/>
                <a:cs typeface="Times New Roman" pitchFamily="18" charset="0"/>
              </a:rPr>
              <a:t>vẽ</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a:t>
            </a:r>
            <a:r>
              <a:rPr lang="en-US" sz="2800" baseline="-25000" dirty="0" err="1" smtClean="0">
                <a:solidFill>
                  <a:srgbClr val="0000FF"/>
                </a:solidFill>
                <a:latin typeface="Times New Roman" pitchFamily="18" charset="0"/>
                <a:cs typeface="Times New Roman" pitchFamily="18" charset="0"/>
              </a:rPr>
              <a:t>1</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phẳng</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7562850" y="970641"/>
            <a:ext cx="4629150" cy="3139771"/>
          </a:xfrm>
          <a:prstGeom prst="rect">
            <a:avLst/>
          </a:prstGeom>
          <a:noFill/>
          <a:ln w="9525">
            <a:noFill/>
            <a:miter lim="800000"/>
            <a:headEnd/>
            <a:tailEnd/>
          </a:ln>
          <a:effectLst/>
        </p:spPr>
      </p:pic>
      <p:sp>
        <p:nvSpPr>
          <p:cNvPr id="16" name="TextBox 15"/>
          <p:cNvSpPr txBox="1"/>
          <p:nvPr/>
        </p:nvSpPr>
        <p:spPr>
          <a:xfrm>
            <a:off x="0" y="2865465"/>
            <a:ext cx="7532914" cy="954107"/>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Vẽ</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I</a:t>
            </a:r>
            <a:r>
              <a:rPr lang="en-US" sz="2800" baseline="-25000" dirty="0" err="1" smtClean="0">
                <a:solidFill>
                  <a:srgbClr val="0000FF"/>
                </a:solidFill>
                <a:latin typeface="Times New Roman" pitchFamily="18" charset="0"/>
                <a:cs typeface="Times New Roman" pitchFamily="18" charset="0"/>
              </a:rPr>
              <a:t>1</a:t>
            </a:r>
            <a:r>
              <a:rPr lang="en-US" sz="2800" dirty="0" err="1" smtClean="0">
                <a:solidFill>
                  <a:srgbClr val="0000FF"/>
                </a:solidFill>
                <a:latin typeface="Times New Roman" pitchFamily="18" charset="0"/>
                <a:cs typeface="Times New Roman" pitchFamily="18" charset="0"/>
              </a:rPr>
              <a:t>R</a:t>
            </a:r>
            <a:r>
              <a:rPr lang="en-US" sz="2800" baseline="-25000" dirty="0" err="1" smtClean="0">
                <a:solidFill>
                  <a:srgbClr val="0000FF"/>
                </a:solidFill>
                <a:latin typeface="Times New Roman" pitchFamily="18" charset="0"/>
                <a:cs typeface="Times New Roman" pitchFamily="18" charset="0"/>
              </a:rPr>
              <a:t>1</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I</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R</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luật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7" name="TextBox 16"/>
          <p:cNvSpPr txBox="1"/>
          <p:nvPr/>
        </p:nvSpPr>
        <p:spPr>
          <a:xfrm>
            <a:off x="0" y="3779861"/>
            <a:ext cx="7532914" cy="954107"/>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Tìm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điểm</a:t>
            </a:r>
            <a:r>
              <a:rPr lang="en-US" sz="2800" dirty="0" smtClean="0">
                <a:solidFill>
                  <a:srgbClr val="0000FF"/>
                </a:solidFill>
                <a:latin typeface="Times New Roman" pitchFamily="18" charset="0"/>
                <a:cs typeface="Times New Roman" pitchFamily="18" charset="0"/>
              </a:rPr>
              <a:t> S’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kéo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I</a:t>
            </a:r>
            <a:r>
              <a:rPr lang="en-US" sz="2800" baseline="-25000" dirty="0" err="1" smtClean="0">
                <a:solidFill>
                  <a:srgbClr val="0000FF"/>
                </a:solidFill>
                <a:latin typeface="Times New Roman" pitchFamily="18" charset="0"/>
                <a:cs typeface="Times New Roman" pitchFamily="18" charset="0"/>
              </a:rPr>
              <a:t>1</a:t>
            </a:r>
            <a:r>
              <a:rPr lang="en-US" sz="2800" dirty="0" err="1" smtClean="0">
                <a:solidFill>
                  <a:srgbClr val="0000FF"/>
                </a:solidFill>
                <a:latin typeface="Times New Roman" pitchFamily="18" charset="0"/>
                <a:cs typeface="Times New Roman" pitchFamily="18" charset="0"/>
              </a:rPr>
              <a:t>R</a:t>
            </a:r>
            <a:r>
              <a:rPr lang="en-US" sz="2800" baseline="-25000" dirty="0" err="1" smtClean="0">
                <a:solidFill>
                  <a:srgbClr val="0000FF"/>
                </a:solidFill>
                <a:latin typeface="Times New Roman" pitchFamily="18" charset="0"/>
                <a:cs typeface="Times New Roman" pitchFamily="18" charset="0"/>
              </a:rPr>
              <a:t>1</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I</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R</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nằm</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phía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gương</a:t>
            </a:r>
            <a:endParaRPr lang="en-US" sz="2800" dirty="0">
              <a:solidFill>
                <a:srgbClr val="0000FF"/>
              </a:solidFill>
              <a:latin typeface="Times New Roman" pitchFamily="18" charset="0"/>
              <a:cs typeface="Times New Roman" pitchFamily="18" charset="0"/>
            </a:endParaRPr>
          </a:p>
        </p:txBody>
      </p:sp>
      <p:sp>
        <p:nvSpPr>
          <p:cNvPr id="18" name="TextBox 17"/>
          <p:cNvSpPr txBox="1"/>
          <p:nvPr/>
        </p:nvSpPr>
        <p:spPr>
          <a:xfrm>
            <a:off x="0" y="4752318"/>
            <a:ext cx="12192000" cy="954107"/>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điểm</a:t>
            </a:r>
            <a:r>
              <a:rPr lang="en-US" sz="2800" dirty="0" smtClean="0">
                <a:solidFill>
                  <a:srgbClr val="0000FF"/>
                </a:solidFill>
                <a:latin typeface="Times New Roman" pitchFamily="18" charset="0"/>
                <a:cs typeface="Times New Roman" pitchFamily="18" charset="0"/>
              </a:rPr>
              <a:t> S </a:t>
            </a:r>
            <a:r>
              <a:rPr lang="en-US" sz="2800"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kéo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ảo</a:t>
            </a:r>
            <a:r>
              <a:rPr lang="en-US" sz="2800" dirty="0" smtClean="0">
                <a:solidFill>
                  <a:srgbClr val="0000FF"/>
                </a:solidFill>
                <a:latin typeface="Times New Roman" pitchFamily="18" charset="0"/>
                <a:cs typeface="Times New Roman" pitchFamily="18" charset="0"/>
              </a:rPr>
              <a:t> S.</a:t>
            </a:r>
            <a:endParaRPr lang="en-US" sz="2800" dirty="0">
              <a:solidFill>
                <a:srgbClr val="0000FF"/>
              </a:solidFill>
              <a:latin typeface="Times New Roman" pitchFamily="18" charset="0"/>
              <a:cs typeface="Times New Roman" pitchFamily="18" charset="0"/>
            </a:endParaRPr>
          </a:p>
        </p:txBody>
      </p:sp>
      <p:sp>
        <p:nvSpPr>
          <p:cNvPr id="20" name="TextBox 19"/>
          <p:cNvSpPr txBox="1"/>
          <p:nvPr/>
        </p:nvSpPr>
        <p:spPr>
          <a:xfrm>
            <a:off x="0" y="5652204"/>
            <a:ext cx="12192000" cy="523220"/>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4098"/>
                                        </p:tgtEl>
                                        <p:attrNameLst>
                                          <p:attrName>style.visibility</p:attrName>
                                        </p:attrNameLst>
                                      </p:cBhvr>
                                      <p:to>
                                        <p:strVal val="visible"/>
                                      </p:to>
                                    </p:set>
                                    <p:animEffect transition="in" filter="barn(inHorizontal)">
                                      <p:cBhvr>
                                        <p:cTn id="30" dur="500"/>
                                        <p:tgtEl>
                                          <p:spTgt spid="409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2" grpId="0"/>
      <p:bldP spid="16" grpId="0"/>
      <p:bldP spid="17" grpId="0"/>
      <p:bldP spid="1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36866" name="Picture 2"/>
          <p:cNvPicPr>
            <a:picLocks noChangeAspect="1" noChangeArrowheads="1"/>
          </p:cNvPicPr>
          <p:nvPr/>
        </p:nvPicPr>
        <p:blipFill>
          <a:blip r:embed="rId2"/>
          <a:srcRect/>
          <a:stretch>
            <a:fillRect/>
          </a:stretch>
        </p:blipFill>
        <p:spPr bwMode="auto">
          <a:xfrm>
            <a:off x="2119043" y="515938"/>
            <a:ext cx="7982857" cy="63545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41986" name="Picture 2"/>
          <p:cNvPicPr>
            <a:picLocks noChangeAspect="1" noChangeArrowheads="1"/>
          </p:cNvPicPr>
          <p:nvPr/>
        </p:nvPicPr>
        <p:blipFill>
          <a:blip r:embed="rId2"/>
          <a:srcRect/>
          <a:stretch>
            <a:fillRect/>
          </a:stretch>
        </p:blipFill>
        <p:spPr bwMode="auto">
          <a:xfrm>
            <a:off x="-1" y="1202632"/>
            <a:ext cx="6051838" cy="3964439"/>
          </a:xfrm>
          <a:prstGeom prst="rect">
            <a:avLst/>
          </a:prstGeom>
          <a:noFill/>
          <a:ln w="9525">
            <a:noFill/>
            <a:miter lim="800000"/>
            <a:headEnd/>
            <a:tailEnd/>
          </a:ln>
          <a:effectLst/>
        </p:spPr>
      </p:pic>
      <p:pic>
        <p:nvPicPr>
          <p:cNvPr id="41987" name="Picture 3"/>
          <p:cNvPicPr>
            <a:picLocks noChangeAspect="1" noChangeArrowheads="1"/>
          </p:cNvPicPr>
          <p:nvPr/>
        </p:nvPicPr>
        <p:blipFill>
          <a:blip r:embed="rId3"/>
          <a:srcRect/>
          <a:stretch>
            <a:fillRect/>
          </a:stretch>
        </p:blipFill>
        <p:spPr bwMode="auto">
          <a:xfrm>
            <a:off x="6074682" y="561067"/>
            <a:ext cx="6117317" cy="3398509"/>
          </a:xfrm>
          <a:prstGeom prst="rect">
            <a:avLst/>
          </a:prstGeom>
          <a:noFill/>
          <a:ln w="9525">
            <a:noFill/>
            <a:miter lim="800000"/>
            <a:headEnd/>
            <a:tailEnd/>
          </a:ln>
          <a:effectLst/>
        </p:spPr>
      </p:pic>
      <p:pic>
        <p:nvPicPr>
          <p:cNvPr id="41988" name="Picture 4"/>
          <p:cNvPicPr>
            <a:picLocks noChangeAspect="1" noChangeArrowheads="1"/>
          </p:cNvPicPr>
          <p:nvPr/>
        </p:nvPicPr>
        <p:blipFill>
          <a:blip r:embed="rId4"/>
          <a:srcRect/>
          <a:stretch>
            <a:fillRect/>
          </a:stretch>
        </p:blipFill>
        <p:spPr bwMode="auto">
          <a:xfrm>
            <a:off x="5972629" y="3878489"/>
            <a:ext cx="6172080" cy="239168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1986"/>
                                        </p:tgtEl>
                                        <p:attrNameLst>
                                          <p:attrName>style.visibility</p:attrName>
                                        </p:attrNameLst>
                                      </p:cBhvr>
                                      <p:to>
                                        <p:strVal val="visible"/>
                                      </p:to>
                                    </p:set>
                                    <p:anim calcmode="lin" valueType="num">
                                      <p:cBhvr>
                                        <p:cTn id="7" dur="1000" fill="hold"/>
                                        <p:tgtEl>
                                          <p:spTgt spid="41986"/>
                                        </p:tgtEl>
                                        <p:attrNameLst>
                                          <p:attrName>ppt_w</p:attrName>
                                        </p:attrNameLst>
                                      </p:cBhvr>
                                      <p:tavLst>
                                        <p:tav tm="0">
                                          <p:val>
                                            <p:fltVal val="0"/>
                                          </p:val>
                                        </p:tav>
                                        <p:tav tm="100000">
                                          <p:val>
                                            <p:strVal val="#ppt_w"/>
                                          </p:val>
                                        </p:tav>
                                      </p:tavLst>
                                    </p:anim>
                                    <p:anim calcmode="lin" valueType="num">
                                      <p:cBhvr>
                                        <p:cTn id="8" dur="1000" fill="hold"/>
                                        <p:tgtEl>
                                          <p:spTgt spid="41986"/>
                                        </p:tgtEl>
                                        <p:attrNameLst>
                                          <p:attrName>ppt_h</p:attrName>
                                        </p:attrNameLst>
                                      </p:cBhvr>
                                      <p:tavLst>
                                        <p:tav tm="0">
                                          <p:val>
                                            <p:fltVal val="0"/>
                                          </p:val>
                                        </p:tav>
                                        <p:tav tm="100000">
                                          <p:val>
                                            <p:strVal val="#ppt_h"/>
                                          </p:val>
                                        </p:tav>
                                      </p:tavLst>
                                    </p:anim>
                                    <p:anim calcmode="lin" valueType="num">
                                      <p:cBhvr>
                                        <p:cTn id="9" dur="1000" fill="hold"/>
                                        <p:tgtEl>
                                          <p:spTgt spid="41986"/>
                                        </p:tgtEl>
                                        <p:attrNameLst>
                                          <p:attrName>style.rotation</p:attrName>
                                        </p:attrNameLst>
                                      </p:cBhvr>
                                      <p:tavLst>
                                        <p:tav tm="0">
                                          <p:val>
                                            <p:fltVal val="90"/>
                                          </p:val>
                                        </p:tav>
                                        <p:tav tm="100000">
                                          <p:val>
                                            <p:fltVal val="0"/>
                                          </p:val>
                                        </p:tav>
                                      </p:tavLst>
                                    </p:anim>
                                    <p:animEffect transition="in" filter="fade">
                                      <p:cBhvr>
                                        <p:cTn id="10" dur="1000"/>
                                        <p:tgtEl>
                                          <p:spTgt spid="41986"/>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1987"/>
                                        </p:tgtEl>
                                        <p:attrNameLst>
                                          <p:attrName>style.visibility</p:attrName>
                                        </p:attrNameLst>
                                      </p:cBhvr>
                                      <p:to>
                                        <p:strVal val="visible"/>
                                      </p:to>
                                    </p:set>
                                    <p:anim calcmode="lin" valueType="num">
                                      <p:cBhvr>
                                        <p:cTn id="15" dur="1000" fill="hold"/>
                                        <p:tgtEl>
                                          <p:spTgt spid="41987"/>
                                        </p:tgtEl>
                                        <p:attrNameLst>
                                          <p:attrName>ppt_w</p:attrName>
                                        </p:attrNameLst>
                                      </p:cBhvr>
                                      <p:tavLst>
                                        <p:tav tm="0">
                                          <p:val>
                                            <p:fltVal val="0"/>
                                          </p:val>
                                        </p:tav>
                                        <p:tav tm="100000">
                                          <p:val>
                                            <p:strVal val="#ppt_w"/>
                                          </p:val>
                                        </p:tav>
                                      </p:tavLst>
                                    </p:anim>
                                    <p:anim calcmode="lin" valueType="num">
                                      <p:cBhvr>
                                        <p:cTn id="16" dur="1000" fill="hold"/>
                                        <p:tgtEl>
                                          <p:spTgt spid="41987"/>
                                        </p:tgtEl>
                                        <p:attrNameLst>
                                          <p:attrName>ppt_h</p:attrName>
                                        </p:attrNameLst>
                                      </p:cBhvr>
                                      <p:tavLst>
                                        <p:tav tm="0">
                                          <p:val>
                                            <p:fltVal val="0"/>
                                          </p:val>
                                        </p:tav>
                                        <p:tav tm="100000">
                                          <p:val>
                                            <p:strVal val="#ppt_h"/>
                                          </p:val>
                                        </p:tav>
                                      </p:tavLst>
                                    </p:anim>
                                    <p:anim calcmode="lin" valueType="num">
                                      <p:cBhvr>
                                        <p:cTn id="17" dur="1000" fill="hold"/>
                                        <p:tgtEl>
                                          <p:spTgt spid="4198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198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41988"/>
                                        </p:tgtEl>
                                        <p:attrNameLst>
                                          <p:attrName>style.visibility</p:attrName>
                                        </p:attrNameLst>
                                      </p:cBhvr>
                                      <p:to>
                                        <p:strVal val="visible"/>
                                      </p:to>
                                    </p:set>
                                    <p:animEffect transition="in" filter="barn(inHorizontal)">
                                      <p:cBhvr>
                                        <p:cTn id="23"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41986" name="Picture 2"/>
          <p:cNvPicPr>
            <a:picLocks noChangeAspect="1" noChangeArrowheads="1"/>
          </p:cNvPicPr>
          <p:nvPr/>
        </p:nvPicPr>
        <p:blipFill>
          <a:blip r:embed="rId2"/>
          <a:srcRect/>
          <a:stretch>
            <a:fillRect/>
          </a:stretch>
        </p:blipFill>
        <p:spPr bwMode="auto">
          <a:xfrm>
            <a:off x="-1" y="1202632"/>
            <a:ext cx="6051838" cy="3964439"/>
          </a:xfrm>
          <a:prstGeom prst="rect">
            <a:avLst/>
          </a:prstGeom>
          <a:noFill/>
          <a:ln w="9525">
            <a:noFill/>
            <a:miter lim="800000"/>
            <a:headEnd/>
            <a:tailEnd/>
          </a:ln>
          <a:effectLst/>
        </p:spPr>
      </p:pic>
      <p:pic>
        <p:nvPicPr>
          <p:cNvPr id="43010" name="Picture 2"/>
          <p:cNvPicPr>
            <a:picLocks noChangeAspect="1" noChangeArrowheads="1"/>
          </p:cNvPicPr>
          <p:nvPr/>
        </p:nvPicPr>
        <p:blipFill>
          <a:blip r:embed="rId3"/>
          <a:srcRect/>
          <a:stretch>
            <a:fillRect/>
          </a:stretch>
        </p:blipFill>
        <p:spPr bwMode="auto">
          <a:xfrm>
            <a:off x="6240463" y="536120"/>
            <a:ext cx="4587194" cy="3180455"/>
          </a:xfrm>
          <a:prstGeom prst="rect">
            <a:avLst/>
          </a:prstGeom>
          <a:noFill/>
          <a:ln w="9525">
            <a:noFill/>
            <a:miter lim="800000"/>
            <a:headEnd/>
            <a:tailEnd/>
          </a:ln>
          <a:effectLst/>
        </p:spPr>
      </p:pic>
      <p:pic>
        <p:nvPicPr>
          <p:cNvPr id="43012" name="Picture 4"/>
          <p:cNvPicPr>
            <a:picLocks noChangeAspect="1" noChangeArrowheads="1"/>
          </p:cNvPicPr>
          <p:nvPr/>
        </p:nvPicPr>
        <p:blipFill>
          <a:blip r:embed="rId4"/>
          <a:srcRect/>
          <a:stretch>
            <a:fillRect/>
          </a:stretch>
        </p:blipFill>
        <p:spPr bwMode="auto">
          <a:xfrm>
            <a:off x="5998935" y="3680051"/>
            <a:ext cx="2608036" cy="1678576"/>
          </a:xfrm>
          <a:prstGeom prst="rect">
            <a:avLst/>
          </a:prstGeom>
          <a:noFill/>
          <a:ln w="9525">
            <a:noFill/>
            <a:miter lim="800000"/>
            <a:headEnd/>
            <a:tailEnd/>
          </a:ln>
          <a:effectLst/>
        </p:spPr>
      </p:pic>
      <p:pic>
        <p:nvPicPr>
          <p:cNvPr id="43013" name="Picture 5"/>
          <p:cNvPicPr>
            <a:picLocks noChangeAspect="1" noChangeArrowheads="1"/>
          </p:cNvPicPr>
          <p:nvPr/>
        </p:nvPicPr>
        <p:blipFill>
          <a:blip r:embed="rId5"/>
          <a:srcRect/>
          <a:stretch>
            <a:fillRect/>
          </a:stretch>
        </p:blipFill>
        <p:spPr bwMode="auto">
          <a:xfrm>
            <a:off x="1741714" y="5294767"/>
            <a:ext cx="7103465" cy="598033"/>
          </a:xfrm>
          <a:prstGeom prst="rect">
            <a:avLst/>
          </a:prstGeom>
          <a:noFill/>
          <a:ln w="9525">
            <a:noFill/>
            <a:miter lim="800000"/>
            <a:headEnd/>
            <a:tailEnd/>
          </a:ln>
          <a:effectLst/>
        </p:spPr>
      </p:pic>
      <p:pic>
        <p:nvPicPr>
          <p:cNvPr id="43014" name="Picture 6"/>
          <p:cNvPicPr>
            <a:picLocks noChangeAspect="1" noChangeArrowheads="1"/>
          </p:cNvPicPr>
          <p:nvPr/>
        </p:nvPicPr>
        <p:blipFill>
          <a:blip r:embed="rId6"/>
          <a:srcRect/>
          <a:stretch>
            <a:fillRect/>
          </a:stretch>
        </p:blipFill>
        <p:spPr bwMode="auto">
          <a:xfrm>
            <a:off x="1787752" y="5818187"/>
            <a:ext cx="9425415" cy="74226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ppt_w</p:attrName>
                                        </p:attrNameLst>
                                      </p:cBhvr>
                                      <p:tavLst>
                                        <p:tav tm="0">
                                          <p:val>
                                            <p:fltVal val="0"/>
                                          </p:val>
                                        </p:tav>
                                        <p:tav tm="100000">
                                          <p:val>
                                            <p:strVal val="#ppt_w"/>
                                          </p:val>
                                        </p:tav>
                                      </p:tavLst>
                                    </p:anim>
                                    <p:anim calcmode="lin" valueType="num">
                                      <p:cBhvr>
                                        <p:cTn id="8" dur="500" fill="hold"/>
                                        <p:tgtEl>
                                          <p:spTgt spid="43010"/>
                                        </p:tgtEl>
                                        <p:attrNameLst>
                                          <p:attrName>ppt_h</p:attrName>
                                        </p:attrNameLst>
                                      </p:cBhvr>
                                      <p:tavLst>
                                        <p:tav tm="0">
                                          <p:val>
                                            <p:fltVal val="0"/>
                                          </p:val>
                                        </p:tav>
                                        <p:tav tm="100000">
                                          <p:val>
                                            <p:strVal val="#ppt_h"/>
                                          </p:val>
                                        </p:tav>
                                      </p:tavLst>
                                    </p:anim>
                                    <p:anim calcmode="lin" valueType="num">
                                      <p:cBhvr>
                                        <p:cTn id="9" dur="500" fill="hold"/>
                                        <p:tgtEl>
                                          <p:spTgt spid="43010"/>
                                        </p:tgtEl>
                                        <p:attrNameLst>
                                          <p:attrName>style.rotation</p:attrName>
                                        </p:attrNameLst>
                                      </p:cBhvr>
                                      <p:tavLst>
                                        <p:tav tm="0">
                                          <p:val>
                                            <p:fltVal val="360"/>
                                          </p:val>
                                        </p:tav>
                                        <p:tav tm="100000">
                                          <p:val>
                                            <p:fltVal val="0"/>
                                          </p:val>
                                        </p:tav>
                                      </p:tavLst>
                                    </p:anim>
                                    <p:animEffect transition="in" filter="fade">
                                      <p:cBhvr>
                                        <p:cTn id="10" dur="500"/>
                                        <p:tgtEl>
                                          <p:spTgt spid="4301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43012"/>
                                        </p:tgtEl>
                                        <p:attrNameLst>
                                          <p:attrName>style.visibility</p:attrName>
                                        </p:attrNameLst>
                                      </p:cBhvr>
                                      <p:to>
                                        <p:strVal val="visible"/>
                                      </p:to>
                                    </p:set>
                                    <p:anim calcmode="lin" valueType="num">
                                      <p:cBhvr>
                                        <p:cTn id="15" dur="500" fill="hold"/>
                                        <p:tgtEl>
                                          <p:spTgt spid="43012"/>
                                        </p:tgtEl>
                                        <p:attrNameLst>
                                          <p:attrName>ppt_w</p:attrName>
                                        </p:attrNameLst>
                                      </p:cBhvr>
                                      <p:tavLst>
                                        <p:tav tm="0">
                                          <p:val>
                                            <p:fltVal val="0"/>
                                          </p:val>
                                        </p:tav>
                                        <p:tav tm="100000">
                                          <p:val>
                                            <p:strVal val="#ppt_w"/>
                                          </p:val>
                                        </p:tav>
                                      </p:tavLst>
                                    </p:anim>
                                    <p:anim calcmode="lin" valueType="num">
                                      <p:cBhvr>
                                        <p:cTn id="16" dur="500" fill="hold"/>
                                        <p:tgtEl>
                                          <p:spTgt spid="43012"/>
                                        </p:tgtEl>
                                        <p:attrNameLst>
                                          <p:attrName>ppt_h</p:attrName>
                                        </p:attrNameLst>
                                      </p:cBhvr>
                                      <p:tavLst>
                                        <p:tav tm="0">
                                          <p:val>
                                            <p:fltVal val="0"/>
                                          </p:val>
                                        </p:tav>
                                        <p:tav tm="100000">
                                          <p:val>
                                            <p:strVal val="#ppt_h"/>
                                          </p:val>
                                        </p:tav>
                                      </p:tavLst>
                                    </p:anim>
                                    <p:anim calcmode="lin" valueType="num">
                                      <p:cBhvr>
                                        <p:cTn id="17" dur="500" fill="hold"/>
                                        <p:tgtEl>
                                          <p:spTgt spid="43012"/>
                                        </p:tgtEl>
                                        <p:attrNameLst>
                                          <p:attrName>style.rotation</p:attrName>
                                        </p:attrNameLst>
                                      </p:cBhvr>
                                      <p:tavLst>
                                        <p:tav tm="0">
                                          <p:val>
                                            <p:fltVal val="360"/>
                                          </p:val>
                                        </p:tav>
                                        <p:tav tm="100000">
                                          <p:val>
                                            <p:fltVal val="0"/>
                                          </p:val>
                                        </p:tav>
                                      </p:tavLst>
                                    </p:anim>
                                    <p:animEffect transition="in" filter="fade">
                                      <p:cBhvr>
                                        <p:cTn id="18" dur="500"/>
                                        <p:tgtEl>
                                          <p:spTgt spid="43012"/>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3013"/>
                                        </p:tgtEl>
                                        <p:attrNameLst>
                                          <p:attrName>style.visibility</p:attrName>
                                        </p:attrNameLst>
                                      </p:cBhvr>
                                      <p:to>
                                        <p:strVal val="visible"/>
                                      </p:to>
                                    </p:set>
                                    <p:anim calcmode="lin" valueType="num">
                                      <p:cBhvr>
                                        <p:cTn id="23" dur="500" fill="hold"/>
                                        <p:tgtEl>
                                          <p:spTgt spid="43013"/>
                                        </p:tgtEl>
                                        <p:attrNameLst>
                                          <p:attrName>ppt_w</p:attrName>
                                        </p:attrNameLst>
                                      </p:cBhvr>
                                      <p:tavLst>
                                        <p:tav tm="0">
                                          <p:val>
                                            <p:fltVal val="0"/>
                                          </p:val>
                                        </p:tav>
                                        <p:tav tm="100000">
                                          <p:val>
                                            <p:strVal val="#ppt_w"/>
                                          </p:val>
                                        </p:tav>
                                      </p:tavLst>
                                    </p:anim>
                                    <p:anim calcmode="lin" valueType="num">
                                      <p:cBhvr>
                                        <p:cTn id="24" dur="500" fill="hold"/>
                                        <p:tgtEl>
                                          <p:spTgt spid="43013"/>
                                        </p:tgtEl>
                                        <p:attrNameLst>
                                          <p:attrName>ppt_h</p:attrName>
                                        </p:attrNameLst>
                                      </p:cBhvr>
                                      <p:tavLst>
                                        <p:tav tm="0">
                                          <p:val>
                                            <p:fltVal val="0"/>
                                          </p:val>
                                        </p:tav>
                                        <p:tav tm="100000">
                                          <p:val>
                                            <p:strVal val="#ppt_h"/>
                                          </p:val>
                                        </p:tav>
                                      </p:tavLst>
                                    </p:anim>
                                    <p:anim calcmode="lin" valueType="num">
                                      <p:cBhvr>
                                        <p:cTn id="25" dur="500" fill="hold"/>
                                        <p:tgtEl>
                                          <p:spTgt spid="43013"/>
                                        </p:tgtEl>
                                        <p:attrNameLst>
                                          <p:attrName>style.rotation</p:attrName>
                                        </p:attrNameLst>
                                      </p:cBhvr>
                                      <p:tavLst>
                                        <p:tav tm="0">
                                          <p:val>
                                            <p:fltVal val="360"/>
                                          </p:val>
                                        </p:tav>
                                        <p:tav tm="100000">
                                          <p:val>
                                            <p:fltVal val="0"/>
                                          </p:val>
                                        </p:tav>
                                      </p:tavLst>
                                    </p:anim>
                                    <p:animEffect transition="in" filter="fade">
                                      <p:cBhvr>
                                        <p:cTn id="26" dur="500"/>
                                        <p:tgtEl>
                                          <p:spTgt spid="43013"/>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43014"/>
                                        </p:tgtEl>
                                        <p:attrNameLst>
                                          <p:attrName>style.visibility</p:attrName>
                                        </p:attrNameLst>
                                      </p:cBhvr>
                                      <p:to>
                                        <p:strVal val="visible"/>
                                      </p:to>
                                    </p:set>
                                    <p:anim calcmode="lin" valueType="num">
                                      <p:cBhvr>
                                        <p:cTn id="31" dur="500" fill="hold"/>
                                        <p:tgtEl>
                                          <p:spTgt spid="43014"/>
                                        </p:tgtEl>
                                        <p:attrNameLst>
                                          <p:attrName>ppt_w</p:attrName>
                                        </p:attrNameLst>
                                      </p:cBhvr>
                                      <p:tavLst>
                                        <p:tav tm="0">
                                          <p:val>
                                            <p:fltVal val="0"/>
                                          </p:val>
                                        </p:tav>
                                        <p:tav tm="100000">
                                          <p:val>
                                            <p:strVal val="#ppt_w"/>
                                          </p:val>
                                        </p:tav>
                                      </p:tavLst>
                                    </p:anim>
                                    <p:anim calcmode="lin" valueType="num">
                                      <p:cBhvr>
                                        <p:cTn id="32" dur="500" fill="hold"/>
                                        <p:tgtEl>
                                          <p:spTgt spid="43014"/>
                                        </p:tgtEl>
                                        <p:attrNameLst>
                                          <p:attrName>ppt_h</p:attrName>
                                        </p:attrNameLst>
                                      </p:cBhvr>
                                      <p:tavLst>
                                        <p:tav tm="0">
                                          <p:val>
                                            <p:fltVal val="0"/>
                                          </p:val>
                                        </p:tav>
                                        <p:tav tm="100000">
                                          <p:val>
                                            <p:strVal val="#ppt_h"/>
                                          </p:val>
                                        </p:tav>
                                      </p:tavLst>
                                    </p:anim>
                                    <p:anim calcmode="lin" valueType="num">
                                      <p:cBhvr>
                                        <p:cTn id="33" dur="500" fill="hold"/>
                                        <p:tgtEl>
                                          <p:spTgt spid="43014"/>
                                        </p:tgtEl>
                                        <p:attrNameLst>
                                          <p:attrName>style.rotation</p:attrName>
                                        </p:attrNameLst>
                                      </p:cBhvr>
                                      <p:tavLst>
                                        <p:tav tm="0">
                                          <p:val>
                                            <p:fltVal val="360"/>
                                          </p:val>
                                        </p:tav>
                                        <p:tav tm="100000">
                                          <p:val>
                                            <p:fltVal val="0"/>
                                          </p:val>
                                        </p:tav>
                                      </p:tavLst>
                                    </p:anim>
                                    <p:animEffect transition="in" filter="fade">
                                      <p:cBhvr>
                                        <p:cTn id="34"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37890" name="Picture 2"/>
          <p:cNvPicPr>
            <a:picLocks noChangeAspect="1" noChangeArrowheads="1"/>
          </p:cNvPicPr>
          <p:nvPr/>
        </p:nvPicPr>
        <p:blipFill>
          <a:blip r:embed="rId2"/>
          <a:srcRect/>
          <a:stretch>
            <a:fillRect/>
          </a:stretch>
        </p:blipFill>
        <p:spPr bwMode="auto">
          <a:xfrm>
            <a:off x="4412340" y="591226"/>
            <a:ext cx="3962400" cy="62667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4" name="Rectangle 3"/>
          <p:cNvSpPr/>
          <p:nvPr/>
        </p:nvSpPr>
        <p:spPr>
          <a:xfrm>
            <a:off x="-1" y="522798"/>
            <a:ext cx="8200572" cy="6124754"/>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Dựng ảnh A’ của A qua gương phẳng:</a:t>
            </a:r>
          </a:p>
          <a:p>
            <a:pPr algn="just"/>
            <a:r>
              <a:rPr lang="vi-VN" sz="2800" dirty="0" smtClean="0">
                <a:solidFill>
                  <a:srgbClr val="FF00FF"/>
                </a:solidFill>
                <a:latin typeface="Times New Roman" pitchFamily="18" charset="0"/>
                <a:cs typeface="Times New Roman" pitchFamily="18" charset="0"/>
              </a:rPr>
              <a:t>+ Từ điểm A vẽ hai tia sáng AI</a:t>
            </a:r>
            <a:r>
              <a:rPr lang="vi-VN" sz="2800" baseline="-25000" dirty="0" smtClean="0">
                <a:solidFill>
                  <a:srgbClr val="FF00FF"/>
                </a:solidFill>
                <a:latin typeface="Times New Roman" pitchFamily="18" charset="0"/>
                <a:cs typeface="Times New Roman" pitchFamily="18" charset="0"/>
              </a:rPr>
              <a:t>1</a:t>
            </a:r>
            <a:r>
              <a:rPr lang="vi-VN" sz="2800" dirty="0" smtClean="0">
                <a:solidFill>
                  <a:srgbClr val="FF00FF"/>
                </a:solidFill>
                <a:latin typeface="Times New Roman" pitchFamily="18" charset="0"/>
                <a:cs typeface="Times New Roman" pitchFamily="18" charset="0"/>
              </a:rPr>
              <a:t> và AI</a:t>
            </a:r>
            <a:r>
              <a:rPr lang="vi-VN"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 tới gương phẳng</a:t>
            </a:r>
          </a:p>
          <a:p>
            <a:pPr algn="just"/>
            <a:r>
              <a:rPr lang="vi-VN" sz="2800" dirty="0" smtClean="0">
                <a:solidFill>
                  <a:srgbClr val="FF00FF"/>
                </a:solidFill>
                <a:latin typeface="Times New Roman" pitchFamily="18" charset="0"/>
                <a:cs typeface="Times New Roman" pitchFamily="18" charset="0"/>
              </a:rPr>
              <a:t>+ Vẽ hai tia phản xạ I</a:t>
            </a:r>
            <a:r>
              <a:rPr lang="vi-VN" sz="2800" baseline="-25000" dirty="0" smtClean="0">
                <a:solidFill>
                  <a:srgbClr val="FF00FF"/>
                </a:solidFill>
                <a:latin typeface="Times New Roman" pitchFamily="18" charset="0"/>
                <a:cs typeface="Times New Roman" pitchFamily="18" charset="0"/>
              </a:rPr>
              <a:t>1</a:t>
            </a:r>
            <a:r>
              <a:rPr lang="vi-VN" sz="2800" dirty="0" smtClean="0">
                <a:solidFill>
                  <a:srgbClr val="FF00FF"/>
                </a:solidFill>
                <a:latin typeface="Times New Roman" pitchFamily="18" charset="0"/>
                <a:cs typeface="Times New Roman" pitchFamily="18" charset="0"/>
              </a:rPr>
              <a:t>R</a:t>
            </a:r>
            <a:r>
              <a:rPr lang="vi-VN" sz="2800" baseline="-25000" dirty="0" smtClean="0">
                <a:solidFill>
                  <a:srgbClr val="FF00FF"/>
                </a:solidFill>
                <a:latin typeface="Times New Roman" pitchFamily="18" charset="0"/>
                <a:cs typeface="Times New Roman" pitchFamily="18" charset="0"/>
              </a:rPr>
              <a:t>3</a:t>
            </a:r>
            <a:r>
              <a:rPr lang="vi-VN" sz="2800" dirty="0" smtClean="0">
                <a:solidFill>
                  <a:srgbClr val="FF00FF"/>
                </a:solidFill>
                <a:latin typeface="Times New Roman" pitchFamily="18" charset="0"/>
                <a:cs typeface="Times New Roman" pitchFamily="18" charset="0"/>
              </a:rPr>
              <a:t> và I</a:t>
            </a:r>
            <a:r>
              <a:rPr lang="vi-VN"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R</a:t>
            </a:r>
            <a:r>
              <a:rPr lang="vi-VN" sz="2800" baseline="-25000" dirty="0" smtClean="0">
                <a:solidFill>
                  <a:srgbClr val="FF00FF"/>
                </a:solidFill>
                <a:latin typeface="Times New Roman" pitchFamily="18" charset="0"/>
                <a:cs typeface="Times New Roman" pitchFamily="18" charset="0"/>
              </a:rPr>
              <a:t>1</a:t>
            </a:r>
            <a:r>
              <a:rPr lang="vi-VN" sz="2800" dirty="0" smtClean="0">
                <a:solidFill>
                  <a:srgbClr val="FF00FF"/>
                </a:solidFill>
                <a:latin typeface="Times New Roman" pitchFamily="18" charset="0"/>
                <a:cs typeface="Times New Roman" pitchFamily="18" charset="0"/>
              </a:rPr>
              <a:t> tuân theo định luật phản xạ ánh sáng.</a:t>
            </a:r>
          </a:p>
          <a:p>
            <a:pPr algn="just"/>
            <a:r>
              <a:rPr lang="vi-VN" sz="2800" dirty="0" smtClean="0">
                <a:solidFill>
                  <a:srgbClr val="FF00FF"/>
                </a:solidFill>
                <a:latin typeface="Times New Roman" pitchFamily="18" charset="0"/>
                <a:cs typeface="Times New Roman" pitchFamily="18" charset="0"/>
              </a:rPr>
              <a:t>+ Kéo dài các tia I</a:t>
            </a:r>
            <a:r>
              <a:rPr lang="vi-VN" sz="2800" baseline="-25000" dirty="0" smtClean="0">
                <a:solidFill>
                  <a:srgbClr val="FF00FF"/>
                </a:solidFill>
                <a:latin typeface="Times New Roman" pitchFamily="18" charset="0"/>
                <a:cs typeface="Times New Roman" pitchFamily="18" charset="0"/>
              </a:rPr>
              <a:t>1</a:t>
            </a:r>
            <a:r>
              <a:rPr lang="vi-VN" sz="2800" dirty="0" smtClean="0">
                <a:solidFill>
                  <a:srgbClr val="FF00FF"/>
                </a:solidFill>
                <a:latin typeface="Times New Roman" pitchFamily="18" charset="0"/>
                <a:cs typeface="Times New Roman" pitchFamily="18" charset="0"/>
              </a:rPr>
              <a:t>R</a:t>
            </a:r>
            <a:r>
              <a:rPr lang="vi-VN" sz="2800" baseline="-25000" dirty="0" smtClean="0">
                <a:solidFill>
                  <a:srgbClr val="FF00FF"/>
                </a:solidFill>
                <a:latin typeface="Times New Roman" pitchFamily="18" charset="0"/>
                <a:cs typeface="Times New Roman" pitchFamily="18" charset="0"/>
              </a:rPr>
              <a:t>3</a:t>
            </a:r>
            <a:r>
              <a:rPr lang="vi-VN" sz="2800" dirty="0" smtClean="0">
                <a:solidFill>
                  <a:srgbClr val="FF00FF"/>
                </a:solidFill>
                <a:latin typeface="Times New Roman" pitchFamily="18" charset="0"/>
                <a:cs typeface="Times New Roman" pitchFamily="18" charset="0"/>
              </a:rPr>
              <a:t>, I</a:t>
            </a:r>
            <a:r>
              <a:rPr lang="vi-VN"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R</a:t>
            </a:r>
            <a:r>
              <a:rPr lang="vi-VN" sz="2800" baseline="-25000" dirty="0" smtClean="0">
                <a:solidFill>
                  <a:srgbClr val="FF00FF"/>
                </a:solidFill>
                <a:latin typeface="Times New Roman" pitchFamily="18" charset="0"/>
                <a:cs typeface="Times New Roman" pitchFamily="18" charset="0"/>
              </a:rPr>
              <a:t>1</a:t>
            </a:r>
            <a:r>
              <a:rPr lang="vi-VN" sz="2800" dirty="0" smtClean="0">
                <a:solidFill>
                  <a:srgbClr val="FF00FF"/>
                </a:solidFill>
                <a:latin typeface="Times New Roman" pitchFamily="18" charset="0"/>
                <a:cs typeface="Times New Roman" pitchFamily="18" charset="0"/>
              </a:rPr>
              <a:t> ta được giao điểm A’ là ảnh của A.</a:t>
            </a:r>
          </a:p>
          <a:p>
            <a:pPr algn="just"/>
            <a:r>
              <a:rPr lang="vi-VN" sz="2800" dirty="0" smtClean="0">
                <a:solidFill>
                  <a:srgbClr val="FF00FF"/>
                </a:solidFill>
                <a:latin typeface="Times New Roman" pitchFamily="18" charset="0"/>
                <a:cs typeface="Times New Roman" pitchFamily="18" charset="0"/>
              </a:rPr>
              <a:t>- Dựng ảnh B’ của B qua gương phẳng:</a:t>
            </a:r>
          </a:p>
          <a:p>
            <a:pPr algn="just"/>
            <a:r>
              <a:rPr lang="vi-VN" sz="2800" dirty="0" smtClean="0">
                <a:solidFill>
                  <a:srgbClr val="FF00FF"/>
                </a:solidFill>
                <a:latin typeface="Times New Roman" pitchFamily="18" charset="0"/>
                <a:cs typeface="Times New Roman" pitchFamily="18" charset="0"/>
              </a:rPr>
              <a:t>+ Từ điểm B vẽ hai tia sáng BK</a:t>
            </a:r>
            <a:r>
              <a:rPr lang="vi-VN" sz="2800" baseline="-25000" dirty="0" smtClean="0">
                <a:solidFill>
                  <a:srgbClr val="FF00FF"/>
                </a:solidFill>
                <a:latin typeface="Times New Roman" pitchFamily="18" charset="0"/>
                <a:cs typeface="Times New Roman" pitchFamily="18" charset="0"/>
              </a:rPr>
              <a:t>1</a:t>
            </a:r>
            <a:r>
              <a:rPr lang="vi-VN" sz="2800" dirty="0" smtClean="0">
                <a:solidFill>
                  <a:srgbClr val="FF00FF"/>
                </a:solidFill>
                <a:latin typeface="Times New Roman" pitchFamily="18" charset="0"/>
                <a:cs typeface="Times New Roman" pitchFamily="18" charset="0"/>
              </a:rPr>
              <a:t> và BK</a:t>
            </a:r>
            <a:r>
              <a:rPr lang="vi-VN"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 tới gương phẳng</a:t>
            </a:r>
          </a:p>
          <a:p>
            <a:pPr algn="just"/>
            <a:r>
              <a:rPr lang="vi-VN" sz="2800" dirty="0" smtClean="0">
                <a:solidFill>
                  <a:srgbClr val="FF00FF"/>
                </a:solidFill>
                <a:latin typeface="Times New Roman" pitchFamily="18" charset="0"/>
                <a:cs typeface="Times New Roman" pitchFamily="18" charset="0"/>
              </a:rPr>
              <a:t>+ Vẽ hai tia phản xạ K</a:t>
            </a:r>
            <a:r>
              <a:rPr lang="vi-VN" sz="2800" baseline="-25000" dirty="0" smtClean="0">
                <a:solidFill>
                  <a:srgbClr val="FF00FF"/>
                </a:solidFill>
                <a:latin typeface="Times New Roman" pitchFamily="18" charset="0"/>
                <a:cs typeface="Times New Roman" pitchFamily="18" charset="0"/>
              </a:rPr>
              <a:t>1</a:t>
            </a:r>
            <a:r>
              <a:rPr lang="vi-VN" sz="2800" dirty="0" smtClean="0">
                <a:solidFill>
                  <a:srgbClr val="FF00FF"/>
                </a:solidFill>
                <a:latin typeface="Times New Roman" pitchFamily="18" charset="0"/>
                <a:cs typeface="Times New Roman" pitchFamily="18" charset="0"/>
              </a:rPr>
              <a:t>R</a:t>
            </a:r>
            <a:r>
              <a:rPr lang="vi-VN" sz="2800" baseline="-25000" dirty="0" smtClean="0">
                <a:solidFill>
                  <a:srgbClr val="FF00FF"/>
                </a:solidFill>
                <a:latin typeface="Times New Roman" pitchFamily="18" charset="0"/>
                <a:cs typeface="Times New Roman" pitchFamily="18" charset="0"/>
              </a:rPr>
              <a:t>4</a:t>
            </a:r>
            <a:r>
              <a:rPr lang="vi-VN" sz="2800" dirty="0" smtClean="0">
                <a:solidFill>
                  <a:srgbClr val="FF00FF"/>
                </a:solidFill>
                <a:latin typeface="Times New Roman" pitchFamily="18" charset="0"/>
                <a:cs typeface="Times New Roman" pitchFamily="18" charset="0"/>
              </a:rPr>
              <a:t> và K</a:t>
            </a:r>
            <a:r>
              <a:rPr lang="vi-VN"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R</a:t>
            </a:r>
            <a:r>
              <a:rPr lang="vi-VN"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 tuân theo định luật phản xạ ánh sáng.</a:t>
            </a:r>
          </a:p>
          <a:p>
            <a:pPr algn="just"/>
            <a:r>
              <a:rPr lang="vi-VN" sz="2800" dirty="0" smtClean="0">
                <a:solidFill>
                  <a:srgbClr val="FF00FF"/>
                </a:solidFill>
                <a:latin typeface="Times New Roman" pitchFamily="18" charset="0"/>
                <a:cs typeface="Times New Roman" pitchFamily="18" charset="0"/>
              </a:rPr>
              <a:t>+ Kéo dài các tia K</a:t>
            </a:r>
            <a:r>
              <a:rPr lang="vi-VN" sz="2800" baseline="-25000" dirty="0" smtClean="0">
                <a:solidFill>
                  <a:srgbClr val="FF00FF"/>
                </a:solidFill>
                <a:latin typeface="Times New Roman" pitchFamily="18" charset="0"/>
                <a:cs typeface="Times New Roman" pitchFamily="18" charset="0"/>
              </a:rPr>
              <a:t>1</a:t>
            </a:r>
            <a:r>
              <a:rPr lang="vi-VN" sz="2800" dirty="0" smtClean="0">
                <a:solidFill>
                  <a:srgbClr val="FF00FF"/>
                </a:solidFill>
                <a:latin typeface="Times New Roman" pitchFamily="18" charset="0"/>
                <a:cs typeface="Times New Roman" pitchFamily="18" charset="0"/>
              </a:rPr>
              <a:t>R</a:t>
            </a:r>
            <a:r>
              <a:rPr lang="vi-VN" sz="2800" baseline="-25000" dirty="0" smtClean="0">
                <a:solidFill>
                  <a:srgbClr val="FF00FF"/>
                </a:solidFill>
                <a:latin typeface="Times New Roman" pitchFamily="18" charset="0"/>
                <a:cs typeface="Times New Roman" pitchFamily="18" charset="0"/>
              </a:rPr>
              <a:t>4</a:t>
            </a:r>
            <a:r>
              <a:rPr lang="vi-VN" sz="2800" dirty="0" smtClean="0">
                <a:solidFill>
                  <a:srgbClr val="FF00FF"/>
                </a:solidFill>
                <a:latin typeface="Times New Roman" pitchFamily="18" charset="0"/>
                <a:cs typeface="Times New Roman" pitchFamily="18" charset="0"/>
              </a:rPr>
              <a:t>, K</a:t>
            </a:r>
            <a:r>
              <a:rPr lang="vi-VN"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R</a:t>
            </a:r>
            <a:r>
              <a:rPr lang="vi-VN"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 ta được giao điểm B’ là ảnh của B.</a:t>
            </a:r>
          </a:p>
          <a:p>
            <a:pPr algn="just"/>
            <a:r>
              <a:rPr lang="vi-VN" sz="2800" dirty="0" smtClean="0">
                <a:solidFill>
                  <a:srgbClr val="FF00FF"/>
                </a:solidFill>
                <a:latin typeface="Times New Roman" pitchFamily="18" charset="0"/>
                <a:cs typeface="Times New Roman" pitchFamily="18" charset="0"/>
              </a:rPr>
              <a:t>- Nối 2 điểm A’ và B’, ta được ảnh của vật AB.</a:t>
            </a:r>
            <a:endParaRPr lang="vi-VN" sz="2800" dirty="0">
              <a:solidFill>
                <a:srgbClr val="FF00FF"/>
              </a:solidFill>
              <a:latin typeface="Times New Roman" pitchFamily="18" charset="0"/>
              <a:cs typeface="Times New Roman" pitchFamily="18" charset="0"/>
            </a:endParaRPr>
          </a:p>
        </p:txBody>
      </p:sp>
      <p:pic>
        <p:nvPicPr>
          <p:cNvPr id="40962" name="Picture 2"/>
          <p:cNvPicPr>
            <a:picLocks noChangeAspect="1" noChangeArrowheads="1"/>
          </p:cNvPicPr>
          <p:nvPr/>
        </p:nvPicPr>
        <p:blipFill>
          <a:blip r:embed="rId2"/>
          <a:srcRect/>
          <a:stretch>
            <a:fillRect/>
          </a:stretch>
        </p:blipFill>
        <p:spPr bwMode="auto">
          <a:xfrm>
            <a:off x="8186057" y="868811"/>
            <a:ext cx="4005943" cy="559631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p:cTn id="3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p:cTn id="43"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p:cTn id="55"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4">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38914" name="Picture 2"/>
          <p:cNvPicPr>
            <a:picLocks noChangeAspect="1" noChangeArrowheads="1"/>
          </p:cNvPicPr>
          <p:nvPr/>
        </p:nvPicPr>
        <p:blipFill>
          <a:blip r:embed="rId2"/>
          <a:srcRect/>
          <a:stretch>
            <a:fillRect/>
          </a:stretch>
        </p:blipFill>
        <p:spPr bwMode="auto">
          <a:xfrm>
            <a:off x="1" y="527704"/>
            <a:ext cx="4978400" cy="4010153"/>
          </a:xfrm>
          <a:prstGeom prst="rect">
            <a:avLst/>
          </a:prstGeom>
          <a:noFill/>
          <a:ln w="9525">
            <a:noFill/>
            <a:miter lim="800000"/>
            <a:headEnd/>
            <a:tailEnd/>
          </a:ln>
          <a:effectLst/>
        </p:spPr>
      </p:pic>
      <p:pic>
        <p:nvPicPr>
          <p:cNvPr id="38915" name="Picture 3"/>
          <p:cNvPicPr>
            <a:picLocks noChangeAspect="1" noChangeArrowheads="1"/>
          </p:cNvPicPr>
          <p:nvPr/>
        </p:nvPicPr>
        <p:blipFill>
          <a:blip r:embed="rId3"/>
          <a:srcRect/>
          <a:stretch>
            <a:fillRect/>
          </a:stretch>
        </p:blipFill>
        <p:spPr bwMode="auto">
          <a:xfrm>
            <a:off x="0" y="4499428"/>
            <a:ext cx="3764644" cy="2358572"/>
          </a:xfrm>
          <a:prstGeom prst="rect">
            <a:avLst/>
          </a:prstGeom>
          <a:noFill/>
          <a:ln w="9525">
            <a:noFill/>
            <a:miter lim="800000"/>
            <a:headEnd/>
            <a:tailEnd/>
          </a:ln>
          <a:effectLst/>
        </p:spPr>
      </p:pic>
      <p:sp>
        <p:nvSpPr>
          <p:cNvPr id="10" name="Rectangle 9"/>
          <p:cNvSpPr/>
          <p:nvPr/>
        </p:nvSpPr>
        <p:spPr>
          <a:xfrm>
            <a:off x="4818743" y="505831"/>
            <a:ext cx="7373257" cy="6093976"/>
          </a:xfrm>
          <a:prstGeom prst="rect">
            <a:avLst/>
          </a:prstGeom>
        </p:spPr>
        <p:txBody>
          <a:bodyPr wrap="square">
            <a:spAutoFit/>
          </a:bodyPr>
          <a:lstStyle/>
          <a:p>
            <a:pPr algn="just"/>
            <a:r>
              <a:rPr lang="vi-VN" sz="2600" dirty="0" smtClean="0">
                <a:solidFill>
                  <a:srgbClr val="FF00FF"/>
                </a:solidFill>
                <a:latin typeface="Times New Roman" pitchFamily="18" charset="0"/>
                <a:cs typeface="Times New Roman" pitchFamily="18" charset="0"/>
              </a:rPr>
              <a:t>+ Gọi AB là chiều cao của bạn học sinh đó, M là điểm đặt mắt.</a:t>
            </a:r>
          </a:p>
          <a:p>
            <a:pPr algn="just"/>
            <a:r>
              <a:rPr lang="vi-VN" sz="2600" dirty="0" smtClean="0">
                <a:solidFill>
                  <a:srgbClr val="FF00FF"/>
                </a:solidFill>
                <a:latin typeface="Times New Roman" pitchFamily="18" charset="0"/>
                <a:cs typeface="Times New Roman" pitchFamily="18" charset="0"/>
              </a:rPr>
              <a:t>+ Khi đó A’B’ là ảnh của AB; M’ là ảnh của mắt (M).</a:t>
            </a:r>
          </a:p>
          <a:p>
            <a:pPr algn="just"/>
            <a:r>
              <a:rPr lang="vi-VN" sz="2600" dirty="0" smtClean="0">
                <a:solidFill>
                  <a:srgbClr val="FF00FF"/>
                </a:solidFill>
                <a:latin typeface="Times New Roman" pitchFamily="18" charset="0"/>
                <a:cs typeface="Times New Roman" pitchFamily="18" charset="0"/>
              </a:rPr>
              <a:t>+ Để mắt có thể nhìn thấy ảnh A’B’ qua gương thì từ AB phải có tia sáng truyền đến gương và cho tia phản xạ đến mắt. Khi đó nối M với B’; nối M với A’ cắt tường ở điểm I và J.</a:t>
            </a:r>
          </a:p>
          <a:p>
            <a:pPr algn="just"/>
            <a:r>
              <a:rPr lang="vi-VN" sz="2600" dirty="0" smtClean="0">
                <a:solidFill>
                  <a:srgbClr val="FF00FF"/>
                </a:solidFill>
                <a:latin typeface="Times New Roman" pitchFamily="18" charset="0"/>
                <a:cs typeface="Times New Roman" pitchFamily="18" charset="0"/>
              </a:rPr>
              <a:t>+ Vậy khi đó IJ là chiều cao tối thiểu của gương.</a:t>
            </a:r>
          </a:p>
          <a:p>
            <a:pPr algn="just"/>
            <a:r>
              <a:rPr lang="vi-VN" sz="2600" dirty="0" smtClean="0">
                <a:solidFill>
                  <a:srgbClr val="FF00FF"/>
                </a:solidFill>
                <a:latin typeface="Times New Roman" pitchFamily="18" charset="0"/>
                <a:cs typeface="Times New Roman" pitchFamily="18" charset="0"/>
              </a:rPr>
              <a:t>Sử dụng các tính chất trong hình học cho các hình chữ nhật AMM’A’ và MBB’M’.</a:t>
            </a:r>
          </a:p>
          <a:p>
            <a:r>
              <a:rPr lang="vi-VN" sz="2600" dirty="0" smtClean="0">
                <a:solidFill>
                  <a:srgbClr val="FF00FF"/>
                </a:solidFill>
                <a:latin typeface="Times New Roman" pitchFamily="18" charset="0"/>
                <a:cs typeface="Times New Roman" pitchFamily="18" charset="0"/>
              </a:rPr>
              <a:t>Khi</a:t>
            </a:r>
            <a:r>
              <a:rPr lang="en-US" sz="2600" dirty="0" smtClean="0">
                <a:solidFill>
                  <a:srgbClr val="FF00FF"/>
                </a:solidFill>
                <a:latin typeface="Times New Roman" pitchFamily="18" charset="0"/>
                <a:cs typeface="Times New Roman" pitchFamily="18" charset="0"/>
              </a:rPr>
              <a:t> đ</a:t>
            </a:r>
            <a:r>
              <a:rPr lang="vi-VN" sz="2600" dirty="0" smtClean="0">
                <a:solidFill>
                  <a:srgbClr val="FF00FF"/>
                </a:solidFill>
                <a:latin typeface="Times New Roman" pitchFamily="18" charset="0"/>
                <a:cs typeface="Times New Roman" pitchFamily="18" charset="0"/>
              </a:rPr>
              <a:t>ó: </a:t>
            </a:r>
            <a:r>
              <a:rPr lang="en-US" sz="2600" dirty="0" smtClean="0">
                <a:solidFill>
                  <a:srgbClr val="FF00FF"/>
                </a:solidFill>
                <a:latin typeface="Times New Roman" pitchFamily="18" charset="0"/>
                <a:cs typeface="Times New Roman" pitchFamily="18" charset="0"/>
              </a:rPr>
              <a:t>  </a:t>
            </a:r>
            <a:r>
              <a:rPr lang="vi-VN" sz="2600" dirty="0" smtClean="0">
                <a:solidFill>
                  <a:srgbClr val="FF00FF"/>
                </a:solidFill>
                <a:latin typeface="Times New Roman" pitchFamily="18" charset="0"/>
                <a:cs typeface="Times New Roman" pitchFamily="18" charset="0"/>
              </a:rPr>
              <a:t>IJ=A‘B</a:t>
            </a:r>
            <a:r>
              <a:rPr lang="en-US" sz="2600" dirty="0" smtClean="0">
                <a:solidFill>
                  <a:srgbClr val="FF00FF"/>
                </a:solidFill>
                <a:latin typeface="Times New Roman" pitchFamily="18" charset="0"/>
                <a:cs typeface="Times New Roman" pitchFamily="18" charset="0"/>
              </a:rPr>
              <a:t>’:</a:t>
            </a:r>
            <a:r>
              <a:rPr lang="vi-VN" sz="2600" dirty="0" smtClean="0">
                <a:solidFill>
                  <a:srgbClr val="FF00FF"/>
                </a:solidFill>
                <a:latin typeface="Times New Roman" pitchFamily="18" charset="0"/>
                <a:cs typeface="Times New Roman" pitchFamily="18" charset="0"/>
              </a:rPr>
              <a:t>2=AB</a:t>
            </a:r>
            <a:r>
              <a:rPr lang="en-US" sz="2600" dirty="0" smtClean="0">
                <a:solidFill>
                  <a:srgbClr val="FF00FF"/>
                </a:solidFill>
                <a:latin typeface="Times New Roman" pitchFamily="18" charset="0"/>
                <a:cs typeface="Times New Roman" pitchFamily="18" charset="0"/>
              </a:rPr>
              <a:t>: </a:t>
            </a:r>
            <a:r>
              <a:rPr lang="vi-VN" sz="2600" dirty="0" smtClean="0">
                <a:solidFill>
                  <a:srgbClr val="FF00FF"/>
                </a:solidFill>
                <a:latin typeface="Times New Roman" pitchFamily="18" charset="0"/>
                <a:cs typeface="Times New Roman" pitchFamily="18" charset="0"/>
              </a:rPr>
              <a:t>2=0,8mIJ=A'B'2=AB2=0,8 m </a:t>
            </a:r>
            <a:endParaRPr lang="en-US" sz="2600" dirty="0" smtClean="0">
              <a:solidFill>
                <a:srgbClr val="FF00FF"/>
              </a:solidFill>
              <a:latin typeface="Times New Roman" pitchFamily="18" charset="0"/>
              <a:cs typeface="Times New Roman" pitchFamily="18" charset="0"/>
            </a:endParaRPr>
          </a:p>
          <a:p>
            <a:r>
              <a:rPr lang="vi-VN" sz="2600" dirty="0" smtClean="0">
                <a:solidFill>
                  <a:srgbClr val="FF00FF"/>
                </a:solidFill>
                <a:latin typeface="Times New Roman" pitchFamily="18" charset="0"/>
                <a:cs typeface="Times New Roman" pitchFamily="18" charset="0"/>
              </a:rPr>
              <a:t>hay JK=</a:t>
            </a:r>
            <a:r>
              <a:rPr lang="en-US" sz="2600" dirty="0" smtClean="0">
                <a:solidFill>
                  <a:srgbClr val="FF00FF"/>
                </a:solidFill>
                <a:latin typeface="Times New Roman" pitchFamily="18" charset="0"/>
                <a:cs typeface="Times New Roman" pitchFamily="18" charset="0"/>
              </a:rPr>
              <a:t>(</a:t>
            </a:r>
            <a:r>
              <a:rPr lang="vi-VN" sz="2600" dirty="0" smtClean="0">
                <a:solidFill>
                  <a:srgbClr val="FF00FF"/>
                </a:solidFill>
                <a:latin typeface="Times New Roman" pitchFamily="18" charset="0"/>
                <a:cs typeface="Times New Roman" pitchFamily="18" charset="0"/>
              </a:rPr>
              <a:t>AB−MB</a:t>
            </a:r>
            <a:r>
              <a:rPr lang="en-US" sz="2600" dirty="0" smtClean="0">
                <a:solidFill>
                  <a:srgbClr val="FF00FF"/>
                </a:solidFill>
                <a:latin typeface="Times New Roman" pitchFamily="18" charset="0"/>
                <a:cs typeface="Times New Roman" pitchFamily="18" charset="0"/>
              </a:rPr>
              <a:t>):</a:t>
            </a:r>
            <a:r>
              <a:rPr lang="vi-VN" sz="2600" dirty="0" smtClean="0">
                <a:solidFill>
                  <a:srgbClr val="FF00FF"/>
                </a:solidFill>
                <a:latin typeface="Times New Roman" pitchFamily="18" charset="0"/>
                <a:cs typeface="Times New Roman" pitchFamily="18" charset="0"/>
              </a:rPr>
              <a:t>2=</a:t>
            </a:r>
            <a:r>
              <a:rPr lang="en-US" sz="2600" dirty="0" smtClean="0">
                <a:solidFill>
                  <a:srgbClr val="FF00FF"/>
                </a:solidFill>
                <a:latin typeface="Times New Roman" pitchFamily="18" charset="0"/>
                <a:cs typeface="Times New Roman" pitchFamily="18" charset="0"/>
              </a:rPr>
              <a:t>(</a:t>
            </a:r>
            <a:r>
              <a:rPr lang="vi-VN" sz="2600" dirty="0" smtClean="0">
                <a:solidFill>
                  <a:srgbClr val="FF00FF"/>
                </a:solidFill>
                <a:latin typeface="Times New Roman" pitchFamily="18" charset="0"/>
                <a:cs typeface="Times New Roman" pitchFamily="18" charset="0"/>
              </a:rPr>
              <a:t>1,6−0,08</a:t>
            </a:r>
            <a:r>
              <a:rPr lang="en-US" sz="2600" dirty="0" smtClean="0">
                <a:solidFill>
                  <a:srgbClr val="FF00FF"/>
                </a:solidFill>
                <a:latin typeface="Times New Roman" pitchFamily="18" charset="0"/>
                <a:cs typeface="Times New Roman" pitchFamily="18" charset="0"/>
              </a:rPr>
              <a:t>):</a:t>
            </a:r>
            <a:r>
              <a:rPr lang="vi-VN" sz="2600" dirty="0" smtClean="0">
                <a:solidFill>
                  <a:srgbClr val="FF00FF"/>
                </a:solidFill>
                <a:latin typeface="Times New Roman" pitchFamily="18" charset="0"/>
                <a:cs typeface="Times New Roman" pitchFamily="18" charset="0"/>
              </a:rPr>
              <a:t>2=0,76m</a:t>
            </a:r>
          </a:p>
          <a:p>
            <a:pPr algn="just"/>
            <a:r>
              <a:rPr lang="vi-VN" sz="2600" dirty="0" smtClean="0">
                <a:solidFill>
                  <a:srgbClr val="FF00FF"/>
                </a:solidFill>
                <a:latin typeface="Times New Roman" pitchFamily="18" charset="0"/>
                <a:cs typeface="Times New Roman" pitchFamily="18" charset="0"/>
              </a:rPr>
              <a:t>Vậy chiều cao tối thiểu của gương là 0,8 m và treo cách mặt đất 0,76 m.</a:t>
            </a:r>
            <a:endParaRPr lang="vi-VN" sz="26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8915"/>
                                        </p:tgtEl>
                                        <p:attrNameLst>
                                          <p:attrName>style.visibility</p:attrName>
                                        </p:attrNameLst>
                                      </p:cBhvr>
                                      <p:to>
                                        <p:strVal val="visible"/>
                                      </p:to>
                                    </p:set>
                                    <p:anim calcmode="lin" valueType="num">
                                      <p:cBhvr>
                                        <p:cTn id="7" dur="1000" fill="hold"/>
                                        <p:tgtEl>
                                          <p:spTgt spid="38915"/>
                                        </p:tgtEl>
                                        <p:attrNameLst>
                                          <p:attrName>ppt_w</p:attrName>
                                        </p:attrNameLst>
                                      </p:cBhvr>
                                      <p:tavLst>
                                        <p:tav tm="0">
                                          <p:val>
                                            <p:fltVal val="0"/>
                                          </p:val>
                                        </p:tav>
                                        <p:tav tm="100000">
                                          <p:val>
                                            <p:strVal val="#ppt_w"/>
                                          </p:val>
                                        </p:tav>
                                      </p:tavLst>
                                    </p:anim>
                                    <p:anim calcmode="lin" valueType="num">
                                      <p:cBhvr>
                                        <p:cTn id="8" dur="1000" fill="hold"/>
                                        <p:tgtEl>
                                          <p:spTgt spid="38915"/>
                                        </p:tgtEl>
                                        <p:attrNameLst>
                                          <p:attrName>ppt_h</p:attrName>
                                        </p:attrNameLst>
                                      </p:cBhvr>
                                      <p:tavLst>
                                        <p:tav tm="0">
                                          <p:val>
                                            <p:fltVal val="0"/>
                                          </p:val>
                                        </p:tav>
                                        <p:tav tm="100000">
                                          <p:val>
                                            <p:strVal val="#ppt_h"/>
                                          </p:val>
                                        </p:tav>
                                      </p:tavLst>
                                    </p:anim>
                                    <p:anim calcmode="lin" valueType="num">
                                      <p:cBhvr>
                                        <p:cTn id="9" dur="1000" fill="hold"/>
                                        <p:tgtEl>
                                          <p:spTgt spid="38915"/>
                                        </p:tgtEl>
                                        <p:attrNameLst>
                                          <p:attrName>style.rotation</p:attrName>
                                        </p:attrNameLst>
                                      </p:cBhvr>
                                      <p:tavLst>
                                        <p:tav tm="0">
                                          <p:val>
                                            <p:fltVal val="90"/>
                                          </p:val>
                                        </p:tav>
                                        <p:tav tm="100000">
                                          <p:val>
                                            <p:fltVal val="0"/>
                                          </p:val>
                                        </p:tav>
                                      </p:tavLst>
                                    </p:anim>
                                    <p:animEffect transition="in" filter="fade">
                                      <p:cBhvr>
                                        <p:cTn id="10" dur="1000"/>
                                        <p:tgtEl>
                                          <p:spTgt spid="3891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p:cTn id="15"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 calcmode="lin" valueType="num">
                                      <p:cBhvr>
                                        <p:cTn id="23"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10">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p:cTn id="31"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10">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 calcmode="lin" valueType="num">
                                      <p:cBhvr>
                                        <p:cTn id="39"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0">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10">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1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anim calcmode="lin" valueType="num">
                                      <p:cBhvr>
                                        <p:cTn id="47"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10">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10">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10">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0">
                                            <p:txEl>
                                              <p:pRg st="5" end="5"/>
                                            </p:txEl>
                                          </p:spTgt>
                                        </p:tgtEl>
                                        <p:attrNameLst>
                                          <p:attrName>style.visibility</p:attrName>
                                        </p:attrNameLst>
                                      </p:cBhvr>
                                      <p:to>
                                        <p:strVal val="visible"/>
                                      </p:to>
                                    </p:set>
                                    <p:anim calcmode="lin" valueType="num">
                                      <p:cBhvr>
                                        <p:cTn id="55" dur="5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10">
                                            <p:txEl>
                                              <p:pRg st="5" end="5"/>
                                            </p:txEl>
                                          </p:spTgt>
                                        </p:tgtEl>
                                        <p:attrNameLst>
                                          <p:attrName>ppt_h</p:attrName>
                                        </p:attrNameLst>
                                      </p:cBhvr>
                                      <p:tavLst>
                                        <p:tav tm="0">
                                          <p:val>
                                            <p:fltVal val="0"/>
                                          </p:val>
                                        </p:tav>
                                        <p:tav tm="100000">
                                          <p:val>
                                            <p:strVal val="#ppt_h"/>
                                          </p:val>
                                        </p:tav>
                                      </p:tavLst>
                                    </p:anim>
                                    <p:anim calcmode="lin" valueType="num">
                                      <p:cBhvr>
                                        <p:cTn id="57" dur="500" fill="hold"/>
                                        <p:tgtEl>
                                          <p:spTgt spid="10">
                                            <p:txEl>
                                              <p:pRg st="5" end="5"/>
                                            </p:txEl>
                                          </p:spTgt>
                                        </p:tgtEl>
                                        <p:attrNameLst>
                                          <p:attrName>style.rotation</p:attrName>
                                        </p:attrNameLst>
                                      </p:cBhvr>
                                      <p:tavLst>
                                        <p:tav tm="0">
                                          <p:val>
                                            <p:fltVal val="360"/>
                                          </p:val>
                                        </p:tav>
                                        <p:tav tm="100000">
                                          <p:val>
                                            <p:fltVal val="0"/>
                                          </p:val>
                                        </p:tav>
                                      </p:tavLst>
                                    </p:anim>
                                    <p:animEffect transition="in" filter="fade">
                                      <p:cBhvr>
                                        <p:cTn id="58" dur="500"/>
                                        <p:tgtEl>
                                          <p:spTgt spid="10">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0">
                                            <p:txEl>
                                              <p:pRg st="6" end="6"/>
                                            </p:txEl>
                                          </p:spTgt>
                                        </p:tgtEl>
                                        <p:attrNameLst>
                                          <p:attrName>style.visibility</p:attrName>
                                        </p:attrNameLst>
                                      </p:cBhvr>
                                      <p:to>
                                        <p:strVal val="visible"/>
                                      </p:to>
                                    </p:set>
                                    <p:anim calcmode="lin" valueType="num">
                                      <p:cBhvr>
                                        <p:cTn id="63" dur="500" fill="hold"/>
                                        <p:tgtEl>
                                          <p:spTgt spid="10">
                                            <p:txEl>
                                              <p:pRg st="6" end="6"/>
                                            </p:txEl>
                                          </p:spTgt>
                                        </p:tgtEl>
                                        <p:attrNameLst>
                                          <p:attrName>ppt_w</p:attrName>
                                        </p:attrNameLst>
                                      </p:cBhvr>
                                      <p:tavLst>
                                        <p:tav tm="0">
                                          <p:val>
                                            <p:fltVal val="0"/>
                                          </p:val>
                                        </p:tav>
                                        <p:tav tm="100000">
                                          <p:val>
                                            <p:strVal val="#ppt_w"/>
                                          </p:val>
                                        </p:tav>
                                      </p:tavLst>
                                    </p:anim>
                                    <p:anim calcmode="lin" valueType="num">
                                      <p:cBhvr>
                                        <p:cTn id="64" dur="500" fill="hold"/>
                                        <p:tgtEl>
                                          <p:spTgt spid="10">
                                            <p:txEl>
                                              <p:pRg st="6" end="6"/>
                                            </p:txEl>
                                          </p:spTgt>
                                        </p:tgtEl>
                                        <p:attrNameLst>
                                          <p:attrName>ppt_h</p:attrName>
                                        </p:attrNameLst>
                                      </p:cBhvr>
                                      <p:tavLst>
                                        <p:tav tm="0">
                                          <p:val>
                                            <p:fltVal val="0"/>
                                          </p:val>
                                        </p:tav>
                                        <p:tav tm="100000">
                                          <p:val>
                                            <p:strVal val="#ppt_h"/>
                                          </p:val>
                                        </p:tav>
                                      </p:tavLst>
                                    </p:anim>
                                    <p:anim calcmode="lin" valueType="num">
                                      <p:cBhvr>
                                        <p:cTn id="65" dur="500" fill="hold"/>
                                        <p:tgtEl>
                                          <p:spTgt spid="10">
                                            <p:txEl>
                                              <p:pRg st="6" end="6"/>
                                            </p:txEl>
                                          </p:spTgt>
                                        </p:tgtEl>
                                        <p:attrNameLst>
                                          <p:attrName>style.rotation</p:attrName>
                                        </p:attrNameLst>
                                      </p:cBhvr>
                                      <p:tavLst>
                                        <p:tav tm="0">
                                          <p:val>
                                            <p:fltVal val="360"/>
                                          </p:val>
                                        </p:tav>
                                        <p:tav tm="100000">
                                          <p:val>
                                            <p:fltVal val="0"/>
                                          </p:val>
                                        </p:tav>
                                      </p:tavLst>
                                    </p:anim>
                                    <p:animEffect transition="in" filter="fade">
                                      <p:cBhvr>
                                        <p:cTn id="66" dur="500"/>
                                        <p:tgtEl>
                                          <p:spTgt spid="10">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nodeType="clickEffect">
                                  <p:stCondLst>
                                    <p:cond delay="0"/>
                                  </p:stCondLst>
                                  <p:childTnLst>
                                    <p:set>
                                      <p:cBhvr>
                                        <p:cTn id="70" dur="1" fill="hold">
                                          <p:stCondLst>
                                            <p:cond delay="0"/>
                                          </p:stCondLst>
                                        </p:cTn>
                                        <p:tgtEl>
                                          <p:spTgt spid="10">
                                            <p:txEl>
                                              <p:pRg st="7" end="7"/>
                                            </p:txEl>
                                          </p:spTgt>
                                        </p:tgtEl>
                                        <p:attrNameLst>
                                          <p:attrName>style.visibility</p:attrName>
                                        </p:attrNameLst>
                                      </p:cBhvr>
                                      <p:to>
                                        <p:strVal val="visible"/>
                                      </p:to>
                                    </p:set>
                                    <p:anim calcmode="lin" valueType="num">
                                      <p:cBhvr>
                                        <p:cTn id="71" dur="500" fill="hold"/>
                                        <p:tgtEl>
                                          <p:spTgt spid="10">
                                            <p:txEl>
                                              <p:pRg st="7" end="7"/>
                                            </p:txEl>
                                          </p:spTgt>
                                        </p:tgtEl>
                                        <p:attrNameLst>
                                          <p:attrName>ppt_w</p:attrName>
                                        </p:attrNameLst>
                                      </p:cBhvr>
                                      <p:tavLst>
                                        <p:tav tm="0">
                                          <p:val>
                                            <p:fltVal val="0"/>
                                          </p:val>
                                        </p:tav>
                                        <p:tav tm="100000">
                                          <p:val>
                                            <p:strVal val="#ppt_w"/>
                                          </p:val>
                                        </p:tav>
                                      </p:tavLst>
                                    </p:anim>
                                    <p:anim calcmode="lin" valueType="num">
                                      <p:cBhvr>
                                        <p:cTn id="72" dur="500" fill="hold"/>
                                        <p:tgtEl>
                                          <p:spTgt spid="10">
                                            <p:txEl>
                                              <p:pRg st="7" end="7"/>
                                            </p:txEl>
                                          </p:spTgt>
                                        </p:tgtEl>
                                        <p:attrNameLst>
                                          <p:attrName>ppt_h</p:attrName>
                                        </p:attrNameLst>
                                      </p:cBhvr>
                                      <p:tavLst>
                                        <p:tav tm="0">
                                          <p:val>
                                            <p:fltVal val="0"/>
                                          </p:val>
                                        </p:tav>
                                        <p:tav tm="100000">
                                          <p:val>
                                            <p:strVal val="#ppt_h"/>
                                          </p:val>
                                        </p:tav>
                                      </p:tavLst>
                                    </p:anim>
                                    <p:anim calcmode="lin" valueType="num">
                                      <p:cBhvr>
                                        <p:cTn id="73" dur="500" fill="hold"/>
                                        <p:tgtEl>
                                          <p:spTgt spid="10">
                                            <p:txEl>
                                              <p:pRg st="7" end="7"/>
                                            </p:txEl>
                                          </p:spTgt>
                                        </p:tgtEl>
                                        <p:attrNameLst>
                                          <p:attrName>style.rotation</p:attrName>
                                        </p:attrNameLst>
                                      </p:cBhvr>
                                      <p:tavLst>
                                        <p:tav tm="0">
                                          <p:val>
                                            <p:fltVal val="360"/>
                                          </p:val>
                                        </p:tav>
                                        <p:tav tm="100000">
                                          <p:val>
                                            <p:fltVal val="0"/>
                                          </p:val>
                                        </p:tav>
                                      </p:tavLst>
                                    </p:anim>
                                    <p:animEffect transition="in" filter="fade">
                                      <p:cBhvr>
                                        <p:cTn id="74"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39938" name="Picture 2"/>
          <p:cNvPicPr>
            <a:picLocks noChangeAspect="1" noChangeArrowheads="1"/>
          </p:cNvPicPr>
          <p:nvPr/>
        </p:nvPicPr>
        <p:blipFill>
          <a:blip r:embed="rId2"/>
          <a:srcRect/>
          <a:stretch>
            <a:fillRect/>
          </a:stretch>
        </p:blipFill>
        <p:spPr bwMode="auto">
          <a:xfrm>
            <a:off x="0" y="651555"/>
            <a:ext cx="12192000" cy="622444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9938"/>
                                        </p:tgtEl>
                                        <p:attrNameLst>
                                          <p:attrName>style.visibility</p:attrName>
                                        </p:attrNameLst>
                                      </p:cBhvr>
                                      <p:to>
                                        <p:strVal val="visible"/>
                                      </p:to>
                                    </p:set>
                                    <p:anim calcmode="lin" valueType="num">
                                      <p:cBhvr>
                                        <p:cTn id="7" dur="1000" fill="hold"/>
                                        <p:tgtEl>
                                          <p:spTgt spid="39938"/>
                                        </p:tgtEl>
                                        <p:attrNameLst>
                                          <p:attrName>ppt_w</p:attrName>
                                        </p:attrNameLst>
                                      </p:cBhvr>
                                      <p:tavLst>
                                        <p:tav tm="0">
                                          <p:val>
                                            <p:fltVal val="0"/>
                                          </p:val>
                                        </p:tav>
                                        <p:tav tm="100000">
                                          <p:val>
                                            <p:strVal val="#ppt_w"/>
                                          </p:val>
                                        </p:tav>
                                      </p:tavLst>
                                    </p:anim>
                                    <p:anim calcmode="lin" valueType="num">
                                      <p:cBhvr>
                                        <p:cTn id="8" dur="1000" fill="hold"/>
                                        <p:tgtEl>
                                          <p:spTgt spid="39938"/>
                                        </p:tgtEl>
                                        <p:attrNameLst>
                                          <p:attrName>ppt_h</p:attrName>
                                        </p:attrNameLst>
                                      </p:cBhvr>
                                      <p:tavLst>
                                        <p:tav tm="0">
                                          <p:val>
                                            <p:fltVal val="0"/>
                                          </p:val>
                                        </p:tav>
                                        <p:tav tm="100000">
                                          <p:val>
                                            <p:strVal val="#ppt_h"/>
                                          </p:val>
                                        </p:tav>
                                      </p:tavLst>
                                    </p:anim>
                                    <p:anim calcmode="lin" valueType="num">
                                      <p:cBhvr>
                                        <p:cTn id="9" dur="1000" fill="hold"/>
                                        <p:tgtEl>
                                          <p:spTgt spid="39938"/>
                                        </p:tgtEl>
                                        <p:attrNameLst>
                                          <p:attrName>style.rotation</p:attrName>
                                        </p:attrNameLst>
                                      </p:cBhvr>
                                      <p:tavLst>
                                        <p:tav tm="0">
                                          <p:val>
                                            <p:fltVal val="90"/>
                                          </p:val>
                                        </p:tav>
                                        <p:tav tm="100000">
                                          <p:val>
                                            <p:fltVal val="0"/>
                                          </p:val>
                                        </p:tav>
                                      </p:tavLst>
                                    </p:anim>
                                    <p:animEffect transition="in" filter="fade">
                                      <p:cBhvr>
                                        <p:cTn id="10" dur="1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352096"/>
            <a:ext cx="12192000" cy="38853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SỰ</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smtClean="0">
              <a:solidFill>
                <a:srgbClr val="0000FF"/>
              </a:solidFill>
              <a:latin typeface="Times New Roman" pitchFamily="18" charset="0"/>
              <a:cs typeface="Times New Roman" pitchFamily="18" charset="0"/>
            </a:endParaRPr>
          </a:p>
          <a:p>
            <a:pPr marL="514350" indent="-514350" algn="l"/>
            <a:endParaRPr lang="en-US" sz="2800" dirty="0" smtClean="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4" name="TextBox 3"/>
          <p:cNvSpPr txBox="1"/>
          <p:nvPr/>
        </p:nvSpPr>
        <p:spPr>
          <a:xfrm>
            <a:off x="0" y="1000352"/>
            <a:ext cx="12192000" cy="523220"/>
          </a:xfrm>
          <a:prstGeom prst="rect">
            <a:avLst/>
          </a:prstGeom>
          <a:noFill/>
        </p:spPr>
        <p:txBody>
          <a:bodyPr wrap="square">
            <a:spAutoFit/>
          </a:bodyPr>
          <a:lstStyle/>
          <a:p>
            <a:pPr algn="just">
              <a:defRPr/>
            </a:pPr>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nhẵn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bóng</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5428342" y="1039132"/>
            <a:ext cx="6618517" cy="4378403"/>
          </a:xfrm>
          <a:prstGeom prst="rect">
            <a:avLst/>
          </a:prstGeom>
          <a:noFill/>
          <a:ln w="9525">
            <a:noFill/>
            <a:miter lim="800000"/>
            <a:headEnd/>
            <a:tailEnd/>
          </a:ln>
          <a:effectLst/>
        </p:spPr>
      </p:pic>
      <p:sp>
        <p:nvSpPr>
          <p:cNvPr id="16" name="TextBox 15"/>
          <p:cNvSpPr txBox="1"/>
          <p:nvPr/>
        </p:nvSpPr>
        <p:spPr>
          <a:xfrm>
            <a:off x="4049480" y="5473005"/>
            <a:ext cx="4180115" cy="1384995"/>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Khi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chiếu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chùm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gương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thì</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chùm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bị</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hắt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trở</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lại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theo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hướng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khác</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17" name="TextBox 16"/>
          <p:cNvSpPr txBox="1"/>
          <p:nvPr/>
        </p:nvSpPr>
        <p:spPr>
          <a:xfrm>
            <a:off x="8904510" y="5785054"/>
            <a:ext cx="3287490" cy="954107"/>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Hiện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gọi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18" name="Right Arrow 17"/>
          <p:cNvSpPr/>
          <p:nvPr/>
        </p:nvSpPr>
        <p:spPr>
          <a:xfrm>
            <a:off x="8244114" y="6066973"/>
            <a:ext cx="551543" cy="319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500" fill="hold"/>
                                        <p:tgtEl>
                                          <p:spTgt spid="1026"/>
                                        </p:tgtEl>
                                        <p:attrNameLst>
                                          <p:attrName>ppt_w</p:attrName>
                                        </p:attrNameLst>
                                      </p:cBhvr>
                                      <p:tavLst>
                                        <p:tav tm="0">
                                          <p:val>
                                            <p:fltVal val="0"/>
                                          </p:val>
                                        </p:tav>
                                        <p:tav tm="100000">
                                          <p:val>
                                            <p:strVal val="#ppt_w"/>
                                          </p:val>
                                        </p:tav>
                                      </p:tavLst>
                                    </p:anim>
                                    <p:anim calcmode="lin" valueType="num">
                                      <p:cBhvr>
                                        <p:cTn id="21" dur="500" fill="hold"/>
                                        <p:tgtEl>
                                          <p:spTgt spid="1026"/>
                                        </p:tgtEl>
                                        <p:attrNameLst>
                                          <p:attrName>ppt_h</p:attrName>
                                        </p:attrNameLst>
                                      </p:cBhvr>
                                      <p:tavLst>
                                        <p:tav tm="0">
                                          <p:val>
                                            <p:fltVal val="0"/>
                                          </p:val>
                                        </p:tav>
                                        <p:tav tm="100000">
                                          <p:val>
                                            <p:strVal val="#ppt_h"/>
                                          </p:val>
                                        </p:tav>
                                      </p:tavLst>
                                    </p:anim>
                                    <p:anim calcmode="lin" valueType="num">
                                      <p:cBhvr>
                                        <p:cTn id="22" dur="500" fill="hold"/>
                                        <p:tgtEl>
                                          <p:spTgt spid="1026"/>
                                        </p:tgtEl>
                                        <p:attrNameLst>
                                          <p:attrName>style.rotation</p:attrName>
                                        </p:attrNameLst>
                                      </p:cBhvr>
                                      <p:tavLst>
                                        <p:tav tm="0">
                                          <p:val>
                                            <p:fltVal val="360"/>
                                          </p:val>
                                        </p:tav>
                                        <p:tav tm="100000">
                                          <p:val>
                                            <p:fltVal val="0"/>
                                          </p:val>
                                        </p:tav>
                                      </p:tavLst>
                                    </p:anim>
                                    <p:animEffect transition="in" filter="fade">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trips(downRight)">
                                      <p:cBhvr>
                                        <p:cTn id="34" dur="500"/>
                                        <p:tgtEl>
                                          <p:spTgt spid="18"/>
                                        </p:tgtEl>
                                      </p:cBhvr>
                                    </p:animEffect>
                                  </p:childTnLst>
                                </p:cTn>
                              </p:par>
                            </p:childTnLst>
                          </p:cTn>
                        </p:par>
                        <p:par>
                          <p:cTn id="35" fill="hold">
                            <p:stCondLst>
                              <p:cond delay="500"/>
                            </p:stCondLst>
                            <p:childTnLst>
                              <p:par>
                                <p:cTn id="36" presetID="53" presetClass="entr" presetSubtype="0" repeatCount="300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SỰ</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smtClean="0">
              <a:solidFill>
                <a:srgbClr val="0000FF"/>
              </a:solidFill>
              <a:latin typeface="Times New Roman" pitchFamily="18" charset="0"/>
              <a:cs typeface="Times New Roman" pitchFamily="18" charset="0"/>
            </a:endParaRPr>
          </a:p>
          <a:p>
            <a:pPr marL="514350" indent="-514350" algn="l"/>
            <a:endParaRPr lang="en-US" sz="2800" dirty="0" smtClean="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4" name="TextBox 3"/>
          <p:cNvSpPr txBox="1"/>
          <p:nvPr/>
        </p:nvSpPr>
        <p:spPr>
          <a:xfrm>
            <a:off x="0" y="1000352"/>
            <a:ext cx="12192000" cy="523220"/>
          </a:xfrm>
          <a:prstGeom prst="rect">
            <a:avLst/>
          </a:prstGeom>
          <a:noFill/>
        </p:spPr>
        <p:txBody>
          <a:bodyPr wrap="square">
            <a:spAutoFit/>
          </a:bodyPr>
          <a:lstStyle/>
          <a:p>
            <a:pPr algn="just">
              <a:defRPr/>
            </a:pPr>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nhẵn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bóng</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9" name="TextBox 8"/>
          <p:cNvSpPr txBox="1"/>
          <p:nvPr/>
        </p:nvSpPr>
        <p:spPr>
          <a:xfrm>
            <a:off x="0" y="1530124"/>
            <a:ext cx="12192000" cy="954107"/>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gặp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nhẵn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SỰ</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smtClean="0">
              <a:solidFill>
                <a:srgbClr val="0000FF"/>
              </a:solidFill>
              <a:latin typeface="Times New Roman" pitchFamily="18" charset="0"/>
              <a:cs typeface="Times New Roman" pitchFamily="18" charset="0"/>
            </a:endParaRPr>
          </a:p>
          <a:p>
            <a:pPr marL="514350" indent="-514350" algn="l"/>
            <a:endParaRPr lang="en-US" sz="2800" dirty="0" smtClean="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4" name="TextBox 3"/>
          <p:cNvSpPr txBox="1"/>
          <p:nvPr/>
        </p:nvSpPr>
        <p:spPr>
          <a:xfrm>
            <a:off x="0" y="1000352"/>
            <a:ext cx="12192000" cy="523220"/>
          </a:xfrm>
          <a:prstGeom prst="rect">
            <a:avLst/>
          </a:prstGeom>
          <a:noFill/>
        </p:spPr>
        <p:txBody>
          <a:bodyPr wrap="square">
            <a:spAutoFit/>
          </a:bodyPr>
          <a:lstStyle/>
          <a:p>
            <a:pPr algn="just">
              <a:defRPr/>
            </a:pPr>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nhẵn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bóng</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5921829" y="1041398"/>
            <a:ext cx="6076497" cy="561738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8870438" y="1631767"/>
            <a:ext cx="3321562" cy="5226233"/>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5050969" y="1185448"/>
            <a:ext cx="3954009" cy="5658038"/>
          </a:xfrm>
          <a:prstGeom prst="rect">
            <a:avLst/>
          </a:prstGeom>
          <a:noFill/>
          <a:ln w="9525">
            <a:noFill/>
            <a:miter lim="800000"/>
            <a:headEnd/>
            <a:tailEnd/>
          </a:ln>
          <a:effectLst/>
        </p:spPr>
      </p:pic>
      <p:sp>
        <p:nvSpPr>
          <p:cNvPr id="12" name="TextBox 11"/>
          <p:cNvSpPr txBox="1"/>
          <p:nvPr/>
        </p:nvSpPr>
        <p:spPr>
          <a:xfrm>
            <a:off x="0" y="1530124"/>
            <a:ext cx="5036457" cy="1815882"/>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gặp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nhẵn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lide(fromBottom)">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0" fill="hold" nodeType="clickEffect">
                                  <p:stCondLst>
                                    <p:cond delay="0"/>
                                  </p:stCondLst>
                                  <p:childTnLst>
                                    <p:anim calcmode="lin" valueType="num">
                                      <p:cBhvr>
                                        <p:cTn id="11" dur="500"/>
                                        <p:tgtEl>
                                          <p:spTgt spid="2050"/>
                                        </p:tgtEl>
                                        <p:attrNameLst>
                                          <p:attrName>ppt_w</p:attrName>
                                        </p:attrNameLst>
                                      </p:cBhvr>
                                      <p:tavLst>
                                        <p:tav tm="0">
                                          <p:val>
                                            <p:strVal val="ppt_w"/>
                                          </p:val>
                                        </p:tav>
                                        <p:tav tm="100000">
                                          <p:val>
                                            <p:fltVal val="0"/>
                                          </p:val>
                                        </p:tav>
                                      </p:tavLst>
                                    </p:anim>
                                    <p:anim calcmode="lin" valueType="num">
                                      <p:cBhvr>
                                        <p:cTn id="12" dur="500"/>
                                        <p:tgtEl>
                                          <p:spTgt spid="2050"/>
                                        </p:tgtEl>
                                        <p:attrNameLst>
                                          <p:attrName>ppt_h</p:attrName>
                                        </p:attrNameLst>
                                      </p:cBhvr>
                                      <p:tavLst>
                                        <p:tav tm="0">
                                          <p:val>
                                            <p:strVal val="ppt_h"/>
                                          </p:val>
                                        </p:tav>
                                        <p:tav tm="100000">
                                          <p:val>
                                            <p:fltVal val="0"/>
                                          </p:val>
                                        </p:tav>
                                      </p:tavLst>
                                    </p:anim>
                                    <p:animEffect transition="out" filter="fade">
                                      <p:cBhvr>
                                        <p:cTn id="13" dur="500"/>
                                        <p:tgtEl>
                                          <p:spTgt spid="2050"/>
                                        </p:tgtEl>
                                      </p:cBhvr>
                                    </p:animEffect>
                                    <p:set>
                                      <p:cBhvr>
                                        <p:cTn id="14" dur="1" fill="hold">
                                          <p:stCondLst>
                                            <p:cond delay="499"/>
                                          </p:stCondLst>
                                        </p:cTn>
                                        <p:tgtEl>
                                          <p:spTgt spid="2050"/>
                                        </p:tgtEl>
                                        <p:attrNameLst>
                                          <p:attrName>style.visibility</p:attrName>
                                        </p:attrNameLst>
                                      </p:cBhvr>
                                      <p:to>
                                        <p:strVal val="hidden"/>
                                      </p:to>
                                    </p:set>
                                  </p:childTnLst>
                                </p:cTn>
                              </p:par>
                              <p:par>
                                <p:cTn id="15" presetID="53"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p:cTn id="17" dur="500" fill="hold"/>
                                        <p:tgtEl>
                                          <p:spTgt spid="2052"/>
                                        </p:tgtEl>
                                        <p:attrNameLst>
                                          <p:attrName>ppt_w</p:attrName>
                                        </p:attrNameLst>
                                      </p:cBhvr>
                                      <p:tavLst>
                                        <p:tav tm="0">
                                          <p:val>
                                            <p:fltVal val="0"/>
                                          </p:val>
                                        </p:tav>
                                        <p:tav tm="100000">
                                          <p:val>
                                            <p:strVal val="#ppt_w"/>
                                          </p:val>
                                        </p:tav>
                                      </p:tavLst>
                                    </p:anim>
                                    <p:anim calcmode="lin" valueType="num">
                                      <p:cBhvr>
                                        <p:cTn id="18" dur="500" fill="hold"/>
                                        <p:tgtEl>
                                          <p:spTgt spid="2052"/>
                                        </p:tgtEl>
                                        <p:attrNameLst>
                                          <p:attrName>ppt_h</p:attrName>
                                        </p:attrNameLst>
                                      </p:cBhvr>
                                      <p:tavLst>
                                        <p:tav tm="0">
                                          <p:val>
                                            <p:fltVal val="0"/>
                                          </p:val>
                                        </p:tav>
                                        <p:tav tm="100000">
                                          <p:val>
                                            <p:strVal val="#ppt_h"/>
                                          </p:val>
                                        </p:tav>
                                      </p:tavLst>
                                    </p:anim>
                                    <p:animEffect transition="in" filter="fade">
                                      <p:cBhvr>
                                        <p:cTn id="19" dur="500"/>
                                        <p:tgtEl>
                                          <p:spTgt spid="2052"/>
                                        </p:tgtEl>
                                      </p:cBhvr>
                                    </p:animEffect>
                                  </p:childTnLst>
                                </p:cTn>
                              </p:par>
                              <p:par>
                                <p:cTn id="20" presetID="53" presetClass="entr" presetSubtype="0" fill="hold" nodeType="withEffect">
                                  <p:stCondLst>
                                    <p:cond delay="0"/>
                                  </p:stCondLst>
                                  <p:childTnLst>
                                    <p:set>
                                      <p:cBhvr>
                                        <p:cTn id="21" dur="1" fill="hold">
                                          <p:stCondLst>
                                            <p:cond delay="0"/>
                                          </p:stCondLst>
                                        </p:cTn>
                                        <p:tgtEl>
                                          <p:spTgt spid="2051"/>
                                        </p:tgtEl>
                                        <p:attrNameLst>
                                          <p:attrName>style.visibility</p:attrName>
                                        </p:attrNameLst>
                                      </p:cBhvr>
                                      <p:to>
                                        <p:strVal val="visible"/>
                                      </p:to>
                                    </p:set>
                                    <p:anim calcmode="lin" valueType="num">
                                      <p:cBhvr>
                                        <p:cTn id="22" dur="500" fill="hold"/>
                                        <p:tgtEl>
                                          <p:spTgt spid="2051"/>
                                        </p:tgtEl>
                                        <p:attrNameLst>
                                          <p:attrName>ppt_w</p:attrName>
                                        </p:attrNameLst>
                                      </p:cBhvr>
                                      <p:tavLst>
                                        <p:tav tm="0">
                                          <p:val>
                                            <p:fltVal val="0"/>
                                          </p:val>
                                        </p:tav>
                                        <p:tav tm="100000">
                                          <p:val>
                                            <p:strVal val="#ppt_w"/>
                                          </p:val>
                                        </p:tav>
                                      </p:tavLst>
                                    </p:anim>
                                    <p:anim calcmode="lin" valueType="num">
                                      <p:cBhvr>
                                        <p:cTn id="23" dur="500" fill="hold"/>
                                        <p:tgtEl>
                                          <p:spTgt spid="2051"/>
                                        </p:tgtEl>
                                        <p:attrNameLst>
                                          <p:attrName>ppt_h</p:attrName>
                                        </p:attrNameLst>
                                      </p:cBhvr>
                                      <p:tavLst>
                                        <p:tav tm="0">
                                          <p:val>
                                            <p:fltVal val="0"/>
                                          </p:val>
                                        </p:tav>
                                        <p:tav tm="100000">
                                          <p:val>
                                            <p:strVal val="#ppt_h"/>
                                          </p:val>
                                        </p:tav>
                                      </p:tavLst>
                                    </p:anim>
                                    <p:animEffect transition="in" filter="fade">
                                      <p:cBhvr>
                                        <p:cTn id="2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SỰ</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smtClean="0">
              <a:solidFill>
                <a:srgbClr val="0000FF"/>
              </a:solidFill>
              <a:latin typeface="Times New Roman" pitchFamily="18" charset="0"/>
              <a:cs typeface="Times New Roman" pitchFamily="18" charset="0"/>
            </a:endParaRPr>
          </a:p>
          <a:p>
            <a:pPr marL="514350" indent="-514350" algn="l"/>
            <a:endParaRPr lang="en-US" sz="2800" dirty="0" smtClean="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4" name="TextBox 3"/>
          <p:cNvSpPr txBox="1"/>
          <p:nvPr/>
        </p:nvSpPr>
        <p:spPr>
          <a:xfrm>
            <a:off x="0" y="1000352"/>
            <a:ext cx="12192000" cy="523220"/>
          </a:xfrm>
          <a:prstGeom prst="rect">
            <a:avLst/>
          </a:prstGeom>
          <a:noFill/>
        </p:spPr>
        <p:txBody>
          <a:bodyPr wrap="square">
            <a:spAutoFit/>
          </a:bodyPr>
          <a:lstStyle/>
          <a:p>
            <a:pPr algn="just">
              <a:defRPr/>
            </a:pPr>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nhẵn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bóng</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0" name="TextBox 9"/>
          <p:cNvSpPr txBox="1"/>
          <p:nvPr/>
        </p:nvSpPr>
        <p:spPr>
          <a:xfrm>
            <a:off x="0" y="1428544"/>
            <a:ext cx="12192000" cy="523220"/>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1" name="TextBox 10"/>
          <p:cNvSpPr txBox="1"/>
          <p:nvPr/>
        </p:nvSpPr>
        <p:spPr>
          <a:xfrm>
            <a:off x="1" y="1943803"/>
            <a:ext cx="6487886" cy="1384995"/>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Gương</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phẳng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diễn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chéo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gương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2" name="TextBox 11"/>
          <p:cNvSpPr txBox="1"/>
          <p:nvPr/>
        </p:nvSpPr>
        <p:spPr>
          <a:xfrm>
            <a:off x="0" y="4679712"/>
            <a:ext cx="12192000" cy="523220"/>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Pháp</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vuông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tới</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0" y="5202233"/>
            <a:ext cx="12192000" cy="523220"/>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Mặt</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phẳng</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tới</a:t>
            </a:r>
            <a:endParaRPr lang="en-US" sz="2800" dirty="0">
              <a:solidFill>
                <a:srgbClr val="0000FF"/>
              </a:solidFill>
              <a:latin typeface="Times New Roman" pitchFamily="18" charset="0"/>
              <a:cs typeface="Times New Roman" pitchFamily="18" charset="0"/>
            </a:endParaRPr>
          </a:p>
        </p:txBody>
      </p:sp>
      <p:sp>
        <p:nvSpPr>
          <p:cNvPr id="14" name="TextBox 13"/>
          <p:cNvSpPr txBox="1"/>
          <p:nvPr/>
        </p:nvSpPr>
        <p:spPr>
          <a:xfrm>
            <a:off x="0" y="5710236"/>
            <a:ext cx="12192000" cy="523220"/>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Góc</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bởi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tới</a:t>
            </a:r>
            <a:endParaRPr lang="en-US" sz="2800" dirty="0">
              <a:solidFill>
                <a:srgbClr val="0000FF"/>
              </a:solidFill>
              <a:latin typeface="Times New Roman" pitchFamily="18" charset="0"/>
              <a:cs typeface="Times New Roman" pitchFamily="18" charset="0"/>
            </a:endParaRPr>
          </a:p>
        </p:txBody>
      </p:sp>
      <p:sp>
        <p:nvSpPr>
          <p:cNvPr id="15" name="TextBox 14"/>
          <p:cNvSpPr txBox="1"/>
          <p:nvPr/>
        </p:nvSpPr>
        <p:spPr>
          <a:xfrm>
            <a:off x="0" y="6218668"/>
            <a:ext cx="12192000" cy="523220"/>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Góc</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phản</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bởi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tuyến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endParaRPr lang="en-US" sz="2800" dirty="0">
              <a:solidFill>
                <a:srgbClr val="0000FF"/>
              </a:solidFill>
              <a:latin typeface="Times New Roman" pitchFamily="18" charset="0"/>
              <a:cs typeface="Times New Roman" pitchFamily="18" charset="0"/>
            </a:endParaRPr>
          </a:p>
        </p:txBody>
      </p:sp>
      <p:sp>
        <p:nvSpPr>
          <p:cNvPr id="16" name="TextBox 15"/>
          <p:cNvSpPr txBox="1"/>
          <p:nvPr/>
        </p:nvSpPr>
        <p:spPr>
          <a:xfrm>
            <a:off x="0" y="3184774"/>
            <a:ext cx="6487886" cy="523220"/>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b="1" i="1" dirty="0" smtClean="0">
                <a:solidFill>
                  <a:srgbClr val="0000FF"/>
                </a:solidFill>
                <a:latin typeface="Times New Roman" pitchFamily="18" charset="0"/>
                <a:cs typeface="Times New Roman" pitchFamily="18" charset="0"/>
              </a:rPr>
              <a:t>Tia </a:t>
            </a:r>
            <a:r>
              <a:rPr lang="en-US" sz="2800" b="1" i="1"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gương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7" name="TextBox 16"/>
          <p:cNvSpPr txBox="1"/>
          <p:nvPr/>
        </p:nvSpPr>
        <p:spPr>
          <a:xfrm>
            <a:off x="-1" y="3714546"/>
            <a:ext cx="7750629" cy="523220"/>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b="1" i="1" dirty="0" smtClean="0">
                <a:solidFill>
                  <a:srgbClr val="0000FF"/>
                </a:solidFill>
                <a:latin typeface="Times New Roman" pitchFamily="18" charset="0"/>
                <a:cs typeface="Times New Roman" pitchFamily="18" charset="0"/>
              </a:rPr>
              <a:t>Tia </a:t>
            </a:r>
            <a:r>
              <a:rPr lang="en-US" sz="2800" b="1" i="1" dirty="0" err="1" smtClean="0">
                <a:solidFill>
                  <a:srgbClr val="0000FF"/>
                </a:solidFill>
                <a:latin typeface="Times New Roman" pitchFamily="18" charset="0"/>
                <a:cs typeface="Times New Roman" pitchFamily="18" charset="0"/>
              </a:rPr>
              <a:t>phản</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gương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8" name="TextBox 17"/>
          <p:cNvSpPr txBox="1"/>
          <p:nvPr/>
        </p:nvSpPr>
        <p:spPr>
          <a:xfrm>
            <a:off x="0" y="4193517"/>
            <a:ext cx="7837714" cy="523220"/>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Điểm</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gương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pic>
        <p:nvPicPr>
          <p:cNvPr id="3074" name="Picture 2" descr="C:\Users\AsuS\Desktop\Capture.PNG"/>
          <p:cNvPicPr>
            <a:picLocks noChangeAspect="1" noChangeArrowheads="1"/>
          </p:cNvPicPr>
          <p:nvPr/>
        </p:nvPicPr>
        <p:blipFill>
          <a:blip r:embed="rId2"/>
          <a:srcRect/>
          <a:stretch>
            <a:fillRect/>
          </a:stretch>
        </p:blipFill>
        <p:spPr bwMode="auto">
          <a:xfrm>
            <a:off x="8425543" y="4355420"/>
            <a:ext cx="2133600" cy="295275"/>
          </a:xfrm>
          <a:prstGeom prst="rect">
            <a:avLst/>
          </a:prstGeom>
          <a:noFill/>
        </p:spPr>
      </p:pic>
      <p:grpSp>
        <p:nvGrpSpPr>
          <p:cNvPr id="25" name="Group 24"/>
          <p:cNvGrpSpPr/>
          <p:nvPr/>
        </p:nvGrpSpPr>
        <p:grpSpPr>
          <a:xfrm>
            <a:off x="7431314" y="2481943"/>
            <a:ext cx="2090057" cy="2032000"/>
            <a:chOff x="7431314" y="2467429"/>
            <a:chExt cx="2090057" cy="2032000"/>
          </a:xfrm>
        </p:grpSpPr>
        <p:cxnSp>
          <p:nvCxnSpPr>
            <p:cNvPr id="20" name="Straight Connector 19"/>
            <p:cNvCxnSpPr/>
            <p:nvPr/>
          </p:nvCxnSpPr>
          <p:spPr>
            <a:xfrm>
              <a:off x="7431314" y="2467429"/>
              <a:ext cx="2090057" cy="203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736108" y="2772222"/>
              <a:ext cx="957943"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rot="16200000">
            <a:off x="9499600" y="2445658"/>
            <a:ext cx="2090057" cy="2032000"/>
            <a:chOff x="7431314" y="2467429"/>
            <a:chExt cx="2090057" cy="2032000"/>
          </a:xfrm>
        </p:grpSpPr>
        <p:cxnSp>
          <p:nvCxnSpPr>
            <p:cNvPr id="27" name="Straight Connector 26"/>
            <p:cNvCxnSpPr/>
            <p:nvPr/>
          </p:nvCxnSpPr>
          <p:spPr>
            <a:xfrm>
              <a:off x="7431314" y="2467429"/>
              <a:ext cx="2090057" cy="203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736108" y="2772222"/>
              <a:ext cx="957943"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9448800" y="4412343"/>
            <a:ext cx="116114" cy="11611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rot="10800000">
            <a:off x="9506856" y="1785258"/>
            <a:ext cx="14514" cy="27141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Freeform 40"/>
          <p:cNvSpPr/>
          <p:nvPr/>
        </p:nvSpPr>
        <p:spPr>
          <a:xfrm>
            <a:off x="9129486" y="3846284"/>
            <a:ext cx="377372" cy="275771"/>
          </a:xfrm>
          <a:custGeom>
            <a:avLst/>
            <a:gdLst>
              <a:gd name="connsiteX0" fmla="*/ 0 w 464457"/>
              <a:gd name="connsiteY0" fmla="*/ 365276 h 365276"/>
              <a:gd name="connsiteX1" fmla="*/ 116114 w 464457"/>
              <a:gd name="connsiteY1" fmla="*/ 16933 h 365276"/>
              <a:gd name="connsiteX2" fmla="*/ 464457 w 464457"/>
              <a:gd name="connsiteY2" fmla="*/ 263676 h 365276"/>
            </a:gdLst>
            <a:ahLst/>
            <a:cxnLst>
              <a:cxn ang="0">
                <a:pos x="connsiteX0" y="connsiteY0"/>
              </a:cxn>
              <a:cxn ang="0">
                <a:pos x="connsiteX1" y="connsiteY1"/>
              </a:cxn>
              <a:cxn ang="0">
                <a:pos x="connsiteX2" y="connsiteY2"/>
              </a:cxn>
            </a:cxnLst>
            <a:rect l="l" t="t" r="r" b="b"/>
            <a:pathLst>
              <a:path w="464457" h="365276">
                <a:moveTo>
                  <a:pt x="0" y="365276"/>
                </a:moveTo>
                <a:cubicBezTo>
                  <a:pt x="19352" y="199571"/>
                  <a:pt x="38704" y="33866"/>
                  <a:pt x="116114" y="16933"/>
                </a:cubicBezTo>
                <a:cubicBezTo>
                  <a:pt x="193524" y="0"/>
                  <a:pt x="328990" y="131838"/>
                  <a:pt x="464457" y="263676"/>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rot="1719549">
            <a:off x="9586686" y="3606798"/>
            <a:ext cx="515257" cy="428173"/>
          </a:xfrm>
          <a:custGeom>
            <a:avLst/>
            <a:gdLst>
              <a:gd name="connsiteX0" fmla="*/ 0 w 464457"/>
              <a:gd name="connsiteY0" fmla="*/ 365276 h 365276"/>
              <a:gd name="connsiteX1" fmla="*/ 116114 w 464457"/>
              <a:gd name="connsiteY1" fmla="*/ 16933 h 365276"/>
              <a:gd name="connsiteX2" fmla="*/ 464457 w 464457"/>
              <a:gd name="connsiteY2" fmla="*/ 263676 h 365276"/>
            </a:gdLst>
            <a:ahLst/>
            <a:cxnLst>
              <a:cxn ang="0">
                <a:pos x="connsiteX0" y="connsiteY0"/>
              </a:cxn>
              <a:cxn ang="0">
                <a:pos x="connsiteX1" y="connsiteY1"/>
              </a:cxn>
              <a:cxn ang="0">
                <a:pos x="connsiteX2" y="connsiteY2"/>
              </a:cxn>
            </a:cxnLst>
            <a:rect l="l" t="t" r="r" b="b"/>
            <a:pathLst>
              <a:path w="464457" h="365276">
                <a:moveTo>
                  <a:pt x="0" y="365276"/>
                </a:moveTo>
                <a:cubicBezTo>
                  <a:pt x="19352" y="199571"/>
                  <a:pt x="38704" y="33866"/>
                  <a:pt x="116114" y="16933"/>
                </a:cubicBezTo>
                <a:cubicBezTo>
                  <a:pt x="193524" y="0"/>
                  <a:pt x="328990" y="131838"/>
                  <a:pt x="464457" y="263676"/>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500" fill="hold"/>
                                        <p:tgtEl>
                                          <p:spTgt spid="3074"/>
                                        </p:tgtEl>
                                        <p:attrNameLst>
                                          <p:attrName>ppt_w</p:attrName>
                                        </p:attrNameLst>
                                      </p:cBhvr>
                                      <p:tavLst>
                                        <p:tav tm="0">
                                          <p:val>
                                            <p:fltVal val="0"/>
                                          </p:val>
                                        </p:tav>
                                        <p:tav tm="100000">
                                          <p:val>
                                            <p:strVal val="#ppt_w"/>
                                          </p:val>
                                        </p:tav>
                                      </p:tavLst>
                                    </p:anim>
                                    <p:anim calcmode="lin" valueType="num">
                                      <p:cBhvr>
                                        <p:cTn id="16" dur="500" fill="hold"/>
                                        <p:tgtEl>
                                          <p:spTgt spid="3074"/>
                                        </p:tgtEl>
                                        <p:attrNameLst>
                                          <p:attrName>ppt_h</p:attrName>
                                        </p:attrNameLst>
                                      </p:cBhvr>
                                      <p:tavLst>
                                        <p:tav tm="0">
                                          <p:val>
                                            <p:fltVal val="0"/>
                                          </p:val>
                                        </p:tav>
                                        <p:tav tm="100000">
                                          <p:val>
                                            <p:strVal val="#ppt_h"/>
                                          </p:val>
                                        </p:tav>
                                      </p:tavLst>
                                    </p:anim>
                                    <p:animEffect transition="in" filter="fade">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strips(downRight)">
                                      <p:cBhvr>
                                        <p:cTn id="26" dur="20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strips(downRight)">
                                      <p:cBhvr>
                                        <p:cTn id="35" dur="20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circle(in)">
                                      <p:cBhvr>
                                        <p:cTn id="44" dur="20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strips(downLeft)">
                                      <p:cBhvr>
                                        <p:cTn id="53" dur="20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8" presetClass="entr" presetSubtype="6"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strips(downRight)">
                                      <p:cBhvr>
                                        <p:cTn id="66" dur="20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8" presetClass="entr" presetSubtype="6"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strips(downRight)">
                                      <p:cBhvr>
                                        <p:cTn id="75"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29" grpId="0" animBg="1"/>
      <p:bldP spid="41"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11192" y="188691"/>
            <a:ext cx="10856686" cy="954107"/>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Hãy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định</a:t>
            </a:r>
            <a:r>
              <a:rPr lang="en-US" sz="2800"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Gương</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phẳng</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tia</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tới</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tia</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phản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xạ</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điểm</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tới</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pháp</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tuyến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mặt</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phẳng</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tới</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góc</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tới</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góc</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phản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xạ</a:t>
            </a:r>
            <a:r>
              <a:rPr lang="en-US" sz="2800" b="1" i="1"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hình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vẽ</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sau</a:t>
            </a:r>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pic>
        <p:nvPicPr>
          <p:cNvPr id="4098" name="Picture 2" descr="C:\Users\AsuS\Desktop\Untitled.png"/>
          <p:cNvPicPr>
            <a:picLocks noChangeAspect="1" noChangeArrowheads="1"/>
          </p:cNvPicPr>
          <p:nvPr/>
        </p:nvPicPr>
        <p:blipFill>
          <a:blip r:embed="rId2"/>
          <a:srcRect/>
          <a:stretch>
            <a:fillRect/>
          </a:stretch>
        </p:blipFill>
        <p:spPr bwMode="auto">
          <a:xfrm rot="16200000">
            <a:off x="3053786" y="1435436"/>
            <a:ext cx="5707063" cy="5138056"/>
          </a:xfrm>
          <a:prstGeom prst="rect">
            <a:avLst/>
          </a:prstGeom>
          <a:noFill/>
        </p:spPr>
      </p:pic>
      <p:cxnSp>
        <p:nvCxnSpPr>
          <p:cNvPr id="17" name="Straight Arrow Connector 16"/>
          <p:cNvCxnSpPr/>
          <p:nvPr/>
        </p:nvCxnSpPr>
        <p:spPr>
          <a:xfrm flipV="1">
            <a:off x="7532914" y="2351314"/>
            <a:ext cx="1596572" cy="113211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071430" y="2075541"/>
            <a:ext cx="2162627" cy="523220"/>
          </a:xfrm>
          <a:prstGeom prst="rect">
            <a:avLst/>
          </a:prstGeom>
          <a:noFill/>
        </p:spPr>
        <p:txBody>
          <a:bodyPr wrap="square" rtlCol="0">
            <a:spAutoFit/>
          </a:bodyPr>
          <a:lstStyle/>
          <a:p>
            <a:pPr algn="ctr"/>
            <a:r>
              <a:rPr lang="en-US" sz="2800" dirty="0" err="1" smtClean="0">
                <a:solidFill>
                  <a:srgbClr val="FFC000"/>
                </a:solidFill>
                <a:latin typeface="Times New Roman" pitchFamily="18" charset="0"/>
                <a:cs typeface="Times New Roman" pitchFamily="18" charset="0"/>
              </a:rPr>
              <a:t>Gương</a:t>
            </a:r>
            <a:r>
              <a:rPr lang="en-US" sz="2800" dirty="0" smtClean="0">
                <a:solidFill>
                  <a:srgbClr val="FFC000"/>
                </a:solidFill>
                <a:latin typeface="Times New Roman" pitchFamily="18" charset="0"/>
                <a:cs typeface="Times New Roman" pitchFamily="18" charset="0"/>
              </a:rPr>
              <a:t> </a:t>
            </a:r>
            <a:r>
              <a:rPr lang="en-US" sz="2800" dirty="0" err="1" smtClean="0">
                <a:solidFill>
                  <a:srgbClr val="FFC000"/>
                </a:solidFill>
                <a:latin typeface="Times New Roman" pitchFamily="18" charset="0"/>
                <a:cs typeface="Times New Roman" pitchFamily="18" charset="0"/>
              </a:rPr>
              <a:t>phẳng</a:t>
            </a:r>
            <a:endParaRPr lang="en-US" sz="2800" dirty="0">
              <a:solidFill>
                <a:srgbClr val="FFC000"/>
              </a:solidFill>
              <a:latin typeface="Times New Roman" pitchFamily="18" charset="0"/>
              <a:cs typeface="Times New Roman" pitchFamily="18" charset="0"/>
            </a:endParaRPr>
          </a:p>
        </p:txBody>
      </p:sp>
      <p:cxnSp>
        <p:nvCxnSpPr>
          <p:cNvPr id="19" name="Straight Arrow Connector 18"/>
          <p:cNvCxnSpPr/>
          <p:nvPr/>
        </p:nvCxnSpPr>
        <p:spPr>
          <a:xfrm>
            <a:off x="5319485" y="5595259"/>
            <a:ext cx="1850572" cy="48622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017660" y="5827482"/>
            <a:ext cx="1262743" cy="523220"/>
          </a:xfrm>
          <a:prstGeom prst="rect">
            <a:avLst/>
          </a:prstGeom>
          <a:noFill/>
        </p:spPr>
        <p:txBody>
          <a:bodyPr wrap="square" rtlCol="0">
            <a:spAutoFit/>
          </a:bodyPr>
          <a:lstStyle/>
          <a:p>
            <a:pPr algn="ctr"/>
            <a:r>
              <a:rPr lang="en-US" sz="2800" dirty="0" smtClean="0">
                <a:solidFill>
                  <a:srgbClr val="7030A0"/>
                </a:solidFill>
                <a:latin typeface="Times New Roman" pitchFamily="18" charset="0"/>
                <a:cs typeface="Times New Roman" pitchFamily="18" charset="0"/>
              </a:rPr>
              <a:t>Tia </a:t>
            </a:r>
            <a:r>
              <a:rPr lang="en-US" sz="2800" dirty="0" err="1" smtClean="0">
                <a:solidFill>
                  <a:srgbClr val="7030A0"/>
                </a:solidFill>
                <a:latin typeface="Times New Roman" pitchFamily="18" charset="0"/>
                <a:cs typeface="Times New Roman" pitchFamily="18" charset="0"/>
              </a:rPr>
              <a:t>tới</a:t>
            </a:r>
            <a:endParaRPr lang="en-US" sz="2800" dirty="0">
              <a:solidFill>
                <a:srgbClr val="7030A0"/>
              </a:solidFill>
              <a:latin typeface="Times New Roman" pitchFamily="18" charset="0"/>
              <a:cs typeface="Times New Roman" pitchFamily="18" charset="0"/>
            </a:endParaRPr>
          </a:p>
        </p:txBody>
      </p:sp>
      <p:cxnSp>
        <p:nvCxnSpPr>
          <p:cNvPr id="22" name="Straight Arrow Connector 21"/>
          <p:cNvCxnSpPr/>
          <p:nvPr/>
        </p:nvCxnSpPr>
        <p:spPr>
          <a:xfrm flipV="1">
            <a:off x="5145364" y="1502248"/>
            <a:ext cx="1596572" cy="1132115"/>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567768" y="1284533"/>
            <a:ext cx="2024691" cy="523220"/>
          </a:xfrm>
          <a:prstGeom prst="rect">
            <a:avLst/>
          </a:prstGeom>
          <a:noFill/>
        </p:spPr>
        <p:txBody>
          <a:bodyPr wrap="square" rtlCol="0">
            <a:spAutoFit/>
          </a:bodyPr>
          <a:lstStyle/>
          <a:p>
            <a:pPr algn="ctr"/>
            <a:r>
              <a:rPr lang="en-US" sz="2800" dirty="0" smtClean="0">
                <a:solidFill>
                  <a:srgbClr val="006600"/>
                </a:solidFill>
                <a:latin typeface="Times New Roman" pitchFamily="18" charset="0"/>
                <a:cs typeface="Times New Roman" pitchFamily="18" charset="0"/>
              </a:rPr>
              <a:t>Tia </a:t>
            </a:r>
            <a:r>
              <a:rPr lang="en-US" sz="2800" dirty="0" err="1" smtClean="0">
                <a:solidFill>
                  <a:srgbClr val="006600"/>
                </a:solidFill>
                <a:latin typeface="Times New Roman" pitchFamily="18" charset="0"/>
                <a:cs typeface="Times New Roman" pitchFamily="18" charset="0"/>
              </a:rPr>
              <a:t>phản</a:t>
            </a:r>
            <a:r>
              <a:rPr lang="en-US" sz="2800" dirty="0" smtClean="0">
                <a:solidFill>
                  <a:srgbClr val="006600"/>
                </a:solidFill>
                <a:latin typeface="Times New Roman" pitchFamily="18" charset="0"/>
                <a:cs typeface="Times New Roman" pitchFamily="18" charset="0"/>
              </a:rPr>
              <a:t> </a:t>
            </a:r>
            <a:r>
              <a:rPr lang="en-US" sz="2800" dirty="0" err="1" smtClean="0">
                <a:solidFill>
                  <a:srgbClr val="006600"/>
                </a:solidFill>
                <a:latin typeface="Times New Roman" pitchFamily="18" charset="0"/>
                <a:cs typeface="Times New Roman" pitchFamily="18" charset="0"/>
              </a:rPr>
              <a:t>xạ</a:t>
            </a:r>
            <a:endParaRPr lang="en-US" sz="2800" dirty="0">
              <a:solidFill>
                <a:srgbClr val="006600"/>
              </a:solidFill>
              <a:latin typeface="Times New Roman" pitchFamily="18" charset="0"/>
              <a:cs typeface="Times New Roman" pitchFamily="18" charset="0"/>
            </a:endParaRPr>
          </a:p>
        </p:txBody>
      </p:sp>
      <p:cxnSp>
        <p:nvCxnSpPr>
          <p:cNvPr id="24" name="Straight Arrow Connector 23"/>
          <p:cNvCxnSpPr/>
          <p:nvPr/>
        </p:nvCxnSpPr>
        <p:spPr>
          <a:xfrm flipV="1">
            <a:off x="7489370" y="4165600"/>
            <a:ext cx="1698173" cy="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100460" y="3904341"/>
            <a:ext cx="1611086" cy="523220"/>
          </a:xfrm>
          <a:prstGeom prst="rect">
            <a:avLst/>
          </a:prstGeom>
          <a:noFill/>
        </p:spPr>
        <p:txBody>
          <a:bodyPr wrap="square" rtlCol="0">
            <a:spAutoFit/>
          </a:bodyPr>
          <a:lstStyle/>
          <a:p>
            <a:pPr algn="ctr"/>
            <a:r>
              <a:rPr lang="en-US" sz="2800" dirty="0" err="1" smtClean="0">
                <a:solidFill>
                  <a:srgbClr val="00B0F0"/>
                </a:solidFill>
                <a:latin typeface="Times New Roman" pitchFamily="18" charset="0"/>
                <a:cs typeface="Times New Roman" pitchFamily="18" charset="0"/>
              </a:rPr>
              <a:t>Điểm</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tới</a:t>
            </a:r>
            <a:endParaRPr lang="en-US" sz="2800" dirty="0">
              <a:solidFill>
                <a:srgbClr val="00B0F0"/>
              </a:solidFill>
              <a:latin typeface="Times New Roman" pitchFamily="18" charset="0"/>
              <a:cs typeface="Times New Roman" pitchFamily="18" charset="0"/>
            </a:endParaRPr>
          </a:p>
        </p:txBody>
      </p:sp>
      <p:cxnSp>
        <p:nvCxnSpPr>
          <p:cNvPr id="29" name="Straight Arrow Connector 28"/>
          <p:cNvCxnSpPr/>
          <p:nvPr/>
        </p:nvCxnSpPr>
        <p:spPr>
          <a:xfrm rot="10800000">
            <a:off x="2989943" y="3338287"/>
            <a:ext cx="1567542" cy="7982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30511" y="3018971"/>
            <a:ext cx="2162628" cy="523220"/>
          </a:xfrm>
          <a:prstGeom prst="rect">
            <a:avLst/>
          </a:prstGeom>
          <a:noFill/>
        </p:spPr>
        <p:txBody>
          <a:bodyPr wrap="square" rtlCol="0">
            <a:spAutoFit/>
          </a:bodyPr>
          <a:lstStyle/>
          <a:p>
            <a:pPr algn="ctr"/>
            <a:r>
              <a:rPr lang="en-US" sz="2800" dirty="0" err="1" smtClean="0">
                <a:solidFill>
                  <a:srgbClr val="FF0000"/>
                </a:solidFill>
                <a:latin typeface="Times New Roman" pitchFamily="18" charset="0"/>
                <a:cs typeface="Times New Roman" pitchFamily="18" charset="0"/>
              </a:rPr>
              <a:t>Pháp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tuyến</a:t>
            </a:r>
            <a:endParaRPr lang="en-US" sz="2800" dirty="0">
              <a:solidFill>
                <a:srgbClr val="FF0000"/>
              </a:solidFill>
              <a:latin typeface="Times New Roman" pitchFamily="18" charset="0"/>
              <a:cs typeface="Times New Roman" pitchFamily="18" charset="0"/>
            </a:endParaRPr>
          </a:p>
        </p:txBody>
      </p:sp>
      <p:cxnSp>
        <p:nvCxnSpPr>
          <p:cNvPr id="33" name="Straight Arrow Connector 32"/>
          <p:cNvCxnSpPr/>
          <p:nvPr/>
        </p:nvCxnSpPr>
        <p:spPr>
          <a:xfrm rot="10800000">
            <a:off x="3512457" y="2075544"/>
            <a:ext cx="1741714" cy="1364345"/>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248227" y="1799771"/>
            <a:ext cx="2452916" cy="523220"/>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Mặt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phẳng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tới</a:t>
            </a:r>
            <a:endParaRPr lang="en-US" sz="2800" dirty="0">
              <a:solidFill>
                <a:srgbClr val="FF00FF"/>
              </a:solidFill>
              <a:latin typeface="Times New Roman" pitchFamily="18" charset="0"/>
              <a:cs typeface="Times New Roman" pitchFamily="18" charset="0"/>
            </a:endParaRPr>
          </a:p>
        </p:txBody>
      </p:sp>
      <p:cxnSp>
        <p:nvCxnSpPr>
          <p:cNvPr id="36" name="Straight Arrow Connector 35"/>
          <p:cNvCxnSpPr/>
          <p:nvPr/>
        </p:nvCxnSpPr>
        <p:spPr>
          <a:xfrm rot="10800000" flipV="1">
            <a:off x="3686629" y="4339771"/>
            <a:ext cx="3178628" cy="580571"/>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525483" y="4659080"/>
            <a:ext cx="1262743" cy="523220"/>
          </a:xfrm>
          <a:prstGeom prst="rect">
            <a:avLst/>
          </a:prstGeom>
          <a:noFill/>
        </p:spPr>
        <p:txBody>
          <a:bodyPr wrap="square" rtlCol="0">
            <a:spAutoFit/>
          </a:bodyPr>
          <a:lstStyle/>
          <a:p>
            <a:pPr algn="ctr"/>
            <a:r>
              <a:rPr lang="en-US" sz="2800" dirty="0" err="1" smtClean="0">
                <a:solidFill>
                  <a:schemeClr val="accent2">
                    <a:lumMod val="75000"/>
                  </a:schemeClr>
                </a:solidFill>
                <a:latin typeface="Times New Roman" pitchFamily="18" charset="0"/>
                <a:cs typeface="Times New Roman" pitchFamily="18" charset="0"/>
              </a:rPr>
              <a:t>Góc</a:t>
            </a:r>
            <a:r>
              <a:rPr lang="en-US" sz="2800" dirty="0" smtClean="0">
                <a:solidFill>
                  <a:schemeClr val="accent2">
                    <a:lumMod val="75000"/>
                  </a:schemeClr>
                </a:solidFill>
                <a:latin typeface="Times New Roman" pitchFamily="18" charset="0"/>
                <a:cs typeface="Times New Roman" pitchFamily="18" charset="0"/>
              </a:rPr>
              <a:t> </a:t>
            </a:r>
            <a:r>
              <a:rPr lang="en-US" sz="2800" dirty="0" err="1" smtClean="0">
                <a:solidFill>
                  <a:schemeClr val="accent2">
                    <a:lumMod val="75000"/>
                  </a:schemeClr>
                </a:solidFill>
                <a:latin typeface="Times New Roman" pitchFamily="18" charset="0"/>
                <a:cs typeface="Times New Roman" pitchFamily="18" charset="0"/>
              </a:rPr>
              <a:t>tới</a:t>
            </a:r>
            <a:endParaRPr lang="en-US" sz="2800" dirty="0">
              <a:solidFill>
                <a:schemeClr val="accent2">
                  <a:lumMod val="75000"/>
                </a:schemeClr>
              </a:solidFill>
              <a:latin typeface="Times New Roman" pitchFamily="18" charset="0"/>
              <a:cs typeface="Times New Roman" pitchFamily="18" charset="0"/>
            </a:endParaRPr>
          </a:p>
        </p:txBody>
      </p:sp>
      <p:cxnSp>
        <p:nvCxnSpPr>
          <p:cNvPr id="39" name="Straight Arrow Connector 38"/>
          <p:cNvCxnSpPr/>
          <p:nvPr/>
        </p:nvCxnSpPr>
        <p:spPr>
          <a:xfrm rot="5400000" flipH="1" flipV="1">
            <a:off x="6284687" y="3352800"/>
            <a:ext cx="1117602" cy="13063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328229" y="2162628"/>
            <a:ext cx="2583544" cy="522515"/>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Góc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plus(in)">
                                      <p:cBhvr>
                                        <p:cTn id="7" dur="1000"/>
                                        <p:tgtEl>
                                          <p:spTgt spid="15"/>
                                        </p:tgtEl>
                                      </p:cBhvr>
                                    </p:animEffect>
                                  </p:childTnLst>
                                </p:cTn>
                              </p:par>
                            </p:childTnLst>
                          </p:cTn>
                        </p:par>
                        <p:par>
                          <p:cTn id="8" fill="hold">
                            <p:stCondLst>
                              <p:cond delay="1000"/>
                            </p:stCondLst>
                            <p:childTnLst>
                              <p:par>
                                <p:cTn id="9" presetID="13" presetClass="entr" presetSubtype="16"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plus(in)">
                                      <p:cBhvr>
                                        <p:cTn id="11" dur="10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trips(upRight)">
                                      <p:cBhvr>
                                        <p:cTn id="16" dur="500"/>
                                        <p:tgtEl>
                                          <p:spTgt spid="17"/>
                                        </p:tgtEl>
                                      </p:cBhvr>
                                    </p:animEffect>
                                  </p:childTnLst>
                                </p:cTn>
                              </p:par>
                            </p:childTnLst>
                          </p:cTn>
                        </p:par>
                        <p:par>
                          <p:cTn id="17" fill="hold">
                            <p:stCondLst>
                              <p:cond delay="500"/>
                            </p:stCondLst>
                            <p:childTnLst>
                              <p:par>
                                <p:cTn id="18" presetID="6" presetClass="entr" presetSubtype="16"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ircle(in)">
                                      <p:cBhvr>
                                        <p:cTn id="20" dur="2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strips(downRight)">
                                      <p:cBhvr>
                                        <p:cTn id="25" dur="500"/>
                                        <p:tgtEl>
                                          <p:spTgt spid="19"/>
                                        </p:tgtEl>
                                      </p:cBhvr>
                                    </p:animEffect>
                                  </p:childTnLst>
                                </p:cTn>
                              </p:par>
                            </p:childTnLst>
                          </p:cTn>
                        </p:par>
                        <p:par>
                          <p:cTn id="26" fill="hold">
                            <p:stCondLst>
                              <p:cond delay="500"/>
                            </p:stCondLst>
                            <p:childTnLst>
                              <p:par>
                                <p:cTn id="27" presetID="6"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circle(in)">
                                      <p:cBhvr>
                                        <p:cTn id="29" dur="2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strips(upRight)">
                                      <p:cBhvr>
                                        <p:cTn id="34" dur="500"/>
                                        <p:tgtEl>
                                          <p:spTgt spid="22"/>
                                        </p:tgtEl>
                                      </p:cBhvr>
                                    </p:animEffect>
                                  </p:childTnLst>
                                </p:cTn>
                              </p:par>
                            </p:childTnLst>
                          </p:cTn>
                        </p:par>
                        <p:par>
                          <p:cTn id="35" fill="hold">
                            <p:stCondLst>
                              <p:cond delay="500"/>
                            </p:stCondLst>
                            <p:childTnLst>
                              <p:par>
                                <p:cTn id="36" presetID="6" presetClass="entr" presetSubtype="16"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ircle(in)">
                                      <p:cBhvr>
                                        <p:cTn id="38" dur="20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3"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strips(upRight)">
                                      <p:cBhvr>
                                        <p:cTn id="43" dur="500"/>
                                        <p:tgtEl>
                                          <p:spTgt spid="24"/>
                                        </p:tgtEl>
                                      </p:cBhvr>
                                    </p:animEffect>
                                  </p:childTnLst>
                                </p:cTn>
                              </p:par>
                            </p:childTnLst>
                          </p:cTn>
                        </p:par>
                        <p:par>
                          <p:cTn id="44" fill="hold">
                            <p:stCondLst>
                              <p:cond delay="500"/>
                            </p:stCondLst>
                            <p:childTnLst>
                              <p:par>
                                <p:cTn id="45" presetID="6"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circle(in)">
                                      <p:cBhvr>
                                        <p:cTn id="47" dur="20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9"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strips(upLeft)">
                                      <p:cBhvr>
                                        <p:cTn id="52" dur="500"/>
                                        <p:tgtEl>
                                          <p:spTgt spid="29"/>
                                        </p:tgtEl>
                                      </p:cBhvr>
                                    </p:animEffect>
                                  </p:childTnLst>
                                </p:cTn>
                              </p:par>
                            </p:childTnLst>
                          </p:cTn>
                        </p:par>
                        <p:par>
                          <p:cTn id="53" fill="hold">
                            <p:stCondLst>
                              <p:cond delay="500"/>
                            </p:stCondLst>
                            <p:childTnLst>
                              <p:par>
                                <p:cTn id="54" presetID="6" presetClass="entr" presetSubtype="16"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circle(in)">
                                      <p:cBhvr>
                                        <p:cTn id="56" dur="20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9"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strips(upLeft)">
                                      <p:cBhvr>
                                        <p:cTn id="61" dur="500"/>
                                        <p:tgtEl>
                                          <p:spTgt spid="33"/>
                                        </p:tgtEl>
                                      </p:cBhvr>
                                    </p:animEffect>
                                  </p:childTnLst>
                                </p:cTn>
                              </p:par>
                            </p:childTnLst>
                          </p:cTn>
                        </p:par>
                        <p:par>
                          <p:cTn id="62" fill="hold">
                            <p:stCondLst>
                              <p:cond delay="500"/>
                            </p:stCondLst>
                            <p:childTnLst>
                              <p:par>
                                <p:cTn id="63" presetID="6"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circle(in)">
                                      <p:cBhvr>
                                        <p:cTn id="65" dur="20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strips(downLeft)">
                                      <p:cBhvr>
                                        <p:cTn id="70" dur="500"/>
                                        <p:tgtEl>
                                          <p:spTgt spid="36"/>
                                        </p:tgtEl>
                                      </p:cBhvr>
                                    </p:animEffect>
                                  </p:childTnLst>
                                </p:cTn>
                              </p:par>
                            </p:childTnLst>
                          </p:cTn>
                        </p:par>
                        <p:par>
                          <p:cTn id="71" fill="hold">
                            <p:stCondLst>
                              <p:cond delay="500"/>
                            </p:stCondLst>
                            <p:childTnLst>
                              <p:par>
                                <p:cTn id="72" presetID="6" presetClass="entr" presetSubtype="16"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circle(in)">
                                      <p:cBhvr>
                                        <p:cTn id="74" dur="20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3"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strips(upRight)">
                                      <p:cBhvr>
                                        <p:cTn id="79" dur="500"/>
                                        <p:tgtEl>
                                          <p:spTgt spid="39"/>
                                        </p:tgtEl>
                                      </p:cBhvr>
                                    </p:animEffect>
                                  </p:childTnLst>
                                </p:cTn>
                              </p:par>
                            </p:childTnLst>
                          </p:cTn>
                        </p:par>
                        <p:par>
                          <p:cTn id="80" fill="hold">
                            <p:stCondLst>
                              <p:cond delay="500"/>
                            </p:stCondLst>
                            <p:childTnLst>
                              <p:par>
                                <p:cTn id="81" presetID="6" presetClass="entr" presetSubtype="16"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circle(in)">
                                      <p:cBhvr>
                                        <p:cTn id="83"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0" grpId="0"/>
      <p:bldP spid="23" grpId="0"/>
      <p:bldP spid="25" grpId="0"/>
      <p:bldP spid="30" grpId="0"/>
      <p:bldP spid="34" grpId="0"/>
      <p:bldP spid="37"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SỰ</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endParaRPr lang="en-US" sz="2800" b="1" dirty="0" smtClean="0">
              <a:solidFill>
                <a:srgbClr val="0000FF"/>
              </a:solidFill>
              <a:latin typeface="Times New Roman" pitchFamily="18" charset="0"/>
              <a:cs typeface="Times New Roman" pitchFamily="18" charset="0"/>
            </a:endParaRPr>
          </a:p>
          <a:p>
            <a:pPr marL="514350" indent="-514350" algn="l"/>
            <a:endParaRPr lang="en-US" sz="2800" dirty="0" smtClean="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13:  </a:t>
            </a:r>
            <a:r>
              <a:rPr lang="en-US" sz="2800" b="1" dirty="0" err="1" smtClean="0">
                <a:solidFill>
                  <a:srgbClr val="FF00FF"/>
                </a:solidFill>
                <a:latin typeface="Times New Roman" pitchFamily="18" charset="0"/>
                <a:cs typeface="Times New Roman" pitchFamily="18" charset="0"/>
              </a:rPr>
              <a:t>SỰ</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4" name="TextBox 3"/>
          <p:cNvSpPr txBox="1"/>
          <p:nvPr/>
        </p:nvSpPr>
        <p:spPr>
          <a:xfrm>
            <a:off x="0" y="1000352"/>
            <a:ext cx="12192000" cy="523220"/>
          </a:xfrm>
          <a:prstGeom prst="rect">
            <a:avLst/>
          </a:prstGeom>
          <a:noFill/>
        </p:spPr>
        <p:txBody>
          <a:bodyPr wrap="square">
            <a:spAutoFit/>
          </a:bodyPr>
          <a:lstStyle/>
          <a:p>
            <a:pPr algn="just">
              <a:defRPr/>
            </a:pPr>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nhẵn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bóng</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0" name="TextBox 9"/>
          <p:cNvSpPr txBox="1"/>
          <p:nvPr/>
        </p:nvSpPr>
        <p:spPr>
          <a:xfrm>
            <a:off x="0" y="1428544"/>
            <a:ext cx="12192000" cy="523220"/>
          </a:xfrm>
          <a:prstGeom prst="rect">
            <a:avLst/>
          </a:prstGeom>
          <a:noFill/>
        </p:spPr>
        <p:txBody>
          <a:bodyPr wrap="square">
            <a:spAutoFit/>
          </a:bodyPr>
          <a:lstStyle/>
          <a:p>
            <a:pPr algn="just">
              <a:defRPr/>
            </a:pPr>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không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nhẵn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bóng</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1" name="TextBox 10"/>
          <p:cNvSpPr txBox="1"/>
          <p:nvPr/>
        </p:nvSpPr>
        <p:spPr>
          <a:xfrm>
            <a:off x="1" y="1943803"/>
            <a:ext cx="6487886" cy="1815882"/>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chùm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song song </a:t>
            </a:r>
            <a:r>
              <a:rPr lang="en-US" sz="2800" dirty="0" err="1" smtClean="0">
                <a:solidFill>
                  <a:srgbClr val="0000FF"/>
                </a:solidFill>
                <a:latin typeface="Times New Roman" pitchFamily="18" charset="0"/>
                <a:cs typeface="Times New Roman" pitchFamily="18" charset="0"/>
              </a:rPr>
              <a:t>chiếu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nhẵn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hướng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khuếch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6" name="TextBox 15"/>
          <p:cNvSpPr txBox="1"/>
          <p:nvPr/>
        </p:nvSpPr>
        <p:spPr>
          <a:xfrm>
            <a:off x="0" y="3736318"/>
            <a:ext cx="6487886" cy="954107"/>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khuếch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pic>
        <p:nvPicPr>
          <p:cNvPr id="3074" name="Picture 2" descr="C:\Users\AsuS\Desktop\Capture.PNG"/>
          <p:cNvPicPr>
            <a:picLocks noChangeAspect="1" noChangeArrowheads="1"/>
          </p:cNvPicPr>
          <p:nvPr/>
        </p:nvPicPr>
        <p:blipFill>
          <a:blip r:embed="rId2"/>
          <a:srcRect/>
          <a:stretch>
            <a:fillRect/>
          </a:stretch>
        </p:blipFill>
        <p:spPr bwMode="auto">
          <a:xfrm>
            <a:off x="6545943" y="1016908"/>
            <a:ext cx="5646057" cy="31456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500" fill="hold"/>
                                        <p:tgtEl>
                                          <p:spTgt spid="3074"/>
                                        </p:tgtEl>
                                        <p:attrNameLst>
                                          <p:attrName>ppt_w</p:attrName>
                                        </p:attrNameLst>
                                      </p:cBhvr>
                                      <p:tavLst>
                                        <p:tav tm="0">
                                          <p:val>
                                            <p:fltVal val="0"/>
                                          </p:val>
                                        </p:tav>
                                        <p:tav tm="100000">
                                          <p:val>
                                            <p:strVal val="#ppt_w"/>
                                          </p:val>
                                        </p:tav>
                                      </p:tavLst>
                                    </p:anim>
                                    <p:anim calcmode="lin" valueType="num">
                                      <p:cBhvr>
                                        <p:cTn id="12" dur="500" fill="hold"/>
                                        <p:tgtEl>
                                          <p:spTgt spid="3074"/>
                                        </p:tgtEl>
                                        <p:attrNameLst>
                                          <p:attrName>ppt_h</p:attrName>
                                        </p:attrNameLst>
                                      </p:cBhvr>
                                      <p:tavLst>
                                        <p:tav tm="0">
                                          <p:val>
                                            <p:fltVal val="0"/>
                                          </p:val>
                                        </p:tav>
                                        <p:tav tm="100000">
                                          <p:val>
                                            <p:strVal val="#ppt_h"/>
                                          </p:val>
                                        </p:tav>
                                      </p:tavLst>
                                    </p:anim>
                                    <p:animEffect transition="in" filter="fade">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2592</TotalTime>
  <Words>1754</Words>
  <Application>Microsoft Office PowerPoint</Application>
  <PresentationFormat>Custom</PresentationFormat>
  <Paragraphs>142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MỞ ĐẦU KHTN 7-HIỀN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Administrator</cp:lastModifiedBy>
  <cp:revision>491</cp:revision>
  <dcterms:created xsi:type="dcterms:W3CDTF">2022-07-11T10:05:56Z</dcterms:created>
  <dcterms:modified xsi:type="dcterms:W3CDTF">2023-01-02T10:37:17Z</dcterms:modified>
</cp:coreProperties>
</file>