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6" r:id="rId3"/>
    <p:sldId id="257" r:id="rId4"/>
    <p:sldId id="275" r:id="rId5"/>
    <p:sldId id="263" r:id="rId6"/>
    <p:sldId id="280" r:id="rId7"/>
    <p:sldId id="277" r:id="rId8"/>
    <p:sldId id="261" r:id="rId9"/>
    <p:sldId id="273" r:id="rId10"/>
    <p:sldId id="27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87" d="100"/>
          <a:sy n="8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5AD6A-8E41-43CB-B4AB-4352D9C34E62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5D6F-3878-44C8-B35D-3B896523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5D6F-3878-44C8-B35D-3B89652372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t>16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5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81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578ac1814_0_2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578ac1814_0_2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63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06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55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t>14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1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t>15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614300" y="630764"/>
            <a:ext cx="7915500" cy="1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2" hasCustomPrompt="1"/>
          </p:nvPr>
        </p:nvSpPr>
        <p:spPr>
          <a:xfrm>
            <a:off x="6322584" y="2838112"/>
            <a:ext cx="17316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7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1"/>
          </p:nvPr>
        </p:nvSpPr>
        <p:spPr>
          <a:xfrm>
            <a:off x="6363225" y="3793800"/>
            <a:ext cx="1650300" cy="13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 idx="3" hasCustomPrompt="1"/>
          </p:nvPr>
        </p:nvSpPr>
        <p:spPr>
          <a:xfrm>
            <a:off x="1089964" y="2838112"/>
            <a:ext cx="17316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7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7"/>
          <p:cNvSpPr txBox="1">
            <a:spLocks noGrp="1"/>
          </p:cNvSpPr>
          <p:nvPr>
            <p:ph type="subTitle" idx="4"/>
          </p:nvPr>
        </p:nvSpPr>
        <p:spPr>
          <a:xfrm>
            <a:off x="1129900" y="3793800"/>
            <a:ext cx="1650300" cy="13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5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851867"/>
            <a:ext cx="5312700" cy="14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913551"/>
            <a:ext cx="1841100" cy="19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4400500"/>
            <a:ext cx="3863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475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739600"/>
            <a:ext cx="7901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90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3645524"/>
            <a:ext cx="3382500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656091"/>
            <a:ext cx="5790900" cy="204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1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FEE3-954B-4147-9A51-D8A550C09D68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A3D8-3131-490F-89AA-45774A1D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8077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 ĐÀO TẠO THỊ XÃ HOÀI NHƠN</a:t>
            </a:r>
          </a:p>
          <a:p>
            <a:pPr algn="ctr" eaLnBrk="1" hangingPunct="1"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THCS HOÀI HƯƠNG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219200" y="2224445"/>
            <a:ext cx="7391400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KHOA HỌC TỰ NHIÊN 7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eaLnBrk="0" hangingPunct="0">
              <a:spcAft>
                <a:spcPts val="400"/>
              </a:spcAft>
              <a:defRPr/>
            </a:pPr>
            <a:endParaRPr lang="en-US" sz="28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958068" y="3896066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22714" y="44958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5" descr="Ảnh động trang trí (1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400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Ảnh động trang trí (1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00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Ảnh động trang trí (1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597876oto1c630f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428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597876oto1c630f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0613" y="5154612"/>
            <a:ext cx="533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597876oto1c630f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69988" y="5154612"/>
            <a:ext cx="533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95700" y="5372100"/>
            <a:ext cx="30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6900" y="5372100"/>
            <a:ext cx="30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58100" y="5372100"/>
            <a:ext cx="30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81100" y="5372100"/>
            <a:ext cx="30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371600"/>
            <a:ext cx="8531225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kh32-165821430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h32-165821430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75406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204" y="298015"/>
            <a:ext cx="853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sao chúng ta phải ăn thực phẩm đa dạng, đủ các nhóm chất dinh dưỡng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1"/>
          <p:cNvSpPr/>
          <p:nvPr/>
        </p:nvSpPr>
        <p:spPr>
          <a:xfrm>
            <a:off x="1484179" y="5068621"/>
            <a:ext cx="1512872" cy="798420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6" y="2011970"/>
            <a:ext cx="2142467" cy="3807396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992482"/>
            <a:ext cx="2010062" cy="3842423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1221034"/>
            <a:ext cx="177274" cy="120180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1221033"/>
            <a:ext cx="348228" cy="504291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80" y="1599121"/>
            <a:ext cx="356589" cy="219511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626904"/>
            <a:ext cx="1011302" cy="113732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2346956"/>
            <a:ext cx="912246" cy="55424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845966"/>
            <a:ext cx="182476" cy="248831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3" y="2686109"/>
            <a:ext cx="323209" cy="397059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59;p30">
            <a:extLst>
              <a:ext uri="{FF2B5EF4-FFF2-40B4-BE49-F238E27FC236}">
                <a16:creationId xmlns="" xmlns:a16="http://schemas.microsoft.com/office/drawing/2014/main" id="{D5C6D571-A125-4AC4-9720-422BCF92D8C7}"/>
              </a:ext>
            </a:extLst>
          </p:cNvPr>
          <p:cNvSpPr txBox="1">
            <a:spLocks/>
          </p:cNvSpPr>
          <p:nvPr/>
        </p:nvSpPr>
        <p:spPr>
          <a:xfrm>
            <a:off x="2639312" y="2472681"/>
            <a:ext cx="6011929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TÊN NGUYÊN TỐ HOÁ HỌC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560;p30">
            <a:extLst>
              <a:ext uri="{FF2B5EF4-FFF2-40B4-BE49-F238E27FC236}">
                <a16:creationId xmlns="" xmlns:a16="http://schemas.microsoft.com/office/drawing/2014/main" id="{6655AE7E-C593-443F-BEB7-74C3118A5CD3}"/>
              </a:ext>
            </a:extLst>
          </p:cNvPr>
          <p:cNvSpPr txBox="1">
            <a:spLocks/>
          </p:cNvSpPr>
          <p:nvPr/>
        </p:nvSpPr>
        <p:spPr>
          <a:xfrm>
            <a:off x="4167191" y="1013189"/>
            <a:ext cx="2251898" cy="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720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3"/>
          <p:cNvGrpSpPr/>
          <p:nvPr/>
        </p:nvGrpSpPr>
        <p:grpSpPr>
          <a:xfrm>
            <a:off x="25263" y="413784"/>
            <a:ext cx="1866318" cy="1156235"/>
            <a:chOff x="16962275" y="372175"/>
            <a:chExt cx="2739375" cy="1529525"/>
          </a:xfrm>
        </p:grpSpPr>
        <p:sp>
          <p:nvSpPr>
            <p:cNvPr id="601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4546B6E-643C-45C2-AFF0-EC886D296C1B}"/>
              </a:ext>
            </a:extLst>
          </p:cNvPr>
          <p:cNvSpPr/>
          <p:nvPr/>
        </p:nvSpPr>
        <p:spPr>
          <a:xfrm>
            <a:off x="1075801" y="931553"/>
            <a:ext cx="7357867" cy="15183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 nguyên tố hoá học đều có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EF59B1E4-99C0-0EF4-09C6-E436DEF5189B}"/>
              </a:ext>
            </a:extLst>
          </p:cNvPr>
          <p:cNvSpPr/>
          <p:nvPr/>
        </p:nvSpPr>
        <p:spPr>
          <a:xfrm>
            <a:off x="124501" y="3039159"/>
            <a:ext cx="656339" cy="45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2109" y="3490538"/>
            <a:ext cx="730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 đặt tên nguyên tố hóa học dựa vào nhiều cách </a:t>
            </a:r>
            <a:r>
              <a:rPr lang="vi-VN" sz="32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vi-VN" sz="32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8"/>
          <p:cNvSpPr/>
          <p:nvPr/>
        </p:nvSpPr>
        <p:spPr>
          <a:xfrm>
            <a:off x="7715049" y="6551883"/>
            <a:ext cx="4319" cy="1512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CD1EB5-6324-472E-AD1E-AE6F704E33A5}"/>
              </a:ext>
            </a:extLst>
          </p:cNvPr>
          <p:cNvSpPr txBox="1"/>
          <p:nvPr/>
        </p:nvSpPr>
        <p:spPr>
          <a:xfrm>
            <a:off x="1536859" y="127591"/>
            <a:ext cx="62006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</a:rPr>
              <a:t>Đọc tên 20 nguyên tố hoá học trong bảng 2.1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CDCA2F90-C87A-448C-A19D-0608E6697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32718"/>
              </p:ext>
            </p:extLst>
          </p:nvPr>
        </p:nvGraphicFramePr>
        <p:xfrm>
          <a:off x="244550" y="937471"/>
          <a:ext cx="8718697" cy="73947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6701">
                  <a:extLst>
                    <a:ext uri="{9D8B030D-6E8A-4147-A177-3AD203B41FA5}">
                      <a16:colId xmlns="" xmlns:a16="http://schemas.microsoft.com/office/drawing/2014/main" val="3096447879"/>
                    </a:ext>
                  </a:extLst>
                </a:gridCol>
                <a:gridCol w="1633650">
                  <a:extLst>
                    <a:ext uri="{9D8B030D-6E8A-4147-A177-3AD203B41FA5}">
                      <a16:colId xmlns="" xmlns:a16="http://schemas.microsoft.com/office/drawing/2014/main" val="3562436979"/>
                    </a:ext>
                  </a:extLst>
                </a:gridCol>
                <a:gridCol w="843076">
                  <a:extLst>
                    <a:ext uri="{9D8B030D-6E8A-4147-A177-3AD203B41FA5}">
                      <a16:colId xmlns="" xmlns:a16="http://schemas.microsoft.com/office/drawing/2014/main" val="2818223583"/>
                    </a:ext>
                  </a:extLst>
                </a:gridCol>
                <a:gridCol w="1339707">
                  <a:extLst>
                    <a:ext uri="{9D8B030D-6E8A-4147-A177-3AD203B41FA5}">
                      <a16:colId xmlns="" xmlns:a16="http://schemas.microsoft.com/office/drawing/2014/main" val="1282315390"/>
                    </a:ext>
                  </a:extLst>
                </a:gridCol>
                <a:gridCol w="615785">
                  <a:extLst>
                    <a:ext uri="{9D8B030D-6E8A-4147-A177-3AD203B41FA5}">
                      <a16:colId xmlns="" xmlns:a16="http://schemas.microsoft.com/office/drawing/2014/main" val="2815943987"/>
                    </a:ext>
                  </a:extLst>
                </a:gridCol>
                <a:gridCol w="1566997">
                  <a:extLst>
                    <a:ext uri="{9D8B030D-6E8A-4147-A177-3AD203B41FA5}">
                      <a16:colId xmlns="" xmlns:a16="http://schemas.microsoft.com/office/drawing/2014/main" val="445383704"/>
                    </a:ext>
                  </a:extLst>
                </a:gridCol>
                <a:gridCol w="911161">
                  <a:extLst>
                    <a:ext uri="{9D8B030D-6E8A-4147-A177-3AD203B41FA5}">
                      <a16:colId xmlns="" xmlns:a16="http://schemas.microsoft.com/office/drawing/2014/main" val="3477085221"/>
                    </a:ext>
                  </a:extLst>
                </a:gridCol>
                <a:gridCol w="1271620">
                  <a:extLst>
                    <a:ext uri="{9D8B030D-6E8A-4147-A177-3AD203B41FA5}">
                      <a16:colId xmlns="" xmlns:a16="http://schemas.microsoft.com/office/drawing/2014/main" val="3506816086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GB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17390411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60631538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/ˈhiːliəm/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/mæɡˈniːziəm/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7677315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/ˈlɪθiəm/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æljəˈmɪniəm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911207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/bəˈrɪliəm/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/ˈsɪlɪkən/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7264944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/ˈbɔːrɒn/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fɒsfərəs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254456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sʌlfə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278409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/ˈnaɪtrədʒən/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3905618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ɑːɡɒn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5525893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flɔːriːn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2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76618194"/>
                  </a:ext>
                </a:extLst>
              </a:tr>
              <a:tr h="531701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niːɒn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/ˈkælsiəm/</a:t>
                      </a: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8914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352427" y="431802"/>
            <a:ext cx="8429625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7299700" y="475460"/>
            <a:ext cx="1392764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5" y="1756787"/>
            <a:ext cx="29851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 neutron trong hạt nhân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=""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108" y="2824898"/>
            <a:ext cx="30315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trong hạt nhân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=""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858" y="3996648"/>
            <a:ext cx="2864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 proton trong hạt nhân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224744" y="1653959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224744" y="2782366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244202" y="3962038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4" y="5207135"/>
            <a:ext cx="43845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 proton và số neutron trong hạt nhân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=""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244202" y="5218907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=""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541276" y="684941"/>
            <a:ext cx="726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 tố hóa học là tập hợp những nguyên tử cùng loại có cùng:</a:t>
            </a:r>
            <a:endParaRPr lang="en-US" altLang="zh-CN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1866226" y="3878755"/>
            <a:ext cx="5695309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262840" y="475459"/>
            <a:ext cx="8429625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7299700" y="475460"/>
            <a:ext cx="1392764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4" y="1756787"/>
            <a:ext cx="14173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C, H, O , 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=""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107" y="2824898"/>
            <a:ext cx="157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C, H, Na, Ca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=""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858" y="3996648"/>
            <a:ext cx="13051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C, H, S, O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200511" y="1790251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224744" y="2782366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244202" y="3962038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4" y="5207135"/>
            <a:ext cx="1537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C, H , O, Na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=""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244202" y="5218907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=""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541276" y="684941"/>
            <a:ext cx="726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</a:t>
            </a: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Bốn nguyên tố phổ biến nhất trong cơ thể người là?</a:t>
            </a:r>
            <a:endParaRPr lang="en-US" altLang="zh-CN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1724346" y="1671144"/>
            <a:ext cx="5695309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262840" y="475459"/>
            <a:ext cx="8429625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7299700" y="475460"/>
            <a:ext cx="1392764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5" y="1756787"/>
            <a:ext cx="8883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=""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108" y="2824898"/>
            <a:ext cx="10086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=""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858" y="3996648"/>
            <a:ext cx="21018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proton và neutron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200511" y="1790251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224744" y="2782366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244202" y="3962038"/>
            <a:ext cx="392415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224" y="5207135"/>
            <a:ext cx="11657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387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Hạt nhân</a:t>
            </a:r>
            <a:endParaRPr lang="en-US" altLang="zh-CN" sz="21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=""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244202" y="5218907"/>
            <a:ext cx="392415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324">
              <a:buClrTx/>
              <a:defRPr/>
            </a:pPr>
            <a:r>
              <a:rPr lang="en-US" altLang="zh-CN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=""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541276" y="684941"/>
            <a:ext cx="726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</a:t>
            </a:r>
            <a:r>
              <a:rPr lang="vi-VN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 lượng hạt nào đặc trưng cho một nguyên tố hóa học?</a:t>
            </a:r>
            <a:endParaRPr lang="en-US" altLang="zh-CN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1724346" y="1671144"/>
            <a:ext cx="5695309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3">
            <a:extLst>
              <a:ext uri="{FF2B5EF4-FFF2-40B4-BE49-F238E27FC236}">
                <a16:creationId xmlns="" xmlns:a16="http://schemas.microsoft.com/office/drawing/2014/main" id="{CC067C5C-7354-4999-B711-3A250FB82097}"/>
              </a:ext>
            </a:extLst>
          </p:cNvPr>
          <p:cNvSpPr txBox="1"/>
          <p:nvPr/>
        </p:nvSpPr>
        <p:spPr>
          <a:xfrm>
            <a:off x="3016157" y="249955"/>
            <a:ext cx="25810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kumimoji="0" lang="en-US" altLang="zh-CN" sz="2800" b="1" i="0" u="none" strike="noStrike" kern="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CD1EB5-6324-472E-AD1E-AE6F704E33A5}"/>
              </a:ext>
            </a:extLst>
          </p:cNvPr>
          <p:cNvSpPr txBox="1"/>
          <p:nvPr/>
        </p:nvSpPr>
        <p:spPr>
          <a:xfrm>
            <a:off x="573405" y="1123783"/>
            <a:ext cx="746657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là một nguyên tố hóa học có nhiều trong xương và răng, giúp cho xương và 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chắc khỏe. Ngoài ra, calcium còn cần cho quá trình hoạt động của thần kinh, cơ, tim, chuyển hóa của tế bào và quá trình đông máu. Thực p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hẩm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thuốc bổ chứa nguyên tố calcium giúp phòng ngừa bệnh loãng xương ở tuổi già và hỗ trợ quá trình phát triển chiều cao của trẻ em.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kí hiệu hóa học của nguyên tố calcium và đọc tên.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Kể tên hai thực phẩm có chứa nhiều calcium mà em biết.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EBBFEC-8A78-CE2C-6773-7987E6B1F81D}"/>
              </a:ext>
            </a:extLst>
          </p:cNvPr>
          <p:cNvSpPr txBox="1"/>
          <p:nvPr/>
        </p:nvSpPr>
        <p:spPr>
          <a:xfrm>
            <a:off x="573404" y="4894797"/>
            <a:ext cx="746657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và viết kí hiệu của ba nguyên tố hoá học chiếm khối lượng lớn nhất trong vỏ Trái Đất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</a:t>
            </a:r>
            <a:r>
              <a:rPr lang="vi-VN" sz="2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hoá học nào có nhiều nhất trong vũ trụ?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46872"/>
              </p:ext>
            </p:extLst>
          </p:nvPr>
        </p:nvGraphicFramePr>
        <p:xfrm>
          <a:off x="517072" y="1600009"/>
          <a:ext cx="8044542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57"/>
                <a:gridCol w="1219200"/>
                <a:gridCol w="1126671"/>
                <a:gridCol w="1231900"/>
                <a:gridCol w="1340757"/>
                <a:gridCol w="13407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tử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neutron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proton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electron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Điện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tích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hạt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nhân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Khối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lượng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tử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amu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vi-VN" sz="2400" b="1" dirty="0" smtClean="0">
                          <a:solidFill>
                            <a:srgbClr val="002060"/>
                          </a:solidFill>
                        </a:rPr>
                        <a:t>Aluminium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Phosphorus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vi-VN" sz="2400" b="1" dirty="0" smtClean="0">
                          <a:solidFill>
                            <a:srgbClr val="002060"/>
                          </a:solidFill>
                        </a:rPr>
                        <a:t>Oxygen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potassium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314" y="228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4142" y="33080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0814" y="33053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+13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2029" y="330808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27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486" y="40382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16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942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50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+15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74617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900" y="48973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+8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1143" y="47562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16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372" y="57624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20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5656" y="5785366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19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8657" y="57394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+19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CAC05A5-9306-4D84-A879-2E362854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5" y="76200"/>
            <a:ext cx="3022821" cy="49664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122E36-34D6-6ADF-9638-6C46C09F1CE7}"/>
              </a:ext>
            </a:extLst>
          </p:cNvPr>
          <p:cNvGrpSpPr/>
          <p:nvPr/>
        </p:nvGrpSpPr>
        <p:grpSpPr>
          <a:xfrm>
            <a:off x="3657601" y="156425"/>
            <a:ext cx="4953000" cy="3109994"/>
            <a:chOff x="3704748" y="0"/>
            <a:chExt cx="3931466" cy="2332496"/>
          </a:xfrm>
        </p:grpSpPr>
        <p:sp>
          <p:nvSpPr>
            <p:cNvPr id="2" name="Speech Bubble: Oval 1">
              <a:extLst>
                <a:ext uri="{FF2B5EF4-FFF2-40B4-BE49-F238E27FC236}">
                  <a16:creationId xmlns="" xmlns:a16="http://schemas.microsoft.com/office/drawing/2014/main" id="{75DF9795-BF71-4E0A-651D-76CAF9265534}"/>
                </a:ext>
              </a:extLst>
            </p:cNvPr>
            <p:cNvSpPr/>
            <p:nvPr/>
          </p:nvSpPr>
          <p:spPr>
            <a:xfrm>
              <a:off x="3886200" y="0"/>
              <a:ext cx="2743200" cy="1456266"/>
            </a:xfrm>
            <a:prstGeom prst="wedgeEllipseCallout">
              <a:avLst>
                <a:gd name="adj1" fmla="val -106430"/>
                <a:gd name="adj2" fmla="val 1209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4A37CBD-16BE-4548-114B-31298026C916}"/>
                </a:ext>
              </a:extLst>
            </p:cNvPr>
            <p:cNvSpPr txBox="1"/>
            <p:nvPr/>
          </p:nvSpPr>
          <p:spPr>
            <a:xfrm>
              <a:off x="3704748" y="1940081"/>
              <a:ext cx="393146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355" y="4876800"/>
            <a:ext cx="653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83845"/>
            <a:ext cx="71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NGUYÊN TỐ HÓA HỌC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71" y="1520594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8686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khác nhau 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nguyên tử Carbon  ở hình 2.1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vi-V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hình 2.1a; 2.1b; 2.1c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1403752" y="1347288"/>
            <a:ext cx="6653959" cy="4179385"/>
            <a:chOff x="1181750" y="1679545"/>
            <a:chExt cx="6710138" cy="2748672"/>
          </a:xfrm>
        </p:grpSpPr>
        <p:sp>
          <p:nvSpPr>
            <p:cNvPr id="639" name="Google Shape;639;p34"/>
            <p:cNvSpPr/>
            <p:nvPr/>
          </p:nvSpPr>
          <p:spPr>
            <a:xfrm rot="10800000">
              <a:off x="5447127" y="2651053"/>
              <a:ext cx="2444761" cy="1777164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1181750" y="2651084"/>
              <a:ext cx="2458773" cy="1676547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10800273">
              <a:off x="3086140" y="1679545"/>
              <a:ext cx="2775702" cy="1981014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4"/>
          <p:cNvGrpSpPr/>
          <p:nvPr/>
        </p:nvGrpSpPr>
        <p:grpSpPr>
          <a:xfrm>
            <a:off x="2227861" y="1915666"/>
            <a:ext cx="4625339" cy="751460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598E9E3-A67A-48CD-9C45-10FA534C2045}"/>
              </a:ext>
            </a:extLst>
          </p:cNvPr>
          <p:cNvGrpSpPr>
            <a:grpSpLocks/>
          </p:cNvGrpSpPr>
          <p:nvPr/>
        </p:nvGrpSpPr>
        <p:grpSpPr bwMode="auto">
          <a:xfrm>
            <a:off x="1878023" y="3176277"/>
            <a:ext cx="1511300" cy="2019300"/>
            <a:chOff x="2866890" y="3435445"/>
            <a:chExt cx="1511581" cy="1515804"/>
          </a:xfrm>
        </p:grpSpPr>
        <p:grpSp>
          <p:nvGrpSpPr>
            <p:cNvPr id="31" name="Group 3">
              <a:extLst>
                <a:ext uri="{FF2B5EF4-FFF2-40B4-BE49-F238E27FC236}">
                  <a16:creationId xmlns="" xmlns:a16="http://schemas.microsoft.com/office/drawing/2014/main" id="{7E8E2594-377E-4EC2-9039-1FE5068C0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890" y="3435445"/>
              <a:ext cx="1511581" cy="1515804"/>
              <a:chOff x="7632316" y="1703378"/>
              <a:chExt cx="1511581" cy="1515804"/>
            </a:xfrm>
          </p:grpSpPr>
          <p:grpSp>
            <p:nvGrpSpPr>
              <p:cNvPr id="33" name="Group 7">
                <a:extLst>
                  <a:ext uri="{FF2B5EF4-FFF2-40B4-BE49-F238E27FC236}">
                    <a16:creationId xmlns="" xmlns:a16="http://schemas.microsoft.com/office/drawing/2014/main" id="{9658C447-674A-4D4E-B425-1E31070EF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2316" y="1703378"/>
                <a:ext cx="1511581" cy="1515804"/>
                <a:chOff x="5411388" y="3532943"/>
                <a:chExt cx="1511581" cy="1515804"/>
              </a:xfrm>
            </p:grpSpPr>
            <p:grpSp>
              <p:nvGrpSpPr>
                <p:cNvPr id="38" name="Group 13">
                  <a:extLst>
                    <a:ext uri="{FF2B5EF4-FFF2-40B4-BE49-F238E27FC236}">
                      <a16:creationId xmlns="" xmlns:a16="http://schemas.microsoft.com/office/drawing/2014/main" id="{CD4AB7C6-1DE8-4AD1-8FDA-7A43B89794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11388" y="3718379"/>
                  <a:ext cx="1361559" cy="1145402"/>
                  <a:chOff x="3188509" y="2250955"/>
                  <a:chExt cx="1361559" cy="1145402"/>
                </a:xfrm>
              </p:grpSpPr>
              <p:sp>
                <p:nvSpPr>
                  <p:cNvPr id="40" name="Flowchart: Connector 39">
                    <a:extLst>
                      <a:ext uri="{FF2B5EF4-FFF2-40B4-BE49-F238E27FC236}">
                        <a16:creationId xmlns="" xmlns:a16="http://schemas.microsoft.com/office/drawing/2014/main" id="{56F94F01-9953-423B-BFBD-0D4833D257EB}"/>
                      </a:ext>
                    </a:extLst>
                  </p:cNvPr>
                  <p:cNvSpPr/>
                  <p:nvPr/>
                </p:nvSpPr>
                <p:spPr>
                  <a:xfrm>
                    <a:off x="3556877" y="2457975"/>
                    <a:ext cx="805013" cy="732480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6p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6n</a:t>
                    </a:r>
                  </a:p>
                </p:txBody>
              </p:sp>
              <p:sp>
                <p:nvSpPr>
                  <p:cNvPr id="41" name="Flowchart: Connector 40">
                    <a:extLst>
                      <a:ext uri="{FF2B5EF4-FFF2-40B4-BE49-F238E27FC236}">
                        <a16:creationId xmlns="" xmlns:a16="http://schemas.microsoft.com/office/drawing/2014/main" id="{8CB27181-9173-4D9F-AD62-36A07F2CAF7C}"/>
                      </a:ext>
                    </a:extLst>
                  </p:cNvPr>
                  <p:cNvSpPr/>
                  <p:nvPr/>
                </p:nvSpPr>
                <p:spPr>
                  <a:xfrm>
                    <a:off x="3375869" y="2251419"/>
                    <a:ext cx="1174968" cy="114559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sz="2400" b="1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Flowchart: Connector 41">
                    <a:extLst>
                      <a:ext uri="{FF2B5EF4-FFF2-40B4-BE49-F238E27FC236}">
                        <a16:creationId xmlns="" xmlns:a16="http://schemas.microsoft.com/office/drawing/2014/main" id="{7A544912-1236-4800-BA8A-19FD0E48FDCB}"/>
                      </a:ext>
                    </a:extLst>
                  </p:cNvPr>
                  <p:cNvSpPr/>
                  <p:nvPr/>
                </p:nvSpPr>
                <p:spPr>
                  <a:xfrm>
                    <a:off x="3188509" y="3083999"/>
                    <a:ext cx="112734" cy="138234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9" name="Flowchart: Connector 38">
                  <a:extLst>
                    <a:ext uri="{FF2B5EF4-FFF2-40B4-BE49-F238E27FC236}">
                      <a16:creationId xmlns="" xmlns:a16="http://schemas.microsoft.com/office/drawing/2014/main" id="{EA8FAD99-4CC9-458C-BA48-025359F9816C}"/>
                    </a:ext>
                  </a:extLst>
                </p:cNvPr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vi-VN" sz="2400" b="1" kern="0" dirty="0">
                    <a:latin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Flowchart: Connector 33">
                <a:extLst>
                  <a:ext uri="{FF2B5EF4-FFF2-40B4-BE49-F238E27FC236}">
                    <a16:creationId xmlns="" xmlns:a16="http://schemas.microsoft.com/office/drawing/2014/main" id="{50E7677F-D762-4C2B-8A9A-DEC7FFA57C27}"/>
                  </a:ext>
                </a:extLst>
              </p:cNvPr>
              <p:cNvSpPr/>
              <p:nvPr/>
            </p:nvSpPr>
            <p:spPr>
              <a:xfrm>
                <a:off x="7695828" y="1976668"/>
                <a:ext cx="112734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="" xmlns:a16="http://schemas.microsoft.com/office/drawing/2014/main" id="{02C26A97-9FF7-4430-B847-33A089110FE1}"/>
                  </a:ext>
                </a:extLst>
              </p:cNvPr>
              <p:cNvSpPr/>
              <p:nvPr/>
            </p:nvSpPr>
            <p:spPr>
              <a:xfrm>
                <a:off x="8967652" y="2804480"/>
                <a:ext cx="112733" cy="138234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="" xmlns:a16="http://schemas.microsoft.com/office/drawing/2014/main" id="{8855D0A3-B0F1-49CA-A439-8F00BAA2BF66}"/>
                  </a:ext>
                </a:extLst>
              </p:cNvPr>
              <p:cNvSpPr/>
              <p:nvPr/>
            </p:nvSpPr>
            <p:spPr>
              <a:xfrm>
                <a:off x="8991469" y="2044990"/>
                <a:ext cx="112734" cy="13982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="" xmlns:a16="http://schemas.microsoft.com/office/drawing/2014/main" id="{2068E714-B187-4974-BA7B-9B24FBA60543}"/>
                  </a:ext>
                </a:extLst>
              </p:cNvPr>
              <p:cNvSpPr/>
              <p:nvPr/>
            </p:nvSpPr>
            <p:spPr>
              <a:xfrm>
                <a:off x="8345237" y="2980848"/>
                <a:ext cx="112733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="" xmlns:a16="http://schemas.microsoft.com/office/drawing/2014/main" id="{B30A1991-3C55-4E8E-8D61-7DA4371EEE56}"/>
                </a:ext>
              </a:extLst>
            </p:cNvPr>
            <p:cNvSpPr/>
            <p:nvPr/>
          </p:nvSpPr>
          <p:spPr>
            <a:xfrm>
              <a:off x="3573459" y="3487878"/>
              <a:ext cx="112733" cy="138234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vi-VN" kern="0">
                <a:latin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95F1652-7F9D-424F-BFEC-0378271F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754" y="5019147"/>
            <a:ext cx="70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D5C9E60-092F-4BB7-B15A-153F02C258BD}"/>
              </a:ext>
            </a:extLst>
          </p:cNvPr>
          <p:cNvGrpSpPr>
            <a:grpSpLocks/>
          </p:cNvGrpSpPr>
          <p:nvPr/>
        </p:nvGrpSpPr>
        <p:grpSpPr bwMode="auto">
          <a:xfrm>
            <a:off x="3819580" y="2022683"/>
            <a:ext cx="1511300" cy="2019300"/>
            <a:chOff x="2866890" y="3435445"/>
            <a:chExt cx="1511581" cy="1515804"/>
          </a:xfrm>
        </p:grpSpPr>
        <p:grpSp>
          <p:nvGrpSpPr>
            <p:cNvPr id="45" name="Group 3">
              <a:extLst>
                <a:ext uri="{FF2B5EF4-FFF2-40B4-BE49-F238E27FC236}">
                  <a16:creationId xmlns="" xmlns:a16="http://schemas.microsoft.com/office/drawing/2014/main" id="{0AF4AAE0-E06E-402E-A54B-38C75B0CB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890" y="3435445"/>
              <a:ext cx="1511581" cy="1515804"/>
              <a:chOff x="7632316" y="1703378"/>
              <a:chExt cx="1511581" cy="1515804"/>
            </a:xfrm>
          </p:grpSpPr>
          <p:grpSp>
            <p:nvGrpSpPr>
              <p:cNvPr id="47" name="Group 7">
                <a:extLst>
                  <a:ext uri="{FF2B5EF4-FFF2-40B4-BE49-F238E27FC236}">
                    <a16:creationId xmlns="" xmlns:a16="http://schemas.microsoft.com/office/drawing/2014/main" id="{F0759645-95F7-48D3-AFF7-505DAE1DF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2316" y="1703378"/>
                <a:ext cx="1511581" cy="1515804"/>
                <a:chOff x="5411388" y="3532943"/>
                <a:chExt cx="1511581" cy="1515804"/>
              </a:xfrm>
            </p:grpSpPr>
            <p:grpSp>
              <p:nvGrpSpPr>
                <p:cNvPr id="52" name="Group 13">
                  <a:extLst>
                    <a:ext uri="{FF2B5EF4-FFF2-40B4-BE49-F238E27FC236}">
                      <a16:creationId xmlns="" xmlns:a16="http://schemas.microsoft.com/office/drawing/2014/main" id="{E0FA6931-8B26-48AA-835C-A596182DCA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11388" y="3718379"/>
                  <a:ext cx="1361559" cy="1145402"/>
                  <a:chOff x="3188509" y="2250955"/>
                  <a:chExt cx="1361559" cy="1145402"/>
                </a:xfrm>
              </p:grpSpPr>
              <p:sp>
                <p:nvSpPr>
                  <p:cNvPr id="54" name="Flowchart: Connector 53">
                    <a:extLst>
                      <a:ext uri="{FF2B5EF4-FFF2-40B4-BE49-F238E27FC236}">
                        <a16:creationId xmlns="" xmlns:a16="http://schemas.microsoft.com/office/drawing/2014/main" id="{850B944E-D370-4C84-BCD4-AEDBF98DC94A}"/>
                      </a:ext>
                    </a:extLst>
                  </p:cNvPr>
                  <p:cNvSpPr/>
                  <p:nvPr/>
                </p:nvSpPr>
                <p:spPr>
                  <a:xfrm>
                    <a:off x="3556877" y="2457975"/>
                    <a:ext cx="805013" cy="732480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6p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7n</a:t>
                    </a:r>
                  </a:p>
                </p:txBody>
              </p:sp>
              <p:sp>
                <p:nvSpPr>
                  <p:cNvPr id="55" name="Flowchart: Connector 54">
                    <a:extLst>
                      <a:ext uri="{FF2B5EF4-FFF2-40B4-BE49-F238E27FC236}">
                        <a16:creationId xmlns="" xmlns:a16="http://schemas.microsoft.com/office/drawing/2014/main" id="{B9D8E892-F7F1-4A46-8F30-B83316D71BE8}"/>
                      </a:ext>
                    </a:extLst>
                  </p:cNvPr>
                  <p:cNvSpPr/>
                  <p:nvPr/>
                </p:nvSpPr>
                <p:spPr>
                  <a:xfrm>
                    <a:off x="3375869" y="2251419"/>
                    <a:ext cx="1174968" cy="114559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sz="2400" b="1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6" name="Flowchart: Connector 55">
                    <a:extLst>
                      <a:ext uri="{FF2B5EF4-FFF2-40B4-BE49-F238E27FC236}">
                        <a16:creationId xmlns="" xmlns:a16="http://schemas.microsoft.com/office/drawing/2014/main" id="{33DA2D37-29C9-4AE1-8BB0-92AE6998C131}"/>
                      </a:ext>
                    </a:extLst>
                  </p:cNvPr>
                  <p:cNvSpPr/>
                  <p:nvPr/>
                </p:nvSpPr>
                <p:spPr>
                  <a:xfrm>
                    <a:off x="3188509" y="3083999"/>
                    <a:ext cx="112734" cy="138234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53" name="Flowchart: Connector 52">
                  <a:extLst>
                    <a:ext uri="{FF2B5EF4-FFF2-40B4-BE49-F238E27FC236}">
                      <a16:creationId xmlns="" xmlns:a16="http://schemas.microsoft.com/office/drawing/2014/main" id="{52B76D49-C35E-4950-9FE5-02B8C0D97C95}"/>
                    </a:ext>
                  </a:extLst>
                </p:cNvPr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vi-VN" sz="2400" b="1" kern="0" dirty="0">
                    <a:latin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8" name="Flowchart: Connector 47">
                <a:extLst>
                  <a:ext uri="{FF2B5EF4-FFF2-40B4-BE49-F238E27FC236}">
                    <a16:creationId xmlns="" xmlns:a16="http://schemas.microsoft.com/office/drawing/2014/main" id="{05055C42-AA5A-4816-A41C-F4B8053BE3A4}"/>
                  </a:ext>
                </a:extLst>
              </p:cNvPr>
              <p:cNvSpPr/>
              <p:nvPr/>
            </p:nvSpPr>
            <p:spPr>
              <a:xfrm>
                <a:off x="7695828" y="1976668"/>
                <a:ext cx="112734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D9562B98-D197-483B-96E6-9AE980656291}"/>
                  </a:ext>
                </a:extLst>
              </p:cNvPr>
              <p:cNvSpPr/>
              <p:nvPr/>
            </p:nvSpPr>
            <p:spPr>
              <a:xfrm>
                <a:off x="8967652" y="2804480"/>
                <a:ext cx="112733" cy="138234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="" xmlns:a16="http://schemas.microsoft.com/office/drawing/2014/main" id="{B6CB9E02-FBB8-4B2D-A4E2-82884991CF30}"/>
                  </a:ext>
                </a:extLst>
              </p:cNvPr>
              <p:cNvSpPr/>
              <p:nvPr/>
            </p:nvSpPr>
            <p:spPr>
              <a:xfrm>
                <a:off x="8991469" y="2044990"/>
                <a:ext cx="112734" cy="13982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="" xmlns:a16="http://schemas.microsoft.com/office/drawing/2014/main" id="{BC6931F5-F91D-4392-980E-6815C5EE280D}"/>
                  </a:ext>
                </a:extLst>
              </p:cNvPr>
              <p:cNvSpPr/>
              <p:nvPr/>
            </p:nvSpPr>
            <p:spPr>
              <a:xfrm>
                <a:off x="8345237" y="2980848"/>
                <a:ext cx="112733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D27EF217-7BEF-45BB-818E-74FF01BC5586}"/>
                </a:ext>
              </a:extLst>
            </p:cNvPr>
            <p:cNvSpPr/>
            <p:nvPr/>
          </p:nvSpPr>
          <p:spPr>
            <a:xfrm>
              <a:off x="3573459" y="3487878"/>
              <a:ext cx="112733" cy="138234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vi-VN" kern="0">
                <a:latin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D5F13A6-6381-4415-89E2-55BED944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6" y="4093954"/>
            <a:ext cx="70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0D7170A-9DFD-4487-A5E6-C0B5DBB58BBC}"/>
              </a:ext>
            </a:extLst>
          </p:cNvPr>
          <p:cNvGrpSpPr>
            <a:grpSpLocks/>
          </p:cNvGrpSpPr>
          <p:nvPr/>
        </p:nvGrpSpPr>
        <p:grpSpPr bwMode="auto">
          <a:xfrm>
            <a:off x="6052787" y="3221565"/>
            <a:ext cx="1511300" cy="2019300"/>
            <a:chOff x="2866890" y="3435445"/>
            <a:chExt cx="1511581" cy="1515804"/>
          </a:xfrm>
        </p:grpSpPr>
        <p:grpSp>
          <p:nvGrpSpPr>
            <p:cNvPr id="59" name="Group 3">
              <a:extLst>
                <a:ext uri="{FF2B5EF4-FFF2-40B4-BE49-F238E27FC236}">
                  <a16:creationId xmlns="" xmlns:a16="http://schemas.microsoft.com/office/drawing/2014/main" id="{85F6EF2C-D662-49C8-9E14-6878A4BC1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890" y="3435445"/>
              <a:ext cx="1511581" cy="1515804"/>
              <a:chOff x="7632316" y="1703378"/>
              <a:chExt cx="1511581" cy="1515804"/>
            </a:xfrm>
          </p:grpSpPr>
          <p:grpSp>
            <p:nvGrpSpPr>
              <p:cNvPr id="61" name="Group 7">
                <a:extLst>
                  <a:ext uri="{FF2B5EF4-FFF2-40B4-BE49-F238E27FC236}">
                    <a16:creationId xmlns="" xmlns:a16="http://schemas.microsoft.com/office/drawing/2014/main" id="{DDDC6B41-A59E-4281-9FC0-0BDD9CF21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2316" y="1703378"/>
                <a:ext cx="1511581" cy="1515804"/>
                <a:chOff x="5411388" y="3532943"/>
                <a:chExt cx="1511581" cy="1515804"/>
              </a:xfrm>
            </p:grpSpPr>
            <p:grpSp>
              <p:nvGrpSpPr>
                <p:cNvPr id="66" name="Group 13">
                  <a:extLst>
                    <a:ext uri="{FF2B5EF4-FFF2-40B4-BE49-F238E27FC236}">
                      <a16:creationId xmlns="" xmlns:a16="http://schemas.microsoft.com/office/drawing/2014/main" id="{24D4E680-2776-43A0-9F32-CCDCBA7DF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11388" y="3718379"/>
                  <a:ext cx="1361559" cy="1145402"/>
                  <a:chOff x="3188509" y="2250955"/>
                  <a:chExt cx="1361559" cy="1145402"/>
                </a:xfrm>
              </p:grpSpPr>
              <p:sp>
                <p:nvSpPr>
                  <p:cNvPr id="68" name="Flowchart: Connector 67">
                    <a:extLst>
                      <a:ext uri="{FF2B5EF4-FFF2-40B4-BE49-F238E27FC236}">
                        <a16:creationId xmlns="" xmlns:a16="http://schemas.microsoft.com/office/drawing/2014/main" id="{69C104B3-CE01-4BCD-A3AC-671827ADB297}"/>
                      </a:ext>
                    </a:extLst>
                  </p:cNvPr>
                  <p:cNvSpPr/>
                  <p:nvPr/>
                </p:nvSpPr>
                <p:spPr>
                  <a:xfrm>
                    <a:off x="3556877" y="2457975"/>
                    <a:ext cx="805013" cy="732480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6p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r>
                      <a:rPr lang="vi-VN" sz="1600" b="1" kern="0" dirty="0">
                        <a:latin typeface="Times New Roman" panose="02020603050405020304" pitchFamily="18" charset="0"/>
                        <a:sym typeface="Arial"/>
                      </a:rPr>
                      <a:t>8n</a:t>
                    </a:r>
                  </a:p>
                </p:txBody>
              </p:sp>
              <p:sp>
                <p:nvSpPr>
                  <p:cNvPr id="69" name="Flowchart: Connector 68">
                    <a:extLst>
                      <a:ext uri="{FF2B5EF4-FFF2-40B4-BE49-F238E27FC236}">
                        <a16:creationId xmlns="" xmlns:a16="http://schemas.microsoft.com/office/drawing/2014/main" id="{3F123484-F7C4-4174-A458-FDFD9254E28C}"/>
                      </a:ext>
                    </a:extLst>
                  </p:cNvPr>
                  <p:cNvSpPr/>
                  <p:nvPr/>
                </p:nvSpPr>
                <p:spPr>
                  <a:xfrm>
                    <a:off x="3375869" y="2251419"/>
                    <a:ext cx="1174968" cy="1145592"/>
                  </a:xfrm>
                  <a:prstGeom prst="flowChartConnector">
                    <a:avLst/>
                  </a:prstGeom>
                  <a:noFill/>
                  <a:ln w="28575">
                    <a:solidFill>
                      <a:srgbClr val="378DED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sz="2400" b="1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70" name="Flowchart: Connector 69">
                    <a:extLst>
                      <a:ext uri="{FF2B5EF4-FFF2-40B4-BE49-F238E27FC236}">
                        <a16:creationId xmlns="" xmlns:a16="http://schemas.microsoft.com/office/drawing/2014/main" id="{8C714C17-D45D-4A80-8DF2-7E1DEE52D596}"/>
                      </a:ext>
                    </a:extLst>
                  </p:cNvPr>
                  <p:cNvSpPr/>
                  <p:nvPr/>
                </p:nvSpPr>
                <p:spPr>
                  <a:xfrm>
                    <a:off x="3188509" y="3083999"/>
                    <a:ext cx="112734" cy="138234"/>
                  </a:xfrm>
                  <a:prstGeom prst="flowChartConnector">
                    <a:avLst/>
                  </a:prstGeom>
                  <a:solidFill>
                    <a:srgbClr val="378DE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buNone/>
                      <a:defRPr/>
                    </a:pPr>
                    <a:endParaRPr lang="vi-VN" kern="0" dirty="0">
                      <a:latin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67" name="Flowchart: Connector 66">
                  <a:extLst>
                    <a:ext uri="{FF2B5EF4-FFF2-40B4-BE49-F238E27FC236}">
                      <a16:creationId xmlns="" xmlns:a16="http://schemas.microsoft.com/office/drawing/2014/main" id="{2041D86D-6DCB-445D-8968-FE812459F492}"/>
                    </a:ext>
                  </a:extLst>
                </p:cNvPr>
                <p:cNvSpPr/>
                <p:nvPr/>
              </p:nvSpPr>
              <p:spPr>
                <a:xfrm>
                  <a:off x="5411388" y="3532943"/>
                  <a:ext cx="1511581" cy="1515804"/>
                </a:xfrm>
                <a:prstGeom prst="flowChartConnector">
                  <a:avLst/>
                </a:prstGeom>
                <a:noFill/>
                <a:ln w="28575">
                  <a:solidFill>
                    <a:srgbClr val="378DED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vi-VN" sz="2400" b="1" kern="0" dirty="0">
                    <a:latin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62" name="Flowchart: Connector 61">
                <a:extLst>
                  <a:ext uri="{FF2B5EF4-FFF2-40B4-BE49-F238E27FC236}">
                    <a16:creationId xmlns="" xmlns:a16="http://schemas.microsoft.com/office/drawing/2014/main" id="{0F0A233B-3EC4-4EDA-B32A-86323E3A0D67}"/>
                  </a:ext>
                </a:extLst>
              </p:cNvPr>
              <p:cNvSpPr/>
              <p:nvPr/>
            </p:nvSpPr>
            <p:spPr>
              <a:xfrm>
                <a:off x="7695828" y="1976668"/>
                <a:ext cx="112734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="" xmlns:a16="http://schemas.microsoft.com/office/drawing/2014/main" id="{4D93AEE2-1D3E-42C4-947C-64CBE01E344E}"/>
                  </a:ext>
                </a:extLst>
              </p:cNvPr>
              <p:cNvSpPr/>
              <p:nvPr/>
            </p:nvSpPr>
            <p:spPr>
              <a:xfrm>
                <a:off x="8967652" y="2804480"/>
                <a:ext cx="112733" cy="138234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 dirty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="" xmlns:a16="http://schemas.microsoft.com/office/drawing/2014/main" id="{3ADD10AC-EB2A-4139-97A1-01AF224D6AEE}"/>
                  </a:ext>
                </a:extLst>
              </p:cNvPr>
              <p:cNvSpPr/>
              <p:nvPr/>
            </p:nvSpPr>
            <p:spPr>
              <a:xfrm>
                <a:off x="8991469" y="2044990"/>
                <a:ext cx="112734" cy="13982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="" xmlns:a16="http://schemas.microsoft.com/office/drawing/2014/main" id="{C7FFB863-3FCB-4663-AB6B-14B2BA81A7E0}"/>
                  </a:ext>
                </a:extLst>
              </p:cNvPr>
              <p:cNvSpPr/>
              <p:nvPr/>
            </p:nvSpPr>
            <p:spPr>
              <a:xfrm>
                <a:off x="8345237" y="2980848"/>
                <a:ext cx="112733" cy="138233"/>
              </a:xfrm>
              <a:prstGeom prst="flowChartConnector">
                <a:avLst/>
              </a:prstGeom>
              <a:solidFill>
                <a:srgbClr val="378D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vi-VN" kern="0">
                  <a:latin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60" name="Flowchart: Connector 59">
              <a:extLst>
                <a:ext uri="{FF2B5EF4-FFF2-40B4-BE49-F238E27FC236}">
                  <a16:creationId xmlns="" xmlns:a16="http://schemas.microsoft.com/office/drawing/2014/main" id="{875D96F7-F456-4DC9-A53B-6D6284BE6A7C}"/>
                </a:ext>
              </a:extLst>
            </p:cNvPr>
            <p:cNvSpPr/>
            <p:nvPr/>
          </p:nvSpPr>
          <p:spPr>
            <a:xfrm>
              <a:off x="3573459" y="3487878"/>
              <a:ext cx="112733" cy="138234"/>
            </a:xfrm>
            <a:prstGeom prst="flowChartConnector">
              <a:avLst/>
            </a:prstGeom>
            <a:solidFill>
              <a:srgbClr val="378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vi-VN" kern="0">
                <a:latin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B7EE556-A00D-443B-AF1E-DFB2C383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688" y="5274070"/>
            <a:ext cx="70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D10ACCD-62DA-473B-98BC-19389058A72A}"/>
              </a:ext>
            </a:extLst>
          </p:cNvPr>
          <p:cNvSpPr txBox="1"/>
          <p:nvPr/>
        </p:nvSpPr>
        <p:spPr>
          <a:xfrm>
            <a:off x="457199" y="5581416"/>
            <a:ext cx="8566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 2.1. Mô hình cấu tạo các nguyên tử khác nhau thuộc cùng nguyên tố 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carbon</a:t>
            </a:r>
            <a:endParaRPr lang="vi-VN" sz="4400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46FE7CC-7642-DE98-6C1F-D8FF631F9284}"/>
              </a:ext>
            </a:extLst>
          </p:cNvPr>
          <p:cNvSpPr txBox="1"/>
          <p:nvPr/>
        </p:nvSpPr>
        <p:spPr>
          <a:xfrm>
            <a:off x="126812" y="152400"/>
            <a:ext cx="889683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2.1a</a:t>
            </a:r>
            <a:r>
              <a:rPr lang="vi-VN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2.1b</a:t>
            </a:r>
            <a:r>
              <a:rPr lang="vi-VN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2.1c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b="1" i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480" y="5989358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/>
      <p:bldP spid="71" grpId="0"/>
      <p:bldP spid="7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31-165821427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1905000"/>
            <a:ext cx="784542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hydrogen?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752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36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8"/>
          <p:cNvSpPr/>
          <p:nvPr/>
        </p:nvSpPr>
        <p:spPr>
          <a:xfrm>
            <a:off x="7715049" y="6551883"/>
            <a:ext cx="4319" cy="1512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CD1EB5-6324-472E-AD1E-AE6F704E33A5}"/>
              </a:ext>
            </a:extLst>
          </p:cNvPr>
          <p:cNvSpPr txBox="1"/>
          <p:nvPr/>
        </p:nvSpPr>
        <p:spPr>
          <a:xfrm>
            <a:off x="119743" y="1039559"/>
            <a:ext cx="872091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mỗi loại hạt của một số nguyên tử được nêu trong bảng dưới đây. Hãy cho biết những nguyên tử nào thuộc cùng một nguyên tố hoá 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507A55CD-DD5D-42FF-95A4-4AA9801F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15932"/>
              </p:ext>
            </p:extLst>
          </p:nvPr>
        </p:nvGraphicFramePr>
        <p:xfrm>
          <a:off x="443322" y="2971800"/>
          <a:ext cx="8139073" cy="3078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992">
                  <a:extLst>
                    <a:ext uri="{9D8B030D-6E8A-4147-A177-3AD203B41FA5}">
                      <a16:colId xmlns="" xmlns:a16="http://schemas.microsoft.com/office/drawing/2014/main" val="2316296713"/>
                    </a:ext>
                  </a:extLst>
                </a:gridCol>
                <a:gridCol w="832513">
                  <a:extLst>
                    <a:ext uri="{9D8B030D-6E8A-4147-A177-3AD203B41FA5}">
                      <a16:colId xmlns="" xmlns:a16="http://schemas.microsoft.com/office/drawing/2014/main" val="3435080568"/>
                    </a:ext>
                  </a:extLst>
                </a:gridCol>
                <a:gridCol w="887105">
                  <a:extLst>
                    <a:ext uri="{9D8B030D-6E8A-4147-A177-3AD203B41FA5}">
                      <a16:colId xmlns="" xmlns:a16="http://schemas.microsoft.com/office/drawing/2014/main" val="3424779979"/>
                    </a:ext>
                  </a:extLst>
                </a:gridCol>
                <a:gridCol w="791570">
                  <a:extLst>
                    <a:ext uri="{9D8B030D-6E8A-4147-A177-3AD203B41FA5}">
                      <a16:colId xmlns="" xmlns:a16="http://schemas.microsoft.com/office/drawing/2014/main" val="2480315216"/>
                    </a:ext>
                  </a:extLst>
                </a:gridCol>
                <a:gridCol w="1610436">
                  <a:extLst>
                    <a:ext uri="{9D8B030D-6E8A-4147-A177-3AD203B41FA5}">
                      <a16:colId xmlns="" xmlns:a16="http://schemas.microsoft.com/office/drawing/2014/main" val="302860229"/>
                    </a:ext>
                  </a:extLst>
                </a:gridCol>
                <a:gridCol w="941695">
                  <a:extLst>
                    <a:ext uri="{9D8B030D-6E8A-4147-A177-3AD203B41FA5}">
                      <a16:colId xmlns="" xmlns:a16="http://schemas.microsoft.com/office/drawing/2014/main" val="126302508"/>
                    </a:ext>
                  </a:extLst>
                </a:gridCol>
                <a:gridCol w="791570">
                  <a:extLst>
                    <a:ext uri="{9D8B030D-6E8A-4147-A177-3AD203B41FA5}">
                      <a16:colId xmlns="" xmlns:a16="http://schemas.microsoft.com/office/drawing/2014/main" val="3976823450"/>
                    </a:ext>
                  </a:extLst>
                </a:gridCol>
                <a:gridCol w="828192">
                  <a:extLst>
                    <a:ext uri="{9D8B030D-6E8A-4147-A177-3AD203B41FA5}">
                      <a16:colId xmlns="" xmlns:a16="http://schemas.microsoft.com/office/drawing/2014/main" val="3522697722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Nguyên tử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p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Nguyên tử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p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latin typeface="+mj-lt"/>
                        </a:rPr>
                        <a:t>Số 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257144931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X1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X5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24879252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X2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3462422268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3628664989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X4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X8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201418589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162396"/>
            <a:ext cx="419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oạt động cặp đôi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2819400"/>
            <a:ext cx="8746671" cy="1524000"/>
          </a:xfrm>
        </p:spPr>
        <p:txBody>
          <a:bodyPr>
            <a:noAutofit/>
          </a:bodyPr>
          <a:lstStyle/>
          <a:p>
            <a:pPr algn="l"/>
            <a:r>
              <a:rPr lang="vi-VN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 trò chơi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oxygen, lithium,  carbon, hydrogen, silicon,  phosphorus, argon, calcium, nitrogen, helium, neon,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boron, berylium,....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Các em liên hệ thực tế+ nhớ lại kiến thức cũ và nghiên cứu «Em có biết»  trả lời câu hỏi:</a:t>
            </a:r>
            <a:b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 nguyên tố hóa học nào có trong cơ thể người là chủ yếu?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 (3 phút)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771" y="67562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2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456" y="5181600"/>
            <a:ext cx="8436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oxygen(65%); Carbon (18,5%), Hydrogen(9,5%), nitrogen(3%), phosphorus(1%), calcium(2%)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1058</Words>
  <Application>Microsoft Office PowerPoint</Application>
  <PresentationFormat>On-screen Show (4:3)</PresentationFormat>
  <Paragraphs>238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trò chơi: Có các nguyên tố hóa học sau: oxygen, lithium,  carbon, hydrogen, silicon,  phosphorus, argon, calcium, nitrogen, helium, neon, boron, berylium,..... Các em liên hệ thực tế+ nhớ lại kiến thức cũ và nghiên cứu «Em có biết»  trả lời câu hỏi: Những nguyên tố hóa học nào có trong cơ thể người là chủ yếu?</vt:lpstr>
      <vt:lpstr>Hàm lượng các nguyên tố trong vỏ trái đất và trong cơ thể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Dang Le Phan Danh</cp:lastModifiedBy>
  <cp:revision>74</cp:revision>
  <dcterms:created xsi:type="dcterms:W3CDTF">2022-09-17T21:23:17Z</dcterms:created>
  <dcterms:modified xsi:type="dcterms:W3CDTF">2022-09-21T00:23:57Z</dcterms:modified>
</cp:coreProperties>
</file>