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7"/>
  </p:notesMasterIdLst>
  <p:sldIdLst>
    <p:sldId id="257" r:id="rId2"/>
    <p:sldId id="646" r:id="rId3"/>
    <p:sldId id="647" r:id="rId4"/>
    <p:sldId id="648" r:id="rId5"/>
    <p:sldId id="649" r:id="rId6"/>
    <p:sldId id="324" r:id="rId7"/>
    <p:sldId id="329" r:id="rId8"/>
    <p:sldId id="332" r:id="rId9"/>
    <p:sldId id="330" r:id="rId10"/>
    <p:sldId id="331" r:id="rId11"/>
    <p:sldId id="258" r:id="rId12"/>
    <p:sldId id="651" r:id="rId13"/>
    <p:sldId id="284" r:id="rId14"/>
    <p:sldId id="640" r:id="rId15"/>
    <p:sldId id="654" r:id="rId16"/>
    <p:sldId id="653" r:id="rId17"/>
    <p:sldId id="655" r:id="rId18"/>
    <p:sldId id="659" r:id="rId19"/>
    <p:sldId id="656" r:id="rId20"/>
    <p:sldId id="657" r:id="rId21"/>
    <p:sldId id="658" r:id="rId22"/>
    <p:sldId id="642" r:id="rId23"/>
    <p:sldId id="641" r:id="rId24"/>
    <p:sldId id="267" r:id="rId25"/>
    <p:sldId id="644" r:id="rId26"/>
    <p:sldId id="272" r:id="rId27"/>
    <p:sldId id="273" r:id="rId28"/>
    <p:sldId id="274" r:id="rId29"/>
    <p:sldId id="275" r:id="rId30"/>
    <p:sldId id="276" r:id="rId31"/>
    <p:sldId id="277" r:id="rId32"/>
    <p:sldId id="279" r:id="rId33"/>
    <p:sldId id="280" r:id="rId34"/>
    <p:sldId id="278" r:id="rId35"/>
    <p:sldId id="645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CC3300"/>
    <a:srgbClr val="996633"/>
    <a:srgbClr val="5461DC"/>
    <a:srgbClr val="996600"/>
    <a:srgbClr val="CC66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8" autoAdjust="0"/>
    <p:restoredTop sz="88386" autoAdjust="0"/>
  </p:normalViewPr>
  <p:slideViewPr>
    <p:cSldViewPr snapToGrid="0">
      <p:cViewPr varScale="1">
        <p:scale>
          <a:sx n="75" d="100"/>
          <a:sy n="75" d="100"/>
        </p:scale>
        <p:origin x="-4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784822-D784-4989-8570-791A58C05BED}" type="datetimeFigureOut">
              <a:rPr lang="en-US"/>
              <a:pPr>
                <a:defRPr/>
              </a:pPr>
              <a:t>09/06/2024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793DA1-C4A8-461C-AC2F-B24DBE65E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53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793DA1-C4A8-461C-AC2F-B24DBE65E81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4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92280-DE1A-4078-8A68-D8A6EAA3D04B}" type="datetimeFigureOut">
              <a:rPr lang="en-US"/>
              <a:pPr>
                <a:defRPr/>
              </a:pPr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1395B-2ADF-4903-8155-25AAED47D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7AFAF-A8AD-451B-9446-43AB35E2B43F}" type="datetimeFigureOut">
              <a:rPr lang="en-US"/>
              <a:pPr>
                <a:defRPr/>
              </a:pPr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2E39B-421A-4579-BEAE-23681A771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B7D1-74D2-4A93-B0AB-B3D5CE2BB3B1}" type="datetimeFigureOut">
              <a:rPr lang="en-US"/>
              <a:pPr>
                <a:defRPr/>
              </a:pPr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DDA4-15D9-430D-9AB4-90512B1AC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E1637FE1-1A2F-B343-903D-B0D1AFDA47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5AF07DA3-C684-334E-AE52-EC71E5FAED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B1458A99-4AC7-5F4C-9E57-266C8CED8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1343D-A5DC-2649-B76A-C6C3A5DF717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3048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E0158B32-327E-834E-B5D8-D5C4EF16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5783C-FB5A-4249-9CAC-DCC872CB87E7}" type="datetimeFigureOut">
              <a:rPr lang="en-US"/>
              <a:pPr>
                <a:defRPr/>
              </a:pPr>
              <a:t>09/06/2024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D7A6DF9-DC2F-BE46-B514-A0DB5920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B311A43-2F61-264E-B8C7-9BC0E5A77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F089-32AB-5848-9086-B05C03D4BD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3524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8633-5C79-4CCA-9743-4843DDC6CE95}" type="datetimeFigureOut">
              <a:rPr lang="en-US"/>
              <a:pPr>
                <a:defRPr/>
              </a:pPr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12431-BC0E-492B-A3EC-363A18168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233D2-DC8D-4A59-BC19-FCBAEF15BB9F}" type="datetimeFigureOut">
              <a:rPr lang="en-US"/>
              <a:pPr>
                <a:defRPr/>
              </a:pPr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D67BE-B856-49C7-91E1-67C7D4058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1FE47-D986-499D-A4A5-E613A7A8F953}" type="datetimeFigureOut">
              <a:rPr lang="en-US"/>
              <a:pPr>
                <a:defRPr/>
              </a:pPr>
              <a:t>09/06/2024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7B6AB-23BA-41E2-A1CD-86C3CFE70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D6E35-2A6D-44BC-98A9-D874E06AFFE5}" type="datetimeFigureOut">
              <a:rPr lang="en-US"/>
              <a:pPr>
                <a:defRPr/>
              </a:pPr>
              <a:t>09/06/2024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0A37-633D-4791-8096-007F66AA3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2BC09-FA55-4485-B601-A41A08C94D4D}" type="datetimeFigureOut">
              <a:rPr lang="en-US"/>
              <a:pPr>
                <a:defRPr/>
              </a:pPr>
              <a:t>09/06/2024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EEBB-706A-47CA-9E35-11F52FBCD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7AE93-3DFC-4AAE-A82B-904DEF5123ED}" type="datetimeFigureOut">
              <a:rPr lang="en-US"/>
              <a:pPr>
                <a:defRPr/>
              </a:pPr>
              <a:t>09/06/2024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8A4AB-AFAD-4F00-9F0F-FF805AECA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00D53-599D-4C79-A199-1B47ABB4CD4E}" type="datetimeFigureOut">
              <a:rPr lang="en-US"/>
              <a:pPr>
                <a:defRPr/>
              </a:pPr>
              <a:t>09/06/2024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EB8F3-8179-41D7-9506-0678E4CCE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202F-981D-485E-89F8-9131D20C9BC3}" type="datetimeFigureOut">
              <a:rPr lang="en-US"/>
              <a:pPr>
                <a:defRPr/>
              </a:pPr>
              <a:t>09/06/2024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621F9-5530-4CCA-B579-500EB4C19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6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FBEAAB7-E2C5-4EDC-8558-BB971E420476}" type="datetimeFigureOut">
              <a:rPr lang="en-US"/>
              <a:pPr>
                <a:defRPr/>
              </a:pPr>
              <a:t>09/06/2024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CD4D574-2396-4B0A-B909-40F33A9F9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414" r:id="rId12"/>
    <p:sldLayoutId id="2147484415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12" Type="http://schemas.openxmlformats.org/officeDocument/2006/relationships/slide" Target="slide2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12.jp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26" Type="http://schemas.openxmlformats.org/officeDocument/2006/relationships/image" Target="../media/image26.gif"/><Relationship Id="rId3" Type="http://schemas.openxmlformats.org/officeDocument/2006/relationships/slide" Target="slide26.xml"/><Relationship Id="rId21" Type="http://schemas.openxmlformats.org/officeDocument/2006/relationships/slide" Target="slide34.xml"/><Relationship Id="rId7" Type="http://schemas.openxmlformats.org/officeDocument/2006/relationships/image" Target="../media/image20.png"/><Relationship Id="rId12" Type="http://schemas.openxmlformats.org/officeDocument/2006/relationships/slide" Target="slide29.xml"/><Relationship Id="rId17" Type="http://schemas.microsoft.com/office/2007/relationships/hdphoto" Target="../media/hdphoto8.wdp"/><Relationship Id="rId25" Type="http://schemas.openxmlformats.org/officeDocument/2006/relationships/slide" Target="slide33.xml"/><Relationship Id="rId2" Type="http://schemas.openxmlformats.org/officeDocument/2006/relationships/image" Target="../media/image18.png"/><Relationship Id="rId16" Type="http://schemas.openxmlformats.org/officeDocument/2006/relationships/image" Target="../media/image23.png"/><Relationship Id="rId20" Type="http://schemas.openxmlformats.org/officeDocument/2006/relationships/slide" Target="slide31.xml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11" Type="http://schemas.microsoft.com/office/2007/relationships/hdphoto" Target="../media/hdphoto6.wdp"/><Relationship Id="rId24" Type="http://schemas.microsoft.com/office/2007/relationships/hdphoto" Target="../media/hdphoto10.wdp"/><Relationship Id="rId5" Type="http://schemas.microsoft.com/office/2007/relationships/hdphoto" Target="../media/hdphoto4.wdp"/><Relationship Id="rId15" Type="http://schemas.openxmlformats.org/officeDocument/2006/relationships/slide" Target="slide30.xml"/><Relationship Id="rId23" Type="http://schemas.openxmlformats.org/officeDocument/2006/relationships/image" Target="../media/image25.png"/><Relationship Id="rId28" Type="http://schemas.openxmlformats.org/officeDocument/2006/relationships/image" Target="../media/image28.png"/><Relationship Id="rId10" Type="http://schemas.openxmlformats.org/officeDocument/2006/relationships/image" Target="../media/image21.png"/><Relationship Id="rId19" Type="http://schemas.microsoft.com/office/2007/relationships/hdphoto" Target="../media/hdphoto9.wdp"/><Relationship Id="rId31" Type="http://schemas.openxmlformats.org/officeDocument/2006/relationships/image" Target="../media/image30.gif"/><Relationship Id="rId4" Type="http://schemas.openxmlformats.org/officeDocument/2006/relationships/image" Target="../media/image19.png"/><Relationship Id="rId9" Type="http://schemas.openxmlformats.org/officeDocument/2006/relationships/slide" Target="slide28.xml"/><Relationship Id="rId14" Type="http://schemas.microsoft.com/office/2007/relationships/hdphoto" Target="../media/hdphoto7.wdp"/><Relationship Id="rId22" Type="http://schemas.openxmlformats.org/officeDocument/2006/relationships/slide" Target="slide32.xml"/><Relationship Id="rId27" Type="http://schemas.openxmlformats.org/officeDocument/2006/relationships/image" Target="../media/image27.png"/><Relationship Id="rId30" Type="http://schemas.microsoft.com/office/2007/relationships/hdphoto" Target="../media/hdphoto1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microsoft.com/office/2007/relationships/hdphoto" Target="../media/hdphoto12.wdp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microsoft.com/office/2007/relationships/hdphoto" Target="../media/hdphoto12.wdp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microsoft.com/office/2007/relationships/hdphoto" Target="../media/hdphoto12.wdp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microsoft.com/office/2007/relationships/hdphoto" Target="../media/hdphoto12.wdp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microsoft.com/office/2007/relationships/hdphoto" Target="../media/hdphoto12.wdp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35.png"/><Relationship Id="rId10" Type="http://schemas.openxmlformats.org/officeDocument/2006/relationships/image" Target="../media/image34.png"/><Relationship Id="rId4" Type="http://schemas.microsoft.com/office/2007/relationships/hdphoto" Target="../media/hdphoto12.wdp"/><Relationship Id="rId9" Type="http://schemas.openxmlformats.org/officeDocument/2006/relationships/slide" Target="slide25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35.png"/><Relationship Id="rId10" Type="http://schemas.openxmlformats.org/officeDocument/2006/relationships/image" Target="../media/image34.png"/><Relationship Id="rId4" Type="http://schemas.microsoft.com/office/2007/relationships/hdphoto" Target="../media/hdphoto12.wdp"/><Relationship Id="rId9" Type="http://schemas.openxmlformats.org/officeDocument/2006/relationships/slide" Target="slide25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35.png"/><Relationship Id="rId10" Type="http://schemas.openxmlformats.org/officeDocument/2006/relationships/image" Target="../media/image34.png"/><Relationship Id="rId4" Type="http://schemas.microsoft.com/office/2007/relationships/hdphoto" Target="../media/hdphoto12.wdp"/><Relationship Id="rId9" Type="http://schemas.openxmlformats.org/officeDocument/2006/relationships/slide" Target="slide25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35.png"/><Relationship Id="rId10" Type="http://schemas.openxmlformats.org/officeDocument/2006/relationships/image" Target="../media/image34.png"/><Relationship Id="rId4" Type="http://schemas.microsoft.com/office/2007/relationships/hdphoto" Target="../media/hdphoto12.wdp"/><Relationship Id="rId9" Type="http://schemas.openxmlformats.org/officeDocument/2006/relationships/slide" Target="slid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>
            <a:extLst>
              <a:ext uri="{FF2B5EF4-FFF2-40B4-BE49-F238E27FC236}">
                <a16:creationId xmlns:a16="http://schemas.microsoft.com/office/drawing/2014/main" xmlns="" id="{F1BD3183-DE98-884F-B80E-EBE4FFADD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038600"/>
            <a:ext cx="662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x-none" sz="2800">
              <a:latin typeface=".VnArial Narrow" pitchFamily="34" charset="0"/>
            </a:endParaRPr>
          </a:p>
        </p:txBody>
      </p:sp>
      <p:sp>
        <p:nvSpPr>
          <p:cNvPr id="16386" name="Text Box 3">
            <a:extLst>
              <a:ext uri="{FF2B5EF4-FFF2-40B4-BE49-F238E27FC236}">
                <a16:creationId xmlns:a16="http://schemas.microsoft.com/office/drawing/2014/main" xmlns="" id="{6A8B8081-0AB6-3349-8040-AEEB19B2C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371600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x-none" sz="2800">
              <a:latin typeface=".VnArial Narrow" pitchFamily="34" charset="0"/>
            </a:endParaRPr>
          </a:p>
        </p:txBody>
      </p:sp>
      <p:pic>
        <p:nvPicPr>
          <p:cNvPr id="3076" name="Picture 4" descr="n2">
            <a:extLst>
              <a:ext uri="{FF2B5EF4-FFF2-40B4-BE49-F238E27FC236}">
                <a16:creationId xmlns:a16="http://schemas.microsoft.com/office/drawing/2014/main" xmlns="" id="{C6948F3A-5280-0E43-A2DE-5D81B5049F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514600" y="2133600"/>
            <a:ext cx="7239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>
            <a:extLst>
              <a:ext uri="{FF2B5EF4-FFF2-40B4-BE49-F238E27FC236}">
                <a16:creationId xmlns:a16="http://schemas.microsoft.com/office/drawing/2014/main" xmlns="" id="{52F7041C-C3BA-A24F-8CC8-1643B8833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648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x-non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:THCS </a:t>
            </a:r>
            <a:r>
              <a:rPr lang="en-US" altLang="x-none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 HƯƠNG</a:t>
            </a:r>
            <a:endParaRPr lang="en-US" altLang="x-none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xmlns="" id="{930DABA7-3432-304C-9533-DEE49C659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503334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x-none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x-none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THỊ MƯỜI </a:t>
            </a:r>
            <a:endParaRPr lang="en-US" altLang="x-none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Text Box 8">
            <a:extLst>
              <a:ext uri="{FF2B5EF4-FFF2-40B4-BE49-F238E27FC236}">
                <a16:creationId xmlns:a16="http://schemas.microsoft.com/office/drawing/2014/main" xmlns="" id="{34313C12-DCB1-D04D-B158-607056F56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8467" y="1407585"/>
            <a:ext cx="54102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4400">
                <a:solidFill>
                  <a:srgbClr val="000099"/>
                </a:solidFill>
                <a:latin typeface=".VnArabiaH" pitchFamily="34" charset="0"/>
              </a:rPr>
              <a:t>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4400">
                <a:solidFill>
                  <a:srgbClr val="000099"/>
                </a:solidFill>
                <a:latin typeface=".VnArabiaH" pitchFamily="34" charset="0"/>
              </a:rPr>
              <a:t>    </a:t>
            </a:r>
            <a:r>
              <a:rPr lang="en-US" altLang="x-none" sz="4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:Địa Lí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x-none" sz="4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Lớp :6</a:t>
            </a:r>
          </a:p>
        </p:txBody>
      </p:sp>
      <p:pic>
        <p:nvPicPr>
          <p:cNvPr id="16391" name="Picture 9" descr="POINSET2">
            <a:extLst>
              <a:ext uri="{FF2B5EF4-FFF2-40B4-BE49-F238E27FC236}">
                <a16:creationId xmlns:a16="http://schemas.microsoft.com/office/drawing/2014/main" xmlns="" id="{AEC66EF1-2247-C449-874B-58A2CD224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704849" y="3962400"/>
            <a:ext cx="3733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 descr="POINSET2">
            <a:extLst>
              <a:ext uri="{FF2B5EF4-FFF2-40B4-BE49-F238E27FC236}">
                <a16:creationId xmlns:a16="http://schemas.microsoft.com/office/drawing/2014/main" xmlns="" id="{B194ECF6-6A96-7D4C-9A03-9503653D8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0018184" y="3162300"/>
            <a:ext cx="2133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1" descr="Buombay">
            <a:extLst>
              <a:ext uri="{FF2B5EF4-FFF2-40B4-BE49-F238E27FC236}">
                <a16:creationId xmlns:a16="http://schemas.microsoft.com/office/drawing/2014/main" xmlns="" id="{386E0209-0003-3745-B20C-F95B26811B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6324600"/>
            <a:ext cx="609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12">
            <a:extLst>
              <a:ext uri="{FF2B5EF4-FFF2-40B4-BE49-F238E27FC236}">
                <a16:creationId xmlns:a16="http://schemas.microsoft.com/office/drawing/2014/main" xmlns="" id="{714BDA5E-AF64-D64E-8A7E-A54BD528E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57201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x-none"/>
          </a:p>
        </p:txBody>
      </p:sp>
      <p:sp>
        <p:nvSpPr>
          <p:cNvPr id="16395" name="WordArt 14">
            <a:extLst>
              <a:ext uri="{FF2B5EF4-FFF2-40B4-BE49-F238E27FC236}">
                <a16:creationId xmlns:a16="http://schemas.microsoft.com/office/drawing/2014/main" xmlns="" id="{9612E3A4-D53E-7444-9B01-EAE13E452E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56417" y="429684"/>
            <a:ext cx="7162800" cy="3886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Chào mừng các thầy cô giáo</a:t>
            </a:r>
            <a:endParaRPr lang="x-none" sz="3600" b="1" i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00"/>
              </a:solidFill>
            </a:endParaRPr>
          </a:p>
        </p:txBody>
      </p:sp>
      <p:sp>
        <p:nvSpPr>
          <p:cNvPr id="16396" name="WordArt 15">
            <a:extLst>
              <a:ext uri="{FF2B5EF4-FFF2-40B4-BE49-F238E27FC236}">
                <a16:creationId xmlns:a16="http://schemas.microsoft.com/office/drawing/2014/main" xmlns="" id="{7731A0DE-F323-BE44-82AA-03942D0215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18517" y="1162051"/>
            <a:ext cx="4038600" cy="182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tới dự tiết học</a:t>
            </a:r>
            <a:endParaRPr lang="x-none" sz="3600" b="1" i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00"/>
              </a:solidFill>
            </a:endParaRPr>
          </a:p>
        </p:txBody>
      </p:sp>
      <p:pic>
        <p:nvPicPr>
          <p:cNvPr id="16397" name="Picture 16" descr="POINSET2">
            <a:extLst>
              <a:ext uri="{FF2B5EF4-FFF2-40B4-BE49-F238E27FC236}">
                <a16:creationId xmlns:a16="http://schemas.microsoft.com/office/drawing/2014/main" xmlns="" id="{19C3A7D2-E419-6C48-AF0B-086BECE522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67" y="6351"/>
            <a:ext cx="2362200" cy="3037416"/>
          </a:xfrm>
        </p:spPr>
      </p:pic>
      <p:pic>
        <p:nvPicPr>
          <p:cNvPr id="16398" name="Picture 21" descr="Bellcoll">
            <a:extLst>
              <a:ext uri="{FF2B5EF4-FFF2-40B4-BE49-F238E27FC236}">
                <a16:creationId xmlns:a16="http://schemas.microsoft.com/office/drawing/2014/main" xmlns="" id="{3D8DF6FF-944E-454A-B8A9-8C06FDA6CD12}"/>
              </a:ext>
            </a:extLst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87000" y="-135467"/>
            <a:ext cx="1524000" cy="1905000"/>
          </a:xfrm>
        </p:spPr>
      </p:pic>
      <p:sp>
        <p:nvSpPr>
          <p:cNvPr id="16399" name="Text Box 26">
            <a:extLst>
              <a:ext uri="{FF2B5EF4-FFF2-40B4-BE49-F238E27FC236}">
                <a16:creationId xmlns:a16="http://schemas.microsoft.com/office/drawing/2014/main" xmlns="" id="{8C8E6DD8-FA86-F542-8904-A58E34967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096001"/>
            <a:ext cx="22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x-none"/>
          </a:p>
        </p:txBody>
      </p:sp>
      <p:sp>
        <p:nvSpPr>
          <p:cNvPr id="16400" name="AutoShape 27">
            <a:extLst>
              <a:ext uri="{FF2B5EF4-FFF2-40B4-BE49-F238E27FC236}">
                <a16:creationId xmlns:a16="http://schemas.microsoft.com/office/drawing/2014/main" xmlns="" id="{213306D3-87EE-9E43-B763-0B455C633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1" y="6096001"/>
            <a:ext cx="46567" cy="46567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x-none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xmlns="" id="{D49F6C65-AEF3-EC41-80D5-79C4D40E26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BC175822-A320-5B49-AD69-7A9E0A533B75}"/>
              </a:ext>
            </a:extLst>
          </p:cNvPr>
          <p:cNvSpPr/>
          <p:nvPr/>
        </p:nvSpPr>
        <p:spPr>
          <a:xfrm>
            <a:off x="9829800" y="6096000"/>
            <a:ext cx="80010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359BEE2-BD98-2C4C-A3B6-34CD15FACB02}"/>
              </a:ext>
            </a:extLst>
          </p:cNvPr>
          <p:cNvSpPr/>
          <p:nvPr/>
        </p:nvSpPr>
        <p:spPr>
          <a:xfrm>
            <a:off x="4362992" y="2362200"/>
            <a:ext cx="3466013" cy="254589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8000" b="1" spc="50" dirty="0" err="1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</a:t>
            </a:r>
            <a:r>
              <a:rPr lang="en-US" sz="8000" b="1" spc="5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ZÔN</a:t>
            </a:r>
          </a:p>
          <a:p>
            <a:pPr algn="ctr">
              <a:lnSpc>
                <a:spcPct val="150000"/>
              </a:lnSpc>
              <a:defRPr/>
            </a:pPr>
            <a:endParaRPr lang="en-US" sz="3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6">
            <a:extLst>
              <a:ext uri="{FF2B5EF4-FFF2-40B4-BE49-F238E27FC236}">
                <a16:creationId xmlns:a16="http://schemas.microsoft.com/office/drawing/2014/main" xmlns="" id="{75ECF1C0-1FA0-9244-A3A8-7F54E8C31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018"/>
            <a:ext cx="12192000" cy="6766983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x-none"/>
          </a:p>
        </p:txBody>
      </p:sp>
      <p:pic>
        <p:nvPicPr>
          <p:cNvPr id="18434" name="Picture 24" descr="SailBoat">
            <a:extLst>
              <a:ext uri="{FF2B5EF4-FFF2-40B4-BE49-F238E27FC236}">
                <a16:creationId xmlns:a16="http://schemas.microsoft.com/office/drawing/2014/main" xmlns="" id="{649BEB12-3DDC-DC49-951B-1125F94227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7600" y="4315884"/>
            <a:ext cx="3200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5" descr="th_50a9093a">
            <a:extLst>
              <a:ext uri="{FF2B5EF4-FFF2-40B4-BE49-F238E27FC236}">
                <a16:creationId xmlns:a16="http://schemas.microsoft.com/office/drawing/2014/main" xmlns="" id="{157F86A9-D276-6947-99D0-7867BE2CE0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4467"/>
            <a:ext cx="1752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Oval 26" descr="Copy of winxpap14">
            <a:extLst>
              <a:ext uri="{FF2B5EF4-FFF2-40B4-BE49-F238E27FC236}">
                <a16:creationId xmlns:a16="http://schemas.microsoft.com/office/drawing/2014/main" xmlns="" id="{0E7763A9-879F-4A4D-ACA2-291FDC859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4" y="304800"/>
            <a:ext cx="2438400" cy="1676400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 cmpd="thickThin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x-none"/>
          </a:p>
        </p:txBody>
      </p:sp>
      <p:pic>
        <p:nvPicPr>
          <p:cNvPr id="18437" name="Picture 27" descr="Earth-16-june">
            <a:extLst>
              <a:ext uri="{FF2B5EF4-FFF2-40B4-BE49-F238E27FC236}">
                <a16:creationId xmlns:a16="http://schemas.microsoft.com/office/drawing/2014/main" xmlns="" id="{E3495BF3-DD78-B548-96D5-CBAAA7EF76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6800" y="218017"/>
            <a:ext cx="198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30">
            <a:extLst>
              <a:ext uri="{FF2B5EF4-FFF2-40B4-BE49-F238E27FC236}">
                <a16:creationId xmlns:a16="http://schemas.microsoft.com/office/drawing/2014/main" xmlns="" id="{0BF6AE00-0837-7943-A4A0-E9F43A292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417" y="1181100"/>
            <a:ext cx="5105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4800" b="1" i="1" u="sng" dirty="0" err="1">
                <a:solidFill>
                  <a:srgbClr val="FF0000"/>
                </a:solidFill>
              </a:rPr>
              <a:t>Bài</a:t>
            </a:r>
            <a:r>
              <a:rPr lang="en-US" altLang="x-none" sz="4800" b="1" i="1" u="sng" dirty="0">
                <a:solidFill>
                  <a:srgbClr val="FF0000"/>
                </a:solidFill>
              </a:rPr>
              <a:t> 15</a:t>
            </a:r>
            <a:r>
              <a:rPr lang="en-US" altLang="x-none" sz="4800" u="sng" dirty="0">
                <a:solidFill>
                  <a:srgbClr val="FF0000"/>
                </a:solidFill>
              </a:rPr>
              <a:t/>
            </a:r>
            <a:br>
              <a:rPr lang="en-US" altLang="x-none" sz="4800" u="sng" dirty="0">
                <a:solidFill>
                  <a:srgbClr val="FF0000"/>
                </a:solidFill>
              </a:rPr>
            </a:br>
            <a:endParaRPr lang="en-US" altLang="x-none" sz="4800" u="sng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8CF8998-4AA4-934A-9E00-3BA344016049}"/>
              </a:ext>
            </a:extLst>
          </p:cNvPr>
          <p:cNvSpPr txBox="1"/>
          <p:nvPr/>
        </p:nvSpPr>
        <p:spPr>
          <a:xfrm>
            <a:off x="1117600" y="2638558"/>
            <a:ext cx="1040130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Lef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ross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Lớp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vỏ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khí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của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trái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đất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Khí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áp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và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gió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trên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trái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đất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6">
            <a:extLst>
              <a:ext uri="{FF2B5EF4-FFF2-40B4-BE49-F238E27FC236}">
                <a16:creationId xmlns:a16="http://schemas.microsoft.com/office/drawing/2014/main" xmlns="" id="{75ECF1C0-1FA0-9244-A3A8-7F54E8C31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018"/>
            <a:ext cx="12192000" cy="6766983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x-none"/>
          </a:p>
        </p:txBody>
      </p:sp>
      <p:pic>
        <p:nvPicPr>
          <p:cNvPr id="18434" name="Picture 24" descr="SailBoat">
            <a:extLst>
              <a:ext uri="{FF2B5EF4-FFF2-40B4-BE49-F238E27FC236}">
                <a16:creationId xmlns:a16="http://schemas.microsoft.com/office/drawing/2014/main" xmlns="" id="{649BEB12-3DDC-DC49-951B-1125F94227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7600" y="4315884"/>
            <a:ext cx="3200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5" descr="th_50a9093a">
            <a:extLst>
              <a:ext uri="{FF2B5EF4-FFF2-40B4-BE49-F238E27FC236}">
                <a16:creationId xmlns:a16="http://schemas.microsoft.com/office/drawing/2014/main" xmlns="" id="{157F86A9-D276-6947-99D0-7867BE2CE0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4467"/>
            <a:ext cx="1752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8CF8998-4AA4-934A-9E00-3BA344016049}"/>
              </a:ext>
            </a:extLst>
          </p:cNvPr>
          <p:cNvSpPr txBox="1"/>
          <p:nvPr/>
        </p:nvSpPr>
        <p:spPr>
          <a:xfrm>
            <a:off x="1117600" y="2638558"/>
            <a:ext cx="104013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Lef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ross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ĐỌC THÔNG TIN MỤC 1 , 2 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73991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>
            <a:extLst>
              <a:ext uri="{FF2B5EF4-FFF2-40B4-BE49-F238E27FC236}">
                <a16:creationId xmlns:a16="http://schemas.microsoft.com/office/drawing/2014/main" xmlns="" id="{18B00EF1-B901-0F43-A5A5-DF42FD071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230899"/>
            <a:ext cx="11722100" cy="685637"/>
          </a:xfrm>
          <a:prstGeom prst="rect">
            <a:avLst/>
          </a:prstGeom>
          <a:solidFill>
            <a:srgbClr val="FBFFEF"/>
          </a:solidFill>
          <a:ln w="9525">
            <a:solidFill>
              <a:srgbClr val="E1FF8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800"/>
              </a:lnSpc>
              <a:spcBef>
                <a:spcPct val="42000"/>
              </a:spcBef>
              <a:buNone/>
            </a:pP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>
              <a:lnSpc>
                <a:spcPts val="1800"/>
              </a:lnSpc>
              <a:spcBef>
                <a:spcPct val="42000"/>
              </a:spcBef>
              <a:buNone/>
            </a:pP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SGK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PHT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endParaRPr lang="en-US" altLang="x-none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5" name="Picture 4" descr="Digit 180">
            <a:extLst>
              <a:ext uri="{FF2B5EF4-FFF2-40B4-BE49-F238E27FC236}">
                <a16:creationId xmlns:a16="http://schemas.microsoft.com/office/drawing/2014/main" xmlns="" id="{87E0416E-85D8-FA45-B72C-5EA5EBEE61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9900" y="291142"/>
            <a:ext cx="1327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D93A47-06AC-7143-8FA5-D67DE1B49489}"/>
              </a:ext>
            </a:extLst>
          </p:cNvPr>
          <p:cNvSpPr/>
          <p:nvPr/>
        </p:nvSpPr>
        <p:spPr>
          <a:xfrm>
            <a:off x="-1" y="976779"/>
            <a:ext cx="11957051" cy="5865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 vào hiểu biết của em và kiến thức SGK hoàn thành bài tập sau: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thành phần chiếm tỉ lệ bao nhiêu?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trò của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 với tự nhiên 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 sống?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…..………………………………………………………………………………………………………………………………………………………………………………………………….………………………..………………………………………………………………………………</a:t>
            </a:r>
            <a:endParaRPr lang="x-non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8A1BA83B-78F0-A943-B7AB-751CE6931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301764"/>
              </p:ext>
            </p:extLst>
          </p:nvPr>
        </p:nvGraphicFramePr>
        <p:xfrm>
          <a:off x="12703" y="1524920"/>
          <a:ext cx="12166595" cy="5348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0431">
                  <a:extLst>
                    <a:ext uri="{9D8B030D-6E8A-4147-A177-3AD203B41FA5}">
                      <a16:colId xmlns:a16="http://schemas.microsoft.com/office/drawing/2014/main" xmlns="" val="1966246879"/>
                    </a:ext>
                  </a:extLst>
                </a:gridCol>
                <a:gridCol w="4028567">
                  <a:extLst>
                    <a:ext uri="{9D8B030D-6E8A-4147-A177-3AD203B41FA5}">
                      <a16:colId xmlns:a16="http://schemas.microsoft.com/office/drawing/2014/main" xmlns="" val="883784690"/>
                    </a:ext>
                  </a:extLst>
                </a:gridCol>
                <a:gridCol w="3176059">
                  <a:extLst>
                    <a:ext uri="{9D8B030D-6E8A-4147-A177-3AD203B41FA5}">
                      <a16:colId xmlns:a16="http://schemas.microsoft.com/office/drawing/2014/main" xmlns="" val="2523583580"/>
                    </a:ext>
                  </a:extLst>
                </a:gridCol>
                <a:gridCol w="3351538">
                  <a:extLst>
                    <a:ext uri="{9D8B030D-6E8A-4147-A177-3AD203B41FA5}">
                      <a16:colId xmlns:a16="http://schemas.microsoft.com/office/drawing/2014/main" xmlns="" val="3090641989"/>
                    </a:ext>
                  </a:extLst>
                </a:gridCol>
              </a:tblGrid>
              <a:tr h="475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 lưu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 lưu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tầng cao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820010014"/>
                  </a:ext>
                </a:extLst>
              </a:tr>
              <a:tr h="11266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2660672156"/>
                  </a:ext>
                </a:extLst>
              </a:tr>
              <a:tr h="3730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2082528320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4EC67F5A-3DBB-1D42-B298-248F8E0EE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3" y="530914"/>
            <a:ext cx="12179297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x-none" sz="2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2</a:t>
            </a:r>
            <a:endParaRPr kumimoji="0" lang="vi-VN" altLang="x-none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x-none" sz="2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vi-VN" altLang="x-none" sz="2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x-none" sz="2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tập 1: 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nl-NL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nl-NL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nl-NL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kumimoji="0" lang="nl-NL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nl-NL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nl-NL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nl-NL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nl-NL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1, 2, 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nl-NL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vi-VN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</a:t>
            </a:r>
            <a:r>
              <a:rPr kumimoji="0" lang="vi-VN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th</a:t>
            </a:r>
            <a:r>
              <a:rPr kumimoji="0" lang="vi-VN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bảng sau đây</a:t>
            </a:r>
            <a:endParaRPr kumimoji="0" lang="vi-VN" altLang="x-none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x-none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>
            <a:extLst>
              <a:ext uri="{FF2B5EF4-FFF2-40B4-BE49-F238E27FC236}">
                <a16:creationId xmlns:a16="http://schemas.microsoft.com/office/drawing/2014/main" xmlns="" id="{18B00EF1-B901-0F43-A5A5-DF42FD071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230899"/>
            <a:ext cx="11722100" cy="685637"/>
          </a:xfrm>
          <a:prstGeom prst="rect">
            <a:avLst/>
          </a:prstGeom>
          <a:solidFill>
            <a:srgbClr val="FBFFEF"/>
          </a:solidFill>
          <a:ln w="9525">
            <a:solidFill>
              <a:srgbClr val="E1FF8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800"/>
              </a:lnSpc>
              <a:spcBef>
                <a:spcPct val="42000"/>
              </a:spcBef>
              <a:buNone/>
            </a:pP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>
              <a:lnSpc>
                <a:spcPts val="1800"/>
              </a:lnSpc>
              <a:spcBef>
                <a:spcPct val="42000"/>
              </a:spcBef>
              <a:buNone/>
            </a:pP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SGK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x-none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PHT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endParaRPr lang="en-US" altLang="x-none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5" name="Picture 4" descr="Digit 180">
            <a:extLst>
              <a:ext uri="{FF2B5EF4-FFF2-40B4-BE49-F238E27FC236}">
                <a16:creationId xmlns:a16="http://schemas.microsoft.com/office/drawing/2014/main" xmlns="" id="{87E0416E-85D8-FA45-B72C-5EA5EBEE61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9900" y="291142"/>
            <a:ext cx="1327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D93A47-06AC-7143-8FA5-D67DE1B49489}"/>
              </a:ext>
            </a:extLst>
          </p:cNvPr>
          <p:cNvSpPr/>
          <p:nvPr/>
        </p:nvSpPr>
        <p:spPr>
          <a:xfrm>
            <a:off x="-1" y="976779"/>
            <a:ext cx="11957051" cy="4305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 vào hiểu biết của em và kiến thức SGK hoàn thành bài tập sau: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 phần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nitơ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(78%)  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(21%) ,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(1%)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trò của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tự nhiên 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 </a:t>
            </a:r>
            <a:r>
              <a:rPr lang="vi-VN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x-non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…..………………………………………………………………………………………………………………………………………………………………………………………………….………………………..………………………………………………………………………………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58751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2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8A1BA83B-78F0-A943-B7AB-751CE6931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579466"/>
              </p:ext>
            </p:extLst>
          </p:nvPr>
        </p:nvGraphicFramePr>
        <p:xfrm>
          <a:off x="12703" y="1524920"/>
          <a:ext cx="12166595" cy="5648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0431">
                  <a:extLst>
                    <a:ext uri="{9D8B030D-6E8A-4147-A177-3AD203B41FA5}">
                      <a16:colId xmlns:a16="http://schemas.microsoft.com/office/drawing/2014/main" xmlns="" val="1966246879"/>
                    </a:ext>
                  </a:extLst>
                </a:gridCol>
                <a:gridCol w="4028567">
                  <a:extLst>
                    <a:ext uri="{9D8B030D-6E8A-4147-A177-3AD203B41FA5}">
                      <a16:colId xmlns:a16="http://schemas.microsoft.com/office/drawing/2014/main" xmlns="" val="883784690"/>
                    </a:ext>
                  </a:extLst>
                </a:gridCol>
                <a:gridCol w="3176059">
                  <a:extLst>
                    <a:ext uri="{9D8B030D-6E8A-4147-A177-3AD203B41FA5}">
                      <a16:colId xmlns:a16="http://schemas.microsoft.com/office/drawing/2014/main" xmlns="" val="2523583580"/>
                    </a:ext>
                  </a:extLst>
                </a:gridCol>
                <a:gridCol w="3351538">
                  <a:extLst>
                    <a:ext uri="{9D8B030D-6E8A-4147-A177-3AD203B41FA5}">
                      <a16:colId xmlns:a16="http://schemas.microsoft.com/office/drawing/2014/main" xmlns="" val="3090641989"/>
                    </a:ext>
                  </a:extLst>
                </a:gridCol>
              </a:tblGrid>
              <a:tr h="475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 lưu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 lưu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tầng cao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820010014"/>
                  </a:ext>
                </a:extLst>
              </a:tr>
              <a:tr h="11266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nl-NL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mặt đất 8-16 km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nl-NL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16- 50 km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nl-NL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 km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2660672156"/>
                  </a:ext>
                </a:extLst>
              </a:tr>
              <a:tr h="3730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x-none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nl-NL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 </a:t>
                      </a:r>
                      <a:r>
                        <a:rPr lang="nl-NL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nl-NL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theo </a:t>
                      </a:r>
                      <a:r>
                        <a:rPr lang="nl-NL" sz="2800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cao 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x-none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2082528320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4EC67F5A-3DBB-1D42-B298-248F8E0EE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3" y="530914"/>
            <a:ext cx="12179297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x-none" sz="2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2</a:t>
            </a:r>
            <a:endParaRPr kumimoji="0" lang="vi-VN" altLang="x-none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x-none" sz="2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vi-VN" altLang="x-none" sz="2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x-none" sz="2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tập 1: 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nl-NL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nl-NL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nl-NL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kumimoji="0" lang="nl-NL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nl-NL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nl-NL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nl-NL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nl-NL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1, 2, 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nl-NL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x-none" sz="25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vi-VN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</a:t>
            </a:r>
            <a:r>
              <a:rPr kumimoji="0" lang="vi-VN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th</a:t>
            </a:r>
            <a:r>
              <a:rPr kumimoji="0" lang="vi-VN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x-none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bảng sau đây</a:t>
            </a:r>
            <a:endParaRPr kumimoji="0" lang="vi-VN" altLang="x-none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x-none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CHƯƠNG 4 : KHÍ HẬU VÀ BIẾN ĐỔI KHÍ HẬU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4279899"/>
          </a:xfrm>
        </p:spPr>
        <p:txBody>
          <a:bodyPr/>
          <a:lstStyle/>
          <a:p>
            <a:r>
              <a:rPr lang="vi-VN" sz="4400" b="1" dirty="0">
                <a:solidFill>
                  <a:srgbClr val="222222"/>
                </a:solidFill>
                <a:latin typeface="Merriweather"/>
              </a:rPr>
              <a:t>Tổng Thư ký Liên hợp quốc Antonio Guterres phát biểu tại cuộc </a:t>
            </a:r>
            <a:r>
              <a:rPr lang="vi-VN" sz="4400" b="1" dirty="0" smtClean="0">
                <a:solidFill>
                  <a:srgbClr val="222222"/>
                </a:solidFill>
                <a:latin typeface="Merriweather"/>
              </a:rPr>
              <a:t>h</a:t>
            </a:r>
            <a:r>
              <a:rPr lang="en-US" sz="4400" b="1" dirty="0" smtClean="0">
                <a:solidFill>
                  <a:srgbClr val="222222"/>
                </a:solidFill>
                <a:latin typeface="Merriweather"/>
              </a:rPr>
              <a:t>ợ</a:t>
            </a:r>
            <a:r>
              <a:rPr lang="vi-VN" sz="4400" b="1" dirty="0" smtClean="0">
                <a:solidFill>
                  <a:srgbClr val="222222"/>
                </a:solidFill>
                <a:latin typeface="Merriweather"/>
              </a:rPr>
              <a:t>p </a:t>
            </a:r>
            <a:r>
              <a:rPr lang="vi-VN" sz="4400" b="1" dirty="0">
                <a:solidFill>
                  <a:srgbClr val="222222"/>
                </a:solidFill>
                <a:latin typeface="Merriweather"/>
              </a:rPr>
              <a:t>báo ở Madrid, Tây Ban </a:t>
            </a:r>
            <a:r>
              <a:rPr lang="vi-VN" sz="4400" b="1" dirty="0" smtClean="0">
                <a:solidFill>
                  <a:srgbClr val="222222"/>
                </a:solidFill>
                <a:latin typeface="Merriweather"/>
              </a:rPr>
              <a:t>Nha</a:t>
            </a:r>
            <a:r>
              <a:rPr lang="en-US" sz="4400" b="1" dirty="0" smtClean="0">
                <a:solidFill>
                  <a:srgbClr val="222222"/>
                </a:solidFill>
                <a:latin typeface="Merriweather"/>
              </a:rPr>
              <a:t> </a:t>
            </a:r>
            <a:r>
              <a:rPr lang="vi-VN" sz="4400" b="1" dirty="0" smtClean="0">
                <a:solidFill>
                  <a:srgbClr val="222222"/>
                </a:solidFill>
                <a:latin typeface="Merriweather"/>
              </a:rPr>
              <a:t>ngày1/12/2019.</a:t>
            </a:r>
            <a:r>
              <a:rPr lang="en-US" sz="4400" b="1" dirty="0" smtClean="0">
                <a:solidFill>
                  <a:srgbClr val="222222"/>
                </a:solidFill>
                <a:latin typeface="Merriweather"/>
              </a:rPr>
              <a:t> </a:t>
            </a:r>
            <a:r>
              <a:rPr lang="en-US" sz="4400" b="1" dirty="0" err="1" smtClean="0">
                <a:solidFill>
                  <a:srgbClr val="222222"/>
                </a:solidFill>
                <a:latin typeface="Merriweather"/>
              </a:rPr>
              <a:t>Về</a:t>
            </a:r>
            <a:r>
              <a:rPr lang="en-US" sz="4400" b="1" dirty="0" smtClean="0">
                <a:solidFill>
                  <a:srgbClr val="222222"/>
                </a:solidFill>
                <a:latin typeface="Merriweather"/>
              </a:rPr>
              <a:t> </a:t>
            </a:r>
            <a:r>
              <a:rPr lang="en-US" sz="4400" b="1" dirty="0" err="1" smtClean="0">
                <a:solidFill>
                  <a:srgbClr val="222222"/>
                </a:solidFill>
                <a:latin typeface="Merriweather"/>
              </a:rPr>
              <a:t>biến</a:t>
            </a:r>
            <a:r>
              <a:rPr lang="en-US" sz="4400" b="1" dirty="0" smtClean="0">
                <a:solidFill>
                  <a:srgbClr val="222222"/>
                </a:solidFill>
                <a:latin typeface="Merriweather"/>
              </a:rPr>
              <a:t> </a:t>
            </a:r>
            <a:r>
              <a:rPr lang="en-US" sz="4400" b="1" dirty="0" err="1" smtClean="0">
                <a:solidFill>
                  <a:srgbClr val="222222"/>
                </a:solidFill>
                <a:latin typeface="Merriweather"/>
              </a:rPr>
              <a:t>đổi</a:t>
            </a:r>
            <a:r>
              <a:rPr lang="en-US" sz="4400" b="1" dirty="0" smtClean="0">
                <a:solidFill>
                  <a:srgbClr val="222222"/>
                </a:solidFill>
                <a:latin typeface="Merriweather"/>
              </a:rPr>
              <a:t> </a:t>
            </a:r>
            <a:r>
              <a:rPr lang="en-US" sz="4400" b="1" dirty="0" err="1" smtClean="0">
                <a:solidFill>
                  <a:srgbClr val="222222"/>
                </a:solidFill>
                <a:latin typeface="Merriweather"/>
              </a:rPr>
              <a:t>khí</a:t>
            </a:r>
            <a:r>
              <a:rPr lang="en-US" sz="4400" b="1" dirty="0" smtClean="0">
                <a:solidFill>
                  <a:srgbClr val="222222"/>
                </a:solidFill>
                <a:latin typeface="Merriweather"/>
              </a:rPr>
              <a:t> </a:t>
            </a:r>
            <a:r>
              <a:rPr lang="en-US" sz="4400" b="1" dirty="0" err="1" smtClean="0">
                <a:solidFill>
                  <a:srgbClr val="222222"/>
                </a:solidFill>
                <a:latin typeface="Merriweather"/>
              </a:rPr>
              <a:t>hậu</a:t>
            </a:r>
            <a:r>
              <a:rPr lang="en-US" sz="4400" b="1" dirty="0" smtClean="0">
                <a:solidFill>
                  <a:srgbClr val="222222"/>
                </a:solidFill>
                <a:latin typeface="Merriweather"/>
              </a:rPr>
              <a:t> </a:t>
            </a:r>
            <a:r>
              <a:rPr lang="vi-VN" sz="4400" b="1" dirty="0" smtClean="0">
                <a:solidFill>
                  <a:srgbClr val="222222"/>
                </a:solidFill>
                <a:latin typeface="Merriweather"/>
              </a:rPr>
              <a:t> </a:t>
            </a:r>
            <a:endParaRPr lang="en-US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69696"/>
            <a:ext cx="5384800" cy="358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4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15BD03A-2FB7-A740-8C15-454C01024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503830"/>
              </p:ext>
            </p:extLst>
          </p:nvPr>
        </p:nvGraphicFramePr>
        <p:xfrm>
          <a:off x="157482" y="563969"/>
          <a:ext cx="11877036" cy="4378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9843">
                  <a:extLst>
                    <a:ext uri="{9D8B030D-6E8A-4147-A177-3AD203B41FA5}">
                      <a16:colId xmlns:a16="http://schemas.microsoft.com/office/drawing/2014/main" xmlns="" val="2130068286"/>
                    </a:ext>
                  </a:extLst>
                </a:gridCol>
                <a:gridCol w="5428253">
                  <a:extLst>
                    <a:ext uri="{9D8B030D-6E8A-4147-A177-3AD203B41FA5}">
                      <a16:colId xmlns:a16="http://schemas.microsoft.com/office/drawing/2014/main" xmlns="" val="836024525"/>
                    </a:ext>
                  </a:extLst>
                </a:gridCol>
                <a:gridCol w="4278940">
                  <a:extLst>
                    <a:ext uri="{9D8B030D-6E8A-4147-A177-3AD203B41FA5}">
                      <a16:colId xmlns:a16="http://schemas.microsoft.com/office/drawing/2014/main" xmlns="" val="2359760119"/>
                    </a:ext>
                  </a:extLst>
                </a:gridCol>
              </a:tblGrid>
              <a:tr h="4494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</a:rPr>
                        <a:t>Khối khí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</a:rPr>
                        <a:t>Nơi hình thành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</a:rPr>
                        <a:t>Đặc điểm chính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58124848"/>
                  </a:ext>
                </a:extLst>
              </a:tr>
              <a:tr h="12002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</a:rPr>
                        <a:t>Khối khí nóng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x-none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87731957"/>
                  </a:ext>
                </a:extLst>
              </a:tr>
              <a:tr h="8688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</a:rPr>
                        <a:t>Khối khí lạnh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07555688"/>
                  </a:ext>
                </a:extLst>
              </a:tr>
              <a:tr h="9297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</a:rPr>
                        <a:t>Khối khí lục địa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x-non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94956141"/>
                  </a:ext>
                </a:extLst>
              </a:tr>
              <a:tr h="9297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</a:rPr>
                        <a:t>Khối khí đại dương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x-non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6708908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F3C25FE3-0E1B-A347-B045-1E2881E08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499"/>
            <a:ext cx="9789539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x-none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vi-VN" altLang="x-none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x-none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tập 2: </a:t>
            </a:r>
            <a:r>
              <a:rPr kumimoji="0" lang="nl-NL" altLang="x-none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nl-NL" altLang="x-non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x-none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nl-NL" altLang="x-non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kumimoji="0" lang="nl-NL" altLang="x-none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nl-NL" altLang="x-non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x-none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kumimoji="0" lang="nl-NL" altLang="x-non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x-non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nl-NL" altLang="x-non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x-none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nl-NL" altLang="x-none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nl-NL" altLang="x-non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x-none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kumimoji="0" lang="nl-NL" altLang="x-non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x-none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nl-NL" altLang="x-none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nl-NL" altLang="x-none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nl-NL" altLang="x-non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x-none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nl-NL" altLang="x-none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kumimoji="0" lang="nl-NL" altLang="x-none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nl-NL" altLang="x-non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x-non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nl-NL" altLang="x-non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nl-NL" altLang="x-none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nl-NL" altLang="x-non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altLang="x-none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vi-VN" altLang="x-non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</a:t>
            </a:r>
            <a:r>
              <a:rPr kumimoji="0" lang="vi-VN" altLang="x-non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x-non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th</a:t>
            </a:r>
            <a:r>
              <a:rPr kumimoji="0" lang="vi-VN" altLang="x-non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x-none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bảng sau đây</a:t>
            </a:r>
            <a:endParaRPr kumimoji="0" lang="vi-VN" altLang="x-non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x-none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x-none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x-none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x-none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x-none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x-none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x-none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x-none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x-none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x-none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x-none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x-none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x-none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x-none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x-none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x-none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altLang="x-none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x-none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vi-VN" altLang="x-none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x-none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tập 3: Điền từ còn thiếu v</a:t>
            </a:r>
            <a:r>
              <a:rPr kumimoji="0" lang="vi-VN" altLang="x-none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x-none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đoạn sau:</a:t>
            </a:r>
            <a:endParaRPr kumimoji="0" lang="vi-VN" altLang="x-non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x-non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</a:t>
            </a:r>
            <a:endParaRPr kumimoji="0" lang="vi-VN" altLang="x-non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ĐẤT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đai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</a:t>
            </a:r>
            <a:r>
              <a:rPr kumimoji="0" lang="vi-VN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endParaRPr kumimoji="0" lang="en-US" altLang="x-non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đai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</a:t>
            </a:r>
            <a:r>
              <a:rPr kumimoji="0" lang="vi-VN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</a:t>
            </a:r>
            <a:r>
              <a:rPr kumimoji="0" lang="en-US" altLang="x-none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</a:t>
            </a:r>
            <a:r>
              <a:rPr kumimoji="0" lang="en-US" altLang="x-none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endParaRPr kumimoji="0" lang="en-US" altLang="x-non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đai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</a:t>
            </a:r>
            <a:r>
              <a:rPr kumimoji="0" lang="en-US" altLang="x-none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</a:t>
            </a:r>
            <a:r>
              <a:rPr kumimoji="0" lang="en-US" altLang="x-none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N(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altLang="x-none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x-non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Nam)</a:t>
            </a:r>
            <a:endParaRPr kumimoji="0" lang="en-US" altLang="x-non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7DA436C-1332-2F4E-B803-42FAD97669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473789"/>
              </p:ext>
            </p:extLst>
          </p:nvPr>
        </p:nvGraphicFramePr>
        <p:xfrm>
          <a:off x="0" y="1001486"/>
          <a:ext cx="12039600" cy="579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1862">
                  <a:extLst>
                    <a:ext uri="{9D8B030D-6E8A-4147-A177-3AD203B41FA5}">
                      <a16:colId xmlns:a16="http://schemas.microsoft.com/office/drawing/2014/main" xmlns="" val="1337947902"/>
                    </a:ext>
                  </a:extLst>
                </a:gridCol>
                <a:gridCol w="4782598">
                  <a:extLst>
                    <a:ext uri="{9D8B030D-6E8A-4147-A177-3AD203B41FA5}">
                      <a16:colId xmlns:a16="http://schemas.microsoft.com/office/drawing/2014/main" xmlns="" val="4034662639"/>
                    </a:ext>
                  </a:extLst>
                </a:gridCol>
                <a:gridCol w="4605140">
                  <a:extLst>
                    <a:ext uri="{9D8B030D-6E8A-4147-A177-3AD203B41FA5}">
                      <a16:colId xmlns:a16="http://schemas.microsoft.com/office/drawing/2014/main" xmlns="" val="2113465117"/>
                    </a:ext>
                  </a:extLst>
                </a:gridCol>
              </a:tblGrid>
              <a:tr h="5058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>
                          <a:effectLst/>
                          <a:latin typeface="+mj-lt"/>
                        </a:rPr>
                        <a:t>A</a:t>
                      </a:r>
                      <a:endParaRPr lang="x-none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>
                          <a:effectLst/>
                          <a:latin typeface="+mj-lt"/>
                        </a:rPr>
                        <a:t>B</a:t>
                      </a:r>
                      <a:endParaRPr lang="x-none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>
                          <a:effectLst/>
                          <a:latin typeface="+mj-lt"/>
                        </a:rPr>
                        <a:t>C</a:t>
                      </a:r>
                      <a:endParaRPr lang="x-none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5819291"/>
                  </a:ext>
                </a:extLst>
              </a:tr>
              <a:tr h="5058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500">
                          <a:effectLst/>
                          <a:latin typeface="+mj-lt"/>
                        </a:rPr>
                        <a:t>Loại gió</a:t>
                      </a:r>
                      <a:endParaRPr lang="x-none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500">
                          <a:effectLst/>
                          <a:latin typeface="+mj-lt"/>
                        </a:rPr>
                        <a:t>Phạm vi gió thổi.</a:t>
                      </a:r>
                      <a:endParaRPr lang="x-none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500">
                          <a:effectLst/>
                          <a:latin typeface="+mj-lt"/>
                        </a:rPr>
                        <a:t>Hướng gió</a:t>
                      </a:r>
                      <a:r>
                        <a:rPr lang="vi-VN" sz="2500">
                          <a:effectLst/>
                          <a:latin typeface="+mj-lt"/>
                        </a:rPr>
                        <a:t>.</a:t>
                      </a:r>
                      <a:endParaRPr lang="x-none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31032022"/>
                  </a:ext>
                </a:extLst>
              </a:tr>
              <a:tr h="9967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>
                          <a:effectLst/>
                          <a:latin typeface="+mj-lt"/>
                        </a:rPr>
                        <a:t>1/</a:t>
                      </a:r>
                      <a:r>
                        <a:rPr lang="en-US" sz="2500">
                          <a:effectLst/>
                          <a:latin typeface="+mj-lt"/>
                        </a:rPr>
                        <a:t>Đông cực</a:t>
                      </a:r>
                      <a:endParaRPr lang="x-none" sz="250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500">
                          <a:effectLst/>
                          <a:latin typeface="+mj-lt"/>
                        </a:rPr>
                        <a:t> </a:t>
                      </a:r>
                      <a:endParaRPr lang="x-none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>
                          <a:effectLst/>
                          <a:latin typeface="+mj-lt"/>
                        </a:rPr>
                        <a:t>a/</a:t>
                      </a:r>
                      <a:r>
                        <a:rPr lang="it-IT" sz="2500">
                          <a:effectLst/>
                          <a:latin typeface="+mj-lt"/>
                        </a:rPr>
                        <a:t>Từ khoảng các vĩ độ 30</a:t>
                      </a:r>
                      <a:r>
                        <a:rPr lang="it-IT" sz="2500" baseline="30000">
                          <a:effectLst/>
                          <a:latin typeface="+mj-lt"/>
                        </a:rPr>
                        <a:t>0</a:t>
                      </a:r>
                      <a:r>
                        <a:rPr lang="it-IT" sz="2500">
                          <a:effectLst/>
                          <a:latin typeface="+mj-lt"/>
                        </a:rPr>
                        <a:t>B và N về XĐ</a:t>
                      </a:r>
                      <a:endParaRPr lang="x-none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>
                          <a:effectLst/>
                          <a:latin typeface="+mj-lt"/>
                        </a:rPr>
                        <a:t>E/</a:t>
                      </a:r>
                      <a:r>
                        <a:rPr lang="en-US" sz="2500">
                          <a:effectLst/>
                          <a:latin typeface="+mj-lt"/>
                        </a:rPr>
                        <a:t>ở nửa cầu B, gió hướng TN, </a:t>
                      </a:r>
                      <a:endParaRPr lang="x-none" sz="250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+mj-lt"/>
                        </a:rPr>
                        <a:t>ở nửa cầu N, gió hướng TB</a:t>
                      </a:r>
                      <a:endParaRPr lang="x-none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47335703"/>
                  </a:ext>
                </a:extLst>
              </a:tr>
              <a:tr h="1617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>
                          <a:effectLst/>
                          <a:latin typeface="+mj-lt"/>
                        </a:rPr>
                        <a:t>2/</a:t>
                      </a:r>
                      <a:r>
                        <a:rPr lang="it-IT" sz="2500">
                          <a:effectLst/>
                          <a:latin typeface="+mj-lt"/>
                        </a:rPr>
                        <a:t>Tín phong</a:t>
                      </a:r>
                      <a:endParaRPr lang="x-none" sz="250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+mj-lt"/>
                        </a:rPr>
                        <a:t> </a:t>
                      </a:r>
                      <a:endParaRPr lang="x-none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b/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Từ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khoảng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các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vĩ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độ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90</a:t>
                      </a:r>
                      <a:r>
                        <a:rPr lang="en-US" sz="2500" baseline="30000" dirty="0">
                          <a:effectLst/>
                          <a:latin typeface="+mj-lt"/>
                        </a:rPr>
                        <a:t>0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Bvà N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về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60</a:t>
                      </a:r>
                      <a:r>
                        <a:rPr lang="en-US" sz="2500" baseline="30000" dirty="0">
                          <a:effectLst/>
                          <a:latin typeface="+mj-lt"/>
                        </a:rPr>
                        <a:t>0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B </a:t>
                      </a:r>
                      <a:r>
                        <a:rPr lang="en-US" sz="2500" dirty="0" err="1">
                          <a:effectLst/>
                          <a:latin typeface="+mj-lt"/>
                        </a:rPr>
                        <a:t>và</a:t>
                      </a:r>
                      <a:r>
                        <a:rPr lang="en-US" sz="2500" dirty="0">
                          <a:effectLst/>
                          <a:latin typeface="+mj-lt"/>
                        </a:rPr>
                        <a:t> N</a:t>
                      </a:r>
                      <a:endParaRPr lang="x-none" sz="25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 dirty="0">
                          <a:effectLst/>
                          <a:latin typeface="+mj-lt"/>
                        </a:rPr>
                        <a:t> </a:t>
                      </a:r>
                      <a:endParaRPr lang="x-none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F/</a:t>
                      </a:r>
                      <a:r>
                        <a:rPr lang="it-IT" sz="2500" dirty="0" err="1">
                          <a:effectLst/>
                          <a:latin typeface="+mj-lt"/>
                        </a:rPr>
                        <a:t>ở</a:t>
                      </a:r>
                      <a:r>
                        <a:rPr lang="it-IT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it-IT" sz="2500" dirty="0" err="1">
                          <a:effectLst/>
                          <a:latin typeface="+mj-lt"/>
                        </a:rPr>
                        <a:t>nửa</a:t>
                      </a:r>
                      <a:r>
                        <a:rPr lang="it-IT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it-IT" sz="2500" dirty="0" err="1">
                          <a:effectLst/>
                          <a:latin typeface="+mj-lt"/>
                        </a:rPr>
                        <a:t>cầu</a:t>
                      </a:r>
                      <a:r>
                        <a:rPr lang="it-IT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it-IT" sz="2500" dirty="0" err="1">
                          <a:effectLst/>
                          <a:latin typeface="+mj-lt"/>
                        </a:rPr>
                        <a:t>Bắc</a:t>
                      </a:r>
                      <a:r>
                        <a:rPr lang="it-IT" sz="2500" dirty="0">
                          <a:effectLst/>
                          <a:latin typeface="+mj-lt"/>
                        </a:rPr>
                        <a:t>  </a:t>
                      </a:r>
                      <a:r>
                        <a:rPr lang="it-IT" sz="2500" dirty="0" err="1">
                          <a:effectLst/>
                          <a:latin typeface="+mj-lt"/>
                        </a:rPr>
                        <a:t>hướng</a:t>
                      </a:r>
                      <a:r>
                        <a:rPr lang="it-IT" sz="2500" dirty="0">
                          <a:effectLst/>
                          <a:latin typeface="+mj-lt"/>
                        </a:rPr>
                        <a:t> ĐB, </a:t>
                      </a:r>
                      <a:endParaRPr lang="x-none" sz="25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500" dirty="0" err="1">
                          <a:effectLst/>
                          <a:latin typeface="+mj-lt"/>
                        </a:rPr>
                        <a:t>ở</a:t>
                      </a:r>
                      <a:r>
                        <a:rPr lang="it-IT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it-IT" sz="2500" dirty="0" err="1">
                          <a:effectLst/>
                          <a:latin typeface="+mj-lt"/>
                        </a:rPr>
                        <a:t>nửa</a:t>
                      </a:r>
                      <a:r>
                        <a:rPr lang="it-IT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it-IT" sz="2500" dirty="0" err="1">
                          <a:effectLst/>
                          <a:latin typeface="+mj-lt"/>
                        </a:rPr>
                        <a:t>cầu</a:t>
                      </a:r>
                      <a:r>
                        <a:rPr lang="it-IT" sz="2500" dirty="0">
                          <a:effectLst/>
                          <a:latin typeface="+mj-lt"/>
                        </a:rPr>
                        <a:t> </a:t>
                      </a:r>
                      <a:r>
                        <a:rPr lang="it-IT" sz="2500" dirty="0" err="1">
                          <a:effectLst/>
                          <a:latin typeface="+mj-lt"/>
                        </a:rPr>
                        <a:t>Nam</a:t>
                      </a:r>
                      <a:r>
                        <a:rPr lang="it-IT" sz="2500" dirty="0">
                          <a:effectLst/>
                          <a:latin typeface="+mj-lt"/>
                        </a:rPr>
                        <a:t>  </a:t>
                      </a:r>
                      <a:r>
                        <a:rPr lang="it-IT" sz="2500" dirty="0" err="1">
                          <a:effectLst/>
                          <a:latin typeface="+mj-lt"/>
                        </a:rPr>
                        <a:t>hướng</a:t>
                      </a:r>
                      <a:r>
                        <a:rPr lang="it-IT" sz="2500" dirty="0">
                          <a:effectLst/>
                          <a:latin typeface="+mj-lt"/>
                        </a:rPr>
                        <a:t> ĐN</a:t>
                      </a:r>
                      <a:endParaRPr lang="x-none" sz="2500" dirty="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 dirty="0">
                          <a:effectLst/>
                          <a:latin typeface="+mj-lt"/>
                        </a:rPr>
                        <a:t> </a:t>
                      </a:r>
                      <a:endParaRPr lang="x-none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2082117"/>
                  </a:ext>
                </a:extLst>
              </a:tr>
              <a:tr h="1080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>
                          <a:effectLst/>
                          <a:latin typeface="+mj-lt"/>
                        </a:rPr>
                        <a:t>3/</a:t>
                      </a:r>
                      <a:r>
                        <a:rPr lang="en-US" sz="2500">
                          <a:effectLst/>
                          <a:latin typeface="+mj-lt"/>
                        </a:rPr>
                        <a:t>Tây ôn đới</a:t>
                      </a:r>
                      <a:endParaRPr lang="x-none" sz="250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+mj-lt"/>
                        </a:rPr>
                        <a:t> </a:t>
                      </a:r>
                      <a:endParaRPr lang="x-none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>
                          <a:effectLst/>
                          <a:latin typeface="+mj-lt"/>
                        </a:rPr>
                        <a:t>c/</a:t>
                      </a:r>
                      <a:r>
                        <a:rPr lang="en-US" sz="2500">
                          <a:effectLst/>
                          <a:latin typeface="+mj-lt"/>
                        </a:rPr>
                        <a:t>Từ khoảng các vĩ độ 30</a:t>
                      </a:r>
                      <a:r>
                        <a:rPr lang="en-US" sz="2500" baseline="30000">
                          <a:effectLst/>
                          <a:latin typeface="+mj-lt"/>
                        </a:rPr>
                        <a:t>0</a:t>
                      </a:r>
                      <a:r>
                        <a:rPr lang="en-US" sz="2500">
                          <a:effectLst/>
                          <a:latin typeface="+mj-lt"/>
                        </a:rPr>
                        <a:t>B và N lên khoảng các vĩ độ 60</a:t>
                      </a:r>
                      <a:r>
                        <a:rPr lang="en-US" sz="2500" baseline="30000">
                          <a:effectLst/>
                          <a:latin typeface="+mj-lt"/>
                        </a:rPr>
                        <a:t>0</a:t>
                      </a:r>
                      <a:r>
                        <a:rPr lang="en-US" sz="2500">
                          <a:effectLst/>
                          <a:latin typeface="+mj-lt"/>
                        </a:rPr>
                        <a:t>B và N</a:t>
                      </a:r>
                      <a:endParaRPr lang="x-none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>
                          <a:effectLst/>
                          <a:latin typeface="+mj-lt"/>
                        </a:rPr>
                        <a:t>G/</a:t>
                      </a:r>
                      <a:r>
                        <a:rPr lang="en-US" sz="2500">
                          <a:effectLst/>
                          <a:latin typeface="+mj-lt"/>
                        </a:rPr>
                        <a:t>ở nửa cầu B, gió hướng ĐB, </a:t>
                      </a:r>
                      <a:endParaRPr lang="x-none" sz="2500"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>
                          <a:effectLst/>
                          <a:latin typeface="+mj-lt"/>
                        </a:rPr>
                        <a:t>ở nửa cầu N, gió hướng ĐN</a:t>
                      </a:r>
                      <a:endParaRPr lang="x-none" sz="2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73013197"/>
                  </a:ext>
                </a:extLst>
              </a:tr>
              <a:tr h="1080654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500" dirty="0">
                          <a:effectLst/>
                          <a:latin typeface="+mj-lt"/>
                        </a:rPr>
                        <a:t>Gió là………………………………………………………………………………………</a:t>
                      </a:r>
                      <a:endParaRPr lang="x-none" sz="2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653260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C061986A-CE3D-CF43-ABF1-D34E0FFA0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34" y="68786"/>
            <a:ext cx="101812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x-non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vi-VN" altLang="x-non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x-non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tập 4: Nối những đơn vị kiến thức ở cột A_B_C để tạo th</a:t>
            </a:r>
            <a:r>
              <a:rPr kumimoji="0" lang="vi-VN" altLang="x-non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x-non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hệ thống kiến thức đầy đủ </a:t>
            </a:r>
            <a:endParaRPr kumimoji="0" lang="vi-VN" altLang="x-none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x-non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vi-VN" altLang="x-non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x-non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</a:t>
            </a:r>
            <a:r>
              <a:rPr kumimoji="0" lang="vi-VN" altLang="x-non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vi-VN" altLang="x-non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x</a:t>
            </a:r>
            <a:r>
              <a:rPr kumimoji="0" lang="vi-VN" altLang="x-non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vi-VN" altLang="x-non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v</a:t>
            </a:r>
            <a:r>
              <a:rPr kumimoji="0" lang="vi-VN" altLang="x-non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x-non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</a:t>
            </a:r>
            <a:r>
              <a:rPr kumimoji="0" lang="vi-VN" altLang="x-non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x-non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th</a:t>
            </a:r>
            <a:r>
              <a:rPr kumimoji="0" lang="vi-VN" altLang="x-non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x-non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kiến thức còn thiếu v</a:t>
            </a:r>
            <a:r>
              <a:rPr kumimoji="0" lang="vi-VN" altLang="x-non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vi-VN" altLang="x-non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dấu </a:t>
            </a:r>
            <a:r>
              <a:rPr kumimoji="0" lang="vi-VN" altLang="x-non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kumimoji="0" lang="vi-VN" altLang="x-non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655" y="-510921"/>
            <a:ext cx="5791196" cy="27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62401" y="859552"/>
            <a:ext cx="658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2051" y="3005664"/>
            <a:ext cx="2832104" cy="37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1" y="3283345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key Kong Them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41252" y="5531453"/>
            <a:ext cx="812800" cy="812800"/>
          </a:xfrm>
          <a:prstGeom prst="rect">
            <a:avLst/>
          </a:prstGeom>
        </p:spPr>
      </p:pic>
      <p:pic>
        <p:nvPicPr>
          <p:cNvPr id="11" name="Picture 10" descr="C:\Users\ADMIN\Desktop\Tai nguyen thiet ke tro choi\Angry birds epic birds\1505573783630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1124" y="2116162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"/>
            <a:ext cx="12166600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30" y="4212948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44" y="3290936"/>
            <a:ext cx="1415057" cy="10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4400" y="2956560"/>
            <a:ext cx="132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757536"/>
            <a:ext cx="1422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0" y="2193570"/>
            <a:ext cx="1503912" cy="11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472" y="5034141"/>
            <a:ext cx="1096168" cy="10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654" y="5493668"/>
            <a:ext cx="1529647" cy="11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201" y="5355505"/>
            <a:ext cx="1567457" cy="117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3579" y="4776243"/>
            <a:ext cx="1544696" cy="115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1201" y="3351710"/>
            <a:ext cx="1552980" cy="116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9051" y="2380607"/>
            <a:ext cx="1503912" cy="11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3883" y="-130427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942" y="-15274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5512">
            <a:off x="9096723" y="-533399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8044884" y="-771305"/>
            <a:ext cx="2231515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5451" y="5408521"/>
            <a:ext cx="924287" cy="123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5512">
            <a:off x="10285896" y="-757287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9192">
            <a:off x="11133348" y="-367685"/>
            <a:ext cx="2066504" cy="31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539466" y="2311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39467" y="2223897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4" descr="Hình ảnh có liên quan"/>
          <p:cNvPicPr>
            <a:picLocks noChangeAspect="1" noChangeArrowheads="1" noCrop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8200" y="2680800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3953" y="2712864"/>
            <a:ext cx="6350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6513 L -0.03316 -0.11883 C -0.03715 -0.12963 -0.03576 -0.14043 -0.03108 -0.14908 C -0.02413 -0.15864 -0.01441 -0.16235 -0.00226 -0.1605 L 0.05191 -0.15679 " pathEditMode="relative" rAng="-3854564" ptsTypes="FffFF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1571 L 0.04774 -0.2959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29599 L 0.17274 -0.3552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4 -0.35524 L 0.29774 -0.384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-0.38488 L 0.41441 -0.4441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41 -0.42932 L 0.33108 -0.5478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-0.65155 L 0.33507 -0.55278 L 0.33108 -0.65155 L 0.32691 -0.55278 L 0.32274 -0.65155 L 0.31875 -0.55278 L 0.31441 -0.65155 L 0.31042 -0.55278 L 0.30608 -0.65155 L 0.30174 -0.55278 L 0.29774 -0.65155 L 0.29358 -0.55278 L 0.28958 -0.65155 L 0.28542 -0.55278 L 0.28108 -0.65155 L 0.27708 -0.55278 L 0.27274 -0.65155 " pathEditMode="relative" rAng="0" ptsTypes="FFFFFFFFFFFFFFFFF">
                                      <p:cBhvr>
                                        <p:cTn id="4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-0.06265 L 0.32587 -0.0888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87 -0.08889 L 0.47587 -0.2074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87 -0.20741 L 0.4842 -0.4080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0.40802 L 0.4092 -0.5561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6213 L 0.34497 -0.6213 C 0.35 -0.6213 0.35573 -0.63612 0.36094 -0.63859 C 0.36459 -0.63859 0.3717 -0.6247 0.37483 -0.6247 C 0.37934 -0.6247 0.38368 -0.62902 0.39202 -0.62902 L 0.39775 -0.79321 L 0.40417 -0.59476 L 0.41181 -0.6213 L 0.41806 -0.62902 L 0.43351 -0.62254 C 0.44045 -0.62562 0.44618 -0.63951 0.45313 -0.64476 C 0.45573 -0.64599 0.46146 -0.64692 0.46528 -0.64476 C 0.4691 -0.6426 0.4724 -0.62778 0.47361 -0.62655 C 0.47552 -0.62254 0.47986 -0.62655 0.48247 -0.6247 L 0.48629 -0.6213 L 0.4934 -0.6213 " pathEditMode="relative" rAng="0" ptsTypes="FfffFFFFFffffFFF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728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4381" y="4451329"/>
            <a:ext cx="59944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4288" y="1084387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Nitơ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78%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4381" y="4451328"/>
            <a:ext cx="59944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733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2781" y="640079"/>
            <a:ext cx="41656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5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4381" y="4451328"/>
            <a:ext cx="59944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5697" y="959281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0-16km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2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20800" y="4451328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ôxy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lang="en-US" sz="4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4288" y="1052317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21 %</a:t>
            </a: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3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4019" y="2545080"/>
            <a:ext cx="130908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4381" y="4451328"/>
            <a:ext cx="59944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lang="en-US" sz="5867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4195" y="534768"/>
            <a:ext cx="4673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AutoNum type="arabicPeriod"/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AutoNum type="arabicPeriod"/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AutoNum type="arabicPeriod"/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5" indent="-609585">
              <a:buAutoNum type="arabicPeriod"/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83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82781" y="640079"/>
            <a:ext cx="41656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783" indent="-685783" algn="ctr">
              <a:buAutoNum type="arabicPeriod"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783" indent="-685783" algn="ctr">
              <a:buAutoNum type="arabicPeriod"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783" indent="-685783" algn="ctr">
              <a:buAutoNum type="arabicPeriod"/>
            </a:pP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1" y="3116101"/>
            <a:ext cx="8676196" cy="45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30400" y="4241800"/>
            <a:ext cx="599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thổi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TĐ</a:t>
            </a: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01" y="2731347"/>
            <a:ext cx="33655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82781" y="640079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1" y="3116101"/>
            <a:ext cx="8676196" cy="45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30400" y="4241800"/>
            <a:ext cx="59944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01" y="2731347"/>
            <a:ext cx="33655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82781" y="640079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 (mi-li-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1" y="3116101"/>
            <a:ext cx="8676196" cy="45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30400" y="4241800"/>
            <a:ext cx="59944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01" y="2731347"/>
            <a:ext cx="33655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4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1"/>
            <a:ext cx="12192000" cy="683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7985" y="-604905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82781" y="640079"/>
            <a:ext cx="416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73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endParaRPr lang="en-US" sz="37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1" y="3116101"/>
            <a:ext cx="8676196" cy="45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30400" y="4241800"/>
            <a:ext cx="599440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dôn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58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6001" y="2731347"/>
            <a:ext cx="33655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1442" y="22448"/>
            <a:ext cx="2277359" cy="9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83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1BE80D7E-4039-CA4B-AF96-2CC006927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677" y="-56375"/>
            <a:ext cx="12405353" cy="69707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562979-49CF-2841-81E0-6FAD27BFF191}"/>
              </a:ext>
            </a:extLst>
          </p:cNvPr>
          <p:cNvSpPr txBox="1"/>
          <p:nvPr/>
        </p:nvSpPr>
        <p:spPr>
          <a:xfrm>
            <a:off x="1117600" y="76200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perspectiveLef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ross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Vận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dung,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mở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rộng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9DC32C-3487-584C-BA3E-E3E347C87B79}"/>
              </a:ext>
            </a:extLst>
          </p:cNvPr>
          <p:cNvSpPr txBox="1"/>
          <p:nvPr/>
        </p:nvSpPr>
        <p:spPr>
          <a:xfrm>
            <a:off x="1523999" y="2596038"/>
            <a:ext cx="9144000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perspectiveLef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ross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Thu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thập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thông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tin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về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hoạt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động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sản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xuất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điện</a:t>
            </a:r>
            <a:r>
              <a:rPr lang="en-US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n-US" sz="6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gió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2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20A3772-69FB-9440-85B4-F642EDE3BA89}"/>
              </a:ext>
            </a:extLst>
          </p:cNvPr>
          <p:cNvSpPr/>
          <p:nvPr/>
        </p:nvSpPr>
        <p:spPr>
          <a:xfrm>
            <a:off x="3002845" y="10249"/>
            <a:ext cx="618631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Khởi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động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  <a:p>
            <a:pPr algn="ctr">
              <a:defRPr/>
            </a:pP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hiểu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Ý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ĐỒNG ĐỘI</a:t>
            </a:r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0B2256E5-9C9E-D441-97A8-7EA7D6C38BA6}"/>
              </a:ext>
            </a:extLst>
          </p:cNvPr>
          <p:cNvSpPr/>
          <p:nvPr/>
        </p:nvSpPr>
        <p:spPr>
          <a:xfrm>
            <a:off x="3141663" y="2133600"/>
            <a:ext cx="3048000" cy="1905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0" dirty="0"/>
              <a:t>1</a:t>
            </a:r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39526F28-6AEA-3047-A18C-AB84512B8D2F}"/>
              </a:ext>
            </a:extLst>
          </p:cNvPr>
          <p:cNvSpPr/>
          <p:nvPr/>
        </p:nvSpPr>
        <p:spPr>
          <a:xfrm>
            <a:off x="3141663" y="4065588"/>
            <a:ext cx="3048000" cy="1905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0" dirty="0"/>
              <a:t>3</a:t>
            </a:r>
          </a:p>
        </p:txBody>
      </p:sp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DE0E9027-C550-CB4C-97F1-31FD9E702AC2}"/>
              </a:ext>
            </a:extLst>
          </p:cNvPr>
          <p:cNvSpPr/>
          <p:nvPr/>
        </p:nvSpPr>
        <p:spPr>
          <a:xfrm>
            <a:off x="6200775" y="4065588"/>
            <a:ext cx="3048000" cy="1905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0" dirty="0"/>
              <a:t>4</a:t>
            </a:r>
          </a:p>
        </p:txBody>
      </p:sp>
      <p:sp>
        <p:nvSpPr>
          <p:cNvPr id="7" name="Rectangle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6CCE6564-C51B-614D-AD0D-A263FA784218}"/>
              </a:ext>
            </a:extLst>
          </p:cNvPr>
          <p:cNvSpPr/>
          <p:nvPr/>
        </p:nvSpPr>
        <p:spPr>
          <a:xfrm>
            <a:off x="6200775" y="2133600"/>
            <a:ext cx="3048000" cy="1905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0" dirty="0"/>
              <a:t>2</a:t>
            </a:r>
          </a:p>
        </p:txBody>
      </p:sp>
      <p:sp>
        <p:nvSpPr>
          <p:cNvPr id="8" name="Oval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8DF22226-2480-EF49-96A8-ABBA41ABB217}"/>
              </a:ext>
            </a:extLst>
          </p:cNvPr>
          <p:cNvSpPr/>
          <p:nvPr/>
        </p:nvSpPr>
        <p:spPr>
          <a:xfrm>
            <a:off x="9906000" y="6248400"/>
            <a:ext cx="762000" cy="6365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xmlns="" id="{004F470F-58F1-1B40-B95B-DFBF805CE4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42B11B-38B7-B34B-8F11-59F94B34ED4B}"/>
              </a:ext>
            </a:extLst>
          </p:cNvPr>
          <p:cNvSpPr/>
          <p:nvPr/>
        </p:nvSpPr>
        <p:spPr>
          <a:xfrm>
            <a:off x="2923656" y="2057400"/>
            <a:ext cx="6699270" cy="23805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sz="8800" b="1" spc="5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KHÔNG KHÍ</a:t>
            </a:r>
          </a:p>
        </p:txBody>
      </p:sp>
      <p:sp>
        <p:nvSpPr>
          <p:cNvPr id="5" name="Oval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86EA6A8A-D79B-1F45-8D77-1E61841D0C9E}"/>
              </a:ext>
            </a:extLst>
          </p:cNvPr>
          <p:cNvSpPr/>
          <p:nvPr/>
        </p:nvSpPr>
        <p:spPr>
          <a:xfrm>
            <a:off x="9829800" y="6096000"/>
            <a:ext cx="80010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xmlns="" id="{A8A969EE-84D7-3A4B-8BFC-1E7E9DD615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355209F-1780-1849-8E7F-16F2A8F48406}"/>
              </a:ext>
            </a:extLst>
          </p:cNvPr>
          <p:cNvSpPr/>
          <p:nvPr/>
        </p:nvSpPr>
        <p:spPr>
          <a:xfrm>
            <a:off x="5053086" y="2362200"/>
            <a:ext cx="2085827" cy="254589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8000" b="1" spc="5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GIÓ</a:t>
            </a:r>
          </a:p>
          <a:p>
            <a:pPr algn="ctr">
              <a:lnSpc>
                <a:spcPct val="150000"/>
              </a:lnSpc>
              <a:defRPr/>
            </a:pPr>
            <a:endParaRPr lang="en-US" sz="3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Oval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4F003EA9-91BC-184C-AA2C-690A9A8F7AB8}"/>
              </a:ext>
            </a:extLst>
          </p:cNvPr>
          <p:cNvSpPr/>
          <p:nvPr/>
        </p:nvSpPr>
        <p:spPr>
          <a:xfrm>
            <a:off x="9829800" y="6096000"/>
            <a:ext cx="80010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xmlns="" id="{31CEC62B-5694-B24A-905B-466775AEE0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0133F0E7-CDEB-D74D-8F04-7B6C9ACF4C67}"/>
              </a:ext>
            </a:extLst>
          </p:cNvPr>
          <p:cNvSpPr/>
          <p:nvPr/>
        </p:nvSpPr>
        <p:spPr>
          <a:xfrm>
            <a:off x="9829800" y="6096000"/>
            <a:ext cx="800100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C9A234-16B5-EA4D-A02E-8838504376B8}"/>
              </a:ext>
            </a:extLst>
          </p:cNvPr>
          <p:cNvSpPr/>
          <p:nvPr/>
        </p:nvSpPr>
        <p:spPr>
          <a:xfrm>
            <a:off x="4910418" y="2362200"/>
            <a:ext cx="2371162" cy="254589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8000" b="1" spc="50" dirty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ÔXY</a:t>
            </a:r>
          </a:p>
          <a:p>
            <a:pPr algn="ctr">
              <a:lnSpc>
                <a:spcPct val="150000"/>
              </a:lnSpc>
              <a:defRPr/>
            </a:pPr>
            <a:endParaRPr lang="en-US" sz="3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826</Words>
  <Application>Microsoft Office PowerPoint</Application>
  <PresentationFormat>Custom</PresentationFormat>
  <Paragraphs>176</Paragraphs>
  <Slides>35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1_Office Theme</vt:lpstr>
      <vt:lpstr>PowerPoint Presentation</vt:lpstr>
      <vt:lpstr>CHƯƠNG 4 : KHÍ HẬU VÀ BIẾN ĐỔI KHÍ HẬU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2021-08-25T01:39:34Z</dcterms:created>
  <dcterms:modified xsi:type="dcterms:W3CDTF">2024-12-09T05:22:34Z</dcterms:modified>
</cp:coreProperties>
</file>