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31"/>
  </p:notesMasterIdLst>
  <p:sldIdLst>
    <p:sldId id="268" r:id="rId2"/>
    <p:sldId id="300" r:id="rId3"/>
    <p:sldId id="302" r:id="rId4"/>
    <p:sldId id="265" r:id="rId5"/>
    <p:sldId id="303" r:id="rId6"/>
    <p:sldId id="287" r:id="rId7"/>
    <p:sldId id="304" r:id="rId8"/>
    <p:sldId id="316" r:id="rId9"/>
    <p:sldId id="313" r:id="rId10"/>
    <p:sldId id="305" r:id="rId11"/>
    <p:sldId id="315" r:id="rId12"/>
    <p:sldId id="314" r:id="rId13"/>
    <p:sldId id="306" r:id="rId14"/>
    <p:sldId id="307" r:id="rId15"/>
    <p:sldId id="317" r:id="rId16"/>
    <p:sldId id="318" r:id="rId17"/>
    <p:sldId id="319" r:id="rId18"/>
    <p:sldId id="308" r:id="rId19"/>
    <p:sldId id="309" r:id="rId20"/>
    <p:sldId id="320" r:id="rId21"/>
    <p:sldId id="310" r:id="rId22"/>
    <p:sldId id="311" r:id="rId23"/>
    <p:sldId id="312" r:id="rId24"/>
    <p:sldId id="297" r:id="rId25"/>
    <p:sldId id="322" r:id="rId26"/>
    <p:sldId id="321" r:id="rId27"/>
    <p:sldId id="276" r:id="rId28"/>
    <p:sldId id="299" r:id="rId29"/>
    <p:sldId id="283" r:id="rId3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FF"/>
    <a:srgbClr val="0000CC"/>
    <a:srgbClr val="000099"/>
    <a:srgbClr val="006600"/>
    <a:srgbClr val="000000"/>
    <a:srgbClr val="0000FF"/>
    <a:srgbClr val="009900"/>
    <a:srgbClr val="0033CC"/>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Objects="1">
      <p:cViewPr varScale="1">
        <p:scale>
          <a:sx n="68" d="100"/>
          <a:sy n="68" d="100"/>
        </p:scale>
        <p:origin x="-888" y="-96"/>
      </p:cViewPr>
      <p:guideLst>
        <p:guide orient="horz" pos="2142"/>
        <p:guide pos="2880"/>
      </p:guideLst>
    </p:cSldViewPr>
  </p:slideViewPr>
  <p:notesTextViewPr>
    <p:cViewPr>
      <p:scale>
        <a:sx n="66" d="100"/>
        <a:sy n="66"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AF22989B-AA80-4834-8051-267E1BE4CEA7}" type="datetimeFigureOut">
              <a:rPr lang="en-US"/>
              <a:pPr>
                <a:defRPr/>
              </a:pPr>
              <a:t>9/20/2021</a:t>
            </a:fld>
            <a:endParaRPr lang="en-US"/>
          </a:p>
        </p:txBody>
      </p:sp>
      <p:sp>
        <p:nvSpPr>
          <p:cNvPr id="4" name="Chỗ dành sẵn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noProof="0" smtClean="0"/>
              <a:t>Bấm &amp; sửa kiểu tiêu đề</a:t>
            </a:r>
          </a:p>
          <a:p>
            <a:pPr lvl="1"/>
            <a:r>
              <a:rPr lang="vi-VN" noProof="0" smtClean="0"/>
              <a:t>Mức hai</a:t>
            </a:r>
          </a:p>
          <a:p>
            <a:pPr lvl="2"/>
            <a:r>
              <a:rPr lang="vi-VN" noProof="0" smtClean="0"/>
              <a:t>Mức ba</a:t>
            </a:r>
          </a:p>
          <a:p>
            <a:pPr lvl="3"/>
            <a:r>
              <a:rPr lang="vi-VN" noProof="0" smtClean="0"/>
              <a:t>Mức bốn</a:t>
            </a:r>
          </a:p>
          <a:p>
            <a:pPr lvl="4"/>
            <a:r>
              <a:rPr lang="vi-VN" noProof="0" smtClean="0"/>
              <a:t>Mức năm</a:t>
            </a:r>
            <a:endParaRPr lang="en-US" noProof="0" smtClean="0"/>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DBCB9AA1-B4D6-4F38-A6CD-9B5760DECB41}" type="slidenum">
              <a:rPr lang="en-US"/>
              <a:pPr>
                <a:defRPr/>
              </a:pPr>
              <a:t>‹#›</a:t>
            </a:fld>
            <a:endParaRPr lang="en-US"/>
          </a:p>
        </p:txBody>
      </p:sp>
    </p:spTree>
    <p:extLst>
      <p:ext uri="{BB962C8B-B14F-4D97-AF65-F5344CB8AC3E}">
        <p14:creationId xmlns:p14="http://schemas.microsoft.com/office/powerpoint/2010/main" xmlns="" val="2823765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3</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4</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idx="4294967295"/>
          </p:nvPr>
        </p:nvSpPr>
        <p:spPr>
          <a:ln/>
        </p:spPr>
      </p:sp>
      <p:sp>
        <p:nvSpPr>
          <p:cNvPr id="94210" name="Rectangle 3"/>
          <p:cNvSpPr>
            <a:spLocks noGrp="1" noChangeArrowheads="1"/>
          </p:cNvSpPr>
          <p:nvPr>
            <p:ph type="body" idx="4294967295"/>
          </p:nvPr>
        </p:nvSpPr>
        <p:spPr/>
        <p:txBody>
          <a:bodyPr>
            <a:prstTxWarp prst="textNoShape">
              <a:avLst/>
            </a:prstTxWarp>
          </a:bodyPr>
          <a:lstStyle/>
          <a:p>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8AB0E7F-1D3F-4251-8E46-80FD55299D12}" type="slidenum">
              <a:rPr lang="en-US" altLang="zh-CN" smtClean="0"/>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wmf"/><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jpeg"/><Relationship Id="rId2"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9.wmf"/><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9.wmf"/><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9.wmf"/><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1.png"/><Relationship Id="rId2" Type="http://schemas.openxmlformats.org/officeDocument/2006/relationships/image" Target="../media/image9.wmf"/><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40.pn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file:///D:\VIDEO%20L&#7882;CH%20S&#7916;%20%206%20_%20K&#7870;T%20N&#7888;I\B&#205;%20&#7848;N%20V&#7872;%20C&#193;CH%20X&#194;Y%20D&#7920;NG%20KIM%20T&#7920;%20TH&#193;P.mp4" TargetMode="External"/><Relationship Id="rId6" Type="http://schemas.openxmlformats.org/officeDocument/2006/relationships/image" Target="../media/image11.png"/><Relationship Id="rId5" Type="http://schemas.openxmlformats.org/officeDocument/2006/relationships/image" Target="../media/image9.wmf"/><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aodong.vn/the-gioi/ai-cap-khai-quat-hang-chuc-quan-tai-co-dai-co-lo-ngai-loi-nguyen-pharaoh-844008.ldo" TargetMode="External"/><Relationship Id="rId2" Type="http://schemas.openxmlformats.org/officeDocument/2006/relationships/image" Target="../media/image9.wmf"/><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29"/>
          <p:cNvPicPr>
            <a:picLocks noGrp="1" noChangeAspect="1" noChangeArrowheads="1"/>
          </p:cNvPicPr>
          <p:nvPr>
            <p:ph type="title"/>
          </p:nvPr>
        </p:nvPicPr>
        <p:blipFill>
          <a:blip r:embed="rId2"/>
          <a:stretch>
            <a:fillRect/>
          </a:stretch>
        </p:blipFill>
        <p:spPr>
          <a:xfrm>
            <a:off x="0" y="0"/>
            <a:ext cx="9144000" cy="6858000"/>
          </a:xfrm>
          <a:solidFill>
            <a:srgbClr val="FFFFCC"/>
          </a:solidFill>
        </p:spPr>
      </p:pic>
      <p:pic>
        <p:nvPicPr>
          <p:cNvPr id="4" name="Picture 2" descr="D:\BÁN TÀI LIỆU\GIÁO ÁN SỬ 6-  KẾT NỐI TRI THỨC\BÀI CHUẨN\KÌ 1 - LỊCH SỬ KẾT NỐI TRI THỨC\GIáo án kì 1 Sử 6 Kết nối\Sach-giao-khoa-lich-su-dia-li-6-ket-noi-tri-thuc-voi-cuoc-song-500x554.jpg"/>
          <p:cNvPicPr>
            <a:picLocks noChangeAspect="1" noChangeArrowheads="1"/>
          </p:cNvPicPr>
          <p:nvPr/>
        </p:nvPicPr>
        <p:blipFill>
          <a:blip r:embed="rId3"/>
          <a:srcRect/>
          <a:stretch>
            <a:fillRect/>
          </a:stretch>
        </p:blipFill>
        <p:spPr bwMode="auto">
          <a:xfrm>
            <a:off x="2971800" y="1524000"/>
            <a:ext cx="3507401" cy="3886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39100" y="15240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AutoShape 2" descr="Dàn Karaoke Gia Đình Năm 2021 Có Điểm Gì Đặc B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Vẽ tay hoạt hình cậu bé dấu chấm hỏi minh họa miễn phí | Công cụ đồ họa PSD  Tải xuống miễn phí - Pikb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Hộp_Văn_Bản 7"/>
          <p:cNvSpPr txBox="1"/>
          <p:nvPr/>
        </p:nvSpPr>
        <p:spPr>
          <a:xfrm>
            <a:off x="2031304" y="160338"/>
            <a:ext cx="6152457"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smtClean="0">
                <a:solidFill>
                  <a:srgbClr val="000099"/>
                </a:solidFill>
              </a:rPr>
              <a:t>BÀI  7. AI CẬP VÀ LƯỠNG HÀ CỔ ĐẠI</a:t>
            </a:r>
            <a:endParaRPr lang="en-US" sz="2800">
              <a:solidFill>
                <a:srgbClr val="000099"/>
              </a:solidFill>
            </a:endParaRPr>
          </a:p>
        </p:txBody>
      </p:sp>
      <p:sp>
        <p:nvSpPr>
          <p:cNvPr id="9" name="Rectangle 8"/>
          <p:cNvSpPr/>
          <p:nvPr/>
        </p:nvSpPr>
        <p:spPr>
          <a:xfrm>
            <a:off x="4416417" y="815578"/>
            <a:ext cx="3508383" cy="753054"/>
          </a:xfrm>
          <a:prstGeom prst="rect">
            <a:avLst/>
          </a:prstGeom>
        </p:spPr>
        <p:txBody>
          <a:bodyPr wrap="none">
            <a:prstTxWarp prst="textWave1">
              <a:avLst/>
            </a:prstTxWarp>
            <a:spAutoFit/>
          </a:bodyPr>
          <a:lstStyle/>
          <a:p>
            <a:r>
              <a:rPr lang="en-US" b="1" smtClean="0">
                <a:solidFill>
                  <a:srgbClr val="FF0000"/>
                </a:solidFill>
              </a:rPr>
              <a:t> Em có biết </a:t>
            </a:r>
            <a:endParaRPr lang="en-US" b="1">
              <a:solidFill>
                <a:srgbClr val="FF0000"/>
              </a:solidFill>
            </a:endParaRPr>
          </a:p>
        </p:txBody>
      </p:sp>
      <p:pic>
        <p:nvPicPr>
          <p:cNvPr id="10"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924799" y="815578"/>
            <a:ext cx="1112639" cy="819267"/>
          </a:xfrm>
          <a:prstGeom prst="rect">
            <a:avLst/>
          </a:prstGeom>
          <a:noFill/>
        </p:spPr>
      </p:pic>
      <p:pic>
        <p:nvPicPr>
          <p:cNvPr id="1026" name="Picture 2" descr="D:\VIDEO LỊCH SỬ  6 _ KẾT NỐI\song-nin-1-768x501.jpg"/>
          <p:cNvPicPr>
            <a:picLocks noChangeAspect="1" noChangeArrowheads="1"/>
          </p:cNvPicPr>
          <p:nvPr/>
        </p:nvPicPr>
        <p:blipFill>
          <a:blip r:embed="rId4"/>
          <a:srcRect/>
          <a:stretch>
            <a:fillRect/>
          </a:stretch>
        </p:blipFill>
        <p:spPr bwMode="auto">
          <a:xfrm>
            <a:off x="460376" y="1568632"/>
            <a:ext cx="2735012" cy="1784168"/>
          </a:xfrm>
          <a:prstGeom prst="rect">
            <a:avLst/>
          </a:prstGeom>
          <a:noFill/>
        </p:spPr>
      </p:pic>
      <p:sp>
        <p:nvSpPr>
          <p:cNvPr id="12" name="Rectangle 11"/>
          <p:cNvSpPr/>
          <p:nvPr/>
        </p:nvSpPr>
        <p:spPr>
          <a:xfrm>
            <a:off x="155575" y="3352800"/>
            <a:ext cx="3426722" cy="830997"/>
          </a:xfrm>
          <a:prstGeom prst="rect">
            <a:avLst/>
          </a:prstGeom>
        </p:spPr>
        <p:txBody>
          <a:bodyPr wrap="square">
            <a:spAutoFit/>
          </a:bodyPr>
          <a:lstStyle/>
          <a:p>
            <a:pPr algn="ctr"/>
            <a:r>
              <a:rPr lang="vi-VN" sz="1600" i="1" smtClean="0"/>
              <a:t>Sông Nin – Chiếc nôi nuôi dưỡng nền văn minh </a:t>
            </a:r>
            <a:r>
              <a:rPr lang="en-US" sz="1600" i="1" smtClean="0"/>
              <a:t>A</a:t>
            </a:r>
            <a:r>
              <a:rPr lang="vi-VN" sz="1600" i="1" smtClean="0"/>
              <a:t>i </a:t>
            </a:r>
            <a:r>
              <a:rPr lang="en-US" sz="1600" i="1" smtClean="0"/>
              <a:t>C</a:t>
            </a:r>
            <a:r>
              <a:rPr lang="vi-VN" sz="1600" i="1" smtClean="0"/>
              <a:t>ập cổ đại</a:t>
            </a:r>
            <a:br>
              <a:rPr lang="vi-VN" sz="1600" i="1" smtClean="0"/>
            </a:br>
            <a:endParaRPr lang="en-US" sz="1600" i="1"/>
          </a:p>
        </p:txBody>
      </p:sp>
      <p:sp>
        <p:nvSpPr>
          <p:cNvPr id="15" name="Rectangle 14"/>
          <p:cNvSpPr/>
          <p:nvPr/>
        </p:nvSpPr>
        <p:spPr>
          <a:xfrm>
            <a:off x="3582297" y="1634845"/>
            <a:ext cx="5186612" cy="2308324"/>
          </a:xfrm>
          <a:prstGeom prst="rect">
            <a:avLst/>
          </a:prstGeom>
        </p:spPr>
        <p:txBody>
          <a:bodyPr wrap="square">
            <a:spAutoFit/>
          </a:bodyPr>
          <a:lstStyle/>
          <a:p>
            <a:pPr algn="just"/>
            <a:r>
              <a:rPr lang="en-US" b="1" smtClean="0"/>
              <a:t>     </a:t>
            </a:r>
            <a:r>
              <a:rPr lang="vi-VN" b="1" smtClean="0"/>
              <a:t>Sông Nin</a:t>
            </a:r>
            <a:r>
              <a:rPr lang="vi-VN" smtClean="0"/>
              <a:t> bắt nguồn từ Burundi với độ dài lên đến 6.853 km chạy qua tổng cộng 11 nước. Sông chảy qua lãnh thổ Ai Cập rồi đổ ra biển Địa Trung Hải. Nói cách khác Ai Cập là quốc gia cuối cùng mà sông chảy qua trước khi đổ ra biển. Trước khi phát hiện ra con sông dài nhất thế giới là Amazon, sông Nin được mệnh danh là con sông dài nhất thế giới.</a:t>
            </a:r>
            <a:endParaRPr lang="en-US"/>
          </a:p>
        </p:txBody>
      </p:sp>
      <p:sp>
        <p:nvSpPr>
          <p:cNvPr id="16" name="Rectangle 15"/>
          <p:cNvSpPr/>
          <p:nvPr/>
        </p:nvSpPr>
        <p:spPr>
          <a:xfrm>
            <a:off x="460376" y="3943169"/>
            <a:ext cx="8308533" cy="2308324"/>
          </a:xfrm>
          <a:prstGeom prst="rect">
            <a:avLst/>
          </a:prstGeom>
        </p:spPr>
        <p:txBody>
          <a:bodyPr wrap="square">
            <a:spAutoFit/>
          </a:bodyPr>
          <a:lstStyle/>
          <a:p>
            <a:r>
              <a:rPr lang="vi-VN" smtClean="0"/>
              <a:t>Sông Nile được người Ai Cập mệnh danh là dòng sông của sự sống. Chính nền văn minh Ai Cập là minh chứng hùng hồn nhất cho ý nghĩa cho to lớn của dòng sông này. Nó đã mang nguồn sống đến Ai Cập và bảo vệ mảnh đất này cho đến bây giờ.</a:t>
            </a:r>
          </a:p>
          <a:p>
            <a:r>
              <a:rPr lang="vi-VN" smtClean="0"/>
              <a:t>Nguồn nước dồi dào Sông Nile đã mang lại sự sống hình thành nên nền văn minh Ai Cập cổ đại – niềm tự hào của toàn nhân loại. Giữa cái khắc nghiệt của thiên nhiên, là gió, là cát, </a:t>
            </a:r>
            <a:r>
              <a:rPr lang="vi-VN" b="1" smtClean="0"/>
              <a:t>sông Nin</a:t>
            </a:r>
            <a:r>
              <a:rPr lang="vi-VN" smtClean="0"/>
              <a:t> xuất hiện và nhanh chóng trở thành một biểu tượng trong những câu chuyện thần thoại của người Ai Cập.</a:t>
            </a: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500"/>
                                        <p:tgtEl>
                                          <p:spTgt spid="102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amond(in)">
                                      <p:cBhvr>
                                        <p:cTn id="20" dur="500"/>
                                        <p:tgtEl>
                                          <p:spTgt spid="15"/>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amond(in)">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39100" y="15240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AutoShape 2" descr="Dàn Karaoke Gia Đình Năm 2021 Có Điểm Gì Đặc B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Vẽ tay hoạt hình cậu bé dấu chấm hỏi minh họa miễn phí | Công cụ đồ họa PSD  Tải xuống miễn phí - Pikb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Hộp_Văn_Bản 7"/>
          <p:cNvSpPr txBox="1"/>
          <p:nvPr/>
        </p:nvSpPr>
        <p:spPr>
          <a:xfrm>
            <a:off x="1749944" y="61862"/>
            <a:ext cx="6152457"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smtClean="0">
                <a:solidFill>
                  <a:srgbClr val="000099"/>
                </a:solidFill>
              </a:rPr>
              <a:t>BÀI  7. AI CẬP VÀ LƯỠNG HÀ CỔ ĐẠI</a:t>
            </a:r>
            <a:endParaRPr lang="en-US" sz="2800">
              <a:solidFill>
                <a:srgbClr val="000099"/>
              </a:solidFill>
            </a:endParaRPr>
          </a:p>
        </p:txBody>
      </p:sp>
      <p:sp>
        <p:nvSpPr>
          <p:cNvPr id="9" name="Rectangle 8"/>
          <p:cNvSpPr/>
          <p:nvPr/>
        </p:nvSpPr>
        <p:spPr>
          <a:xfrm>
            <a:off x="4800600" y="686097"/>
            <a:ext cx="3124200" cy="335161"/>
          </a:xfrm>
          <a:prstGeom prst="rect">
            <a:avLst/>
          </a:prstGeom>
        </p:spPr>
        <p:txBody>
          <a:bodyPr wrap="none">
            <a:prstTxWarp prst="textWave1">
              <a:avLst>
                <a:gd name="adj1" fmla="val 12500"/>
                <a:gd name="adj2" fmla="val 802"/>
              </a:avLst>
            </a:prstTxWarp>
            <a:spAutoFit/>
          </a:bodyPr>
          <a:lstStyle/>
          <a:p>
            <a:r>
              <a:rPr lang="en-US" b="1" smtClean="0">
                <a:solidFill>
                  <a:srgbClr val="FF0000"/>
                </a:solidFill>
              </a:rPr>
              <a:t> Em có biết </a:t>
            </a:r>
            <a:endParaRPr lang="en-US" b="1">
              <a:solidFill>
                <a:srgbClr val="FF0000"/>
              </a:solidFill>
            </a:endParaRPr>
          </a:p>
        </p:txBody>
      </p:sp>
      <p:pic>
        <p:nvPicPr>
          <p:cNvPr id="10"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924799" y="815578"/>
            <a:ext cx="1112639" cy="819267"/>
          </a:xfrm>
          <a:prstGeom prst="rect">
            <a:avLst/>
          </a:prstGeom>
          <a:noFill/>
        </p:spPr>
      </p:pic>
      <p:sp>
        <p:nvSpPr>
          <p:cNvPr id="15" name="Rectangle 14"/>
          <p:cNvSpPr/>
          <p:nvPr/>
        </p:nvSpPr>
        <p:spPr>
          <a:xfrm>
            <a:off x="609599" y="4038600"/>
            <a:ext cx="8159309" cy="2585323"/>
          </a:xfrm>
          <a:prstGeom prst="rect">
            <a:avLst/>
          </a:prstGeom>
        </p:spPr>
        <p:txBody>
          <a:bodyPr wrap="square">
            <a:spAutoFit/>
          </a:bodyPr>
          <a:lstStyle/>
          <a:p>
            <a:pPr algn="just"/>
            <a:r>
              <a:rPr lang="en-US" smtClean="0"/>
              <a:t>       </a:t>
            </a:r>
            <a:r>
              <a:rPr lang="vi-VN" smtClean="0"/>
              <a:t>Giống như Sông Nin ở Ai Cập, hai sông Tigrơ và Ơphơrát có vai trò rất quan trọng đối với sự hình thành và phát triển của các quốc gia ở khu vực Lưỡng Hà. Hàng năm, vào mùa xuân, băng tuyết ở vùng núi rừng Ácmêni tan ra, lũ đổ về xuôi, làm mực nước hai con sông ấy dâng cao, gây nên những trận lũ lụt khủng khiếp ở lưu vực Lưỡng Hà. Nước rút đi, còn lại lớp phù sa màu mỡ, dày đặc thích hợp cho việc gieo trồng lúa mạch lúa mì. Tigrơ và Ơphơrát còn tạo ra những con đường thương mại cầu nối giữa vùng Hắc Hải – vịnh Ba Tư và giữa Địa Trung Hải với phương Đông, tạo nên hành lang giao lưu kinh tế, văn hóa giữa các quốc gia Đông – Tây. </a:t>
            </a:r>
            <a:endParaRPr lang="en-US"/>
          </a:p>
        </p:txBody>
      </p:sp>
      <p:pic>
        <p:nvPicPr>
          <p:cNvPr id="2050" name="Picture 2" descr="D:\VIDEO LỊCH SỬ  6 _ KẾT NỐI\dialy8-1452953338220.jpg"/>
          <p:cNvPicPr>
            <a:picLocks noChangeAspect="1" noChangeArrowheads="1"/>
          </p:cNvPicPr>
          <p:nvPr/>
        </p:nvPicPr>
        <p:blipFill>
          <a:blip r:embed="rId4"/>
          <a:srcRect/>
          <a:stretch>
            <a:fillRect/>
          </a:stretch>
        </p:blipFill>
        <p:spPr bwMode="auto">
          <a:xfrm>
            <a:off x="460375" y="1150739"/>
            <a:ext cx="3657600" cy="2438400"/>
          </a:xfrm>
          <a:prstGeom prst="rect">
            <a:avLst/>
          </a:prstGeom>
          <a:noFill/>
        </p:spPr>
      </p:pic>
      <p:pic>
        <p:nvPicPr>
          <p:cNvPr id="2051" name="Picture 3" descr="D:\VIDEO LỊCH SỬ  6 _ KẾT NỐI\euphrates_Fotor.jpg"/>
          <p:cNvPicPr>
            <a:picLocks noChangeAspect="1" noChangeArrowheads="1"/>
          </p:cNvPicPr>
          <p:nvPr/>
        </p:nvPicPr>
        <p:blipFill>
          <a:blip r:embed="rId5"/>
          <a:srcRect/>
          <a:stretch>
            <a:fillRect/>
          </a:stretch>
        </p:blipFill>
        <p:spPr bwMode="auto">
          <a:xfrm>
            <a:off x="4435078" y="1150738"/>
            <a:ext cx="3489722" cy="2438401"/>
          </a:xfrm>
          <a:prstGeom prst="rect">
            <a:avLst/>
          </a:prstGeom>
          <a:noFill/>
        </p:spPr>
      </p:pic>
      <p:sp>
        <p:nvSpPr>
          <p:cNvPr id="20" name="Rectangle 19"/>
          <p:cNvSpPr/>
          <p:nvPr/>
        </p:nvSpPr>
        <p:spPr>
          <a:xfrm>
            <a:off x="762000" y="3669268"/>
            <a:ext cx="2589491" cy="400110"/>
          </a:xfrm>
          <a:prstGeom prst="rect">
            <a:avLst/>
          </a:prstGeom>
        </p:spPr>
        <p:txBody>
          <a:bodyPr wrap="none">
            <a:spAutoFit/>
          </a:bodyPr>
          <a:lstStyle/>
          <a:p>
            <a:r>
              <a:rPr lang="en-US" sz="2000" smtClean="0">
                <a:solidFill>
                  <a:srgbClr val="0000CC"/>
                </a:solidFill>
              </a:rPr>
              <a:t>Hình ảnh </a:t>
            </a:r>
            <a:r>
              <a:rPr lang="vi-VN" sz="2000" smtClean="0">
                <a:solidFill>
                  <a:srgbClr val="0000CC"/>
                </a:solidFill>
              </a:rPr>
              <a:t>sông Tigrơ </a:t>
            </a:r>
            <a:endParaRPr lang="en-US" sz="2000">
              <a:solidFill>
                <a:srgbClr val="0000CC"/>
              </a:solidFill>
            </a:endParaRPr>
          </a:p>
        </p:txBody>
      </p:sp>
      <p:sp>
        <p:nvSpPr>
          <p:cNvPr id="21" name="Rectangle 20"/>
          <p:cNvSpPr/>
          <p:nvPr/>
        </p:nvSpPr>
        <p:spPr>
          <a:xfrm>
            <a:off x="4800600" y="3669268"/>
            <a:ext cx="2893741" cy="400110"/>
          </a:xfrm>
          <a:prstGeom prst="rect">
            <a:avLst/>
          </a:prstGeom>
        </p:spPr>
        <p:txBody>
          <a:bodyPr wrap="none">
            <a:spAutoFit/>
          </a:bodyPr>
          <a:lstStyle/>
          <a:p>
            <a:r>
              <a:rPr lang="en-US" sz="2000" smtClean="0">
                <a:solidFill>
                  <a:srgbClr val="0000CC"/>
                </a:solidFill>
              </a:rPr>
              <a:t>Hình ảnh sông </a:t>
            </a:r>
            <a:r>
              <a:rPr lang="vi-VN" sz="2000" smtClean="0">
                <a:solidFill>
                  <a:srgbClr val="0000CC"/>
                </a:solidFill>
              </a:rPr>
              <a:t>Ơphơrát</a:t>
            </a:r>
            <a:endParaRPr lang="en-US" sz="200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par>
                                <p:cTn id="8" presetID="4" presetClass="entr" presetSubtype="16"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box(in)">
                                      <p:cBhvr>
                                        <p:cTn id="10" dur="500"/>
                                        <p:tgtEl>
                                          <p:spTgt spid="205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ox(in)">
                                      <p:cBhvr>
                                        <p:cTn id="13" dur="500"/>
                                        <p:tgtEl>
                                          <p:spTgt spid="2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ox(in)">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amond(i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39100" y="15240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AutoShape 2" descr="Dàn Karaoke Gia Đình Năm 2021 Có Điểm Gì Đặc B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Vẽ tay hoạt hình cậu bé dấu chấm hỏi minh họa miễn phí | Công cụ đồ họa PSD  Tải xuống miễn phí - Pikb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Hộp_Văn_Bản 7"/>
          <p:cNvSpPr txBox="1"/>
          <p:nvPr/>
        </p:nvSpPr>
        <p:spPr>
          <a:xfrm>
            <a:off x="2031304" y="160338"/>
            <a:ext cx="6152457"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smtClean="0">
                <a:solidFill>
                  <a:srgbClr val="000099"/>
                </a:solidFill>
              </a:rPr>
              <a:t>BÀI  7. AI CẬP VÀ LƯỠNG HÀ CỔ ĐẠI</a:t>
            </a:r>
            <a:endParaRPr lang="en-US" sz="2800">
              <a:solidFill>
                <a:srgbClr val="000099"/>
              </a:solidFill>
            </a:endParaRPr>
          </a:p>
        </p:txBody>
      </p:sp>
      <p:sp>
        <p:nvSpPr>
          <p:cNvPr id="16" name="Rectangle 15"/>
          <p:cNvSpPr/>
          <p:nvPr/>
        </p:nvSpPr>
        <p:spPr>
          <a:xfrm>
            <a:off x="155575" y="853678"/>
            <a:ext cx="4719637"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b="1" smtClean="0">
                <a:solidFill>
                  <a:srgbClr val="FF0000"/>
                </a:solidFill>
              </a:rPr>
              <a:t>1. </a:t>
            </a:r>
            <a:r>
              <a:rPr lang="en-US" sz="2400" b="1" err="1" smtClean="0">
                <a:solidFill>
                  <a:srgbClr val="FF0000"/>
                </a:solidFill>
              </a:rPr>
              <a:t>Tặng</a:t>
            </a:r>
            <a:r>
              <a:rPr lang="en-US" sz="2400" b="1" smtClean="0">
                <a:solidFill>
                  <a:srgbClr val="FF0000"/>
                </a:solidFill>
              </a:rPr>
              <a:t> </a:t>
            </a:r>
            <a:r>
              <a:rPr lang="en-US" sz="2400" b="1" err="1" smtClean="0">
                <a:solidFill>
                  <a:srgbClr val="FF0000"/>
                </a:solidFill>
              </a:rPr>
              <a:t>phẩm</a:t>
            </a:r>
            <a:r>
              <a:rPr lang="en-US" sz="2400" b="1" smtClean="0">
                <a:solidFill>
                  <a:srgbClr val="FF0000"/>
                </a:solidFill>
              </a:rPr>
              <a:t> </a:t>
            </a:r>
            <a:r>
              <a:rPr lang="en-US" sz="2400" b="1" err="1" smtClean="0">
                <a:solidFill>
                  <a:srgbClr val="FF0000"/>
                </a:solidFill>
              </a:rPr>
              <a:t>của</a:t>
            </a:r>
            <a:r>
              <a:rPr lang="en-US" sz="2400" b="1" smtClean="0">
                <a:solidFill>
                  <a:srgbClr val="FF0000"/>
                </a:solidFill>
              </a:rPr>
              <a:t> </a:t>
            </a:r>
            <a:r>
              <a:rPr lang="en-US" sz="2400" b="1" err="1" smtClean="0">
                <a:solidFill>
                  <a:srgbClr val="FF0000"/>
                </a:solidFill>
              </a:rPr>
              <a:t>những</a:t>
            </a:r>
            <a:r>
              <a:rPr lang="en-US" sz="2400" b="1" smtClean="0">
                <a:solidFill>
                  <a:srgbClr val="FF0000"/>
                </a:solidFill>
              </a:rPr>
              <a:t> </a:t>
            </a:r>
            <a:r>
              <a:rPr lang="en-US" sz="2400" b="1" err="1" smtClean="0">
                <a:solidFill>
                  <a:srgbClr val="FF0000"/>
                </a:solidFill>
              </a:rPr>
              <a:t>dòng</a:t>
            </a:r>
            <a:r>
              <a:rPr lang="en-US" sz="2400" b="1" smtClean="0">
                <a:solidFill>
                  <a:srgbClr val="FF0000"/>
                </a:solidFill>
              </a:rPr>
              <a:t> </a:t>
            </a:r>
            <a:r>
              <a:rPr lang="en-US" sz="2400" b="1" err="1" smtClean="0">
                <a:solidFill>
                  <a:srgbClr val="FF0000"/>
                </a:solidFill>
              </a:rPr>
              <a:t>sông</a:t>
            </a:r>
            <a:endParaRPr lang="en-US" sz="2400">
              <a:solidFill>
                <a:srgbClr val="FF0000"/>
              </a:solidFill>
            </a:endParaRPr>
          </a:p>
        </p:txBody>
      </p:sp>
      <p:cxnSp>
        <p:nvCxnSpPr>
          <p:cNvPr id="21" name="Straight Connector 20"/>
          <p:cNvCxnSpPr/>
          <p:nvPr/>
        </p:nvCxnSpPr>
        <p:spPr>
          <a:xfrm rot="5400000">
            <a:off x="1788785" y="3769985"/>
            <a:ext cx="6174442"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19"/>
          <p:cNvPicPr/>
          <p:nvPr/>
        </p:nvPicPr>
        <p:blipFill>
          <a:blip r:embed="rId3"/>
          <a:srcRect/>
          <a:stretch>
            <a:fillRect/>
          </a:stretch>
        </p:blipFill>
        <p:spPr bwMode="auto">
          <a:xfrm>
            <a:off x="460375" y="1600200"/>
            <a:ext cx="3654425" cy="1676400"/>
          </a:xfrm>
          <a:prstGeom prst="rect">
            <a:avLst/>
          </a:prstGeom>
          <a:noFill/>
          <a:ln w="9525">
            <a:noFill/>
            <a:miter lim="800000"/>
            <a:headEnd/>
            <a:tailEnd/>
          </a:ln>
        </p:spPr>
      </p:pic>
      <p:pic>
        <p:nvPicPr>
          <p:cNvPr id="22" name="Picture 21" descr="D:\BÁN TÀI LIỆU\Tiểu luận sinh viên\26.7\www-motthegioi-vn_mta3ntk0mju2xzewmjezotmxmzq1njc3njqxxzi3otawmdq3otq4nta5odm3mddfbg-.jpg"/>
          <p:cNvPicPr/>
          <p:nvPr/>
        </p:nvPicPr>
        <p:blipFill>
          <a:blip r:embed="rId4"/>
          <a:srcRect/>
          <a:stretch>
            <a:fillRect/>
          </a:stretch>
        </p:blipFill>
        <p:spPr bwMode="auto">
          <a:xfrm>
            <a:off x="460375" y="3505200"/>
            <a:ext cx="3654425" cy="1676400"/>
          </a:xfrm>
          <a:prstGeom prst="rect">
            <a:avLst/>
          </a:prstGeom>
          <a:noFill/>
          <a:ln w="9525">
            <a:noFill/>
            <a:miter lim="800000"/>
            <a:headEnd/>
            <a:tailEnd/>
          </a:ln>
        </p:spPr>
      </p:pic>
      <p:pic>
        <p:nvPicPr>
          <p:cNvPr id="24" name="Picture 23" descr="D:\BÁN TÀI LIỆU\Tiểu luận sinh viên\26.7\250px-Egyptianplow.jpg"/>
          <p:cNvPicPr/>
          <p:nvPr/>
        </p:nvPicPr>
        <p:blipFill>
          <a:blip r:embed="rId5"/>
          <a:srcRect/>
          <a:stretch>
            <a:fillRect/>
          </a:stretch>
        </p:blipFill>
        <p:spPr bwMode="auto">
          <a:xfrm>
            <a:off x="5058867" y="1600200"/>
            <a:ext cx="3399334" cy="1676400"/>
          </a:xfrm>
          <a:prstGeom prst="rect">
            <a:avLst/>
          </a:prstGeom>
          <a:noFill/>
          <a:ln w="9525">
            <a:noFill/>
            <a:miter lim="800000"/>
            <a:headEnd/>
            <a:tailEnd/>
          </a:ln>
        </p:spPr>
      </p:pic>
      <p:pic>
        <p:nvPicPr>
          <p:cNvPr id="28" name="Picture 27" descr="D:\BÁN TÀI LIỆU\Tiểu luận sinh viên\26.7\hinh-28-su-6-ddn.jpg"/>
          <p:cNvPicPr/>
          <p:nvPr/>
        </p:nvPicPr>
        <p:blipFill>
          <a:blip r:embed="rId6"/>
          <a:srcRect/>
          <a:stretch>
            <a:fillRect/>
          </a:stretch>
        </p:blipFill>
        <p:spPr bwMode="auto">
          <a:xfrm>
            <a:off x="5058867" y="3505200"/>
            <a:ext cx="3551733" cy="1895786"/>
          </a:xfrm>
          <a:prstGeom prst="rect">
            <a:avLst/>
          </a:prstGeom>
          <a:noFill/>
          <a:ln w="9525">
            <a:noFill/>
            <a:miter lim="800000"/>
            <a:headEnd/>
            <a:tailEnd/>
          </a:ln>
        </p:spPr>
      </p:pic>
      <p:sp>
        <p:nvSpPr>
          <p:cNvPr id="14337" name="Rectangle 1"/>
          <p:cNvSpPr>
            <a:spLocks noChangeArrowheads="1"/>
          </p:cNvSpPr>
          <p:nvPr/>
        </p:nvSpPr>
        <p:spPr bwMode="auto">
          <a:xfrm>
            <a:off x="755803" y="5502923"/>
            <a:ext cx="7997826" cy="120032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Mô </a:t>
            </a:r>
            <a:r>
              <a:rPr kumimoji="0" lang="en-US" sz="2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tả các bức tranh và dựa vào thông tin trong Sách giáo khoa, </a:t>
            </a:r>
            <a:r>
              <a:rPr lang="en-US" sz="2400" smtClean="0">
                <a:solidFill>
                  <a:srgbClr val="000000"/>
                </a:solidFill>
                <a:latin typeface="Times New Roman" pitchFamily="18" charset="0"/>
                <a:ea typeface="Calibri" pitchFamily="34" charset="0"/>
                <a:cs typeface="Times New Roman" pitchFamily="18" charset="0"/>
              </a:rPr>
              <a:t>em hãy</a:t>
            </a:r>
            <a:r>
              <a:rPr kumimoji="0" lang="en-US" sz="2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cho biết</a:t>
            </a:r>
            <a:r>
              <a:rPr kumimoji="0" lang="en-US" sz="24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em biết được gì về nền nông nghiệp của Ai Cập cổ đại?</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pic>
        <p:nvPicPr>
          <p:cNvPr id="29" name="Content Placeholder 7"/>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7369521" y="592614"/>
            <a:ext cx="1269559" cy="1007586"/>
          </a:xfrm>
          <a:prstGeom prst="rect">
            <a:avLst/>
          </a:prstGeom>
        </p:spPr>
      </p:pic>
      <p:sp>
        <p:nvSpPr>
          <p:cNvPr id="30" name="Flowchart: Punched Tape 29"/>
          <p:cNvSpPr/>
          <p:nvPr/>
        </p:nvSpPr>
        <p:spPr>
          <a:xfrm>
            <a:off x="5943600" y="926008"/>
            <a:ext cx="1425921" cy="449461"/>
          </a:xfrm>
          <a:prstGeom prst="flowChartPunchedTap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smtClean="0">
                <a:solidFill>
                  <a:srgbClr val="FF0000"/>
                </a:solidFill>
              </a:rPr>
              <a:t>5 phút</a:t>
            </a:r>
            <a:endParaRPr lang="en-US" sz="20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ox(in)">
                                      <p:cBhvr>
                                        <p:cTn id="7" dur="500"/>
                                        <p:tgtEl>
                                          <p:spTgt spid="2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ox(in)">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ox(in)">
                                      <p:cBhvr>
                                        <p:cTn id="15" dur="500"/>
                                        <p:tgtEl>
                                          <p:spTgt spid="20"/>
                                        </p:tgtEl>
                                      </p:cBhvr>
                                    </p:animEffect>
                                  </p:childTnLst>
                                </p:cTn>
                              </p:par>
                              <p:par>
                                <p:cTn id="16" presetID="4" presetClass="entr" presetSubtype="16"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ox(in)">
                                      <p:cBhvr>
                                        <p:cTn id="18" dur="500"/>
                                        <p:tgtEl>
                                          <p:spTgt spid="24"/>
                                        </p:tgtEl>
                                      </p:cBhvr>
                                    </p:animEffect>
                                  </p:childTnLst>
                                </p:cTn>
                              </p:par>
                              <p:par>
                                <p:cTn id="19" presetID="4" presetClass="entr" presetSubtype="16"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ox(in)">
                                      <p:cBhvr>
                                        <p:cTn id="21" dur="500"/>
                                        <p:tgtEl>
                                          <p:spTgt spid="22"/>
                                        </p:tgtEl>
                                      </p:cBhvr>
                                    </p:animEffect>
                                  </p:childTnLst>
                                </p:cTn>
                              </p:par>
                              <p:par>
                                <p:cTn id="22" presetID="4" presetClass="entr" presetSubtype="16"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ox(in)">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4337"/>
                                        </p:tgtEl>
                                        <p:attrNameLst>
                                          <p:attrName>style.visibility</p:attrName>
                                        </p:attrNameLst>
                                      </p:cBhvr>
                                      <p:to>
                                        <p:strVal val="visible"/>
                                      </p:to>
                                    </p:set>
                                    <p:animEffect transition="in" filter="box(in)">
                                      <p:cBhvr>
                                        <p:cTn id="29" dur="5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39100" y="15240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AutoShape 2" descr="Dàn Karaoke Gia Đình Năm 2021 Có Điểm Gì Đặc B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Vẽ tay hoạt hình cậu bé dấu chấm hỏi minh họa miễn phí | Công cụ đồ họa PSD  Tải xuống miễn phí - Pikb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Hộp_Văn_Bản 7"/>
          <p:cNvSpPr txBox="1"/>
          <p:nvPr/>
        </p:nvSpPr>
        <p:spPr>
          <a:xfrm>
            <a:off x="2031305" y="160338"/>
            <a:ext cx="61524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b="1" smtClean="0">
                <a:solidFill>
                  <a:srgbClr val="000099"/>
                </a:solidFill>
              </a:rPr>
              <a:t>BÀI  7. AI CẬP VÀ LƯỠNG HÀ CỔ ĐẠI</a:t>
            </a:r>
            <a:endParaRPr lang="en-US" sz="2800">
              <a:solidFill>
                <a:srgbClr val="000099"/>
              </a:solidFill>
            </a:endParaRPr>
          </a:p>
        </p:txBody>
      </p:sp>
      <p:sp>
        <p:nvSpPr>
          <p:cNvPr id="13313" name="Rectangle 1"/>
          <p:cNvSpPr>
            <a:spLocks noChangeArrowheads="1"/>
          </p:cNvSpPr>
          <p:nvPr/>
        </p:nvSpPr>
        <p:spPr bwMode="auto">
          <a:xfrm>
            <a:off x="460374" y="3283297"/>
            <a:ext cx="4718841"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Trên lưu vực các con sông lớn là sông Nin (Ai Cập), sông Ơ-phơ-rát, sông Ti-gơ-rơ khoảng 6000 năm trước người </a:t>
            </a:r>
            <a:r>
              <a:rPr kumimoji="0" lang="en-US" altLang="ko-KR" sz="2000" b="0" i="0" u="none" strike="noStrike" cap="none" normalizeH="0" baseline="0" smtClean="0">
                <a:ln>
                  <a:noFill/>
                </a:ln>
                <a:solidFill>
                  <a:srgbClr val="000000"/>
                </a:solidFill>
                <a:effectLst/>
                <a:latin typeface="Times New Roman" pitchFamily="18" charset="0"/>
                <a:ea typeface="Batang" pitchFamily="18" charset="-127"/>
                <a:cs typeface="Times New Roman" pitchFamily="18" charset="0"/>
              </a:rPr>
              <a:t>Ai Cập và Lưỡng Hà đã biết làm nông nghiệp. Họ biết sử dụng cày và sức kéo trong nông nghiệp.</a:t>
            </a:r>
            <a:endParaRPr kumimoji="0" lang="en-US" altLang="ko-K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Times New Roman" pitchFamily="18" charset="0"/>
                <a:ea typeface="Batang" pitchFamily="18" charset="-127"/>
                <a:cs typeface="Times New Roman" pitchFamily="18" charset="0"/>
              </a:rPr>
              <a:t>- Các dòng sông đã góp phần thúc đẩy thương mại phát triển.</a:t>
            </a:r>
            <a:endParaRPr kumimoji="0" lang="en-US" altLang="ko-K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 Nhờ biết khai thác các điều kiện tự nhiên mà người Ai Cập và Lưỡng Hà đã tạo ra nền văn minh của mình</a:t>
            </a:r>
            <a:endParaRPr kumimoji="0" lang="en-US" altLang="ko-KR"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 name="Rectangle 9"/>
          <p:cNvSpPr/>
          <p:nvPr/>
        </p:nvSpPr>
        <p:spPr>
          <a:xfrm>
            <a:off x="155575" y="853678"/>
            <a:ext cx="4719637"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b="1" smtClean="0">
                <a:solidFill>
                  <a:srgbClr val="FF0000"/>
                </a:solidFill>
              </a:rPr>
              <a:t>1. </a:t>
            </a:r>
            <a:r>
              <a:rPr lang="en-US" sz="2400" b="1" err="1" smtClean="0">
                <a:solidFill>
                  <a:srgbClr val="FF0000"/>
                </a:solidFill>
              </a:rPr>
              <a:t>Tặng</a:t>
            </a:r>
            <a:r>
              <a:rPr lang="en-US" sz="2400" b="1" smtClean="0">
                <a:solidFill>
                  <a:srgbClr val="FF0000"/>
                </a:solidFill>
              </a:rPr>
              <a:t> </a:t>
            </a:r>
            <a:r>
              <a:rPr lang="en-US" sz="2400" b="1" err="1" smtClean="0">
                <a:solidFill>
                  <a:srgbClr val="FF0000"/>
                </a:solidFill>
              </a:rPr>
              <a:t>phẩm</a:t>
            </a:r>
            <a:r>
              <a:rPr lang="en-US" sz="2400" b="1" smtClean="0">
                <a:solidFill>
                  <a:srgbClr val="FF0000"/>
                </a:solidFill>
              </a:rPr>
              <a:t> </a:t>
            </a:r>
            <a:r>
              <a:rPr lang="en-US" sz="2400" b="1" err="1" smtClean="0">
                <a:solidFill>
                  <a:srgbClr val="FF0000"/>
                </a:solidFill>
              </a:rPr>
              <a:t>của</a:t>
            </a:r>
            <a:r>
              <a:rPr lang="en-US" sz="2400" b="1" smtClean="0">
                <a:solidFill>
                  <a:srgbClr val="FF0000"/>
                </a:solidFill>
              </a:rPr>
              <a:t> </a:t>
            </a:r>
            <a:r>
              <a:rPr lang="en-US" sz="2400" b="1" err="1" smtClean="0">
                <a:solidFill>
                  <a:srgbClr val="FF0000"/>
                </a:solidFill>
              </a:rPr>
              <a:t>những</a:t>
            </a:r>
            <a:r>
              <a:rPr lang="en-US" sz="2400" b="1" smtClean="0">
                <a:solidFill>
                  <a:srgbClr val="FF0000"/>
                </a:solidFill>
              </a:rPr>
              <a:t> </a:t>
            </a:r>
            <a:r>
              <a:rPr lang="en-US" sz="2400" b="1" err="1" smtClean="0">
                <a:solidFill>
                  <a:srgbClr val="FF0000"/>
                </a:solidFill>
              </a:rPr>
              <a:t>dòng</a:t>
            </a:r>
            <a:r>
              <a:rPr lang="en-US" sz="2400" b="1" smtClean="0">
                <a:solidFill>
                  <a:srgbClr val="FF0000"/>
                </a:solidFill>
              </a:rPr>
              <a:t> </a:t>
            </a:r>
            <a:r>
              <a:rPr lang="en-US" sz="2400" b="1" err="1" smtClean="0">
                <a:solidFill>
                  <a:srgbClr val="FF0000"/>
                </a:solidFill>
              </a:rPr>
              <a:t>sông</a:t>
            </a:r>
            <a:endParaRPr lang="en-US" sz="2400">
              <a:solidFill>
                <a:srgbClr val="FF0000"/>
              </a:solidFill>
            </a:endParaRPr>
          </a:p>
        </p:txBody>
      </p:sp>
      <p:sp>
        <p:nvSpPr>
          <p:cNvPr id="11" name="Rectangle 10"/>
          <p:cNvSpPr/>
          <p:nvPr/>
        </p:nvSpPr>
        <p:spPr>
          <a:xfrm>
            <a:off x="501567" y="1489401"/>
            <a:ext cx="4680031" cy="923330"/>
          </a:xfrm>
          <a:prstGeom prst="rect">
            <a:avLst/>
          </a:prstGeom>
        </p:spPr>
        <p:txBody>
          <a:bodyPr wrap="square">
            <a:spAutoFit/>
          </a:bodyPr>
          <a:lstStyle/>
          <a:p>
            <a:r>
              <a:rPr lang="en-US" smtClean="0"/>
              <a:t>Ai Cập nằm ở vùng Đông Bắc của châu Phi, có dòng sông Nin đã tạo nên nền văn minh ở nơi này.</a:t>
            </a:r>
            <a:endParaRPr lang="en-US"/>
          </a:p>
        </p:txBody>
      </p:sp>
      <p:pic>
        <p:nvPicPr>
          <p:cNvPr id="12" name="Picture 2"/>
          <p:cNvPicPr>
            <a:picLocks noChangeAspect="1" noChangeArrowheads="1"/>
          </p:cNvPicPr>
          <p:nvPr/>
        </p:nvPicPr>
        <p:blipFill>
          <a:blip r:embed="rId3" cstate="print"/>
          <a:srcRect/>
          <a:stretch>
            <a:fillRect/>
          </a:stretch>
        </p:blipFill>
        <p:spPr bwMode="auto">
          <a:xfrm>
            <a:off x="0" y="1315343"/>
            <a:ext cx="501567" cy="403784"/>
          </a:xfrm>
          <a:prstGeom prst="rect">
            <a:avLst/>
          </a:prstGeom>
          <a:noFill/>
          <a:ln w="9525">
            <a:noFill/>
            <a:miter lim="800000"/>
            <a:headEnd/>
            <a:tailEnd/>
          </a:ln>
          <a:effectLst/>
        </p:spPr>
      </p:pic>
      <p:sp>
        <p:nvSpPr>
          <p:cNvPr id="15" name="Rectangle 14"/>
          <p:cNvSpPr/>
          <p:nvPr/>
        </p:nvSpPr>
        <p:spPr>
          <a:xfrm>
            <a:off x="501567" y="2359967"/>
            <a:ext cx="4680031" cy="923330"/>
          </a:xfrm>
          <a:prstGeom prst="rect">
            <a:avLst/>
          </a:prstGeom>
        </p:spPr>
        <p:txBody>
          <a:bodyPr wrap="square">
            <a:spAutoFit/>
          </a:bodyPr>
          <a:lstStyle/>
          <a:p>
            <a:r>
              <a:rPr lang="en-US" smtClean="0"/>
              <a:t>Lưỡng Hà, nằm ở khu vực Tây Nam Á, là vùng đất nằm giữa hai con sông lớn là Ơ-phơ-rat và Ti-gơ-rơ</a:t>
            </a:r>
            <a:endParaRPr lang="en-US"/>
          </a:p>
        </p:txBody>
      </p:sp>
      <p:cxnSp>
        <p:nvCxnSpPr>
          <p:cNvPr id="20" name="Straight Connector 19"/>
          <p:cNvCxnSpPr/>
          <p:nvPr/>
        </p:nvCxnSpPr>
        <p:spPr>
          <a:xfrm rot="5400000">
            <a:off x="2177849" y="3855045"/>
            <a:ext cx="6004322"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2"/>
          <p:cNvPicPr>
            <a:picLocks noChangeAspect="1" noChangeArrowheads="1"/>
          </p:cNvPicPr>
          <p:nvPr/>
        </p:nvPicPr>
        <p:blipFill>
          <a:blip r:embed="rId3" cstate="print"/>
          <a:srcRect/>
          <a:stretch>
            <a:fillRect/>
          </a:stretch>
        </p:blipFill>
        <p:spPr bwMode="auto">
          <a:xfrm>
            <a:off x="29725" y="2210839"/>
            <a:ext cx="501567" cy="403784"/>
          </a:xfrm>
          <a:prstGeom prst="rect">
            <a:avLst/>
          </a:prstGeom>
          <a:noFill/>
          <a:ln w="9525">
            <a:noFill/>
            <a:miter lim="800000"/>
            <a:headEnd/>
            <a:tailEnd/>
          </a:ln>
          <a:effectLst/>
        </p:spPr>
      </p:pic>
      <p:pic>
        <p:nvPicPr>
          <p:cNvPr id="22" name="Picture 2"/>
          <p:cNvPicPr>
            <a:picLocks noChangeAspect="1" noChangeArrowheads="1"/>
          </p:cNvPicPr>
          <p:nvPr/>
        </p:nvPicPr>
        <p:blipFill>
          <a:blip r:embed="rId3" cstate="print"/>
          <a:srcRect/>
          <a:stretch>
            <a:fillRect/>
          </a:stretch>
        </p:blipFill>
        <p:spPr bwMode="auto">
          <a:xfrm>
            <a:off x="29725" y="3128549"/>
            <a:ext cx="501567" cy="403784"/>
          </a:xfrm>
          <a:prstGeom prst="rect">
            <a:avLst/>
          </a:prstGeom>
          <a:noFill/>
          <a:ln w="9525">
            <a:noFill/>
            <a:miter lim="800000"/>
            <a:headEnd/>
            <a:tailEnd/>
          </a:ln>
          <a:effectLst/>
        </p:spPr>
      </p:pic>
      <p:graphicFrame>
        <p:nvGraphicFramePr>
          <p:cNvPr id="23" name="Table 22"/>
          <p:cNvGraphicFramePr>
            <a:graphicFrameLocks noGrp="1"/>
          </p:cNvGraphicFramePr>
          <p:nvPr/>
        </p:nvGraphicFramePr>
        <p:xfrm>
          <a:off x="5410200" y="1022443"/>
          <a:ext cx="3430588" cy="5503164"/>
        </p:xfrm>
        <a:graphic>
          <a:graphicData uri="http://schemas.openxmlformats.org/drawingml/2006/table">
            <a:tbl>
              <a:tblPr/>
              <a:tblGrid>
                <a:gridCol w="504826"/>
                <a:gridCol w="2163762"/>
                <a:gridCol w="762000"/>
              </a:tblGrid>
              <a:tr h="295275">
                <a:tc rowSpan="2">
                  <a:txBody>
                    <a:bodyPr/>
                    <a:lstStyle/>
                    <a:p>
                      <a:pPr algn="ctr">
                        <a:lnSpc>
                          <a:spcPct val="115000"/>
                        </a:lnSpc>
                        <a:spcAft>
                          <a:spcPts val="0"/>
                        </a:spcAft>
                        <a:tabLst>
                          <a:tab pos="866775" algn="l"/>
                        </a:tabLst>
                      </a:pPr>
                      <a:r>
                        <a:rPr lang="en-US" sz="1200" b="1">
                          <a:latin typeface="Times New Roman"/>
                          <a:ea typeface="Calibri"/>
                          <a:cs typeface="Times New Roman"/>
                        </a:rPr>
                        <a:t>STT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tabLst>
                          <a:tab pos="866775" algn="l"/>
                        </a:tabLst>
                      </a:pPr>
                      <a:r>
                        <a:rPr lang="en-US" sz="1200" b="1">
                          <a:latin typeface="Times New Roman"/>
                          <a:ea typeface="Calibri"/>
                          <a:cs typeface="Times New Roman"/>
                        </a:rPr>
                        <a:t>Yêu cầu</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866775" algn="l"/>
                        </a:tabLst>
                      </a:pPr>
                      <a:r>
                        <a:rPr lang="en-US" sz="1200" b="1" smtClean="0">
                          <a:latin typeface="Times New Roman"/>
                          <a:ea typeface="Calibri"/>
                          <a:cs typeface="Times New Roman"/>
                        </a:rPr>
                        <a:t>Xác</a:t>
                      </a:r>
                    </a:p>
                    <a:p>
                      <a:pPr algn="ctr">
                        <a:lnSpc>
                          <a:spcPct val="115000"/>
                        </a:lnSpc>
                        <a:spcAft>
                          <a:spcPts val="0"/>
                        </a:spcAft>
                        <a:tabLst>
                          <a:tab pos="866775" algn="l"/>
                        </a:tabLst>
                      </a:pPr>
                      <a:r>
                        <a:rPr lang="en-US" sz="1200" b="1" smtClean="0">
                          <a:latin typeface="Times New Roman"/>
                          <a:ea typeface="Calibri"/>
                          <a:cs typeface="Times New Roman"/>
                        </a:rPr>
                        <a:t> </a:t>
                      </a:r>
                      <a:r>
                        <a:rPr lang="en-US" sz="1200" b="1">
                          <a:latin typeface="Times New Roman"/>
                          <a:ea typeface="Calibri"/>
                          <a:cs typeface="Times New Roman"/>
                        </a:rPr>
                        <a:t>nhận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25">
                <a:tc vMerge="1">
                  <a:txBody>
                    <a:bodyPr/>
                    <a:lstStyle/>
                    <a:p>
                      <a:endParaRPr lang="en-US"/>
                    </a:p>
                  </a:txBody>
                  <a:tcPr/>
                </a:tc>
                <a:tc vMerge="1">
                  <a:txBody>
                    <a:bodyPr/>
                    <a:lstStyle/>
                    <a:p>
                      <a:endParaRPr lang="en-US"/>
                    </a:p>
                  </a:txBody>
                  <a:tcPr/>
                </a:tc>
                <a:tc>
                  <a:txBody>
                    <a:bodyPr/>
                    <a:lstStyle/>
                    <a:p>
                      <a:pPr algn="ctr">
                        <a:lnSpc>
                          <a:spcPct val="115000"/>
                        </a:lnSpc>
                        <a:spcAft>
                          <a:spcPts val="0"/>
                        </a:spcAft>
                        <a:tabLst>
                          <a:tab pos="866775" algn="l"/>
                        </a:tabLst>
                      </a:pPr>
                      <a:r>
                        <a:rPr lang="en-US" sz="1200" b="1">
                          <a:latin typeface="Times New Roman"/>
                          <a:ea typeface="Calibri"/>
                          <a:cs typeface="Times New Roman"/>
                        </a:rPr>
                        <a:t>Có</a:t>
                      </a:r>
                      <a:r>
                        <a:rPr lang="en-US" sz="1200" b="1" smtClean="0">
                          <a:latin typeface="Times New Roman"/>
                          <a:ea typeface="Calibri"/>
                          <a:cs typeface="Times New Roman"/>
                        </a:rPr>
                        <a:t>/</a:t>
                      </a:r>
                    </a:p>
                    <a:p>
                      <a:pPr algn="ctr">
                        <a:lnSpc>
                          <a:spcPct val="115000"/>
                        </a:lnSpc>
                        <a:spcAft>
                          <a:spcPts val="0"/>
                        </a:spcAft>
                        <a:tabLst>
                          <a:tab pos="866775" algn="l"/>
                        </a:tabLst>
                      </a:pPr>
                      <a:r>
                        <a:rPr lang="en-US" sz="1200" b="1" smtClean="0">
                          <a:latin typeface="Times New Roman"/>
                          <a:ea typeface="Calibri"/>
                          <a:cs typeface="Times New Roman"/>
                        </a:rPr>
                        <a:t>Không</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tabLst>
                          <a:tab pos="866775" algn="l"/>
                        </a:tabLst>
                      </a:pPr>
                      <a:r>
                        <a:rPr lang="en-US" sz="1400">
                          <a:latin typeface="Times New Roman"/>
                          <a:ea typeface="Calibri"/>
                          <a:cs typeface="Times New Roman"/>
                        </a:rPr>
                        <a: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866775" algn="l"/>
                        </a:tabLst>
                      </a:pPr>
                      <a:r>
                        <a:rPr lang="en-US" sz="1400" smtClean="0">
                          <a:latin typeface="Times New Roman"/>
                          <a:ea typeface="Calibri"/>
                          <a:cs typeface="Times New Roman"/>
                        </a:rPr>
                        <a:t>-Có</a:t>
                      </a:r>
                      <a:r>
                        <a:rPr lang="en-US" sz="1400" baseline="0" smtClean="0">
                          <a:latin typeface="Times New Roman"/>
                          <a:ea typeface="Calibri"/>
                          <a:cs typeface="Times New Roman"/>
                        </a:rPr>
                        <a:t> mô tả được các bức tranh  </a:t>
                      </a:r>
                      <a:r>
                        <a:rPr lang="en-US" sz="1400" smtClean="0">
                          <a:latin typeface="Times New Roman"/>
                          <a:ea typeface="Calibri"/>
                          <a:cs typeface="Times New Roman"/>
                        </a:rPr>
                        <a:t>không</a:t>
                      </a:r>
                      <a:r>
                        <a:rPr lang="en-US" sz="1400">
                          <a:latin typeface="Times New Roman"/>
                          <a:ea typeface="Calibri"/>
                          <a:cs typeface="Times New Roman"/>
                        </a:rPr>
                        <a: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866775" algn="l"/>
                        </a:tabLs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tabLst>
                          <a:tab pos="866775" algn="l"/>
                        </a:tabLst>
                      </a:pPr>
                      <a:r>
                        <a:rPr lang="en-US" sz="1400">
                          <a:latin typeface="Times New Roman"/>
                          <a:ea typeface="Calibri"/>
                          <a:cs typeface="Times New Roman"/>
                        </a:rPr>
                        <a:t>2</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866775" algn="l"/>
                        </a:tabLst>
                      </a:pPr>
                      <a:r>
                        <a:rPr lang="en-US" sz="1400">
                          <a:latin typeface="Times New Roman"/>
                          <a:ea typeface="Calibri"/>
                          <a:cs typeface="Times New Roman"/>
                        </a:rPr>
                        <a:t>- Biết được quốc gia Lưỡng Hà </a:t>
                      </a:r>
                      <a:r>
                        <a:rPr lang="en-US" sz="1400" smtClean="0">
                          <a:latin typeface="Times New Roman"/>
                          <a:ea typeface="Calibri"/>
                          <a:cs typeface="Times New Roman"/>
                        </a:rPr>
                        <a:t>Ai Cập</a:t>
                      </a:r>
                      <a:r>
                        <a:rPr lang="en-US" sz="1400" baseline="0" smtClean="0">
                          <a:latin typeface="Times New Roman"/>
                          <a:ea typeface="Calibri"/>
                          <a:cs typeface="Times New Roman"/>
                        </a:rPr>
                        <a:t> đã có bước tiến trong phát triển  nông nghiệp </a:t>
                      </a:r>
                      <a:r>
                        <a:rPr lang="en-US" sz="1400" smtClean="0">
                          <a:latin typeface="Times New Roman"/>
                          <a:ea typeface="Calibri"/>
                          <a:cs typeface="Times New Roman"/>
                        </a:rPr>
                        <a:t> </a:t>
                      </a:r>
                      <a:r>
                        <a:rPr lang="en-US" sz="1400">
                          <a:latin typeface="Times New Roman"/>
                          <a:ea typeface="Calibri"/>
                          <a:cs typeface="Times New Roman"/>
                        </a:rPr>
                        <a:t>không?</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866775" algn="l"/>
                        </a:tabLs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tabLst>
                          <a:tab pos="866775" algn="l"/>
                        </a:tabLst>
                      </a:pPr>
                      <a:r>
                        <a:rPr lang="en-US" sz="1400">
                          <a:latin typeface="Times New Roman"/>
                          <a:ea typeface="Calibri"/>
                          <a:cs typeface="Times New Roman"/>
                        </a:rPr>
                        <a:t>3</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tabLst>
                          <a:tab pos="866775" algn="l"/>
                        </a:tabLst>
                      </a:pPr>
                      <a:r>
                        <a:rPr lang="en-US" sz="1400">
                          <a:latin typeface="Times New Roman"/>
                          <a:ea typeface="Calibri"/>
                          <a:cs typeface="Times New Roman"/>
                        </a:rPr>
                        <a:t>- Có trình bày được các quốc gia Ai Cập, Lưỡng Hà đã phát triển kinh tế như thế nào không?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866775" algn="l"/>
                        </a:tabLs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tabLst>
                          <a:tab pos="866775" algn="l"/>
                        </a:tabLst>
                      </a:pPr>
                      <a:r>
                        <a:rPr lang="en-US" sz="1400">
                          <a:latin typeface="Times New Roman"/>
                          <a:ea typeface="Calibri"/>
                          <a:cs typeface="Times New Roman"/>
                        </a:rPr>
                        <a:t>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tabLst>
                          <a:tab pos="866775" algn="l"/>
                        </a:tabLst>
                      </a:pPr>
                      <a:r>
                        <a:rPr lang="en-US" sz="1400">
                          <a:latin typeface="Times New Roman"/>
                          <a:ea typeface="Calibri"/>
                          <a:cs typeface="Times New Roman"/>
                        </a:rPr>
                        <a:t>-Hoạt động nhóm có sôi nổi không? Các thành viên có tích cực trao đổi thảo luận không?</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866775" algn="l"/>
                        </a:tabLs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tabLst>
                          <a:tab pos="866775" algn="l"/>
                        </a:tabLst>
                      </a:pPr>
                      <a:r>
                        <a:rPr lang="en-US" sz="1400">
                          <a:latin typeface="Times New Roman"/>
                          <a:ea typeface="Calibri"/>
                          <a:cs typeface="Times New Roman"/>
                        </a:rPr>
                        <a:t>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866775" algn="l"/>
                        </a:tabLst>
                      </a:pPr>
                      <a:r>
                        <a:rPr lang="en-US" sz="1400">
                          <a:latin typeface="Times New Roman"/>
                          <a:ea typeface="Calibri"/>
                          <a:cs typeface="Times New Roman"/>
                        </a:rPr>
                        <a:t>- Cách trình bày có rõ ràng, mạch lạc và giải thích được chi tiết các vấn đề đặt ra không? Thu hút được người nghe không?</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866775" algn="l"/>
                        </a:tabLst>
                      </a:pPr>
                      <a:endParaRPr lang="en-U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 name="Rectangle 23"/>
          <p:cNvSpPr/>
          <p:nvPr/>
        </p:nvSpPr>
        <p:spPr>
          <a:xfrm>
            <a:off x="5410200" y="653111"/>
            <a:ext cx="2903359" cy="369332"/>
          </a:xfrm>
          <a:prstGeom prst="rect">
            <a:avLst/>
          </a:prstGeom>
        </p:spPr>
        <p:txBody>
          <a:bodyPr wrap="none">
            <a:spAutoFit/>
          </a:bodyPr>
          <a:lstStyle/>
          <a:p>
            <a:r>
              <a:rPr lang="en-US" b="1" smtClean="0">
                <a:solidFill>
                  <a:srgbClr val="000099"/>
                </a:solidFill>
                <a:latin typeface="Times New Roman" pitchFamily="18" charset="0"/>
                <a:ea typeface="Batang" pitchFamily="18" charset="-127"/>
                <a:cs typeface="Times New Roman" pitchFamily="18" charset="0"/>
              </a:rPr>
              <a:t>Bảng kiểm hoạt động nhóm</a:t>
            </a:r>
            <a:endParaRPr lang="en-US" b="1">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3"/>
                                        </p:tgtEl>
                                        <p:attrNameLst>
                                          <p:attrName>style.visibility</p:attrName>
                                        </p:attrNameLst>
                                      </p:cBhvr>
                                      <p:to>
                                        <p:strVal val="visible"/>
                                      </p:to>
                                    </p:set>
                                    <p:animEffect transition="in" filter="box(in)">
                                      <p:cBhvr>
                                        <p:cTn id="7" dur="500"/>
                                        <p:tgtEl>
                                          <p:spTgt spid="13313"/>
                                        </p:tgtEl>
                                      </p:cBhvr>
                                    </p:animEffect>
                                  </p:childTnLst>
                                </p:cTn>
                              </p:par>
                              <p:par>
                                <p:cTn id="8" presetID="4" presetClass="entr" presetSubtype="16"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ox(i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ox(in)">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39100" y="15240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AutoShape 2" descr="Dàn Karaoke Gia Đình Năm 2021 Có Điểm Gì Đặc B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Vẽ tay hoạt hình cậu bé dấu chấm hỏi minh họa miễn phí | Công cụ đồ họa PSD  Tải xuống miễn phí - Pikb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Hộp_Văn_Bản 7"/>
          <p:cNvSpPr txBox="1"/>
          <p:nvPr/>
        </p:nvSpPr>
        <p:spPr>
          <a:xfrm>
            <a:off x="2031305" y="160338"/>
            <a:ext cx="615245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b="1" smtClean="0">
                <a:solidFill>
                  <a:srgbClr val="000099"/>
                </a:solidFill>
              </a:rPr>
              <a:t>BÀI  7. AI CẬP VÀ LƯỠNG HÀ CỔ ĐẠI</a:t>
            </a:r>
            <a:endParaRPr lang="en-US" sz="2400">
              <a:solidFill>
                <a:srgbClr val="000099"/>
              </a:solidFill>
            </a:endParaRPr>
          </a:p>
        </p:txBody>
      </p:sp>
      <p:sp>
        <p:nvSpPr>
          <p:cNvPr id="9" name="Rectangle 8"/>
          <p:cNvSpPr/>
          <p:nvPr/>
        </p:nvSpPr>
        <p:spPr>
          <a:xfrm>
            <a:off x="154781" y="796796"/>
            <a:ext cx="4645026"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smtClean="0">
                <a:solidFill>
                  <a:srgbClr val="008000"/>
                </a:solidFill>
              </a:rPr>
              <a:t>2. Hành trình lập quốc của người Ai Cập và Lưỡng Hà</a:t>
            </a:r>
            <a:endParaRPr lang="en-US" sz="2000">
              <a:solidFill>
                <a:srgbClr val="008000"/>
              </a:solidFill>
            </a:endParaRPr>
          </a:p>
        </p:txBody>
      </p:sp>
      <p:cxnSp>
        <p:nvCxnSpPr>
          <p:cNvPr id="11" name="Straight Connector 10"/>
          <p:cNvCxnSpPr/>
          <p:nvPr/>
        </p:nvCxnSpPr>
        <p:spPr>
          <a:xfrm rot="5400000">
            <a:off x="1713380" y="3770779"/>
            <a:ext cx="6174442"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Content Placeholder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369521" y="592614"/>
            <a:ext cx="1269559" cy="1007586"/>
          </a:xfrm>
          <a:prstGeom prst="rect">
            <a:avLst/>
          </a:prstGeom>
        </p:spPr>
      </p:pic>
      <p:pic>
        <p:nvPicPr>
          <p:cNvPr id="15" name="Picture 14"/>
          <p:cNvPicPr/>
          <p:nvPr/>
        </p:nvPicPr>
        <p:blipFill>
          <a:blip r:embed="rId4"/>
          <a:srcRect/>
          <a:stretch>
            <a:fillRect/>
          </a:stretch>
        </p:blipFill>
        <p:spPr bwMode="auto">
          <a:xfrm>
            <a:off x="154781" y="2362200"/>
            <a:ext cx="8730260" cy="3048000"/>
          </a:xfrm>
          <a:prstGeom prst="rect">
            <a:avLst/>
          </a:prstGeom>
          <a:noFill/>
          <a:ln w="9525">
            <a:noFill/>
            <a:miter lim="800000"/>
            <a:headEnd/>
            <a:tailEnd/>
          </a:ln>
        </p:spPr>
      </p:pic>
      <p:sp>
        <p:nvSpPr>
          <p:cNvPr id="16" name="Oval Callout 15"/>
          <p:cNvSpPr/>
          <p:nvPr/>
        </p:nvSpPr>
        <p:spPr>
          <a:xfrm>
            <a:off x="155576" y="1600200"/>
            <a:ext cx="8729464" cy="914400"/>
          </a:xfrm>
          <a:prstGeom prst="wedgeEllipseCallout">
            <a:avLst>
              <a:gd name="adj1" fmla="val -36105"/>
              <a:gd name="adj2" fmla="val 12610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smtClean="0"/>
              <a:t>Dựa vào nội dung trong sách giáo khoa và trục thời gian sự kiện sau hãy </a:t>
            </a:r>
            <a:r>
              <a:rPr lang="en-US" sz="2000" smtClean="0"/>
              <a:t>nêu quá trình thành lập nhà nước của Ai Cập và </a:t>
            </a:r>
            <a:r>
              <a:rPr lang="en-US" sz="2000" smtClean="0"/>
              <a:t>Lưỡng </a:t>
            </a:r>
            <a:r>
              <a:rPr lang="en-US" sz="2000" smtClean="0"/>
              <a:t>Hà bằng cách hoàn thành phiếu học tập sau</a:t>
            </a:r>
            <a:endParaRPr lang="en-US" sz="2000"/>
          </a:p>
        </p:txBody>
      </p:sp>
      <p:sp>
        <p:nvSpPr>
          <p:cNvPr id="20" name="Flowchart: Punched Tape 19"/>
          <p:cNvSpPr/>
          <p:nvPr/>
        </p:nvSpPr>
        <p:spPr>
          <a:xfrm>
            <a:off x="5943600" y="926008"/>
            <a:ext cx="1425921" cy="449461"/>
          </a:xfrm>
          <a:prstGeom prst="flowChartPunchedTap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smtClean="0">
                <a:solidFill>
                  <a:srgbClr val="FF0000"/>
                </a:solidFill>
              </a:rPr>
              <a:t>5 phút</a:t>
            </a:r>
            <a:endParaRPr lang="en-US" sz="2000" b="1">
              <a:solidFill>
                <a:srgbClr val="FF0000"/>
              </a:solidFill>
            </a:endParaRPr>
          </a:p>
        </p:txBody>
      </p:sp>
      <p:graphicFrame>
        <p:nvGraphicFramePr>
          <p:cNvPr id="21" name="Table 20"/>
          <p:cNvGraphicFramePr>
            <a:graphicFrameLocks noGrp="1"/>
          </p:cNvGraphicFramePr>
          <p:nvPr/>
        </p:nvGraphicFramePr>
        <p:xfrm>
          <a:off x="638081" y="5195490"/>
          <a:ext cx="8000999" cy="1448594"/>
        </p:xfrm>
        <a:graphic>
          <a:graphicData uri="http://schemas.openxmlformats.org/drawingml/2006/table">
            <a:tbl>
              <a:tblPr>
                <a:tableStyleId>{69C7853C-536D-4A76-A0AE-DD22124D55A5}</a:tableStyleId>
              </a:tblPr>
              <a:tblGrid>
                <a:gridCol w="2391111"/>
                <a:gridCol w="5609888"/>
              </a:tblGrid>
              <a:tr h="485713">
                <a:tc>
                  <a:txBody>
                    <a:bodyPr/>
                    <a:lstStyle/>
                    <a:p>
                      <a:pPr algn="ctr">
                        <a:lnSpc>
                          <a:spcPct val="150000"/>
                        </a:lnSpc>
                        <a:spcAft>
                          <a:spcPts val="0"/>
                        </a:spcAft>
                      </a:pPr>
                      <a:r>
                        <a:rPr lang="en-US" sz="2000" b="1"/>
                        <a:t>Quốc gia</a:t>
                      </a:r>
                      <a:endParaRPr lang="en-US" sz="2000" b="1">
                        <a:latin typeface="Calibri"/>
                        <a:ea typeface="Calibri"/>
                        <a:cs typeface="Times New Roman"/>
                      </a:endParaRPr>
                    </a:p>
                  </a:txBody>
                  <a:tcPr marL="68580" marR="68580" marT="0" marB="0"/>
                </a:tc>
                <a:tc>
                  <a:txBody>
                    <a:bodyPr/>
                    <a:lstStyle/>
                    <a:p>
                      <a:pPr algn="ctr">
                        <a:lnSpc>
                          <a:spcPct val="150000"/>
                        </a:lnSpc>
                        <a:spcAft>
                          <a:spcPts val="0"/>
                        </a:spcAft>
                      </a:pPr>
                      <a:r>
                        <a:rPr lang="en-US" sz="2000" b="1"/>
                        <a:t>Quá trình hình thành các nhà nước</a:t>
                      </a:r>
                      <a:endParaRPr lang="en-US" sz="2000" b="1">
                        <a:latin typeface="Calibri"/>
                        <a:ea typeface="Calibri"/>
                        <a:cs typeface="Times New Roman"/>
                      </a:endParaRPr>
                    </a:p>
                  </a:txBody>
                  <a:tcPr marL="68580" marR="68580" marT="0" marB="0"/>
                </a:tc>
              </a:tr>
              <a:tr h="485713">
                <a:tc>
                  <a:txBody>
                    <a:bodyPr/>
                    <a:lstStyle/>
                    <a:p>
                      <a:pPr algn="just">
                        <a:lnSpc>
                          <a:spcPct val="150000"/>
                        </a:lnSpc>
                        <a:spcAft>
                          <a:spcPts val="0"/>
                        </a:spcAft>
                      </a:pPr>
                      <a:r>
                        <a:rPr lang="en-US" sz="2000" b="1"/>
                        <a:t>Ai Cập</a:t>
                      </a:r>
                      <a:endParaRPr lang="en-US" sz="2000" b="1">
                        <a:latin typeface="Calibri"/>
                        <a:ea typeface="Calibri"/>
                        <a:cs typeface="Times New Roman"/>
                      </a:endParaRPr>
                    </a:p>
                  </a:txBody>
                  <a:tcPr marL="68580" marR="68580" marT="0" marB="0"/>
                </a:tc>
                <a:tc>
                  <a:txBody>
                    <a:bodyPr/>
                    <a:lstStyle/>
                    <a:p>
                      <a:pPr algn="just">
                        <a:lnSpc>
                          <a:spcPct val="150000"/>
                        </a:lnSpc>
                        <a:spcAft>
                          <a:spcPts val="0"/>
                        </a:spcAft>
                      </a:pPr>
                      <a:endParaRPr lang="en-US" sz="2000">
                        <a:solidFill>
                          <a:srgbClr val="000000"/>
                        </a:solidFill>
                        <a:latin typeface="Times New Roman"/>
                        <a:ea typeface="Calibri"/>
                        <a:cs typeface="Times New Roman"/>
                      </a:endParaRPr>
                    </a:p>
                  </a:txBody>
                  <a:tcPr marL="68580" marR="68580" marT="0" marB="0"/>
                </a:tc>
              </a:tr>
              <a:tr h="477168">
                <a:tc>
                  <a:txBody>
                    <a:bodyPr/>
                    <a:lstStyle/>
                    <a:p>
                      <a:pPr algn="just">
                        <a:lnSpc>
                          <a:spcPct val="150000"/>
                        </a:lnSpc>
                        <a:spcAft>
                          <a:spcPts val="0"/>
                        </a:spcAft>
                      </a:pPr>
                      <a:r>
                        <a:rPr lang="en-US" sz="2000" b="1"/>
                        <a:t>Lưỡng Hà</a:t>
                      </a:r>
                      <a:endParaRPr lang="en-US" sz="2000" b="1">
                        <a:latin typeface="Calibri"/>
                        <a:ea typeface="Calibri"/>
                        <a:cs typeface="Times New Roman"/>
                      </a:endParaRPr>
                    </a:p>
                  </a:txBody>
                  <a:tcPr marL="68580" marR="68580" marT="0" marB="0"/>
                </a:tc>
                <a:tc>
                  <a:txBody>
                    <a:bodyPr/>
                    <a:lstStyle/>
                    <a:p>
                      <a:pPr algn="just">
                        <a:lnSpc>
                          <a:spcPct val="150000"/>
                        </a:lnSpc>
                        <a:spcAft>
                          <a:spcPts val="0"/>
                        </a:spcAft>
                      </a:pPr>
                      <a:endParaRPr lang="en-US" sz="2000">
                        <a:solidFill>
                          <a:srgbClr val="000000"/>
                        </a:solidFill>
                        <a:latin typeface="Times New Roman"/>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par>
                                <p:cTn id="16" presetID="4" presetClass="entr" presetSubtype="1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ox(i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nodeType="clickEffect">
                                  <p:stCondLst>
                                    <p:cond delay="0"/>
                                  </p:stCondLst>
                                  <p:childTnLst>
                                    <p:animEffect transition="out" filter="box(in)">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4" presetClass="exit" presetSubtype="16" fill="hold" grpId="1" nodeType="withEffect">
                                  <p:stCondLst>
                                    <p:cond delay="0"/>
                                  </p:stCondLst>
                                  <p:childTnLst>
                                    <p:animEffect transition="out" filter="box(in)">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par>
                                <p:cTn id="27" presetID="4" presetClass="entr" presetSubtype="1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ox(in)">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ox(in)">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6" grpId="1"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39100" y="15240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AutoShape 2" descr="Dàn Karaoke Gia Đình Năm 2021 Có Điểm Gì Đặc B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Vẽ tay hoạt hình cậu bé dấu chấm hỏi minh họa miễn phí | Công cụ đồ họa PSD  Tải xuống miễn phí - Pikb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Hộp_Văn_Bản 7"/>
          <p:cNvSpPr txBox="1"/>
          <p:nvPr/>
        </p:nvSpPr>
        <p:spPr>
          <a:xfrm>
            <a:off x="2031305" y="160338"/>
            <a:ext cx="615245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b="1" smtClean="0">
                <a:solidFill>
                  <a:srgbClr val="000099"/>
                </a:solidFill>
              </a:rPr>
              <a:t>BÀI  7. AI CẬP VÀ LƯỠNG HÀ CỔ ĐẠI</a:t>
            </a:r>
            <a:endParaRPr lang="en-US" sz="2400">
              <a:solidFill>
                <a:srgbClr val="000099"/>
              </a:solidFill>
            </a:endParaRPr>
          </a:p>
        </p:txBody>
      </p:sp>
      <p:sp>
        <p:nvSpPr>
          <p:cNvPr id="9" name="Rectangle 8"/>
          <p:cNvSpPr/>
          <p:nvPr/>
        </p:nvSpPr>
        <p:spPr>
          <a:xfrm>
            <a:off x="155574" y="735240"/>
            <a:ext cx="7769225"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b="1" smtClean="0">
                <a:solidFill>
                  <a:srgbClr val="FF0000"/>
                </a:solidFill>
              </a:rPr>
              <a:t>2. Hành trình lập quốc của người Ai Cập và Lưỡng Hà</a:t>
            </a:r>
            <a:endParaRPr lang="en-US" sz="2400">
              <a:solidFill>
                <a:srgbClr val="FF0000"/>
              </a:solidFill>
            </a:endParaRPr>
          </a:p>
        </p:txBody>
      </p:sp>
      <p:sp>
        <p:nvSpPr>
          <p:cNvPr id="1025" name="Rectangle 1"/>
          <p:cNvSpPr>
            <a:spLocks noChangeArrowheads="1"/>
          </p:cNvSpPr>
          <p:nvPr/>
        </p:nvSpPr>
        <p:spPr bwMode="auto">
          <a:xfrm>
            <a:off x="761207" y="1504682"/>
            <a:ext cx="7696993"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Nhà nước Ai Cập: Khoảng năm 3200 TCN, ông vua huyền thoại có tên là Mô-nét đã thống nhất các công xã (còn gọi là các nôm) thành Nhà nước Ai Cập.   </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Ở Lưỡng Hà, vào khoảng thiên niên kỉ IV TCN, người Xu-me đến định cư và xây dựng các nhà nước thành bang tại vùng hạ lưu hai dòng sông Ơ-phơ-rat và Ti-gơ-rơ.</a:t>
            </a:r>
            <a:endParaRPr kumimoji="0" lang="en-US"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=&gt; Các quốc gia đều là nhà nước do vua đứng đầu và vua nắm mọi quyền hành, gọi là nhà nước quân chủ chuyên chế.</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a:t>
            </a:r>
          </a:p>
        </p:txBody>
      </p:sp>
      <p:pic>
        <p:nvPicPr>
          <p:cNvPr id="22" name="Picture 2"/>
          <p:cNvPicPr>
            <a:picLocks noChangeAspect="1" noChangeArrowheads="1"/>
          </p:cNvPicPr>
          <p:nvPr/>
        </p:nvPicPr>
        <p:blipFill>
          <a:blip r:embed="rId3" cstate="print"/>
          <a:srcRect/>
          <a:stretch>
            <a:fillRect/>
          </a:stretch>
        </p:blipFill>
        <p:spPr bwMode="auto">
          <a:xfrm>
            <a:off x="154781" y="1504682"/>
            <a:ext cx="501567" cy="4037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25"/>
                                        </p:tgtEl>
                                        <p:attrNameLst>
                                          <p:attrName>style.visibility</p:attrName>
                                        </p:attrNameLst>
                                      </p:cBhvr>
                                      <p:to>
                                        <p:strVal val="visible"/>
                                      </p:to>
                                    </p:set>
                                    <p:animEffect transition="in" filter="box(in)">
                                      <p:cBhvr>
                                        <p:cTn id="10"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39100" y="15240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AutoShape 2" descr="Dàn Karaoke Gia Đình Năm 2021 Có Điểm Gì Đặc B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Vẽ tay hoạt hình cậu bé dấu chấm hỏi minh họa miễn phí | Công cụ đồ họa PSD  Tải xuống miễn phí - Pikb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Hộp_Văn_Bản 7"/>
          <p:cNvSpPr txBox="1"/>
          <p:nvPr/>
        </p:nvSpPr>
        <p:spPr>
          <a:xfrm>
            <a:off x="2031305" y="160338"/>
            <a:ext cx="615245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b="1" smtClean="0">
                <a:solidFill>
                  <a:srgbClr val="000099"/>
                </a:solidFill>
              </a:rPr>
              <a:t>BÀI  7. AI CẬP VÀ LƯỠNG HÀ CỔ ĐẠI</a:t>
            </a:r>
            <a:endParaRPr lang="en-US" sz="2400">
              <a:solidFill>
                <a:srgbClr val="000099"/>
              </a:solidFill>
            </a:endParaRPr>
          </a:p>
        </p:txBody>
      </p:sp>
      <p:sp>
        <p:nvSpPr>
          <p:cNvPr id="15" name="Rectangle 14"/>
          <p:cNvSpPr/>
          <p:nvPr/>
        </p:nvSpPr>
        <p:spPr>
          <a:xfrm>
            <a:off x="460375" y="781407"/>
            <a:ext cx="3698898"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b="1" smtClean="0">
                <a:solidFill>
                  <a:srgbClr val="000099"/>
                </a:solidFill>
              </a:rPr>
              <a:t>3. Những </a:t>
            </a:r>
            <a:r>
              <a:rPr lang="en-US" b="1" smtClean="0">
                <a:solidFill>
                  <a:srgbClr val="000099"/>
                </a:solidFill>
              </a:rPr>
              <a:t>thành tựu văn hóa chủ yếu</a:t>
            </a:r>
            <a:endParaRPr lang="en-US">
              <a:solidFill>
                <a:srgbClr val="000099"/>
              </a:solidFill>
            </a:endParaRPr>
          </a:p>
        </p:txBody>
      </p:sp>
      <p:pic>
        <p:nvPicPr>
          <p:cNvPr id="16" name="Picture 15" descr="D:\BÁN TÀI LIỆU\Tiểu luận sinh viên\26.7\tải xuống.jpg"/>
          <p:cNvPicPr/>
          <p:nvPr/>
        </p:nvPicPr>
        <p:blipFill>
          <a:blip r:embed="rId3"/>
          <a:srcRect/>
          <a:stretch>
            <a:fillRect/>
          </a:stretch>
        </p:blipFill>
        <p:spPr bwMode="auto">
          <a:xfrm>
            <a:off x="4292988" y="1788993"/>
            <a:ext cx="2209800" cy="1963311"/>
          </a:xfrm>
          <a:prstGeom prst="rect">
            <a:avLst/>
          </a:prstGeom>
          <a:noFill/>
          <a:ln w="9525">
            <a:noFill/>
            <a:miter lim="800000"/>
            <a:headEnd/>
            <a:tailEnd/>
          </a:ln>
        </p:spPr>
      </p:pic>
      <p:pic>
        <p:nvPicPr>
          <p:cNvPr id="20" name="Content Placeholder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369521" y="781407"/>
            <a:ext cx="1269559" cy="1007586"/>
          </a:xfrm>
          <a:prstGeom prst="rect">
            <a:avLst/>
          </a:prstGeom>
        </p:spPr>
      </p:pic>
      <p:pic>
        <p:nvPicPr>
          <p:cNvPr id="21" name="Picture 20"/>
          <p:cNvPicPr/>
          <p:nvPr/>
        </p:nvPicPr>
        <p:blipFill>
          <a:blip r:embed="rId5" cstate="print"/>
          <a:srcRect/>
          <a:stretch>
            <a:fillRect/>
          </a:stretch>
        </p:blipFill>
        <p:spPr bwMode="auto">
          <a:xfrm>
            <a:off x="6502788" y="1706521"/>
            <a:ext cx="2564116" cy="2045784"/>
          </a:xfrm>
          <a:prstGeom prst="rect">
            <a:avLst/>
          </a:prstGeom>
          <a:noFill/>
          <a:ln w="9525">
            <a:noFill/>
            <a:miter lim="800000"/>
            <a:headEnd/>
            <a:tailEnd/>
          </a:ln>
        </p:spPr>
      </p:pic>
      <p:sp>
        <p:nvSpPr>
          <p:cNvPr id="23" name="Flowchart: Punched Tape 22"/>
          <p:cNvSpPr/>
          <p:nvPr/>
        </p:nvSpPr>
        <p:spPr>
          <a:xfrm>
            <a:off x="5943600" y="926008"/>
            <a:ext cx="1425921" cy="449461"/>
          </a:xfrm>
          <a:prstGeom prst="flowChartPunchedTap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smtClean="0">
                <a:solidFill>
                  <a:srgbClr val="FF0000"/>
                </a:solidFill>
              </a:rPr>
              <a:t>5 phút</a:t>
            </a:r>
            <a:endParaRPr lang="en-US" sz="2000" b="1">
              <a:solidFill>
                <a:srgbClr val="FF0000"/>
              </a:solidFill>
            </a:endParaRPr>
          </a:p>
        </p:txBody>
      </p:sp>
      <p:pic>
        <p:nvPicPr>
          <p:cNvPr id="24" name="Picture 23"/>
          <p:cNvPicPr/>
          <p:nvPr/>
        </p:nvPicPr>
        <p:blipFill>
          <a:blip r:embed="rId6"/>
          <a:srcRect/>
          <a:stretch>
            <a:fillRect/>
          </a:stretch>
        </p:blipFill>
        <p:spPr bwMode="auto">
          <a:xfrm>
            <a:off x="4160862" y="3962400"/>
            <a:ext cx="2456521" cy="2162289"/>
          </a:xfrm>
          <a:prstGeom prst="rect">
            <a:avLst/>
          </a:prstGeom>
          <a:noFill/>
          <a:ln w="9525">
            <a:noFill/>
            <a:miter lim="800000"/>
            <a:headEnd/>
            <a:tailEnd/>
          </a:ln>
        </p:spPr>
      </p:pic>
      <p:pic>
        <p:nvPicPr>
          <p:cNvPr id="25" name="Picture 24"/>
          <p:cNvPicPr/>
          <p:nvPr/>
        </p:nvPicPr>
        <p:blipFill>
          <a:blip r:embed="rId7"/>
          <a:srcRect/>
          <a:stretch>
            <a:fillRect/>
          </a:stretch>
        </p:blipFill>
        <p:spPr bwMode="auto">
          <a:xfrm>
            <a:off x="6734181" y="3752304"/>
            <a:ext cx="2303258" cy="2163337"/>
          </a:xfrm>
          <a:prstGeom prst="rect">
            <a:avLst/>
          </a:prstGeom>
          <a:noFill/>
          <a:ln w="9525">
            <a:noFill/>
            <a:miter lim="800000"/>
            <a:headEnd/>
            <a:tailEnd/>
          </a:ln>
        </p:spPr>
      </p:pic>
      <p:sp>
        <p:nvSpPr>
          <p:cNvPr id="43009" name="Rectangle 1"/>
          <p:cNvSpPr>
            <a:spLocks noChangeArrowheads="1"/>
          </p:cNvSpPr>
          <p:nvPr/>
        </p:nvSpPr>
        <p:spPr bwMode="auto">
          <a:xfrm>
            <a:off x="155576" y="1331793"/>
            <a:ext cx="4137412" cy="120032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v-SE" b="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Quan sát các bức tranh và cho biết người Lưỡng Hà và Ai Cập đã có những thành tựu gì? Hãy hoàn thiện phiếu học tập sau</a:t>
            </a:r>
            <a:endParaRPr kumimoji="0" lang="sv-SE" b="1"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6" name="Table 25"/>
          <p:cNvGraphicFramePr>
            <a:graphicFrameLocks noGrp="1"/>
          </p:cNvGraphicFramePr>
          <p:nvPr/>
        </p:nvGraphicFramePr>
        <p:xfrm>
          <a:off x="165992" y="2920708"/>
          <a:ext cx="3730625" cy="2574544"/>
        </p:xfrm>
        <a:graphic>
          <a:graphicData uri="http://schemas.openxmlformats.org/drawingml/2006/table">
            <a:tbl>
              <a:tblPr/>
              <a:tblGrid>
                <a:gridCol w="1739114"/>
                <a:gridCol w="1991511"/>
              </a:tblGrid>
              <a:tr h="0">
                <a:tc>
                  <a:txBody>
                    <a:bodyPr/>
                    <a:lstStyle/>
                    <a:p>
                      <a:pPr algn="ctr">
                        <a:lnSpc>
                          <a:spcPct val="115000"/>
                        </a:lnSpc>
                        <a:spcBef>
                          <a:spcPts val="225"/>
                        </a:spcBef>
                        <a:spcAft>
                          <a:spcPts val="0"/>
                        </a:spcAft>
                      </a:pPr>
                      <a:r>
                        <a:rPr lang="en-US" sz="2400" b="1">
                          <a:solidFill>
                            <a:srgbClr val="000000"/>
                          </a:solidFill>
                          <a:latin typeface="Times New Roman"/>
                          <a:ea typeface="Calibri"/>
                          <a:cs typeface="Times New Roman"/>
                        </a:rPr>
                        <a:t>Quốc gia</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Bef>
                          <a:spcPts val="225"/>
                        </a:spcBef>
                        <a:spcAft>
                          <a:spcPts val="0"/>
                        </a:spcAft>
                      </a:pPr>
                      <a:r>
                        <a:rPr lang="en-US" sz="2400" b="1">
                          <a:solidFill>
                            <a:srgbClr val="000000"/>
                          </a:solidFill>
                          <a:latin typeface="Times New Roman"/>
                          <a:ea typeface="Calibri"/>
                          <a:cs typeface="Times New Roman"/>
                        </a:rPr>
                        <a:t>Thành tựu văn hóa</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0">
                <a:tc>
                  <a:txBody>
                    <a:bodyPr/>
                    <a:lstStyle/>
                    <a:p>
                      <a:pPr algn="just">
                        <a:lnSpc>
                          <a:spcPct val="115000"/>
                        </a:lnSpc>
                        <a:spcBef>
                          <a:spcPts val="225"/>
                        </a:spcBef>
                        <a:spcAft>
                          <a:spcPts val="0"/>
                        </a:spcAft>
                      </a:pPr>
                      <a:endParaRPr lang="en-US" sz="2400">
                        <a:latin typeface="Calibri"/>
                        <a:ea typeface="Calibri"/>
                        <a:cs typeface="Times New Roman"/>
                      </a:endParaRPr>
                    </a:p>
                    <a:p>
                      <a:pPr algn="just">
                        <a:lnSpc>
                          <a:spcPct val="115000"/>
                        </a:lnSpc>
                        <a:spcBef>
                          <a:spcPts val="225"/>
                        </a:spcBef>
                        <a:spcAft>
                          <a:spcPts val="0"/>
                        </a:spcAft>
                      </a:pPr>
                      <a:r>
                        <a:rPr lang="en-US" sz="2400" i="1">
                          <a:solidFill>
                            <a:srgbClr val="000000"/>
                          </a:solidFill>
                          <a:latin typeface="Times New Roman"/>
                          <a:ea typeface="Calibri"/>
                          <a:cs typeface="Times New Roman"/>
                        </a:rPr>
                        <a:t>Ai Cập</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25"/>
                        </a:spcBef>
                        <a:spcAft>
                          <a:spcPts val="0"/>
                        </a:spcAft>
                      </a:pP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Bef>
                          <a:spcPts val="225"/>
                        </a:spcBef>
                        <a:spcAft>
                          <a:spcPts val="0"/>
                        </a:spcAft>
                      </a:pPr>
                      <a:endParaRPr lang="en-US" sz="2400">
                        <a:latin typeface="Calibri"/>
                        <a:ea typeface="Calibri"/>
                        <a:cs typeface="Times New Roman"/>
                      </a:endParaRPr>
                    </a:p>
                    <a:p>
                      <a:pPr algn="just">
                        <a:lnSpc>
                          <a:spcPct val="115000"/>
                        </a:lnSpc>
                        <a:spcBef>
                          <a:spcPts val="225"/>
                        </a:spcBef>
                        <a:spcAft>
                          <a:spcPts val="0"/>
                        </a:spcAft>
                      </a:pPr>
                      <a:r>
                        <a:rPr lang="en-US" sz="2400" i="1">
                          <a:solidFill>
                            <a:srgbClr val="000000"/>
                          </a:solidFill>
                          <a:latin typeface="Times New Roman"/>
                          <a:ea typeface="Calibri"/>
                          <a:cs typeface="Times New Roman"/>
                        </a:rPr>
                        <a:t>Lưỡng Hà</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25"/>
                        </a:spcBef>
                        <a:spcAft>
                          <a:spcPts val="0"/>
                        </a:spcAft>
                      </a:pP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ox(i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par>
                                <p:cTn id="16" presetID="4" presetClass="entr" presetSubtype="16"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ox(in)">
                                      <p:cBhvr>
                                        <p:cTn id="18" dur="500"/>
                                        <p:tgtEl>
                                          <p:spTgt spid="21"/>
                                        </p:tgtEl>
                                      </p:cBhvr>
                                    </p:animEffect>
                                  </p:childTnLst>
                                </p:cTn>
                              </p:par>
                              <p:par>
                                <p:cTn id="19" presetID="4" presetClass="entr" presetSubtype="16"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ox(in)">
                                      <p:cBhvr>
                                        <p:cTn id="21" dur="500"/>
                                        <p:tgtEl>
                                          <p:spTgt spid="24"/>
                                        </p:tgtEl>
                                      </p:cBhvr>
                                    </p:animEffect>
                                  </p:childTnLst>
                                </p:cTn>
                              </p:par>
                              <p:par>
                                <p:cTn id="22" presetID="4" presetClass="entr" presetSubtype="16"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ox(in)">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43009"/>
                                        </p:tgtEl>
                                        <p:attrNameLst>
                                          <p:attrName>style.visibility</p:attrName>
                                        </p:attrNameLst>
                                      </p:cBhvr>
                                      <p:to>
                                        <p:strVal val="visible"/>
                                      </p:to>
                                    </p:set>
                                    <p:animEffect transition="in" filter="box(in)">
                                      <p:cBhvr>
                                        <p:cTn id="29" dur="500"/>
                                        <p:tgtEl>
                                          <p:spTgt spid="4300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30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39100" y="15240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AutoShape 2" descr="Dàn Karaoke Gia Đình Năm 2021 Có Điểm Gì Đặc B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Vẽ tay hoạt hình cậu bé dấu chấm hỏi minh họa miễn phí | Công cụ đồ họa PSD  Tải xuống miễn phí - Pikb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Hộp_Văn_Bản 7"/>
          <p:cNvSpPr txBox="1"/>
          <p:nvPr/>
        </p:nvSpPr>
        <p:spPr>
          <a:xfrm>
            <a:off x="1772344" y="78079"/>
            <a:ext cx="615245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000" b="1" smtClean="0">
                <a:solidFill>
                  <a:srgbClr val="000099"/>
                </a:solidFill>
              </a:rPr>
              <a:t>BÀI  7. AI CẬP VÀ LƯỠNG HÀ CỔ ĐẠI</a:t>
            </a:r>
            <a:endParaRPr lang="en-US" sz="2000">
              <a:solidFill>
                <a:srgbClr val="000099"/>
              </a:solidFill>
            </a:endParaRPr>
          </a:p>
        </p:txBody>
      </p:sp>
      <p:sp>
        <p:nvSpPr>
          <p:cNvPr id="15" name="Rectangle 14"/>
          <p:cNvSpPr/>
          <p:nvPr/>
        </p:nvSpPr>
        <p:spPr>
          <a:xfrm>
            <a:off x="460375" y="562462"/>
            <a:ext cx="4870308" cy="46166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sz="2400" b="1" smtClean="0">
                <a:solidFill>
                  <a:srgbClr val="008000"/>
                </a:solidFill>
              </a:rPr>
              <a:t>3. Những </a:t>
            </a:r>
            <a:r>
              <a:rPr lang="en-US" sz="2400" b="1" smtClean="0">
                <a:solidFill>
                  <a:srgbClr val="008000"/>
                </a:solidFill>
              </a:rPr>
              <a:t>thành tựu văn hóa chủ yếu</a:t>
            </a:r>
            <a:endParaRPr lang="en-US" sz="2400">
              <a:solidFill>
                <a:srgbClr val="008000"/>
              </a:solidFill>
            </a:endParaRPr>
          </a:p>
        </p:txBody>
      </p:sp>
      <p:pic>
        <p:nvPicPr>
          <p:cNvPr id="20" name="Content Placeholder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48981" y="622003"/>
            <a:ext cx="1269559" cy="1007586"/>
          </a:xfrm>
          <a:prstGeom prst="rect">
            <a:avLst/>
          </a:prstGeom>
        </p:spPr>
      </p:pic>
      <p:graphicFrame>
        <p:nvGraphicFramePr>
          <p:cNvPr id="22" name="Table 21"/>
          <p:cNvGraphicFramePr>
            <a:graphicFrameLocks noGrp="1"/>
          </p:cNvGraphicFramePr>
          <p:nvPr/>
        </p:nvGraphicFramePr>
        <p:xfrm>
          <a:off x="304801" y="3886200"/>
          <a:ext cx="8513739" cy="2765806"/>
        </p:xfrm>
        <a:graphic>
          <a:graphicData uri="http://schemas.openxmlformats.org/drawingml/2006/table">
            <a:tbl>
              <a:tblPr>
                <a:tableStyleId>{5940675A-B579-460E-94D1-54222C63F5DA}</a:tableStyleId>
              </a:tblPr>
              <a:tblGrid>
                <a:gridCol w="1066799"/>
                <a:gridCol w="7446940"/>
              </a:tblGrid>
              <a:tr h="0">
                <a:tc>
                  <a:txBody>
                    <a:bodyPr/>
                    <a:lstStyle/>
                    <a:p>
                      <a:pPr algn="ctr">
                        <a:lnSpc>
                          <a:spcPct val="115000"/>
                        </a:lnSpc>
                        <a:spcBef>
                          <a:spcPts val="225"/>
                        </a:spcBef>
                        <a:spcAft>
                          <a:spcPts val="0"/>
                        </a:spcAft>
                      </a:pPr>
                      <a:r>
                        <a:rPr lang="en-US" sz="1800" b="1">
                          <a:solidFill>
                            <a:srgbClr val="FF0000"/>
                          </a:solidFill>
                        </a:rPr>
                        <a:t>Quốc gia</a:t>
                      </a:r>
                      <a:endParaRPr lang="en-US" sz="1800" b="1">
                        <a:solidFill>
                          <a:srgbClr val="FF0000"/>
                        </a:solidFill>
                        <a:latin typeface="Calibri"/>
                        <a:ea typeface="Calibri"/>
                        <a:cs typeface="Times New Roman"/>
                      </a:endParaRPr>
                    </a:p>
                  </a:txBody>
                  <a:tcPr marL="68580" marR="68580" marT="0" marB="0"/>
                </a:tc>
                <a:tc>
                  <a:txBody>
                    <a:bodyPr/>
                    <a:lstStyle/>
                    <a:p>
                      <a:pPr algn="ctr">
                        <a:lnSpc>
                          <a:spcPct val="115000"/>
                        </a:lnSpc>
                        <a:spcBef>
                          <a:spcPts val="225"/>
                        </a:spcBef>
                        <a:spcAft>
                          <a:spcPts val="0"/>
                        </a:spcAft>
                      </a:pPr>
                      <a:r>
                        <a:rPr lang="en-US" sz="1800" b="1">
                          <a:solidFill>
                            <a:srgbClr val="FF0000"/>
                          </a:solidFill>
                        </a:rPr>
                        <a:t>Thành tựu văn hóa</a:t>
                      </a:r>
                      <a:endParaRPr lang="en-US" sz="1800" b="1">
                        <a:solidFill>
                          <a:srgbClr val="FF0000"/>
                        </a:solidFill>
                        <a:latin typeface="Calibri"/>
                        <a:ea typeface="Calibri"/>
                        <a:cs typeface="Times New Roman"/>
                      </a:endParaRPr>
                    </a:p>
                  </a:txBody>
                  <a:tcPr marL="68580" marR="68580" marT="0" marB="0"/>
                </a:tc>
              </a:tr>
              <a:tr h="0">
                <a:tc>
                  <a:txBody>
                    <a:bodyPr/>
                    <a:lstStyle/>
                    <a:p>
                      <a:pPr algn="just">
                        <a:lnSpc>
                          <a:spcPct val="115000"/>
                        </a:lnSpc>
                        <a:spcBef>
                          <a:spcPts val="225"/>
                        </a:spcBef>
                        <a:spcAft>
                          <a:spcPts val="0"/>
                        </a:spcAft>
                      </a:pPr>
                      <a:endParaRPr lang="en-US" sz="1800"/>
                    </a:p>
                    <a:p>
                      <a:pPr algn="just">
                        <a:lnSpc>
                          <a:spcPct val="115000"/>
                        </a:lnSpc>
                        <a:spcBef>
                          <a:spcPts val="225"/>
                        </a:spcBef>
                        <a:spcAft>
                          <a:spcPts val="0"/>
                        </a:spcAft>
                      </a:pPr>
                      <a:r>
                        <a:rPr lang="en-US" sz="1800"/>
                        <a:t>Ai Cập</a:t>
                      </a:r>
                      <a:endParaRPr lang="en-US" sz="1800">
                        <a:latin typeface="Calibri"/>
                        <a:ea typeface="Calibri"/>
                        <a:cs typeface="Times New Roman"/>
                      </a:endParaRPr>
                    </a:p>
                  </a:txBody>
                  <a:tcPr marL="68580" marR="68580" marT="0" marB="0"/>
                </a:tc>
                <a:tc>
                  <a:txBody>
                    <a:bodyPr/>
                    <a:lstStyle/>
                    <a:p>
                      <a:pPr algn="just"/>
                      <a:r>
                        <a:rPr lang="en-US" sz="1800" kern="1200" smtClean="0">
                          <a:solidFill>
                            <a:schemeClr val="tx1"/>
                          </a:solidFill>
                          <a:latin typeface="+mn-lt"/>
                          <a:ea typeface="+mn-ea"/>
                          <a:cs typeface="+mn-cs"/>
                        </a:rPr>
                        <a:t>- Phát minh ra giấy: Người Ai Cập đã dùng thân cây Pa pi-rut để tạo ra</a:t>
                      </a:r>
                      <a:r>
                        <a:rPr lang="en-US" sz="1800" kern="1200" baseline="0" smtClean="0">
                          <a:solidFill>
                            <a:schemeClr val="tx1"/>
                          </a:solidFill>
                          <a:latin typeface="+mn-lt"/>
                          <a:ea typeface="+mn-ea"/>
                          <a:cs typeface="+mn-cs"/>
                        </a:rPr>
                        <a:t> </a:t>
                      </a:r>
                      <a:r>
                        <a:rPr lang="en-US" sz="1800" kern="1200" smtClean="0">
                          <a:solidFill>
                            <a:schemeClr val="tx1"/>
                          </a:solidFill>
                          <a:latin typeface="+mn-lt"/>
                          <a:ea typeface="+mn-ea"/>
                          <a:cs typeface="+mn-cs"/>
                        </a:rPr>
                        <a:t>giấy. Từ"paper" (</a:t>
                      </a:r>
                      <a:r>
                        <a:rPr lang="en-US" sz="1800" i="1" kern="1200" smtClean="0">
                          <a:solidFill>
                            <a:schemeClr val="tx1"/>
                          </a:solidFill>
                          <a:latin typeface="+mn-lt"/>
                          <a:ea typeface="+mn-ea"/>
                          <a:cs typeface="+mn-cs"/>
                        </a:rPr>
                        <a:t>giấy viết</a:t>
                      </a:r>
                      <a:r>
                        <a:rPr lang="en-US" sz="1800" kern="1200" smtClean="0">
                          <a:solidFill>
                            <a:schemeClr val="tx1"/>
                          </a:solidFill>
                          <a:latin typeface="+mn-lt"/>
                          <a:ea typeface="+mn-ea"/>
                          <a:cs typeface="+mn-cs"/>
                        </a:rPr>
                        <a:t> trong tiếng Anh) có gốc từ "Papyrus". </a:t>
                      </a:r>
                    </a:p>
                    <a:p>
                      <a:pPr algn="just"/>
                      <a:r>
                        <a:rPr lang="en-US" sz="1800" kern="1200" smtClean="0">
                          <a:solidFill>
                            <a:schemeClr val="tx1"/>
                          </a:solidFill>
                          <a:latin typeface="+mn-lt"/>
                          <a:ea typeface="+mn-ea"/>
                          <a:cs typeface="+mn-cs"/>
                        </a:rPr>
                        <a:t>- Về</a:t>
                      </a:r>
                      <a:r>
                        <a:rPr lang="en-US" sz="1800" kern="1200" baseline="0" smtClean="0">
                          <a:solidFill>
                            <a:schemeClr val="tx1"/>
                          </a:solidFill>
                          <a:latin typeface="+mn-lt"/>
                          <a:ea typeface="+mn-ea"/>
                          <a:cs typeface="+mn-cs"/>
                        </a:rPr>
                        <a:t> c</a:t>
                      </a:r>
                      <a:r>
                        <a:rPr lang="en-US" sz="1800" kern="1200" smtClean="0">
                          <a:solidFill>
                            <a:schemeClr val="tx1"/>
                          </a:solidFill>
                          <a:latin typeface="+mn-lt"/>
                          <a:ea typeface="+mn-ea"/>
                          <a:cs typeface="+mn-cs"/>
                        </a:rPr>
                        <a:t>hữ viết: Người Ai Cập dùng hình vẽ thực để biểu đạt ý niệm gọi là chữ tượng hình.</a:t>
                      </a:r>
                    </a:p>
                    <a:p>
                      <a:pPr algn="just"/>
                      <a:r>
                        <a:rPr lang="en-US" sz="1800" kern="1200" smtClean="0">
                          <a:solidFill>
                            <a:schemeClr val="tx1"/>
                          </a:solidFill>
                          <a:latin typeface="+mn-lt"/>
                          <a:ea typeface="+mn-ea"/>
                          <a:cs typeface="+mn-cs"/>
                        </a:rPr>
                        <a:t>- Toán học: Người Ai Cập đã biết làm các phép tính theo hệ đếm thập phân.</a:t>
                      </a:r>
                    </a:p>
                    <a:p>
                      <a:pPr algn="just">
                        <a:buFontTx/>
                        <a:buChar char="-"/>
                      </a:pPr>
                      <a:r>
                        <a:rPr lang="en-US" sz="1800" kern="1200" smtClean="0">
                          <a:solidFill>
                            <a:schemeClr val="tx1"/>
                          </a:solidFill>
                          <a:latin typeface="+mn-lt"/>
                          <a:ea typeface="+mn-ea"/>
                          <a:cs typeface="+mn-cs"/>
                        </a:rPr>
                        <a:t>Phát minh ra lịch: Họ cũng biết làm lịch, một năm có 12 tháng, một tháng có 29 hoặc 30 ngày. Kỹ thuật ướp xác của người Ai Cập cũng còn nhiều điều bí ẩn mà ngày nay các nhà Khoa học đang tìm lời giải đáp. </a:t>
                      </a:r>
                    </a:p>
                    <a:p>
                      <a:pPr algn="just">
                        <a:buFontTx/>
                        <a:buChar char="-"/>
                      </a:pPr>
                      <a:r>
                        <a:rPr lang="en-US" sz="1800" kern="1200" smtClean="0">
                          <a:solidFill>
                            <a:schemeClr val="tx1"/>
                          </a:solidFill>
                          <a:latin typeface="+mn-lt"/>
                          <a:ea typeface="+mn-ea"/>
                          <a:cs typeface="+mn-cs"/>
                        </a:rPr>
                        <a:t>Kiến trúc: Kim tự tháp và tượng Nhân sư là</a:t>
                      </a:r>
                      <a:r>
                        <a:rPr lang="en-US" sz="1800" kern="1200" baseline="0" smtClean="0">
                          <a:solidFill>
                            <a:schemeClr val="tx1"/>
                          </a:solidFill>
                          <a:latin typeface="+mn-lt"/>
                          <a:ea typeface="+mn-ea"/>
                          <a:cs typeface="+mn-cs"/>
                        </a:rPr>
                        <a:t> những công trình tiêu biểu</a:t>
                      </a:r>
                      <a:endParaRPr lang="en-US" sz="1800" kern="1200" smtClean="0">
                        <a:solidFill>
                          <a:schemeClr val="tx1"/>
                        </a:solidFill>
                        <a:latin typeface="+mn-lt"/>
                        <a:ea typeface="+mn-ea"/>
                        <a:cs typeface="+mn-cs"/>
                      </a:endParaRPr>
                    </a:p>
                  </a:txBody>
                  <a:tcPr marL="68580" marR="68580" marT="0" marB="0"/>
                </a:tc>
              </a:tr>
            </a:tbl>
          </a:graphicData>
        </a:graphic>
      </p:graphicFrame>
      <p:pic>
        <p:nvPicPr>
          <p:cNvPr id="29" name="Picture 28" descr="D:\BÁN TÀI LIỆU\Tiểu luận sinh viên\26.7\tải xuống.jpg"/>
          <p:cNvPicPr/>
          <p:nvPr/>
        </p:nvPicPr>
        <p:blipFill>
          <a:blip r:embed="rId4"/>
          <a:srcRect/>
          <a:stretch>
            <a:fillRect/>
          </a:stretch>
        </p:blipFill>
        <p:spPr bwMode="auto">
          <a:xfrm>
            <a:off x="2590800" y="1072660"/>
            <a:ext cx="3911988"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ox(in)">
                                      <p:cBhvr>
                                        <p:cTn id="7" dur="500"/>
                                        <p:tgtEl>
                                          <p:spTgt spid="29"/>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39100" y="15240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AutoShape 2" descr="Dàn Karaoke Gia Đình Năm 2021 Có Điểm Gì Đặc B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Vẽ tay hoạt hình cậu bé dấu chấm hỏi minh họa miễn phí | Công cụ đồ họa PSD  Tải xuống miễn phí - Pikb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Hộp_Văn_Bản 7"/>
          <p:cNvSpPr txBox="1"/>
          <p:nvPr/>
        </p:nvSpPr>
        <p:spPr>
          <a:xfrm>
            <a:off x="1651469" y="75930"/>
            <a:ext cx="61524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b="1" smtClean="0">
                <a:solidFill>
                  <a:srgbClr val="000099"/>
                </a:solidFill>
              </a:rPr>
              <a:t>BÀI  7. AI CẬP VÀ LƯỠNG HÀ CỔ ĐẠI</a:t>
            </a:r>
            <a:endParaRPr lang="en-US" sz="2800">
              <a:solidFill>
                <a:srgbClr val="000099"/>
              </a:solidFill>
            </a:endParaRPr>
          </a:p>
        </p:txBody>
      </p:sp>
      <p:graphicFrame>
        <p:nvGraphicFramePr>
          <p:cNvPr id="9" name="Table 8"/>
          <p:cNvGraphicFramePr>
            <a:graphicFrameLocks noGrp="1"/>
          </p:cNvGraphicFramePr>
          <p:nvPr/>
        </p:nvGraphicFramePr>
        <p:xfrm>
          <a:off x="460375" y="3886200"/>
          <a:ext cx="8410480" cy="2768346"/>
        </p:xfrm>
        <a:graphic>
          <a:graphicData uri="http://schemas.openxmlformats.org/drawingml/2006/table">
            <a:tbl>
              <a:tblPr>
                <a:tableStyleId>{5940675A-B579-460E-94D1-54222C63F5DA}</a:tableStyleId>
              </a:tblPr>
              <a:tblGrid>
                <a:gridCol w="1523999"/>
                <a:gridCol w="6886481"/>
              </a:tblGrid>
              <a:tr h="0">
                <a:tc>
                  <a:txBody>
                    <a:bodyPr/>
                    <a:lstStyle/>
                    <a:p>
                      <a:pPr algn="ctr">
                        <a:lnSpc>
                          <a:spcPct val="115000"/>
                        </a:lnSpc>
                        <a:spcBef>
                          <a:spcPts val="225"/>
                        </a:spcBef>
                        <a:spcAft>
                          <a:spcPts val="0"/>
                        </a:spcAft>
                      </a:pPr>
                      <a:r>
                        <a:rPr lang="en-US" sz="2000" b="1">
                          <a:solidFill>
                            <a:srgbClr val="FF0000"/>
                          </a:solidFill>
                        </a:rPr>
                        <a:t>Quốc gia</a:t>
                      </a:r>
                      <a:endParaRPr lang="en-US" sz="2000" b="1">
                        <a:solidFill>
                          <a:srgbClr val="FF0000"/>
                        </a:solidFill>
                        <a:latin typeface="Calibri"/>
                        <a:ea typeface="Calibri"/>
                        <a:cs typeface="Times New Roman"/>
                      </a:endParaRPr>
                    </a:p>
                  </a:txBody>
                  <a:tcPr marL="68580" marR="68580" marT="0" marB="0"/>
                </a:tc>
                <a:tc>
                  <a:txBody>
                    <a:bodyPr/>
                    <a:lstStyle/>
                    <a:p>
                      <a:pPr algn="ctr">
                        <a:lnSpc>
                          <a:spcPct val="115000"/>
                        </a:lnSpc>
                        <a:spcBef>
                          <a:spcPts val="225"/>
                        </a:spcBef>
                        <a:spcAft>
                          <a:spcPts val="0"/>
                        </a:spcAft>
                      </a:pPr>
                      <a:r>
                        <a:rPr lang="en-US" sz="2000" b="1">
                          <a:solidFill>
                            <a:srgbClr val="FF0000"/>
                          </a:solidFill>
                        </a:rPr>
                        <a:t>Thành tựu văn hóa</a:t>
                      </a:r>
                      <a:endParaRPr lang="en-US" sz="2000" b="1">
                        <a:solidFill>
                          <a:srgbClr val="FF0000"/>
                        </a:solidFill>
                        <a:latin typeface="Calibri"/>
                        <a:ea typeface="Calibri"/>
                        <a:cs typeface="Times New Roman"/>
                      </a:endParaRPr>
                    </a:p>
                  </a:txBody>
                  <a:tcPr marL="68580" marR="68580" marT="0" marB="0"/>
                </a:tc>
              </a:tr>
              <a:tr h="0">
                <a:tc>
                  <a:txBody>
                    <a:bodyPr/>
                    <a:lstStyle/>
                    <a:p>
                      <a:pPr algn="just">
                        <a:lnSpc>
                          <a:spcPct val="115000"/>
                        </a:lnSpc>
                        <a:spcBef>
                          <a:spcPts val="225"/>
                        </a:spcBef>
                        <a:spcAft>
                          <a:spcPts val="0"/>
                        </a:spcAft>
                      </a:pPr>
                      <a:endParaRPr lang="en-US" sz="2000"/>
                    </a:p>
                    <a:p>
                      <a:pPr algn="just">
                        <a:lnSpc>
                          <a:spcPct val="115000"/>
                        </a:lnSpc>
                        <a:spcBef>
                          <a:spcPts val="225"/>
                        </a:spcBef>
                        <a:spcAft>
                          <a:spcPts val="0"/>
                        </a:spcAft>
                      </a:pPr>
                      <a:r>
                        <a:rPr lang="en-US" sz="2000" i="0" smtClean="0">
                          <a:solidFill>
                            <a:srgbClr val="000000"/>
                          </a:solidFill>
                          <a:latin typeface="Times New Roman"/>
                          <a:ea typeface="Calibri"/>
                          <a:cs typeface="Times New Roman"/>
                        </a:rPr>
                        <a:t>Lưỡng Hà</a:t>
                      </a:r>
                      <a:endParaRPr lang="en-US" sz="2000" i="0">
                        <a:latin typeface="+mn-lt"/>
                        <a:ea typeface="Calibri"/>
                        <a:cs typeface="Times New Roman"/>
                      </a:endParaRPr>
                    </a:p>
                  </a:txBody>
                  <a:tcPr marL="68580" marR="68580" marT="0" marB="0"/>
                </a:tc>
                <a:tc>
                  <a:txBody>
                    <a:bodyPr/>
                    <a:lstStyle/>
                    <a:p>
                      <a:r>
                        <a:rPr lang="en-US" sz="2000" kern="1200" smtClean="0">
                          <a:solidFill>
                            <a:schemeClr val="tx1"/>
                          </a:solidFill>
                          <a:latin typeface="+mn-lt"/>
                          <a:ea typeface="+mn-ea"/>
                          <a:cs typeface="+mn-cs"/>
                        </a:rPr>
                        <a:t> Chữ viết: Người Lưỡng Hà dùng những vật nhọn có hình tam giác làm "bút" rồi viết lên tấm đất sét ướt tạo thành chữ giống hình cái nêm nên gọi là chữ hình nêm. Đó là loại chữ cổ nhất thế giới; </a:t>
                      </a:r>
                    </a:p>
                    <a:p>
                      <a:r>
                        <a:rPr lang="en-US" sz="2000" kern="1200" smtClean="0">
                          <a:solidFill>
                            <a:schemeClr val="tx1"/>
                          </a:solidFill>
                          <a:latin typeface="+mn-lt"/>
                          <a:ea typeface="+mn-ea"/>
                          <a:cs typeface="+mn-cs"/>
                        </a:rPr>
                        <a:t>Về Toán học: Người Lưỡng Hà theo hệ đếm 60,  từ đó, người Lưỡng Hà phân chia 1 giờ thành 60 phút và 1 phút gồm 60 giây, tính được diện tích các hình; </a:t>
                      </a:r>
                    </a:p>
                    <a:p>
                      <a:r>
                        <a:rPr lang="en-US" sz="2000" kern="1200" smtClean="0">
                          <a:solidFill>
                            <a:schemeClr val="tx1"/>
                          </a:solidFill>
                          <a:latin typeface="+mn-lt"/>
                          <a:ea typeface="+mn-ea"/>
                          <a:cs typeface="+mn-cs"/>
                        </a:rPr>
                        <a:t>Về Kiến trúc: Vườn treo Ba-bi-lon là kì quan thế giới cổ đại.</a:t>
                      </a:r>
                    </a:p>
                  </a:txBody>
                  <a:tcPr marL="68580" marR="68580" marT="0" marB="0"/>
                </a:tc>
              </a:tr>
            </a:tbl>
          </a:graphicData>
        </a:graphic>
      </p:graphicFrame>
      <p:sp>
        <p:nvSpPr>
          <p:cNvPr id="10" name="Rectangle 9"/>
          <p:cNvSpPr/>
          <p:nvPr/>
        </p:nvSpPr>
        <p:spPr>
          <a:xfrm>
            <a:off x="155575" y="853678"/>
            <a:ext cx="4870308" cy="46166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sz="2400" b="1" smtClean="0">
                <a:solidFill>
                  <a:srgbClr val="008000"/>
                </a:solidFill>
              </a:rPr>
              <a:t>3. Những </a:t>
            </a:r>
            <a:r>
              <a:rPr lang="en-US" sz="2400" b="1" smtClean="0">
                <a:solidFill>
                  <a:srgbClr val="008000"/>
                </a:solidFill>
              </a:rPr>
              <a:t>thành tựu văn hóa chủ yếu</a:t>
            </a:r>
            <a:endParaRPr lang="en-US" sz="2400">
              <a:solidFill>
                <a:srgbClr val="008000"/>
              </a:solidFill>
            </a:endParaRPr>
          </a:p>
        </p:txBody>
      </p:sp>
      <p:pic>
        <p:nvPicPr>
          <p:cNvPr id="12290" name="Picture 2" descr="Các Nền Văn Minh : Nền Văn Minh Lưỡng Hà (bbc)"/>
          <p:cNvPicPr>
            <a:picLocks noChangeAspect="1" noChangeArrowheads="1"/>
          </p:cNvPicPr>
          <p:nvPr/>
        </p:nvPicPr>
        <p:blipFill>
          <a:blip r:embed="rId3"/>
          <a:srcRect/>
          <a:stretch>
            <a:fillRect/>
          </a:stretch>
        </p:blipFill>
        <p:spPr bwMode="auto">
          <a:xfrm>
            <a:off x="5500994" y="1315343"/>
            <a:ext cx="3369861" cy="2354461"/>
          </a:xfrm>
          <a:prstGeom prst="rect">
            <a:avLst/>
          </a:prstGeom>
          <a:noFill/>
        </p:spPr>
      </p:pic>
      <p:sp>
        <p:nvSpPr>
          <p:cNvPr id="12" name="Oval Callout 11"/>
          <p:cNvSpPr/>
          <p:nvPr/>
        </p:nvSpPr>
        <p:spPr>
          <a:xfrm>
            <a:off x="609600" y="1752600"/>
            <a:ext cx="3048000" cy="1295400"/>
          </a:xfrm>
          <a:prstGeom prst="wedgeEllipseCallout">
            <a:avLst>
              <a:gd name="adj1" fmla="val 119300"/>
              <a:gd name="adj2" fmla="val -32378"/>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smtClean="0">
                <a:solidFill>
                  <a:srgbClr val="008000"/>
                </a:solidFill>
                <a:latin typeface="Times New Roman" pitchFamily="18" charset="0"/>
                <a:cs typeface="Times New Roman" pitchFamily="18" charset="0"/>
              </a:rPr>
              <a:t>Chữ viết của người </a:t>
            </a:r>
            <a:r>
              <a:rPr lang="vi-VN" sz="2000" b="1" smtClean="0">
                <a:solidFill>
                  <a:srgbClr val="008000"/>
                </a:solidFill>
                <a:latin typeface="Times New Roman" pitchFamily="18" charset="0"/>
                <a:cs typeface="Times New Roman" pitchFamily="18" charset="0"/>
              </a:rPr>
              <a:t>L</a:t>
            </a:r>
            <a:r>
              <a:rPr lang="en-US" sz="2000" b="1" smtClean="0">
                <a:solidFill>
                  <a:srgbClr val="008000"/>
                </a:solidFill>
                <a:latin typeface="Times New Roman" pitchFamily="18" charset="0"/>
                <a:cs typeface="Times New Roman" pitchFamily="18" charset="0"/>
              </a:rPr>
              <a:t>ưỡng Hà cổ đại</a:t>
            </a:r>
            <a:endParaRPr lang="en-US" sz="2000" b="1">
              <a:solidFill>
                <a:srgbClr val="008000"/>
              </a:solidFill>
              <a:latin typeface="Times New Roman" pitchFamily="18" charset="0"/>
              <a:cs typeface="Times New Roman" pitchFamily="18" charset="0"/>
            </a:endParaRPr>
          </a:p>
        </p:txBody>
      </p:sp>
      <p:sp>
        <p:nvSpPr>
          <p:cNvPr id="12291" name="Rectangle 3"/>
          <p:cNvSpPr>
            <a:spLocks noChangeArrowheads="1"/>
          </p:cNvSpPr>
          <p:nvPr/>
        </p:nvSpPr>
        <p:spPr bwMode="auto">
          <a:xfrm>
            <a:off x="838200" y="1524000"/>
            <a:ext cx="414963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Người Ai Cập và Lưỡng </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Hà </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c</a:t>
            </a:r>
            <a:r>
              <a:rPr lang="en-US" sz="2400" smtClean="0">
                <a:solidFill>
                  <a:srgbClr val="000000"/>
                </a:solidFill>
                <a:latin typeface="Times New Roman" pitchFamily="18" charset="0"/>
                <a:ea typeface="Arial" pitchFamily="34" charset="0"/>
                <a:cs typeface="Times New Roman" pitchFamily="18" charset="0"/>
              </a:rPr>
              <a:t>ổ</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 </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đại có nhiều phát minh quan trọng còn có giá trị đến ngày nay như cách làm thuỷ lợi, phát minh ra cái cày, bánh xe, chữ </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viết</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a:t>
            </a:r>
            <a:r>
              <a:rPr kumimoji="0" lang="en-US"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 lịch,</a:t>
            </a:r>
            <a:r>
              <a:rPr kumimoji="0" lang="en-US" sz="2400" b="0" i="0" u="none" strike="noStrike" cap="none" normalizeH="0" smtClean="0">
                <a:ln>
                  <a:noFill/>
                </a:ln>
                <a:solidFill>
                  <a:srgbClr val="000000"/>
                </a:solidFill>
                <a:effectLst/>
                <a:latin typeface="Times New Roman" pitchFamily="18" charset="0"/>
                <a:ea typeface="Arial" pitchFamily="34" charset="0"/>
                <a:cs typeface="Times New Roman" pitchFamily="18" charset="0"/>
              </a:rPr>
              <a:t> cách tính thời gian</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a:t>
            </a:r>
            <a:endParaRPr kumimoji="0" lang="vi-VN"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16" name="Straight Connector 15"/>
          <p:cNvCxnSpPr/>
          <p:nvPr/>
        </p:nvCxnSpPr>
        <p:spPr>
          <a:xfrm rot="5400000">
            <a:off x="1897252" y="3729369"/>
            <a:ext cx="625885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2"/>
          <p:cNvPicPr>
            <a:picLocks noChangeAspect="1" noChangeArrowheads="1"/>
          </p:cNvPicPr>
          <p:nvPr/>
        </p:nvPicPr>
        <p:blipFill>
          <a:blip r:embed="rId4" cstate="print"/>
          <a:srcRect/>
          <a:stretch>
            <a:fillRect/>
          </a:stretch>
        </p:blipFill>
        <p:spPr bwMode="auto">
          <a:xfrm>
            <a:off x="154781" y="1504682"/>
            <a:ext cx="501567" cy="403784"/>
          </a:xfrm>
          <a:prstGeom prst="rect">
            <a:avLst/>
          </a:prstGeom>
          <a:noFill/>
          <a:ln w="9525">
            <a:noFill/>
            <a:miter lim="800000"/>
            <a:headEnd/>
            <a:tailEnd/>
          </a:ln>
          <a:effectLst/>
        </p:spPr>
      </p:pic>
      <p:sp>
        <p:nvSpPr>
          <p:cNvPr id="122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Times New Roman" pitchFamily="18" charset="0"/>
                <a:cs typeface="Times New Roman" pitchFamily="18" charset="0"/>
              </a:rPr>
              <a:t>Thang đo</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box(in)">
                                      <p:cBhvr>
                                        <p:cTn id="12" dur="500"/>
                                        <p:tgtEl>
                                          <p:spTgt spid="1229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grpId="1" nodeType="clickEffect">
                                  <p:stCondLst>
                                    <p:cond delay="0"/>
                                  </p:stCondLst>
                                  <p:childTnLst>
                                    <p:animEffect transition="out" filter="box(in)">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4" presetClass="exit" presetSubtype="16" fill="hold" nodeType="withEffect">
                                  <p:stCondLst>
                                    <p:cond delay="0"/>
                                  </p:stCondLst>
                                  <p:childTnLst>
                                    <p:animEffect transition="out" filter="box(in)">
                                      <p:cBhvr>
                                        <p:cTn id="22" dur="500"/>
                                        <p:tgtEl>
                                          <p:spTgt spid="12290"/>
                                        </p:tgtEl>
                                      </p:cBhvr>
                                    </p:animEffect>
                                    <p:set>
                                      <p:cBhvr>
                                        <p:cTn id="23" dur="1" fill="hold">
                                          <p:stCondLst>
                                            <p:cond delay="499"/>
                                          </p:stCondLst>
                                        </p:cTn>
                                        <p:tgtEl>
                                          <p:spTgt spid="12290"/>
                                        </p:tgtEl>
                                        <p:attrNameLst>
                                          <p:attrName>style.visibility</p:attrName>
                                        </p:attrNameLst>
                                      </p:cBhvr>
                                      <p:to>
                                        <p:strVal val="hidden"/>
                                      </p:to>
                                    </p:set>
                                  </p:childTnLst>
                                </p:cTn>
                              </p:par>
                              <p:par>
                                <p:cTn id="24" presetID="4" presetClass="exit" presetSubtype="16" fill="hold" nodeType="withEffect">
                                  <p:stCondLst>
                                    <p:cond delay="0"/>
                                  </p:stCondLst>
                                  <p:childTnLst>
                                    <p:animEffect transition="out" filter="box(in)">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ox(in)">
                                      <p:cBhvr>
                                        <p:cTn id="31" dur="500"/>
                                        <p:tgtEl>
                                          <p:spTgt spid="16"/>
                                        </p:tgtEl>
                                      </p:cBhvr>
                                    </p:animEffect>
                                  </p:childTnLst>
                                </p:cTn>
                              </p:par>
                              <p:par>
                                <p:cTn id="32" presetID="4" presetClass="entr" presetSubtype="16"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ox(in)">
                                      <p:cBhvr>
                                        <p:cTn id="34" dur="500"/>
                                        <p:tgtEl>
                                          <p:spTgt spid="21"/>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2291"/>
                                        </p:tgtEl>
                                        <p:attrNameLst>
                                          <p:attrName>style.visibility</p:attrName>
                                        </p:attrNameLst>
                                      </p:cBhvr>
                                      <p:to>
                                        <p:strVal val="visible"/>
                                      </p:to>
                                    </p:set>
                                    <p:animEffect transition="in" filter="box(in)">
                                      <p:cBhvr>
                                        <p:cTn id="3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29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39100" y="15240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AutoShape 2" descr="Dàn Karaoke Gia Đình Năm 2021 Có Điểm Gì Đặc B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Vẽ tay hoạt hình cậu bé dấu chấm hỏi minh họa miễn phí | Công cụ đồ họa PSD  Tải xuống miễn phí - Pikb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Hộp_Văn_Bản 7"/>
          <p:cNvSpPr txBox="1"/>
          <p:nvPr/>
        </p:nvSpPr>
        <p:spPr>
          <a:xfrm>
            <a:off x="2031305" y="160338"/>
            <a:ext cx="61524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b="1" smtClean="0">
                <a:solidFill>
                  <a:srgbClr val="000099"/>
                </a:solidFill>
              </a:rPr>
              <a:t>BÀI  7. AI CẬP VÀ LƯỠNG HÀ CỔ ĐẠI</a:t>
            </a:r>
            <a:endParaRPr lang="en-US" sz="2800">
              <a:solidFill>
                <a:srgbClr val="000099"/>
              </a:solidFill>
            </a:endParaRPr>
          </a:p>
        </p:txBody>
      </p:sp>
      <p:graphicFrame>
        <p:nvGraphicFramePr>
          <p:cNvPr id="9" name="Table 8"/>
          <p:cNvGraphicFramePr>
            <a:graphicFrameLocks noGrp="1"/>
          </p:cNvGraphicFramePr>
          <p:nvPr/>
        </p:nvGraphicFramePr>
        <p:xfrm>
          <a:off x="460375" y="1524000"/>
          <a:ext cx="8153399" cy="4724400"/>
        </p:xfrm>
        <a:graphic>
          <a:graphicData uri="http://schemas.openxmlformats.org/drawingml/2006/table">
            <a:tbl>
              <a:tblPr>
                <a:tableStyleId>{5940675A-B579-460E-94D1-54222C63F5DA}</a:tableStyleId>
              </a:tblPr>
              <a:tblGrid>
                <a:gridCol w="4724399"/>
                <a:gridCol w="1981200"/>
                <a:gridCol w="1447800"/>
              </a:tblGrid>
              <a:tr h="726831">
                <a:tc>
                  <a:txBody>
                    <a:bodyPr/>
                    <a:lstStyle/>
                    <a:p>
                      <a:pPr algn="ctr">
                        <a:spcAft>
                          <a:spcPts val="0"/>
                        </a:spcAft>
                      </a:pPr>
                      <a:r>
                        <a:rPr lang="en-US" sz="2000" b="1">
                          <a:solidFill>
                            <a:srgbClr val="0000CC"/>
                          </a:solidFill>
                        </a:rPr>
                        <a:t>Biểu hiện</a:t>
                      </a:r>
                      <a:endParaRPr lang="en-US" sz="2000" b="1">
                        <a:solidFill>
                          <a:srgbClr val="0000CC"/>
                        </a:solidFill>
                        <a:latin typeface="Calibri"/>
                        <a:cs typeface="Times New Roman"/>
                      </a:endParaRPr>
                    </a:p>
                  </a:txBody>
                  <a:tcPr marL="68580" marR="68580" marT="0" marB="0" anchor="ctr"/>
                </a:tc>
                <a:tc>
                  <a:txBody>
                    <a:bodyPr/>
                    <a:lstStyle/>
                    <a:p>
                      <a:pPr algn="ctr">
                        <a:spcAft>
                          <a:spcPts val="0"/>
                        </a:spcAft>
                      </a:pPr>
                      <a:r>
                        <a:rPr lang="en-US" sz="2000" b="1">
                          <a:solidFill>
                            <a:srgbClr val="0000CC"/>
                          </a:solidFill>
                        </a:rPr>
                        <a:t>Đánh giá</a:t>
                      </a:r>
                    </a:p>
                    <a:p>
                      <a:pPr algn="ctr">
                        <a:spcAft>
                          <a:spcPts val="0"/>
                        </a:spcAft>
                      </a:pPr>
                      <a:r>
                        <a:rPr lang="en-US" sz="2000" b="1">
                          <a:solidFill>
                            <a:srgbClr val="0000CC"/>
                          </a:solidFill>
                        </a:rPr>
                        <a:t>(thang điểm 10)</a:t>
                      </a:r>
                      <a:endParaRPr lang="en-US" sz="2000" b="1">
                        <a:solidFill>
                          <a:srgbClr val="0000CC"/>
                        </a:solidFill>
                        <a:latin typeface="Calibri"/>
                        <a:cs typeface="Times New Roman"/>
                      </a:endParaRPr>
                    </a:p>
                  </a:txBody>
                  <a:tcPr marL="68580" marR="68580" marT="0" marB="0" anchor="ctr"/>
                </a:tc>
                <a:tc>
                  <a:txBody>
                    <a:bodyPr/>
                    <a:lstStyle/>
                    <a:p>
                      <a:pPr algn="ctr">
                        <a:spcAft>
                          <a:spcPts val="0"/>
                        </a:spcAft>
                      </a:pPr>
                      <a:r>
                        <a:rPr lang="en-US" sz="2000" b="1">
                          <a:solidFill>
                            <a:srgbClr val="0000CC"/>
                          </a:solidFill>
                        </a:rPr>
                        <a:t>Điểm chấm</a:t>
                      </a:r>
                      <a:endParaRPr lang="en-US" sz="2000" b="1">
                        <a:solidFill>
                          <a:srgbClr val="0000CC"/>
                        </a:solidFill>
                        <a:latin typeface="Calibri"/>
                        <a:cs typeface="Times New Roman"/>
                      </a:endParaRPr>
                    </a:p>
                  </a:txBody>
                  <a:tcPr marL="68580" marR="68580" marT="0" marB="0"/>
                </a:tc>
              </a:tr>
              <a:tr h="1090246">
                <a:tc>
                  <a:txBody>
                    <a:bodyPr/>
                    <a:lstStyle/>
                    <a:p>
                      <a:pPr algn="just">
                        <a:spcAft>
                          <a:spcPts val="0"/>
                        </a:spcAft>
                      </a:pPr>
                      <a:r>
                        <a:rPr lang="en-US" sz="2000"/>
                        <a:t>- Nêu được đầy đủ những thành tựu văn hóa nổi bật của Ai Cập như phần đánh giá kết quả  </a:t>
                      </a:r>
                      <a:endParaRPr lang="en-US" sz="2000">
                        <a:latin typeface="Calibri"/>
                        <a:cs typeface="Times New Roman"/>
                      </a:endParaRPr>
                    </a:p>
                  </a:txBody>
                  <a:tcPr marL="68580" marR="68580" marT="0" marB="0"/>
                </a:tc>
                <a:tc>
                  <a:txBody>
                    <a:bodyPr/>
                    <a:lstStyle/>
                    <a:p>
                      <a:pPr algn="ctr">
                        <a:spcAft>
                          <a:spcPts val="0"/>
                        </a:spcAft>
                      </a:pPr>
                      <a:r>
                        <a:rPr lang="en-US" sz="2000"/>
                        <a:t>3 điểm</a:t>
                      </a:r>
                      <a:endParaRPr lang="en-US" sz="2000">
                        <a:latin typeface="Calibri"/>
                        <a:cs typeface="Times New Roman"/>
                      </a:endParaRPr>
                    </a:p>
                  </a:txBody>
                  <a:tcPr marL="68580" marR="68580" marT="0" marB="0" anchor="ctr"/>
                </a:tc>
                <a:tc>
                  <a:txBody>
                    <a:bodyPr/>
                    <a:lstStyle/>
                    <a:p>
                      <a:pPr algn="ctr">
                        <a:spcAft>
                          <a:spcPts val="0"/>
                        </a:spcAft>
                      </a:pPr>
                      <a:endParaRPr lang="en-US" sz="2000">
                        <a:latin typeface="Times New Roman"/>
                        <a:cs typeface="Times New Roman"/>
                      </a:endParaRPr>
                    </a:p>
                  </a:txBody>
                  <a:tcPr marL="68580" marR="68580" marT="0" marB="0"/>
                </a:tc>
              </a:tr>
              <a:tr h="1090246">
                <a:tc>
                  <a:txBody>
                    <a:bodyPr/>
                    <a:lstStyle/>
                    <a:p>
                      <a:pPr algn="just">
                        <a:spcAft>
                          <a:spcPts val="0"/>
                        </a:spcAft>
                      </a:pPr>
                      <a:r>
                        <a:rPr lang="en-US" sz="2000"/>
                        <a:t>   - Nêu được những thành tựu văn hóa nổi bật của Lưỡng Hà như phần đánh giá kết quả    </a:t>
                      </a:r>
                      <a:endParaRPr lang="en-US" sz="2000">
                        <a:latin typeface="Calibri"/>
                        <a:cs typeface="Times New Roman"/>
                      </a:endParaRPr>
                    </a:p>
                  </a:txBody>
                  <a:tcPr marL="68580" marR="68580" marT="0" marB="0"/>
                </a:tc>
                <a:tc>
                  <a:txBody>
                    <a:bodyPr/>
                    <a:lstStyle/>
                    <a:p>
                      <a:pPr algn="ctr">
                        <a:lnSpc>
                          <a:spcPct val="115000"/>
                        </a:lnSpc>
                        <a:spcAft>
                          <a:spcPts val="0"/>
                        </a:spcAft>
                      </a:pPr>
                      <a:r>
                        <a:rPr lang="en-US" sz="2000"/>
                        <a:t>3 điểm</a:t>
                      </a:r>
                      <a:endParaRPr lang="en-US" sz="2000">
                        <a:latin typeface="Calibri"/>
                        <a:ea typeface="Calibri"/>
                        <a:cs typeface="Times New Roman"/>
                      </a:endParaRPr>
                    </a:p>
                  </a:txBody>
                  <a:tcPr marL="68580" marR="68580" marT="0" marB="0" anchor="ctr"/>
                </a:tc>
                <a:tc>
                  <a:txBody>
                    <a:bodyPr/>
                    <a:lstStyle/>
                    <a:p>
                      <a:pPr>
                        <a:lnSpc>
                          <a:spcPct val="115000"/>
                        </a:lnSpc>
                        <a:spcAft>
                          <a:spcPts val="0"/>
                        </a:spcAft>
                      </a:pPr>
                      <a:endParaRPr lang="en-US" sz="2000">
                        <a:latin typeface="Times New Roman"/>
                        <a:ea typeface="Calibri"/>
                        <a:cs typeface="Times New Roman"/>
                      </a:endParaRPr>
                    </a:p>
                  </a:txBody>
                  <a:tcPr marL="68580" marR="68580" marT="0" marB="0"/>
                </a:tc>
              </a:tr>
              <a:tr h="726831">
                <a:tc>
                  <a:txBody>
                    <a:bodyPr/>
                    <a:lstStyle/>
                    <a:p>
                      <a:pPr algn="just">
                        <a:spcAft>
                          <a:spcPts val="0"/>
                        </a:spcAft>
                      </a:pPr>
                      <a:r>
                        <a:rPr lang="en-US" sz="2000"/>
                        <a:t>- Thảo luận nhóm sôi nổi, các thành viên tích cực tham gia</a:t>
                      </a:r>
                      <a:endParaRPr lang="en-US" sz="2000">
                        <a:latin typeface="Calibri"/>
                        <a:cs typeface="Times New Roman"/>
                      </a:endParaRPr>
                    </a:p>
                  </a:txBody>
                  <a:tcPr marL="68580" marR="68580" marT="0" marB="0"/>
                </a:tc>
                <a:tc>
                  <a:txBody>
                    <a:bodyPr/>
                    <a:lstStyle/>
                    <a:p>
                      <a:pPr algn="ctr">
                        <a:spcAft>
                          <a:spcPts val="0"/>
                        </a:spcAft>
                      </a:pPr>
                      <a:r>
                        <a:rPr lang="en-US" sz="2000"/>
                        <a:t>2 điểm</a:t>
                      </a:r>
                      <a:endParaRPr lang="en-US" sz="2000">
                        <a:latin typeface="Calibri"/>
                        <a:cs typeface="Times New Roman"/>
                      </a:endParaRPr>
                    </a:p>
                  </a:txBody>
                  <a:tcPr marL="68580" marR="68580" marT="0" marB="0" anchor="ctr"/>
                </a:tc>
                <a:tc>
                  <a:txBody>
                    <a:bodyPr/>
                    <a:lstStyle/>
                    <a:p>
                      <a:pPr algn="ctr">
                        <a:spcAft>
                          <a:spcPts val="0"/>
                        </a:spcAft>
                      </a:pPr>
                      <a:endParaRPr lang="en-US" sz="2000">
                        <a:latin typeface="Times New Roman"/>
                        <a:cs typeface="Times New Roman"/>
                      </a:endParaRPr>
                    </a:p>
                  </a:txBody>
                  <a:tcPr marL="68580" marR="68580" marT="0" marB="0"/>
                </a:tc>
              </a:tr>
              <a:tr h="726831">
                <a:tc>
                  <a:txBody>
                    <a:bodyPr/>
                    <a:lstStyle/>
                    <a:p>
                      <a:pPr algn="just">
                        <a:spcAft>
                          <a:spcPts val="0"/>
                        </a:spcAft>
                      </a:pPr>
                      <a:r>
                        <a:rPr lang="en-US" sz="2000"/>
                        <a:t>- Cách trình bày kết quả rõ ràng và thuyết phục</a:t>
                      </a:r>
                      <a:endParaRPr lang="en-US" sz="2000">
                        <a:latin typeface="Calibri"/>
                        <a:cs typeface="Times New Roman"/>
                      </a:endParaRPr>
                    </a:p>
                  </a:txBody>
                  <a:tcPr marL="68580" marR="68580" marT="0" marB="0"/>
                </a:tc>
                <a:tc>
                  <a:txBody>
                    <a:bodyPr/>
                    <a:lstStyle/>
                    <a:p>
                      <a:pPr algn="ctr">
                        <a:spcAft>
                          <a:spcPts val="0"/>
                        </a:spcAft>
                      </a:pPr>
                      <a:r>
                        <a:rPr lang="en-US" sz="2000"/>
                        <a:t>2 điểm</a:t>
                      </a:r>
                      <a:endParaRPr lang="en-US" sz="2000">
                        <a:latin typeface="Calibri"/>
                        <a:cs typeface="Times New Roman"/>
                      </a:endParaRPr>
                    </a:p>
                  </a:txBody>
                  <a:tcPr marL="68580" marR="68580" marT="0" marB="0" anchor="ctr"/>
                </a:tc>
                <a:tc>
                  <a:txBody>
                    <a:bodyPr/>
                    <a:lstStyle/>
                    <a:p>
                      <a:pPr algn="ctr">
                        <a:spcAft>
                          <a:spcPts val="0"/>
                        </a:spcAft>
                      </a:pPr>
                      <a:endParaRPr lang="en-US" sz="2000">
                        <a:latin typeface="Times New Roman"/>
                        <a:cs typeface="Times New Roman"/>
                      </a:endParaRPr>
                    </a:p>
                  </a:txBody>
                  <a:tcPr marL="68580" marR="68580" marT="0" marB="0"/>
                </a:tc>
              </a:tr>
              <a:tr h="363415">
                <a:tc>
                  <a:txBody>
                    <a:bodyPr/>
                    <a:lstStyle/>
                    <a:p>
                      <a:pPr algn="ctr">
                        <a:spcAft>
                          <a:spcPts val="0"/>
                        </a:spcAft>
                      </a:pPr>
                      <a:r>
                        <a:rPr lang="en-US" sz="2000"/>
                        <a:t>Tổng</a:t>
                      </a:r>
                      <a:endParaRPr lang="en-US" sz="2000">
                        <a:latin typeface="Calibri"/>
                        <a:cs typeface="Times New Roman"/>
                      </a:endParaRPr>
                    </a:p>
                  </a:txBody>
                  <a:tcPr marL="68580" marR="68580" marT="0" marB="0"/>
                </a:tc>
                <a:tc>
                  <a:txBody>
                    <a:bodyPr/>
                    <a:lstStyle/>
                    <a:p>
                      <a:pPr>
                        <a:spcAft>
                          <a:spcPts val="0"/>
                        </a:spcAft>
                      </a:pPr>
                      <a:endParaRPr lang="en-US" sz="2000">
                        <a:latin typeface="Times New Roman"/>
                        <a:cs typeface="Times New Roman"/>
                      </a:endParaRPr>
                    </a:p>
                  </a:txBody>
                  <a:tcPr marL="68580" marR="68580" marT="0" marB="0" anchor="ctr"/>
                </a:tc>
                <a:tc>
                  <a:txBody>
                    <a:bodyPr/>
                    <a:lstStyle/>
                    <a:p>
                      <a:pPr algn="ctr">
                        <a:spcAft>
                          <a:spcPts val="0"/>
                        </a:spcAft>
                      </a:pPr>
                      <a:endParaRPr lang="en-US" sz="2000">
                        <a:latin typeface="Times New Roman"/>
                        <a:cs typeface="Times New Roman"/>
                      </a:endParaRPr>
                    </a:p>
                  </a:txBody>
                  <a:tcPr marL="68580" marR="68580" marT="0" marB="0"/>
                </a:tc>
              </a:tr>
            </a:tbl>
          </a:graphicData>
        </a:graphic>
      </p:graphicFrame>
      <p:sp>
        <p:nvSpPr>
          <p:cNvPr id="10" name="Rectangle 9"/>
          <p:cNvSpPr/>
          <p:nvPr/>
        </p:nvSpPr>
        <p:spPr>
          <a:xfrm>
            <a:off x="155575" y="853678"/>
            <a:ext cx="4870308" cy="46166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sz="2400" b="1" smtClean="0">
                <a:solidFill>
                  <a:srgbClr val="008000"/>
                </a:solidFill>
              </a:rPr>
              <a:t>3. Những </a:t>
            </a:r>
            <a:r>
              <a:rPr lang="en-US" sz="2400" b="1" smtClean="0">
                <a:solidFill>
                  <a:srgbClr val="008000"/>
                </a:solidFill>
              </a:rPr>
              <a:t>thành tựu văn hóa chủ yếu</a:t>
            </a:r>
            <a:endParaRPr lang="en-US" sz="2400">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Top 10 cách giảng bài hay tạo hứng thú học tập cho học sinh - Hachim"/>
          <p:cNvPicPr>
            <a:picLocks noChangeAspect="1" noChangeArrowheads="1"/>
          </p:cNvPicPr>
          <p:nvPr/>
        </p:nvPicPr>
        <p:blipFill>
          <a:blip r:embed="rId2" cstate="print"/>
          <a:srcRect/>
          <a:stretch>
            <a:fillRect/>
          </a:stretch>
        </p:blipFill>
        <p:spPr bwMode="auto">
          <a:xfrm>
            <a:off x="5562600" y="1030531"/>
            <a:ext cx="1437612" cy="1058554"/>
          </a:xfrm>
          <a:prstGeom prst="rect">
            <a:avLst/>
          </a:prstGeom>
          <a:noFill/>
        </p:spPr>
      </p:pic>
      <p:sp>
        <p:nvSpPr>
          <p:cNvPr id="8" name="Rectangle 7"/>
          <p:cNvSpPr/>
          <p:nvPr/>
        </p:nvSpPr>
        <p:spPr>
          <a:xfrm>
            <a:off x="2743200" y="342900"/>
            <a:ext cx="3733800" cy="533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b="1" smtClean="0">
                <a:solidFill>
                  <a:srgbClr val="FF0000"/>
                </a:solidFill>
              </a:rPr>
              <a:t>KÍ HIỆU EM CẦN NHỚ</a:t>
            </a:r>
            <a:endParaRPr lang="en-US" b="1">
              <a:solidFill>
                <a:srgbClr val="FF0000"/>
              </a:solidFill>
            </a:endParaRPr>
          </a:p>
        </p:txBody>
      </p:sp>
      <p:sp>
        <p:nvSpPr>
          <p:cNvPr id="9" name="Right Arrow 8"/>
          <p:cNvSpPr/>
          <p:nvPr/>
        </p:nvSpPr>
        <p:spPr>
          <a:xfrm>
            <a:off x="1638300" y="936427"/>
            <a:ext cx="3581400" cy="124676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b="1" smtClean="0">
                <a:solidFill>
                  <a:srgbClr val="0000CC"/>
                </a:solidFill>
              </a:rPr>
              <a:t>HOẠT ĐỘNG CÁ NHÂN</a:t>
            </a:r>
            <a:endParaRPr lang="en-US" b="1">
              <a:solidFill>
                <a:srgbClr val="0000CC"/>
              </a:solidFill>
            </a:endParaRPr>
          </a:p>
        </p:txBody>
      </p:sp>
      <p:pic>
        <p:nvPicPr>
          <p:cNvPr id="10" name="Content Placeholder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562600" y="3564414"/>
            <a:ext cx="1269559" cy="1007586"/>
          </a:xfrm>
          <a:prstGeom prst="rect">
            <a:avLst/>
          </a:prstGeom>
        </p:spPr>
      </p:pic>
      <p:sp>
        <p:nvSpPr>
          <p:cNvPr id="11" name="Right Arrow 10"/>
          <p:cNvSpPr/>
          <p:nvPr/>
        </p:nvSpPr>
        <p:spPr>
          <a:xfrm>
            <a:off x="1600200" y="3564414"/>
            <a:ext cx="3581400" cy="100758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smtClean="0">
                <a:solidFill>
                  <a:srgbClr val="0000CC"/>
                </a:solidFill>
              </a:rPr>
              <a:t>THẢO LUẬN NHÓM</a:t>
            </a:r>
            <a:endParaRPr lang="en-US" b="1">
              <a:solidFill>
                <a:srgbClr val="0000CC"/>
              </a:solidFill>
            </a:endParaRPr>
          </a:p>
        </p:txBody>
      </p:sp>
      <p:pic>
        <p:nvPicPr>
          <p:cNvPr id="12" name="Picture 2" descr="Xây dựng và quản lý nhóm làm việc hiệu quả - SME.MISA.VN"/>
          <p:cNvPicPr>
            <a:picLocks noChangeAspect="1" noChangeArrowheads="1"/>
          </p:cNvPicPr>
          <p:nvPr/>
        </p:nvPicPr>
        <p:blipFill>
          <a:blip r:embed="rId4" cstate="print"/>
          <a:srcRect/>
          <a:stretch>
            <a:fillRect/>
          </a:stretch>
        </p:blipFill>
        <p:spPr bwMode="auto">
          <a:xfrm>
            <a:off x="5924439" y="4572000"/>
            <a:ext cx="1075774" cy="914898"/>
          </a:xfrm>
          <a:prstGeom prst="rect">
            <a:avLst/>
          </a:prstGeom>
          <a:noFill/>
        </p:spPr>
      </p:pic>
      <p:sp>
        <p:nvSpPr>
          <p:cNvPr id="13" name="Right Arrow 12"/>
          <p:cNvSpPr/>
          <p:nvPr/>
        </p:nvSpPr>
        <p:spPr>
          <a:xfrm>
            <a:off x="1600200" y="4572000"/>
            <a:ext cx="3581400" cy="94196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b="1" smtClean="0">
                <a:solidFill>
                  <a:srgbClr val="0000CC"/>
                </a:solidFill>
              </a:rPr>
              <a:t>HOẠT ĐỘNG VẬN DỤNG</a:t>
            </a:r>
            <a:endParaRPr lang="en-US" b="1">
              <a:solidFill>
                <a:srgbClr val="0000CC"/>
              </a:solidFill>
            </a:endParaRPr>
          </a:p>
        </p:txBody>
      </p:sp>
      <p:pic>
        <p:nvPicPr>
          <p:cNvPr id="2050" name="Picture 2"/>
          <p:cNvPicPr>
            <a:picLocks noChangeAspect="1" noChangeArrowheads="1"/>
          </p:cNvPicPr>
          <p:nvPr/>
        </p:nvPicPr>
        <p:blipFill>
          <a:blip r:embed="rId5" cstate="print"/>
          <a:srcRect/>
          <a:stretch>
            <a:fillRect/>
          </a:stretch>
        </p:blipFill>
        <p:spPr bwMode="auto">
          <a:xfrm>
            <a:off x="5823033" y="5591735"/>
            <a:ext cx="1177180" cy="947684"/>
          </a:xfrm>
          <a:prstGeom prst="rect">
            <a:avLst/>
          </a:prstGeom>
          <a:noFill/>
          <a:ln w="9525">
            <a:noFill/>
            <a:miter lim="800000"/>
            <a:headEnd/>
            <a:tailEnd/>
          </a:ln>
          <a:effectLst/>
        </p:spPr>
      </p:pic>
      <p:sp>
        <p:nvSpPr>
          <p:cNvPr id="14" name="Right Arrow 13"/>
          <p:cNvSpPr/>
          <p:nvPr/>
        </p:nvSpPr>
        <p:spPr>
          <a:xfrm>
            <a:off x="1447800" y="5591735"/>
            <a:ext cx="3886200" cy="1203845"/>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000" b="1" smtClean="0">
                <a:solidFill>
                  <a:srgbClr val="0000CC"/>
                </a:solidFill>
              </a:rPr>
              <a:t>Em hãy ghi bài vào vở</a:t>
            </a:r>
            <a:endParaRPr lang="en-US" sz="2000" b="1">
              <a:solidFill>
                <a:srgbClr val="0000CC"/>
              </a:solidFill>
            </a:endParaRPr>
          </a:p>
        </p:txBody>
      </p:sp>
      <p:sp>
        <p:nvSpPr>
          <p:cNvPr id="15" name="Right Arrow 14"/>
          <p:cNvSpPr/>
          <p:nvPr/>
        </p:nvSpPr>
        <p:spPr>
          <a:xfrm>
            <a:off x="1447800" y="2089085"/>
            <a:ext cx="3581400" cy="1246762"/>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000" b="1" smtClean="0">
                <a:solidFill>
                  <a:srgbClr val="0000CC"/>
                </a:solidFill>
              </a:rPr>
              <a:t>HOẠT ĐỘNG </a:t>
            </a:r>
            <a:r>
              <a:rPr lang="en-US" sz="2000" b="1" smtClean="0">
                <a:solidFill>
                  <a:srgbClr val="0000CC"/>
                </a:solidFill>
              </a:rPr>
              <a:t>CẶP ĐÔI</a:t>
            </a:r>
            <a:endParaRPr lang="en-US" sz="2000" b="1">
              <a:solidFill>
                <a:srgbClr val="0000CC"/>
              </a:solidFill>
            </a:endParaRPr>
          </a:p>
        </p:txBody>
      </p:sp>
      <p:pic>
        <p:nvPicPr>
          <p:cNvPr id="1026" name="Picture 2"/>
          <p:cNvPicPr>
            <a:picLocks noChangeAspect="1" noChangeArrowheads="1"/>
          </p:cNvPicPr>
          <p:nvPr/>
        </p:nvPicPr>
        <p:blipFill>
          <a:blip r:embed="rId6"/>
          <a:srcRect/>
          <a:stretch>
            <a:fillRect/>
          </a:stretch>
        </p:blipFill>
        <p:spPr bwMode="auto">
          <a:xfrm>
            <a:off x="5624904" y="2183189"/>
            <a:ext cx="1375308" cy="89744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500"/>
                                        <p:tgtEl>
                                          <p:spTgt spid="15"/>
                                        </p:tgtEl>
                                      </p:cBhvr>
                                    </p:animEffect>
                                  </p:childTnLst>
                                </p:cTn>
                              </p:par>
                              <p:par>
                                <p:cTn id="21" presetID="4" presetClass="entr" presetSubtype="16"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ox(in)">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in)">
                                      <p:cBhvr>
                                        <p:cTn id="28" dur="500"/>
                                        <p:tgtEl>
                                          <p:spTgt spid="11"/>
                                        </p:tgtEl>
                                      </p:cBhvr>
                                    </p:animEffect>
                                  </p:childTnLst>
                                </p:cTn>
                              </p:par>
                              <p:par>
                                <p:cTn id="29" presetID="3"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ox(i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Effect transition="in" filter="box(in)">
                                      <p:cBhvr>
                                        <p:cTn id="44" dur="500"/>
                                        <p:tgtEl>
                                          <p:spTgt spid="2050"/>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ox(i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xmlns=""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265227" y="704256"/>
            <a:ext cx="3316174" cy="612892"/>
          </a:xfrm>
          <a:prstGeom prst="rect">
            <a:avLst/>
          </a:prstGeom>
          <a:noFill/>
        </p:spPr>
        <p:txBody>
          <a:bodyPr wrap="none" lIns="91440" tIns="45720" rIns="91440" bIns="45720">
            <a:prstTxWarp prst="textChevron">
              <a:avLst/>
            </a:prstTxWarp>
            <a:spAutoFit/>
          </a:bodyPr>
          <a:lstStyle/>
          <a:p>
            <a:pPr algn="ctr"/>
            <a:r>
              <a:rPr lang="en-US" sz="2800" b="1" cap="all" smtClean="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LUYỆN TẬP</a:t>
            </a:r>
            <a:endParaRPr lang="en-US" sz="2800" b="1" cap="all">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endParaRPr>
          </a:p>
        </p:txBody>
      </p:sp>
      <p:sp>
        <p:nvSpPr>
          <p:cNvPr id="15" name="Hộp_Văn_Bản 7"/>
          <p:cNvSpPr txBox="1"/>
          <p:nvPr/>
        </p:nvSpPr>
        <p:spPr>
          <a:xfrm>
            <a:off x="1484426" y="101541"/>
            <a:ext cx="61524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b="1" smtClean="0">
                <a:solidFill>
                  <a:srgbClr val="000099"/>
                </a:solidFill>
              </a:rPr>
              <a:t>BÀI  7. AI CẬP VÀ LƯỠNG HÀ CỔ ĐẠI</a:t>
            </a:r>
            <a:endParaRPr lang="en-US" sz="2800">
              <a:solidFill>
                <a:srgbClr val="000099"/>
              </a:solidFill>
            </a:endParaRPr>
          </a:p>
        </p:txBody>
      </p:sp>
      <p:pic>
        <p:nvPicPr>
          <p:cNvPr id="45058" name="Picture 2" descr="Có tồn tại kỳ quan vườn treo Babylon?"/>
          <p:cNvPicPr>
            <a:picLocks noChangeAspect="1" noChangeArrowheads="1"/>
          </p:cNvPicPr>
          <p:nvPr/>
        </p:nvPicPr>
        <p:blipFill>
          <a:blip r:embed="rId3"/>
          <a:srcRect/>
          <a:stretch>
            <a:fillRect/>
          </a:stretch>
        </p:blipFill>
        <p:spPr bwMode="auto">
          <a:xfrm>
            <a:off x="511749" y="1676400"/>
            <a:ext cx="3069652" cy="1916057"/>
          </a:xfrm>
          <a:prstGeom prst="rect">
            <a:avLst/>
          </a:prstGeom>
          <a:noFill/>
        </p:spPr>
      </p:pic>
      <p:pic>
        <p:nvPicPr>
          <p:cNvPr id="45060" name="Picture 4" descr="Hé lộ lý do thực sự tượng cổ Ai Cập thường bị mất mũi | baotintuc.vn"/>
          <p:cNvPicPr>
            <a:picLocks noChangeAspect="1" noChangeArrowheads="1"/>
          </p:cNvPicPr>
          <p:nvPr/>
        </p:nvPicPr>
        <p:blipFill>
          <a:blip r:embed="rId4"/>
          <a:srcRect/>
          <a:stretch>
            <a:fillRect/>
          </a:stretch>
        </p:blipFill>
        <p:spPr bwMode="auto">
          <a:xfrm>
            <a:off x="4735799" y="1699571"/>
            <a:ext cx="3194557" cy="1892885"/>
          </a:xfrm>
          <a:prstGeom prst="rect">
            <a:avLst/>
          </a:prstGeom>
          <a:noFill/>
        </p:spPr>
      </p:pic>
      <p:sp>
        <p:nvSpPr>
          <p:cNvPr id="16" name="Rectangle 15"/>
          <p:cNvSpPr/>
          <p:nvPr/>
        </p:nvSpPr>
        <p:spPr>
          <a:xfrm>
            <a:off x="353813" y="3592457"/>
            <a:ext cx="3452676" cy="40011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sz="2000" b="1" smtClean="0">
                <a:solidFill>
                  <a:srgbClr val="008000"/>
                </a:solidFill>
              </a:rPr>
              <a:t>Vườn treo Babilon – Lưỡng Hà</a:t>
            </a:r>
            <a:endParaRPr lang="en-US" sz="2000">
              <a:solidFill>
                <a:srgbClr val="008000"/>
              </a:solidFill>
            </a:endParaRPr>
          </a:p>
        </p:txBody>
      </p:sp>
      <p:sp>
        <p:nvSpPr>
          <p:cNvPr id="17" name="Rectangle 16"/>
          <p:cNvSpPr/>
          <p:nvPr/>
        </p:nvSpPr>
        <p:spPr>
          <a:xfrm>
            <a:off x="4572000" y="3592457"/>
            <a:ext cx="4178452" cy="40011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sz="2000" b="1" smtClean="0">
                <a:solidFill>
                  <a:srgbClr val="008000"/>
                </a:solidFill>
              </a:rPr>
              <a:t>Tượng nhân sư và Kim tự tháp Ai Cập</a:t>
            </a:r>
            <a:endParaRPr lang="en-US" sz="2000">
              <a:solidFill>
                <a:srgbClr val="008000"/>
              </a:solidFill>
            </a:endParaRPr>
          </a:p>
        </p:txBody>
      </p:sp>
      <p:pic>
        <p:nvPicPr>
          <p:cNvPr id="45062" name="Picture 6" descr="Giải bài 2- Phần Trắc nghiệm- trang 23 sách bài tập Lịch sử 6 - Kết nối tri  thức với cuộc sống | Sách bài tập Lịch sử và Địa lí lớp 6 - Kết nối tri thức"/>
          <p:cNvPicPr>
            <a:picLocks noChangeAspect="1" noChangeArrowheads="1"/>
          </p:cNvPicPr>
          <p:nvPr/>
        </p:nvPicPr>
        <p:blipFill>
          <a:blip r:embed="rId5"/>
          <a:srcRect/>
          <a:stretch>
            <a:fillRect/>
          </a:stretch>
        </p:blipFill>
        <p:spPr bwMode="auto">
          <a:xfrm>
            <a:off x="2193013" y="4105111"/>
            <a:ext cx="3226951" cy="2571276"/>
          </a:xfrm>
          <a:prstGeom prst="rect">
            <a:avLst/>
          </a:prstGeom>
          <a:noFill/>
        </p:spPr>
      </p:pic>
      <p:pic>
        <p:nvPicPr>
          <p:cNvPr id="18" name="Picture 5" descr="Top 10 cách giảng bài hay tạo hứng thú học tập cho học sinh - Hachim"/>
          <p:cNvPicPr>
            <a:picLocks noChangeAspect="1" noChangeArrowheads="1"/>
          </p:cNvPicPr>
          <p:nvPr/>
        </p:nvPicPr>
        <p:blipFill>
          <a:blip r:embed="rId6" cstate="print"/>
          <a:srcRect/>
          <a:stretch>
            <a:fillRect/>
          </a:stretch>
        </p:blipFill>
        <p:spPr bwMode="auto">
          <a:xfrm>
            <a:off x="7697655" y="792806"/>
            <a:ext cx="972211" cy="7158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5058"/>
                                        </p:tgtEl>
                                        <p:attrNameLst>
                                          <p:attrName>style.visibility</p:attrName>
                                        </p:attrNameLst>
                                      </p:cBhvr>
                                      <p:to>
                                        <p:strVal val="visible"/>
                                      </p:to>
                                    </p:set>
                                    <p:animEffect transition="in" filter="box(in)">
                                      <p:cBhvr>
                                        <p:cTn id="12" dur="500"/>
                                        <p:tgtEl>
                                          <p:spTgt spid="4505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par>
                                <p:cTn id="16" presetID="4" presetClass="entr" presetSubtype="16" fill="hold" nodeType="withEffect">
                                  <p:stCondLst>
                                    <p:cond delay="0"/>
                                  </p:stCondLst>
                                  <p:childTnLst>
                                    <p:set>
                                      <p:cBhvr>
                                        <p:cTn id="17" dur="1" fill="hold">
                                          <p:stCondLst>
                                            <p:cond delay="0"/>
                                          </p:stCondLst>
                                        </p:cTn>
                                        <p:tgtEl>
                                          <p:spTgt spid="45060"/>
                                        </p:tgtEl>
                                        <p:attrNameLst>
                                          <p:attrName>style.visibility</p:attrName>
                                        </p:attrNameLst>
                                      </p:cBhvr>
                                      <p:to>
                                        <p:strVal val="visible"/>
                                      </p:to>
                                    </p:set>
                                    <p:animEffect transition="in" filter="box(in)">
                                      <p:cBhvr>
                                        <p:cTn id="18" dur="500"/>
                                        <p:tgtEl>
                                          <p:spTgt spid="45060"/>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ox(in)">
                                      <p:cBhvr>
                                        <p:cTn id="21" dur="500"/>
                                        <p:tgtEl>
                                          <p:spTgt spid="17"/>
                                        </p:tgtEl>
                                      </p:cBhvr>
                                    </p:animEffect>
                                  </p:childTnLst>
                                </p:cTn>
                              </p:par>
                              <p:par>
                                <p:cTn id="22" presetID="3" presetClass="entr" presetSubtype="10" fill="hold" nodeType="withEffect">
                                  <p:stCondLst>
                                    <p:cond delay="0"/>
                                  </p:stCondLst>
                                  <p:childTnLst>
                                    <p:set>
                                      <p:cBhvr>
                                        <p:cTn id="23" dur="1" fill="hold">
                                          <p:stCondLst>
                                            <p:cond delay="0"/>
                                          </p:stCondLst>
                                        </p:cTn>
                                        <p:tgtEl>
                                          <p:spTgt spid="45062"/>
                                        </p:tgtEl>
                                        <p:attrNameLst>
                                          <p:attrName>style.visibility</p:attrName>
                                        </p:attrNameLst>
                                      </p:cBhvr>
                                      <p:to>
                                        <p:strVal val="visible"/>
                                      </p:to>
                                    </p:set>
                                    <p:animEffect transition="in" filter="blinds(horizontal)">
                                      <p:cBhvr>
                                        <p:cTn id="24" dur="500"/>
                                        <p:tgtEl>
                                          <p:spTgt spid="4506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39100" y="15240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AutoShape 2" descr="Dàn Karaoke Gia Đình Năm 2021 Có Điểm Gì Đặc B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Vẽ tay hoạt hình cậu bé dấu chấm hỏi minh họa miễn phí | Công cụ đồ họa PSD  Tải xuống miễn phí - Pikb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Hộp_Văn_Bản 7"/>
          <p:cNvSpPr txBox="1"/>
          <p:nvPr/>
        </p:nvSpPr>
        <p:spPr>
          <a:xfrm>
            <a:off x="1595197" y="75930"/>
            <a:ext cx="61524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b="1" smtClean="0">
                <a:solidFill>
                  <a:srgbClr val="000099"/>
                </a:solidFill>
              </a:rPr>
              <a:t>BÀI  7. AI CẬP VÀ LƯỠNG HÀ CỔ ĐẠI</a:t>
            </a:r>
            <a:endParaRPr lang="en-US" sz="2800">
              <a:solidFill>
                <a:srgbClr val="000099"/>
              </a:solidFill>
            </a:endParaRPr>
          </a:p>
        </p:txBody>
      </p:sp>
      <p:pic>
        <p:nvPicPr>
          <p:cNvPr id="9" name="Picture 2" descr="Có tồn tại kỳ quan vườn treo Babylon?"/>
          <p:cNvPicPr>
            <a:picLocks noChangeAspect="1" noChangeArrowheads="1"/>
          </p:cNvPicPr>
          <p:nvPr/>
        </p:nvPicPr>
        <p:blipFill>
          <a:blip r:embed="rId3"/>
          <a:srcRect/>
          <a:stretch>
            <a:fillRect/>
          </a:stretch>
        </p:blipFill>
        <p:spPr bwMode="auto">
          <a:xfrm>
            <a:off x="155575" y="853679"/>
            <a:ext cx="3959226" cy="2461262"/>
          </a:xfrm>
          <a:prstGeom prst="rect">
            <a:avLst/>
          </a:prstGeom>
          <a:noFill/>
        </p:spPr>
      </p:pic>
      <p:sp>
        <p:nvSpPr>
          <p:cNvPr id="10" name="Rectangle 9"/>
          <p:cNvSpPr/>
          <p:nvPr/>
        </p:nvSpPr>
        <p:spPr>
          <a:xfrm>
            <a:off x="4114801" y="853678"/>
            <a:ext cx="4922638" cy="2585323"/>
          </a:xfrm>
          <a:prstGeom prst="rect">
            <a:avLst/>
          </a:prstGeom>
        </p:spPr>
        <p:txBody>
          <a:bodyPr wrap="square">
            <a:spAutoFit/>
          </a:bodyPr>
          <a:lstStyle/>
          <a:p>
            <a:pPr algn="just"/>
            <a:r>
              <a:rPr lang="vi-VN" smtClean="0">
                <a:latin typeface="+mj-lt"/>
                <a:cs typeface="Times New Roman" pitchFamily="18" charset="0"/>
              </a:rPr>
              <a:t>Vườn treo Babylon (cũng được gọi là Vườn treo Semiramis) và những bức tường của Babylon (Iraq hiện nay) từng được coi là một trong Bảy kỳ quan của thế giới. Chúng được cho là do vua </a:t>
            </a:r>
            <a:r>
              <a:rPr lang="vi-VN" smtClean="0">
                <a:latin typeface="+mj-lt"/>
                <a:cs typeface="Times New Roman" pitchFamily="18" charset="0"/>
              </a:rPr>
              <a:t>Nebuchadnezzar </a:t>
            </a:r>
            <a:r>
              <a:rPr lang="vi-VN" smtClean="0">
                <a:latin typeface="+mj-lt"/>
                <a:cs typeface="Times New Roman" pitchFamily="18" charset="0"/>
              </a:rPr>
              <a:t>II xây dựng nên từ khoảng năm 600 TCN. </a:t>
            </a:r>
            <a:r>
              <a:rPr lang="vi-VN" smtClean="0">
                <a:latin typeface="+mj-lt"/>
              </a:rPr>
              <a:t>Vườn treo Babylon dựng ngay cạnh cung điện nhà vua, bên bờ sông Ơphơrat (Euphrate) thuộc lưu vực Lưỡng Hà, cách thành Batđa (Baghdad), Irăc 50 km về phía nam.</a:t>
            </a:r>
            <a:endParaRPr lang="en-US">
              <a:latin typeface="+mj-lt"/>
              <a:cs typeface="Times New Roman" pitchFamily="18" charset="0"/>
            </a:endParaRPr>
          </a:p>
        </p:txBody>
      </p:sp>
      <p:sp>
        <p:nvSpPr>
          <p:cNvPr id="12" name="Rectangle 11"/>
          <p:cNvSpPr/>
          <p:nvPr/>
        </p:nvSpPr>
        <p:spPr>
          <a:xfrm>
            <a:off x="239984" y="3523409"/>
            <a:ext cx="8599216" cy="2554545"/>
          </a:xfrm>
          <a:prstGeom prst="rect">
            <a:avLst/>
          </a:prstGeom>
        </p:spPr>
        <p:txBody>
          <a:bodyPr wrap="square">
            <a:spAutoFit/>
          </a:bodyPr>
          <a:lstStyle/>
          <a:p>
            <a:pPr algn="just"/>
            <a:r>
              <a:rPr lang="vi-VN" sz="1600" smtClean="0"/>
              <a:t> -Vườn được xây trên một quả đồi nhỏ, có dạng vuông gồm bốn tầng, tầng nọ cách tầng kia 25 m, mỗi tầng là một vườn nối nhau bằng những cầu thang khá rộng. Tầng dưới cùng có diện tích là 60.516 m2, nằm trên một hệ thống  cột gồm 625 cái. Hệ thống cột này càng lên cao càng thu hẹp dần, số lượng cột ít đi, đến tầng 2 có 441 cột, tầng 3 có 289 cột, tầng trên cùng có 169 cột, kích thước cũng nhỏ dần. Diện tích tầng trên cùng chỉ còn bằng nửa tầng dưới cùng. Toàn bộ vườn treo giống như một chiếc tháp giật cấp rất phổ biến ở lưu vực Lưỡng Hà. Nền của tầng làm bằng đá tảng, mỗi viên dài 5 m, rộng 1,2 m, được phủ nhựa, sau đó lát gạch và cuối cùng phủ một lớp chì, trên đổ một lớp đất màu mỡ. Mỗi tầng được xây theo kiểu vòm cong. Vườn có đủ hoa thơm, cỏ lạ, các loại cây quý hiếm được đưa về từ những vùng mà nhà vua đến xâm lược.</a:t>
            </a:r>
            <a:endParaRPr lang="en-US" sz="1600"/>
          </a:p>
        </p:txBody>
      </p:sp>
      <p:pic>
        <p:nvPicPr>
          <p:cNvPr id="15" name="Picture 5" descr="Top 10 cách giảng bài hay tạo hứng thú học tập cho học sinh - Hachim"/>
          <p:cNvPicPr>
            <a:picLocks noChangeAspect="1" noChangeArrowheads="1"/>
          </p:cNvPicPr>
          <p:nvPr/>
        </p:nvPicPr>
        <p:blipFill>
          <a:blip r:embed="rId4" cstate="print"/>
          <a:srcRect/>
          <a:stretch>
            <a:fillRect/>
          </a:stretch>
        </p:blipFill>
        <p:spPr bwMode="auto">
          <a:xfrm>
            <a:off x="7747653" y="241217"/>
            <a:ext cx="972211" cy="7158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39100" y="15240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AutoShape 2" descr="Dàn Karaoke Gia Đình Năm 2021 Có Điểm Gì Đặc B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Vẽ tay hoạt hình cậu bé dấu chấm hỏi minh họa miễn phí | Công cụ đồ họa PSD  Tải xuống miễn phí - Pikb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Hộp_Văn_Bản 7"/>
          <p:cNvSpPr txBox="1"/>
          <p:nvPr/>
        </p:nvSpPr>
        <p:spPr>
          <a:xfrm>
            <a:off x="2031305" y="160338"/>
            <a:ext cx="61524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b="1" smtClean="0">
                <a:solidFill>
                  <a:srgbClr val="000099"/>
                </a:solidFill>
              </a:rPr>
              <a:t>BÀI  7. AI CẬP VÀ LƯỠNG HÀ CỔ ĐẠI</a:t>
            </a:r>
            <a:endParaRPr lang="en-US" sz="2800">
              <a:solidFill>
                <a:srgbClr val="000099"/>
              </a:solidFill>
            </a:endParaRPr>
          </a:p>
        </p:txBody>
      </p:sp>
      <p:sp>
        <p:nvSpPr>
          <p:cNvPr id="10" name="Rectangle 9"/>
          <p:cNvSpPr/>
          <p:nvPr/>
        </p:nvSpPr>
        <p:spPr>
          <a:xfrm>
            <a:off x="373218" y="760849"/>
            <a:ext cx="3316174" cy="389890"/>
          </a:xfrm>
          <a:prstGeom prst="rect">
            <a:avLst/>
          </a:prstGeom>
          <a:noFill/>
        </p:spPr>
        <p:txBody>
          <a:bodyPr wrap="none" lIns="91440" tIns="45720" rIns="91440" bIns="45720">
            <a:prstTxWarp prst="textChevron">
              <a:avLst/>
            </a:prstTxWarp>
            <a:spAutoFit/>
          </a:bodyPr>
          <a:lstStyle/>
          <a:p>
            <a:pPr algn="ctr"/>
            <a:r>
              <a:rPr lang="en-US" sz="2800" b="1" cap="all" smtClean="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LUYỆN TẬP</a:t>
            </a:r>
            <a:endParaRPr lang="en-US" sz="2800" b="1" cap="all">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endParaRPr>
          </a:p>
        </p:txBody>
      </p:sp>
      <p:pic>
        <p:nvPicPr>
          <p:cNvPr id="11"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8183761" y="683558"/>
            <a:ext cx="760545" cy="560010"/>
          </a:xfrm>
          <a:prstGeom prst="rect">
            <a:avLst/>
          </a:prstGeom>
          <a:noFill/>
        </p:spPr>
      </p:pic>
      <p:sp>
        <p:nvSpPr>
          <p:cNvPr id="12" name="Rectangle 11"/>
          <p:cNvSpPr/>
          <p:nvPr/>
        </p:nvSpPr>
        <p:spPr>
          <a:xfrm>
            <a:off x="460375" y="4495799"/>
            <a:ext cx="8150225" cy="2031325"/>
          </a:xfrm>
          <a:prstGeom prst="rect">
            <a:avLst/>
          </a:prstGeom>
        </p:spPr>
        <p:txBody>
          <a:bodyPr wrap="square">
            <a:spAutoFit/>
          </a:bodyPr>
          <a:lstStyle/>
          <a:p>
            <a:pPr algn="just"/>
            <a:r>
              <a:rPr lang="vi-VN" smtClean="0"/>
              <a:t>Quần thể kim tự tháp Giza ở cao nguyên Giza là nơi chứa hàng ngàn công trình khảo cổ học hiếm có của loài người. Nơi đó có ba kim tự tháp vĩ đại là </a:t>
            </a:r>
            <a:r>
              <a:rPr lang="vi-VN" b="1" smtClean="0"/>
              <a:t>Khafre, Menkaure và Đại kim tự tháp Giza (hay kim tự tháp Khufu)</a:t>
            </a:r>
            <a:r>
              <a:rPr lang="vi-VN" smtClean="0"/>
              <a:t>. Không những thế, Đại Nhân Sư (đôi khi gọi là Nhân Sư) - bức tượng nguyên khối lớn nhất và lâu đời nhất thế giới - cũng nằm ở </a:t>
            </a:r>
            <a:r>
              <a:rPr lang="vi-VN" smtClean="0"/>
              <a:t>đây</a:t>
            </a:r>
            <a:r>
              <a:rPr lang="vi-VN" smtClean="0"/>
              <a:t>.</a:t>
            </a:r>
            <a:endParaRPr lang="vi-VN" smtClean="0"/>
          </a:p>
          <a:p>
            <a:pPr algn="just"/>
            <a:r>
              <a:rPr lang="vi-VN" smtClean="0"/>
              <a:t>Dài 73 mét và rộng 66 mét, bức tượng được người Ai Cập cổ tạo nên từ một khối đá vôi nguyên khối, không lắp </a:t>
            </a:r>
            <a:r>
              <a:rPr lang="vi-VN" smtClean="0"/>
              <a:t>ghép</a:t>
            </a:r>
            <a:r>
              <a:rPr lang="vi-VN" smtClean="0"/>
              <a:t>.</a:t>
            </a:r>
            <a:endParaRPr lang="en-US"/>
          </a:p>
        </p:txBody>
      </p:sp>
      <p:pic>
        <p:nvPicPr>
          <p:cNvPr id="9218" name="Picture 2" descr="Top 7 kỳ quan thế giới &amp;quot;Bí ẩn Kim Tự Tháp Giza&amp;quot; | Nơi chia sẻ kinh nghiệm  du lịch"/>
          <p:cNvPicPr>
            <a:picLocks noChangeAspect="1" noChangeArrowheads="1"/>
          </p:cNvPicPr>
          <p:nvPr/>
        </p:nvPicPr>
        <p:blipFill>
          <a:blip r:embed="rId4"/>
          <a:srcRect/>
          <a:stretch>
            <a:fillRect/>
          </a:stretch>
        </p:blipFill>
        <p:spPr bwMode="auto">
          <a:xfrm>
            <a:off x="2031305" y="1150739"/>
            <a:ext cx="4572000" cy="32522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ox(in)">
                                      <p:cBhvr>
                                        <p:cTn id="7" dur="500"/>
                                        <p:tgtEl>
                                          <p:spTgt spid="921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39100" y="15240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AutoShape 2" descr="Dàn Karaoke Gia Đình Năm 2021 Có Điểm Gì Đặc B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Vẽ tay hoạt hình cậu bé dấu chấm hỏi minh họa miễn phí | Công cụ đồ họa PSD  Tải xuống miễn phí - Pikb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Hộp_Văn_Bản 7"/>
          <p:cNvSpPr txBox="1"/>
          <p:nvPr/>
        </p:nvSpPr>
        <p:spPr>
          <a:xfrm>
            <a:off x="2031305" y="160338"/>
            <a:ext cx="61524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b="1" smtClean="0">
                <a:solidFill>
                  <a:srgbClr val="000099"/>
                </a:solidFill>
              </a:rPr>
              <a:t>BÀI  7. AI CẬP VÀ LƯỠNG HÀ CỔ ĐẠI</a:t>
            </a:r>
            <a:endParaRPr lang="en-US" sz="2800">
              <a:solidFill>
                <a:srgbClr val="000099"/>
              </a:solidFill>
            </a:endParaRPr>
          </a:p>
        </p:txBody>
      </p:sp>
      <p:sp>
        <p:nvSpPr>
          <p:cNvPr id="9" name="Rectangle 8"/>
          <p:cNvSpPr/>
          <p:nvPr/>
        </p:nvSpPr>
        <p:spPr>
          <a:xfrm>
            <a:off x="373218" y="853678"/>
            <a:ext cx="3316174" cy="389890"/>
          </a:xfrm>
          <a:prstGeom prst="rect">
            <a:avLst/>
          </a:prstGeom>
          <a:noFill/>
        </p:spPr>
        <p:txBody>
          <a:bodyPr wrap="none" lIns="91440" tIns="45720" rIns="91440" bIns="45720">
            <a:prstTxWarp prst="textChevron">
              <a:avLst/>
            </a:prstTxWarp>
            <a:spAutoFit/>
          </a:bodyPr>
          <a:lstStyle/>
          <a:p>
            <a:pPr algn="ctr"/>
            <a:r>
              <a:rPr lang="en-US" sz="2800" b="1" cap="all" smtClean="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LUYỆN TẬP</a:t>
            </a:r>
            <a:endParaRPr lang="en-US" sz="2800" b="1" cap="all">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endParaRPr>
          </a:p>
        </p:txBody>
      </p:sp>
      <p:pic>
        <p:nvPicPr>
          <p:cNvPr id="10" name="Picture 6" descr="Giải bài 2- Phần Trắc nghiệm- trang 23 sách bài tập Lịch sử 6 - Kết nối tri  thức với cuộc sống | Sách bài tập Lịch sử và Địa lí lớp 6 - Kết nối tri thức"/>
          <p:cNvPicPr>
            <a:picLocks noChangeAspect="1" noChangeArrowheads="1"/>
          </p:cNvPicPr>
          <p:nvPr/>
        </p:nvPicPr>
        <p:blipFill>
          <a:blip r:embed="rId3"/>
          <a:srcRect/>
          <a:stretch>
            <a:fillRect/>
          </a:stretch>
        </p:blipFill>
        <p:spPr bwMode="auto">
          <a:xfrm>
            <a:off x="2895600" y="1243568"/>
            <a:ext cx="3890289" cy="3099832"/>
          </a:xfrm>
          <a:prstGeom prst="rect">
            <a:avLst/>
          </a:prstGeom>
          <a:noFill/>
        </p:spPr>
      </p:pic>
      <p:sp>
        <p:nvSpPr>
          <p:cNvPr id="11" name="Rectangle 10"/>
          <p:cNvSpPr/>
          <p:nvPr/>
        </p:nvSpPr>
        <p:spPr>
          <a:xfrm>
            <a:off x="373218" y="4343400"/>
            <a:ext cx="8607424" cy="2031325"/>
          </a:xfrm>
          <a:prstGeom prst="rect">
            <a:avLst/>
          </a:prstGeom>
        </p:spPr>
        <p:txBody>
          <a:bodyPr wrap="square">
            <a:spAutoFit/>
          </a:bodyPr>
          <a:lstStyle/>
          <a:p>
            <a:pPr algn="just"/>
            <a:r>
              <a:rPr lang="vi-VN" smtClean="0"/>
              <a:t>Bánh xe là một trong những phát minh tối quan trọng của loài người, giúp cải thiện vượt bậc sản xuất, giao thông cũng như nhiều mặt khác của đời sống con người. Bánh xe ra đời khi nào? Cho đến nay, đó vẫn còn là một câu hỏi lớn đối với các nhà sử học. Các nhà khảo cổ tìm thấy chiếc bánh xe cổ xưa nhất tại khu vực Lưỡng Hà có niên đại khoảng 3.500 trước Công nguyên. Trên các bức vẽ cổ của người Sume có khắc họa một loại xe chở hàng có gắn bánh tròn bằng gỗ cưa từ thân cây.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xmlns=""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1905000" y="704255"/>
            <a:ext cx="2362200" cy="533399"/>
          </a:xfrm>
          <a:prstGeom prst="rect">
            <a:avLst/>
          </a:prstGeom>
          <a:noFill/>
        </p:spPr>
        <p:txBody>
          <a:bodyPr wrap="none" lIns="91440" tIns="45720" rIns="91440" bIns="45720">
            <a:prstTxWarp prst="textChevron">
              <a:avLst/>
            </a:prstTxWarp>
            <a:spAutoFit/>
          </a:bodyPr>
          <a:lstStyle/>
          <a:p>
            <a:pPr algn="ctr"/>
            <a:r>
              <a:rPr lang="vi-VN" sz="2800" b="1" cap="all"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rPr>
              <a:t>VẬN DỤNG</a:t>
            </a:r>
            <a:endParaRPr lang="en-US" sz="2800" b="1" cap="all">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endParaRPr>
          </a:p>
        </p:txBody>
      </p:sp>
      <p:pic>
        <p:nvPicPr>
          <p:cNvPr id="14" name="Picture 2" descr="Xây dựng và quản lý nhóm làm việc hiệu quả - SME.MISA.VN"/>
          <p:cNvPicPr>
            <a:picLocks noChangeAspect="1" noChangeArrowheads="1"/>
          </p:cNvPicPr>
          <p:nvPr/>
        </p:nvPicPr>
        <p:blipFill>
          <a:blip r:embed="rId3" cstate="print"/>
          <a:srcRect/>
          <a:stretch>
            <a:fillRect/>
          </a:stretch>
        </p:blipFill>
        <p:spPr bwMode="auto">
          <a:xfrm>
            <a:off x="457200" y="624761"/>
            <a:ext cx="814136" cy="692387"/>
          </a:xfrm>
          <a:prstGeom prst="rect">
            <a:avLst/>
          </a:prstGeom>
          <a:noFill/>
        </p:spPr>
      </p:pic>
      <p:sp>
        <p:nvSpPr>
          <p:cNvPr id="15" name="Hộp_Văn_Bản 7"/>
          <p:cNvSpPr txBox="1"/>
          <p:nvPr/>
        </p:nvSpPr>
        <p:spPr>
          <a:xfrm>
            <a:off x="1484426" y="101541"/>
            <a:ext cx="61524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b="1" smtClean="0">
                <a:solidFill>
                  <a:srgbClr val="000099"/>
                </a:solidFill>
              </a:rPr>
              <a:t>BÀI  7. AI CẬP VÀ LƯỠNG HÀ CỔ ĐẠI</a:t>
            </a:r>
            <a:endParaRPr lang="en-US" sz="2800">
              <a:solidFill>
                <a:srgbClr val="000099"/>
              </a:solidFill>
            </a:endParaRPr>
          </a:p>
        </p:txBody>
      </p:sp>
      <p:pic>
        <p:nvPicPr>
          <p:cNvPr id="16" name="Picture 2"/>
          <p:cNvPicPr>
            <a:picLocks noChangeAspect="1" noChangeArrowheads="1"/>
          </p:cNvPicPr>
          <p:nvPr/>
        </p:nvPicPr>
        <p:blipFill>
          <a:blip r:embed="rId4"/>
          <a:srcRect/>
          <a:stretch>
            <a:fillRect/>
          </a:stretch>
        </p:blipFill>
        <p:spPr bwMode="auto">
          <a:xfrm>
            <a:off x="7237146" y="788930"/>
            <a:ext cx="1375308" cy="897447"/>
          </a:xfrm>
          <a:prstGeom prst="rect">
            <a:avLst/>
          </a:prstGeom>
          <a:noFill/>
          <a:ln w="9525">
            <a:noFill/>
            <a:miter lim="800000"/>
            <a:headEnd/>
            <a:tailEnd/>
          </a:ln>
          <a:effectLst/>
        </p:spPr>
      </p:pic>
      <p:sp>
        <p:nvSpPr>
          <p:cNvPr id="7170" name="Rectangle 2"/>
          <p:cNvSpPr>
            <a:spLocks noChangeArrowheads="1"/>
          </p:cNvSpPr>
          <p:nvPr/>
        </p:nvSpPr>
        <p:spPr bwMode="auto">
          <a:xfrm>
            <a:off x="457200" y="1686377"/>
            <a:ext cx="815525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Thảo luận cặp đôi: </a:t>
            </a:r>
            <a:endParaRPr kumimoji="0" lang="en-US" sz="2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3333"/>
                </a:solidFill>
                <a:effectLst/>
                <a:latin typeface="Arial" pitchFamily="34" charset="0"/>
                <a:ea typeface="Times New Roman" pitchFamily="18" charset="0"/>
                <a:cs typeface="Arial" pitchFamily="34" charset="0"/>
              </a:rPr>
              <a:t>-</a:t>
            </a:r>
            <a:r>
              <a:rPr kumimoji="0" lang="en-US" sz="2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Em hãy nêu một số vật dụng hay lĩnh vực mà ngày nay chúng ta đang thừa hưởng từ các phát minh của người Ai Cập và Luỡng Hà cổ đại.</a:t>
            </a:r>
            <a:endParaRPr kumimoji="0" lang="en-US" sz="2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Dựa vào bảng chữ số của nguời Ai Cập dưới đây em hãy làm phép tính: 124 + 321 = ? và 1565 - 1243 = ? Theo cách viết của người Ai Cập cổ đại.</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pic>
        <p:nvPicPr>
          <p:cNvPr id="7169" name="Picture 33" descr="tải xuống"/>
          <p:cNvPicPr>
            <a:picLocks noChangeAspect="1" noChangeArrowheads="1"/>
          </p:cNvPicPr>
          <p:nvPr/>
        </p:nvPicPr>
        <p:blipFill>
          <a:blip r:embed="rId5"/>
          <a:srcRect/>
          <a:stretch>
            <a:fillRect/>
          </a:stretch>
        </p:blipFill>
        <p:spPr bwMode="auto">
          <a:xfrm>
            <a:off x="2095500" y="3933146"/>
            <a:ext cx="4343400" cy="27697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170"/>
                                        </p:tgtEl>
                                        <p:attrNameLst>
                                          <p:attrName>style.visibility</p:attrName>
                                        </p:attrNameLst>
                                      </p:cBhvr>
                                      <p:to>
                                        <p:strVal val="visible"/>
                                      </p:to>
                                    </p:set>
                                    <p:animEffect transition="in" filter="box(in)">
                                      <p:cBhvr>
                                        <p:cTn id="18" dur="500"/>
                                        <p:tgtEl>
                                          <p:spTgt spid="717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7169"/>
                                        </p:tgtEl>
                                        <p:attrNameLst>
                                          <p:attrName>style.visibility</p:attrName>
                                        </p:attrNameLst>
                                      </p:cBhvr>
                                      <p:to>
                                        <p:strVal val="visible"/>
                                      </p:to>
                                    </p:set>
                                    <p:animEffect transition="in" filter="box(in)">
                                      <p:cBhvr>
                                        <p:cTn id="23"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xmlns=""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1905000" y="704255"/>
            <a:ext cx="2362200" cy="533399"/>
          </a:xfrm>
          <a:prstGeom prst="rect">
            <a:avLst/>
          </a:prstGeom>
          <a:noFill/>
        </p:spPr>
        <p:txBody>
          <a:bodyPr wrap="none" lIns="91440" tIns="45720" rIns="91440" bIns="45720">
            <a:prstTxWarp prst="textChevron">
              <a:avLst/>
            </a:prstTxWarp>
            <a:spAutoFit/>
          </a:bodyPr>
          <a:lstStyle/>
          <a:p>
            <a:pPr algn="ctr"/>
            <a:r>
              <a:rPr lang="vi-VN" sz="2800" b="1" cap="all"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rPr>
              <a:t>VẬN DỤNG</a:t>
            </a:r>
            <a:endParaRPr lang="en-US" sz="2800" b="1" cap="all">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endParaRPr>
          </a:p>
        </p:txBody>
      </p:sp>
      <p:pic>
        <p:nvPicPr>
          <p:cNvPr id="14" name="Picture 2" descr="Xây dựng và quản lý nhóm làm việc hiệu quả - SME.MISA.VN"/>
          <p:cNvPicPr>
            <a:picLocks noChangeAspect="1" noChangeArrowheads="1"/>
          </p:cNvPicPr>
          <p:nvPr/>
        </p:nvPicPr>
        <p:blipFill>
          <a:blip r:embed="rId3" cstate="print"/>
          <a:srcRect/>
          <a:stretch>
            <a:fillRect/>
          </a:stretch>
        </p:blipFill>
        <p:spPr bwMode="auto">
          <a:xfrm>
            <a:off x="457200" y="624761"/>
            <a:ext cx="814136" cy="692387"/>
          </a:xfrm>
          <a:prstGeom prst="rect">
            <a:avLst/>
          </a:prstGeom>
          <a:noFill/>
        </p:spPr>
      </p:pic>
      <p:sp>
        <p:nvSpPr>
          <p:cNvPr id="15" name="Hộp_Văn_Bản 7"/>
          <p:cNvSpPr txBox="1"/>
          <p:nvPr/>
        </p:nvSpPr>
        <p:spPr>
          <a:xfrm>
            <a:off x="1484426" y="101541"/>
            <a:ext cx="61524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b="1" smtClean="0">
                <a:solidFill>
                  <a:srgbClr val="000099"/>
                </a:solidFill>
              </a:rPr>
              <a:t>BÀI  7. AI CẬP VÀ LƯỠNG HÀ CỔ ĐẠI</a:t>
            </a:r>
            <a:endParaRPr lang="en-US" sz="2800">
              <a:solidFill>
                <a:srgbClr val="000099"/>
              </a:solidFill>
            </a:endParaRPr>
          </a:p>
        </p:txBody>
      </p:sp>
      <p:pic>
        <p:nvPicPr>
          <p:cNvPr id="16" name="Picture 2"/>
          <p:cNvPicPr>
            <a:picLocks noChangeAspect="1" noChangeArrowheads="1"/>
          </p:cNvPicPr>
          <p:nvPr/>
        </p:nvPicPr>
        <p:blipFill>
          <a:blip r:embed="rId4"/>
          <a:srcRect/>
          <a:stretch>
            <a:fillRect/>
          </a:stretch>
        </p:blipFill>
        <p:spPr bwMode="auto">
          <a:xfrm>
            <a:off x="7237146" y="788930"/>
            <a:ext cx="1375308" cy="897447"/>
          </a:xfrm>
          <a:prstGeom prst="rect">
            <a:avLst/>
          </a:prstGeom>
          <a:noFill/>
          <a:ln w="9525">
            <a:noFill/>
            <a:miter lim="800000"/>
            <a:headEnd/>
            <a:tailEnd/>
          </a:ln>
          <a:effectLst/>
        </p:spPr>
      </p:pic>
      <p:sp>
        <p:nvSpPr>
          <p:cNvPr id="7170" name="Rectangle 2"/>
          <p:cNvSpPr>
            <a:spLocks noChangeArrowheads="1"/>
          </p:cNvSpPr>
          <p:nvPr/>
        </p:nvSpPr>
        <p:spPr bwMode="auto">
          <a:xfrm>
            <a:off x="457200" y="1899373"/>
            <a:ext cx="79248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Thảo luận cặp đôi: </a:t>
            </a:r>
            <a:endParaRPr kumimoji="0" lang="en-US" sz="2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3333"/>
                </a:solidFill>
                <a:effectLst/>
                <a:latin typeface="Arial" pitchFamily="34" charset="0"/>
                <a:ea typeface="Times New Roman" pitchFamily="18" charset="0"/>
                <a:cs typeface="Arial" pitchFamily="34" charset="0"/>
              </a:rPr>
              <a:t>-</a:t>
            </a:r>
            <a:r>
              <a:rPr kumimoji="0" lang="en-US" sz="2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Em hãy nêu một số vật dụng hay lĩnh vực mà ngày nay chúng ta đang thừa hưởng từ các phát minh của người Ai Cập và Luỡng Hà cổ </a:t>
            </a:r>
            <a:r>
              <a:rPr kumimoji="0" lang="en-US" sz="2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đại</a:t>
            </a:r>
            <a:r>
              <a:rPr kumimoji="0" lang="en-US" sz="2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endParaRPr kumimoji="0" lang="en-US" sz="2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p:txBody>
      </p:sp>
      <p:sp>
        <p:nvSpPr>
          <p:cNvPr id="13" name="Rectangle 12"/>
          <p:cNvSpPr/>
          <p:nvPr/>
        </p:nvSpPr>
        <p:spPr>
          <a:xfrm>
            <a:off x="304800" y="3429000"/>
            <a:ext cx="7924800" cy="1815882"/>
          </a:xfrm>
          <a:prstGeom prst="rect">
            <a:avLst/>
          </a:prstGeom>
        </p:spPr>
        <p:txBody>
          <a:bodyPr wrap="square">
            <a:spAutoFit/>
          </a:bodyPr>
          <a:lstStyle/>
          <a:p>
            <a:pPr lvl="0" algn="just"/>
            <a:r>
              <a:rPr lang="en-US" sz="2800" smtClean="0">
                <a:solidFill>
                  <a:srgbClr val="000000"/>
                </a:solidFill>
                <a:latin typeface="Times New Roman" pitchFamily="18" charset="0"/>
                <a:ea typeface="Arial" pitchFamily="34" charset="0"/>
                <a:cs typeface="Times New Roman" pitchFamily="18" charset="0"/>
              </a:rPr>
              <a:t>          </a:t>
            </a:r>
            <a:r>
              <a:rPr lang="vi-VN" sz="2800" smtClean="0">
                <a:solidFill>
                  <a:srgbClr val="000000"/>
                </a:solidFill>
                <a:latin typeface="Times New Roman" pitchFamily="18" charset="0"/>
                <a:ea typeface="Arial" pitchFamily="34" charset="0"/>
                <a:cs typeface="Times New Roman" pitchFamily="18" charset="0"/>
              </a:rPr>
              <a:t>Người </a:t>
            </a:r>
            <a:r>
              <a:rPr lang="vi-VN" sz="2800" smtClean="0">
                <a:solidFill>
                  <a:srgbClr val="000000"/>
                </a:solidFill>
                <a:latin typeface="Times New Roman" pitchFamily="18" charset="0"/>
                <a:ea typeface="Arial" pitchFamily="34" charset="0"/>
                <a:cs typeface="Times New Roman" pitchFamily="18" charset="0"/>
              </a:rPr>
              <a:t>Ai Cập và Lưỡng Hà c</a:t>
            </a:r>
            <a:r>
              <a:rPr lang="en-US" sz="2800" smtClean="0">
                <a:solidFill>
                  <a:srgbClr val="000000"/>
                </a:solidFill>
                <a:latin typeface="Times New Roman" pitchFamily="18" charset="0"/>
                <a:ea typeface="Arial" pitchFamily="34" charset="0"/>
                <a:cs typeface="Times New Roman" pitchFamily="18" charset="0"/>
              </a:rPr>
              <a:t>ổ</a:t>
            </a:r>
            <a:r>
              <a:rPr lang="vi-VN" sz="2800" smtClean="0">
                <a:solidFill>
                  <a:srgbClr val="000000"/>
                </a:solidFill>
                <a:latin typeface="Times New Roman" pitchFamily="18" charset="0"/>
                <a:ea typeface="Arial" pitchFamily="34" charset="0"/>
                <a:cs typeface="Times New Roman" pitchFamily="18" charset="0"/>
              </a:rPr>
              <a:t> đại có nhiều phát minh quan trọng còn có giá trị đến ngày </a:t>
            </a:r>
            <a:r>
              <a:rPr lang="vi-VN" sz="2800" smtClean="0">
                <a:solidFill>
                  <a:srgbClr val="000000"/>
                </a:solidFill>
                <a:latin typeface="Times New Roman" pitchFamily="18" charset="0"/>
                <a:ea typeface="Arial" pitchFamily="34" charset="0"/>
                <a:cs typeface="Times New Roman" pitchFamily="18" charset="0"/>
              </a:rPr>
              <a:t>nay </a:t>
            </a:r>
            <a:r>
              <a:rPr lang="vi-VN" sz="2800" smtClean="0">
                <a:solidFill>
                  <a:srgbClr val="000000"/>
                </a:solidFill>
                <a:latin typeface="Times New Roman" pitchFamily="18" charset="0"/>
                <a:ea typeface="Arial" pitchFamily="34" charset="0"/>
                <a:cs typeface="Times New Roman" pitchFamily="18" charset="0"/>
              </a:rPr>
              <a:t>như</a:t>
            </a:r>
            <a:r>
              <a:rPr lang="en-US" sz="2800" smtClean="0">
                <a:solidFill>
                  <a:srgbClr val="000000"/>
                </a:solidFill>
                <a:latin typeface="Times New Roman" pitchFamily="18" charset="0"/>
                <a:ea typeface="Arial" pitchFamily="34" charset="0"/>
                <a:cs typeface="Times New Roman" pitchFamily="18" charset="0"/>
              </a:rPr>
              <a:t>:</a:t>
            </a:r>
            <a:r>
              <a:rPr lang="vi-VN" sz="2800" smtClean="0">
                <a:solidFill>
                  <a:srgbClr val="000000"/>
                </a:solidFill>
                <a:latin typeface="Times New Roman" pitchFamily="18" charset="0"/>
                <a:ea typeface="Arial" pitchFamily="34" charset="0"/>
                <a:cs typeface="Times New Roman" pitchFamily="18" charset="0"/>
              </a:rPr>
              <a:t> </a:t>
            </a:r>
            <a:r>
              <a:rPr lang="vi-VN" sz="2800" smtClean="0">
                <a:solidFill>
                  <a:srgbClr val="000000"/>
                </a:solidFill>
                <a:latin typeface="Times New Roman" pitchFamily="18" charset="0"/>
                <a:ea typeface="Arial" pitchFamily="34" charset="0"/>
                <a:cs typeface="Times New Roman" pitchFamily="18" charset="0"/>
              </a:rPr>
              <a:t>cách làm thuỷ lợi, phát minh ra cái cày, bánh xe, chữ viết,</a:t>
            </a:r>
            <a:r>
              <a:rPr lang="en-US" sz="2800" smtClean="0">
                <a:solidFill>
                  <a:srgbClr val="000000"/>
                </a:solidFill>
                <a:latin typeface="Times New Roman" pitchFamily="18" charset="0"/>
                <a:ea typeface="Arial" pitchFamily="34" charset="0"/>
                <a:cs typeface="Times New Roman" pitchFamily="18" charset="0"/>
              </a:rPr>
              <a:t> lịch, cách tính thời gian</a:t>
            </a:r>
            <a:r>
              <a:rPr lang="vi-VN" sz="2800" smtClean="0">
                <a:solidFill>
                  <a:srgbClr val="000000"/>
                </a:solidFill>
                <a:latin typeface="Times New Roman" pitchFamily="18" charset="0"/>
                <a:ea typeface="Arial" pitchFamily="34" charset="0"/>
                <a:cs typeface="Times New Roman" pitchFamily="18" charset="0"/>
              </a:rPr>
              <a:t>..</a:t>
            </a:r>
            <a:endParaRPr lang="vi-VN" sz="280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170"/>
                                        </p:tgtEl>
                                        <p:attrNameLst>
                                          <p:attrName>style.visibility</p:attrName>
                                        </p:attrNameLst>
                                      </p:cBhvr>
                                      <p:to>
                                        <p:strVal val="visible"/>
                                      </p:to>
                                    </p:set>
                                    <p:animEffect transition="in" filter="box(in)">
                                      <p:cBhvr>
                                        <p:cTn id="18" dur="500"/>
                                        <p:tgtEl>
                                          <p:spTgt spid="717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xmlns=""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1905000" y="704255"/>
            <a:ext cx="2362200" cy="533399"/>
          </a:xfrm>
          <a:prstGeom prst="rect">
            <a:avLst/>
          </a:prstGeom>
          <a:noFill/>
        </p:spPr>
        <p:txBody>
          <a:bodyPr wrap="none" lIns="91440" tIns="45720" rIns="91440" bIns="45720">
            <a:prstTxWarp prst="textChevron">
              <a:avLst/>
            </a:prstTxWarp>
            <a:spAutoFit/>
          </a:bodyPr>
          <a:lstStyle/>
          <a:p>
            <a:pPr algn="ctr"/>
            <a:r>
              <a:rPr lang="vi-VN" sz="2800" b="1" cap="all"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rPr>
              <a:t>VẬN DỤNG</a:t>
            </a:r>
            <a:endParaRPr lang="en-US" sz="2800" b="1" cap="all">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endParaRPr>
          </a:p>
        </p:txBody>
      </p:sp>
      <p:pic>
        <p:nvPicPr>
          <p:cNvPr id="14" name="Picture 2" descr="Xây dựng và quản lý nhóm làm việc hiệu quả - SME.MISA.VN"/>
          <p:cNvPicPr>
            <a:picLocks noChangeAspect="1" noChangeArrowheads="1"/>
          </p:cNvPicPr>
          <p:nvPr/>
        </p:nvPicPr>
        <p:blipFill>
          <a:blip r:embed="rId3" cstate="print"/>
          <a:srcRect/>
          <a:stretch>
            <a:fillRect/>
          </a:stretch>
        </p:blipFill>
        <p:spPr bwMode="auto">
          <a:xfrm>
            <a:off x="457200" y="624761"/>
            <a:ext cx="814136" cy="692387"/>
          </a:xfrm>
          <a:prstGeom prst="rect">
            <a:avLst/>
          </a:prstGeom>
          <a:noFill/>
        </p:spPr>
      </p:pic>
      <p:sp>
        <p:nvSpPr>
          <p:cNvPr id="15" name="Hộp_Văn_Bản 7"/>
          <p:cNvSpPr txBox="1"/>
          <p:nvPr/>
        </p:nvSpPr>
        <p:spPr>
          <a:xfrm>
            <a:off x="1484426" y="101541"/>
            <a:ext cx="61524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b="1" smtClean="0">
                <a:solidFill>
                  <a:srgbClr val="000099"/>
                </a:solidFill>
              </a:rPr>
              <a:t>BÀI  7. AI CẬP VÀ LƯỠNG HÀ CỔ ĐẠI</a:t>
            </a:r>
            <a:endParaRPr lang="en-US" sz="2800">
              <a:solidFill>
                <a:srgbClr val="000099"/>
              </a:solidFill>
            </a:endParaRPr>
          </a:p>
        </p:txBody>
      </p:sp>
      <p:pic>
        <p:nvPicPr>
          <p:cNvPr id="16" name="Picture 2"/>
          <p:cNvPicPr>
            <a:picLocks noChangeAspect="1" noChangeArrowheads="1"/>
          </p:cNvPicPr>
          <p:nvPr/>
        </p:nvPicPr>
        <p:blipFill>
          <a:blip r:embed="rId4"/>
          <a:srcRect/>
          <a:stretch>
            <a:fillRect/>
          </a:stretch>
        </p:blipFill>
        <p:spPr bwMode="auto">
          <a:xfrm>
            <a:off x="7237146" y="788930"/>
            <a:ext cx="1375308" cy="897447"/>
          </a:xfrm>
          <a:prstGeom prst="rect">
            <a:avLst/>
          </a:prstGeom>
          <a:noFill/>
          <a:ln w="9525">
            <a:noFill/>
            <a:miter lim="800000"/>
            <a:headEnd/>
            <a:tailEnd/>
          </a:ln>
          <a:effectLst/>
        </p:spPr>
      </p:pic>
      <p:sp>
        <p:nvSpPr>
          <p:cNvPr id="46082" name="AutoShape 2" descr="Dựa vào bảng chữ số của người Ai Cập dưới đây em hãy làm phép tín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155575" y="1317148"/>
            <a:ext cx="4440403" cy="369332"/>
          </a:xfrm>
          <a:prstGeom prst="rect">
            <a:avLst/>
          </a:prstGeom>
        </p:spPr>
        <p:txBody>
          <a:bodyPr wrap="square">
            <a:spAutoFit/>
          </a:bodyPr>
          <a:lstStyle/>
          <a:p>
            <a:r>
              <a:rPr lang="en-US" b="1" smtClean="0"/>
              <a:t>- Thực hiện phép tính: 124 + 321</a:t>
            </a:r>
            <a:endParaRPr lang="en-US" b="1"/>
          </a:p>
        </p:txBody>
      </p:sp>
      <p:sp>
        <p:nvSpPr>
          <p:cNvPr id="46084" name="AutoShape 4" descr="Dựa vào bảng chữ số của người Ai Cập dưới đây em hãy làm phép tín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6" name="AutoShape 6" descr="Dựa vào bảng chữ số của người Ai Cập dưới đây em hãy làm phép tín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6087" name="Picture 7" descr="D:\luyen-tap-3-trang-33-lich-su-lop-6-ket-noi-tri-thuc-2.png"/>
          <p:cNvPicPr>
            <a:picLocks noChangeAspect="1" noChangeArrowheads="1"/>
          </p:cNvPicPr>
          <p:nvPr/>
        </p:nvPicPr>
        <p:blipFill>
          <a:blip r:embed="rId5"/>
          <a:srcRect/>
          <a:stretch>
            <a:fillRect/>
          </a:stretch>
        </p:blipFill>
        <p:spPr bwMode="auto">
          <a:xfrm>
            <a:off x="328778" y="1686480"/>
            <a:ext cx="4471822" cy="1586516"/>
          </a:xfrm>
          <a:prstGeom prst="rect">
            <a:avLst/>
          </a:prstGeom>
          <a:noFill/>
        </p:spPr>
      </p:pic>
      <p:pic>
        <p:nvPicPr>
          <p:cNvPr id="17" name="Picture 33" descr="tải xuống"/>
          <p:cNvPicPr>
            <a:picLocks noChangeAspect="1" noChangeArrowheads="1"/>
          </p:cNvPicPr>
          <p:nvPr/>
        </p:nvPicPr>
        <p:blipFill>
          <a:blip r:embed="rId6"/>
          <a:srcRect/>
          <a:stretch>
            <a:fillRect/>
          </a:stretch>
        </p:blipFill>
        <p:spPr bwMode="auto">
          <a:xfrm>
            <a:off x="5029200" y="1686376"/>
            <a:ext cx="3808210" cy="2428423"/>
          </a:xfrm>
          <a:prstGeom prst="rect">
            <a:avLst/>
          </a:prstGeom>
          <a:noFill/>
        </p:spPr>
      </p:pic>
      <p:sp>
        <p:nvSpPr>
          <p:cNvPr id="18" name="Rectangle 17"/>
          <p:cNvSpPr/>
          <p:nvPr/>
        </p:nvSpPr>
        <p:spPr>
          <a:xfrm>
            <a:off x="628225" y="3429000"/>
            <a:ext cx="3967753" cy="369332"/>
          </a:xfrm>
          <a:prstGeom prst="rect">
            <a:avLst/>
          </a:prstGeom>
        </p:spPr>
        <p:txBody>
          <a:bodyPr wrap="none">
            <a:spAutoFit/>
          </a:bodyPr>
          <a:lstStyle/>
          <a:p>
            <a:r>
              <a:rPr lang="en-US" b="1" smtClean="0"/>
              <a:t>- Thực hiện phép tính: 1565 – 1243</a:t>
            </a:r>
            <a:endParaRPr lang="en-US" b="1"/>
          </a:p>
        </p:txBody>
      </p:sp>
      <p:pic>
        <p:nvPicPr>
          <p:cNvPr id="46088" name="Picture 8" descr="D:\luyen-tap-3-trang-33-lich-su-lop-6-ket-noi-tri-thuc-3.png"/>
          <p:cNvPicPr>
            <a:picLocks noChangeAspect="1" noChangeArrowheads="1"/>
          </p:cNvPicPr>
          <p:nvPr/>
        </p:nvPicPr>
        <p:blipFill>
          <a:blip r:embed="rId7"/>
          <a:srcRect/>
          <a:stretch>
            <a:fillRect/>
          </a:stretch>
        </p:blipFill>
        <p:spPr bwMode="auto">
          <a:xfrm>
            <a:off x="460374" y="4114799"/>
            <a:ext cx="6016625" cy="1372213"/>
          </a:xfrm>
          <a:prstGeom prst="rect">
            <a:avLst/>
          </a:prstGeom>
          <a:noFill/>
        </p:spPr>
      </p:pic>
      <p:sp>
        <p:nvSpPr>
          <p:cNvPr id="20" name="Rectangle 19"/>
          <p:cNvSpPr/>
          <p:nvPr/>
        </p:nvSpPr>
        <p:spPr>
          <a:xfrm>
            <a:off x="1484426" y="5764887"/>
            <a:ext cx="5356082" cy="400110"/>
          </a:xfrm>
          <a:prstGeom prst="rect">
            <a:avLst/>
          </a:prstGeom>
        </p:spPr>
        <p:txBody>
          <a:bodyPr wrap="none">
            <a:spAutoFit/>
          </a:bodyPr>
          <a:lstStyle/>
          <a:p>
            <a:r>
              <a:rPr lang="en-US" sz="2000" b="1" smtClean="0">
                <a:solidFill>
                  <a:srgbClr val="008000"/>
                </a:solidFill>
              </a:rPr>
              <a:t>=&gt; Cách tính toán của người Ai Cập cổ đại</a:t>
            </a:r>
            <a:endParaRPr lang="en-US" sz="2000" b="1">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ox(i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par>
                                <p:cTn id="24" presetID="4" presetClass="entr" presetSubtype="16" fill="hold" nodeType="withEffect">
                                  <p:stCondLst>
                                    <p:cond delay="0"/>
                                  </p:stCondLst>
                                  <p:childTnLst>
                                    <p:set>
                                      <p:cBhvr>
                                        <p:cTn id="25" dur="1" fill="hold">
                                          <p:stCondLst>
                                            <p:cond delay="0"/>
                                          </p:stCondLst>
                                        </p:cTn>
                                        <p:tgtEl>
                                          <p:spTgt spid="46087"/>
                                        </p:tgtEl>
                                        <p:attrNameLst>
                                          <p:attrName>style.visibility</p:attrName>
                                        </p:attrNameLst>
                                      </p:cBhvr>
                                      <p:to>
                                        <p:strVal val="visible"/>
                                      </p:to>
                                    </p:set>
                                    <p:animEffect transition="in" filter="box(in)">
                                      <p:cBhvr>
                                        <p:cTn id="26" dur="500"/>
                                        <p:tgtEl>
                                          <p:spTgt spid="4608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ox(in)">
                                      <p:cBhvr>
                                        <p:cTn id="31" dur="500"/>
                                        <p:tgtEl>
                                          <p:spTgt spid="18"/>
                                        </p:tgtEl>
                                      </p:cBhvr>
                                    </p:animEffect>
                                  </p:childTnLst>
                                </p:cTn>
                              </p:par>
                              <p:par>
                                <p:cTn id="32" presetID="3" presetClass="entr" presetSubtype="10" fill="hold" nodeType="withEffect">
                                  <p:stCondLst>
                                    <p:cond delay="0"/>
                                  </p:stCondLst>
                                  <p:childTnLst>
                                    <p:set>
                                      <p:cBhvr>
                                        <p:cTn id="33" dur="1" fill="hold">
                                          <p:stCondLst>
                                            <p:cond delay="0"/>
                                          </p:stCondLst>
                                        </p:cTn>
                                        <p:tgtEl>
                                          <p:spTgt spid="46088"/>
                                        </p:tgtEl>
                                        <p:attrNameLst>
                                          <p:attrName>style.visibility</p:attrName>
                                        </p:attrNameLst>
                                      </p:cBhvr>
                                      <p:to>
                                        <p:strVal val="visible"/>
                                      </p:to>
                                    </p:set>
                                    <p:animEffect transition="in" filter="blinds(horizontal)">
                                      <p:cBhvr>
                                        <p:cTn id="34" dur="500"/>
                                        <p:tgtEl>
                                          <p:spTgt spid="46088"/>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ox(in)">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a:xfrm>
            <a:off x="41637" y="736602"/>
            <a:ext cx="3463563" cy="457200"/>
          </a:xfrm>
        </p:spPr>
        <p:style>
          <a:lnRef idx="1">
            <a:schemeClr val="accent3"/>
          </a:lnRef>
          <a:fillRef idx="2">
            <a:schemeClr val="accent3"/>
          </a:fillRef>
          <a:effectRef idx="1">
            <a:schemeClr val="accent3"/>
          </a:effectRef>
          <a:fontRef idx="minor">
            <a:schemeClr val="dk1"/>
          </a:fontRef>
        </p:style>
        <p:txBody>
          <a:bodyPr>
            <a:noAutofit/>
          </a:bodyPr>
          <a:lstStyle/>
          <a:p>
            <a:r>
              <a:rPr lang="en-US" sz="2800" b="1" smtClean="0">
                <a:solidFill>
                  <a:srgbClr val="0066CC"/>
                </a:solidFill>
              </a:rPr>
              <a:t>Hoạt động ở nhà</a:t>
            </a:r>
          </a:p>
        </p:txBody>
      </p:sp>
      <p:sp>
        <p:nvSpPr>
          <p:cNvPr id="4" name="Freeform 3"/>
          <p:cNvSpPr>
            <a:spLocks/>
          </p:cNvSpPr>
          <p:nvPr/>
        </p:nvSpPr>
        <p:spPr bwMode="gray">
          <a:xfrm>
            <a:off x="5029200" y="2286000"/>
            <a:ext cx="1698188" cy="1056651"/>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US"/>
          </a:p>
        </p:txBody>
      </p:sp>
      <p:sp>
        <p:nvSpPr>
          <p:cNvPr id="13" name="Freeform 12"/>
          <p:cNvSpPr>
            <a:spLocks/>
          </p:cNvSpPr>
          <p:nvPr/>
        </p:nvSpPr>
        <p:spPr bwMode="gray">
          <a:xfrm>
            <a:off x="2109454" y="2895600"/>
            <a:ext cx="2003626" cy="1417316"/>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US"/>
          </a:p>
        </p:txBody>
      </p:sp>
      <p:grpSp>
        <p:nvGrpSpPr>
          <p:cNvPr id="2" name="Nhóm 34"/>
          <p:cNvGrpSpPr/>
          <p:nvPr/>
        </p:nvGrpSpPr>
        <p:grpSpPr>
          <a:xfrm>
            <a:off x="609601" y="3950879"/>
            <a:ext cx="2057400" cy="2669844"/>
            <a:chOff x="2118292" y="2756170"/>
            <a:chExt cx="2098787" cy="3052493"/>
          </a:xfrm>
          <a:effectLst>
            <a:outerShdw blurRad="76200" dir="18900000" sy="23000" kx="-1200000" algn="bl" rotWithShape="0">
              <a:prstClr val="black">
                <a:alpha val="20000"/>
              </a:prstClr>
            </a:outerShdw>
          </a:effectLst>
        </p:grpSpPr>
        <p:sp>
          <p:nvSpPr>
            <p:cNvPr id="17" name="AutoShape 16"/>
            <p:cNvSpPr>
              <a:spLocks noChangeArrowheads="1"/>
            </p:cNvSpPr>
            <p:nvPr/>
          </p:nvSpPr>
          <p:spPr bwMode="auto">
            <a:xfrm>
              <a:off x="2118292" y="2923194"/>
              <a:ext cx="2098787" cy="2885469"/>
            </a:xfrm>
            <a:prstGeom prst="roundRect">
              <a:avLst>
                <a:gd name="adj" fmla="val 4690"/>
              </a:avLst>
            </a:prstGeom>
            <a:noFill/>
            <a:ln w="57150">
              <a:solidFill>
                <a:schemeClr val="folHlink"/>
              </a:solidFill>
              <a:round/>
              <a:headEnd/>
              <a:tailEnd/>
            </a:ln>
            <a:effectLst/>
            <a:extLst>
              <a:ext uri="{909E8E84-426E-40DD-AFC4-6F175D3DCCD1}">
                <a14:hiddenFill xmlns="" xmlns:a14="http://schemas.microsoft.com/office/drawing/2010/main">
                  <a:solidFill>
                    <a:srgbClr val="D2D8A8"/>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17"/>
            <p:cNvSpPr>
              <a:spLocks noChangeArrowheads="1"/>
            </p:cNvSpPr>
            <p:nvPr/>
          </p:nvSpPr>
          <p:spPr bwMode="gray">
            <a:xfrm>
              <a:off x="2315688" y="2792564"/>
              <a:ext cx="1703994" cy="26271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20"/>
            <p:cNvSpPr txBox="1">
              <a:spLocks noChangeArrowheads="1"/>
            </p:cNvSpPr>
            <p:nvPr/>
          </p:nvSpPr>
          <p:spPr bwMode="gray">
            <a:xfrm>
              <a:off x="2470096" y="2756170"/>
              <a:ext cx="1450889" cy="5982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b="1" smtClean="0">
                  <a:solidFill>
                    <a:schemeClr val="bg1"/>
                  </a:solidFill>
                </a:rPr>
                <a:t>Em hãy ôn bài bài</a:t>
              </a:r>
              <a:endParaRPr lang="en-US" sz="1400" b="1">
                <a:solidFill>
                  <a:schemeClr val="bg1"/>
                </a:solidFill>
              </a:endParaRPr>
            </a:p>
          </p:txBody>
        </p:sp>
        <p:sp>
          <p:nvSpPr>
            <p:cNvPr id="28" name="Text Box 21"/>
            <p:cNvSpPr txBox="1">
              <a:spLocks noChangeArrowheads="1"/>
            </p:cNvSpPr>
            <p:nvPr/>
          </p:nvSpPr>
          <p:spPr bwMode="auto">
            <a:xfrm>
              <a:off x="2118292" y="3055276"/>
              <a:ext cx="2098787" cy="26391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b="1" i="1" smtClean="0">
                  <a:solidFill>
                    <a:srgbClr val="006600"/>
                  </a:solidFill>
                </a:rPr>
                <a:t>Ôn tập bài 7: tìm hiểu về các dòng sông lớn ở Ai Cập và Lưỡng Hà; những tranh ảnh về thành tựu  tiêu biểu của 2 quốc gia cổ này</a:t>
              </a:r>
              <a:endParaRPr lang="en-US" b="1" i="1">
                <a:solidFill>
                  <a:srgbClr val="006600"/>
                </a:solidFill>
              </a:endParaRPr>
            </a:p>
          </p:txBody>
        </p:sp>
      </p:grpSp>
      <p:grpSp>
        <p:nvGrpSpPr>
          <p:cNvPr id="3" name="Nhóm 35"/>
          <p:cNvGrpSpPr/>
          <p:nvPr/>
        </p:nvGrpSpPr>
        <p:grpSpPr>
          <a:xfrm>
            <a:off x="3048000" y="3200400"/>
            <a:ext cx="3200400" cy="3420321"/>
            <a:chOff x="3803424" y="2301252"/>
            <a:chExt cx="2708387" cy="3596521"/>
          </a:xfrm>
          <a:effectLst>
            <a:outerShdw blurRad="76200" dir="18900000" sy="23000" kx="-1200000" algn="bl" rotWithShape="0">
              <a:prstClr val="black">
                <a:alpha val="20000"/>
              </a:prstClr>
            </a:outerShdw>
          </a:effectLst>
        </p:grpSpPr>
        <p:sp>
          <p:nvSpPr>
            <p:cNvPr id="5" name="AutoShape 4"/>
            <p:cNvSpPr>
              <a:spLocks noChangeArrowheads="1"/>
            </p:cNvSpPr>
            <p:nvPr/>
          </p:nvSpPr>
          <p:spPr bwMode="auto">
            <a:xfrm>
              <a:off x="3803424" y="2529854"/>
              <a:ext cx="2708387" cy="3367919"/>
            </a:xfrm>
            <a:prstGeom prst="roundRect">
              <a:avLst>
                <a:gd name="adj" fmla="val 4690"/>
              </a:avLst>
            </a:prstGeom>
            <a:noFill/>
            <a:ln w="57150">
              <a:solidFill>
                <a:schemeClr val="accent2"/>
              </a:solidFill>
              <a:round/>
              <a:headEnd/>
              <a:tailEnd/>
            </a:ln>
            <a:effectLst/>
            <a:extLst>
              <a:ext uri="{909E8E84-426E-40DD-AFC4-6F175D3DCCD1}">
                <a14:hiddenFill xmlns="" xmlns:a14="http://schemas.microsoft.com/office/drawing/2010/main">
                  <a:solidFill>
                    <a:srgbClr val="F1D08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5"/>
            <p:cNvSpPr>
              <a:spLocks noChangeArrowheads="1"/>
            </p:cNvSpPr>
            <p:nvPr/>
          </p:nvSpPr>
          <p:spPr bwMode="gray">
            <a:xfrm>
              <a:off x="4565424" y="2301252"/>
              <a:ext cx="1676400" cy="457200"/>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6"/>
            <p:cNvSpPr>
              <a:spLocks noChangeArrowheads="1"/>
            </p:cNvSpPr>
            <p:nvPr/>
          </p:nvSpPr>
          <p:spPr bwMode="auto">
            <a:xfrm flipH="1">
              <a:off x="6159110" y="2473247"/>
              <a:ext cx="66766" cy="132082"/>
            </a:xfrm>
            <a:prstGeom prst="octagon">
              <a:avLst>
                <a:gd name="adj" fmla="val 29287"/>
              </a:avLst>
            </a:prstGeom>
            <a:solidFill>
              <a:schemeClr val="bg1"/>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13"/>
            <p:cNvSpPr txBox="1">
              <a:spLocks noChangeArrowheads="1"/>
            </p:cNvSpPr>
            <p:nvPr/>
          </p:nvSpPr>
          <p:spPr bwMode="gray">
            <a:xfrm>
              <a:off x="4489225" y="2377452"/>
              <a:ext cx="1887402"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b="1" smtClean="0">
                  <a:solidFill>
                    <a:schemeClr val="bg1"/>
                  </a:solidFill>
                </a:rPr>
                <a:t>Tìm tòi quanh em</a:t>
              </a:r>
              <a:endParaRPr lang="en-US" sz="1400" b="1">
                <a:solidFill>
                  <a:schemeClr val="bg1"/>
                </a:solidFill>
              </a:endParaRPr>
            </a:p>
          </p:txBody>
        </p:sp>
        <p:sp>
          <p:nvSpPr>
            <p:cNvPr id="29" name="Text Box 21"/>
            <p:cNvSpPr txBox="1">
              <a:spLocks noChangeArrowheads="1"/>
            </p:cNvSpPr>
            <p:nvPr/>
          </p:nvSpPr>
          <p:spPr bwMode="auto">
            <a:xfrm>
              <a:off x="3803425" y="2758453"/>
              <a:ext cx="2609252" cy="18447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b="1" smtClean="0">
                  <a:solidFill>
                    <a:srgbClr val="000099"/>
                  </a:solidFill>
                </a:rPr>
                <a:t>    Tìm tư liệu ở trên </a:t>
              </a:r>
              <a:r>
                <a:rPr lang="en-US" b="1" smtClean="0">
                  <a:solidFill>
                    <a:srgbClr val="000099"/>
                  </a:solidFill>
                </a:rPr>
                <a:t>Internet để lý giải tại sao Ai Cập và Lưỡng Hà lại coi như tặng phẩm của dòng sông</a:t>
              </a:r>
              <a:endParaRPr lang="en-US" smtClean="0">
                <a:solidFill>
                  <a:srgbClr val="000099"/>
                </a:solidFill>
              </a:endParaRPr>
            </a:p>
            <a:p>
              <a:endParaRPr lang="en-US" b="1">
                <a:solidFill>
                  <a:srgbClr val="000099"/>
                </a:solidFill>
              </a:endParaRPr>
            </a:p>
          </p:txBody>
        </p:sp>
      </p:grpSp>
      <p:grpSp>
        <p:nvGrpSpPr>
          <p:cNvPr id="16" name="Nhóm 36"/>
          <p:cNvGrpSpPr/>
          <p:nvPr/>
        </p:nvGrpSpPr>
        <p:grpSpPr>
          <a:xfrm>
            <a:off x="6567729" y="2580933"/>
            <a:ext cx="1901391" cy="3032066"/>
            <a:chOff x="6905151" y="1924601"/>
            <a:chExt cx="1901391" cy="3032066"/>
          </a:xfrm>
          <a:effectLst>
            <a:outerShdw blurRad="76200" dir="18900000" sy="23000" kx="-1200000" algn="bl" rotWithShape="0">
              <a:prstClr val="black">
                <a:alpha val="20000"/>
              </a:prstClr>
            </a:outerShdw>
          </a:effectLst>
        </p:grpSpPr>
        <p:sp>
          <p:nvSpPr>
            <p:cNvPr id="9" name="AutoShape 8"/>
            <p:cNvSpPr>
              <a:spLocks noChangeArrowheads="1"/>
            </p:cNvSpPr>
            <p:nvPr/>
          </p:nvSpPr>
          <p:spPr bwMode="auto">
            <a:xfrm>
              <a:off x="6905151" y="2071198"/>
              <a:ext cx="1901391" cy="2885469"/>
            </a:xfrm>
            <a:prstGeom prst="roundRect">
              <a:avLst>
                <a:gd name="adj" fmla="val 4690"/>
              </a:avLst>
            </a:prstGeom>
            <a:noFill/>
            <a:ln w="57150">
              <a:solidFill>
                <a:schemeClr val="hlink"/>
              </a:solidFill>
              <a:round/>
              <a:headEnd/>
              <a:tailEnd/>
            </a:ln>
            <a:effectLst/>
            <a:extLst>
              <a:ext uri="{909E8E84-426E-40DD-AFC4-6F175D3DCCD1}">
                <a14:hiddenFill xmlns="" xmlns:a14="http://schemas.microsoft.com/office/drawing/2010/main">
                  <a:solidFill>
                    <a:srgbClr val="6FC5E3"/>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9"/>
            <p:cNvSpPr>
              <a:spLocks noChangeArrowheads="1"/>
            </p:cNvSpPr>
            <p:nvPr/>
          </p:nvSpPr>
          <p:spPr bwMode="gray">
            <a:xfrm>
              <a:off x="6905151" y="1940568"/>
              <a:ext cx="1703994" cy="262711"/>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0"/>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1"/>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4"/>
            <p:cNvSpPr txBox="1">
              <a:spLocks noChangeArrowheads="1"/>
            </p:cNvSpPr>
            <p:nvPr/>
          </p:nvSpPr>
          <p:spPr bwMode="gray">
            <a:xfrm>
              <a:off x="7012555" y="1924601"/>
              <a:ext cx="163378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smtClean="0">
                  <a:solidFill>
                    <a:srgbClr val="FFFFFF"/>
                  </a:solidFill>
                </a:rPr>
                <a:t>Đọc trước bài mới</a:t>
              </a:r>
              <a:endParaRPr lang="en-US" sz="1400">
                <a:solidFill>
                  <a:srgbClr val="FFFFFF"/>
                </a:solidFill>
              </a:endParaRPr>
            </a:p>
          </p:txBody>
        </p:sp>
        <p:sp>
          <p:nvSpPr>
            <p:cNvPr id="32" name="Text Box 21"/>
            <p:cNvSpPr txBox="1">
              <a:spLocks noChangeArrowheads="1"/>
            </p:cNvSpPr>
            <p:nvPr/>
          </p:nvSpPr>
          <p:spPr bwMode="auto">
            <a:xfrm>
              <a:off x="7064810" y="2344868"/>
              <a:ext cx="1645500"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b="1" i="1" smtClean="0">
                  <a:solidFill>
                    <a:srgbClr val="FF0000"/>
                  </a:solidFill>
                </a:rPr>
                <a:t>Đọc trước bài 7. Tìm hiểu các điều kiện tự nhiên, chế độ xã hội và thành tựu  của Ấn Độ</a:t>
              </a:r>
              <a:endParaRPr lang="en-US" b="1" i="1">
                <a:solidFill>
                  <a:srgbClr val="FF0000"/>
                </a:solidFill>
              </a:endParaRPr>
            </a:p>
          </p:txBody>
        </p:sp>
      </p:grpSp>
      <p:pic>
        <p:nvPicPr>
          <p:cNvPr id="33794" name="Picture 2" descr="D:\BÁN TÀI LIỆU\GIÁO ÁN SỬ 6-  KẾT NỐI TRI THỨC\BÀI CHUẨN\KÌ 1 - LỊCH SỬ KẾT NỐI TRI THỨC\GIáo án kì 1 Sử 6 Kết nối\6583.jpg_wh860.jpg"/>
          <p:cNvPicPr>
            <a:picLocks noChangeAspect="1" noChangeArrowheads="1"/>
          </p:cNvPicPr>
          <p:nvPr/>
        </p:nvPicPr>
        <p:blipFill>
          <a:blip r:embed="rId2" cstate="print"/>
          <a:srcRect/>
          <a:stretch>
            <a:fillRect/>
          </a:stretch>
        </p:blipFill>
        <p:spPr bwMode="auto">
          <a:xfrm>
            <a:off x="228600" y="1905000"/>
            <a:ext cx="2160597" cy="1828800"/>
          </a:xfrm>
          <a:prstGeom prst="rect">
            <a:avLst/>
          </a:prstGeom>
          <a:noFill/>
        </p:spPr>
      </p:pic>
      <p:pic>
        <p:nvPicPr>
          <p:cNvPr id="33795" name="Picture 3" descr="D:\BÁN TÀI LIỆU\GIÁO ÁN SỬ 6-  KẾT NỐI TRI THỨC\BÀI CHUẨN\KÌ 1 - LỊCH SỬ KẾT NỐI TRI THỨC\GIáo án kì 1 Sử 6 Kết nối\images (1).jpg"/>
          <p:cNvPicPr>
            <a:picLocks noChangeAspect="1" noChangeArrowheads="1"/>
          </p:cNvPicPr>
          <p:nvPr/>
        </p:nvPicPr>
        <p:blipFill>
          <a:blip r:embed="rId3"/>
          <a:srcRect/>
          <a:stretch>
            <a:fillRect/>
          </a:stretch>
        </p:blipFill>
        <p:spPr bwMode="auto">
          <a:xfrm>
            <a:off x="6248400" y="838200"/>
            <a:ext cx="2385391" cy="1524000"/>
          </a:xfrm>
          <a:prstGeom prst="rect">
            <a:avLst/>
          </a:prstGeom>
          <a:noFill/>
        </p:spPr>
      </p:pic>
      <p:pic>
        <p:nvPicPr>
          <p:cNvPr id="33796" name="Picture 4" descr="D:\BÁN TÀI LIỆU\GIÁO ÁN SỬ 6-  KẾT NỐI TRI THỨC\BÀI CHUẨN\KÌ 1 - LỊCH SỬ KẾT NỐI TRI THỨC\GIáo án kì 1 Sử 6 Kết nối\photo1586668326695-1586668327008-crop-15866683326571682919738.jpg"/>
          <p:cNvPicPr>
            <a:picLocks noChangeAspect="1" noChangeArrowheads="1"/>
          </p:cNvPicPr>
          <p:nvPr/>
        </p:nvPicPr>
        <p:blipFill>
          <a:blip r:embed="rId4" cstate="print"/>
          <a:srcRect/>
          <a:stretch>
            <a:fillRect/>
          </a:stretch>
        </p:blipFill>
        <p:spPr bwMode="auto">
          <a:xfrm>
            <a:off x="3048000" y="1365797"/>
            <a:ext cx="2439902" cy="1524000"/>
          </a:xfrm>
          <a:prstGeom prst="rect">
            <a:avLst/>
          </a:prstGeom>
          <a:noFill/>
        </p:spPr>
      </p:pic>
      <p:sp>
        <p:nvSpPr>
          <p:cNvPr id="30" name="Hộp_Văn_Bản 7"/>
          <p:cNvSpPr txBox="1"/>
          <p:nvPr/>
        </p:nvSpPr>
        <p:spPr>
          <a:xfrm>
            <a:off x="814136" y="144174"/>
            <a:ext cx="7467599"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000" b="1" smtClean="0">
                <a:solidFill>
                  <a:srgbClr val="000099"/>
                </a:solidFill>
                <a:latin typeface="Arial" pitchFamily="34" charset="0"/>
              </a:rPr>
              <a:t>BÀI 6.  </a:t>
            </a:r>
            <a:r>
              <a:rPr lang="en-US" sz="2000" b="1" smtClean="0">
                <a:solidFill>
                  <a:srgbClr val="000099"/>
                </a:solidFill>
              </a:rPr>
              <a:t>SỰ CHUYỂN BIẾN VÀ PHÂN HÓA CỦA XÃ HỘI NGUYÊN THỦY</a:t>
            </a:r>
            <a:endParaRPr lang="en-US" sz="2400" b="1">
              <a:solidFill>
                <a:srgbClr val="000099"/>
              </a:solidFill>
              <a:latin typeface="Arial" pitchFamily="34" charset="0"/>
            </a:endParaRPr>
          </a:p>
        </p:txBody>
      </p:sp>
    </p:spTree>
    <p:extLst>
      <p:ext uri="{BB962C8B-B14F-4D97-AF65-F5344CB8AC3E}">
        <p14:creationId xmlns="" xmlns:p14="http://schemas.microsoft.com/office/powerpoint/2010/main" val="41251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heckerboard(across)">
                                      <p:cBhvr>
                                        <p:cTn id="7" dur="500"/>
                                        <p:tgtEl>
                                          <p:spTgt spid="33794"/>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par>
                                <p:cTn id="16" presetID="8"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2000"/>
                                        <p:tgtEl>
                                          <p:spTgt spid="3"/>
                                        </p:tgtEl>
                                      </p:cBhvr>
                                    </p:animEffect>
                                  </p:childTnLst>
                                </p:cTn>
                              </p:par>
                              <p:par>
                                <p:cTn id="19" presetID="8" presetClass="entr" presetSubtype="16" fill="hold" nodeType="withEffect">
                                  <p:stCondLst>
                                    <p:cond delay="0"/>
                                  </p:stCondLst>
                                  <p:childTnLst>
                                    <p:set>
                                      <p:cBhvr>
                                        <p:cTn id="20" dur="1" fill="hold">
                                          <p:stCondLst>
                                            <p:cond delay="0"/>
                                          </p:stCondLst>
                                        </p:cTn>
                                        <p:tgtEl>
                                          <p:spTgt spid="33796"/>
                                        </p:tgtEl>
                                        <p:attrNameLst>
                                          <p:attrName>style.visibility</p:attrName>
                                        </p:attrNameLst>
                                      </p:cBhvr>
                                      <p:to>
                                        <p:strVal val="visible"/>
                                      </p:to>
                                    </p:set>
                                    <p:animEffect transition="in" filter="diamond(in)">
                                      <p:cBhvr>
                                        <p:cTn id="21" dur="2000"/>
                                        <p:tgtEl>
                                          <p:spTgt spid="33796"/>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heckerboard(across)">
                                      <p:cBhvr>
                                        <p:cTn id="26" dur="500"/>
                                        <p:tgtEl>
                                          <p:spTgt spid="4"/>
                                        </p:tgtEl>
                                      </p:cBhvr>
                                    </p:animEffect>
                                  </p:childTnLst>
                                </p:cTn>
                              </p:par>
                              <p:par>
                                <p:cTn id="27" presetID="8" presetClass="entr" presetSubtype="16" fill="hold" nodeType="withEffect">
                                  <p:stCondLst>
                                    <p:cond delay="0"/>
                                  </p:stCondLst>
                                  <p:childTnLst>
                                    <p:set>
                                      <p:cBhvr>
                                        <p:cTn id="28" dur="1" fill="hold">
                                          <p:stCondLst>
                                            <p:cond delay="0"/>
                                          </p:stCondLst>
                                        </p:cTn>
                                        <p:tgtEl>
                                          <p:spTgt spid="33795"/>
                                        </p:tgtEl>
                                        <p:attrNameLst>
                                          <p:attrName>style.visibility</p:attrName>
                                        </p:attrNameLst>
                                      </p:cBhvr>
                                      <p:to>
                                        <p:strVal val="visible"/>
                                      </p:to>
                                    </p:set>
                                    <p:animEffect transition="in" filter="diamond(in)">
                                      <p:cBhvr>
                                        <p:cTn id="29" dur="2000"/>
                                        <p:tgtEl>
                                          <p:spTgt spid="33795"/>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08C452BB-F5E0-48F5-B78E-1D00BC398C2F}" type="slidenum">
              <a:rPr lang="en-GB" altLang="en-US" b="0"/>
              <a:pPr/>
              <a:t>28</a:t>
            </a:fld>
            <a:endParaRPr lang="en-GB" altLang="en-US" b="0">
              <a:cs typeface="Arial" pitchFamily="34" charset="0"/>
            </a:endParaRPr>
          </a:p>
        </p:txBody>
      </p:sp>
      <p:pic>
        <p:nvPicPr>
          <p:cNvPr id="93186" name="Picture 2" descr="5T20"/>
          <p:cNvPicPr>
            <a:picLocks noChangeAspect="1" noChangeArrowheads="1"/>
          </p:cNvPicPr>
          <p:nvPr/>
        </p:nvPicPr>
        <p:blipFill>
          <a:blip r:embed="rId3"/>
          <a:srcRect/>
          <a:stretch>
            <a:fillRect/>
          </a:stretch>
        </p:blipFill>
        <p:spPr bwMode="auto">
          <a:xfrm>
            <a:off x="0" y="9525"/>
            <a:ext cx="9144000" cy="6838950"/>
          </a:xfrm>
          <a:prstGeom prst="rect">
            <a:avLst/>
          </a:prstGeom>
          <a:noFill/>
          <a:ln w="9525">
            <a:noFill/>
            <a:miter lim="800000"/>
            <a:headEnd/>
            <a:tailEnd/>
          </a:ln>
        </p:spPr>
      </p:pic>
      <p:sp>
        <p:nvSpPr>
          <p:cNvPr id="74756" name="WordArt 3"/>
          <p:cNvSpPr>
            <a:spLocks noTextEdit="1"/>
          </p:cNvSpPr>
          <p:nvPr/>
        </p:nvSpPr>
        <p:spPr>
          <a:xfrm rot="-535877">
            <a:off x="778213" y="620714"/>
            <a:ext cx="7616220" cy="5337175"/>
          </a:xfrm>
          <a:prstGeom prst="rect">
            <a:avLst/>
          </a:prstGeom>
        </p:spPr>
        <p:txBody>
          <a:bodyPr wrap="none" fromWordArt="1">
            <a:prstTxWarp prst="textWave1">
              <a:avLst>
                <a:gd name="adj1" fmla="val 13005"/>
                <a:gd name="adj2" fmla="val 0"/>
              </a:avLst>
            </a:prstTxWarp>
            <a:normAutofit/>
          </a:bodyPr>
          <a:lstStyle/>
          <a:p>
            <a:pPr algn="ctr" eaLnBrk="0" hangingPunct="0"/>
            <a:r>
              <a:rPr lang="en-US" sz="2400" b="1" i="1" noProof="1">
                <a:ln w="9525" cap="flat" cmpd="sng">
                  <a:solidFill>
                    <a:srgbClr val="0000CC"/>
                  </a:solidFill>
                  <a:prstDash val="solid"/>
                  <a:headEnd type="none" w="med" len="med"/>
                  <a:tailEnd type="none" w="med" len="med"/>
                </a:ln>
                <a:solidFill>
                  <a:srgbClr val="0000CC"/>
                </a:solid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rPr>
              <a:t>Bài học đến đây là kết thúc.</a:t>
            </a:r>
          </a:p>
          <a:p>
            <a:pPr algn="ctr" eaLnBrk="0" hangingPunct="0"/>
            <a:r>
              <a:rPr lang="en-US" sz="2400" b="1" i="1" noProof="1">
                <a:ln w="9525" cap="flat" cmpd="sng">
                  <a:solidFill>
                    <a:srgbClr val="0000CC"/>
                  </a:solidFill>
                  <a:prstDash val="solid"/>
                  <a:headEnd type="none" w="med" len="med"/>
                  <a:tailEnd type="none" w="med" len="med"/>
                </a:ln>
                <a:solidFill>
                  <a:srgbClr val="0000CC"/>
                </a:solid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rPr>
              <a:t> Chúc các em học tốt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47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descr="POINSET2">
            <a:extLst>
              <a:ext uri="{FF2B5EF4-FFF2-40B4-BE49-F238E27FC236}">
                <a16:creationId xmlns:a16="http://schemas.microsoft.com/office/drawing/2014/main" xmlns=""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POINSET2">
            <a:extLst>
              <a:ext uri="{FF2B5EF4-FFF2-40B4-BE49-F238E27FC236}">
                <a16:creationId xmlns:a16="http://schemas.microsoft.com/office/drawing/2014/main" xmlns=""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78581" y="5793581"/>
            <a:ext cx="914400"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POINSET2">
            <a:extLst>
              <a:ext uri="{FF2B5EF4-FFF2-40B4-BE49-F238E27FC236}">
                <a16:creationId xmlns:a16="http://schemas.microsoft.com/office/drawing/2014/main" xmlns=""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8151019" y="5643562"/>
            <a:ext cx="914400"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489731" y="343760"/>
            <a:ext cx="1292412" cy="95164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579166" y="185275"/>
            <a:ext cx="3897833" cy="670322"/>
          </a:xfrm>
          <a:prstGeom prst="rect">
            <a:avLst/>
          </a:prstGeom>
          <a:noFill/>
        </p:spPr>
        <p:txBody>
          <a:bodyPr wrap="none" lIns="91440" tIns="45720" rIns="91440" bIns="45720">
            <a:prstTxWarp prst="textCurveDow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mtClean="0">
                <a:ln w="0"/>
                <a:solidFill>
                  <a:srgbClr val="C00000"/>
                </a:solidFill>
                <a:effectLst>
                  <a:reflection blurRad="12700" stA="50000" endPos="50000" dist="5000" dir="5400000" sy="-100000" rotWithShape="0"/>
                </a:effectLst>
              </a:rPr>
              <a:t>GIỚI THIỆU CHƯƠNG BA</a:t>
            </a:r>
            <a:endParaRPr lang="en-US" sz="5400" b="1" cap="all" spc="0">
              <a:ln w="0"/>
              <a:solidFill>
                <a:srgbClr val="C00000"/>
              </a:solidFill>
              <a:effectLst>
                <a:reflection blurRad="12700" stA="50000" endPos="50000" dist="5000" dir="5400000" sy="-100000" rotWithShape="0"/>
              </a:effectLst>
            </a:endParaRPr>
          </a:p>
        </p:txBody>
      </p:sp>
      <p:pic>
        <p:nvPicPr>
          <p:cNvPr id="24"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722290" y="520436"/>
            <a:ext cx="959495" cy="706503"/>
          </a:xfrm>
          <a:prstGeom prst="rect">
            <a:avLst/>
          </a:prstGeom>
          <a:noFill/>
        </p:spPr>
      </p:pic>
      <p:pic>
        <p:nvPicPr>
          <p:cNvPr id="8"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5400000">
            <a:off x="8001000" y="22860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p:nvPr/>
        </p:nvPicPr>
        <p:blipFill>
          <a:blip r:embed="rId5"/>
          <a:srcRect/>
          <a:stretch>
            <a:fillRect/>
          </a:stretch>
        </p:blipFill>
        <p:spPr bwMode="auto">
          <a:xfrm>
            <a:off x="2286000" y="1077642"/>
            <a:ext cx="5436290" cy="54755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Hộp_Văn_Bản 7"/>
          <p:cNvSpPr txBox="1"/>
          <p:nvPr/>
        </p:nvSpPr>
        <p:spPr>
          <a:xfrm>
            <a:off x="2031304" y="120326"/>
            <a:ext cx="5387087"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smtClean="0">
                <a:solidFill>
                  <a:srgbClr val="000099"/>
                </a:solidFill>
              </a:rPr>
              <a:t>BÀI  7. AI CẬP VÀ LƯỠNG HÀ CỔ ĐẠI</a:t>
            </a:r>
            <a:endParaRPr lang="en-US" sz="2400">
              <a:solidFill>
                <a:srgbClr val="000099"/>
              </a:solidFill>
            </a:endParaRPr>
          </a:p>
        </p:txBody>
      </p:sp>
      <p:sp>
        <p:nvSpPr>
          <p:cNvPr id="23" name="Rectangle 22"/>
          <p:cNvSpPr/>
          <p:nvPr/>
        </p:nvSpPr>
        <p:spPr>
          <a:xfrm rot="20776293">
            <a:off x="3399" y="821239"/>
            <a:ext cx="2575768" cy="338721"/>
          </a:xfrm>
          <a:prstGeom prst="rect">
            <a:avLst/>
          </a:prstGeom>
          <a:noFill/>
        </p:spPr>
        <p:txBody>
          <a:bodyPr wrap="none" lIns="91440" tIns="45720" rIns="91440" bIns="45720">
            <a:prstTxWarp prst="textCurveDow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smtClean="0">
                <a:ln w="0"/>
                <a:solidFill>
                  <a:srgbClr val="C00000"/>
                </a:solidFill>
                <a:effectLst>
                  <a:reflection blurRad="12700" stA="50000" endPos="50000" dist="5000" dir="5400000" sy="-100000" rotWithShape="0"/>
                </a:effectLst>
              </a:rPr>
              <a:t>MỞ ĐẦU</a:t>
            </a:r>
            <a:endParaRPr lang="en-US" sz="5400" b="1" cap="all" spc="0">
              <a:ln w="0"/>
              <a:solidFill>
                <a:srgbClr val="C00000"/>
              </a:solidFill>
              <a:effectLst>
                <a:reflection blurRad="12700" stA="50000" endPos="50000" dist="5000" dir="5400000" sy="-100000" rotWithShape="0"/>
              </a:effectLst>
            </a:endParaRPr>
          </a:p>
        </p:txBody>
      </p:sp>
      <p:pic>
        <p:nvPicPr>
          <p:cNvPr id="24" name="Picture 5" descr="Top 10 cách giảng bài hay tạo hứng thú học tập cho học sinh - Hachim"/>
          <p:cNvPicPr>
            <a:picLocks noChangeAspect="1" noChangeArrowheads="1"/>
          </p:cNvPicPr>
          <p:nvPr/>
        </p:nvPicPr>
        <p:blipFill>
          <a:blip r:embed="rId4" cstate="print"/>
          <a:srcRect/>
          <a:stretch>
            <a:fillRect/>
          </a:stretch>
        </p:blipFill>
        <p:spPr bwMode="auto">
          <a:xfrm>
            <a:off x="7722290" y="520436"/>
            <a:ext cx="959495" cy="706503"/>
          </a:xfrm>
          <a:prstGeom prst="rect">
            <a:avLst/>
          </a:prstGeom>
          <a:noFill/>
        </p:spPr>
      </p:pic>
      <p:pic>
        <p:nvPicPr>
          <p:cNvPr id="8"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a:off x="8001000" y="22860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Rectangle 25"/>
          <p:cNvSpPr/>
          <p:nvPr/>
        </p:nvSpPr>
        <p:spPr>
          <a:xfrm>
            <a:off x="2362200" y="1042273"/>
            <a:ext cx="5040804" cy="369332"/>
          </a:xfrm>
          <a:prstGeom prst="rect">
            <a:avLst/>
          </a:prstGeom>
        </p:spPr>
        <p:txBody>
          <a:bodyPr wrap="none">
            <a:spAutoFit/>
          </a:bodyPr>
          <a:lstStyle/>
          <a:p>
            <a:r>
              <a:rPr lang="en-US" b="1" smtClean="0">
                <a:solidFill>
                  <a:srgbClr val="000099"/>
                </a:solidFill>
              </a:rPr>
              <a:t>Video “</a:t>
            </a:r>
            <a:r>
              <a:rPr lang="en-US" b="1" err="1" smtClean="0">
                <a:solidFill>
                  <a:srgbClr val="000099"/>
                </a:solidFill>
              </a:rPr>
              <a:t>Bí</a:t>
            </a:r>
            <a:r>
              <a:rPr lang="en-US" b="1" smtClean="0">
                <a:solidFill>
                  <a:srgbClr val="000099"/>
                </a:solidFill>
              </a:rPr>
              <a:t> </a:t>
            </a:r>
            <a:r>
              <a:rPr lang="en-US" b="1" err="1" smtClean="0">
                <a:solidFill>
                  <a:srgbClr val="000099"/>
                </a:solidFill>
              </a:rPr>
              <a:t>ẩn</a:t>
            </a:r>
            <a:r>
              <a:rPr lang="en-US" b="1" smtClean="0">
                <a:solidFill>
                  <a:srgbClr val="000099"/>
                </a:solidFill>
              </a:rPr>
              <a:t> </a:t>
            </a:r>
            <a:r>
              <a:rPr lang="en-US" b="1" err="1" smtClean="0">
                <a:solidFill>
                  <a:srgbClr val="000099"/>
                </a:solidFill>
              </a:rPr>
              <a:t>về</a:t>
            </a:r>
            <a:r>
              <a:rPr lang="en-US" b="1" smtClean="0">
                <a:solidFill>
                  <a:srgbClr val="000099"/>
                </a:solidFill>
              </a:rPr>
              <a:t> </a:t>
            </a:r>
            <a:r>
              <a:rPr lang="en-US" b="1" err="1" smtClean="0">
                <a:solidFill>
                  <a:srgbClr val="000099"/>
                </a:solidFill>
              </a:rPr>
              <a:t>cách</a:t>
            </a:r>
            <a:r>
              <a:rPr lang="en-US" b="1" smtClean="0">
                <a:solidFill>
                  <a:srgbClr val="000099"/>
                </a:solidFill>
              </a:rPr>
              <a:t> </a:t>
            </a:r>
            <a:r>
              <a:rPr lang="en-US" b="1" err="1" smtClean="0">
                <a:solidFill>
                  <a:srgbClr val="000099"/>
                </a:solidFill>
              </a:rPr>
              <a:t>xây</a:t>
            </a:r>
            <a:r>
              <a:rPr lang="en-US" b="1" smtClean="0">
                <a:solidFill>
                  <a:srgbClr val="000099"/>
                </a:solidFill>
              </a:rPr>
              <a:t> </a:t>
            </a:r>
            <a:r>
              <a:rPr lang="en-US" b="1" err="1" smtClean="0">
                <a:solidFill>
                  <a:srgbClr val="000099"/>
                </a:solidFill>
              </a:rPr>
              <a:t>dựng</a:t>
            </a:r>
            <a:r>
              <a:rPr lang="en-US" b="1" smtClean="0">
                <a:solidFill>
                  <a:srgbClr val="000099"/>
                </a:solidFill>
              </a:rPr>
              <a:t> Kim </a:t>
            </a:r>
            <a:r>
              <a:rPr lang="en-US" b="1" err="1" smtClean="0">
                <a:solidFill>
                  <a:srgbClr val="000099"/>
                </a:solidFill>
              </a:rPr>
              <a:t>tự</a:t>
            </a:r>
            <a:r>
              <a:rPr lang="en-US" b="1" smtClean="0">
                <a:solidFill>
                  <a:srgbClr val="000099"/>
                </a:solidFill>
              </a:rPr>
              <a:t> </a:t>
            </a:r>
            <a:r>
              <a:rPr lang="en-US" b="1" err="1" smtClean="0">
                <a:solidFill>
                  <a:srgbClr val="000099"/>
                </a:solidFill>
              </a:rPr>
              <a:t>tháp</a:t>
            </a:r>
            <a:r>
              <a:rPr lang="en-US" b="1" smtClean="0">
                <a:solidFill>
                  <a:srgbClr val="000099"/>
                </a:solidFill>
              </a:rPr>
              <a:t>”</a:t>
            </a:r>
            <a:endParaRPr lang="en-US" b="1">
              <a:solidFill>
                <a:srgbClr val="000099"/>
              </a:solidFill>
            </a:endParaRPr>
          </a:p>
        </p:txBody>
      </p:sp>
      <p:pic>
        <p:nvPicPr>
          <p:cNvPr id="13" name="BÍ ẨN VỀ CÁCH XÂY DỰNG KIM TỰ THÁP.mp4">
            <a:hlinkClick r:id="" action="ppaction://media"/>
          </p:cNvPr>
          <p:cNvPicPr>
            <a:picLocks noRot="1" noChangeAspect="1"/>
          </p:cNvPicPr>
          <p:nvPr>
            <a:videoFile r:link="rId1"/>
          </p:nvPr>
        </p:nvPicPr>
        <p:blipFill>
          <a:blip r:embed="rId6"/>
          <a:stretch>
            <a:fillRect/>
          </a:stretch>
        </p:blipFill>
        <p:spPr>
          <a:xfrm>
            <a:off x="559528" y="1676400"/>
            <a:ext cx="8398933" cy="472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4)">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ox(in)">
                                      <p:cBhvr>
                                        <p:cTn id="22" dur="500"/>
                                        <p:tgtEl>
                                          <p:spTgt spid="26"/>
                                        </p:tgtEl>
                                      </p:cBhvr>
                                    </p:animEffect>
                                  </p:childTnLst>
                                </p:cTn>
                              </p:par>
                            </p:childTnLst>
                          </p:cTn>
                        </p:par>
                        <p:par>
                          <p:cTn id="23" fill="hold">
                            <p:stCondLst>
                              <p:cond delay="500"/>
                            </p:stCondLst>
                            <p:childTnLst>
                              <p:par>
                                <p:cTn id="24" presetID="1" presetClass="mediacall" presetSubtype="0" fill="hold" nodeType="afterEffect">
                                  <p:stCondLst>
                                    <p:cond delay="0"/>
                                  </p:stCondLst>
                                  <p:childTnLst>
                                    <p:cmd type="call" cmd="playFrom(0.0)">
                                      <p:cBhvr>
                                        <p:cTn id="25" dur="110642"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6" fill="hold" display="0">
                  <p:stCondLst>
                    <p:cond delay="indefinite"/>
                  </p:stCondLst>
                  <p:endCondLst>
                    <p:cond evt="onNext" delay="0">
                      <p:tgtEl>
                        <p:sldTgt/>
                      </p:tgtEl>
                    </p:cond>
                    <p:cond evt="onPrev" delay="0">
                      <p:tgtEl>
                        <p:sldTgt/>
                      </p:tgtEl>
                    </p:cond>
                  </p:endCondLst>
                </p:cTn>
                <p:tgtEl>
                  <p:spTgt spid="13"/>
                </p:tgtEl>
              </p:cMediaNode>
            </p:video>
            <p:seq concurrent="1" nextAc="seek">
              <p:cTn id="27" restart="whenNotActive" fill="hold" evtFilter="cancelBubble" nodeType="interactiveSeq">
                <p:stCondLst>
                  <p:cond evt="onClick" delay="0">
                    <p:tgtEl>
                      <p:spTgt spid="13"/>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13"/>
                                        </p:tgtEl>
                                      </p:cBhvr>
                                    </p:cmd>
                                  </p:childTnLst>
                                </p:cTn>
                              </p:par>
                            </p:childTnLst>
                          </p:cTn>
                        </p:par>
                      </p:childTnLst>
                    </p:cTn>
                  </p:par>
                </p:childTnLst>
              </p:cTn>
              <p:nextCondLst>
                <p:cond evt="onClick" delay="0">
                  <p:tgtEl>
                    <p:spTgt spid="13"/>
                  </p:tgtEl>
                </p:cond>
              </p:nextCondLst>
            </p:seq>
          </p:childTnLst>
        </p:cTn>
      </p:par>
    </p:tnLst>
    <p:bldLst>
      <p:bldP spid="22" grpId="0" animBg="1"/>
      <p:bldP spid="23"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39100" y="15240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AutoShape 2" descr="Dàn Karaoke Gia Đình Năm 2021 Có Điểm Gì Đặc B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Vẽ tay hoạt hình cậu bé dấu chấm hỏi minh họa miễn phí | Công cụ đồ họa PSD  Tải xuống miễn phí - Pikb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8" name="Table 7"/>
          <p:cNvGraphicFramePr>
            <a:graphicFrameLocks noGrp="1"/>
          </p:cNvGraphicFramePr>
          <p:nvPr/>
        </p:nvGraphicFramePr>
        <p:xfrm>
          <a:off x="381000" y="2133600"/>
          <a:ext cx="8382000" cy="4166616"/>
        </p:xfrm>
        <a:graphic>
          <a:graphicData uri="http://schemas.openxmlformats.org/drawingml/2006/table">
            <a:tbl>
              <a:tblPr/>
              <a:tblGrid>
                <a:gridCol w="3039745"/>
                <a:gridCol w="2751455"/>
                <a:gridCol w="2590800"/>
              </a:tblGrid>
              <a:tr h="0">
                <a:tc>
                  <a:txBody>
                    <a:bodyPr/>
                    <a:lstStyle/>
                    <a:p>
                      <a:pPr algn="ctr">
                        <a:lnSpc>
                          <a:spcPct val="115000"/>
                        </a:lnSpc>
                        <a:spcAft>
                          <a:spcPts val="1000"/>
                        </a:spcAft>
                      </a:pPr>
                      <a:r>
                        <a:rPr lang="en-US" sz="2400" b="1">
                          <a:solidFill>
                            <a:srgbClr val="FF0000"/>
                          </a:solidFill>
                          <a:latin typeface="Times New Roman"/>
                          <a:ea typeface="Calibri"/>
                          <a:cs typeface="Times New Roman"/>
                        </a:rPr>
                        <a:t>K</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1000"/>
                        </a:spcAft>
                      </a:pPr>
                      <a:r>
                        <a:rPr lang="en-US" sz="2400" b="1">
                          <a:solidFill>
                            <a:srgbClr val="FF0000"/>
                          </a:solidFill>
                          <a:latin typeface="Times New Roman"/>
                          <a:ea typeface="Calibri"/>
                          <a:cs typeface="Times New Roman"/>
                        </a:rPr>
                        <a:t>W</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1000"/>
                        </a:spcAft>
                      </a:pPr>
                      <a:r>
                        <a:rPr lang="en-US" sz="2400" b="1">
                          <a:solidFill>
                            <a:srgbClr val="FF0000"/>
                          </a:solidFill>
                          <a:latin typeface="Times New Roman"/>
                          <a:ea typeface="Calibri"/>
                          <a:cs typeface="Times New Roman"/>
                        </a:rPr>
                        <a:t>L</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0">
                <a:tc>
                  <a:txBody>
                    <a:bodyPr/>
                    <a:lstStyle/>
                    <a:p>
                      <a:pPr algn="just">
                        <a:lnSpc>
                          <a:spcPct val="115000"/>
                        </a:lnSpc>
                        <a:spcAft>
                          <a:spcPts val="1000"/>
                        </a:spcAft>
                      </a:pPr>
                      <a:r>
                        <a:rPr lang="en-US" sz="2400" err="1">
                          <a:latin typeface="Times New Roman"/>
                          <a:ea typeface="Calibri"/>
                          <a:cs typeface="Times New Roman"/>
                        </a:rPr>
                        <a:t>Điều</a:t>
                      </a:r>
                      <a:r>
                        <a:rPr lang="en-US" sz="2400">
                          <a:latin typeface="Times New Roman"/>
                          <a:ea typeface="Calibri"/>
                          <a:cs typeface="Times New Roman"/>
                        </a:rPr>
                        <a:t> </a:t>
                      </a:r>
                      <a:r>
                        <a:rPr lang="en-US" sz="2400" err="1">
                          <a:latin typeface="Times New Roman"/>
                          <a:ea typeface="Calibri"/>
                          <a:cs typeface="Times New Roman"/>
                        </a:rPr>
                        <a:t>em</a:t>
                      </a:r>
                      <a:r>
                        <a:rPr lang="en-US" sz="2400">
                          <a:latin typeface="Times New Roman"/>
                          <a:ea typeface="Calibri"/>
                          <a:cs typeface="Times New Roman"/>
                        </a:rPr>
                        <a:t> </a:t>
                      </a:r>
                      <a:r>
                        <a:rPr lang="en-US" sz="2400" err="1">
                          <a:latin typeface="Times New Roman"/>
                          <a:ea typeface="Calibri"/>
                          <a:cs typeface="Times New Roman"/>
                        </a:rPr>
                        <a:t>đã</a:t>
                      </a:r>
                      <a:r>
                        <a:rPr lang="en-US" sz="2400">
                          <a:latin typeface="Times New Roman"/>
                          <a:ea typeface="Calibri"/>
                          <a:cs typeface="Times New Roman"/>
                        </a:rPr>
                        <a:t> </a:t>
                      </a:r>
                      <a:r>
                        <a:rPr lang="en-US" sz="2400" err="1">
                          <a:latin typeface="Times New Roman"/>
                          <a:ea typeface="Calibri"/>
                          <a:cs typeface="Times New Roman"/>
                        </a:rPr>
                        <a:t>biết</a:t>
                      </a:r>
                      <a:r>
                        <a:rPr lang="en-US" sz="2400">
                          <a:latin typeface="Times New Roman"/>
                          <a:ea typeface="Calibri"/>
                          <a:cs typeface="Times New Roman"/>
                        </a:rPr>
                        <a:t> Ai </a:t>
                      </a:r>
                      <a:r>
                        <a:rPr lang="en-US" sz="2400" err="1">
                          <a:latin typeface="Times New Roman"/>
                          <a:ea typeface="Calibri"/>
                          <a:cs typeface="Times New Roman"/>
                        </a:rPr>
                        <a:t>Cập</a:t>
                      </a:r>
                      <a:r>
                        <a:rPr lang="en-US" sz="2400">
                          <a:latin typeface="Times New Roman"/>
                          <a:ea typeface="Calibri"/>
                          <a:cs typeface="Times New Roman"/>
                        </a:rPr>
                        <a:t> </a:t>
                      </a:r>
                      <a:r>
                        <a:rPr lang="en-US" sz="2400" err="1">
                          <a:latin typeface="Times New Roman"/>
                          <a:ea typeface="Calibri"/>
                          <a:cs typeface="Times New Roman"/>
                        </a:rPr>
                        <a:t>và</a:t>
                      </a:r>
                      <a:r>
                        <a:rPr lang="en-US" sz="2400">
                          <a:latin typeface="Times New Roman"/>
                          <a:ea typeface="Calibri"/>
                          <a:cs typeface="Times New Roman"/>
                        </a:rPr>
                        <a:t> </a:t>
                      </a:r>
                      <a:r>
                        <a:rPr lang="en-US" sz="2400" err="1">
                          <a:latin typeface="Times New Roman"/>
                          <a:ea typeface="Calibri"/>
                          <a:cs typeface="Times New Roman"/>
                        </a:rPr>
                        <a:t>Lưỡng</a:t>
                      </a:r>
                      <a:r>
                        <a:rPr lang="en-US" sz="2400">
                          <a:latin typeface="Times New Roman"/>
                          <a:ea typeface="Calibri"/>
                          <a:cs typeface="Times New Roman"/>
                        </a:rPr>
                        <a:t> </a:t>
                      </a:r>
                      <a:r>
                        <a:rPr lang="en-US" sz="2400" err="1">
                          <a:latin typeface="Times New Roman"/>
                          <a:ea typeface="Calibri"/>
                          <a:cs typeface="Times New Roman"/>
                        </a:rPr>
                        <a:t>Hà</a:t>
                      </a:r>
                      <a:r>
                        <a:rPr lang="en-US" sz="2400">
                          <a:latin typeface="Times New Roman"/>
                          <a:ea typeface="Calibri"/>
                          <a:cs typeface="Times New Roman"/>
                        </a:rPr>
                        <a:t> </a:t>
                      </a:r>
                      <a:r>
                        <a:rPr lang="en-US" sz="2400" err="1">
                          <a:latin typeface="Times New Roman"/>
                          <a:ea typeface="Calibri"/>
                          <a:cs typeface="Times New Roman"/>
                        </a:rPr>
                        <a:t>cổ</a:t>
                      </a:r>
                      <a:r>
                        <a:rPr lang="en-US" sz="2400">
                          <a:latin typeface="Times New Roman"/>
                          <a:ea typeface="Calibri"/>
                          <a:cs typeface="Times New Roman"/>
                        </a:rPr>
                        <a:t> </a:t>
                      </a:r>
                      <a:r>
                        <a:rPr lang="en-US" sz="2400" err="1">
                          <a:latin typeface="Times New Roman"/>
                          <a:ea typeface="Calibri"/>
                          <a:cs typeface="Times New Roman"/>
                        </a:rPr>
                        <a:t>đại</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2400" err="1">
                          <a:latin typeface="Times New Roman"/>
                          <a:ea typeface="Calibri"/>
                          <a:cs typeface="Times New Roman"/>
                        </a:rPr>
                        <a:t>Điều</a:t>
                      </a:r>
                      <a:r>
                        <a:rPr lang="en-US" sz="2400">
                          <a:latin typeface="Times New Roman"/>
                          <a:ea typeface="Calibri"/>
                          <a:cs typeface="Times New Roman"/>
                        </a:rPr>
                        <a:t> </a:t>
                      </a:r>
                      <a:r>
                        <a:rPr lang="en-US" sz="2400" err="1">
                          <a:latin typeface="Times New Roman"/>
                          <a:ea typeface="Calibri"/>
                          <a:cs typeface="Times New Roman"/>
                        </a:rPr>
                        <a:t>em</a:t>
                      </a:r>
                      <a:r>
                        <a:rPr lang="en-US" sz="2400">
                          <a:latin typeface="Times New Roman"/>
                          <a:ea typeface="Calibri"/>
                          <a:cs typeface="Times New Roman"/>
                        </a:rPr>
                        <a:t> </a:t>
                      </a:r>
                      <a:r>
                        <a:rPr lang="en-US" sz="2400" err="1">
                          <a:latin typeface="Times New Roman"/>
                          <a:ea typeface="Calibri"/>
                          <a:cs typeface="Times New Roman"/>
                        </a:rPr>
                        <a:t>muốn</a:t>
                      </a:r>
                      <a:r>
                        <a:rPr lang="en-US" sz="2400">
                          <a:latin typeface="Times New Roman"/>
                          <a:ea typeface="Calibri"/>
                          <a:cs typeface="Times New Roman"/>
                        </a:rPr>
                        <a:t> </a:t>
                      </a:r>
                      <a:r>
                        <a:rPr lang="en-US" sz="2400" err="1">
                          <a:latin typeface="Times New Roman"/>
                          <a:ea typeface="Calibri"/>
                          <a:cs typeface="Times New Roman"/>
                        </a:rPr>
                        <a:t>biết</a:t>
                      </a:r>
                      <a:r>
                        <a:rPr lang="en-US" sz="2400">
                          <a:latin typeface="Times New Roman"/>
                          <a:ea typeface="Calibri"/>
                          <a:cs typeface="Times New Roman"/>
                        </a:rPr>
                        <a:t> </a:t>
                      </a:r>
                      <a:r>
                        <a:rPr lang="en-US" sz="2400" err="1">
                          <a:latin typeface="Times New Roman"/>
                          <a:ea typeface="Calibri"/>
                          <a:cs typeface="Times New Roman"/>
                        </a:rPr>
                        <a:t>thêm</a:t>
                      </a:r>
                      <a:r>
                        <a:rPr lang="en-US" sz="2400">
                          <a:latin typeface="Times New Roman"/>
                          <a:ea typeface="Calibri"/>
                          <a:cs typeface="Times New Roman"/>
                        </a:rPr>
                        <a:t> </a:t>
                      </a:r>
                      <a:r>
                        <a:rPr lang="en-US" sz="2400" err="1">
                          <a:latin typeface="Times New Roman"/>
                          <a:ea typeface="Calibri"/>
                          <a:cs typeface="Times New Roman"/>
                        </a:rPr>
                        <a:t>về</a:t>
                      </a:r>
                      <a:r>
                        <a:rPr lang="en-US" sz="2400">
                          <a:latin typeface="Times New Roman"/>
                          <a:ea typeface="Calibri"/>
                          <a:cs typeface="Times New Roman"/>
                        </a:rPr>
                        <a:t> Ai </a:t>
                      </a:r>
                      <a:r>
                        <a:rPr lang="en-US" sz="2400" err="1">
                          <a:latin typeface="Times New Roman"/>
                          <a:ea typeface="Calibri"/>
                          <a:cs typeface="Times New Roman"/>
                        </a:rPr>
                        <a:t>Cập</a:t>
                      </a:r>
                      <a:r>
                        <a:rPr lang="en-US" sz="2400">
                          <a:latin typeface="Times New Roman"/>
                          <a:ea typeface="Calibri"/>
                          <a:cs typeface="Times New Roman"/>
                        </a:rPr>
                        <a:t> </a:t>
                      </a:r>
                      <a:r>
                        <a:rPr lang="en-US" sz="2400" err="1">
                          <a:latin typeface="Times New Roman"/>
                          <a:ea typeface="Calibri"/>
                          <a:cs typeface="Times New Roman"/>
                        </a:rPr>
                        <a:t>và</a:t>
                      </a:r>
                      <a:r>
                        <a:rPr lang="en-US" sz="2400">
                          <a:latin typeface="Times New Roman"/>
                          <a:ea typeface="Calibri"/>
                          <a:cs typeface="Times New Roman"/>
                        </a:rPr>
                        <a:t> </a:t>
                      </a:r>
                      <a:r>
                        <a:rPr lang="en-US" sz="2400" err="1">
                          <a:latin typeface="Times New Roman"/>
                          <a:ea typeface="Calibri"/>
                          <a:cs typeface="Times New Roman"/>
                        </a:rPr>
                        <a:t>Lưỡng</a:t>
                      </a:r>
                      <a:r>
                        <a:rPr lang="en-US" sz="2400">
                          <a:latin typeface="Times New Roman"/>
                          <a:ea typeface="Calibri"/>
                          <a:cs typeface="Times New Roman"/>
                        </a:rPr>
                        <a:t> </a:t>
                      </a:r>
                      <a:r>
                        <a:rPr lang="en-US" sz="2400" err="1">
                          <a:latin typeface="Times New Roman"/>
                          <a:ea typeface="Calibri"/>
                          <a:cs typeface="Times New Roman"/>
                        </a:rPr>
                        <a:t>Hà</a:t>
                      </a:r>
                      <a:r>
                        <a:rPr lang="en-US" sz="2400">
                          <a:latin typeface="Times New Roman"/>
                          <a:ea typeface="Calibri"/>
                          <a:cs typeface="Times New Roman"/>
                        </a:rPr>
                        <a:t> </a:t>
                      </a:r>
                      <a:r>
                        <a:rPr lang="en-US" sz="2400" err="1">
                          <a:latin typeface="Times New Roman"/>
                          <a:ea typeface="Calibri"/>
                          <a:cs typeface="Times New Roman"/>
                        </a:rPr>
                        <a:t>cổ</a:t>
                      </a:r>
                      <a:r>
                        <a:rPr lang="en-US" sz="2400">
                          <a:latin typeface="Times New Roman"/>
                          <a:ea typeface="Calibri"/>
                          <a:cs typeface="Times New Roman"/>
                        </a:rPr>
                        <a:t> </a:t>
                      </a:r>
                      <a:r>
                        <a:rPr lang="en-US" sz="2400" err="1">
                          <a:latin typeface="Times New Roman"/>
                          <a:ea typeface="Calibri"/>
                          <a:cs typeface="Times New Roman"/>
                        </a:rPr>
                        <a:t>đại</a:t>
                      </a:r>
                      <a:r>
                        <a:rPr lang="en-US" sz="2400">
                          <a:latin typeface="Times New Roman"/>
                          <a:ea typeface="Calibri"/>
                          <a:cs typeface="Times New Roman"/>
                        </a:rPr>
                        <a:t>  </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2400">
                          <a:latin typeface="Times New Roman"/>
                          <a:ea typeface="Calibri"/>
                          <a:cs typeface="Times New Roman"/>
                        </a:rPr>
                        <a:t>Em sẽ làm gì để tìm hiểu rõ hơn về Ai Cập và Lưỡng Hà cổ đại </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1000"/>
                        </a:spcAft>
                      </a:pPr>
                      <a:r>
                        <a:rPr lang="en-US" sz="2400" smtClean="0">
                          <a:latin typeface="Times New Roman"/>
                          <a:ea typeface="Calibri"/>
                          <a:cs typeface="Times New Roman"/>
                        </a:rPr>
                        <a:t>......................................</a:t>
                      </a:r>
                      <a:endParaRPr lang="en-US" sz="2400">
                        <a:latin typeface="Calibri"/>
                        <a:ea typeface="Calibri"/>
                        <a:cs typeface="Times New Roman"/>
                      </a:endParaRPr>
                    </a:p>
                    <a:p>
                      <a:pPr algn="just">
                        <a:lnSpc>
                          <a:spcPct val="115000"/>
                        </a:lnSpc>
                        <a:spcAft>
                          <a:spcPts val="1000"/>
                        </a:spcAft>
                      </a:pPr>
                      <a:r>
                        <a:rPr lang="en-US" sz="2400">
                          <a:latin typeface="Times New Roman"/>
                          <a:ea typeface="Calibri"/>
                          <a:cs typeface="Times New Roman"/>
                        </a:rPr>
                        <a:t>………………………..</a:t>
                      </a:r>
                      <a:endParaRPr lang="en-US" sz="2400">
                        <a:latin typeface="Calibri"/>
                        <a:ea typeface="Calibri"/>
                        <a:cs typeface="Times New Roman"/>
                      </a:endParaRPr>
                    </a:p>
                    <a:p>
                      <a:pPr algn="just">
                        <a:lnSpc>
                          <a:spcPct val="115000"/>
                        </a:lnSpc>
                        <a:spcAft>
                          <a:spcPts val="1000"/>
                        </a:spcAft>
                      </a:pPr>
                      <a:r>
                        <a:rPr lang="en-US" sz="2400" smtClean="0">
                          <a:latin typeface="Times New Roman"/>
                          <a:ea typeface="Calibri"/>
                          <a:cs typeface="Times New Roman"/>
                        </a:rPr>
                        <a:t>......................................</a:t>
                      </a:r>
                      <a:endParaRPr lang="en-US" sz="2400">
                        <a:latin typeface="Calibri"/>
                        <a:ea typeface="Calibri"/>
                        <a:cs typeface="Times New Roman"/>
                      </a:endParaRPr>
                    </a:p>
                    <a:p>
                      <a:pPr algn="just">
                        <a:lnSpc>
                          <a:spcPct val="115000"/>
                        </a:lnSpc>
                        <a:spcAft>
                          <a:spcPts val="1000"/>
                        </a:spcAft>
                      </a:pPr>
                      <a:r>
                        <a:rPr lang="en-US" sz="2400">
                          <a:latin typeface="Times New Roman"/>
                          <a:ea typeface="Calibri"/>
                          <a:cs typeface="Times New Roman"/>
                        </a:rPr>
                        <a:t>………………………..</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2400" smtClean="0">
                          <a:latin typeface="Times New Roman"/>
                          <a:ea typeface="Calibri"/>
                          <a:cs typeface="Times New Roman"/>
                        </a:rPr>
                        <a:t>..................................</a:t>
                      </a:r>
                      <a:endParaRPr lang="en-US" sz="2400">
                        <a:latin typeface="Calibri"/>
                        <a:ea typeface="Calibri"/>
                        <a:cs typeface="Times New Roman"/>
                      </a:endParaRPr>
                    </a:p>
                    <a:p>
                      <a:pPr algn="just">
                        <a:lnSpc>
                          <a:spcPct val="115000"/>
                        </a:lnSpc>
                        <a:spcAft>
                          <a:spcPts val="1000"/>
                        </a:spcAft>
                      </a:pPr>
                      <a:r>
                        <a:rPr lang="en-US" sz="2400" smtClean="0">
                          <a:latin typeface="Times New Roman"/>
                          <a:ea typeface="Calibri"/>
                          <a:cs typeface="Times New Roman"/>
                        </a:rPr>
                        <a:t>……………………</a:t>
                      </a:r>
                      <a:endParaRPr lang="en-US" sz="2400">
                        <a:latin typeface="Calibri"/>
                        <a:ea typeface="Calibri"/>
                        <a:cs typeface="Times New Roman"/>
                      </a:endParaRPr>
                    </a:p>
                    <a:p>
                      <a:pPr algn="just">
                        <a:lnSpc>
                          <a:spcPct val="115000"/>
                        </a:lnSpc>
                        <a:spcAft>
                          <a:spcPts val="1000"/>
                        </a:spcAft>
                      </a:pPr>
                      <a:r>
                        <a:rPr lang="en-US" sz="2400" smtClean="0">
                          <a:latin typeface="Times New Roman"/>
                          <a:ea typeface="Calibri"/>
                          <a:cs typeface="Times New Roman"/>
                        </a:rPr>
                        <a:t>..................................</a:t>
                      </a:r>
                      <a:endParaRPr lang="en-US" sz="2400">
                        <a:latin typeface="Calibri"/>
                        <a:ea typeface="Calibri"/>
                        <a:cs typeface="Times New Roman"/>
                      </a:endParaRPr>
                    </a:p>
                    <a:p>
                      <a:pPr algn="just">
                        <a:lnSpc>
                          <a:spcPct val="115000"/>
                        </a:lnSpc>
                        <a:spcAft>
                          <a:spcPts val="1000"/>
                        </a:spcAft>
                      </a:pPr>
                      <a:r>
                        <a:rPr lang="en-US" sz="2400" smtClean="0">
                          <a:latin typeface="Times New Roman"/>
                          <a:ea typeface="Calibri"/>
                          <a:cs typeface="Times New Roman"/>
                        </a:rPr>
                        <a:t>……………………</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2400" smtClean="0">
                          <a:latin typeface="Times New Roman"/>
                          <a:ea typeface="Calibri"/>
                          <a:cs typeface="Times New Roman"/>
                        </a:rPr>
                        <a:t>................................</a:t>
                      </a:r>
                      <a:endParaRPr lang="en-US" sz="2400">
                        <a:latin typeface="Calibri"/>
                        <a:ea typeface="Calibri"/>
                        <a:cs typeface="Times New Roman"/>
                      </a:endParaRPr>
                    </a:p>
                    <a:p>
                      <a:pPr algn="just">
                        <a:lnSpc>
                          <a:spcPct val="115000"/>
                        </a:lnSpc>
                        <a:spcAft>
                          <a:spcPts val="1000"/>
                        </a:spcAft>
                      </a:pPr>
                      <a:r>
                        <a:rPr lang="en-US" sz="2400" smtClean="0">
                          <a:latin typeface="Times New Roman"/>
                          <a:ea typeface="Calibri"/>
                          <a:cs typeface="Times New Roman"/>
                        </a:rPr>
                        <a:t>……………………</a:t>
                      </a:r>
                      <a:endParaRPr lang="en-US" sz="2400">
                        <a:latin typeface="Calibri"/>
                        <a:ea typeface="Calibri"/>
                        <a:cs typeface="Times New Roman"/>
                      </a:endParaRPr>
                    </a:p>
                    <a:p>
                      <a:pPr algn="just">
                        <a:lnSpc>
                          <a:spcPct val="115000"/>
                        </a:lnSpc>
                        <a:spcAft>
                          <a:spcPts val="1000"/>
                        </a:spcAft>
                      </a:pPr>
                      <a:r>
                        <a:rPr lang="en-US" sz="2400" smtClean="0">
                          <a:latin typeface="Times New Roman"/>
                          <a:ea typeface="Calibri"/>
                          <a:cs typeface="Times New Roman"/>
                        </a:rPr>
                        <a:t>................................</a:t>
                      </a:r>
                      <a:endParaRPr lang="en-US" sz="2400">
                        <a:latin typeface="Calibri"/>
                        <a:ea typeface="Calibri"/>
                        <a:cs typeface="Times New Roman"/>
                      </a:endParaRPr>
                    </a:p>
                    <a:p>
                      <a:pPr algn="just">
                        <a:lnSpc>
                          <a:spcPct val="115000"/>
                        </a:lnSpc>
                        <a:spcAft>
                          <a:spcPts val="1000"/>
                        </a:spcAft>
                      </a:pPr>
                      <a:r>
                        <a:rPr lang="en-US" sz="2400" smtClean="0">
                          <a:latin typeface="Times New Roman"/>
                          <a:ea typeface="Calibri"/>
                          <a:cs typeface="Times New Roman"/>
                        </a:rPr>
                        <a:t>……………………</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460375" y="853678"/>
            <a:ext cx="8302625"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err="1" smtClean="0">
                <a:ln>
                  <a:noFill/>
                </a:ln>
                <a:solidFill>
                  <a:schemeClr val="tx1"/>
                </a:solidFill>
                <a:effectLst/>
                <a:latin typeface="Times New Roman" pitchFamily="18" charset="0"/>
                <a:ea typeface="Calibri" pitchFamily="34" charset="0"/>
                <a:cs typeface="Times New Roman" pitchFamily="18" charset="0"/>
              </a:rPr>
              <a:t>Phiếu</a:t>
            </a:r>
            <a:r>
              <a:rPr kumimoji="0" lang="en-US" sz="28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2800" b="1" i="1" u="none" strike="noStrike" cap="none" normalizeH="0" baseline="0" err="1" smtClean="0">
                <a:ln>
                  <a:noFill/>
                </a:ln>
                <a:solidFill>
                  <a:schemeClr val="tx1"/>
                </a:solidFill>
                <a:effectLst/>
                <a:latin typeface="Times New Roman" pitchFamily="18" charset="0"/>
                <a:ea typeface="Calibri" pitchFamily="34" charset="0"/>
                <a:cs typeface="Times New Roman" pitchFamily="18" charset="0"/>
              </a:rPr>
              <a:t>học</a:t>
            </a:r>
            <a:r>
              <a:rPr kumimoji="0" lang="en-US" sz="28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2800" b="1" i="1" u="none" strike="noStrike" cap="none" normalizeH="0" baseline="0" err="1" smtClean="0">
                <a:ln>
                  <a:noFill/>
                </a:ln>
                <a:solidFill>
                  <a:schemeClr val="tx1"/>
                </a:solidFill>
                <a:effectLst/>
                <a:latin typeface="Times New Roman" pitchFamily="18" charset="0"/>
                <a:ea typeface="Calibri" pitchFamily="34" charset="0"/>
                <a:cs typeface="Times New Roman" pitchFamily="18" charset="0"/>
              </a:rPr>
              <a:t>tập</a:t>
            </a:r>
            <a:r>
              <a:rPr kumimoji="0" lang="en-US" sz="28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2800" b="1" i="1" u="none" strike="noStrike" cap="none" normalizeH="0" baseline="0" err="1" smtClean="0">
                <a:ln>
                  <a:noFill/>
                </a:ln>
                <a:solidFill>
                  <a:schemeClr val="tx1"/>
                </a:solidFill>
                <a:effectLst/>
                <a:latin typeface="Times New Roman" pitchFamily="18" charset="0"/>
                <a:ea typeface="Calibri" pitchFamily="34" charset="0"/>
                <a:cs typeface="Times New Roman" pitchFamily="18" charset="0"/>
              </a:rPr>
              <a:t>số</a:t>
            </a:r>
            <a:r>
              <a:rPr kumimoji="0" lang="en-US" sz="28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1. </a:t>
            </a:r>
            <a:r>
              <a:rPr kumimoji="0" lang="en-US" sz="2800" b="1" u="none" strike="noStrike" cap="none" normalizeH="0" baseline="0" err="1" smtClean="0">
                <a:ln>
                  <a:noFill/>
                </a:ln>
                <a:solidFill>
                  <a:schemeClr val="tx1"/>
                </a:solidFill>
                <a:effectLst/>
                <a:latin typeface="Times New Roman" pitchFamily="18" charset="0"/>
                <a:ea typeface="Calibri" pitchFamily="34" charset="0"/>
                <a:cs typeface="Times New Roman" pitchFamily="18" charset="0"/>
              </a:rPr>
              <a:t>Hoàn</a:t>
            </a:r>
            <a:r>
              <a:rPr kumimoji="0" lang="en-US" sz="2800" b="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2800" b="1" u="none" strike="noStrike" cap="none" normalizeH="0" baseline="0" err="1" smtClean="0">
                <a:ln>
                  <a:noFill/>
                </a:ln>
                <a:solidFill>
                  <a:schemeClr val="tx1"/>
                </a:solidFill>
                <a:effectLst/>
                <a:latin typeface="Times New Roman" pitchFamily="18" charset="0"/>
                <a:ea typeface="Calibri" pitchFamily="34" charset="0"/>
                <a:cs typeface="Times New Roman" pitchFamily="18" charset="0"/>
              </a:rPr>
              <a:t>thành</a:t>
            </a:r>
            <a:r>
              <a:rPr kumimoji="0" lang="en-US" sz="2800" b="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2800" b="1" u="none" strike="noStrike" cap="none" normalizeH="0" baseline="0" err="1" smtClean="0">
                <a:ln>
                  <a:noFill/>
                </a:ln>
                <a:solidFill>
                  <a:schemeClr val="tx1"/>
                </a:solidFill>
                <a:effectLst/>
                <a:latin typeface="Times New Roman" pitchFamily="18" charset="0"/>
                <a:ea typeface="Calibri" pitchFamily="34" charset="0"/>
                <a:cs typeface="Times New Roman" pitchFamily="18" charset="0"/>
              </a:rPr>
              <a:t>bảng</a:t>
            </a:r>
            <a:r>
              <a:rPr kumimoji="0" lang="en-US" sz="2800" b="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2800" b="1" u="none" strike="noStrike" cap="none" normalizeH="0" baseline="0" err="1" smtClean="0">
                <a:ln>
                  <a:noFill/>
                </a:ln>
                <a:solidFill>
                  <a:schemeClr val="tx1"/>
                </a:solidFill>
                <a:effectLst/>
                <a:latin typeface="Times New Roman" pitchFamily="18" charset="0"/>
                <a:ea typeface="Calibri" pitchFamily="34" charset="0"/>
                <a:cs typeface="Times New Roman" pitchFamily="18" charset="0"/>
              </a:rPr>
              <a:t>sau</a:t>
            </a:r>
            <a:r>
              <a:rPr kumimoji="0" lang="en-US" sz="2800" b="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2800" b="1" u="none" strike="noStrike" cap="none" normalizeH="0" baseline="0" err="1" smtClean="0">
                <a:ln>
                  <a:noFill/>
                </a:ln>
                <a:solidFill>
                  <a:schemeClr val="tx1"/>
                </a:solidFill>
                <a:effectLst/>
                <a:latin typeface="Times New Roman" pitchFamily="18" charset="0"/>
                <a:ea typeface="Calibri" pitchFamily="34" charset="0"/>
                <a:cs typeface="Times New Roman" pitchFamily="18" charset="0"/>
              </a:rPr>
              <a:t>theo</a:t>
            </a:r>
            <a:r>
              <a:rPr kumimoji="0" lang="en-US" sz="2800" b="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2800" b="1" u="none" strike="noStrike" cap="none" normalizeH="0" baseline="0" err="1" smtClean="0">
                <a:ln>
                  <a:noFill/>
                </a:ln>
                <a:solidFill>
                  <a:schemeClr val="tx1"/>
                </a:solidFill>
                <a:effectLst/>
                <a:latin typeface="Times New Roman" pitchFamily="18" charset="0"/>
                <a:ea typeface="Calibri" pitchFamily="34" charset="0"/>
                <a:cs typeface="Times New Roman" pitchFamily="18" charset="0"/>
              </a:rPr>
              <a:t>nhóm</a:t>
            </a:r>
            <a:r>
              <a:rPr kumimoji="0" lang="en-US" sz="2800" b="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2800" b="1" u="none" strike="noStrike" cap="none" normalizeH="0" baseline="0" err="1" smtClean="0">
                <a:ln>
                  <a:noFill/>
                </a:ln>
                <a:solidFill>
                  <a:schemeClr val="tx1"/>
                </a:solidFill>
                <a:effectLst/>
                <a:latin typeface="Times New Roman" pitchFamily="18" charset="0"/>
                <a:ea typeface="Calibri" pitchFamily="34" charset="0"/>
                <a:cs typeface="Times New Roman" pitchFamily="18" charset="0"/>
              </a:rPr>
              <a:t>sau</a:t>
            </a:r>
            <a:r>
              <a:rPr kumimoji="0" lang="en-US" sz="2800" b="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2800" b="1" u="none" strike="noStrike" cap="none" normalizeH="0" baseline="0" err="1" smtClean="0">
                <a:ln>
                  <a:noFill/>
                </a:ln>
                <a:solidFill>
                  <a:schemeClr val="tx1"/>
                </a:solidFill>
                <a:effectLst/>
                <a:latin typeface="Times New Roman" pitchFamily="18" charset="0"/>
                <a:ea typeface="Calibri" pitchFamily="34" charset="0"/>
                <a:cs typeface="Times New Roman" pitchFamily="18" charset="0"/>
              </a:rPr>
              <a:t>khi</a:t>
            </a:r>
            <a:r>
              <a:rPr kumimoji="0" lang="en-US" sz="2800" b="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2800" b="1" u="none" strike="noStrike" cap="none" normalizeH="0" baseline="0" err="1" smtClean="0">
                <a:ln>
                  <a:noFill/>
                </a:ln>
                <a:solidFill>
                  <a:schemeClr val="tx1"/>
                </a:solidFill>
                <a:effectLst/>
                <a:latin typeface="Times New Roman" pitchFamily="18" charset="0"/>
                <a:ea typeface="Calibri" pitchFamily="34" charset="0"/>
                <a:cs typeface="Times New Roman" pitchFamily="18" charset="0"/>
              </a:rPr>
              <a:t>quan</a:t>
            </a:r>
            <a:r>
              <a:rPr kumimoji="0" lang="en-US" sz="2800" b="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2800" b="1" u="none" strike="noStrike" cap="none" normalizeH="0" baseline="0" err="1" smtClean="0">
                <a:ln>
                  <a:noFill/>
                </a:ln>
                <a:solidFill>
                  <a:schemeClr val="tx1"/>
                </a:solidFill>
                <a:effectLst/>
                <a:latin typeface="Times New Roman" pitchFamily="18" charset="0"/>
                <a:ea typeface="Calibri" pitchFamily="34" charset="0"/>
                <a:cs typeface="Times New Roman" pitchFamily="18" charset="0"/>
              </a:rPr>
              <a:t>sát</a:t>
            </a:r>
            <a:r>
              <a:rPr kumimoji="0" lang="en-US" sz="2800" b="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video </a:t>
            </a:r>
            <a:r>
              <a:rPr kumimoji="0" lang="en-US" sz="2800" b="1" u="none" strike="noStrike" cap="none" normalizeH="0" baseline="0" err="1" smtClean="0">
                <a:ln>
                  <a:noFill/>
                </a:ln>
                <a:solidFill>
                  <a:schemeClr val="tx1"/>
                </a:solidFill>
                <a:effectLst/>
                <a:latin typeface="Times New Roman" pitchFamily="18" charset="0"/>
                <a:ea typeface="Calibri" pitchFamily="34" charset="0"/>
                <a:cs typeface="Times New Roman" pitchFamily="18" charset="0"/>
              </a:rPr>
              <a:t>và</a:t>
            </a:r>
            <a:r>
              <a:rPr kumimoji="0" lang="en-US" sz="2800" b="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u="none" strike="noStrike" cap="none" normalizeH="0" baseline="0" smtClean="0">
              <a:ln>
                <a:noFill/>
              </a:ln>
              <a:solidFill>
                <a:schemeClr val="tx1"/>
              </a:solidFill>
              <a:effectLst/>
              <a:latin typeface="Arial" pitchFamily="34" charset="0"/>
              <a:cs typeface="Arial" pitchFamily="34" charset="0"/>
            </a:endParaRPr>
          </a:p>
        </p:txBody>
      </p:sp>
      <p:sp>
        <p:nvSpPr>
          <p:cNvPr id="10" name="Hộp_Văn_Bản 7"/>
          <p:cNvSpPr txBox="1"/>
          <p:nvPr/>
        </p:nvSpPr>
        <p:spPr>
          <a:xfrm>
            <a:off x="2031304" y="160338"/>
            <a:ext cx="5387087"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smtClean="0">
                <a:solidFill>
                  <a:srgbClr val="000099"/>
                </a:solidFill>
              </a:rPr>
              <a:t>BÀI  7. AI CẬP VÀ LƯỠNG HÀ CỔ ĐẠI</a:t>
            </a:r>
            <a:endParaRPr lang="en-US" sz="240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box(in)">
                                      <p:cBhvr>
                                        <p:cTn id="7" dur="500"/>
                                        <p:tgtEl>
                                          <p:spTgt spid="2049"/>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nodeType="clickEffect">
                                  <p:stCondLst>
                                    <p:cond delay="0"/>
                                  </p:stCondLst>
                                  <p:childTnLst>
                                    <p:animEffect transition="out" filter="box(in)">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4)">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39100" y="15240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AutoShape 2" descr="Dàn Karaoke Gia Đình Năm 2021 Có Điểm Gì Đặc B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Vẽ tay hoạt hình cậu bé dấu chấm hỏi minh họa miễn phí | Công cụ đồ họa PSD  Tải xuống miễn phí - Pikb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460375" y="875776"/>
            <a:ext cx="8150225" cy="4401205"/>
          </a:xfrm>
          <a:prstGeom prst="rect">
            <a:avLst/>
          </a:prstGeom>
        </p:spPr>
        <p:txBody>
          <a:bodyPr wrap="square">
            <a:spAutoFit/>
          </a:bodyPr>
          <a:lstStyle/>
          <a:p>
            <a:pPr algn="just"/>
            <a:r>
              <a:rPr lang="en-US" sz="2000" smtClean="0">
                <a:latin typeface="+mj-lt"/>
              </a:rPr>
              <a:t>      </a:t>
            </a:r>
            <a:r>
              <a:rPr lang="vi-VN" sz="2000" smtClean="0">
                <a:latin typeface="+mj-lt"/>
              </a:rPr>
              <a:t>Bí mật xây dựng Đại Kim tự tháp Giza của </a:t>
            </a:r>
            <a:r>
              <a:rPr lang="vi-VN" sz="2000" smtClean="0">
                <a:latin typeface="+mj-lt"/>
                <a:hlinkClick r:id="rId3" tooltip="Ai Cập"/>
              </a:rPr>
              <a:t>Ai Cập</a:t>
            </a:r>
            <a:r>
              <a:rPr lang="vi-VN" sz="2000" smtClean="0">
                <a:latin typeface="+mj-lt"/>
              </a:rPr>
              <a:t> được hé lộ sau khi các chuyên gia sử dụng phương pháp "vật lý đơn giản" - tờ Express đưa tin.</a:t>
            </a:r>
          </a:p>
          <a:p>
            <a:pPr algn="just"/>
            <a:r>
              <a:rPr lang="vi-VN" sz="2000" smtClean="0">
                <a:latin typeface="+mj-lt"/>
              </a:rPr>
              <a:t>Đại Kim tự tháp Giza - một trong bảy kỳ quan thế giới - là công trình nhân tạo vĩ đại nhất mọi thời đại, các nhà khoa học hàng đầu ở tất cả các lĩnh vực đều phải thán phục vì những bí ẩn mà tới tận ngày nay nhân loại vẫn chưa có lời giải.</a:t>
            </a:r>
          </a:p>
          <a:p>
            <a:pPr algn="just"/>
            <a:r>
              <a:rPr lang="en-US" sz="2000" smtClean="0">
                <a:latin typeface="+mj-lt"/>
              </a:rPr>
              <a:t>        </a:t>
            </a:r>
            <a:r>
              <a:rPr lang="vi-VN" sz="2000" smtClean="0">
                <a:latin typeface="+mj-lt"/>
              </a:rPr>
              <a:t>Đại Kim tự tháp Giza (còn gọi là Kim tự tháp Khufu hay Kheops) được xây dựng từ khoảng 2,3 triệu khối đá vôi và đá granite có khối lượng từ 2 - 50 tấn. Các khối đá được chạm khắc, tạo hình, mài nhẵn bề mặt rồi xếp chồng lên nhau tới độ cao 146,5m (trải qua năm tháng đến hiện nay còn 138,8m).</a:t>
            </a:r>
            <a:endParaRPr lang="en-US" sz="2000" smtClean="0">
              <a:latin typeface="+mj-lt"/>
            </a:endParaRPr>
          </a:p>
          <a:p>
            <a:pPr algn="just"/>
            <a:r>
              <a:rPr lang="en-US" sz="2000" smtClean="0">
                <a:latin typeface="+mj-lt"/>
              </a:rPr>
              <a:t>        </a:t>
            </a:r>
            <a:r>
              <a:rPr lang="vi-VN" sz="2000" smtClean="0">
                <a:latin typeface="+mj-lt"/>
              </a:rPr>
              <a:t>Ẩn số về những người xây dựng Kim tự tháp, cũng như số lượng người xây dựng, vẫn là đề tài nghiên cứu, thảo luận của các chuyên gia, nhà khoa học hàng đầu trong cả trăm năm nay, trong đó có nhiều giả thuyết đã được đưa ra.</a:t>
            </a:r>
            <a:endParaRPr lang="vi-VN" sz="2000">
              <a:latin typeface="+mj-lt"/>
            </a:endParaRPr>
          </a:p>
        </p:txBody>
      </p:sp>
      <p:sp>
        <p:nvSpPr>
          <p:cNvPr id="13" name="Hộp_Văn_Bản 7"/>
          <p:cNvSpPr txBox="1"/>
          <p:nvPr/>
        </p:nvSpPr>
        <p:spPr>
          <a:xfrm>
            <a:off x="2031304" y="160338"/>
            <a:ext cx="6152457"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smtClean="0">
                <a:solidFill>
                  <a:srgbClr val="000099"/>
                </a:solidFill>
              </a:rPr>
              <a:t>BÀI  7. AI CẬP VÀ LƯỠNG HÀ CỔ ĐẠI</a:t>
            </a:r>
            <a:endParaRPr lang="en-US" sz="2800">
              <a:solidFill>
                <a:srgbClr val="000099"/>
              </a:solidFill>
            </a:endParaRPr>
          </a:p>
        </p:txBody>
      </p:sp>
      <p:sp>
        <p:nvSpPr>
          <p:cNvPr id="15" name="Right Arrow 14"/>
          <p:cNvSpPr/>
          <p:nvPr/>
        </p:nvSpPr>
        <p:spPr>
          <a:xfrm>
            <a:off x="914400" y="5143543"/>
            <a:ext cx="7010400" cy="1612019"/>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err="1" smtClean="0">
                <a:solidFill>
                  <a:srgbClr val="FF0000"/>
                </a:solidFill>
                <a:latin typeface="Times New Roman" pitchFamily="18" charset="0"/>
                <a:cs typeface="Times New Roman" pitchFamily="18" charset="0"/>
              </a:rPr>
              <a:t>Chúng</a:t>
            </a:r>
            <a:r>
              <a:rPr lang="en-US" sz="2400" b="1" smtClean="0">
                <a:solidFill>
                  <a:srgbClr val="FF0000"/>
                </a:solidFill>
                <a:latin typeface="Times New Roman" pitchFamily="18" charset="0"/>
                <a:cs typeface="Times New Roman" pitchFamily="18" charset="0"/>
              </a:rPr>
              <a:t> </a:t>
            </a:r>
            <a:r>
              <a:rPr lang="en-US" sz="2400" b="1" err="1" smtClean="0">
                <a:solidFill>
                  <a:srgbClr val="FF0000"/>
                </a:solidFill>
                <a:latin typeface="Times New Roman" pitchFamily="18" charset="0"/>
                <a:cs typeface="Times New Roman" pitchFamily="18" charset="0"/>
              </a:rPr>
              <a:t>ta</a:t>
            </a:r>
            <a:r>
              <a:rPr lang="en-US" sz="2400" b="1" smtClean="0">
                <a:solidFill>
                  <a:srgbClr val="FF0000"/>
                </a:solidFill>
                <a:latin typeface="Times New Roman" pitchFamily="18" charset="0"/>
                <a:cs typeface="Times New Roman" pitchFamily="18" charset="0"/>
              </a:rPr>
              <a:t> </a:t>
            </a:r>
            <a:r>
              <a:rPr lang="en-US" sz="2400" b="1" err="1" smtClean="0">
                <a:solidFill>
                  <a:srgbClr val="FF0000"/>
                </a:solidFill>
                <a:latin typeface="Times New Roman" pitchFamily="18" charset="0"/>
                <a:cs typeface="Times New Roman" pitchFamily="18" charset="0"/>
              </a:rPr>
              <a:t>cùng</a:t>
            </a:r>
            <a:r>
              <a:rPr lang="en-US" sz="2400" b="1" smtClean="0">
                <a:solidFill>
                  <a:srgbClr val="FF0000"/>
                </a:solidFill>
                <a:latin typeface="Times New Roman" pitchFamily="18" charset="0"/>
                <a:cs typeface="Times New Roman" pitchFamily="18" charset="0"/>
              </a:rPr>
              <a:t> </a:t>
            </a:r>
            <a:r>
              <a:rPr lang="en-US" sz="2400" b="1" err="1" smtClean="0">
                <a:solidFill>
                  <a:srgbClr val="FF0000"/>
                </a:solidFill>
                <a:latin typeface="Times New Roman" pitchFamily="18" charset="0"/>
                <a:cs typeface="Times New Roman" pitchFamily="18" charset="0"/>
              </a:rPr>
              <a:t>khám</a:t>
            </a:r>
            <a:r>
              <a:rPr lang="en-US" sz="2400" b="1" smtClean="0">
                <a:solidFill>
                  <a:srgbClr val="FF0000"/>
                </a:solidFill>
                <a:latin typeface="Times New Roman" pitchFamily="18" charset="0"/>
                <a:cs typeface="Times New Roman" pitchFamily="18" charset="0"/>
              </a:rPr>
              <a:t> </a:t>
            </a:r>
            <a:r>
              <a:rPr lang="en-US" sz="2400" b="1" err="1" smtClean="0">
                <a:solidFill>
                  <a:srgbClr val="FF0000"/>
                </a:solidFill>
                <a:latin typeface="Times New Roman" pitchFamily="18" charset="0"/>
                <a:cs typeface="Times New Roman" pitchFamily="18" charset="0"/>
              </a:rPr>
              <a:t>phá</a:t>
            </a:r>
            <a:r>
              <a:rPr lang="en-US" sz="2400" b="1" smtClean="0">
                <a:solidFill>
                  <a:srgbClr val="FF0000"/>
                </a:solidFill>
                <a:latin typeface="Times New Roman" pitchFamily="18" charset="0"/>
                <a:cs typeface="Times New Roman" pitchFamily="18" charset="0"/>
              </a:rPr>
              <a:t> </a:t>
            </a:r>
            <a:r>
              <a:rPr lang="en-US" sz="2400" b="1" err="1" smtClean="0">
                <a:solidFill>
                  <a:srgbClr val="FF0000"/>
                </a:solidFill>
                <a:latin typeface="Times New Roman" pitchFamily="18" charset="0"/>
                <a:cs typeface="Times New Roman" pitchFamily="18" charset="0"/>
              </a:rPr>
              <a:t>bài</a:t>
            </a:r>
            <a:r>
              <a:rPr lang="en-US" sz="2400" b="1" smtClean="0">
                <a:solidFill>
                  <a:srgbClr val="FF0000"/>
                </a:solidFill>
                <a:latin typeface="Times New Roman" pitchFamily="18" charset="0"/>
                <a:cs typeface="Times New Roman" pitchFamily="18" charset="0"/>
              </a:rPr>
              <a:t> </a:t>
            </a:r>
            <a:r>
              <a:rPr lang="en-US" sz="2400" b="1" err="1" smtClean="0">
                <a:solidFill>
                  <a:srgbClr val="FF0000"/>
                </a:solidFill>
                <a:latin typeface="Times New Roman" pitchFamily="18" charset="0"/>
                <a:cs typeface="Times New Roman" pitchFamily="18" charset="0"/>
              </a:rPr>
              <a:t>học</a:t>
            </a:r>
            <a:r>
              <a:rPr lang="en-US" sz="2400" b="1" smtClean="0">
                <a:solidFill>
                  <a:srgbClr val="FF0000"/>
                </a:solidFill>
                <a:latin typeface="Times New Roman" pitchFamily="18" charset="0"/>
                <a:cs typeface="Times New Roman" pitchFamily="18" charset="0"/>
              </a:rPr>
              <a:t> </a:t>
            </a:r>
            <a:r>
              <a:rPr lang="en-US" sz="2400" b="1" err="1" smtClean="0">
                <a:solidFill>
                  <a:srgbClr val="FF0000"/>
                </a:solidFill>
                <a:latin typeface="Times New Roman" pitchFamily="18" charset="0"/>
                <a:cs typeface="Times New Roman" pitchFamily="18" charset="0"/>
              </a:rPr>
              <a:t>hôm</a:t>
            </a:r>
            <a:r>
              <a:rPr lang="en-US" sz="2400" b="1" smtClean="0">
                <a:solidFill>
                  <a:srgbClr val="FF0000"/>
                </a:solidFill>
                <a:latin typeface="Times New Roman" pitchFamily="18" charset="0"/>
                <a:cs typeface="Times New Roman" pitchFamily="18" charset="0"/>
              </a:rPr>
              <a:t> nay </a:t>
            </a:r>
            <a:r>
              <a:rPr lang="en-US" sz="2400" b="1" err="1" smtClean="0">
                <a:solidFill>
                  <a:srgbClr val="FF0000"/>
                </a:solidFill>
                <a:latin typeface="Times New Roman" pitchFamily="18" charset="0"/>
                <a:cs typeface="Times New Roman" pitchFamily="18" charset="0"/>
              </a:rPr>
              <a:t>để</a:t>
            </a:r>
            <a:r>
              <a:rPr lang="en-US" sz="2400" b="1" smtClean="0">
                <a:solidFill>
                  <a:srgbClr val="FF0000"/>
                </a:solidFill>
                <a:latin typeface="Times New Roman" pitchFamily="18" charset="0"/>
                <a:cs typeface="Times New Roman" pitchFamily="18" charset="0"/>
              </a:rPr>
              <a:t> </a:t>
            </a:r>
            <a:r>
              <a:rPr lang="en-US" sz="2400" b="1" err="1" smtClean="0">
                <a:solidFill>
                  <a:srgbClr val="FF0000"/>
                </a:solidFill>
                <a:latin typeface="Times New Roman" pitchFamily="18" charset="0"/>
                <a:cs typeface="Times New Roman" pitchFamily="18" charset="0"/>
              </a:rPr>
              <a:t>làm</a:t>
            </a:r>
            <a:r>
              <a:rPr lang="en-US" sz="2400" b="1" smtClean="0">
                <a:solidFill>
                  <a:srgbClr val="FF0000"/>
                </a:solidFill>
                <a:latin typeface="Times New Roman" pitchFamily="18" charset="0"/>
                <a:cs typeface="Times New Roman" pitchFamily="18" charset="0"/>
              </a:rPr>
              <a:t> </a:t>
            </a:r>
            <a:r>
              <a:rPr lang="en-US" sz="2400" b="1" err="1" smtClean="0">
                <a:solidFill>
                  <a:srgbClr val="FF0000"/>
                </a:solidFill>
                <a:latin typeface="Times New Roman" pitchFamily="18" charset="0"/>
                <a:cs typeface="Times New Roman" pitchFamily="18" charset="0"/>
              </a:rPr>
              <a:t>sáng</a:t>
            </a:r>
            <a:r>
              <a:rPr lang="en-US" sz="2400" b="1" smtClean="0">
                <a:solidFill>
                  <a:srgbClr val="FF0000"/>
                </a:solidFill>
                <a:latin typeface="Times New Roman" pitchFamily="18" charset="0"/>
                <a:cs typeface="Times New Roman" pitchFamily="18" charset="0"/>
              </a:rPr>
              <a:t> </a:t>
            </a:r>
            <a:r>
              <a:rPr lang="en-US" sz="2400" b="1" err="1" smtClean="0">
                <a:solidFill>
                  <a:srgbClr val="FF0000"/>
                </a:solidFill>
                <a:latin typeface="Times New Roman" pitchFamily="18" charset="0"/>
                <a:cs typeface="Times New Roman" pitchFamily="18" charset="0"/>
              </a:rPr>
              <a:t>tỏ</a:t>
            </a:r>
            <a:r>
              <a:rPr lang="en-US" sz="2400" b="1" smtClean="0">
                <a:solidFill>
                  <a:srgbClr val="FF0000"/>
                </a:solidFill>
                <a:latin typeface="Times New Roman" pitchFamily="18" charset="0"/>
                <a:cs typeface="Times New Roman" pitchFamily="18" charset="0"/>
              </a:rPr>
              <a:t> </a:t>
            </a:r>
            <a:r>
              <a:rPr lang="en-US" sz="2400" b="1" err="1" smtClean="0">
                <a:solidFill>
                  <a:srgbClr val="FF0000"/>
                </a:solidFill>
                <a:latin typeface="Times New Roman" pitchFamily="18" charset="0"/>
                <a:cs typeface="Times New Roman" pitchFamily="18" charset="0"/>
              </a:rPr>
              <a:t>điều</a:t>
            </a:r>
            <a:r>
              <a:rPr lang="en-US" sz="2400" b="1" smtClean="0">
                <a:solidFill>
                  <a:srgbClr val="FF0000"/>
                </a:solidFill>
                <a:latin typeface="Times New Roman" pitchFamily="18" charset="0"/>
                <a:cs typeface="Times New Roman" pitchFamily="18" charset="0"/>
              </a:rPr>
              <a:t> </a:t>
            </a:r>
            <a:r>
              <a:rPr lang="en-US" sz="2400" b="1" err="1" smtClean="0">
                <a:solidFill>
                  <a:srgbClr val="FF0000"/>
                </a:solidFill>
                <a:latin typeface="Times New Roman" pitchFamily="18" charset="0"/>
                <a:cs typeface="Times New Roman" pitchFamily="18" charset="0"/>
              </a:rPr>
              <a:t>đó</a:t>
            </a:r>
            <a:r>
              <a:rPr lang="en-US" sz="2400" b="1" smtClean="0">
                <a:solidFill>
                  <a:srgbClr val="FF0000"/>
                </a:solidFill>
                <a:latin typeface="Times New Roman" pitchFamily="18" charset="0"/>
                <a:cs typeface="Times New Roman" pitchFamily="18" charset="0"/>
              </a:rPr>
              <a:t> </a:t>
            </a:r>
            <a:r>
              <a:rPr lang="en-US" sz="2400" b="1" err="1" smtClean="0">
                <a:solidFill>
                  <a:srgbClr val="FF0000"/>
                </a:solidFill>
                <a:latin typeface="Times New Roman" pitchFamily="18" charset="0"/>
                <a:cs typeface="Times New Roman" pitchFamily="18" charset="0"/>
              </a:rPr>
              <a:t>nhé</a:t>
            </a:r>
            <a:r>
              <a:rPr lang="en-US" sz="2400" b="1" smtClean="0">
                <a:solidFill>
                  <a:srgbClr val="FF0000"/>
                </a:solidFill>
                <a:latin typeface="Times New Roman" pitchFamily="18" charset="0"/>
                <a:cs typeface="Times New Roman" pitchFamily="18" charset="0"/>
              </a:rPr>
              <a:t>!</a:t>
            </a:r>
            <a:endParaRPr lang="en-US" sz="2400" b="1">
              <a:solidFill>
                <a:srgbClr val="FF0000"/>
              </a:solidFill>
              <a:latin typeface="Times New Roman" pitchFamily="18" charset="0"/>
              <a:cs typeface="Times New Roman" pitchFamily="18" charset="0"/>
            </a:endParaRPr>
          </a:p>
        </p:txBody>
      </p:sp>
      <p:pic>
        <p:nvPicPr>
          <p:cNvPr id="23553" name="Picture 1" descr="D:\VIDEO LỊCH SỬ  6 _ KẾT NỐI\20210919_222642.jpg"/>
          <p:cNvPicPr>
            <a:picLocks noChangeAspect="1" noChangeArrowheads="1"/>
          </p:cNvPicPr>
          <p:nvPr/>
        </p:nvPicPr>
        <p:blipFill>
          <a:blip r:embed="rId4"/>
          <a:srcRect/>
          <a:stretch>
            <a:fillRect/>
          </a:stretch>
        </p:blipFill>
        <p:spPr bwMode="auto">
          <a:xfrm>
            <a:off x="765176" y="875776"/>
            <a:ext cx="7159624" cy="4598805"/>
          </a:xfrm>
          <a:prstGeom prst="rect">
            <a:avLst/>
          </a:prstGeom>
          <a:noFill/>
        </p:spPr>
      </p:pic>
      <p:pic>
        <p:nvPicPr>
          <p:cNvPr id="16" name="Picture 5" descr="Top 10 cách giảng bài hay tạo hứng thú học tập cho học sinh - Hachim"/>
          <p:cNvPicPr>
            <a:picLocks noChangeAspect="1" noChangeArrowheads="1"/>
          </p:cNvPicPr>
          <p:nvPr/>
        </p:nvPicPr>
        <p:blipFill>
          <a:blip r:embed="rId5" cstate="print"/>
          <a:srcRect/>
          <a:stretch>
            <a:fillRect/>
          </a:stretch>
        </p:blipFill>
        <p:spPr bwMode="auto">
          <a:xfrm>
            <a:off x="7722290" y="875776"/>
            <a:ext cx="959495" cy="7065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par>
                                <p:cTn id="18" presetID="4" presetClass="entr" presetSubtype="16" fill="hold" nodeType="withEffect">
                                  <p:stCondLst>
                                    <p:cond delay="0"/>
                                  </p:stCondLst>
                                  <p:childTnLst>
                                    <p:set>
                                      <p:cBhvr>
                                        <p:cTn id="19" dur="1" fill="hold">
                                          <p:stCondLst>
                                            <p:cond delay="0"/>
                                          </p:stCondLst>
                                        </p:cTn>
                                        <p:tgtEl>
                                          <p:spTgt spid="23553"/>
                                        </p:tgtEl>
                                        <p:attrNameLst>
                                          <p:attrName>style.visibility</p:attrName>
                                        </p:attrNameLst>
                                      </p:cBhvr>
                                      <p:to>
                                        <p:strVal val="visible"/>
                                      </p:to>
                                    </p:set>
                                    <p:animEffect transition="in" filter="box(in)">
                                      <p:cBhvr>
                                        <p:cTn id="20" dur="500"/>
                                        <p:tgtEl>
                                          <p:spTgt spid="2355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ox(in)">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39100" y="15240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AutoShape 2" descr="Dàn Karaoke Gia Đình Năm 2021 Có Điểm Gì Đặc B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Vẽ tay hoạt hình cậu bé dấu chấm hỏi minh họa miễn phí | Công cụ đồ họa PSD  Tải xuống miễn phí - Pikb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Hộp_Văn_Bản 7"/>
          <p:cNvSpPr txBox="1"/>
          <p:nvPr/>
        </p:nvSpPr>
        <p:spPr>
          <a:xfrm>
            <a:off x="2031304" y="160338"/>
            <a:ext cx="6152457"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smtClean="0">
                <a:solidFill>
                  <a:srgbClr val="000099"/>
                </a:solidFill>
              </a:rPr>
              <a:t>BÀI  7. AI CẬP VÀ LƯỠNG HÀ CỔ ĐẠI</a:t>
            </a:r>
            <a:endParaRPr lang="en-US" sz="2800">
              <a:solidFill>
                <a:srgbClr val="000099"/>
              </a:solidFill>
            </a:endParaRPr>
          </a:p>
        </p:txBody>
      </p:sp>
      <p:sp>
        <p:nvSpPr>
          <p:cNvPr id="16" name="Rectangle 15"/>
          <p:cNvSpPr/>
          <p:nvPr/>
        </p:nvSpPr>
        <p:spPr>
          <a:xfrm>
            <a:off x="155575" y="853678"/>
            <a:ext cx="4686668"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400" b="1" smtClean="0">
                <a:solidFill>
                  <a:srgbClr val="FF0000"/>
                </a:solidFill>
              </a:rPr>
              <a:t>1. </a:t>
            </a:r>
            <a:r>
              <a:rPr lang="en-US" sz="2400" b="1" err="1" smtClean="0">
                <a:solidFill>
                  <a:srgbClr val="FF0000"/>
                </a:solidFill>
              </a:rPr>
              <a:t>Tặng</a:t>
            </a:r>
            <a:r>
              <a:rPr lang="en-US" sz="2400" b="1" smtClean="0">
                <a:solidFill>
                  <a:srgbClr val="FF0000"/>
                </a:solidFill>
              </a:rPr>
              <a:t> </a:t>
            </a:r>
            <a:r>
              <a:rPr lang="en-US" sz="2400" b="1" err="1" smtClean="0">
                <a:solidFill>
                  <a:srgbClr val="FF0000"/>
                </a:solidFill>
              </a:rPr>
              <a:t>phẩm</a:t>
            </a:r>
            <a:r>
              <a:rPr lang="en-US" sz="2400" b="1" smtClean="0">
                <a:solidFill>
                  <a:srgbClr val="FF0000"/>
                </a:solidFill>
              </a:rPr>
              <a:t> </a:t>
            </a:r>
            <a:r>
              <a:rPr lang="en-US" sz="2400" b="1" err="1" smtClean="0">
                <a:solidFill>
                  <a:srgbClr val="FF0000"/>
                </a:solidFill>
              </a:rPr>
              <a:t>của</a:t>
            </a:r>
            <a:r>
              <a:rPr lang="en-US" sz="2400" b="1" smtClean="0">
                <a:solidFill>
                  <a:srgbClr val="FF0000"/>
                </a:solidFill>
              </a:rPr>
              <a:t> </a:t>
            </a:r>
            <a:r>
              <a:rPr lang="en-US" sz="2400" b="1" err="1" smtClean="0">
                <a:solidFill>
                  <a:srgbClr val="FF0000"/>
                </a:solidFill>
              </a:rPr>
              <a:t>những</a:t>
            </a:r>
            <a:r>
              <a:rPr lang="en-US" sz="2400" b="1" smtClean="0">
                <a:solidFill>
                  <a:srgbClr val="FF0000"/>
                </a:solidFill>
              </a:rPr>
              <a:t> </a:t>
            </a:r>
            <a:r>
              <a:rPr lang="en-US" sz="2400" b="1" err="1" smtClean="0">
                <a:solidFill>
                  <a:srgbClr val="FF0000"/>
                </a:solidFill>
              </a:rPr>
              <a:t>dòng</a:t>
            </a:r>
            <a:r>
              <a:rPr lang="en-US" sz="2400" b="1" smtClean="0">
                <a:solidFill>
                  <a:srgbClr val="FF0000"/>
                </a:solidFill>
              </a:rPr>
              <a:t> </a:t>
            </a:r>
            <a:r>
              <a:rPr lang="en-US" sz="2400" b="1" err="1" smtClean="0">
                <a:solidFill>
                  <a:srgbClr val="FF0000"/>
                </a:solidFill>
              </a:rPr>
              <a:t>sông</a:t>
            </a:r>
            <a:endParaRPr lang="en-US" sz="2400">
              <a:solidFill>
                <a:srgbClr val="FF0000"/>
              </a:solidFill>
            </a:endParaRPr>
          </a:p>
        </p:txBody>
      </p:sp>
      <p:cxnSp>
        <p:nvCxnSpPr>
          <p:cNvPr id="21" name="Straight Connector 20"/>
          <p:cNvCxnSpPr/>
          <p:nvPr/>
        </p:nvCxnSpPr>
        <p:spPr>
          <a:xfrm rot="5400000">
            <a:off x="1755022" y="3770779"/>
            <a:ext cx="6174442"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p:cNvPicPr/>
          <p:nvPr/>
        </p:nvPicPr>
        <p:blipFill>
          <a:blip r:embed="rId3" cstate="print"/>
          <a:srcRect/>
          <a:stretch>
            <a:fillRect/>
          </a:stretch>
        </p:blipFill>
        <p:spPr bwMode="auto">
          <a:xfrm>
            <a:off x="838200" y="1524000"/>
            <a:ext cx="7392562" cy="4114800"/>
          </a:xfrm>
          <a:prstGeom prst="rect">
            <a:avLst/>
          </a:prstGeom>
          <a:noFill/>
          <a:ln w="9525">
            <a:noFill/>
            <a:miter lim="800000"/>
            <a:headEnd/>
            <a:tailEnd/>
          </a:ln>
        </p:spPr>
      </p:pic>
      <p:sp>
        <p:nvSpPr>
          <p:cNvPr id="24" name="Rectangle 23"/>
          <p:cNvSpPr/>
          <p:nvPr/>
        </p:nvSpPr>
        <p:spPr>
          <a:xfrm>
            <a:off x="838200" y="5540324"/>
            <a:ext cx="7345561"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b="1" smtClean="0">
                <a:solidFill>
                  <a:srgbClr val="0000CC"/>
                </a:solidFill>
              </a:rPr>
              <a:t>     Hãy xác định lãnh thổ hai quốc gia Ai Cập, Lưỡng Hà trên lược đồ Ai Cập và Lưỡng Hà cổ đại?  Xác định các dòng sông lớn của hai quốc gia cổ đại này trên lược đồ?</a:t>
            </a:r>
            <a:endParaRPr lang="en-US" sz="2400" b="1">
              <a:solidFill>
                <a:srgbClr val="0000CC"/>
              </a:solidFill>
            </a:endParaRPr>
          </a:p>
        </p:txBody>
      </p:sp>
      <p:sp>
        <p:nvSpPr>
          <p:cNvPr id="51201" name="Rectangle 1"/>
          <p:cNvSpPr>
            <a:spLocks noChangeArrowheads="1"/>
          </p:cNvSpPr>
          <p:nvPr/>
        </p:nvSpPr>
        <p:spPr bwMode="auto">
          <a:xfrm>
            <a:off x="609600" y="5641776"/>
            <a:ext cx="7848600" cy="95410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CC"/>
                </a:solidFill>
                <a:effectLst/>
                <a:latin typeface="Times New Roman" pitchFamily="18" charset="0"/>
                <a:ea typeface="Calibri" pitchFamily="34" charset="0"/>
                <a:cs typeface="Times New Roman" pitchFamily="18" charset="0"/>
              </a:rPr>
              <a:t>? Hãy nêu những đặc điểm tự nhiên của Ai Cập và Lưỡng Hà cổ đại?</a:t>
            </a:r>
            <a:endParaRPr kumimoji="0" lang="en-US" sz="2800" b="1" i="0" u="none" strike="noStrike" cap="none" normalizeH="0" baseline="0" smtClean="0">
              <a:ln>
                <a:noFill/>
              </a:ln>
              <a:solidFill>
                <a:srgbClr val="0000CC"/>
              </a:solidFill>
              <a:effectLst/>
              <a:latin typeface="Arial" pitchFamily="34" charset="0"/>
              <a:cs typeface="Arial" pitchFamily="34" charset="0"/>
            </a:endParaRPr>
          </a:p>
        </p:txBody>
      </p:sp>
      <p:pic>
        <p:nvPicPr>
          <p:cNvPr id="26" name="Picture 5" descr="Top 10 cách giảng bài hay tạo hứng thú học tập cho học sinh - Hachim"/>
          <p:cNvPicPr>
            <a:picLocks noChangeAspect="1" noChangeArrowheads="1"/>
          </p:cNvPicPr>
          <p:nvPr/>
        </p:nvPicPr>
        <p:blipFill>
          <a:blip r:embed="rId4" cstate="print"/>
          <a:srcRect/>
          <a:stretch>
            <a:fillRect/>
          </a:stretch>
        </p:blipFill>
        <p:spPr bwMode="auto">
          <a:xfrm>
            <a:off x="7775583" y="815578"/>
            <a:ext cx="910358" cy="670322"/>
          </a:xfrm>
          <a:prstGeom prst="rect">
            <a:avLst/>
          </a:prstGeom>
          <a:noFill/>
        </p:spPr>
      </p:pic>
      <p:sp>
        <p:nvSpPr>
          <p:cNvPr id="27" name="Oval Callout 26"/>
          <p:cNvSpPr/>
          <p:nvPr/>
        </p:nvSpPr>
        <p:spPr>
          <a:xfrm>
            <a:off x="6019799" y="1981200"/>
            <a:ext cx="1755783" cy="228600"/>
          </a:xfrm>
          <a:prstGeom prst="wedgeEllipseCallout">
            <a:avLst>
              <a:gd name="adj1" fmla="val -51385"/>
              <a:gd name="adj2" fmla="val 19788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smtClean="0">
                <a:solidFill>
                  <a:srgbClr val="0000CC"/>
                </a:solidFill>
              </a:rPr>
              <a:t>S. Ti-gơ-rơ</a:t>
            </a:r>
            <a:endParaRPr lang="en-US" b="1">
              <a:solidFill>
                <a:srgbClr val="0000CC"/>
              </a:solidFill>
            </a:endParaRPr>
          </a:p>
        </p:txBody>
      </p:sp>
      <p:sp>
        <p:nvSpPr>
          <p:cNvPr id="29" name="Oval Callout 28"/>
          <p:cNvSpPr/>
          <p:nvPr/>
        </p:nvSpPr>
        <p:spPr>
          <a:xfrm>
            <a:off x="4264016" y="1524000"/>
            <a:ext cx="2060584" cy="457200"/>
          </a:xfrm>
          <a:prstGeom prst="wedgeEllipseCallout">
            <a:avLst>
              <a:gd name="adj1" fmla="val -9135"/>
              <a:gd name="adj2" fmla="val 16403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smtClean="0">
                <a:solidFill>
                  <a:srgbClr val="0000CC"/>
                </a:solidFill>
              </a:rPr>
              <a:t>S.Ơ-phơ-rat</a:t>
            </a:r>
            <a:endParaRPr lang="en-US" b="1">
              <a:solidFill>
                <a:srgbClr val="0000CC"/>
              </a:solidFill>
            </a:endParaRPr>
          </a:p>
        </p:txBody>
      </p:sp>
      <p:sp>
        <p:nvSpPr>
          <p:cNvPr id="30" name="Oval Callout 29"/>
          <p:cNvSpPr/>
          <p:nvPr/>
        </p:nvSpPr>
        <p:spPr>
          <a:xfrm>
            <a:off x="4117983" y="4114800"/>
            <a:ext cx="1073167" cy="228600"/>
          </a:xfrm>
          <a:prstGeom prst="wedgeEllipseCallout">
            <a:avLst>
              <a:gd name="adj1" fmla="val -51385"/>
              <a:gd name="adj2" fmla="val 19788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smtClean="0">
                <a:solidFill>
                  <a:srgbClr val="0000CC"/>
                </a:solidFill>
              </a:rPr>
              <a:t>S. Nin</a:t>
            </a:r>
            <a:endParaRPr lang="en-US" b="1">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heckerboard(across)">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ox(i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iterate type="lt">
                                    <p:tmPct val="0"/>
                                  </p:iterate>
                                  <p:childTnLst>
                                    <p:set>
                                      <p:cBhvr>
                                        <p:cTn id="26" dur="1" fill="hold">
                                          <p:stCondLst>
                                            <p:cond delay="0"/>
                                          </p:stCondLst>
                                        </p:cTn>
                                        <p:tgtEl>
                                          <p:spTgt spid="27"/>
                                        </p:tgtEl>
                                        <p:attrNameLst>
                                          <p:attrName>style.visibility</p:attrName>
                                        </p:attrNameLst>
                                      </p:cBhvr>
                                      <p:to>
                                        <p:strVal val="visible"/>
                                      </p:to>
                                    </p:set>
                                    <p:animEffect transition="in" filter="box(in)">
                                      <p:cBhvr>
                                        <p:cTn id="27" dur="500"/>
                                        <p:tgtEl>
                                          <p:spTgt spid="27"/>
                                        </p:tgtEl>
                                      </p:cBhvr>
                                    </p:animEffect>
                                  </p:childTnLst>
                                </p:cTn>
                              </p:par>
                              <p:par>
                                <p:cTn id="28" presetID="26" presetClass="emph" presetSubtype="0" fill="hold" grpId="2" nodeType="withEffect">
                                  <p:stCondLst>
                                    <p:cond delay="0"/>
                                  </p:stCondLst>
                                  <p:iterate type="lt">
                                    <p:tmPct val="0"/>
                                  </p:iterate>
                                  <p:childTnLst>
                                    <p:animEffect transition="out" filter="fade">
                                      <p:cBhvr>
                                        <p:cTn id="29" dur="500" tmFilter="0, 0; .2, .5; .8, .5; 1, 0"/>
                                        <p:tgtEl>
                                          <p:spTgt spid="27"/>
                                        </p:tgtEl>
                                      </p:cBhvr>
                                    </p:animEffect>
                                    <p:animScale>
                                      <p:cBhvr>
                                        <p:cTn id="30" dur="250" autoRev="1" fill="hold"/>
                                        <p:tgtEl>
                                          <p:spTgt spid="27"/>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iterate type="lt">
                                    <p:tmPct val="0"/>
                                  </p:iterate>
                                  <p:childTnLst>
                                    <p:set>
                                      <p:cBhvr>
                                        <p:cTn id="34" dur="1" fill="hold">
                                          <p:stCondLst>
                                            <p:cond delay="0"/>
                                          </p:stCondLst>
                                        </p:cTn>
                                        <p:tgtEl>
                                          <p:spTgt spid="29"/>
                                        </p:tgtEl>
                                        <p:attrNameLst>
                                          <p:attrName>style.visibility</p:attrName>
                                        </p:attrNameLst>
                                      </p:cBhvr>
                                      <p:to>
                                        <p:strVal val="visible"/>
                                      </p:to>
                                    </p:set>
                                    <p:animEffect transition="in" filter="box(in)">
                                      <p:cBhvr>
                                        <p:cTn id="35" dur="500"/>
                                        <p:tgtEl>
                                          <p:spTgt spid="29"/>
                                        </p:tgtEl>
                                      </p:cBhvr>
                                    </p:animEffect>
                                  </p:childTnLst>
                                </p:cTn>
                              </p:par>
                              <p:par>
                                <p:cTn id="36" presetID="26" presetClass="emph" presetSubtype="0" fill="hold" grpId="1" nodeType="withEffect">
                                  <p:stCondLst>
                                    <p:cond delay="0"/>
                                  </p:stCondLst>
                                  <p:iterate type="lt">
                                    <p:tmPct val="0"/>
                                  </p:iterate>
                                  <p:childTnLst>
                                    <p:animEffect transition="out" filter="fade">
                                      <p:cBhvr>
                                        <p:cTn id="37" dur="500" tmFilter="0, 0; .2, .5; .8, .5; 1, 0"/>
                                        <p:tgtEl>
                                          <p:spTgt spid="29"/>
                                        </p:tgtEl>
                                      </p:cBhvr>
                                    </p:animEffect>
                                    <p:animScale>
                                      <p:cBhvr>
                                        <p:cTn id="38" dur="250" autoRev="1" fill="hold"/>
                                        <p:tgtEl>
                                          <p:spTgt spid="29"/>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iterate type="lt">
                                    <p:tmPct val="0"/>
                                  </p:iterate>
                                  <p:childTnLst>
                                    <p:set>
                                      <p:cBhvr>
                                        <p:cTn id="42" dur="1" fill="hold">
                                          <p:stCondLst>
                                            <p:cond delay="0"/>
                                          </p:stCondLst>
                                        </p:cTn>
                                        <p:tgtEl>
                                          <p:spTgt spid="30"/>
                                        </p:tgtEl>
                                        <p:attrNameLst>
                                          <p:attrName>style.visibility</p:attrName>
                                        </p:attrNameLst>
                                      </p:cBhvr>
                                      <p:to>
                                        <p:strVal val="visible"/>
                                      </p:to>
                                    </p:set>
                                    <p:animEffect transition="in" filter="box(in)">
                                      <p:cBhvr>
                                        <p:cTn id="43" dur="500"/>
                                        <p:tgtEl>
                                          <p:spTgt spid="30"/>
                                        </p:tgtEl>
                                      </p:cBhvr>
                                    </p:animEffect>
                                  </p:childTnLst>
                                </p:cTn>
                              </p:par>
                              <p:par>
                                <p:cTn id="44" presetID="26" presetClass="emph" presetSubtype="0" fill="hold" grpId="1" nodeType="withEffect">
                                  <p:stCondLst>
                                    <p:cond delay="0"/>
                                  </p:stCondLst>
                                  <p:iterate type="lt">
                                    <p:tmPct val="0"/>
                                  </p:iterate>
                                  <p:childTnLst>
                                    <p:animEffect transition="out" filter="fade">
                                      <p:cBhvr>
                                        <p:cTn id="45" dur="500" tmFilter="0, 0; .2, .5; .8, .5; 1, 0"/>
                                        <p:tgtEl>
                                          <p:spTgt spid="30"/>
                                        </p:tgtEl>
                                      </p:cBhvr>
                                    </p:animEffect>
                                    <p:animScale>
                                      <p:cBhvr>
                                        <p:cTn id="46" dur="250" autoRev="1" fill="hold"/>
                                        <p:tgtEl>
                                          <p:spTgt spid="30"/>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1" nodeType="clickEffect">
                                  <p:stCondLst>
                                    <p:cond delay="0"/>
                                  </p:stCondLst>
                                  <p:childTnLst>
                                    <p:animEffect transition="out" filter="blinds(horizontal)">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51201"/>
                                        </p:tgtEl>
                                        <p:attrNameLst>
                                          <p:attrName>style.visibility</p:attrName>
                                        </p:attrNameLst>
                                      </p:cBhvr>
                                      <p:to>
                                        <p:strVal val="visible"/>
                                      </p:to>
                                    </p:set>
                                    <p:animEffect transition="in" filter="box(in)">
                                      <p:cBhvr>
                                        <p:cTn id="56" dur="500"/>
                                        <p:tgtEl>
                                          <p:spTgt spid="51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24" grpId="1" animBg="1"/>
      <p:bldP spid="51201" grpId="0" animBg="1"/>
      <p:bldP spid="27" grpId="0" animBg="1"/>
      <p:bldP spid="27" grpId="2" animBg="1"/>
      <p:bldP spid="29" grpId="0" animBg="1"/>
      <p:bldP spid="29" grpId="1" animBg="1"/>
      <p:bldP spid="30" grpId="0" animBg="1"/>
      <p:bldP spid="3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39100" y="15240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AutoShape 2" descr="Dàn Karaoke Gia Đình Năm 2021 Có Điểm Gì Đặc B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Vẽ tay hoạt hình cậu bé dấu chấm hỏi minh họa miễn phí | Công cụ đồ họa PSD  Tải xuống miễn phí - Pikb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Hộp_Văn_Bản 7"/>
          <p:cNvSpPr txBox="1"/>
          <p:nvPr/>
        </p:nvSpPr>
        <p:spPr>
          <a:xfrm>
            <a:off x="2031304" y="160338"/>
            <a:ext cx="6152457"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smtClean="0">
                <a:solidFill>
                  <a:srgbClr val="000099"/>
                </a:solidFill>
              </a:rPr>
              <a:t>BÀI  7. AI CẬP VÀ LƯỠNG HÀ CỔ ĐẠI</a:t>
            </a:r>
            <a:endParaRPr lang="en-US" sz="2800">
              <a:solidFill>
                <a:srgbClr val="000099"/>
              </a:solidFill>
            </a:endParaRPr>
          </a:p>
        </p:txBody>
      </p:sp>
      <p:sp>
        <p:nvSpPr>
          <p:cNvPr id="16" name="Rectangle 15"/>
          <p:cNvSpPr/>
          <p:nvPr/>
        </p:nvSpPr>
        <p:spPr>
          <a:xfrm>
            <a:off x="155575" y="853678"/>
            <a:ext cx="4686668"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400" b="1" smtClean="0">
                <a:solidFill>
                  <a:srgbClr val="FF0000"/>
                </a:solidFill>
              </a:rPr>
              <a:t>1. </a:t>
            </a:r>
            <a:r>
              <a:rPr lang="en-US" sz="2400" b="1" err="1" smtClean="0">
                <a:solidFill>
                  <a:srgbClr val="FF0000"/>
                </a:solidFill>
              </a:rPr>
              <a:t>Tặng</a:t>
            </a:r>
            <a:r>
              <a:rPr lang="en-US" sz="2400" b="1" smtClean="0">
                <a:solidFill>
                  <a:srgbClr val="FF0000"/>
                </a:solidFill>
              </a:rPr>
              <a:t> </a:t>
            </a:r>
            <a:r>
              <a:rPr lang="en-US" sz="2400" b="1" err="1" smtClean="0">
                <a:solidFill>
                  <a:srgbClr val="FF0000"/>
                </a:solidFill>
              </a:rPr>
              <a:t>phẩm</a:t>
            </a:r>
            <a:r>
              <a:rPr lang="en-US" sz="2400" b="1" smtClean="0">
                <a:solidFill>
                  <a:srgbClr val="FF0000"/>
                </a:solidFill>
              </a:rPr>
              <a:t> </a:t>
            </a:r>
            <a:r>
              <a:rPr lang="en-US" sz="2400" b="1" err="1" smtClean="0">
                <a:solidFill>
                  <a:srgbClr val="FF0000"/>
                </a:solidFill>
              </a:rPr>
              <a:t>của</a:t>
            </a:r>
            <a:r>
              <a:rPr lang="en-US" sz="2400" b="1" smtClean="0">
                <a:solidFill>
                  <a:srgbClr val="FF0000"/>
                </a:solidFill>
              </a:rPr>
              <a:t> </a:t>
            </a:r>
            <a:r>
              <a:rPr lang="en-US" sz="2400" b="1" err="1" smtClean="0">
                <a:solidFill>
                  <a:srgbClr val="FF0000"/>
                </a:solidFill>
              </a:rPr>
              <a:t>những</a:t>
            </a:r>
            <a:r>
              <a:rPr lang="en-US" sz="2400" b="1" smtClean="0">
                <a:solidFill>
                  <a:srgbClr val="FF0000"/>
                </a:solidFill>
              </a:rPr>
              <a:t> </a:t>
            </a:r>
            <a:r>
              <a:rPr lang="en-US" sz="2400" b="1" err="1" smtClean="0">
                <a:solidFill>
                  <a:srgbClr val="FF0000"/>
                </a:solidFill>
              </a:rPr>
              <a:t>dòng</a:t>
            </a:r>
            <a:r>
              <a:rPr lang="en-US" sz="2400" b="1" smtClean="0">
                <a:solidFill>
                  <a:srgbClr val="FF0000"/>
                </a:solidFill>
              </a:rPr>
              <a:t> </a:t>
            </a:r>
            <a:r>
              <a:rPr lang="en-US" sz="2400" b="1" err="1" smtClean="0">
                <a:solidFill>
                  <a:srgbClr val="FF0000"/>
                </a:solidFill>
              </a:rPr>
              <a:t>sông</a:t>
            </a:r>
            <a:endParaRPr lang="en-US" sz="2400">
              <a:solidFill>
                <a:srgbClr val="FF0000"/>
              </a:solidFill>
            </a:endParaRPr>
          </a:p>
        </p:txBody>
      </p:sp>
      <p:cxnSp>
        <p:nvCxnSpPr>
          <p:cNvPr id="21" name="Straight Connector 20"/>
          <p:cNvCxnSpPr/>
          <p:nvPr/>
        </p:nvCxnSpPr>
        <p:spPr>
          <a:xfrm rot="5400000">
            <a:off x="1755022" y="3770779"/>
            <a:ext cx="6174442"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p:cNvPicPr/>
          <p:nvPr/>
        </p:nvPicPr>
        <p:blipFill>
          <a:blip r:embed="rId3" cstate="print"/>
          <a:srcRect/>
          <a:stretch>
            <a:fillRect/>
          </a:stretch>
        </p:blipFill>
        <p:spPr bwMode="auto">
          <a:xfrm>
            <a:off x="838200" y="1524000"/>
            <a:ext cx="7392562" cy="4114800"/>
          </a:xfrm>
          <a:prstGeom prst="rect">
            <a:avLst/>
          </a:prstGeom>
          <a:noFill/>
          <a:ln w="9525">
            <a:noFill/>
            <a:miter lim="800000"/>
            <a:headEnd/>
            <a:tailEnd/>
          </a:ln>
        </p:spPr>
      </p:pic>
      <p:sp>
        <p:nvSpPr>
          <p:cNvPr id="51201" name="Rectangle 1"/>
          <p:cNvSpPr>
            <a:spLocks noChangeArrowheads="1"/>
          </p:cNvSpPr>
          <p:nvPr/>
        </p:nvSpPr>
        <p:spPr bwMode="auto">
          <a:xfrm>
            <a:off x="629191" y="5809700"/>
            <a:ext cx="7848600" cy="95410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CC"/>
                </a:solidFill>
                <a:effectLst/>
                <a:latin typeface="Times New Roman" pitchFamily="18" charset="0"/>
                <a:ea typeface="Calibri" pitchFamily="34" charset="0"/>
                <a:cs typeface="Times New Roman" pitchFamily="18" charset="0"/>
              </a:rPr>
              <a:t>? Hãy nêu những đặc điểm tự nhiên của Ai Cập và Lưỡng Hà cổ đại?</a:t>
            </a:r>
            <a:endParaRPr kumimoji="0" lang="en-US" sz="2800" b="1" i="0" u="none" strike="noStrike" cap="none" normalizeH="0" baseline="0" smtClean="0">
              <a:ln>
                <a:noFill/>
              </a:ln>
              <a:solidFill>
                <a:srgbClr val="0000CC"/>
              </a:solidFill>
              <a:effectLst/>
              <a:latin typeface="Arial" pitchFamily="34" charset="0"/>
              <a:cs typeface="Arial" pitchFamily="34" charset="0"/>
            </a:endParaRPr>
          </a:p>
        </p:txBody>
      </p:sp>
      <p:pic>
        <p:nvPicPr>
          <p:cNvPr id="26" name="Picture 5" descr="Top 10 cách giảng bài hay tạo hứng thú học tập cho học sinh - Hachim"/>
          <p:cNvPicPr>
            <a:picLocks noChangeAspect="1" noChangeArrowheads="1"/>
          </p:cNvPicPr>
          <p:nvPr/>
        </p:nvPicPr>
        <p:blipFill>
          <a:blip r:embed="rId4" cstate="print"/>
          <a:srcRect/>
          <a:stretch>
            <a:fillRect/>
          </a:stretch>
        </p:blipFill>
        <p:spPr bwMode="auto">
          <a:xfrm>
            <a:off x="7775583" y="815578"/>
            <a:ext cx="910358" cy="670322"/>
          </a:xfrm>
          <a:prstGeom prst="rect">
            <a:avLst/>
          </a:prstGeom>
          <a:noFill/>
        </p:spPr>
      </p:pic>
      <p:sp>
        <p:nvSpPr>
          <p:cNvPr id="15" name="Rectangle 1"/>
          <p:cNvSpPr>
            <a:spLocks noChangeArrowheads="1"/>
          </p:cNvSpPr>
          <p:nvPr/>
        </p:nvSpPr>
        <p:spPr bwMode="auto">
          <a:xfrm>
            <a:off x="155575" y="1485900"/>
            <a:ext cx="8530365" cy="415498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indent="228600" algn="just"/>
            <a:r>
              <a:rPr lang="en-US" sz="2400" b="1" smtClean="0">
                <a:solidFill>
                  <a:srgbClr val="0000CC"/>
                </a:solidFill>
              </a:rPr>
              <a:t>Đặc điểm từ nhiên của Lưỡng Hà: </a:t>
            </a:r>
            <a:r>
              <a:rPr lang="vi-VN" sz="2400" smtClean="0"/>
              <a:t>Giữa khu vực Tây Á có 2 con sông lớn – Sông Tigrơ và sông Ơphơrát – bắt nguồn từ miền rừng núi Ácmêni chảy xuôi bên nhau, rồi cùng đổ ra vịnh Pécxích (Vịnh Ba Tư). Vùng bình nguyên nằm giữa 2 sông đó – ở hạ và trung lưu – thường được gọi là Mêdôpôtami (Mésopotamie) “miền đất giữa hai con sông” (hay Lưỡng Hà). Phía bắc và phía đông bình nguyên Mêdôpôtami có dãy núi biên giới Ácmênia và cao nguyên Iran cằn cỗi, phía tây giáp thảo nguyên Xiri và sa mạc Arabi, phía nam là vịnh Pécxích. Vùng này có khí hậu lục địa, ngày rất nóng, đêm rất lạnh, ít mưa</a:t>
            </a:r>
            <a:r>
              <a:rPr lang="en-US" sz="2400" smtClean="0"/>
              <a:t>.</a:t>
            </a:r>
            <a:endParaRPr kumimoji="0" lang="en-US" sz="2400" b="1" i="0" u="none" strike="noStrike" cap="none" normalizeH="0" baseline="0" smtClean="0">
              <a:ln>
                <a:noFill/>
              </a:ln>
              <a:solidFill>
                <a:srgbClr val="0000CC"/>
              </a:solidFill>
              <a:effectLst/>
              <a:latin typeface="Arial" pitchFamily="34" charset="0"/>
              <a:cs typeface="Arial" pitchFamily="34" charset="0"/>
            </a:endParaRPr>
          </a:p>
        </p:txBody>
      </p:sp>
      <p:sp>
        <p:nvSpPr>
          <p:cNvPr id="20" name="Rectangle 19"/>
          <p:cNvSpPr/>
          <p:nvPr/>
        </p:nvSpPr>
        <p:spPr>
          <a:xfrm>
            <a:off x="282188" y="1485900"/>
            <a:ext cx="8530365" cy="507831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mtClean="0"/>
              <a:t>       </a:t>
            </a:r>
            <a:r>
              <a:rPr lang="vi-VN" smtClean="0"/>
              <a:t>Về mặt địa hình, Ai Cập là một đất nước tương đối bị đóng kín, phía Bắc là Địa Trung Hải, phía Đông giáp biển Đỏ, phía Tây giáp sa mạc Xahara, phía Nam giáp Nubi, nơi giáp ấy là một vùng núi hiểm trở khó qua lại, chỉ có ở Đông Bắc, vùng kênh đào Xuyê sau này, người Ai Cập mới có thể qua lại với vùng Tây Á. Ai Cập chia làm hai miền rõ rệt theo dòng chảy của sông Nin từ Nam lên Bắc. Miền Thượng Ai Cập ở miền Nam là một dải lưu vực hẹp, miền Hạ Ai Cập nằm ở nằm ở miền Bắc là một đồng bằng hình tam giác. Hơn 90% đất đai của Ai Cập là sa mạc. Phần lớn cư dân Ai cập sống ở châu thổ sông Nin. Khí hậu mùa đông ôn hoà, mùa hạ nóng và khô. Vùng ven biển Alêchxanđơria có lượng mưa lớn nhất: 200mm. Vùng cạnh biển Đỏ hầu như không có mưa. Nhiệt độ trung bình tháng giêng ở miền bắc là 12 độ, miền nam là 15 – 16 độ; tháng bảy từ 25 – 26 độ và 30 – 34 độ.</a:t>
            </a:r>
          </a:p>
          <a:p>
            <a:pPr algn="just"/>
            <a:r>
              <a:rPr lang="en-US" smtClean="0"/>
              <a:t>          </a:t>
            </a:r>
            <a:r>
              <a:rPr lang="vi-VN" smtClean="0"/>
              <a:t>Ai Cập nằm ở một vị trí địa lý đặc biệt nên có vị trí địa – chính trị quan trọng. Ai Cập là nơi giao nhau của 3 châu lục: Á, Phi, Âu. Tại đây, 3 châu lục hoà nhập quanh một biển trung gian – Địa Trung Hải – nơi có thể nối liền hoặc chia cắt 3 đại dương: Đại Tây Dương, Ấn Độ Dương, Thái Bình Dương. Đó là vị trí thuận lợi cho việc đi lại, giao lưu với các châu lục khác. Nhờ đó, các hoạt đông trao đổi thương mại, kinh tế, văn hoá… rất phát triển và luôn được cải thiện.</a:t>
            </a: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01"/>
                                        </p:tgtEl>
                                        <p:attrNameLst>
                                          <p:attrName>style.visibility</p:attrName>
                                        </p:attrNameLst>
                                      </p:cBhvr>
                                      <p:to>
                                        <p:strVal val="visible"/>
                                      </p:to>
                                    </p:set>
                                    <p:animEffect transition="in" filter="box(in)">
                                      <p:cBhvr>
                                        <p:cTn id="12" dur="500"/>
                                        <p:tgtEl>
                                          <p:spTgt spid="5120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ox(i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ox(i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animBg="1"/>
      <p:bldP spid="15" grpId="0" animBg="1"/>
      <p:bldP spid="20" grpId="0" animBg="1"/>
      <p:bldP spid="2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039100" y="152400"/>
            <a:ext cx="1143000" cy="85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9" descr="POINSET2">
            <a:extLst>
              <a:ext uri="{FF2B5EF4-FFF2-40B4-BE49-F238E27FC236}">
                <a16:creationId xmlns:a16="http://schemas.microsoft.com/office/drawing/2014/main" xmlns=""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8" descr="POINSET2">
            <a:extLst>
              <a:ext uri="{FF2B5EF4-FFF2-40B4-BE49-F238E27FC236}">
                <a16:creationId xmlns:a16="http://schemas.microsoft.com/office/drawing/2014/main" xmlns="" id="{02CA161E-9BEA-49E3-B372-C946437FD1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AutoShape 2" descr="Dàn Karaoke Gia Đình Năm 2021 Có Điểm Gì Đặc B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Vẽ tay hoạt hình cậu bé dấu chấm hỏi minh họa miễn phí | Công cụ đồ họa PSD  Tải xuống miễn phí - Pikb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Hộp_Văn_Bản 7"/>
          <p:cNvSpPr txBox="1"/>
          <p:nvPr/>
        </p:nvSpPr>
        <p:spPr>
          <a:xfrm>
            <a:off x="2031304" y="160338"/>
            <a:ext cx="6152457"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smtClean="0">
                <a:solidFill>
                  <a:srgbClr val="000099"/>
                </a:solidFill>
              </a:rPr>
              <a:t>BÀI  7. AI CẬP VÀ LƯỠNG HÀ CỔ ĐẠI</a:t>
            </a:r>
            <a:endParaRPr lang="en-US" sz="2800">
              <a:solidFill>
                <a:srgbClr val="000099"/>
              </a:solidFill>
            </a:endParaRPr>
          </a:p>
        </p:txBody>
      </p:sp>
      <p:sp>
        <p:nvSpPr>
          <p:cNvPr id="16" name="Rectangle 15"/>
          <p:cNvSpPr/>
          <p:nvPr/>
        </p:nvSpPr>
        <p:spPr>
          <a:xfrm>
            <a:off x="155575" y="853678"/>
            <a:ext cx="4686668"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400" b="1" smtClean="0">
                <a:solidFill>
                  <a:srgbClr val="FF0000"/>
                </a:solidFill>
              </a:rPr>
              <a:t>1. </a:t>
            </a:r>
            <a:r>
              <a:rPr lang="en-US" sz="2400" b="1" err="1" smtClean="0">
                <a:solidFill>
                  <a:srgbClr val="FF0000"/>
                </a:solidFill>
              </a:rPr>
              <a:t>Tặng</a:t>
            </a:r>
            <a:r>
              <a:rPr lang="en-US" sz="2400" b="1" smtClean="0">
                <a:solidFill>
                  <a:srgbClr val="FF0000"/>
                </a:solidFill>
              </a:rPr>
              <a:t> </a:t>
            </a:r>
            <a:r>
              <a:rPr lang="en-US" sz="2400" b="1" err="1" smtClean="0">
                <a:solidFill>
                  <a:srgbClr val="FF0000"/>
                </a:solidFill>
              </a:rPr>
              <a:t>phẩm</a:t>
            </a:r>
            <a:r>
              <a:rPr lang="en-US" sz="2400" b="1" smtClean="0">
                <a:solidFill>
                  <a:srgbClr val="FF0000"/>
                </a:solidFill>
              </a:rPr>
              <a:t> </a:t>
            </a:r>
            <a:r>
              <a:rPr lang="en-US" sz="2400" b="1" err="1" smtClean="0">
                <a:solidFill>
                  <a:srgbClr val="FF0000"/>
                </a:solidFill>
              </a:rPr>
              <a:t>của</a:t>
            </a:r>
            <a:r>
              <a:rPr lang="en-US" sz="2400" b="1" smtClean="0">
                <a:solidFill>
                  <a:srgbClr val="FF0000"/>
                </a:solidFill>
              </a:rPr>
              <a:t> </a:t>
            </a:r>
            <a:r>
              <a:rPr lang="en-US" sz="2400" b="1" err="1" smtClean="0">
                <a:solidFill>
                  <a:srgbClr val="FF0000"/>
                </a:solidFill>
              </a:rPr>
              <a:t>những</a:t>
            </a:r>
            <a:r>
              <a:rPr lang="en-US" sz="2400" b="1" smtClean="0">
                <a:solidFill>
                  <a:srgbClr val="FF0000"/>
                </a:solidFill>
              </a:rPr>
              <a:t> </a:t>
            </a:r>
            <a:r>
              <a:rPr lang="en-US" sz="2400" b="1" err="1" smtClean="0">
                <a:solidFill>
                  <a:srgbClr val="FF0000"/>
                </a:solidFill>
              </a:rPr>
              <a:t>dòng</a:t>
            </a:r>
            <a:r>
              <a:rPr lang="en-US" sz="2400" b="1" smtClean="0">
                <a:solidFill>
                  <a:srgbClr val="FF0000"/>
                </a:solidFill>
              </a:rPr>
              <a:t> </a:t>
            </a:r>
            <a:r>
              <a:rPr lang="en-US" sz="2400" b="1" err="1" smtClean="0">
                <a:solidFill>
                  <a:srgbClr val="FF0000"/>
                </a:solidFill>
              </a:rPr>
              <a:t>sông</a:t>
            </a:r>
            <a:endParaRPr lang="en-US" sz="2400">
              <a:solidFill>
                <a:srgbClr val="FF0000"/>
              </a:solidFill>
            </a:endParaRPr>
          </a:p>
        </p:txBody>
      </p:sp>
      <p:cxnSp>
        <p:nvCxnSpPr>
          <p:cNvPr id="21" name="Straight Connector 20"/>
          <p:cNvCxnSpPr/>
          <p:nvPr/>
        </p:nvCxnSpPr>
        <p:spPr>
          <a:xfrm rot="5400000">
            <a:off x="2095172" y="3769985"/>
            <a:ext cx="6174442"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p:cNvPicPr/>
          <p:nvPr/>
        </p:nvPicPr>
        <p:blipFill>
          <a:blip r:embed="rId3" cstate="print"/>
          <a:srcRect/>
          <a:stretch>
            <a:fillRect/>
          </a:stretch>
        </p:blipFill>
        <p:spPr bwMode="auto">
          <a:xfrm>
            <a:off x="5181599" y="1674067"/>
            <a:ext cx="3628401" cy="3431333"/>
          </a:xfrm>
          <a:prstGeom prst="rect">
            <a:avLst/>
          </a:prstGeom>
          <a:noFill/>
          <a:ln w="9525">
            <a:noFill/>
            <a:miter lim="800000"/>
            <a:headEnd/>
            <a:tailEnd/>
          </a:ln>
        </p:spPr>
      </p:pic>
      <p:sp>
        <p:nvSpPr>
          <p:cNvPr id="24" name="Rectangle 23"/>
          <p:cNvSpPr/>
          <p:nvPr/>
        </p:nvSpPr>
        <p:spPr>
          <a:xfrm>
            <a:off x="838200" y="5540324"/>
            <a:ext cx="7345561"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b="1" smtClean="0">
                <a:solidFill>
                  <a:srgbClr val="0000CC"/>
                </a:solidFill>
              </a:rPr>
              <a:t>     Tại sao lại nói rằng Lưỡng Hà và Ai Cập là tặng phẩm của những dòng sông?</a:t>
            </a:r>
            <a:endParaRPr lang="en-US" sz="2400" b="1">
              <a:solidFill>
                <a:srgbClr val="0000CC"/>
              </a:solidFill>
            </a:endParaRPr>
          </a:p>
        </p:txBody>
      </p:sp>
      <p:pic>
        <p:nvPicPr>
          <p:cNvPr id="15" name="Picture 5" descr="Top 10 cách giảng bài hay tạo hứng thú học tập cho học sinh - Hachim"/>
          <p:cNvPicPr>
            <a:picLocks noChangeAspect="1" noChangeArrowheads="1"/>
          </p:cNvPicPr>
          <p:nvPr/>
        </p:nvPicPr>
        <p:blipFill>
          <a:blip r:embed="rId4" cstate="print"/>
          <a:srcRect/>
          <a:stretch>
            <a:fillRect/>
          </a:stretch>
        </p:blipFill>
        <p:spPr bwMode="auto">
          <a:xfrm>
            <a:off x="7775583" y="815578"/>
            <a:ext cx="910358" cy="670322"/>
          </a:xfrm>
          <a:prstGeom prst="rect">
            <a:avLst/>
          </a:prstGeom>
          <a:noFill/>
        </p:spPr>
      </p:pic>
      <p:sp>
        <p:nvSpPr>
          <p:cNvPr id="23" name="Rectangle 22"/>
          <p:cNvSpPr/>
          <p:nvPr/>
        </p:nvSpPr>
        <p:spPr>
          <a:xfrm>
            <a:off x="501567" y="1489401"/>
            <a:ext cx="4680031" cy="923330"/>
          </a:xfrm>
          <a:prstGeom prst="rect">
            <a:avLst/>
          </a:prstGeom>
        </p:spPr>
        <p:txBody>
          <a:bodyPr wrap="square">
            <a:spAutoFit/>
          </a:bodyPr>
          <a:lstStyle/>
          <a:p>
            <a:r>
              <a:rPr lang="en-US" smtClean="0"/>
              <a:t>Ai Cập nằm ở vùng Đông Bắc của châu Phi, có dòng sông Nin đã tạo nên nền văn minh ở nơi này.</a:t>
            </a:r>
            <a:endParaRPr lang="en-US"/>
          </a:p>
        </p:txBody>
      </p:sp>
      <p:pic>
        <p:nvPicPr>
          <p:cNvPr id="25" name="Picture 2"/>
          <p:cNvPicPr>
            <a:picLocks noChangeAspect="1" noChangeArrowheads="1"/>
          </p:cNvPicPr>
          <p:nvPr/>
        </p:nvPicPr>
        <p:blipFill>
          <a:blip r:embed="rId5" cstate="print"/>
          <a:srcRect/>
          <a:stretch>
            <a:fillRect/>
          </a:stretch>
        </p:blipFill>
        <p:spPr bwMode="auto">
          <a:xfrm>
            <a:off x="0" y="1315343"/>
            <a:ext cx="501567" cy="403784"/>
          </a:xfrm>
          <a:prstGeom prst="rect">
            <a:avLst/>
          </a:prstGeom>
          <a:noFill/>
          <a:ln w="9525">
            <a:noFill/>
            <a:miter lim="800000"/>
            <a:headEnd/>
            <a:tailEnd/>
          </a:ln>
          <a:effectLst/>
        </p:spPr>
      </p:pic>
      <p:sp>
        <p:nvSpPr>
          <p:cNvPr id="26" name="Rectangle 25"/>
          <p:cNvSpPr/>
          <p:nvPr/>
        </p:nvSpPr>
        <p:spPr>
          <a:xfrm>
            <a:off x="503156" y="2452587"/>
            <a:ext cx="4680031" cy="923330"/>
          </a:xfrm>
          <a:prstGeom prst="rect">
            <a:avLst/>
          </a:prstGeom>
        </p:spPr>
        <p:txBody>
          <a:bodyPr wrap="square">
            <a:spAutoFit/>
          </a:bodyPr>
          <a:lstStyle/>
          <a:p>
            <a:r>
              <a:rPr lang="en-US" smtClean="0"/>
              <a:t>Lưỡng Hà, nằm ở khu vực Tây Nam Á, là vùng đất nằm giữa hai con sông lớn là Ơ-phơ-rat và Ti-gơ-rơ</a:t>
            </a:r>
            <a:endParaRPr lang="en-US"/>
          </a:p>
        </p:txBody>
      </p:sp>
      <p:pic>
        <p:nvPicPr>
          <p:cNvPr id="27" name="Picture 2"/>
          <p:cNvPicPr>
            <a:picLocks noChangeAspect="1" noChangeArrowheads="1"/>
          </p:cNvPicPr>
          <p:nvPr/>
        </p:nvPicPr>
        <p:blipFill>
          <a:blip r:embed="rId5" cstate="print"/>
          <a:srcRect/>
          <a:stretch>
            <a:fillRect/>
          </a:stretch>
        </p:blipFill>
        <p:spPr bwMode="auto">
          <a:xfrm>
            <a:off x="29725" y="2323383"/>
            <a:ext cx="501567" cy="403784"/>
          </a:xfrm>
          <a:prstGeom prst="rect">
            <a:avLst/>
          </a:prstGeom>
          <a:noFill/>
          <a:ln w="9525">
            <a:noFill/>
            <a:miter lim="800000"/>
            <a:headEnd/>
            <a:tailEnd/>
          </a:ln>
          <a:effectLst/>
        </p:spPr>
      </p:pic>
      <p:sp>
        <p:nvSpPr>
          <p:cNvPr id="28" name="Rectangle 27"/>
          <p:cNvSpPr/>
          <p:nvPr/>
        </p:nvSpPr>
        <p:spPr>
          <a:xfrm>
            <a:off x="838200" y="5170992"/>
            <a:ext cx="7345561"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b="1" smtClean="0">
                <a:solidFill>
                  <a:srgbClr val="0000CC"/>
                </a:solidFill>
              </a:rPr>
              <a:t>Từ những nội dung đã khai thác trên lược đồ và quan sát kênh chữ trong sách giáo khoa em biết được gì về Lưỡng Hà và Ai Cập cổ đại?</a:t>
            </a:r>
            <a:endParaRPr lang="en-US" sz="2400" b="1">
              <a:solidFill>
                <a:srgbClr val="0000CC"/>
              </a:solidFill>
            </a:endParaRPr>
          </a:p>
        </p:txBody>
      </p:sp>
      <p:sp>
        <p:nvSpPr>
          <p:cNvPr id="29" name="Rectangle 28"/>
          <p:cNvSpPr/>
          <p:nvPr/>
        </p:nvSpPr>
        <p:spPr>
          <a:xfrm>
            <a:off x="990600" y="5504288"/>
            <a:ext cx="7345561"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b="1" smtClean="0">
                <a:solidFill>
                  <a:srgbClr val="0000CC"/>
                </a:solidFill>
              </a:rPr>
              <a:t>      Em biết thêm gì về sông Nin, sông Ơ-phơ-rát và sông Ti-gơ-rơ qua phần kết nối với địa lí?</a:t>
            </a:r>
            <a:endParaRPr lang="en-US" sz="2400" b="1">
              <a:solidFill>
                <a:srgbClr val="0000CC"/>
              </a:solidFill>
            </a:endParaRPr>
          </a:p>
        </p:txBody>
      </p:sp>
      <p:pic>
        <p:nvPicPr>
          <p:cNvPr id="52226" name="Picture 2" descr="D:\VIDEO LỊCH SỬ  6 _ KẾT NỐI\20210919_231720.jpg"/>
          <p:cNvPicPr>
            <a:picLocks noChangeAspect="1" noChangeArrowheads="1"/>
          </p:cNvPicPr>
          <p:nvPr/>
        </p:nvPicPr>
        <p:blipFill>
          <a:blip r:embed="rId6"/>
          <a:srcRect/>
          <a:stretch>
            <a:fillRect/>
          </a:stretch>
        </p:blipFill>
        <p:spPr bwMode="auto">
          <a:xfrm>
            <a:off x="5183187" y="1489401"/>
            <a:ext cx="3854252" cy="2505075"/>
          </a:xfrm>
          <a:prstGeom prst="rect">
            <a:avLst/>
          </a:prstGeom>
          <a:noFill/>
        </p:spPr>
      </p:pic>
      <p:pic>
        <p:nvPicPr>
          <p:cNvPr id="31" name="Picture 3" descr="D:\VIDEO LỊCH SỬ  6 _ KẾT NỐI\20210919_231744.jpg"/>
          <p:cNvPicPr>
            <a:picLocks noChangeAspect="1" noChangeArrowheads="1"/>
          </p:cNvPicPr>
          <p:nvPr/>
        </p:nvPicPr>
        <p:blipFill>
          <a:blip r:embed="rId7"/>
          <a:srcRect/>
          <a:stretch>
            <a:fillRect/>
          </a:stretch>
        </p:blipFill>
        <p:spPr bwMode="auto">
          <a:xfrm>
            <a:off x="5365221" y="1489401"/>
            <a:ext cx="2970940" cy="38478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ox(in)">
                                      <p:cBhvr>
                                        <p:cTn id="12" dur="500"/>
                                        <p:tgtEl>
                                          <p:spTgt spid="25"/>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ox(in)">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ox(in)">
                                      <p:cBhvr>
                                        <p:cTn id="20" dur="500"/>
                                        <p:tgtEl>
                                          <p:spTgt spid="27"/>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ox(in)">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ox(i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xit" presetSubtype="16" fill="hold" nodeType="clickEffect">
                                  <p:stCondLst>
                                    <p:cond delay="0"/>
                                  </p:stCondLst>
                                  <p:childTnLst>
                                    <p:animEffect transition="out" filter="box(in)">
                                      <p:cBhvr>
                                        <p:cTn id="37" dur="500"/>
                                        <p:tgtEl>
                                          <p:spTgt spid="22"/>
                                        </p:tgtEl>
                                      </p:cBhvr>
                                    </p:animEffect>
                                    <p:set>
                                      <p:cBhvr>
                                        <p:cTn id="38" dur="1" fill="hold">
                                          <p:stCondLst>
                                            <p:cond delay="499"/>
                                          </p:stCondLst>
                                        </p:cTn>
                                        <p:tgtEl>
                                          <p:spTgt spid="2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52226"/>
                                        </p:tgtEl>
                                        <p:attrNameLst>
                                          <p:attrName>style.visibility</p:attrName>
                                        </p:attrNameLst>
                                      </p:cBhvr>
                                      <p:to>
                                        <p:strVal val="visible"/>
                                      </p:to>
                                    </p:set>
                                    <p:animEffect transition="in" filter="box(in)">
                                      <p:cBhvr>
                                        <p:cTn id="43" dur="500"/>
                                        <p:tgtEl>
                                          <p:spTgt spid="5222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grpId="1" nodeType="clickEffect">
                                  <p:stCondLst>
                                    <p:cond delay="0"/>
                                  </p:stCondLst>
                                  <p:childTnLst>
                                    <p:animEffect transition="out" filter="blinds(horizontal)">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ox(in)">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xit" presetSubtype="16" fill="hold" nodeType="clickEffect">
                                  <p:stCondLst>
                                    <p:cond delay="0"/>
                                  </p:stCondLst>
                                  <p:childTnLst>
                                    <p:animEffect transition="out" filter="box(in)">
                                      <p:cBhvr>
                                        <p:cTn id="57" dur="500"/>
                                        <p:tgtEl>
                                          <p:spTgt spid="52226"/>
                                        </p:tgtEl>
                                      </p:cBhvr>
                                    </p:animEffect>
                                    <p:set>
                                      <p:cBhvr>
                                        <p:cTn id="58" dur="1" fill="hold">
                                          <p:stCondLst>
                                            <p:cond delay="499"/>
                                          </p:stCondLst>
                                        </p:cTn>
                                        <p:tgtEl>
                                          <p:spTgt spid="522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ox(in)">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29"/>
                                        </p:tgtEl>
                                      </p:cBhvr>
                                    </p:animEffect>
                                    <p:set>
                                      <p:cBhvr>
                                        <p:cTn id="68"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3" grpId="0"/>
      <p:bldP spid="26" grpId="0"/>
      <p:bldP spid="28" grpId="0" animBg="1"/>
      <p:bldP spid="28" grpId="1" animBg="1"/>
      <p:bldP spid="29" grpId="0" animBg="1"/>
      <p:bldP spid="2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157258234</TotalTime>
  <Pages>0</Pages>
  <Words>2799</Words>
  <Characters>0</Characters>
  <Application>Microsoft Office PowerPoint</Application>
  <DocSecurity>0</DocSecurity>
  <PresentationFormat>On-screen Show (4:3)</PresentationFormat>
  <Lines>0</Lines>
  <Paragraphs>198</Paragraphs>
  <Slides>29</Slides>
  <Notes>3</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Hoạt động ở nhà</vt:lpstr>
      <vt:lpstr>Slide 28</vt:lpstr>
      <vt:lpstr>Slide 29</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Administrator</dc:creator>
  <cp:lastModifiedBy>User</cp:lastModifiedBy>
  <cp:revision>358</cp:revision>
  <cp:lastPrinted>1899-12-30T00:00:00Z</cp:lastPrinted>
  <dcterms:created xsi:type="dcterms:W3CDTF">2012-04-20T16:02:50Z</dcterms:created>
  <dcterms:modified xsi:type="dcterms:W3CDTF">2021-09-20T16:06:00Z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