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24"/>
  </p:notesMasterIdLst>
  <p:sldIdLst>
    <p:sldId id="268" r:id="rId2"/>
    <p:sldId id="279" r:id="rId3"/>
    <p:sldId id="300" r:id="rId4"/>
    <p:sldId id="265" r:id="rId5"/>
    <p:sldId id="287" r:id="rId6"/>
    <p:sldId id="289" r:id="rId7"/>
    <p:sldId id="290" r:id="rId8"/>
    <p:sldId id="261" r:id="rId9"/>
    <p:sldId id="281" r:id="rId10"/>
    <p:sldId id="292" r:id="rId11"/>
    <p:sldId id="301" r:id="rId12"/>
    <p:sldId id="293" r:id="rId13"/>
    <p:sldId id="280" r:id="rId14"/>
    <p:sldId id="294" r:id="rId15"/>
    <p:sldId id="296" r:id="rId16"/>
    <p:sldId id="291" r:id="rId17"/>
    <p:sldId id="288" r:id="rId18"/>
    <p:sldId id="297" r:id="rId19"/>
    <p:sldId id="298" r:id="rId20"/>
    <p:sldId id="276" r:id="rId21"/>
    <p:sldId id="299" r:id="rId22"/>
    <p:sldId id="283" r:id="rId2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99"/>
    <a:srgbClr val="000000"/>
    <a:srgbClr val="0000CC"/>
    <a:srgbClr val="008000"/>
    <a:srgbClr val="0000FF"/>
    <a:srgbClr val="009900"/>
    <a:srgbClr val="0033CC"/>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1416" y="-96"/>
      </p:cViewPr>
      <p:guideLst>
        <p:guide orient="horz" pos="2142"/>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F22989B-AA80-4834-8051-267E1BE4CEA7}" type="datetimeFigureOut">
              <a:rPr lang="en-US"/>
              <a:pPr>
                <a:defRPr/>
              </a:pPr>
              <a:t>31/10/2021</a:t>
            </a:fld>
            <a:endParaRPr lang="en-US"/>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en-US" noProof="0" smtClean="0"/>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DBCB9AA1-B4D6-4F38-A6CD-9B5760DECB41}" type="slidenum">
              <a:rPr lang="en-US"/>
              <a:pPr>
                <a:defRPr/>
              </a:pPr>
              <a:t>‹#›</a:t>
            </a:fld>
            <a:endParaRPr lang="en-US"/>
          </a:p>
        </p:txBody>
      </p:sp>
    </p:spTree>
    <p:extLst>
      <p:ext uri="{BB962C8B-B14F-4D97-AF65-F5344CB8AC3E}">
        <p14:creationId xmlns:p14="http://schemas.microsoft.com/office/powerpoint/2010/main" val="2823765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4</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CB9AA1-B4D6-4F38-A6CD-9B5760DECB41}"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CB9AA1-B4D6-4F38-A6CD-9B5760DECB41}"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idx="4294967295"/>
          </p:nvPr>
        </p:nvSpPr>
        <p:spPr>
          <a:ln/>
        </p:spPr>
      </p:sp>
      <p:sp>
        <p:nvSpPr>
          <p:cNvPr id="94210" name="Rectangle 3"/>
          <p:cNvSpPr>
            <a:spLocks noGrp="1" noChangeArrowheads="1"/>
          </p:cNvSpPr>
          <p:nvPr>
            <p:ph type="body" idx="4294967295"/>
          </p:nvPr>
        </p:nvSpPr>
        <p:spPr/>
        <p:txBody>
          <a:bodyPr>
            <a:prstTxWarp prst="textNoShape">
              <a:avLst/>
            </a:prstTxWarp>
          </a:bodyPr>
          <a:lstStyle/>
          <a:p>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AB0E7F-1D3F-4251-8E46-80FD55299D12}"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wmf"/><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wmf"/><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wmf"/><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wmf"/><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9"/>
          <p:cNvPicPr>
            <a:picLocks noGrp="1" noChangeAspect="1" noChangeArrowheads="1"/>
          </p:cNvPicPr>
          <p:nvPr>
            <p:ph type="title"/>
          </p:nvPr>
        </p:nvPicPr>
        <p:blipFill>
          <a:blip r:embed="rId2"/>
          <a:stretch>
            <a:fillRect/>
          </a:stretch>
        </p:blipFill>
        <p:spPr>
          <a:xfrm>
            <a:off x="0" y="0"/>
            <a:ext cx="9144000" cy="6858000"/>
          </a:xfrm>
          <a:solidFill>
            <a:srgbClr val="FFFFCC"/>
          </a:solidFill>
        </p:spPr>
      </p:pic>
      <p:pic>
        <p:nvPicPr>
          <p:cNvPr id="4" name="Picture 2" descr="D:\BÁN TÀI LIỆU\GIÁO ÁN SỬ 6-  KẾT NỐI TRI THỨC\BÀI CHUẨN\KÌ 1 - LỊCH SỬ KẾT NỐI TRI THỨC\GIáo án kì 1 Sử 6 Kết nối\Sach-giao-khoa-lich-su-dia-li-6-ket-noi-tri-thuc-voi-cuoc-song-500x554.jpg"/>
          <p:cNvPicPr>
            <a:picLocks noChangeAspect="1" noChangeArrowheads="1"/>
          </p:cNvPicPr>
          <p:nvPr/>
        </p:nvPicPr>
        <p:blipFill>
          <a:blip r:embed="rId3"/>
          <a:srcRect/>
          <a:stretch>
            <a:fillRect/>
          </a:stretch>
        </p:blipFill>
        <p:spPr bwMode="auto">
          <a:xfrm>
            <a:off x="2971800" y="1524000"/>
            <a:ext cx="3507401" cy="3886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39100" y="117445"/>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19787"/>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 name="Rectangle 1"/>
          <p:cNvSpPr>
            <a:spLocks noChangeArrowheads="1"/>
          </p:cNvSpPr>
          <p:nvPr/>
        </p:nvSpPr>
        <p:spPr bwMode="auto">
          <a:xfrm>
            <a:off x="457200" y="853678"/>
            <a:ext cx="8382000" cy="56995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600"/>
              </a:spcAft>
              <a:buFontTx/>
              <a:buChar char="-"/>
              <a:tabLst>
                <a:tab pos="76200" algn="l"/>
              </a:tabLst>
            </a:pPr>
            <a:r>
              <a:rPr lang="vi-VN" sz="2000" b="1" smtClean="0">
                <a:ea typeface="Calibri" pitchFamily="34" charset="0"/>
                <a:cs typeface="Times New Roman" pitchFamily="18" charset="0"/>
              </a:rPr>
              <a:t> B</a:t>
            </a:r>
            <a:r>
              <a:rPr lang="en-US" sz="2000" b="1" smtClean="0">
                <a:ea typeface="Calibri" pitchFamily="34" charset="0"/>
                <a:cs typeface="Times New Roman" pitchFamily="18" charset="0"/>
              </a:rPr>
              <a:t>ức tranh</a:t>
            </a:r>
            <a:r>
              <a:rPr lang="vi-VN" sz="2000" b="1" smtClean="0">
                <a:ea typeface="Calibri" pitchFamily="34" charset="0"/>
                <a:cs typeface="Times New Roman" pitchFamily="18" charset="0"/>
              </a:rPr>
              <a:t> cho thấy có sự phân công cô</a:t>
            </a:r>
            <a:r>
              <a:rPr lang="en-US" sz="2000" b="1" smtClean="0">
                <a:ea typeface="Calibri" pitchFamily="34" charset="0"/>
                <a:cs typeface="Times New Roman" pitchFamily="18" charset="0"/>
              </a:rPr>
              <a:t>ng việc</a:t>
            </a:r>
            <a:r>
              <a:rPr lang="vi-VN" sz="2000" b="1" smtClean="0">
                <a:ea typeface="Calibri" pitchFamily="34" charset="0"/>
                <a:cs typeface="Times New Roman" pitchFamily="18" charset="0"/>
              </a:rPr>
              <a:t> </a:t>
            </a:r>
            <a:r>
              <a:rPr lang="en-US" sz="2000" b="1" smtClean="0">
                <a:ea typeface="Calibri" pitchFamily="34" charset="0"/>
                <a:cs typeface="Times New Roman" pitchFamily="18" charset="0"/>
              </a:rPr>
              <a:t>của</a:t>
            </a:r>
            <a:r>
              <a:rPr lang="vi-VN" sz="2000" b="1" smtClean="0">
                <a:ea typeface="Calibri" pitchFamily="34" charset="0"/>
                <a:cs typeface="Times New Roman" pitchFamily="18" charset="0"/>
              </a:rPr>
              <a:t> gia đình phụ hệ trong công xã thị: </a:t>
            </a:r>
            <a:r>
              <a:rPr lang="vi-VN" sz="2000" smtClean="0">
                <a:solidFill>
                  <a:srgbClr val="000099"/>
                </a:solidFill>
                <a:ea typeface="Calibri" pitchFamily="34" charset="0"/>
                <a:cs typeface="Times New Roman" pitchFamily="18" charset="0"/>
              </a:rPr>
              <a:t>Nam giới đi săn bắn, nữ giới chăm sóc con và làm việc trong nhà</a:t>
            </a:r>
          </a:p>
          <a:p>
            <a:pPr algn="just">
              <a:spcAft>
                <a:spcPts val="600"/>
              </a:spcAft>
              <a:tabLst>
                <a:tab pos="76200" algn="l"/>
              </a:tabLst>
            </a:pPr>
            <a:r>
              <a:rPr lang="vi-VN" sz="2000" smtClean="0">
                <a:solidFill>
                  <a:srgbClr val="000099"/>
                </a:solidFill>
                <a:ea typeface="Calibri" pitchFamily="34" charset="0"/>
                <a:cs typeface="Times New Roman" pitchFamily="18" charset="0"/>
              </a:rPr>
              <a:t>=&gt; Người đàn ông có vai trò ngày càng lớn và trở thành chủ gia đình. Con cái theo họ cha. Đó là các gia đình phụ hệ.</a:t>
            </a:r>
            <a:endParaRPr lang="vi-VN" sz="2000" smtClean="0">
              <a:solidFill>
                <a:srgbClr val="000099"/>
              </a:solidFill>
              <a:cs typeface="Times New Roman" pitchFamily="18" charset="0"/>
            </a:endParaRPr>
          </a:p>
          <a:p>
            <a:pPr algn="just">
              <a:spcAft>
                <a:spcPts val="600"/>
              </a:spcAft>
              <a:tabLst>
                <a:tab pos="76200" algn="l"/>
              </a:tabLst>
            </a:pPr>
            <a:r>
              <a:rPr lang="vi-VN" sz="2000" b="1" smtClean="0">
                <a:cs typeface="Times New Roman" pitchFamily="18" charset="0"/>
              </a:rPr>
              <a:t>- Xã hội bắt đầu có sự phân hóa giàu nghèo </a:t>
            </a:r>
            <a:r>
              <a:rPr lang="vi-VN" sz="2000" smtClean="0">
                <a:solidFill>
                  <a:srgbClr val="000099"/>
                </a:solidFill>
                <a:cs typeface="Times New Roman" pitchFamily="18" charset="0"/>
              </a:rPr>
              <a:t>-&gt;</a:t>
            </a:r>
            <a:r>
              <a:rPr kumimoji="0" lang="en-US" sz="2000" i="0" u="none" strike="noStrike" cap="none" normalizeH="0" baseline="0" smtClean="0">
                <a:ln>
                  <a:noFill/>
                </a:ln>
                <a:solidFill>
                  <a:srgbClr val="000099"/>
                </a:solidFill>
                <a:effectLst/>
                <a:latin typeface="Arial" pitchFamily="34" charset="0"/>
                <a:ea typeface="Times New Roman" pitchFamily="18" charset="0"/>
                <a:cs typeface="Times New Roman" pitchFamily="18" charset="0"/>
              </a:rPr>
              <a:t> </a:t>
            </a:r>
            <a:r>
              <a:rPr kumimoji="0" lang="vi-VN" sz="2000" i="0" u="none" strike="noStrike" cap="none" normalizeH="0" baseline="0" smtClean="0">
                <a:ln>
                  <a:noFill/>
                </a:ln>
                <a:solidFill>
                  <a:srgbClr val="000099"/>
                </a:solidFill>
                <a:effectLst/>
                <a:latin typeface="Arial" pitchFamily="34" charset="0"/>
                <a:ea typeface="Times New Roman" pitchFamily="18" charset="0"/>
                <a:cs typeface="Times New Roman" pitchFamily="18" charset="0"/>
              </a:rPr>
              <a:t>Nguyên</a:t>
            </a:r>
            <a:r>
              <a:rPr kumimoji="0" lang="vi-VN" sz="2000" i="0" u="none" strike="noStrike" cap="none" normalizeH="0" smtClean="0">
                <a:ln>
                  <a:noFill/>
                </a:ln>
                <a:solidFill>
                  <a:srgbClr val="000099"/>
                </a:solidFill>
                <a:effectLst/>
                <a:latin typeface="Arial" pitchFamily="34" charset="0"/>
                <a:ea typeface="Times New Roman" pitchFamily="18" charset="0"/>
                <a:cs typeface="Times New Roman" pitchFamily="18" charset="0"/>
              </a:rPr>
              <a:t> nhân là do:</a:t>
            </a:r>
            <a:r>
              <a:rPr kumimoji="0" lang="vi-VN" sz="2000" i="0" u="none" strike="noStrike" cap="none" normalizeH="0" baseline="0" smtClean="0">
                <a:ln>
                  <a:noFill/>
                </a:ln>
                <a:solidFill>
                  <a:srgbClr val="000099"/>
                </a:solidFill>
                <a:effectLst/>
                <a:latin typeface="Arial" pitchFamily="34" charset="0"/>
                <a:ea typeface="Times New Roman" pitchFamily="18" charset="0"/>
                <a:cs typeface="Times New Roman" pitchFamily="18" charset="0"/>
              </a:rPr>
              <a:t> </a:t>
            </a:r>
            <a:r>
              <a:rPr kumimoji="0" lang="en-US" sz="2000" i="0" u="none" strike="noStrike" cap="none" normalizeH="0" baseline="0" smtClean="0">
                <a:ln>
                  <a:noFill/>
                </a:ln>
                <a:solidFill>
                  <a:srgbClr val="000099"/>
                </a:solidFill>
                <a:effectLst/>
                <a:latin typeface="Arial" pitchFamily="34" charset="0"/>
                <a:ea typeface="Times New Roman" pitchFamily="18" charset="0"/>
                <a:cs typeface="Times New Roman" pitchFamily="18" charset="0"/>
              </a:rPr>
              <a:t>Công cụ lao động được cải tiến</a:t>
            </a:r>
            <a:r>
              <a:rPr kumimoji="0" lang="vi-VN" sz="2000" i="0" u="none" strike="noStrike" cap="none" normalizeH="0" baseline="0" smtClean="0">
                <a:ln>
                  <a:noFill/>
                </a:ln>
                <a:solidFill>
                  <a:srgbClr val="000099"/>
                </a:solidFill>
                <a:effectLst/>
                <a:latin typeface="Arial" pitchFamily="34" charset="0"/>
                <a:ea typeface="Times New Roman" pitchFamily="18" charset="0"/>
                <a:cs typeface="Times New Roman" pitchFamily="18" charset="0"/>
              </a:rPr>
              <a:t>,</a:t>
            </a:r>
            <a:r>
              <a:rPr kumimoji="0" lang="vi-VN" sz="2000" i="0" u="none" strike="noStrike" cap="none" normalizeH="0" smtClean="0">
                <a:ln>
                  <a:noFill/>
                </a:ln>
                <a:solidFill>
                  <a:srgbClr val="000099"/>
                </a:solidFill>
                <a:effectLst/>
                <a:latin typeface="Arial" pitchFamily="34" charset="0"/>
                <a:ea typeface="Times New Roman" pitchFamily="18" charset="0"/>
                <a:cs typeface="Times New Roman" pitchFamily="18" charset="0"/>
              </a:rPr>
              <a:t> năng suất lao động tăng lên, </a:t>
            </a:r>
            <a:r>
              <a:rPr kumimoji="0" lang="en-US" sz="2000" i="0" u="none" strike="noStrike" cap="none" normalizeH="0" baseline="0" smtClean="0">
                <a:ln>
                  <a:noFill/>
                </a:ln>
                <a:solidFill>
                  <a:srgbClr val="000099"/>
                </a:solidFill>
                <a:effectLst/>
                <a:latin typeface="Arial" pitchFamily="34" charset="0"/>
                <a:ea typeface="Times New Roman" pitchFamily="18" charset="0"/>
                <a:cs typeface="Times New Roman" pitchFamily="18" charset="0"/>
              </a:rPr>
              <a:t>xuất hiện ngày càng nhiều của cải dư thừa trong xã hội</a:t>
            </a:r>
            <a:r>
              <a:rPr lang="vi-VN" sz="2000" smtClean="0">
                <a:solidFill>
                  <a:srgbClr val="000099"/>
                </a:solidFill>
                <a:latin typeface="Arial" pitchFamily="34" charset="0"/>
                <a:ea typeface="Times New Roman" pitchFamily="18" charset="0"/>
                <a:cs typeface="Times New Roman" pitchFamily="18" charset="0"/>
              </a:rPr>
              <a:t>. Một số người đứng đầu thị tộc đã chiếm đoạt của cải dư thừa đó và trở thành tầng lớp giàu có. Tuy nhiên sự phân hóa chưa sâu sắc.</a:t>
            </a:r>
          </a:p>
          <a:p>
            <a:pPr algn="just">
              <a:spcAft>
                <a:spcPts val="600"/>
              </a:spcAft>
              <a:tabLst>
                <a:tab pos="76200" algn="l"/>
              </a:tabLst>
            </a:pPr>
            <a:r>
              <a:rPr lang="vi-VN" sz="2000" b="1" smtClean="0"/>
              <a:t>- Sự phân hóa không triệt để do</a:t>
            </a:r>
            <a:r>
              <a:rPr lang="vi-VN" sz="2000" b="1" smtClean="0">
                <a:solidFill>
                  <a:srgbClr val="000099"/>
                </a:solidFill>
              </a:rPr>
              <a:t>: </a:t>
            </a:r>
            <a:r>
              <a:rPr lang="vi-VN" sz="2000" smtClean="0">
                <a:solidFill>
                  <a:srgbClr val="000099"/>
                </a:solidFill>
              </a:rPr>
              <a:t>người nguyên thủy ở khu vực này sinh sống ven các con sông lớn, cư dân phải liên kết với nhau trong các cộng đồng vốn là các công xã thị tộc để làm thuỷ lợi và chống ngoại xâm. Tính liên kết cộng đồng và nhiều tập tục của xã hội nguyên thuỷ vẫn tiếp tục được bảo lưu. Do vậy, xã hội nguyên thuỷ ở phương Đông phân hoá sớm hơn so với các khu vực  khác trên thế giới nhưng không triệt để.</a:t>
            </a:r>
            <a:endParaRPr kumimoji="0" lang="en-US" sz="2000" i="0" u="none" strike="noStrike" cap="none" normalizeH="0" baseline="0" smtClean="0">
              <a:ln>
                <a:noFill/>
              </a:ln>
              <a:solidFill>
                <a:srgbClr val="000099"/>
              </a:solidFill>
              <a:effectLst/>
              <a:latin typeface="Arial" pitchFamily="34" charset="0"/>
              <a:cs typeface="Arial" pitchFamily="34" charset="0"/>
            </a:endParaRPr>
          </a:p>
        </p:txBody>
      </p:sp>
      <p:sp>
        <p:nvSpPr>
          <p:cNvPr id="9" name="Hộp_Văn_Bản 7"/>
          <p:cNvSpPr txBox="1"/>
          <p:nvPr/>
        </p:nvSpPr>
        <p:spPr>
          <a:xfrm>
            <a:off x="814136" y="209490"/>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diamond(in)">
                                      <p:cBhvr>
                                        <p:cTn id="7" dur="10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39100" y="117445"/>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19787"/>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_Văn_Bản 7"/>
          <p:cNvSpPr txBox="1"/>
          <p:nvPr/>
        </p:nvSpPr>
        <p:spPr>
          <a:xfrm>
            <a:off x="814136" y="14417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pic>
        <p:nvPicPr>
          <p:cNvPr id="13" name="Picture 12"/>
          <p:cNvPicPr/>
          <p:nvPr/>
        </p:nvPicPr>
        <p:blipFill>
          <a:blip r:embed="rId3" cstate="print"/>
          <a:srcRect/>
          <a:stretch>
            <a:fillRect/>
          </a:stretch>
        </p:blipFill>
        <p:spPr bwMode="auto">
          <a:xfrm>
            <a:off x="1143000" y="701912"/>
            <a:ext cx="5510464" cy="3108088"/>
          </a:xfrm>
          <a:prstGeom prst="rect">
            <a:avLst/>
          </a:prstGeom>
          <a:noFill/>
          <a:ln w="9525">
            <a:noFill/>
            <a:miter lim="800000"/>
            <a:headEnd/>
            <a:tailEnd/>
          </a:ln>
        </p:spPr>
      </p:pic>
      <p:sp>
        <p:nvSpPr>
          <p:cNvPr id="15361" name="Rectangle 1"/>
          <p:cNvSpPr>
            <a:spLocks noChangeArrowheads="1"/>
          </p:cNvSpPr>
          <p:nvPr/>
        </p:nvSpPr>
        <p:spPr bwMode="auto">
          <a:xfrm>
            <a:off x="304800" y="3936612"/>
            <a:ext cx="8434760" cy="193899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6200" algn="l"/>
              </a:tabLst>
            </a:pPr>
            <a:r>
              <a:rPr kumimoji="0" lang="vi-VN" sz="2000" b="1" i="0" u="none" strike="noStrike" cap="none" normalizeH="0" baseline="0" smtClean="0">
                <a:ln>
                  <a:noFill/>
                </a:ln>
                <a:solidFill>
                  <a:srgbClr val="000099"/>
                </a:solidFill>
                <a:effectLst/>
                <a:ea typeface="Calibri" pitchFamily="34" charset="0"/>
                <a:cs typeface="Times New Roman" pitchFamily="18" charset="0"/>
              </a:rPr>
              <a:t> - Trong gia</a:t>
            </a:r>
            <a:r>
              <a:rPr kumimoji="0" lang="vi-VN" sz="2000" b="1" i="0" u="none" strike="noStrike" cap="none" normalizeH="0" smtClean="0">
                <a:ln>
                  <a:noFill/>
                </a:ln>
                <a:solidFill>
                  <a:srgbClr val="000099"/>
                </a:solidFill>
                <a:effectLst/>
                <a:ea typeface="Calibri" pitchFamily="34" charset="0"/>
                <a:cs typeface="Times New Roman" pitchFamily="18" charset="0"/>
              </a:rPr>
              <a:t> đình thị tộc mẫu hệ vai trò của người đàn ông ngày càng quan trọng, con cái theo họ cha. Chế độ thị tộc mẫu hệ chuyển dẫn sang chế độ thị tộc phụ hệ.</a:t>
            </a:r>
            <a:endParaRPr lang="vi-VN" sz="2000" b="1" smtClean="0">
              <a:solidFill>
                <a:srgbClr val="000099"/>
              </a:solidFill>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76200" algn="l"/>
              </a:tabLst>
            </a:pPr>
            <a:r>
              <a:rPr lang="vi-VN" sz="2000" b="1" smtClean="0">
                <a:solidFill>
                  <a:srgbClr val="000099"/>
                </a:solidFill>
                <a:cs typeface="Times New Roman" pitchFamily="18" charset="0"/>
              </a:rPr>
              <a:t>	- </a:t>
            </a:r>
            <a:r>
              <a:rPr lang="vi-VN" sz="2000" b="1" smtClean="0">
                <a:solidFill>
                  <a:srgbClr val="000099"/>
                </a:solidFill>
              </a:rPr>
              <a:t>Xã hội nguyên thủy đã có sự phân hóa giàu nghèo. Xã hội nguyên thủy dần tan rã. Tuy nhiên sự phân hóa đó chưa triệt để</a:t>
            </a:r>
            <a:endParaRPr lang="en-US" sz="2000" b="1" smtClean="0">
              <a:solidFill>
                <a:srgbClr val="000099"/>
              </a:solidFill>
            </a:endParaRPr>
          </a:p>
          <a:p>
            <a:pPr marL="0" marR="0" lvl="0" indent="0" algn="just" defTabSz="914400" rtl="0" eaLnBrk="1" fontAlgn="base" latinLnBrk="0" hangingPunct="1">
              <a:lnSpc>
                <a:spcPct val="100000"/>
              </a:lnSpc>
              <a:spcBef>
                <a:spcPct val="0"/>
              </a:spcBef>
              <a:spcAft>
                <a:spcPct val="0"/>
              </a:spcAft>
              <a:buClrTx/>
              <a:buSzTx/>
              <a:buFontTx/>
              <a:buNone/>
              <a:tabLst>
                <a:tab pos="76200" algn="l"/>
              </a:tabLst>
            </a:pPr>
            <a:endParaRPr kumimoji="0" lang="vi-VN" sz="2000" b="0" i="0" u="none" strike="noStrike" cap="none" normalizeH="0" baseline="0" smtClean="0">
              <a:ln>
                <a:noFill/>
              </a:ln>
              <a:solidFill>
                <a:srgbClr val="000099"/>
              </a:solidFill>
              <a:effectLst/>
              <a:cs typeface="Arial" pitchFamily="34" charset="0"/>
            </a:endParaRPr>
          </a:p>
        </p:txBody>
      </p:sp>
      <p:pic>
        <p:nvPicPr>
          <p:cNvPr id="14" name="Picture 2"/>
          <p:cNvPicPr>
            <a:picLocks noChangeAspect="1" noChangeArrowheads="1"/>
          </p:cNvPicPr>
          <p:nvPr/>
        </p:nvPicPr>
        <p:blipFill>
          <a:blip r:embed="rId4" cstate="print"/>
          <a:srcRect/>
          <a:stretch>
            <a:fillRect/>
          </a:stretch>
        </p:blipFill>
        <p:spPr bwMode="auto">
          <a:xfrm>
            <a:off x="-16387" y="3141390"/>
            <a:ext cx="830523" cy="6686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box(in)">
                                      <p:cBhvr>
                                        <p:cTn id="7" dur="500"/>
                                        <p:tgtEl>
                                          <p:spTgt spid="15361"/>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39100" y="117445"/>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19787"/>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ộp_Văn_Bản 7"/>
          <p:cNvSpPr txBox="1"/>
          <p:nvPr/>
        </p:nvSpPr>
        <p:spPr>
          <a:xfrm>
            <a:off x="814136" y="9929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graphicFrame>
        <p:nvGraphicFramePr>
          <p:cNvPr id="9" name="Table 8"/>
          <p:cNvGraphicFramePr>
            <a:graphicFrameLocks noGrp="1"/>
          </p:cNvGraphicFramePr>
          <p:nvPr/>
        </p:nvGraphicFramePr>
        <p:xfrm>
          <a:off x="457200" y="1115784"/>
          <a:ext cx="8229600" cy="4992624"/>
        </p:xfrm>
        <a:graphic>
          <a:graphicData uri="http://schemas.openxmlformats.org/drawingml/2006/table">
            <a:tbl>
              <a:tblPr/>
              <a:tblGrid>
                <a:gridCol w="5638800"/>
                <a:gridCol w="1447800"/>
                <a:gridCol w="1143000"/>
              </a:tblGrid>
              <a:tr h="0">
                <a:tc>
                  <a:txBody>
                    <a:bodyPr/>
                    <a:lstStyle/>
                    <a:p>
                      <a:pPr algn="ctr">
                        <a:lnSpc>
                          <a:spcPct val="130000"/>
                        </a:lnSpc>
                        <a:spcAft>
                          <a:spcPts val="0"/>
                        </a:spcAft>
                      </a:pPr>
                      <a:r>
                        <a:rPr lang="en-US" sz="1800" b="1">
                          <a:latin typeface="Times New Roman"/>
                          <a:cs typeface="Times New Roman"/>
                        </a:rPr>
                        <a:t>Biểu hiện</a:t>
                      </a:r>
                      <a:endParaRPr lang="en-US" sz="18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b="1">
                          <a:latin typeface="Times New Roman"/>
                          <a:cs typeface="Times New Roman"/>
                        </a:rPr>
                        <a:t>Đánh giá</a:t>
                      </a:r>
                      <a:endParaRPr lang="en-US" sz="1800">
                        <a:latin typeface="Calibri"/>
                        <a:cs typeface="Times New Roman"/>
                      </a:endParaRPr>
                    </a:p>
                    <a:p>
                      <a:pPr algn="ctr">
                        <a:lnSpc>
                          <a:spcPct val="130000"/>
                        </a:lnSpc>
                        <a:spcAft>
                          <a:spcPts val="0"/>
                        </a:spcAft>
                      </a:pPr>
                      <a:r>
                        <a:rPr lang="en-US" sz="1800" b="1">
                          <a:latin typeface="Times New Roman"/>
                          <a:cs typeface="Times New Roman"/>
                        </a:rPr>
                        <a:t>(thang điểm 10)</a:t>
                      </a:r>
                      <a:endParaRPr lang="en-US" sz="18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b="1">
                          <a:latin typeface="Times New Roman"/>
                          <a:cs typeface="Times New Roman"/>
                        </a:rPr>
                        <a:t>Điểm chấm</a:t>
                      </a:r>
                      <a:endParaRPr lang="en-US" sz="18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30000"/>
                        </a:lnSpc>
                        <a:spcAft>
                          <a:spcPts val="0"/>
                        </a:spcAft>
                      </a:pPr>
                      <a:r>
                        <a:rPr lang="en-US" sz="1800" b="0">
                          <a:solidFill>
                            <a:schemeClr val="tx1"/>
                          </a:solidFill>
                          <a:latin typeface="Times New Roman"/>
                          <a:cs typeface="Times New Roman"/>
                        </a:rPr>
                        <a:t>- Nêu được sự phân công lao động giữa phụ nữ và nam giới </a:t>
                      </a:r>
                      <a:endParaRPr lang="en-US" sz="1800" b="0">
                        <a:solidFill>
                          <a:schemeClr val="tx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chemeClr val="tx1"/>
                          </a:solidFill>
                          <a:latin typeface="Times New Roman"/>
                          <a:cs typeface="Times New Roman"/>
                        </a:rPr>
                        <a:t>1,5 điểm</a:t>
                      </a:r>
                      <a:endParaRPr lang="en-US" sz="1800">
                        <a:solidFill>
                          <a:schemeClr val="tx1"/>
                        </a:solidFill>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endParaRPr lang="en-US" sz="1800">
                        <a:solidFill>
                          <a:schemeClr val="tx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30000"/>
                        </a:lnSpc>
                        <a:spcAft>
                          <a:spcPts val="0"/>
                        </a:spcAft>
                      </a:pPr>
                      <a:r>
                        <a:rPr lang="en-US" sz="1800" b="0">
                          <a:solidFill>
                            <a:schemeClr val="tx1"/>
                          </a:solidFill>
                          <a:latin typeface="Times New Roman"/>
                          <a:cs typeface="Times New Roman"/>
                        </a:rPr>
                        <a:t>- Lý giải được sự khác nhau của chế độ phụ hệ và chế độ mẫu hệ  </a:t>
                      </a:r>
                      <a:endParaRPr lang="en-US" sz="1800" b="0">
                        <a:solidFill>
                          <a:schemeClr val="tx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chemeClr val="tx1"/>
                          </a:solidFill>
                          <a:latin typeface="Times New Roman"/>
                          <a:ea typeface="Calibri"/>
                          <a:cs typeface="Times New Roman"/>
                        </a:rPr>
                        <a:t>1,5 điểm</a:t>
                      </a:r>
                      <a:endParaRPr lang="en-US" sz="18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endParaRPr lang="en-US" sz="180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pPr>
                      <a:r>
                        <a:rPr lang="en-US" sz="1800" b="0">
                          <a:solidFill>
                            <a:schemeClr val="tx1"/>
                          </a:solidFill>
                          <a:latin typeface="Times New Roman"/>
                          <a:ea typeface="Calibri"/>
                          <a:cs typeface="Times New Roman"/>
                        </a:rPr>
                        <a:t>- Lí giải được tại sao chế độ mẫu hệ lại chuyển sang phụ hệ</a:t>
                      </a:r>
                      <a:endParaRPr lang="en-US" sz="1800" b="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chemeClr val="tx1"/>
                          </a:solidFill>
                          <a:latin typeface="Times New Roman"/>
                          <a:cs typeface="Times New Roman"/>
                        </a:rPr>
                        <a:t>1  điểm</a:t>
                      </a:r>
                      <a:endParaRPr lang="en-US" sz="1800">
                        <a:solidFill>
                          <a:schemeClr val="tx1"/>
                        </a:solidFill>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endParaRPr lang="en-US" sz="1800">
                        <a:solidFill>
                          <a:schemeClr val="tx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30000"/>
                        </a:lnSpc>
                        <a:spcAft>
                          <a:spcPts val="0"/>
                        </a:spcAft>
                      </a:pPr>
                      <a:r>
                        <a:rPr lang="en-US" sz="1800" b="0">
                          <a:solidFill>
                            <a:schemeClr val="tx1"/>
                          </a:solidFill>
                          <a:latin typeface="Times New Roman"/>
                          <a:cs typeface="Times New Roman"/>
                        </a:rPr>
                        <a:t>- Trình bày được sự phân hóa của xã hội và nguyên nhân sự phân hóa đó</a:t>
                      </a:r>
                      <a:endParaRPr lang="en-US" sz="1800" b="0">
                        <a:solidFill>
                          <a:schemeClr val="tx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chemeClr val="tx1"/>
                          </a:solidFill>
                          <a:latin typeface="Times New Roman"/>
                          <a:cs typeface="Times New Roman"/>
                        </a:rPr>
                        <a:t>2 điểm</a:t>
                      </a:r>
                      <a:endParaRPr lang="en-US" sz="1800">
                        <a:solidFill>
                          <a:schemeClr val="tx1"/>
                        </a:solidFill>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endParaRPr lang="en-US" sz="1800">
                        <a:solidFill>
                          <a:schemeClr val="tx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30000"/>
                        </a:lnSpc>
                        <a:spcAft>
                          <a:spcPts val="0"/>
                        </a:spcAft>
                      </a:pPr>
                      <a:r>
                        <a:rPr lang="en-US" sz="1800" b="0">
                          <a:solidFill>
                            <a:schemeClr val="tx1"/>
                          </a:solidFill>
                          <a:latin typeface="Times New Roman"/>
                          <a:cs typeface="Times New Roman"/>
                        </a:rPr>
                        <a:t>Vì sao xã hội nguyên thủy ở các nước phương Đông phân hóa nhưng không triệt để?</a:t>
                      </a:r>
                      <a:endParaRPr lang="en-US" sz="1800" b="0">
                        <a:solidFill>
                          <a:schemeClr val="tx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smtClean="0">
                          <a:solidFill>
                            <a:schemeClr val="tx1"/>
                          </a:solidFill>
                          <a:latin typeface="Times New Roman"/>
                          <a:cs typeface="Times New Roman"/>
                        </a:rPr>
                        <a:t>2</a:t>
                      </a:r>
                      <a:r>
                        <a:rPr lang="vi-VN" sz="1800" baseline="0" smtClean="0">
                          <a:solidFill>
                            <a:schemeClr val="tx1"/>
                          </a:solidFill>
                          <a:latin typeface="Times New Roman"/>
                          <a:cs typeface="Times New Roman"/>
                        </a:rPr>
                        <a:t> </a:t>
                      </a:r>
                      <a:r>
                        <a:rPr lang="en-US" sz="1800" smtClean="0">
                          <a:solidFill>
                            <a:schemeClr val="tx1"/>
                          </a:solidFill>
                          <a:latin typeface="Times New Roman"/>
                          <a:cs typeface="Times New Roman"/>
                        </a:rPr>
                        <a:t>điểm</a:t>
                      </a:r>
                      <a:endParaRPr lang="en-US" sz="1800">
                        <a:solidFill>
                          <a:schemeClr val="tx1"/>
                        </a:solidFill>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endParaRPr lang="en-US" sz="1800">
                        <a:solidFill>
                          <a:schemeClr val="tx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30000"/>
                        </a:lnSpc>
                        <a:spcAft>
                          <a:spcPts val="0"/>
                        </a:spcAft>
                      </a:pPr>
                      <a:r>
                        <a:rPr lang="en-US" sz="1800" b="0">
                          <a:solidFill>
                            <a:schemeClr val="tx1"/>
                          </a:solidFill>
                          <a:latin typeface="Times New Roman"/>
                          <a:cs typeface="Times New Roman"/>
                        </a:rPr>
                        <a:t>Thảo luận nhóm sôi nổi, các thành viên tích cực tham gia</a:t>
                      </a:r>
                      <a:endParaRPr lang="en-US" sz="1800" b="0">
                        <a:solidFill>
                          <a:schemeClr val="tx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chemeClr val="tx1"/>
                          </a:solidFill>
                          <a:latin typeface="Times New Roman"/>
                          <a:cs typeface="Times New Roman"/>
                        </a:rPr>
                        <a:t>1 điểm</a:t>
                      </a:r>
                      <a:endParaRPr lang="en-US" sz="1800">
                        <a:solidFill>
                          <a:schemeClr val="tx1"/>
                        </a:solidFill>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endParaRPr lang="en-US" sz="1800">
                        <a:solidFill>
                          <a:schemeClr val="tx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30000"/>
                        </a:lnSpc>
                        <a:spcAft>
                          <a:spcPts val="0"/>
                        </a:spcAft>
                      </a:pPr>
                      <a:r>
                        <a:rPr lang="en-US" sz="1800" b="0">
                          <a:solidFill>
                            <a:schemeClr val="tx1"/>
                          </a:solidFill>
                          <a:latin typeface="Times New Roman"/>
                          <a:cs typeface="Times New Roman"/>
                        </a:rPr>
                        <a:t>Cách trình bày kết quả rõ ràng và thuyết phục</a:t>
                      </a:r>
                      <a:endParaRPr lang="en-US" sz="1800" b="0">
                        <a:solidFill>
                          <a:schemeClr val="tx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chemeClr val="tx1"/>
                          </a:solidFill>
                          <a:latin typeface="Times New Roman"/>
                          <a:cs typeface="Times New Roman"/>
                        </a:rPr>
                        <a:t>1 điểm</a:t>
                      </a:r>
                      <a:endParaRPr lang="en-US" sz="1800">
                        <a:solidFill>
                          <a:schemeClr val="tx1"/>
                        </a:solidFill>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endParaRPr lang="en-US" sz="1800">
                        <a:solidFill>
                          <a:schemeClr val="tx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pPr>
                      <a:r>
                        <a:rPr lang="en-US" sz="1800" b="1">
                          <a:solidFill>
                            <a:srgbClr val="000000"/>
                          </a:solidFill>
                          <a:latin typeface="Times New Roman"/>
                          <a:cs typeface="Times New Roman"/>
                        </a:rPr>
                        <a:t>Tổng</a:t>
                      </a:r>
                      <a:endParaRPr lang="en-US" sz="18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1800" smtClean="0">
                          <a:latin typeface="Times New Roman"/>
                          <a:cs typeface="Times New Roman"/>
                        </a:rPr>
                        <a:t> 10 điểm</a:t>
                      </a:r>
                      <a:endParaRPr lang="en-US" sz="1800">
                        <a:latin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endParaRPr lang="en-US" sz="1800">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C00000"/>
                </a:solidFill>
                <a:effectLst/>
                <a:latin typeface="Times New Roman" pitchFamily="18" charset="0"/>
                <a:cs typeface="Times New Roman" pitchFamily="18" charset="0"/>
              </a:rPr>
              <a:t>Thang đo</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1905000" y="669012"/>
            <a:ext cx="4876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C00000"/>
                </a:solidFill>
                <a:effectLst/>
                <a:latin typeface="Times New Roman" pitchFamily="18" charset="0"/>
                <a:cs typeface="Times New Roman" pitchFamily="18" charset="0"/>
              </a:rPr>
              <a:t>Thang đo</a:t>
            </a:r>
            <a:r>
              <a:rPr kumimoji="0" lang="vi-VN" b="1" i="0" u="none" strike="noStrike" cap="none" normalizeH="0" baseline="0" smtClean="0">
                <a:ln>
                  <a:noFill/>
                </a:ln>
                <a:solidFill>
                  <a:srgbClr val="C00000"/>
                </a:solidFill>
                <a:effectLst/>
                <a:latin typeface="Times New Roman" pitchFamily="18" charset="0"/>
                <a:cs typeface="Times New Roman" pitchFamily="18" charset="0"/>
              </a:rPr>
              <a:t> đánh giá</a:t>
            </a:r>
            <a:r>
              <a:rPr kumimoji="0" lang="vi-VN" b="1" i="0" u="none" strike="noStrike" cap="none" normalizeH="0" smtClean="0">
                <a:ln>
                  <a:noFill/>
                </a:ln>
                <a:solidFill>
                  <a:srgbClr val="C00000"/>
                </a:solidFill>
                <a:effectLst/>
                <a:latin typeface="Times New Roman" pitchFamily="18" charset="0"/>
                <a:cs typeface="Times New Roman" pitchFamily="18" charset="0"/>
              </a:rPr>
              <a:t> hoạt động nhóm bạn </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blinds(horizontal)">
                                      <p:cBhvr>
                                        <p:cTn id="1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675883" y="524849"/>
            <a:ext cx="1211703" cy="892212"/>
          </a:xfrm>
          <a:prstGeom prst="rect">
            <a:avLst/>
          </a:prstGeom>
          <a:noFill/>
        </p:spPr>
      </p:pic>
      <p:sp>
        <p:nvSpPr>
          <p:cNvPr id="10" name="Hộp_Văn_Bản 7"/>
          <p:cNvSpPr txBox="1"/>
          <p:nvPr/>
        </p:nvSpPr>
        <p:spPr>
          <a:xfrm>
            <a:off x="814136" y="9929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sp>
        <p:nvSpPr>
          <p:cNvPr id="11" name="Rectangle 10"/>
          <p:cNvSpPr/>
          <p:nvPr/>
        </p:nvSpPr>
        <p:spPr>
          <a:xfrm>
            <a:off x="228600" y="669012"/>
            <a:ext cx="6096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b="1" smtClean="0">
                <a:solidFill>
                  <a:srgbClr val="FF0000"/>
                </a:solidFill>
              </a:rPr>
              <a:t>2. Sự tan rã của xã hội nguyên thủy ở Việt Nam</a:t>
            </a:r>
            <a:endParaRPr lang="en-US" sz="2000">
              <a:solidFill>
                <a:srgbClr val="FF0000"/>
              </a:solidFill>
            </a:endParaRPr>
          </a:p>
        </p:txBody>
      </p:sp>
      <p:pic>
        <p:nvPicPr>
          <p:cNvPr id="12" name="Picture 11"/>
          <p:cNvPicPr/>
          <p:nvPr/>
        </p:nvPicPr>
        <p:blipFill>
          <a:blip r:embed="rId4"/>
          <a:srcRect/>
          <a:stretch>
            <a:fillRect/>
          </a:stretch>
        </p:blipFill>
        <p:spPr bwMode="auto">
          <a:xfrm>
            <a:off x="1143000" y="2590800"/>
            <a:ext cx="7525290" cy="3886161"/>
          </a:xfrm>
          <a:prstGeom prst="rect">
            <a:avLst/>
          </a:prstGeom>
          <a:noFill/>
          <a:ln w="9525">
            <a:noFill/>
            <a:miter lim="800000"/>
            <a:headEnd/>
            <a:tailEnd/>
          </a:ln>
        </p:spPr>
      </p:pic>
      <p:sp>
        <p:nvSpPr>
          <p:cNvPr id="13" name="Rectangle 12"/>
          <p:cNvSpPr/>
          <p:nvPr/>
        </p:nvSpPr>
        <p:spPr>
          <a:xfrm>
            <a:off x="228600" y="1417061"/>
            <a:ext cx="8229600" cy="646331"/>
          </a:xfrm>
          <a:prstGeom prst="rect">
            <a:avLst/>
          </a:prstGeom>
        </p:spPr>
        <p:txBody>
          <a:bodyPr>
            <a:prstTxWarp prst="textChevronInverted">
              <a:avLst/>
            </a:prstTxWarp>
            <a:spAutoFit/>
          </a:bodyPr>
          <a:lstStyle/>
          <a:p>
            <a:r>
              <a:rPr lang="vi-VN" b="1" smtClean="0">
                <a:solidFill>
                  <a:srgbClr val="000099"/>
                </a:solidFill>
              </a:rPr>
              <a:t>Em hãy </a:t>
            </a:r>
            <a:r>
              <a:rPr lang="en-US" b="1" smtClean="0">
                <a:solidFill>
                  <a:srgbClr val="000099"/>
                </a:solidFill>
              </a:rPr>
              <a:t>trình bày </a:t>
            </a:r>
            <a:r>
              <a:rPr lang="vi-VN" b="1" smtClean="0">
                <a:solidFill>
                  <a:srgbClr val="000099"/>
                </a:solidFill>
              </a:rPr>
              <a:t>trên sơ đồ </a:t>
            </a:r>
            <a:r>
              <a:rPr lang="en-US" b="1" smtClean="0">
                <a:solidFill>
                  <a:srgbClr val="000099"/>
                </a:solidFill>
              </a:rPr>
              <a:t>về các nền văn hóa đồ đồng ở Việt Nam</a:t>
            </a:r>
            <a:r>
              <a:rPr lang="vi-VN" b="1" smtClean="0">
                <a:solidFill>
                  <a:srgbClr val="000099"/>
                </a:solidFill>
              </a:rPr>
              <a:t>?</a:t>
            </a:r>
            <a:endParaRPr lang="en-US" b="1">
              <a:solidFill>
                <a:srgbClr val="000099"/>
              </a:solidFill>
            </a:endParaRPr>
          </a:p>
        </p:txBody>
      </p:sp>
      <p:sp>
        <p:nvSpPr>
          <p:cNvPr id="14" name="Rectangle 13"/>
          <p:cNvSpPr/>
          <p:nvPr/>
        </p:nvSpPr>
        <p:spPr>
          <a:xfrm>
            <a:off x="429386" y="1740226"/>
            <a:ext cx="8458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vi-VN" b="1" smtClean="0">
                <a:solidFill>
                  <a:schemeClr val="tx1"/>
                </a:solidFill>
              </a:rPr>
              <a:t>      Có 5 nền văn hóa đồ đồng ở Việt Nam là:  Phùng Nguyên, Đồng Đậu, Gò Mun, Sa Huỳnh, Đồng Nai.</a:t>
            </a:r>
            <a:endParaRPr lang="en-US" b="1">
              <a:solidFill>
                <a:schemeClr val="tx1"/>
              </a:solidFill>
            </a:endParaRPr>
          </a:p>
        </p:txBody>
      </p:sp>
      <p:sp>
        <p:nvSpPr>
          <p:cNvPr id="15" name="Rectangle 14"/>
          <p:cNvSpPr/>
          <p:nvPr/>
        </p:nvSpPr>
        <p:spPr>
          <a:xfrm>
            <a:off x="3710225" y="3244334"/>
            <a:ext cx="1723549" cy="369332"/>
          </a:xfrm>
          <a:prstGeom prst="rect">
            <a:avLst/>
          </a:prstGeom>
        </p:spPr>
        <p:txBody>
          <a:bodyPr wrap="none">
            <a:spAutoFit/>
          </a:bodyPr>
          <a:lstStyle/>
          <a:p>
            <a:r>
              <a:rPr lang="en-US" b="1" smtClean="0">
                <a:solidFill>
                  <a:srgbClr val="FF0000"/>
                </a:solidFill>
              </a:rPr>
              <a:t>Sự tan rã của </a:t>
            </a:r>
            <a:endParaRPr lang="en-US"/>
          </a:p>
        </p:txBody>
      </p:sp>
      <p:sp>
        <p:nvSpPr>
          <p:cNvPr id="17" name="Rectangle 16"/>
          <p:cNvSpPr/>
          <p:nvPr/>
        </p:nvSpPr>
        <p:spPr>
          <a:xfrm>
            <a:off x="814136" y="1069122"/>
            <a:ext cx="3236784" cy="369332"/>
          </a:xfrm>
          <a:prstGeom prst="rect">
            <a:avLst/>
          </a:prstGeom>
        </p:spPr>
        <p:txBody>
          <a:bodyPr wrap="none">
            <a:spAutoFit/>
          </a:bodyPr>
          <a:lstStyle/>
          <a:p>
            <a:r>
              <a:rPr lang="vi-VN" b="1" smtClean="0"/>
              <a:t>a) Sự xuất hiện của kim loại</a:t>
            </a:r>
            <a:endParaRPr lang="en-US"/>
          </a:p>
        </p:txBody>
      </p:sp>
      <p:pic>
        <p:nvPicPr>
          <p:cNvPr id="18" name="Picture 2"/>
          <p:cNvPicPr>
            <a:picLocks noChangeAspect="1" noChangeArrowheads="1"/>
          </p:cNvPicPr>
          <p:nvPr/>
        </p:nvPicPr>
        <p:blipFill>
          <a:blip r:embed="rId5" cstate="print"/>
          <a:srcRect/>
          <a:stretch>
            <a:fillRect/>
          </a:stretch>
        </p:blipFill>
        <p:spPr bwMode="auto">
          <a:xfrm>
            <a:off x="278753" y="1632385"/>
            <a:ext cx="535383" cy="4310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amond(in)">
                                      <p:cBhvr>
                                        <p:cTn id="17" dur="1000"/>
                                        <p:tgtEl>
                                          <p:spTgt spid="13"/>
                                        </p:tgtEl>
                                      </p:cBhvr>
                                    </p:animEffect>
                                  </p:childTnLst>
                                </p:cTn>
                              </p:par>
                              <p:par>
                                <p:cTn id="18" presetID="4"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xit" presetSubtype="16" fill="hold" grpId="1" nodeType="clickEffect">
                                  <p:stCondLst>
                                    <p:cond delay="0"/>
                                  </p:stCondLst>
                                  <p:childTnLst>
                                    <p:animEffect transition="out" filter="diamond(in)">
                                      <p:cBhvr>
                                        <p:cTn id="24" dur="2000"/>
                                        <p:tgtEl>
                                          <p:spTgt spid="13"/>
                                        </p:tgtEl>
                                      </p:cBhvr>
                                    </p:animEffect>
                                    <p:set>
                                      <p:cBhvr>
                                        <p:cTn id="25" dur="1" fill="hold">
                                          <p:stCondLst>
                                            <p:cond delay="19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ox(in)">
                                      <p:cBhvr>
                                        <p:cTn id="30" dur="500"/>
                                        <p:tgtEl>
                                          <p:spTgt spid="18"/>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amond(in)">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3" grpId="1"/>
      <p:bldP spid="14"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675883" y="524849"/>
            <a:ext cx="1211703" cy="892212"/>
          </a:xfrm>
          <a:prstGeom prst="rect">
            <a:avLst/>
          </a:prstGeom>
          <a:noFill/>
        </p:spPr>
      </p:pic>
      <p:sp>
        <p:nvSpPr>
          <p:cNvPr id="10" name="Hộp_Văn_Bản 7"/>
          <p:cNvSpPr txBox="1"/>
          <p:nvPr/>
        </p:nvSpPr>
        <p:spPr>
          <a:xfrm>
            <a:off x="814136" y="124739"/>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sp>
        <p:nvSpPr>
          <p:cNvPr id="11" name="Rectangle 10"/>
          <p:cNvSpPr/>
          <p:nvPr/>
        </p:nvSpPr>
        <p:spPr>
          <a:xfrm>
            <a:off x="228600" y="570845"/>
            <a:ext cx="6096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b="1" smtClean="0">
                <a:solidFill>
                  <a:srgbClr val="FF0000"/>
                </a:solidFill>
              </a:rPr>
              <a:t>2. Sự tan rã của xã hội nguyên thủy ở Việt Nam</a:t>
            </a:r>
            <a:endParaRPr lang="en-US" sz="2000">
              <a:solidFill>
                <a:srgbClr val="FF0000"/>
              </a:solidFill>
            </a:endParaRPr>
          </a:p>
        </p:txBody>
      </p:sp>
      <p:graphicFrame>
        <p:nvGraphicFramePr>
          <p:cNvPr id="15" name="Table 14"/>
          <p:cNvGraphicFramePr>
            <a:graphicFrameLocks noGrp="1"/>
          </p:cNvGraphicFramePr>
          <p:nvPr/>
        </p:nvGraphicFramePr>
        <p:xfrm>
          <a:off x="814136" y="4411392"/>
          <a:ext cx="7696200" cy="2282952"/>
        </p:xfrm>
        <a:graphic>
          <a:graphicData uri="http://schemas.openxmlformats.org/drawingml/2006/table">
            <a:tbl>
              <a:tblPr/>
              <a:tblGrid>
                <a:gridCol w="4519864"/>
                <a:gridCol w="1423736"/>
                <a:gridCol w="1752600"/>
              </a:tblGrid>
              <a:tr h="381000">
                <a:tc>
                  <a:txBody>
                    <a:bodyPr/>
                    <a:lstStyle/>
                    <a:p>
                      <a:pPr algn="ctr">
                        <a:lnSpc>
                          <a:spcPct val="130000"/>
                        </a:lnSpc>
                        <a:spcAft>
                          <a:spcPts val="0"/>
                        </a:spcAft>
                      </a:pPr>
                      <a:r>
                        <a:rPr lang="en-US" sz="1600" b="1">
                          <a:latin typeface="Times New Roman"/>
                          <a:cs typeface="Times New Roman"/>
                        </a:rPr>
                        <a:t>Biểu hiện</a:t>
                      </a:r>
                      <a:endParaRPr lang="en-US" sz="16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1600" b="1">
                          <a:latin typeface="Times New Roman"/>
                          <a:cs typeface="Times New Roman"/>
                        </a:rPr>
                        <a:t>Xuất hiện</a:t>
                      </a:r>
                      <a:endParaRPr lang="en-US" sz="160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1600" b="1">
                          <a:latin typeface="Times New Roman"/>
                          <a:cs typeface="Times New Roman"/>
                        </a:rPr>
                        <a:t>Không xuất hiện</a:t>
                      </a:r>
                      <a:endParaRPr lang="en-US" sz="16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pPr>
                      <a:r>
                        <a:rPr lang="vi-VN" sz="1600" b="1">
                          <a:solidFill>
                            <a:srgbClr val="000099"/>
                          </a:solidFill>
                          <a:latin typeface="Times New Roman"/>
                          <a:ea typeface="Calibri"/>
                          <a:cs typeface="Times New Roman"/>
                        </a:rPr>
                        <a:t>-Trình bày được đầy đủ các nền văn hóa đồ đồng ở Việt Nam </a:t>
                      </a:r>
                      <a:endParaRPr lang="en-US" sz="1600" b="1">
                        <a:solidFill>
                          <a:srgbClr val="000099"/>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endParaRPr lang="en-US" sz="1600">
                        <a:latin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endParaRPr lang="en-US" sz="1600">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30000"/>
                        </a:lnSpc>
                        <a:spcAft>
                          <a:spcPts val="0"/>
                        </a:spcAft>
                      </a:pPr>
                      <a:r>
                        <a:rPr lang="en-US" sz="1600" b="1">
                          <a:solidFill>
                            <a:srgbClr val="000099"/>
                          </a:solidFill>
                          <a:latin typeface="Times New Roman"/>
                          <a:cs typeface="Times New Roman"/>
                        </a:rPr>
                        <a:t>- </a:t>
                      </a:r>
                      <a:r>
                        <a:rPr lang="vi-VN" sz="1600" b="1">
                          <a:solidFill>
                            <a:srgbClr val="000099"/>
                          </a:solidFill>
                          <a:latin typeface="Times New Roman"/>
                          <a:cs typeface="Times New Roman"/>
                        </a:rPr>
                        <a:t>Biết lựa chọn vị trí đứng chỉ phù hợp, không che khuất tầm nhìn của người xem</a:t>
                      </a:r>
                      <a:r>
                        <a:rPr lang="en-US" sz="1600" b="1">
                          <a:solidFill>
                            <a:srgbClr val="000099"/>
                          </a:solidFill>
                          <a:latin typeface="Times New Roman"/>
                          <a:cs typeface="Times New Roman"/>
                        </a:rPr>
                        <a:t>  </a:t>
                      </a:r>
                      <a:endParaRPr lang="en-US" sz="1600" b="1">
                        <a:solidFill>
                          <a:srgbClr val="000099"/>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30000"/>
                        </a:lnSpc>
                        <a:spcAft>
                          <a:spcPts val="0"/>
                        </a:spcAft>
                      </a:pPr>
                      <a:r>
                        <a:rPr lang="en-US" sz="1600" b="1">
                          <a:solidFill>
                            <a:srgbClr val="000099"/>
                          </a:solidFill>
                          <a:latin typeface="Times New Roman"/>
                          <a:ea typeface="Calibri"/>
                          <a:cs typeface="Times New Roman"/>
                        </a:rPr>
                        <a:t>- </a:t>
                      </a:r>
                      <a:r>
                        <a:rPr lang="vi-VN" sz="1600" b="1">
                          <a:solidFill>
                            <a:srgbClr val="000099"/>
                          </a:solidFill>
                          <a:latin typeface="Times New Roman"/>
                          <a:ea typeface="Calibri"/>
                          <a:cs typeface="Times New Roman"/>
                        </a:rPr>
                        <a:t>Cách giới thiệu lo gic, chặt chẽ, giọng nói rõ </a:t>
                      </a:r>
                      <a:r>
                        <a:rPr lang="vi-VN" sz="1600" b="1" smtClean="0">
                          <a:solidFill>
                            <a:srgbClr val="000099"/>
                          </a:solidFill>
                          <a:latin typeface="Times New Roman"/>
                          <a:ea typeface="Calibri"/>
                          <a:cs typeface="Times New Roman"/>
                        </a:rPr>
                        <a:t>ràng</a:t>
                      </a:r>
                      <a:r>
                        <a:rPr lang="vi-VN" sz="1600" b="1">
                          <a:solidFill>
                            <a:srgbClr val="000099"/>
                          </a:solidFill>
                          <a:latin typeface="Times New Roman"/>
                          <a:ea typeface="Calibri"/>
                          <a:cs typeface="Times New Roman"/>
                        </a:rPr>
                        <a:t>, thái độ tự tin</a:t>
                      </a:r>
                      <a:endParaRPr lang="en-US" sz="1600" b="1">
                        <a:solidFill>
                          <a:srgbClr val="000099"/>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endParaRPr lang="en-US" sz="1600">
                        <a:latin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endParaRPr lang="en-US" sz="1600">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89" name="Rectangle 1"/>
          <p:cNvSpPr>
            <a:spLocks noChangeArrowheads="1"/>
          </p:cNvSpPr>
          <p:nvPr/>
        </p:nvSpPr>
        <p:spPr bwMode="auto">
          <a:xfrm>
            <a:off x="1828800" y="4055016"/>
            <a:ext cx="49530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300" b="1" i="0" u="none" strike="noStrike" cap="none" normalizeH="0" baseline="0" smtClean="0">
                <a:ln>
                  <a:noFill/>
                </a:ln>
                <a:solidFill>
                  <a:schemeClr val="tx1"/>
                </a:solidFill>
                <a:effectLst/>
                <a:latin typeface="Times New Roman" pitchFamily="18" charset="0"/>
                <a:cs typeface="Times New Roman" pitchFamily="18" charset="0"/>
              </a:rPr>
              <a:t>BẢNG KIỂM ĐÁNH GIÁ PHẦN TRÌNH BÀY CỦA BẠN</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Picture 16"/>
          <p:cNvPicPr/>
          <p:nvPr/>
        </p:nvPicPr>
        <p:blipFill>
          <a:blip r:embed="rId4"/>
          <a:srcRect/>
          <a:stretch>
            <a:fillRect/>
          </a:stretch>
        </p:blipFill>
        <p:spPr bwMode="auto">
          <a:xfrm>
            <a:off x="1143000" y="1406994"/>
            <a:ext cx="6501064" cy="2648022"/>
          </a:xfrm>
          <a:prstGeom prst="rect">
            <a:avLst/>
          </a:prstGeom>
          <a:noFill/>
          <a:ln w="9525">
            <a:noFill/>
            <a:miter lim="800000"/>
            <a:headEnd/>
            <a:tailEnd/>
          </a:ln>
        </p:spPr>
      </p:pic>
      <p:sp>
        <p:nvSpPr>
          <p:cNvPr id="12" name="Rectangle 11"/>
          <p:cNvSpPr/>
          <p:nvPr/>
        </p:nvSpPr>
        <p:spPr>
          <a:xfrm>
            <a:off x="228600" y="1037662"/>
            <a:ext cx="3236784" cy="369332"/>
          </a:xfrm>
          <a:prstGeom prst="rect">
            <a:avLst/>
          </a:prstGeom>
        </p:spPr>
        <p:txBody>
          <a:bodyPr wrap="none">
            <a:spAutoFit/>
          </a:bodyPr>
          <a:lstStyle/>
          <a:p>
            <a:r>
              <a:rPr lang="vi-VN" b="1" smtClean="0"/>
              <a:t>a) Sự xuất hiện của kim loại</a:t>
            </a:r>
            <a:endParaRPr lang="en-US"/>
          </a:p>
        </p:txBody>
      </p:sp>
      <p:sp>
        <p:nvSpPr>
          <p:cNvPr id="11265" name="Rectangle 1"/>
          <p:cNvSpPr>
            <a:spLocks noChangeArrowheads="1"/>
          </p:cNvSpPr>
          <p:nvPr/>
        </p:nvSpPr>
        <p:spPr bwMode="auto">
          <a:xfrm>
            <a:off x="228600" y="4878462"/>
            <a:ext cx="8658986" cy="181588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Khoảng 4.000 năm trước cư dân Bắc Bộ, Trung Bộ và Nam Bộ đã biết đến đồ đồng. Có các</a:t>
            </a:r>
            <a:r>
              <a:rPr kumimoji="0" lang="vi-VN" sz="2800" b="0" i="0" u="none" strike="noStrike" cap="none" normalizeH="0" smtClean="0">
                <a:ln>
                  <a:noFill/>
                </a:ln>
                <a:solidFill>
                  <a:srgbClr val="000000"/>
                </a:solidFill>
                <a:effectLst/>
                <a:latin typeface="Times New Roman" pitchFamily="18" charset="0"/>
                <a:ea typeface="Calibri" pitchFamily="34" charset="0"/>
                <a:cs typeface="Times New Roman" pitchFamily="18" charset="0"/>
              </a:rPr>
              <a:t> </a:t>
            </a:r>
            <a:r>
              <a:rPr kumimoji="0" lang="vi-VN" sz="2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nền văn hóa đồ</a:t>
            </a:r>
            <a:r>
              <a:rPr kumimoji="0" lang="vi-VN" sz="2800" b="0" i="0" u="none" strike="noStrike" cap="none" normalizeH="0" smtClean="0">
                <a:ln>
                  <a:noFill/>
                </a:ln>
                <a:solidFill>
                  <a:srgbClr val="000000"/>
                </a:solidFill>
                <a:effectLst/>
                <a:latin typeface="Times New Roman" pitchFamily="18" charset="0"/>
                <a:ea typeface="Calibri" pitchFamily="34" charset="0"/>
                <a:cs typeface="Times New Roman" pitchFamily="18" charset="0"/>
              </a:rPr>
              <a:t> đồng tiêu biểu là:</a:t>
            </a:r>
            <a:r>
              <a:rPr kumimoji="0" lang="vi-VN" sz="2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Phùng Nguyên, Đồng Đậu, Gò Mun, Sa Huỳnh, Đồng Nai.</a:t>
            </a:r>
            <a:endParaRPr kumimoji="0" lang="vi-VN" sz="2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13"/>
          <p:cNvPicPr/>
          <p:nvPr/>
        </p:nvPicPr>
        <p:blipFill>
          <a:blip r:embed="rId4"/>
          <a:srcRect/>
          <a:stretch>
            <a:fillRect/>
          </a:stretch>
        </p:blipFill>
        <p:spPr bwMode="auto">
          <a:xfrm>
            <a:off x="1246189" y="1417061"/>
            <a:ext cx="6629401" cy="3155852"/>
          </a:xfrm>
          <a:prstGeom prst="rect">
            <a:avLst/>
          </a:prstGeom>
          <a:noFill/>
          <a:ln w="9525">
            <a:noFill/>
            <a:miter lim="800000"/>
            <a:headEnd/>
            <a:tailEnd/>
          </a:ln>
        </p:spPr>
      </p:pic>
      <p:pic>
        <p:nvPicPr>
          <p:cNvPr id="18" name="Picture 2"/>
          <p:cNvPicPr>
            <a:picLocks noChangeAspect="1" noChangeArrowheads="1"/>
          </p:cNvPicPr>
          <p:nvPr/>
        </p:nvPicPr>
        <p:blipFill>
          <a:blip r:embed="rId5" cstate="print"/>
          <a:srcRect/>
          <a:stretch>
            <a:fillRect/>
          </a:stretch>
        </p:blipFill>
        <p:spPr bwMode="auto">
          <a:xfrm>
            <a:off x="546444" y="4808123"/>
            <a:ext cx="535383" cy="4310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box(in)">
                                      <p:cBhvr>
                                        <p:cTn id="7" dur="500"/>
                                        <p:tgtEl>
                                          <p:spTgt spid="37889"/>
                                        </p:tgtEl>
                                      </p:cBhvr>
                                    </p:animEffect>
                                  </p:childTnLst>
                                </p:cTn>
                              </p:par>
                              <p:par>
                                <p:cTn id="8" presetID="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grpId="1" nodeType="clickEffect">
                                  <p:stCondLst>
                                    <p:cond delay="0"/>
                                  </p:stCondLst>
                                  <p:childTnLst>
                                    <p:animEffect transition="out" filter="box(in)">
                                      <p:cBhvr>
                                        <p:cTn id="15" dur="500"/>
                                        <p:tgtEl>
                                          <p:spTgt spid="37889"/>
                                        </p:tgtEl>
                                      </p:cBhvr>
                                    </p:animEffect>
                                    <p:set>
                                      <p:cBhvr>
                                        <p:cTn id="16" dur="1" fill="hold">
                                          <p:stCondLst>
                                            <p:cond delay="499"/>
                                          </p:stCondLst>
                                        </p:cTn>
                                        <p:tgtEl>
                                          <p:spTgt spid="37889"/>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1265"/>
                                        </p:tgtEl>
                                        <p:attrNameLst>
                                          <p:attrName>style.visibility</p:attrName>
                                        </p:attrNameLst>
                                      </p:cBhvr>
                                      <p:to>
                                        <p:strVal val="visible"/>
                                      </p:to>
                                    </p:set>
                                    <p:animEffect transition="in" filter="diamond(in)">
                                      <p:cBhvr>
                                        <p:cTn id="29" dur="2000"/>
                                        <p:tgtEl>
                                          <p:spTgt spid="11265"/>
                                        </p:tgtEl>
                                      </p:cBhvr>
                                    </p:animEffect>
                                  </p:childTnLst>
                                </p:cTn>
                              </p:par>
                              <p:par>
                                <p:cTn id="30" presetID="4" presetClass="entr" presetSubtype="1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P spid="37889" grpId="1"/>
      <p:bldP spid="112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7636881" y="1755669"/>
            <a:ext cx="1289705"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800" smtClean="0"/>
              <a:t>3</a:t>
            </a:r>
            <a:r>
              <a:rPr lang="en-US" sz="2800" smtClean="0"/>
              <a:t> phút</a:t>
            </a:r>
            <a:endParaRPr lang="en-US" sz="2800"/>
          </a:p>
        </p:txBody>
      </p:sp>
      <p:graphicFrame>
        <p:nvGraphicFramePr>
          <p:cNvPr id="20" name="Table 19"/>
          <p:cNvGraphicFramePr>
            <a:graphicFrameLocks noGrp="1"/>
          </p:cNvGraphicFramePr>
          <p:nvPr/>
        </p:nvGraphicFramePr>
        <p:xfrm>
          <a:off x="381000" y="4724493"/>
          <a:ext cx="8077200" cy="1615440"/>
        </p:xfrm>
        <a:graphic>
          <a:graphicData uri="http://schemas.openxmlformats.org/drawingml/2006/table">
            <a:tbl>
              <a:tblPr>
                <a:tableStyleId>{0505E3EF-67EA-436B-97B2-0124C06EBD24}</a:tableStyleId>
              </a:tblPr>
              <a:tblGrid>
                <a:gridCol w="3969140"/>
                <a:gridCol w="4108060"/>
              </a:tblGrid>
              <a:tr h="0">
                <a:tc>
                  <a:txBody>
                    <a:bodyPr/>
                    <a:lstStyle/>
                    <a:p>
                      <a:pPr algn="ctr" fontAlgn="base">
                        <a:spcBef>
                          <a:spcPts val="600"/>
                        </a:spcBef>
                        <a:spcAft>
                          <a:spcPts val="0"/>
                        </a:spcAft>
                      </a:pPr>
                      <a:r>
                        <a:rPr lang="vi-VN" sz="1600" b="1" smtClean="0">
                          <a:solidFill>
                            <a:srgbClr val="0033CC"/>
                          </a:solidFill>
                        </a:rPr>
                        <a:t>Công</a:t>
                      </a:r>
                      <a:r>
                        <a:rPr lang="vi-VN" sz="1600" b="1" baseline="0" smtClean="0">
                          <a:solidFill>
                            <a:srgbClr val="0033CC"/>
                          </a:solidFill>
                        </a:rPr>
                        <a:t> cụ</a:t>
                      </a:r>
                      <a:endParaRPr lang="en-US" sz="1600" b="1">
                        <a:solidFill>
                          <a:srgbClr val="0033CC"/>
                        </a:solidFill>
                        <a:latin typeface="Calibri"/>
                        <a:ea typeface="Times New Roman"/>
                        <a:cs typeface="Times New Roman"/>
                      </a:endParaRPr>
                    </a:p>
                  </a:txBody>
                  <a:tcPr marL="68580" marR="68580" marT="0" marB="0"/>
                </a:tc>
                <a:tc>
                  <a:txBody>
                    <a:bodyPr/>
                    <a:lstStyle/>
                    <a:p>
                      <a:pPr algn="ctr" fontAlgn="base">
                        <a:spcBef>
                          <a:spcPts val="600"/>
                        </a:spcBef>
                        <a:spcAft>
                          <a:spcPts val="0"/>
                        </a:spcAft>
                      </a:pPr>
                      <a:r>
                        <a:rPr lang="vi-VN" sz="1600" b="1" smtClean="0">
                          <a:solidFill>
                            <a:srgbClr val="0033CC"/>
                          </a:solidFill>
                        </a:rPr>
                        <a:t>Vũ</a:t>
                      </a:r>
                      <a:r>
                        <a:rPr lang="vi-VN" sz="1600" b="1" baseline="0" smtClean="0">
                          <a:solidFill>
                            <a:srgbClr val="0033CC"/>
                          </a:solidFill>
                        </a:rPr>
                        <a:t> khí</a:t>
                      </a:r>
                      <a:endParaRPr lang="en-US" sz="1600" b="1">
                        <a:solidFill>
                          <a:srgbClr val="0033CC"/>
                        </a:solidFill>
                        <a:latin typeface="Calibri"/>
                        <a:ea typeface="Times New Roman"/>
                        <a:cs typeface="Times New Roman"/>
                      </a:endParaRPr>
                    </a:p>
                  </a:txBody>
                  <a:tcPr marL="68580" marR="68580" marT="0" marB="0"/>
                </a:tc>
              </a:tr>
              <a:tr h="0">
                <a:tc>
                  <a:txBody>
                    <a:bodyPr/>
                    <a:lstStyle/>
                    <a:p>
                      <a:pPr algn="just" fontAlgn="base">
                        <a:spcBef>
                          <a:spcPts val="600"/>
                        </a:spcBef>
                        <a:spcAft>
                          <a:spcPts val="0"/>
                        </a:spcAft>
                      </a:pPr>
                      <a:r>
                        <a:rPr lang="vi-VN" sz="1600" b="1" smtClean="0">
                          <a:solidFill>
                            <a:schemeClr val="tx1"/>
                          </a:solidFill>
                          <a:latin typeface="Calibri"/>
                          <a:ea typeface="Times New Roman"/>
                          <a:cs typeface="Times New Roman"/>
                        </a:rPr>
                        <a:t>Lưỡi</a:t>
                      </a:r>
                      <a:r>
                        <a:rPr lang="vi-VN" sz="1600" b="1" baseline="0" smtClean="0">
                          <a:solidFill>
                            <a:schemeClr val="tx1"/>
                          </a:solidFill>
                          <a:latin typeface="Calibri"/>
                          <a:ea typeface="Times New Roman"/>
                          <a:cs typeface="Times New Roman"/>
                        </a:rPr>
                        <a:t> cày đồng,  lưỡi rìu đồng</a:t>
                      </a:r>
                    </a:p>
                    <a:p>
                      <a:pPr algn="just" fontAlgn="base">
                        <a:spcBef>
                          <a:spcPts val="600"/>
                        </a:spcBef>
                        <a:spcAft>
                          <a:spcPts val="0"/>
                        </a:spcAft>
                      </a:pPr>
                      <a:r>
                        <a:rPr lang="vi-VN" sz="1600" b="1" baseline="0" smtClean="0">
                          <a:solidFill>
                            <a:schemeClr val="tx1"/>
                          </a:solidFill>
                          <a:latin typeface="Calibri"/>
                          <a:ea typeface="Times New Roman"/>
                          <a:cs typeface="Times New Roman"/>
                        </a:rPr>
                        <a:t>-&gt; Công cụ lao động được cải tiến, người nguyên thủy đã biết dùng sức kéo trong lao động, năng suất lao động tăng lên</a:t>
                      </a:r>
                    </a:p>
                    <a:p>
                      <a:pPr algn="just" fontAlgn="base">
                        <a:spcBef>
                          <a:spcPts val="600"/>
                        </a:spcBef>
                        <a:spcAft>
                          <a:spcPts val="0"/>
                        </a:spcAft>
                      </a:pPr>
                      <a:endParaRPr lang="en-US" sz="1600" b="1">
                        <a:solidFill>
                          <a:schemeClr val="tx1"/>
                        </a:solidFill>
                        <a:latin typeface="Calibri"/>
                        <a:ea typeface="Times New Roman"/>
                        <a:cs typeface="Times New Roman"/>
                      </a:endParaRPr>
                    </a:p>
                  </a:txBody>
                  <a:tcPr marL="68580" marR="68580" marT="0" marB="0"/>
                </a:tc>
                <a:tc>
                  <a:txBody>
                    <a:bodyPr/>
                    <a:lstStyle/>
                    <a:p>
                      <a:pPr algn="just" fontAlgn="base">
                        <a:spcBef>
                          <a:spcPts val="600"/>
                        </a:spcBef>
                        <a:spcAft>
                          <a:spcPts val="0"/>
                        </a:spcAft>
                      </a:pPr>
                      <a:r>
                        <a:rPr lang="vi-VN" sz="1600" b="1" smtClean="0">
                          <a:solidFill>
                            <a:schemeClr val="tx1"/>
                          </a:solidFill>
                        </a:rPr>
                        <a:t>Mũi</a:t>
                      </a:r>
                      <a:r>
                        <a:rPr lang="vi-VN" sz="1600" b="1" baseline="0" smtClean="0">
                          <a:solidFill>
                            <a:schemeClr val="tx1"/>
                          </a:solidFill>
                        </a:rPr>
                        <a:t> giáo đồng, dao găm đồng, mũi tên đồng</a:t>
                      </a:r>
                    </a:p>
                    <a:p>
                      <a:pPr algn="just" fontAlgn="base">
                        <a:spcBef>
                          <a:spcPts val="600"/>
                        </a:spcBef>
                        <a:spcAft>
                          <a:spcPts val="0"/>
                        </a:spcAft>
                      </a:pPr>
                      <a:r>
                        <a:rPr lang="vi-VN" sz="1600" b="1" baseline="0" smtClean="0">
                          <a:solidFill>
                            <a:schemeClr val="tx1"/>
                          </a:solidFill>
                          <a:latin typeface="Calibri"/>
                          <a:ea typeface="Times New Roman"/>
                          <a:cs typeface="Times New Roman"/>
                        </a:rPr>
                        <a:t>=&gt; Đã có những cuộc chiến để bảo vệ  bộ lạc</a:t>
                      </a:r>
                      <a:endParaRPr lang="en-US" sz="1600" b="1">
                        <a:solidFill>
                          <a:schemeClr val="tx1"/>
                        </a:solidFill>
                        <a:latin typeface="Calibri"/>
                        <a:ea typeface="Times New Roman"/>
                        <a:cs typeface="Times New Roman"/>
                      </a:endParaRPr>
                    </a:p>
                  </a:txBody>
                  <a:tcPr marL="68580" marR="68580" marT="0" marB="0"/>
                </a:tc>
              </a:tr>
            </a:tbl>
          </a:graphicData>
        </a:graphic>
      </p:graphicFrame>
      <p:pic>
        <p:nvPicPr>
          <p:cNvPr id="9219" name="Picture 3" descr="MỘT SỐ KĨ THUẬT DẠY HỌC TÍCH CỰC"/>
          <p:cNvPicPr>
            <a:picLocks noChangeAspect="1" noChangeArrowheads="1"/>
          </p:cNvPicPr>
          <p:nvPr/>
        </p:nvPicPr>
        <p:blipFill>
          <a:blip r:embed="rId3"/>
          <a:srcRect/>
          <a:stretch>
            <a:fillRect/>
          </a:stretch>
        </p:blipFill>
        <p:spPr bwMode="auto">
          <a:xfrm>
            <a:off x="7215261" y="311043"/>
            <a:ext cx="1711325" cy="1711326"/>
          </a:xfrm>
          <a:prstGeom prst="rect">
            <a:avLst/>
          </a:prstGeom>
          <a:noFill/>
        </p:spPr>
      </p:pic>
      <p:sp>
        <p:nvSpPr>
          <p:cNvPr id="19" name="Hộp_Văn_Bản 7"/>
          <p:cNvSpPr txBox="1"/>
          <p:nvPr/>
        </p:nvSpPr>
        <p:spPr>
          <a:xfrm>
            <a:off x="814136" y="124739"/>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pic>
        <p:nvPicPr>
          <p:cNvPr id="21" name="Picture 20"/>
          <p:cNvPicPr/>
          <p:nvPr/>
        </p:nvPicPr>
        <p:blipFill>
          <a:blip r:embed="rId4"/>
          <a:srcRect/>
          <a:stretch>
            <a:fillRect/>
          </a:stretch>
        </p:blipFill>
        <p:spPr bwMode="auto">
          <a:xfrm>
            <a:off x="380999" y="3407672"/>
            <a:ext cx="7900735" cy="3319835"/>
          </a:xfrm>
          <a:prstGeom prst="rect">
            <a:avLst/>
          </a:prstGeom>
          <a:noFill/>
          <a:ln w="9525">
            <a:noFill/>
            <a:miter lim="800000"/>
            <a:headEnd/>
            <a:tailEnd/>
          </a:ln>
        </p:spPr>
      </p:pic>
      <p:sp>
        <p:nvSpPr>
          <p:cNvPr id="22" name="Oval 21"/>
          <p:cNvSpPr/>
          <p:nvPr/>
        </p:nvSpPr>
        <p:spPr>
          <a:xfrm>
            <a:off x="814136" y="1567056"/>
            <a:ext cx="6501996" cy="1497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b="1" smtClean="0">
                <a:solidFill>
                  <a:srgbClr val="000099"/>
                </a:solidFill>
                <a:latin typeface="Times New Roman" pitchFamily="18" charset="0"/>
                <a:ea typeface="Calibri" pitchFamily="34" charset="0"/>
                <a:cs typeface="Times New Roman" pitchFamily="18" charset="0"/>
              </a:rPr>
              <a:t>Thảo luận cặp</a:t>
            </a:r>
            <a:r>
              <a:rPr lang="vi-VN" b="1" smtClean="0">
                <a:solidFill>
                  <a:srgbClr val="000099"/>
                </a:solidFill>
                <a:latin typeface="Times New Roman" pitchFamily="18" charset="0"/>
                <a:ea typeface="Calibri" pitchFamily="34" charset="0"/>
                <a:cs typeface="Times New Roman" pitchFamily="18" charset="0"/>
              </a:rPr>
              <a:t> cặp đôi </a:t>
            </a:r>
          </a:p>
          <a:p>
            <a:pPr lvl="0" algn="ctr"/>
            <a:r>
              <a:rPr lang="en-US" b="1" smtClean="0">
                <a:latin typeface="Times New Roman" pitchFamily="18" charset="0"/>
                <a:ea typeface="Calibri" pitchFamily="34" charset="0"/>
                <a:cs typeface="Times New Roman" pitchFamily="18" charset="0"/>
              </a:rPr>
              <a:t>Quan sát hình </a:t>
            </a:r>
            <a:r>
              <a:rPr lang="vi-VN" b="1" smtClean="0">
                <a:latin typeface="Times New Roman" pitchFamily="18" charset="0"/>
                <a:ea typeface="Calibri" pitchFamily="34" charset="0"/>
                <a:cs typeface="Times New Roman" pitchFamily="18" charset="0"/>
              </a:rPr>
              <a:t>ảnh </a:t>
            </a:r>
            <a:r>
              <a:rPr lang="en-US" b="1" smtClean="0">
                <a:latin typeface="Times New Roman" pitchFamily="18" charset="0"/>
                <a:ea typeface="Calibri" pitchFamily="34" charset="0"/>
                <a:cs typeface="Times New Roman" pitchFamily="18" charset="0"/>
              </a:rPr>
              <a:t>và cho biết</a:t>
            </a:r>
            <a:r>
              <a:rPr lang="vi-VN" b="1" smtClean="0">
                <a:latin typeface="Times New Roman" pitchFamily="18" charset="0"/>
                <a:ea typeface="Calibri" pitchFamily="34" charset="0"/>
                <a:cs typeface="Times New Roman" pitchFamily="18" charset="0"/>
              </a:rPr>
              <a:t> trong hình ảnh</a:t>
            </a:r>
            <a:r>
              <a:rPr lang="en-US" b="1" smtClean="0">
                <a:latin typeface="Times New Roman" pitchFamily="18" charset="0"/>
                <a:ea typeface="Calibri" pitchFamily="34" charset="0"/>
                <a:cs typeface="Times New Roman" pitchFamily="18" charset="0"/>
              </a:rPr>
              <a:t> có </a:t>
            </a:r>
            <a:r>
              <a:rPr lang="vi-VN" b="1" smtClean="0">
                <a:latin typeface="Times New Roman" pitchFamily="18" charset="0"/>
                <a:ea typeface="Calibri" pitchFamily="34" charset="0"/>
                <a:cs typeface="Times New Roman" pitchFamily="18" charset="0"/>
              </a:rPr>
              <a:t>xuất hiện </a:t>
            </a:r>
            <a:r>
              <a:rPr lang="en-US" b="1" smtClean="0">
                <a:latin typeface="Times New Roman" pitchFamily="18" charset="0"/>
                <a:ea typeface="Calibri" pitchFamily="34" charset="0"/>
                <a:cs typeface="Times New Roman" pitchFamily="18" charset="0"/>
              </a:rPr>
              <a:t>những công cụ và vũ khí gì? Theo em việc xuất hiện những công cụ và vũ khí đó thể hiện điều gì?</a:t>
            </a:r>
            <a:endParaRPr lang="en-US" b="1" smtClean="0">
              <a:latin typeface="Arial" pitchFamily="34" charset="0"/>
              <a:cs typeface="Arial" pitchFamily="34" charset="0"/>
            </a:endParaRPr>
          </a:p>
        </p:txBody>
      </p:sp>
      <p:pic>
        <p:nvPicPr>
          <p:cNvPr id="13" name="Picture 12"/>
          <p:cNvPicPr/>
          <p:nvPr/>
        </p:nvPicPr>
        <p:blipFill>
          <a:blip r:embed="rId4"/>
          <a:srcRect/>
          <a:stretch>
            <a:fillRect/>
          </a:stretch>
        </p:blipFill>
        <p:spPr bwMode="auto">
          <a:xfrm>
            <a:off x="228600" y="1404658"/>
            <a:ext cx="7110664" cy="3319835"/>
          </a:xfrm>
          <a:prstGeom prst="rect">
            <a:avLst/>
          </a:prstGeom>
          <a:noFill/>
          <a:ln w="9525">
            <a:noFill/>
            <a:miter lim="800000"/>
            <a:headEnd/>
            <a:tailEnd/>
          </a:ln>
        </p:spPr>
      </p:pic>
      <p:sp>
        <p:nvSpPr>
          <p:cNvPr id="14" name="Rectangle 13"/>
          <p:cNvSpPr/>
          <p:nvPr/>
        </p:nvSpPr>
        <p:spPr>
          <a:xfrm>
            <a:off x="228600" y="653623"/>
            <a:ext cx="6096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b="1" smtClean="0">
                <a:solidFill>
                  <a:srgbClr val="FF0000"/>
                </a:solidFill>
              </a:rPr>
              <a:t>2. Sự tan rã của xã hội nguyên thủy ở Việt Nam</a:t>
            </a:r>
            <a:endParaRPr lang="en-US" sz="2000">
              <a:solidFill>
                <a:srgbClr val="FF0000"/>
              </a:solidFill>
            </a:endParaRPr>
          </a:p>
        </p:txBody>
      </p:sp>
      <p:sp>
        <p:nvSpPr>
          <p:cNvPr id="15" name="Rectangle 14"/>
          <p:cNvSpPr/>
          <p:nvPr/>
        </p:nvSpPr>
        <p:spPr>
          <a:xfrm>
            <a:off x="228600" y="1107496"/>
            <a:ext cx="6781665" cy="369332"/>
          </a:xfrm>
          <a:prstGeom prst="rect">
            <a:avLst/>
          </a:prstGeom>
        </p:spPr>
        <p:txBody>
          <a:bodyPr wrap="none">
            <a:spAutoFit/>
          </a:bodyPr>
          <a:lstStyle/>
          <a:p>
            <a:r>
              <a:rPr lang="vi-VN" b="1" smtClean="0"/>
              <a:t>a) Sự phân hóa và tan rã của xã hội nguyên thủy ở Việt Nam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heckerboard(across)">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nodeType="clickEffect">
                                  <p:stCondLst>
                                    <p:cond delay="0"/>
                                  </p:stCondLst>
                                  <p:childTnLst>
                                    <p:animEffect transition="out" filter="box(i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4" presetClass="exit" presetSubtype="16" fill="hold" nodeType="withEffect">
                                  <p:stCondLst>
                                    <p:cond delay="0"/>
                                  </p:stCondLst>
                                  <p:childTnLst>
                                    <p:animEffect transition="out" filter="box(in)">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heckerboard(across)">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ox(i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39100" y="117445"/>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19787"/>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ộp_Văn_Bản 7"/>
          <p:cNvSpPr txBox="1"/>
          <p:nvPr/>
        </p:nvSpPr>
        <p:spPr>
          <a:xfrm>
            <a:off x="814136" y="14417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sp>
        <p:nvSpPr>
          <p:cNvPr id="11" name="Rectangle 10"/>
          <p:cNvSpPr/>
          <p:nvPr/>
        </p:nvSpPr>
        <p:spPr>
          <a:xfrm>
            <a:off x="228600" y="1413186"/>
            <a:ext cx="6781665" cy="369332"/>
          </a:xfrm>
          <a:prstGeom prst="rect">
            <a:avLst/>
          </a:prstGeom>
        </p:spPr>
        <p:txBody>
          <a:bodyPr wrap="none">
            <a:spAutoFit/>
          </a:bodyPr>
          <a:lstStyle/>
          <a:p>
            <a:r>
              <a:rPr lang="vi-VN" b="1" smtClean="0"/>
              <a:t>a) Sự phân hóa và tan rã của xã hội nguyên thủy ở Việt Nam</a:t>
            </a:r>
            <a:endParaRPr lang="en-US"/>
          </a:p>
        </p:txBody>
      </p:sp>
      <p:sp>
        <p:nvSpPr>
          <p:cNvPr id="12" name="Rectangle 11"/>
          <p:cNvSpPr/>
          <p:nvPr/>
        </p:nvSpPr>
        <p:spPr>
          <a:xfrm>
            <a:off x="228600" y="853678"/>
            <a:ext cx="6096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b="1" smtClean="0">
                <a:solidFill>
                  <a:srgbClr val="FF0000"/>
                </a:solidFill>
              </a:rPr>
              <a:t>2. Sự tan rã của xã hội nguyên thủy ở Việt Nam</a:t>
            </a:r>
            <a:endParaRPr lang="en-US" sz="2000">
              <a:solidFill>
                <a:srgbClr val="FF0000"/>
              </a:solidFill>
            </a:endParaRPr>
          </a:p>
        </p:txBody>
      </p:sp>
      <p:pic>
        <p:nvPicPr>
          <p:cNvPr id="1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675883" y="1413186"/>
            <a:ext cx="1211703" cy="892212"/>
          </a:xfrm>
          <a:prstGeom prst="rect">
            <a:avLst/>
          </a:prstGeom>
          <a:noFill/>
        </p:spPr>
      </p:pic>
      <p:sp>
        <p:nvSpPr>
          <p:cNvPr id="15" name="Cloud Callout 14"/>
          <p:cNvSpPr>
            <a:spLocks noChangeArrowheads="1"/>
          </p:cNvSpPr>
          <p:nvPr/>
        </p:nvSpPr>
        <p:spPr bwMode="auto">
          <a:xfrm>
            <a:off x="2438265" y="1782518"/>
            <a:ext cx="4953001" cy="2027482"/>
          </a:xfrm>
          <a:prstGeom prst="cloudCallout">
            <a:avLst>
              <a:gd name="adj1" fmla="val 60498"/>
              <a:gd name="adj2" fmla="val -59653"/>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vi-VN" sz="2000" smtClean="0"/>
              <a:t>                ? Qua đó ta thấy được sự phân hóa và tan rã của xã hội nguyên thủy ở Việt Nam được thể hiện như thế nào?</a:t>
            </a:r>
            <a:endParaRPr lang="en-US" sz="2000"/>
          </a:p>
        </p:txBody>
      </p:sp>
      <p:sp>
        <p:nvSpPr>
          <p:cNvPr id="16385" name="Rectangle 1"/>
          <p:cNvSpPr>
            <a:spLocks noChangeArrowheads="1"/>
          </p:cNvSpPr>
          <p:nvPr/>
        </p:nvSpPr>
        <p:spPr bwMode="auto">
          <a:xfrm>
            <a:off x="655302" y="2101840"/>
            <a:ext cx="7020581" cy="440120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vi-VN" sz="2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Việc sử dụng dụng cụ lao động bằng kim loại đã giúp người nguyên thủy mở rộng địa bàn cư trú. Một số đã chuyển xuống các vùng đồng bằng để sinh sống. </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vi-VN" sz="2800" b="0" i="0" u="none" strike="noStrike" cap="none" normalizeH="0" smtClean="0">
                <a:ln>
                  <a:noFill/>
                </a:ln>
                <a:solidFill>
                  <a:srgbClr val="000000"/>
                </a:solidFill>
                <a:effectLst/>
                <a:latin typeface="Times New Roman" pitchFamily="18" charset="0"/>
                <a:ea typeface="Calibri" pitchFamily="34" charset="0"/>
                <a:cs typeface="Times New Roman" pitchFamily="18" charset="0"/>
              </a:rPr>
              <a:t> </a:t>
            </a:r>
            <a:r>
              <a:rPr kumimoji="0" lang="vi-VN" sz="28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Cuộc sống của người nguyên thủy ngày càng ổn định. Họ định cư ở ven các con sông lớn như sông Hồng, sông Mã, ..... =&gt; Ở đây đã hình thành những khu vực dân cư đông đúc, đây là cơ sở cho sự ra đời của các quốc gia cổ sau đầu tiên trên đất nước Việt Nam. </a:t>
            </a:r>
            <a:endParaRPr kumimoji="0" lang="vi-VN" sz="2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2" nodeType="clickEffect">
                                  <p:stCondLst>
                                    <p:cond delay="0"/>
                                  </p:stCondLst>
                                  <p:childTnLst>
                                    <p:animEffect transition="out" filter="box(i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85"/>
                                        </p:tgtEl>
                                        <p:attrNameLst>
                                          <p:attrName>style.visibility</p:attrName>
                                        </p:attrNameLst>
                                      </p:cBhvr>
                                      <p:to>
                                        <p:strVal val="visible"/>
                                      </p:to>
                                    </p:set>
                                    <p:animEffect transition="in" filter="box(in)">
                                      <p:cBhvr>
                                        <p:cTn id="1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2" animBg="1"/>
      <p:bldP spid="163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457200" y="704255"/>
            <a:ext cx="2667000" cy="533400"/>
          </a:xfrm>
          <a:prstGeom prst="rect">
            <a:avLst/>
          </a:prstGeom>
          <a:noFill/>
        </p:spPr>
        <p:txBody>
          <a:bodyPr wrap="none" lIns="91440" tIns="45720" rIns="91440" bIns="45720">
            <a:prstTxWarp prst="textChevronInverted">
              <a:avLst/>
            </a:prstTxWarp>
            <a:spAutoFit/>
          </a:bodyPr>
          <a:lstStyle/>
          <a:p>
            <a:pPr algn="ctr"/>
            <a:r>
              <a:rPr lang="en-US" sz="28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LUYỆN TẬP</a:t>
            </a:r>
            <a:endParaRPr lang="en-US" sz="28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8" name="Hộp_Văn_Bản 7"/>
          <p:cNvSpPr txBox="1"/>
          <p:nvPr/>
        </p:nvSpPr>
        <p:spPr>
          <a:xfrm>
            <a:off x="814136" y="14417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graphicFrame>
        <p:nvGraphicFramePr>
          <p:cNvPr id="29" name="Table 28"/>
          <p:cNvGraphicFramePr>
            <a:graphicFrameLocks noGrp="1"/>
          </p:cNvGraphicFramePr>
          <p:nvPr/>
        </p:nvGraphicFramePr>
        <p:xfrm>
          <a:off x="585535" y="3048000"/>
          <a:ext cx="7696200" cy="3291840"/>
        </p:xfrm>
        <a:graphic>
          <a:graphicData uri="http://schemas.openxmlformats.org/drawingml/2006/table">
            <a:tbl>
              <a:tblPr/>
              <a:tblGrid>
                <a:gridCol w="2919664"/>
                <a:gridCol w="2057400"/>
                <a:gridCol w="2719136"/>
              </a:tblGrid>
              <a:tr h="0">
                <a:tc>
                  <a:txBody>
                    <a:bodyPr/>
                    <a:lstStyle/>
                    <a:p>
                      <a:pPr algn="ctr">
                        <a:lnSpc>
                          <a:spcPct val="150000"/>
                        </a:lnSpc>
                        <a:spcAft>
                          <a:spcPts val="0"/>
                        </a:spcAft>
                      </a:pPr>
                      <a:r>
                        <a:rPr lang="en-US" sz="2400" b="1">
                          <a:solidFill>
                            <a:srgbClr val="C00000"/>
                          </a:solidFill>
                          <a:latin typeface="Times New Roman"/>
                          <a:ea typeface="Times New Roman"/>
                          <a:cs typeface="Times New Roman"/>
                        </a:rPr>
                        <a:t> Nền văn hóa</a:t>
                      </a:r>
                      <a:endParaRPr lang="en-US" sz="240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n-US" sz="2400" b="1">
                          <a:solidFill>
                            <a:srgbClr val="C00000"/>
                          </a:solidFill>
                          <a:latin typeface="Times New Roman"/>
                          <a:ea typeface="Times New Roman"/>
                          <a:cs typeface="Times New Roman"/>
                        </a:rPr>
                        <a:t>Niên đại</a:t>
                      </a:r>
                      <a:endParaRPr lang="en-US" sz="240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n-US" sz="2400" b="1">
                          <a:solidFill>
                            <a:srgbClr val="C00000"/>
                          </a:solidFill>
                          <a:latin typeface="Times New Roman"/>
                          <a:ea typeface="Times New Roman"/>
                          <a:cs typeface="Times New Roman"/>
                        </a:rPr>
                        <a:t>Công cụ tìm thấy</a:t>
                      </a:r>
                      <a:endParaRPr lang="en-US" sz="240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0">
                <a:tc>
                  <a:txBody>
                    <a:bodyPr/>
                    <a:lstStyle/>
                    <a:p>
                      <a:pPr algn="just">
                        <a:lnSpc>
                          <a:spcPct val="150000"/>
                        </a:lnSpc>
                        <a:spcAft>
                          <a:spcPts val="0"/>
                        </a:spcAft>
                      </a:pPr>
                      <a:r>
                        <a:rPr lang="en-US" sz="2400">
                          <a:solidFill>
                            <a:srgbClr val="000000"/>
                          </a:solidFill>
                          <a:latin typeface="Times New Roman"/>
                          <a:ea typeface="Times New Roman"/>
                          <a:cs typeface="Times New Roman"/>
                        </a:rPr>
                        <a:t>Phùng Nguyên</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a:solidFill>
                            <a:srgbClr val="000000"/>
                          </a:solidFill>
                          <a:latin typeface="Times New Roman"/>
                          <a:ea typeface="Times New Roman"/>
                          <a:cs typeface="Times New Roman"/>
                        </a:rPr>
                        <a:t>Đồng Đậu</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a:solidFill>
                            <a:srgbClr val="000000"/>
                          </a:solidFill>
                          <a:latin typeface="Times New Roman"/>
                          <a:ea typeface="Times New Roman"/>
                          <a:cs typeface="Times New Roman"/>
                        </a:rPr>
                        <a:t>Gò Mun</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a:solidFill>
                            <a:srgbClr val="000000"/>
                          </a:solidFill>
                          <a:latin typeface="Times New Roman"/>
                          <a:ea typeface="Times New Roman"/>
                          <a:cs typeface="Times New Roman"/>
                        </a:rPr>
                        <a:t>Tiền Sa Huỳnh</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a:solidFill>
                            <a:srgbClr val="000000"/>
                          </a:solidFill>
                          <a:latin typeface="Times New Roman"/>
                          <a:ea typeface="Times New Roman"/>
                          <a:cs typeface="Times New Roman"/>
                        </a:rPr>
                        <a:t>Đồng Nai</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 name="Cloud Callout 29"/>
          <p:cNvSpPr>
            <a:spLocks noChangeArrowheads="1"/>
          </p:cNvSpPr>
          <p:nvPr/>
        </p:nvSpPr>
        <p:spPr bwMode="auto">
          <a:xfrm>
            <a:off x="2209800" y="853678"/>
            <a:ext cx="4953001" cy="2027482"/>
          </a:xfrm>
          <a:prstGeom prst="cloudCallout">
            <a:avLst>
              <a:gd name="adj1" fmla="val 60498"/>
              <a:gd name="adj2" fmla="val -59653"/>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vi-VN" sz="2000" b="1" smtClean="0"/>
              <a:t>     Hoàn thiện phiếu học tập sau về niên đại và các công cụ tìm thấy trong các nền văn hóa đồ đồng của Việt Nam</a:t>
            </a:r>
            <a:endParaRPr lang="en-US" sz="2000"/>
          </a:p>
        </p:txBody>
      </p:sp>
      <p:pic>
        <p:nvPicPr>
          <p:cNvPr id="33"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273" y="572813"/>
            <a:ext cx="1368287" cy="1085942"/>
          </a:xfrm>
          <a:prstGeom prst="rect">
            <a:avLst/>
          </a:prstGeom>
        </p:spPr>
      </p:pic>
      <p:sp>
        <p:nvSpPr>
          <p:cNvPr id="34" name="Rounded Rectangle 33"/>
          <p:cNvSpPr/>
          <p:nvPr/>
        </p:nvSpPr>
        <p:spPr>
          <a:xfrm>
            <a:off x="7636882" y="1755669"/>
            <a:ext cx="1289705"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800" smtClean="0"/>
              <a:t>3</a:t>
            </a:r>
            <a:r>
              <a:rPr lang="en-US" sz="2800" smtClean="0"/>
              <a:t> phút</a:t>
            </a:r>
            <a:endParaRPr lang="en-US" sz="2800"/>
          </a:p>
        </p:txBody>
      </p:sp>
      <p:graphicFrame>
        <p:nvGraphicFramePr>
          <p:cNvPr id="35" name="Table 34"/>
          <p:cNvGraphicFramePr>
            <a:graphicFrameLocks noGrp="1"/>
          </p:cNvGraphicFramePr>
          <p:nvPr/>
        </p:nvGraphicFramePr>
        <p:xfrm>
          <a:off x="807720" y="1755669"/>
          <a:ext cx="7474015" cy="3154680"/>
        </p:xfrm>
        <a:graphic>
          <a:graphicData uri="http://schemas.openxmlformats.org/drawingml/2006/table">
            <a:tbl>
              <a:tblPr/>
              <a:tblGrid>
                <a:gridCol w="1838391"/>
                <a:gridCol w="1368424"/>
                <a:gridCol w="4267200"/>
              </a:tblGrid>
              <a:tr h="0">
                <a:tc>
                  <a:txBody>
                    <a:bodyPr/>
                    <a:lstStyle/>
                    <a:p>
                      <a:pPr algn="ctr">
                        <a:lnSpc>
                          <a:spcPct val="115000"/>
                        </a:lnSpc>
                        <a:spcAft>
                          <a:spcPts val="0"/>
                        </a:spcAft>
                      </a:pPr>
                      <a:r>
                        <a:rPr lang="en-US" sz="2000" b="1">
                          <a:solidFill>
                            <a:srgbClr val="000000"/>
                          </a:solidFill>
                          <a:latin typeface="Times New Roman"/>
                          <a:ea typeface="Times New Roman"/>
                          <a:cs typeface="Times New Roman"/>
                        </a:rPr>
                        <a:t> Nền văn hóa</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US" sz="2000" b="1">
                          <a:solidFill>
                            <a:srgbClr val="000000"/>
                          </a:solidFill>
                          <a:latin typeface="Times New Roman"/>
                          <a:ea typeface="Times New Roman"/>
                          <a:cs typeface="Times New Roman"/>
                        </a:rPr>
                        <a:t>Niên đại</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US" sz="2000" b="1">
                          <a:solidFill>
                            <a:srgbClr val="000000"/>
                          </a:solidFill>
                          <a:latin typeface="Times New Roman"/>
                          <a:ea typeface="Times New Roman"/>
                          <a:cs typeface="Times New Roman"/>
                        </a:rPr>
                        <a:t>Công cụ tìm thấy</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0">
                <a:tc>
                  <a:txBody>
                    <a:bodyPr/>
                    <a:lstStyle/>
                    <a:p>
                      <a:pPr algn="just">
                        <a:lnSpc>
                          <a:spcPct val="115000"/>
                        </a:lnSpc>
                        <a:spcAft>
                          <a:spcPts val="0"/>
                        </a:spcAft>
                      </a:pPr>
                      <a:r>
                        <a:rPr lang="en-US" sz="2000" b="1">
                          <a:solidFill>
                            <a:srgbClr val="000000"/>
                          </a:solidFill>
                          <a:latin typeface="Times New Roman"/>
                          <a:ea typeface="Times New Roman"/>
                          <a:cs typeface="Times New Roman"/>
                        </a:rPr>
                        <a:t>Phùng Nguyên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2000 TCN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Mẩu xỉ đồng, mẩu đồng thau nhỏ, mảnh đồng nhỏ, mảnh vòng hay đoạn dây chì ….</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b="1">
                          <a:solidFill>
                            <a:srgbClr val="000000"/>
                          </a:solidFill>
                          <a:latin typeface="Times New Roman"/>
                          <a:ea typeface="Times New Roman"/>
                          <a:cs typeface="Times New Roman"/>
                        </a:rPr>
                        <a:t>Đồng Đậu</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1500 TCN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Đục, dùi, cán dao, mũi tên, lưỡi câu…</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b="1">
                          <a:solidFill>
                            <a:srgbClr val="000000"/>
                          </a:solidFill>
                          <a:latin typeface="Times New Roman"/>
                          <a:ea typeface="Times New Roman"/>
                          <a:cs typeface="Times New Roman"/>
                        </a:rPr>
                        <a:t>Gò Mun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1000 TCN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Vũ khí; lưỡi câu, dùi, rìu, đục…</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b="1">
                          <a:solidFill>
                            <a:srgbClr val="000000"/>
                          </a:solidFill>
                          <a:latin typeface="Times New Roman"/>
                          <a:ea typeface="Times New Roman"/>
                          <a:cs typeface="Times New Roman"/>
                        </a:rPr>
                        <a:t>Tiền Sa Huỳnh</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1500 TCN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Đục, lao, mũi tên, lưỡi câu…</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b="1">
                          <a:solidFill>
                            <a:srgbClr val="000000"/>
                          </a:solidFill>
                          <a:latin typeface="Times New Roman"/>
                          <a:ea typeface="Times New Roman"/>
                          <a:cs typeface="Times New Roman"/>
                        </a:rPr>
                        <a:t>Đồng Nai</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1000 TCN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Rìu, giáo, lao có ngạnh, mũi tên, lưỡi câu…</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 name="Rectangle 35"/>
          <p:cNvSpPr/>
          <p:nvPr/>
        </p:nvSpPr>
        <p:spPr>
          <a:xfrm>
            <a:off x="838758" y="5003921"/>
            <a:ext cx="7091597"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000" b="1" smtClean="0"/>
              <a:t>       </a:t>
            </a:r>
            <a:r>
              <a:rPr lang="vi-VN" sz="2000" b="1" smtClean="0">
                <a:solidFill>
                  <a:srgbClr val="000099"/>
                </a:solidFill>
              </a:rPr>
              <a:t>Theo em sự xuất hiện của kim loại có vai trò gì đối với đời sống con người?</a:t>
            </a:r>
            <a:endParaRPr lang="en-US" sz="2000">
              <a:solidFill>
                <a:srgbClr val="000099"/>
              </a:solidFill>
            </a:endParaRPr>
          </a:p>
        </p:txBody>
      </p:sp>
      <p:sp>
        <p:nvSpPr>
          <p:cNvPr id="8193" name="Rectangle 1"/>
          <p:cNvSpPr>
            <a:spLocks noChangeArrowheads="1"/>
          </p:cNvSpPr>
          <p:nvPr/>
        </p:nvSpPr>
        <p:spPr bwMode="auto">
          <a:xfrm>
            <a:off x="807721" y="5003921"/>
            <a:ext cx="747401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Sự xuất hiện của kim loại rất có ích với đời sống con người, thúc đẩy xã hội phát triển, diện tích trồng trọt được mở rộng, năng suất lao động tăng lên. Xã hội có những biến chuyển thúc đẩy sự ra đời của các quốc gia cổ đại.</a:t>
            </a:r>
            <a:endParaRPr kumimoji="0" lang="vi-VN" sz="2000" b="1" i="0" u="none" strike="noStrike" cap="none" normalizeH="0" baseline="0" smtClean="0">
              <a:ln>
                <a:noFill/>
              </a:ln>
              <a:solidFill>
                <a:srgbClr val="000099"/>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1"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ox(i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par>
                                <p:cTn id="36" presetID="4" presetClass="exit" presetSubtype="16" fill="hold" nodeType="withEffect">
                                  <p:stCondLst>
                                    <p:cond delay="0"/>
                                  </p:stCondLst>
                                  <p:childTnLst>
                                    <p:animEffect transition="out" filter="box(in)">
                                      <p:cBhvr>
                                        <p:cTn id="37" dur="500"/>
                                        <p:tgtEl>
                                          <p:spTgt spid="29"/>
                                        </p:tgtEl>
                                      </p:cBhvr>
                                    </p:animEffect>
                                    <p:set>
                                      <p:cBhvr>
                                        <p:cTn id="38" dur="1" fill="hold">
                                          <p:stCondLst>
                                            <p:cond delay="499"/>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ox(i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ox(in)">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xit" presetSubtype="16" fill="hold" grpId="1" nodeType="clickEffect">
                                  <p:stCondLst>
                                    <p:cond delay="0"/>
                                  </p:stCondLst>
                                  <p:childTnLst>
                                    <p:animEffect transition="out" filter="box(in)">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8193"/>
                                        </p:tgtEl>
                                        <p:attrNameLst>
                                          <p:attrName>style.visibility</p:attrName>
                                        </p:attrNameLst>
                                      </p:cBhvr>
                                      <p:to>
                                        <p:strVal val="visible"/>
                                      </p:to>
                                    </p:set>
                                    <p:animEffect transition="in" filter="box(in)">
                                      <p:cBhvr>
                                        <p:cTn id="58" dur="5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4" grpId="0" animBg="1"/>
      <p:bldP spid="34" grpId="1" animBg="1"/>
      <p:bldP spid="36" grpId="0" animBg="1"/>
      <p:bldP spid="36" grpId="1" animBg="1"/>
      <p:bldP spid="81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ộp_Văn_Bản 7"/>
          <p:cNvSpPr txBox="1"/>
          <p:nvPr/>
        </p:nvSpPr>
        <p:spPr>
          <a:xfrm>
            <a:off x="814136" y="56555"/>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sp>
        <p:nvSpPr>
          <p:cNvPr id="9" name="Rectangle 8"/>
          <p:cNvSpPr/>
          <p:nvPr/>
        </p:nvSpPr>
        <p:spPr>
          <a:xfrm>
            <a:off x="1905000" y="704255"/>
            <a:ext cx="2362200" cy="533399"/>
          </a:xfrm>
          <a:prstGeom prst="rect">
            <a:avLst/>
          </a:prstGeom>
          <a:noFill/>
        </p:spPr>
        <p:txBody>
          <a:bodyPr wrap="none" lIns="91440" tIns="45720" rIns="91440" bIns="45720">
            <a:prstTxWarp prst="textChevron">
              <a:avLst/>
            </a:prstTxWarp>
            <a:spAutoFit/>
          </a:bodyPr>
          <a:lstStyle/>
          <a:p>
            <a:pPr algn="ctr"/>
            <a:r>
              <a:rPr lang="vi-VN" sz="2800" b="1" cap="all" smtClean="0">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rPr>
              <a:t>VẬN DỤNG</a:t>
            </a:r>
            <a:endParaRPr lang="en-US" sz="2800" b="1" cap="all">
              <a:ln w="9000" cmpd="sng">
                <a:solidFill>
                  <a:schemeClr val="accent4">
                    <a:shade val="50000"/>
                    <a:satMod val="120000"/>
                  </a:schemeClr>
                </a:solidFill>
                <a:prstDash val="solid"/>
              </a:ln>
              <a:solidFill>
                <a:srgbClr val="000099"/>
              </a:solidFill>
              <a:effectLst>
                <a:reflection blurRad="12700" stA="28000" endPos="45000" dist="1000" dir="5400000" sy="-100000" algn="bl" rotWithShape="0"/>
              </a:effectLst>
            </a:endParaRPr>
          </a:p>
        </p:txBody>
      </p:sp>
      <p:pic>
        <p:nvPicPr>
          <p:cNvPr id="10"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273" y="422358"/>
            <a:ext cx="1086927" cy="862640"/>
          </a:xfrm>
          <a:prstGeom prst="rect">
            <a:avLst/>
          </a:prstGeom>
        </p:spPr>
      </p:pic>
      <p:sp>
        <p:nvSpPr>
          <p:cNvPr id="11" name="Rounded Rectangle 10"/>
          <p:cNvSpPr/>
          <p:nvPr/>
        </p:nvSpPr>
        <p:spPr>
          <a:xfrm>
            <a:off x="7636882" y="1755669"/>
            <a:ext cx="1289705"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800" smtClean="0"/>
              <a:t>5</a:t>
            </a:r>
            <a:r>
              <a:rPr lang="en-US" sz="2800" smtClean="0"/>
              <a:t> phút</a:t>
            </a:r>
            <a:endParaRPr lang="en-US" sz="2800"/>
          </a:p>
        </p:txBody>
      </p:sp>
      <p:sp>
        <p:nvSpPr>
          <p:cNvPr id="12" name="Cloud Callout 11"/>
          <p:cNvSpPr>
            <a:spLocks noChangeArrowheads="1"/>
          </p:cNvSpPr>
          <p:nvPr/>
        </p:nvSpPr>
        <p:spPr bwMode="auto">
          <a:xfrm>
            <a:off x="457200" y="1237654"/>
            <a:ext cx="6705601" cy="2724746"/>
          </a:xfrm>
          <a:prstGeom prst="cloudCallout">
            <a:avLst>
              <a:gd name="adj1" fmla="val 54624"/>
              <a:gd name="adj2" fmla="val -31773"/>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vi-VN" sz="2000" b="1" smtClean="0"/>
              <a:t>    </a:t>
            </a:r>
          </a:p>
          <a:p>
            <a:r>
              <a:rPr lang="vi-VN" sz="2000" smtClean="0">
                <a:solidFill>
                  <a:schemeClr val="tx1"/>
                </a:solidFill>
              </a:rPr>
              <a:t> </a:t>
            </a:r>
            <a:r>
              <a:rPr lang="vi-VN" smtClean="0">
                <a:solidFill>
                  <a:schemeClr val="tx1"/>
                </a:solidFill>
              </a:rPr>
              <a:t>? Dựa vào những hiểu biết của em hãy cho biết hiện nay kim loại đồng có còn được sử dụng không? Kim loại đồng thường được sử dụng vào sản xuất những vật dụng gì? Tại sao các loại công cụ bằng vũ khí bằng đồng ngày càng ít được sử dụng trong đời sống?</a:t>
            </a:r>
            <a:endParaRPr lang="en-US" smtClean="0">
              <a:solidFill>
                <a:schemeClr val="tx1"/>
              </a:solidFill>
            </a:endParaRPr>
          </a:p>
          <a:p>
            <a:endParaRPr lang="en-US" sz="2000"/>
          </a:p>
        </p:txBody>
      </p:sp>
      <p:sp>
        <p:nvSpPr>
          <p:cNvPr id="13" name="Rectangle 1"/>
          <p:cNvSpPr>
            <a:spLocks noChangeArrowheads="1"/>
          </p:cNvSpPr>
          <p:nvPr/>
        </p:nvSpPr>
        <p:spPr bwMode="auto">
          <a:xfrm>
            <a:off x="228600" y="1317148"/>
            <a:ext cx="8610600" cy="532453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269875" algn="l"/>
              </a:tabLst>
            </a:pPr>
            <a:r>
              <a:rPr kumimoji="0" lang="vi-VN" sz="2000" b="1" i="0" u="none" strike="noStrike" cap="none" normalizeH="0" baseline="0" smtClean="0">
                <a:ln>
                  <a:noFill/>
                </a:ln>
                <a:solidFill>
                  <a:srgbClr val="FF0000"/>
                </a:solidFill>
                <a:effectLst/>
                <a:latin typeface="+mj-lt"/>
                <a:ea typeface="Times New Roman" pitchFamily="18" charset="0"/>
                <a:cs typeface="Arial" pitchFamily="34" charset="0"/>
              </a:rPr>
              <a:t>- Kim loại đồng hiện nay còn được sử dụng vào những việc:</a:t>
            </a:r>
            <a:endParaRPr kumimoji="0" lang="en-US" sz="2000" b="0" i="0" u="none" strike="noStrike" cap="none" normalizeH="0" baseline="0" smtClean="0">
              <a:ln>
                <a:noFill/>
              </a:ln>
              <a:solidFill>
                <a:srgbClr val="FF0000"/>
              </a:solidFill>
              <a:effectLst/>
              <a:latin typeface="+mj-lt"/>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vi-VN" sz="2000" b="0" i="0" u="none" strike="noStrike" cap="none" normalizeH="0" baseline="0" smtClean="0">
                <a:ln>
                  <a:noFill/>
                </a:ln>
                <a:solidFill>
                  <a:srgbClr val="000000"/>
                </a:solidFill>
                <a:effectLst/>
                <a:latin typeface="+mj-lt"/>
                <a:ea typeface="Times New Roman" pitchFamily="18" charset="0"/>
                <a:cs typeface="Arial" pitchFamily="34" charset="0"/>
              </a:rPr>
              <a:t>+ Đồng là vật liệu dễ dát mỏng, dễ uốn, có khả năng dẫn điện và dẫn nhiệt tốt, vì vậy nó được sử dụng một cách rộng rãi trong sản xuất các sản phẩm: Dây điện, Que hàn đồng, tay nắm cửa</a:t>
            </a:r>
            <a:r>
              <a:rPr kumimoji="0" lang="vi-VN" sz="2000" b="0" i="0" u="none" strike="noStrike" cap="none" normalizeH="0" smtClean="0">
                <a:ln>
                  <a:noFill/>
                </a:ln>
                <a:solidFill>
                  <a:srgbClr val="000000"/>
                </a:solidFill>
                <a:effectLst/>
                <a:latin typeface="+mj-lt"/>
                <a:ea typeface="Times New Roman" pitchFamily="18" charset="0"/>
                <a:cs typeface="Arial" pitchFamily="34" charset="0"/>
              </a:rPr>
              <a:t> </a:t>
            </a:r>
            <a:r>
              <a:rPr kumimoji="0" lang="vi-VN" sz="2000" b="0" i="0" u="none" strike="noStrike" cap="none" normalizeH="0" baseline="0" smtClean="0">
                <a:ln>
                  <a:noFill/>
                </a:ln>
                <a:solidFill>
                  <a:srgbClr val="000000"/>
                </a:solidFill>
                <a:effectLst/>
                <a:latin typeface="+mj-lt"/>
                <a:ea typeface="Times New Roman" pitchFamily="18" charset="0"/>
                <a:cs typeface="Arial" pitchFamily="34" charset="0"/>
              </a:rPr>
              <a:t>và các đồ vật khác trong xây dựng nhà cửa, Đúc tượng: Ví dụ tượng Nữ thần Tự do. Các</a:t>
            </a:r>
            <a:r>
              <a:rPr kumimoji="0" lang="vi-VN" sz="2000" b="0" i="0" u="none" strike="noStrike" cap="none" normalizeH="0" smtClean="0">
                <a:ln>
                  <a:noFill/>
                </a:ln>
                <a:solidFill>
                  <a:srgbClr val="000000"/>
                </a:solidFill>
                <a:effectLst/>
                <a:latin typeface="+mj-lt"/>
                <a:ea typeface="Times New Roman" pitchFamily="18" charset="0"/>
                <a:cs typeface="Arial" pitchFamily="34" charset="0"/>
              </a:rPr>
              <a:t> vật dụng khác như: </a:t>
            </a:r>
            <a:r>
              <a:rPr kumimoji="0" lang="vi-VN" sz="2000" b="0" i="0" u="none" strike="noStrike" cap="none" normalizeH="0" baseline="0" smtClean="0">
                <a:ln>
                  <a:noFill/>
                </a:ln>
                <a:solidFill>
                  <a:srgbClr val="000000"/>
                </a:solidFill>
                <a:effectLst/>
                <a:latin typeface="+mj-lt"/>
                <a:ea typeface="Times New Roman" pitchFamily="18" charset="0"/>
                <a:cs typeface="Arial" pitchFamily="34" charset="0"/>
              </a:rPr>
              <a:t>Cuộn từ của nam châm điện, Động cơ, đặc biệt là các động cơ điện, trong đồ nhà bếp</a:t>
            </a:r>
            <a:r>
              <a:rPr lang="vi-VN" sz="2000" smtClean="0">
                <a:solidFill>
                  <a:srgbClr val="000000"/>
                </a:solidFill>
                <a:latin typeface="+mj-lt"/>
                <a:ea typeface="Times New Roman" pitchFamily="18" charset="0"/>
                <a:cs typeface="Arial" pitchFamily="34" charset="0"/>
              </a:rPr>
              <a:t>... </a:t>
            </a:r>
            <a:endParaRPr kumimoji="0" lang="en-US" sz="2000" b="0" i="0" u="none" strike="noStrike" cap="none" normalizeH="0" baseline="0" smtClean="0">
              <a:ln>
                <a:noFill/>
              </a:ln>
              <a:solidFill>
                <a:schemeClr val="tx1"/>
              </a:solidFill>
              <a:effectLst/>
              <a:latin typeface="+mj-lt"/>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vi-VN" sz="2000" b="0" i="0" u="none" strike="noStrike" cap="none" normalizeH="0" baseline="0" smtClean="0">
                <a:ln>
                  <a:noFill/>
                </a:ln>
                <a:solidFill>
                  <a:srgbClr val="000000"/>
                </a:solidFill>
                <a:effectLst/>
                <a:latin typeface="+mj-lt"/>
                <a:ea typeface="Times New Roman" pitchFamily="18" charset="0"/>
                <a:cs typeface="Arial" pitchFamily="34" charset="0"/>
              </a:rPr>
              <a:t>+ Đồ đồng là những sản phẩm làm từ nguyên liệu bằng đồng ví dụ như tượng đồng, tranh đồng, trống đồng... Từ lâu đồ đồng đã được dùng như là những dụng cụ, đồ vật trang trí trong nhà không thể thiếu của người Việt Nam chúng ta.</a:t>
            </a:r>
            <a:endParaRPr kumimoji="0" lang="en-US" sz="2000" b="0" i="0" u="none" strike="noStrike" cap="none" normalizeH="0" baseline="0" smtClean="0">
              <a:ln>
                <a:noFill/>
              </a:ln>
              <a:solidFill>
                <a:schemeClr val="tx1"/>
              </a:solidFill>
              <a:effectLst/>
              <a:latin typeface="+mj-lt"/>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vi-VN" sz="2000" b="0" i="0" u="none" strike="noStrike" cap="none" normalizeH="0" baseline="0" smtClean="0">
                <a:ln>
                  <a:noFill/>
                </a:ln>
                <a:solidFill>
                  <a:srgbClr val="000000"/>
                </a:solidFill>
                <a:effectLst/>
                <a:latin typeface="+mj-lt"/>
                <a:ea typeface="Times New Roman" pitchFamily="18" charset="0"/>
                <a:cs typeface="Arial" pitchFamily="34" charset="0"/>
              </a:rPr>
              <a:t>+ Trong tín ngưỡng, văn hóa dân gian: dùng đồng để làm đồ thờ cúng trong ban thờ gia tiên như: hoành phi câu đối bằng đồng, bộ đồ thờ cúng bằng đồng, đỉnh đồng, lư đồng, hạc đồng...</a:t>
            </a:r>
            <a:endParaRPr kumimoji="0" lang="en-US" sz="2000" b="0" i="0" u="none" strike="noStrike" cap="none" normalizeH="0" baseline="0" smtClean="0">
              <a:ln>
                <a:noFill/>
              </a:ln>
              <a:solidFill>
                <a:schemeClr val="tx1"/>
              </a:solidFill>
              <a:effectLst/>
              <a:latin typeface="+mj-lt"/>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vi-VN" sz="2000" b="0" i="0" u="none" strike="noStrike" cap="none" normalizeH="0" baseline="0" smtClean="0">
                <a:ln>
                  <a:noFill/>
                </a:ln>
                <a:solidFill>
                  <a:srgbClr val="000000"/>
                </a:solidFill>
                <a:effectLst/>
                <a:latin typeface="+mj-lt"/>
                <a:ea typeface="Times New Roman" pitchFamily="18" charset="0"/>
                <a:cs typeface="Arial" pitchFamily="34" charset="0"/>
              </a:rPr>
              <a:t>+ Đồ đồng mỹ nghệ là những sản phẩm mỹ nghệ làm từ đồng ví dụ như: tượng đồng, tranh đồng, trống đồng... </a:t>
            </a:r>
            <a:endParaRPr kumimoji="0" lang="en-US" sz="2000" b="0" i="0" u="none" strike="noStrike" cap="none" normalizeH="0" baseline="0" smtClean="0">
              <a:ln>
                <a:noFill/>
              </a:ln>
              <a:solidFill>
                <a:schemeClr val="tx1"/>
              </a:solidFill>
              <a:effectLst/>
              <a:latin typeface="+mj-lt"/>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vi-VN" sz="2000" b="0" i="0" u="none" strike="noStrike" cap="none" normalizeH="0" baseline="0" smtClean="0">
                <a:ln>
                  <a:noFill/>
                </a:ln>
                <a:solidFill>
                  <a:srgbClr val="000000"/>
                </a:solidFill>
                <a:effectLst/>
                <a:latin typeface="+mj-lt"/>
                <a:ea typeface="Times New Roman" pitchFamily="18" charset="0"/>
                <a:cs typeface="Arial" pitchFamily="34" charset="0"/>
              </a:rPr>
              <a:t>+ Đồ đồng phong thủy là những vật phẩm, linh vật, tượng... làm từ đồng. </a:t>
            </a:r>
            <a:endParaRPr kumimoji="0" lang="en-US" sz="2000" b="0" i="0" u="none" strike="noStrike" cap="none" normalizeH="0" baseline="0" smtClean="0">
              <a:ln>
                <a:noFill/>
              </a:ln>
              <a:solidFill>
                <a:schemeClr val="tx1"/>
              </a:solidFill>
              <a:effectLst/>
              <a:latin typeface="+mj-lt"/>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vi-VN" sz="2000" b="1" i="0" u="none" strike="noStrike" cap="none" normalizeH="0" baseline="0" smtClean="0">
                <a:ln>
                  <a:noFill/>
                </a:ln>
                <a:solidFill>
                  <a:srgbClr val="FF0000"/>
                </a:solidFill>
                <a:effectLst/>
                <a:latin typeface="+mj-lt"/>
                <a:ea typeface="Times New Roman" pitchFamily="18" charset="0"/>
                <a:cs typeface="Times New Roman" pitchFamily="18" charset="0"/>
              </a:rPr>
              <a:t>- Vũ khí bằng đồng </a:t>
            </a:r>
            <a:r>
              <a:rPr kumimoji="0" lang="vi-VN" sz="2000" b="0" i="0" u="none" strike="noStrike" cap="none" normalizeH="0" baseline="0" smtClean="0">
                <a:ln>
                  <a:noFill/>
                </a:ln>
                <a:solidFill>
                  <a:srgbClr val="000000"/>
                </a:solidFill>
                <a:effectLst/>
                <a:latin typeface="+mj-lt"/>
                <a:ea typeface="Times New Roman" pitchFamily="18" charset="0"/>
                <a:cs typeface="Times New Roman" pitchFamily="18" charset="0"/>
              </a:rPr>
              <a:t>ngày càng ít được sử dụng làm vũ khí vì đồng có tính mềm và dẻo …</a:t>
            </a:r>
            <a:endParaRPr kumimoji="0" lang="vi-VN" sz="2000" b="0" i="0" u="none" strike="noStrike" cap="none" normalizeH="0" baseline="0" smtClean="0">
              <a:ln>
                <a:noFill/>
              </a:ln>
              <a:solidFill>
                <a:schemeClr val="tx1"/>
              </a:solidFill>
              <a:effectLst/>
              <a:latin typeface="+mj-lt"/>
              <a:cs typeface="Arial" pitchFamily="34" charset="0"/>
            </a:endParaRPr>
          </a:p>
        </p:txBody>
      </p:sp>
      <p:pic>
        <p:nvPicPr>
          <p:cNvPr id="14" name="Picture 2" descr="Xây dựng và quản lý nhóm làm việc hiệu quả - SME.MISA.VN"/>
          <p:cNvPicPr>
            <a:picLocks noChangeAspect="1" noChangeArrowheads="1"/>
          </p:cNvPicPr>
          <p:nvPr/>
        </p:nvPicPr>
        <p:blipFill>
          <a:blip r:embed="rId4" cstate="print"/>
          <a:srcRect/>
          <a:stretch>
            <a:fillRect/>
          </a:stretch>
        </p:blipFill>
        <p:spPr bwMode="auto">
          <a:xfrm>
            <a:off x="457200" y="624761"/>
            <a:ext cx="814136" cy="6923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1"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4" presetClass="exit" presetSubtype="16" fill="hold" grpId="0" nodeType="withEffect">
                                  <p:stCondLst>
                                    <p:cond delay="0"/>
                                  </p:stCondLst>
                                  <p:childTnLst>
                                    <p:animEffect transition="out" filter="box(in)">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amond(in)">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1" name="Rectangle 1"/>
          <p:cNvSpPr>
            <a:spLocks noChangeArrowheads="1"/>
          </p:cNvSpPr>
          <p:nvPr/>
        </p:nvSpPr>
        <p:spPr bwMode="auto">
          <a:xfrm>
            <a:off x="152400" y="610137"/>
            <a:ext cx="8610600" cy="532453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269875" algn="l"/>
              </a:tabLst>
            </a:pPr>
            <a:r>
              <a:rPr kumimoji="0" lang="vi-VN" sz="2000" b="1" i="0" u="none" strike="noStrike" cap="none" normalizeH="0" baseline="0" smtClean="0">
                <a:ln>
                  <a:noFill/>
                </a:ln>
                <a:solidFill>
                  <a:srgbClr val="000000"/>
                </a:solidFill>
                <a:effectLst/>
                <a:latin typeface="+mj-lt"/>
                <a:ea typeface="Times New Roman" pitchFamily="18" charset="0"/>
                <a:cs typeface="Arial" pitchFamily="34" charset="0"/>
              </a:rPr>
              <a:t>Kim loại đồng hiện nay còn được sử dụng vào những việc:</a:t>
            </a:r>
            <a:endParaRPr kumimoji="0" lang="en-US" sz="2000" b="0" i="0" u="none" strike="noStrike" cap="none" normalizeH="0" baseline="0" smtClean="0">
              <a:ln>
                <a:noFill/>
              </a:ln>
              <a:solidFill>
                <a:schemeClr val="tx1"/>
              </a:solidFill>
              <a:effectLst/>
              <a:latin typeface="+mj-lt"/>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vi-VN" sz="2000" b="0" i="0" u="none" strike="noStrike" cap="none" normalizeH="0" baseline="0" smtClean="0">
                <a:ln>
                  <a:noFill/>
                </a:ln>
                <a:solidFill>
                  <a:srgbClr val="000000"/>
                </a:solidFill>
                <a:effectLst/>
                <a:latin typeface="+mj-lt"/>
                <a:ea typeface="Times New Roman" pitchFamily="18" charset="0"/>
                <a:cs typeface="Arial" pitchFamily="34" charset="0"/>
              </a:rPr>
              <a:t>+ Đồng là vật liệu dễ dát mỏng, dễ uốn, có khả năng dẫn điện và dẫn nhiệt tốt, vì vậy nó được sử dụng một cách rộng rãi trong sản xuất các sản phẩm: Dây điện, Que hàn đồng, Tay nắm và các đồ vật khác trong xây dựng nhà cửa, Đúc tượng: Ví dụ tượng Nữ thần Tự do, Cuộn từ của nam châm điện, Động cơ, đặc biệt là các động cơ điện, trong đồ nhà bếp, chẳng hạn như chảo.</a:t>
            </a:r>
            <a:endParaRPr kumimoji="0" lang="en-US" sz="2000" b="0" i="0" u="none" strike="noStrike" cap="none" normalizeH="0" baseline="0" smtClean="0">
              <a:ln>
                <a:noFill/>
              </a:ln>
              <a:solidFill>
                <a:schemeClr val="tx1"/>
              </a:solidFill>
              <a:effectLst/>
              <a:latin typeface="+mj-lt"/>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vi-VN" sz="2000" b="0" i="0" u="none" strike="noStrike" cap="none" normalizeH="0" baseline="0" smtClean="0">
                <a:ln>
                  <a:noFill/>
                </a:ln>
                <a:solidFill>
                  <a:srgbClr val="000000"/>
                </a:solidFill>
                <a:effectLst/>
                <a:latin typeface="+mj-lt"/>
                <a:ea typeface="Times New Roman" pitchFamily="18" charset="0"/>
                <a:cs typeface="Arial" pitchFamily="34" charset="0"/>
              </a:rPr>
              <a:t>+ Đồ đồng là những sản phẩm làm từ nguyên liệu bằng đồng ví dụ như tượng đồng, tranh đồng, trống đồng... Từ lâu đồ đồng đã được dùng như là những dụng cụ, đồ vật trang trí trong nhà không thể thiếu của người Việt Nam chúng ta.</a:t>
            </a:r>
            <a:endParaRPr kumimoji="0" lang="en-US" sz="2000" b="0" i="0" u="none" strike="noStrike" cap="none" normalizeH="0" baseline="0" smtClean="0">
              <a:ln>
                <a:noFill/>
              </a:ln>
              <a:solidFill>
                <a:schemeClr val="tx1"/>
              </a:solidFill>
              <a:effectLst/>
              <a:latin typeface="+mj-lt"/>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vi-VN" sz="2000" b="0" i="0" u="none" strike="noStrike" cap="none" normalizeH="0" baseline="0" smtClean="0">
                <a:ln>
                  <a:noFill/>
                </a:ln>
                <a:solidFill>
                  <a:srgbClr val="000000"/>
                </a:solidFill>
                <a:effectLst/>
                <a:latin typeface="+mj-lt"/>
                <a:ea typeface="Times New Roman" pitchFamily="18" charset="0"/>
                <a:cs typeface="Arial" pitchFamily="34" charset="0"/>
              </a:rPr>
              <a:t>+ Trong tín ngưỡng, văn hóa dân gian: dùng đồng để làm đồ thờ cúng trong ban thờ gia tiên như: hoành phi câu đối bằng đồng, bộ đồ thờ cúng bằng đồng, đỉnh đồng, lư đồng, hạc đồng...</a:t>
            </a:r>
            <a:endParaRPr kumimoji="0" lang="en-US" sz="2000" b="0" i="0" u="none" strike="noStrike" cap="none" normalizeH="0" baseline="0" smtClean="0">
              <a:ln>
                <a:noFill/>
              </a:ln>
              <a:solidFill>
                <a:schemeClr val="tx1"/>
              </a:solidFill>
              <a:effectLst/>
              <a:latin typeface="+mj-lt"/>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vi-VN" sz="2000" b="0" i="0" u="none" strike="noStrike" cap="none" normalizeH="0" baseline="0" smtClean="0">
                <a:ln>
                  <a:noFill/>
                </a:ln>
                <a:solidFill>
                  <a:srgbClr val="000000"/>
                </a:solidFill>
                <a:effectLst/>
                <a:latin typeface="+mj-lt"/>
                <a:ea typeface="Times New Roman" pitchFamily="18" charset="0"/>
                <a:cs typeface="Arial" pitchFamily="34" charset="0"/>
              </a:rPr>
              <a:t>+ Đồ đồng mỹ nghệ là những sản phẩm mỹ nghệ làm từ đồng ví dụ như: tượng đồng, tranh đồng, trống đồng... </a:t>
            </a:r>
            <a:endParaRPr kumimoji="0" lang="en-US" sz="2000" b="0" i="0" u="none" strike="noStrike" cap="none" normalizeH="0" baseline="0" smtClean="0">
              <a:ln>
                <a:noFill/>
              </a:ln>
              <a:solidFill>
                <a:schemeClr val="tx1"/>
              </a:solidFill>
              <a:effectLst/>
              <a:latin typeface="+mj-lt"/>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vi-VN" sz="2000" b="0" i="0" u="none" strike="noStrike" cap="none" normalizeH="0" baseline="0" smtClean="0">
                <a:ln>
                  <a:noFill/>
                </a:ln>
                <a:solidFill>
                  <a:srgbClr val="000000"/>
                </a:solidFill>
                <a:effectLst/>
                <a:latin typeface="+mj-lt"/>
                <a:ea typeface="Times New Roman" pitchFamily="18" charset="0"/>
                <a:cs typeface="Arial" pitchFamily="34" charset="0"/>
              </a:rPr>
              <a:t>+ Đồ đồng phong thủy là những vật phẩm, linh vật, tượng... làm từ đồng. </a:t>
            </a:r>
            <a:endParaRPr kumimoji="0" lang="en-US" sz="2000" b="0" i="0" u="none" strike="noStrike" cap="none" normalizeH="0" baseline="0" smtClean="0">
              <a:ln>
                <a:noFill/>
              </a:ln>
              <a:solidFill>
                <a:schemeClr val="tx1"/>
              </a:solidFill>
              <a:effectLst/>
              <a:latin typeface="+mj-lt"/>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269875" algn="l"/>
              </a:tabLst>
            </a:pPr>
            <a:r>
              <a:rPr kumimoji="0" lang="vi-VN" sz="2000" b="0" i="0" u="none" strike="noStrike" cap="none" normalizeH="0" baseline="0" smtClean="0">
                <a:ln>
                  <a:noFill/>
                </a:ln>
                <a:solidFill>
                  <a:srgbClr val="000000"/>
                </a:solidFill>
                <a:effectLst/>
                <a:latin typeface="+mj-lt"/>
                <a:ea typeface="Times New Roman" pitchFamily="18" charset="0"/>
                <a:cs typeface="Times New Roman" pitchFamily="18" charset="0"/>
              </a:rPr>
              <a:t>- Vũ khí bằng đồng ngày càng ít được sử dụng làm vũ khí vì đồng có tích mềm và dẻo …</a:t>
            </a:r>
            <a:endParaRPr kumimoji="0" lang="vi-VN" sz="2000" b="0" i="0" u="none" strike="noStrike" cap="none" normalizeH="0" baseline="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752475" y="304800"/>
            <a:ext cx="7535863" cy="584200"/>
          </a:xfrm>
          <a:prstGeom prst="rect">
            <a:avLst/>
          </a:prstGeom>
          <a:noFill/>
          <a:ln w="9525">
            <a:noFill/>
            <a:miter lim="800000"/>
            <a:headEnd/>
            <a:tailEnd/>
          </a:ln>
        </p:spPr>
        <p:txBody>
          <a:bodyPr wrap="none" anchor="ctr">
            <a:spAutoFit/>
          </a:bodyPr>
          <a:lstStyle/>
          <a:p>
            <a:pPr algn="ctr"/>
            <a:r>
              <a:rPr lang="en-US" sz="3200" b="1">
                <a:solidFill>
                  <a:srgbClr val="7F7F7F"/>
                </a:solidFill>
                <a:latin typeface="Arial" charset="0"/>
              </a:rPr>
              <a:t>TIÊU ĐỀ</a:t>
            </a:r>
          </a:p>
        </p:txBody>
      </p:sp>
      <p:sp>
        <p:nvSpPr>
          <p:cNvPr id="3" name="Rectangle 2"/>
          <p:cNvSpPr/>
          <p:nvPr/>
        </p:nvSpPr>
        <p:spPr>
          <a:xfrm>
            <a:off x="3252788" y="1509713"/>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2" name="Round Same Side Corner Rectangle 1"/>
          <p:cNvSpPr/>
          <p:nvPr/>
        </p:nvSpPr>
        <p:spPr>
          <a:xfrm rot="16200000">
            <a:off x="2233611" y="1119187"/>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rot="5400000">
            <a:off x="3371850" y="20478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2"/>
          <p:cNvSpPr/>
          <p:nvPr/>
        </p:nvSpPr>
        <p:spPr>
          <a:xfrm>
            <a:off x="3252788" y="3148013"/>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36" name="Round Same Side Corner Rectangle 1"/>
          <p:cNvSpPr/>
          <p:nvPr/>
        </p:nvSpPr>
        <p:spPr>
          <a:xfrm rot="16200000">
            <a:off x="2233613" y="27574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Isosceles Triangle 36"/>
          <p:cNvSpPr/>
          <p:nvPr/>
        </p:nvSpPr>
        <p:spPr>
          <a:xfrm rot="5400000">
            <a:off x="3371850" y="36861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2"/>
          <p:cNvSpPr/>
          <p:nvPr/>
        </p:nvSpPr>
        <p:spPr>
          <a:xfrm>
            <a:off x="3252788" y="4776788"/>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39" name="Round Same Side Corner Rectangle 1"/>
          <p:cNvSpPr/>
          <p:nvPr/>
        </p:nvSpPr>
        <p:spPr>
          <a:xfrm rot="16200000">
            <a:off x="2233613" y="4386263"/>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rot="5400000">
            <a:off x="3371057" y="5314156"/>
            <a:ext cx="373062"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4" name="TextBox 28671"/>
          <p:cNvSpPr txBox="1">
            <a:spLocks noChangeArrowheads="1"/>
          </p:cNvSpPr>
          <p:nvPr/>
        </p:nvSpPr>
        <p:spPr bwMode="auto">
          <a:xfrm>
            <a:off x="2209800" y="1800880"/>
            <a:ext cx="866775" cy="523220"/>
          </a:xfrm>
          <a:prstGeom prst="rect">
            <a:avLst/>
          </a:prstGeom>
          <a:noFill/>
          <a:ln w="9525">
            <a:noFill/>
            <a:miter lim="800000"/>
            <a:headEnd/>
            <a:tailEnd/>
          </a:ln>
        </p:spPr>
        <p:txBody>
          <a:bodyPr wrap="square" anchor="ctr">
            <a:spAutoFit/>
          </a:bodyPr>
          <a:lstStyle/>
          <a:p>
            <a:r>
              <a:rPr lang="en-US" sz="2800" b="1">
                <a:solidFill>
                  <a:schemeClr val="bg1"/>
                </a:solidFill>
                <a:latin typeface="Arial" charset="0"/>
              </a:rPr>
              <a:t>01</a:t>
            </a:r>
          </a:p>
        </p:txBody>
      </p:sp>
      <p:sp>
        <p:nvSpPr>
          <p:cNvPr id="8206" name="TextBox 42"/>
          <p:cNvSpPr txBox="1">
            <a:spLocks noChangeArrowheads="1"/>
          </p:cNvSpPr>
          <p:nvPr/>
        </p:nvSpPr>
        <p:spPr bwMode="auto">
          <a:xfrm>
            <a:off x="2386013" y="3502025"/>
            <a:ext cx="585787" cy="523875"/>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02</a:t>
            </a:r>
          </a:p>
        </p:txBody>
      </p:sp>
      <p:sp>
        <p:nvSpPr>
          <p:cNvPr id="8208" name="TextBox 44"/>
          <p:cNvSpPr txBox="1">
            <a:spLocks noChangeArrowheads="1"/>
          </p:cNvSpPr>
          <p:nvPr/>
        </p:nvSpPr>
        <p:spPr bwMode="auto">
          <a:xfrm>
            <a:off x="2386013" y="5067300"/>
            <a:ext cx="585787" cy="523875"/>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03</a:t>
            </a:r>
          </a:p>
        </p:txBody>
      </p:sp>
      <p:sp>
        <p:nvSpPr>
          <p:cNvPr id="8210" name="Rectangle 46"/>
          <p:cNvSpPr>
            <a:spLocks noChangeArrowheads="1"/>
          </p:cNvSpPr>
          <p:nvPr/>
        </p:nvSpPr>
        <p:spPr bwMode="auto">
          <a:xfrm>
            <a:off x="3929063" y="1876425"/>
            <a:ext cx="3392487" cy="400110"/>
          </a:xfrm>
          <a:prstGeom prst="rect">
            <a:avLst/>
          </a:prstGeom>
          <a:noFill/>
          <a:ln w="9525">
            <a:noFill/>
            <a:miter lim="800000"/>
            <a:headEnd/>
            <a:tailEnd/>
          </a:ln>
        </p:spPr>
        <p:txBody>
          <a:bodyPr anchor="ctr">
            <a:spAutoFit/>
          </a:bodyPr>
          <a:lstStyle/>
          <a:p>
            <a:r>
              <a:rPr lang="en-US" sz="2000" b="1" smtClean="0">
                <a:solidFill>
                  <a:srgbClr val="FF0000"/>
                </a:solidFill>
              </a:rPr>
              <a:t>Nguồn gốc loài người</a:t>
            </a:r>
            <a:endParaRPr lang="en-US" sz="2000">
              <a:solidFill>
                <a:srgbClr val="FF0000"/>
              </a:solidFill>
              <a:latin typeface="Arial" charset="0"/>
            </a:endParaRPr>
          </a:p>
        </p:txBody>
      </p:sp>
      <p:sp>
        <p:nvSpPr>
          <p:cNvPr id="8211" name="Rectangle 47"/>
          <p:cNvSpPr>
            <a:spLocks noChangeArrowheads="1"/>
          </p:cNvSpPr>
          <p:nvPr/>
        </p:nvSpPr>
        <p:spPr bwMode="auto">
          <a:xfrm>
            <a:off x="3929063" y="3502025"/>
            <a:ext cx="3392487" cy="400110"/>
          </a:xfrm>
          <a:prstGeom prst="rect">
            <a:avLst/>
          </a:prstGeom>
          <a:noFill/>
          <a:ln w="9525">
            <a:noFill/>
            <a:miter lim="800000"/>
            <a:headEnd/>
            <a:tailEnd/>
          </a:ln>
        </p:spPr>
        <p:txBody>
          <a:bodyPr anchor="ctr">
            <a:spAutoFit/>
          </a:bodyPr>
          <a:lstStyle/>
          <a:p>
            <a:r>
              <a:rPr lang="vi-VN" sz="2000" smtClean="0">
                <a:solidFill>
                  <a:srgbClr val="4A4644"/>
                </a:solidFill>
                <a:latin typeface="Arial" charset="0"/>
              </a:rPr>
              <a:t> </a:t>
            </a:r>
            <a:r>
              <a:rPr lang="en-US" sz="2000" b="1" smtClean="0">
                <a:solidFill>
                  <a:srgbClr val="0000CC"/>
                </a:solidFill>
              </a:rPr>
              <a:t>Xã hội nguyên thủy</a:t>
            </a:r>
            <a:endParaRPr lang="en-US" sz="2000">
              <a:solidFill>
                <a:srgbClr val="0000CC"/>
              </a:solidFill>
              <a:latin typeface="Arial" charset="0"/>
            </a:endParaRPr>
          </a:p>
        </p:txBody>
      </p:sp>
      <p:sp>
        <p:nvSpPr>
          <p:cNvPr id="8212" name="Rectangle 48"/>
          <p:cNvSpPr>
            <a:spLocks noChangeArrowheads="1"/>
          </p:cNvSpPr>
          <p:nvPr/>
        </p:nvSpPr>
        <p:spPr bwMode="auto">
          <a:xfrm>
            <a:off x="3771900" y="5067300"/>
            <a:ext cx="3549650" cy="707886"/>
          </a:xfrm>
          <a:prstGeom prst="rect">
            <a:avLst/>
          </a:prstGeom>
          <a:noFill/>
          <a:ln w="9525">
            <a:noFill/>
            <a:miter lim="800000"/>
            <a:headEnd/>
            <a:tailEnd/>
          </a:ln>
        </p:spPr>
        <p:txBody>
          <a:bodyPr wrap="square" anchor="ctr">
            <a:spAutoFit/>
          </a:bodyPr>
          <a:lstStyle/>
          <a:p>
            <a:r>
              <a:rPr lang="vi-VN" sz="2000" smtClean="0">
                <a:solidFill>
                  <a:srgbClr val="008000"/>
                </a:solidFill>
                <a:latin typeface="Arial" charset="0"/>
              </a:rPr>
              <a:t> </a:t>
            </a:r>
            <a:r>
              <a:rPr lang="en-US" sz="2000" b="1" smtClean="0">
                <a:solidFill>
                  <a:srgbClr val="008000"/>
                </a:solidFill>
              </a:rPr>
              <a:t>Sự chuyển biến và phân hóa của xã hội nguyên thủy</a:t>
            </a:r>
            <a:endParaRPr lang="en-US" sz="2000">
              <a:solidFill>
                <a:srgbClr val="008000"/>
              </a:solidFill>
              <a:latin typeface="Arial" charset="0"/>
            </a:endParaRPr>
          </a:p>
        </p:txBody>
      </p:sp>
      <p:sp>
        <p:nvSpPr>
          <p:cNvPr id="21" name="TextBox 11"/>
          <p:cNvSpPr txBox="1">
            <a:spLocks noChangeArrowheads="1"/>
          </p:cNvSpPr>
          <p:nvPr/>
        </p:nvSpPr>
        <p:spPr bwMode="auto">
          <a:xfrm>
            <a:off x="2209800" y="304800"/>
            <a:ext cx="5486401"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r>
              <a:rPr lang="en-US" sz="2800" b="1" smtClean="0">
                <a:solidFill>
                  <a:srgbClr val="0000CC"/>
                </a:solidFill>
              </a:rPr>
              <a:t>CHƯƠNG 2. XÃ HỘI NGUYÊN THỦY</a:t>
            </a:r>
            <a:endParaRPr lang="en-US" sz="28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210"/>
                                        </p:tgtEl>
                                        <p:attrNameLst>
                                          <p:attrName>style.visibility</p:attrName>
                                        </p:attrNameLst>
                                      </p:cBhvr>
                                      <p:to>
                                        <p:strVal val="visible"/>
                                      </p:to>
                                    </p:set>
                                    <p:animEffect transition="in" filter="box(in)">
                                      <p:cBhvr>
                                        <p:cTn id="13" dur="500"/>
                                        <p:tgtEl>
                                          <p:spTgt spid="82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4)">
                                      <p:cBhvr>
                                        <p:cTn id="18" dur="1000"/>
                                        <p:tgtEl>
                                          <p:spTgt spid="36"/>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8211"/>
                                        </p:tgtEl>
                                        <p:attrNameLst>
                                          <p:attrName>style.visibility</p:attrName>
                                        </p:attrNameLst>
                                      </p:cBhvr>
                                      <p:to>
                                        <p:strVal val="visible"/>
                                      </p:to>
                                    </p:set>
                                    <p:animEffect transition="in" filter="wheel(4)">
                                      <p:cBhvr>
                                        <p:cTn id="21" dur="1000"/>
                                        <p:tgtEl>
                                          <p:spTgt spid="8211"/>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linds(horizont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checkerboard(across)">
                                      <p:cBhvr>
                                        <p:cTn id="29" dur="500"/>
                                        <p:tgtEl>
                                          <p:spTgt spid="3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ox(in)">
                                      <p:cBhvr>
                                        <p:cTn id="32" dur="500"/>
                                        <p:tgtEl>
                                          <p:spTgt spid="38"/>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8212"/>
                                        </p:tgtEl>
                                        <p:attrNameLst>
                                          <p:attrName>style.visibility</p:attrName>
                                        </p:attrNameLst>
                                      </p:cBhvr>
                                      <p:to>
                                        <p:strVal val="visible"/>
                                      </p:to>
                                    </p:set>
                                    <p:animEffect transition="in" filter="diamond(in)">
                                      <p:cBhvr>
                                        <p:cTn id="35" dur="1000"/>
                                        <p:tgtEl>
                                          <p:spTgt spid="8212"/>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grpId="1" nodeType="clickEffect">
                                  <p:stCondLst>
                                    <p:cond delay="0"/>
                                  </p:stCondLst>
                                  <p:childTnLst>
                                    <p:animEffect transition="out" filter="box(in)">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8210"/>
                                        </p:tgtEl>
                                      </p:cBhvr>
                                    </p:animEffect>
                                    <p:set>
                                      <p:cBhvr>
                                        <p:cTn id="46" dur="1" fill="hold">
                                          <p:stCondLst>
                                            <p:cond delay="499"/>
                                          </p:stCondLst>
                                        </p:cTn>
                                        <p:tgtEl>
                                          <p:spTgt spid="82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8" presetClass="exit" presetSubtype="16" fill="hold" grpId="1" nodeType="clickEffect">
                                  <p:stCondLst>
                                    <p:cond delay="0"/>
                                  </p:stCondLst>
                                  <p:childTnLst>
                                    <p:animEffect transition="out" filter="diamond(in)">
                                      <p:cBhvr>
                                        <p:cTn id="50" dur="1000"/>
                                        <p:tgtEl>
                                          <p:spTgt spid="36"/>
                                        </p:tgtEl>
                                      </p:cBhvr>
                                    </p:animEffect>
                                    <p:set>
                                      <p:cBhvr>
                                        <p:cTn id="51" dur="1" fill="hold">
                                          <p:stCondLst>
                                            <p:cond delay="999"/>
                                          </p:stCondLst>
                                        </p:cTn>
                                        <p:tgtEl>
                                          <p:spTgt spid="36"/>
                                        </p:tgtEl>
                                        <p:attrNameLst>
                                          <p:attrName>style.visibility</p:attrName>
                                        </p:attrNameLst>
                                      </p:cBhvr>
                                      <p:to>
                                        <p:strVal val="hidden"/>
                                      </p:to>
                                    </p:set>
                                  </p:childTnLst>
                                </p:cTn>
                              </p:par>
                              <p:par>
                                <p:cTn id="52" presetID="4" presetClass="exit" presetSubtype="16" fill="hold" grpId="2" nodeType="withEffect">
                                  <p:stCondLst>
                                    <p:cond delay="0"/>
                                  </p:stCondLst>
                                  <p:childTnLst>
                                    <p:animEffect transition="out" filter="box(in)">
                                      <p:cBhvr>
                                        <p:cTn id="53" dur="500"/>
                                        <p:tgtEl>
                                          <p:spTgt spid="35"/>
                                        </p:tgtEl>
                                      </p:cBhvr>
                                    </p:animEffect>
                                    <p:set>
                                      <p:cBhvr>
                                        <p:cTn id="54" dur="1" fill="hold">
                                          <p:stCondLst>
                                            <p:cond delay="499"/>
                                          </p:stCondLst>
                                        </p:cTn>
                                        <p:tgtEl>
                                          <p:spTgt spid="35"/>
                                        </p:tgtEl>
                                        <p:attrNameLst>
                                          <p:attrName>style.visibility</p:attrName>
                                        </p:attrNameLst>
                                      </p:cBhvr>
                                      <p:to>
                                        <p:strVal val="hidden"/>
                                      </p:to>
                                    </p:set>
                                  </p:childTnLst>
                                </p:cTn>
                              </p:par>
                              <p:par>
                                <p:cTn id="55" presetID="4" presetClass="exit" presetSubtype="16" fill="hold" grpId="1" nodeType="withEffect">
                                  <p:stCondLst>
                                    <p:cond delay="0"/>
                                  </p:stCondLst>
                                  <p:childTnLst>
                                    <p:animEffect transition="out" filter="box(in)">
                                      <p:cBhvr>
                                        <p:cTn id="56" dur="500"/>
                                        <p:tgtEl>
                                          <p:spTgt spid="8211"/>
                                        </p:tgtEl>
                                      </p:cBhvr>
                                    </p:animEffect>
                                    <p:set>
                                      <p:cBhvr>
                                        <p:cTn id="57" dur="1" fill="hold">
                                          <p:stCondLst>
                                            <p:cond delay="499"/>
                                          </p:stCondLst>
                                        </p:cTn>
                                        <p:tgtEl>
                                          <p:spTgt spid="82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35" grpId="1" animBg="1"/>
      <p:bldP spid="35" grpId="2" animBg="1"/>
      <p:bldP spid="36" grpId="0" animBg="1"/>
      <p:bldP spid="36" grpId="1" animBg="1"/>
      <p:bldP spid="38" grpId="0" animBg="1"/>
      <p:bldP spid="39" grpId="0" animBg="1"/>
      <p:bldP spid="8210" grpId="0"/>
      <p:bldP spid="8210" grpId="1"/>
      <p:bldP spid="8211" grpId="0"/>
      <p:bldP spid="8211" grpId="1"/>
      <p:bldP spid="82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41637" y="736602"/>
            <a:ext cx="3463563"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800" b="1" smtClean="0">
                <a:solidFill>
                  <a:srgbClr val="0066CC"/>
                </a:solidFill>
              </a:rPr>
              <a:t>Hoạt động ở nhà</a:t>
            </a:r>
          </a:p>
        </p:txBody>
      </p:sp>
      <p:sp>
        <p:nvSpPr>
          <p:cNvPr id="4" name="Freeform 3"/>
          <p:cNvSpPr>
            <a:spLocks/>
          </p:cNvSpPr>
          <p:nvPr/>
        </p:nvSpPr>
        <p:spPr bwMode="gray">
          <a:xfrm>
            <a:off x="5029200" y="2286000"/>
            <a:ext cx="1698188"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3" name="Freeform 12"/>
          <p:cNvSpPr>
            <a:spLocks/>
          </p:cNvSpPr>
          <p:nvPr/>
        </p:nvSpPr>
        <p:spPr bwMode="gray">
          <a:xfrm>
            <a:off x="2109454" y="2895600"/>
            <a:ext cx="2003626" cy="1417316"/>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grpSp>
        <p:nvGrpSpPr>
          <p:cNvPr id="2" name="Nhóm 34"/>
          <p:cNvGrpSpPr/>
          <p:nvPr/>
        </p:nvGrpSpPr>
        <p:grpSpPr>
          <a:xfrm>
            <a:off x="609601" y="3950879"/>
            <a:ext cx="2057400" cy="2669843"/>
            <a:chOff x="2118292" y="2756170"/>
            <a:chExt cx="2098787" cy="3052493"/>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p:cNvSpPr txBox="1">
              <a:spLocks noChangeArrowheads="1"/>
            </p:cNvSpPr>
            <p:nvPr/>
          </p:nvSpPr>
          <p:spPr bwMode="gray">
            <a:xfrm>
              <a:off x="2470096" y="2756170"/>
              <a:ext cx="1450889" cy="59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Em hãy ôn bài bài</a:t>
              </a:r>
              <a:endParaRPr lang="en-US" sz="1400" b="1">
                <a:solidFill>
                  <a:schemeClr val="bg1"/>
                </a:solidFill>
              </a:endParaRPr>
            </a:p>
          </p:txBody>
        </p:sp>
        <p:sp>
          <p:nvSpPr>
            <p:cNvPr id="28" name="Text Box 21"/>
            <p:cNvSpPr txBox="1">
              <a:spLocks noChangeArrowheads="1"/>
            </p:cNvSpPr>
            <p:nvPr/>
          </p:nvSpPr>
          <p:spPr bwMode="auto">
            <a:xfrm>
              <a:off x="2310754" y="3261984"/>
              <a:ext cx="1906325" cy="232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vi-VN" b="1" i="1" smtClean="0">
                  <a:solidFill>
                    <a:srgbClr val="006600"/>
                  </a:solidFill>
                </a:rPr>
                <a:t>Hãy ôn tập để thấy được vai trò của kim loại đối với sự thay đổi của đời sống người nguyên thủy </a:t>
              </a:r>
              <a:endParaRPr lang="en-US" b="1" i="1">
                <a:solidFill>
                  <a:srgbClr val="006600"/>
                </a:solidFill>
              </a:endParaRPr>
            </a:p>
          </p:txBody>
        </p:sp>
      </p:grpSp>
      <p:grpSp>
        <p:nvGrpSpPr>
          <p:cNvPr id="3" name="Nhóm 35"/>
          <p:cNvGrpSpPr/>
          <p:nvPr/>
        </p:nvGrpSpPr>
        <p:grpSpPr>
          <a:xfrm>
            <a:off x="3048000" y="3200400"/>
            <a:ext cx="3200400" cy="3420321"/>
            <a:chOff x="3803424" y="2301252"/>
            <a:chExt cx="2708387" cy="3596521"/>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3803424" y="2529854"/>
              <a:ext cx="2708387" cy="336791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4565424" y="2301252"/>
              <a:ext cx="1676400" cy="45720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3"/>
            <p:cNvSpPr txBox="1">
              <a:spLocks noChangeArrowheads="1"/>
            </p:cNvSpPr>
            <p:nvPr/>
          </p:nvSpPr>
          <p:spPr bwMode="gray">
            <a:xfrm>
              <a:off x="4489225" y="2377452"/>
              <a:ext cx="1887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Tìm tòi quanh em</a:t>
              </a:r>
              <a:endParaRPr lang="en-US" sz="1400" b="1">
                <a:solidFill>
                  <a:schemeClr val="bg1"/>
                </a:solidFill>
              </a:endParaRPr>
            </a:p>
          </p:txBody>
        </p:sp>
        <p:sp>
          <p:nvSpPr>
            <p:cNvPr id="29" name="Text Box 21"/>
            <p:cNvSpPr txBox="1">
              <a:spLocks noChangeArrowheads="1"/>
            </p:cNvSpPr>
            <p:nvPr/>
          </p:nvSpPr>
          <p:spPr bwMode="auto">
            <a:xfrm>
              <a:off x="3803425" y="2758453"/>
              <a:ext cx="2609252" cy="271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b="1" smtClean="0">
                  <a:solidFill>
                    <a:srgbClr val="000099"/>
                  </a:solidFill>
                </a:rPr>
                <a:t>    Tìm tư liệu ở trên Internet: </a:t>
              </a:r>
              <a:r>
                <a:rPr lang="vi-VN" b="1" smtClean="0">
                  <a:solidFill>
                    <a:srgbClr val="000099"/>
                  </a:solidFill>
                </a:rPr>
                <a:t>Hãy tìm tòi các hình ảnh hiện vật về đồ đồng, đồ sắt được khai quật tại các di chỉ khảo cổ.</a:t>
              </a:r>
            </a:p>
            <a:p>
              <a:pPr algn="just"/>
              <a:r>
                <a:rPr lang="vi-VN" b="1" smtClean="0">
                  <a:solidFill>
                    <a:srgbClr val="000099"/>
                  </a:solidFill>
                </a:rPr>
                <a:t>Ví dụ từ khóa: Đồ đồng tại di chỉ Gò Mun.</a:t>
              </a:r>
              <a:endParaRPr lang="en-US" smtClean="0">
                <a:solidFill>
                  <a:srgbClr val="000099"/>
                </a:solidFill>
              </a:endParaRPr>
            </a:p>
            <a:p>
              <a:endParaRPr lang="en-US" b="1">
                <a:solidFill>
                  <a:srgbClr val="000099"/>
                </a:solidFill>
              </a:endParaRPr>
            </a:p>
          </p:txBody>
        </p:sp>
      </p:grpSp>
      <p:grpSp>
        <p:nvGrpSpPr>
          <p:cNvPr id="16" name="Nhóm 36"/>
          <p:cNvGrpSpPr/>
          <p:nvPr/>
        </p:nvGrpSpPr>
        <p:grpSpPr>
          <a:xfrm>
            <a:off x="6567729" y="2580933"/>
            <a:ext cx="1901391" cy="3032066"/>
            <a:chOff x="6905151" y="1924601"/>
            <a:chExt cx="1901391" cy="3032066"/>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905151" y="2071198"/>
              <a:ext cx="1901391"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4"/>
            <p:cNvSpPr txBox="1">
              <a:spLocks noChangeArrowheads="1"/>
            </p:cNvSpPr>
            <p:nvPr/>
          </p:nvSpPr>
          <p:spPr bwMode="gray">
            <a:xfrm>
              <a:off x="7012555" y="1924601"/>
              <a:ext cx="16337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smtClean="0">
                  <a:solidFill>
                    <a:srgbClr val="FFFFFF"/>
                  </a:solidFill>
                </a:rPr>
                <a:t>Đọc trước bài mới</a:t>
              </a:r>
              <a:endParaRPr lang="en-US" sz="1400">
                <a:solidFill>
                  <a:srgbClr val="FFFFFF"/>
                </a:solidFill>
              </a:endParaRPr>
            </a:p>
          </p:txBody>
        </p:sp>
        <p:sp>
          <p:nvSpPr>
            <p:cNvPr id="32" name="Text Box 21"/>
            <p:cNvSpPr txBox="1">
              <a:spLocks noChangeArrowheads="1"/>
            </p:cNvSpPr>
            <p:nvPr/>
          </p:nvSpPr>
          <p:spPr bwMode="auto">
            <a:xfrm>
              <a:off x="7064810" y="2544068"/>
              <a:ext cx="16455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i="1" smtClean="0">
                  <a:solidFill>
                    <a:srgbClr val="FF0000"/>
                  </a:solidFill>
                </a:rPr>
                <a:t>Đọc trước </a:t>
              </a:r>
              <a:r>
                <a:rPr lang="vi-VN" b="1" i="1" smtClean="0">
                  <a:solidFill>
                    <a:srgbClr val="FF0000"/>
                  </a:solidFill>
                </a:rPr>
                <a:t>giới thiệu chương 3. Đọc trước các thông tin liên quan bài 7</a:t>
              </a:r>
              <a:endParaRPr lang="en-US" b="1" i="1">
                <a:solidFill>
                  <a:srgbClr val="FF0000"/>
                </a:solidFill>
              </a:endParaRPr>
            </a:p>
          </p:txBody>
        </p:sp>
      </p:grpSp>
      <p:pic>
        <p:nvPicPr>
          <p:cNvPr id="33794" name="Picture 2" descr="D:\BÁN TÀI LIỆU\GIÁO ÁN SỬ 6-  KẾT NỐI TRI THỨC\BÀI CHUẨN\KÌ 1 - LỊCH SỬ KẾT NỐI TRI THỨC\GIáo án kì 1 Sử 6 Kết nối\6583.jpg_wh860.jpg"/>
          <p:cNvPicPr>
            <a:picLocks noChangeAspect="1" noChangeArrowheads="1"/>
          </p:cNvPicPr>
          <p:nvPr/>
        </p:nvPicPr>
        <p:blipFill>
          <a:blip r:embed="rId2" cstate="print"/>
          <a:srcRect/>
          <a:stretch>
            <a:fillRect/>
          </a:stretch>
        </p:blipFill>
        <p:spPr bwMode="auto">
          <a:xfrm>
            <a:off x="228600" y="1905000"/>
            <a:ext cx="2160597" cy="1828800"/>
          </a:xfrm>
          <a:prstGeom prst="rect">
            <a:avLst/>
          </a:prstGeom>
          <a:noFill/>
        </p:spPr>
      </p:pic>
      <p:pic>
        <p:nvPicPr>
          <p:cNvPr id="33795" name="Picture 3" descr="D:\BÁN TÀI LIỆU\GIÁO ÁN SỬ 6-  KẾT NỐI TRI THỨC\BÀI CHUẨN\KÌ 1 - LỊCH SỬ KẾT NỐI TRI THỨC\GIáo án kì 1 Sử 6 Kết nối\images (1).jpg"/>
          <p:cNvPicPr>
            <a:picLocks noChangeAspect="1" noChangeArrowheads="1"/>
          </p:cNvPicPr>
          <p:nvPr/>
        </p:nvPicPr>
        <p:blipFill>
          <a:blip r:embed="rId3"/>
          <a:srcRect/>
          <a:stretch>
            <a:fillRect/>
          </a:stretch>
        </p:blipFill>
        <p:spPr bwMode="auto">
          <a:xfrm>
            <a:off x="6248400" y="838200"/>
            <a:ext cx="2385391" cy="1524000"/>
          </a:xfrm>
          <a:prstGeom prst="rect">
            <a:avLst/>
          </a:prstGeom>
          <a:noFill/>
        </p:spPr>
      </p:pic>
      <p:pic>
        <p:nvPicPr>
          <p:cNvPr id="33796" name="Picture 4" descr="D:\BÁN TÀI LIỆU\GIÁO ÁN SỬ 6-  KẾT NỐI TRI THỨC\BÀI CHUẨN\KÌ 1 - LỊCH SỬ KẾT NỐI TRI THỨC\GIáo án kì 1 Sử 6 Kết nối\photo1586668326695-1586668327008-crop-15866683326571682919738.jpg"/>
          <p:cNvPicPr>
            <a:picLocks noChangeAspect="1" noChangeArrowheads="1"/>
          </p:cNvPicPr>
          <p:nvPr/>
        </p:nvPicPr>
        <p:blipFill>
          <a:blip r:embed="rId4" cstate="print"/>
          <a:srcRect/>
          <a:stretch>
            <a:fillRect/>
          </a:stretch>
        </p:blipFill>
        <p:spPr bwMode="auto">
          <a:xfrm>
            <a:off x="3048000" y="1365797"/>
            <a:ext cx="2439902" cy="1524000"/>
          </a:xfrm>
          <a:prstGeom prst="rect">
            <a:avLst/>
          </a:prstGeom>
          <a:noFill/>
        </p:spPr>
      </p:pic>
      <p:sp>
        <p:nvSpPr>
          <p:cNvPr id="30" name="Hộp_Văn_Bản 7"/>
          <p:cNvSpPr txBox="1"/>
          <p:nvPr/>
        </p:nvSpPr>
        <p:spPr>
          <a:xfrm>
            <a:off x="814136" y="14417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spTree>
    <p:extLst>
      <p:ext uri="{BB962C8B-B14F-4D97-AF65-F5344CB8AC3E}">
        <p14:creationId xmlns:p14="http://schemas.microsoft.com/office/powerpoint/2010/main" val="41251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8"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par>
                                <p:cTn id="19" presetID="8" presetClass="entr" presetSubtype="16" fill="hold" nodeType="withEffect">
                                  <p:stCondLst>
                                    <p:cond delay="0"/>
                                  </p:stCondLst>
                                  <p:childTnLst>
                                    <p:set>
                                      <p:cBhvr>
                                        <p:cTn id="20" dur="1" fill="hold">
                                          <p:stCondLst>
                                            <p:cond delay="0"/>
                                          </p:stCondLst>
                                        </p:cTn>
                                        <p:tgtEl>
                                          <p:spTgt spid="33796"/>
                                        </p:tgtEl>
                                        <p:attrNameLst>
                                          <p:attrName>style.visibility</p:attrName>
                                        </p:attrNameLst>
                                      </p:cBhvr>
                                      <p:to>
                                        <p:strVal val="visible"/>
                                      </p:to>
                                    </p:set>
                                    <p:animEffect transition="in" filter="diamond(in)">
                                      <p:cBhvr>
                                        <p:cTn id="21" dur="2000"/>
                                        <p:tgtEl>
                                          <p:spTgt spid="3379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par>
                                <p:cTn id="27" presetID="8" presetClass="entr" presetSubtype="16" fill="hold" nodeType="withEffect">
                                  <p:stCondLst>
                                    <p:cond delay="0"/>
                                  </p:stCondLst>
                                  <p:childTnLst>
                                    <p:set>
                                      <p:cBhvr>
                                        <p:cTn id="28" dur="1" fill="hold">
                                          <p:stCondLst>
                                            <p:cond delay="0"/>
                                          </p:stCondLst>
                                        </p:cTn>
                                        <p:tgtEl>
                                          <p:spTgt spid="33795"/>
                                        </p:tgtEl>
                                        <p:attrNameLst>
                                          <p:attrName>style.visibility</p:attrName>
                                        </p:attrNameLst>
                                      </p:cBhvr>
                                      <p:to>
                                        <p:strVal val="visible"/>
                                      </p:to>
                                    </p:set>
                                    <p:animEffect transition="in" filter="diamond(in)">
                                      <p:cBhvr>
                                        <p:cTn id="29" dur="2000"/>
                                        <p:tgtEl>
                                          <p:spTgt spid="3379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8C452BB-F5E0-48F5-B78E-1D00BC398C2F}" type="slidenum">
              <a:rPr lang="en-GB" altLang="en-US" b="0"/>
              <a:pPr/>
              <a:t>21</a:t>
            </a:fld>
            <a:endParaRPr lang="en-GB" altLang="en-US" b="0">
              <a:cs typeface="Arial" pitchFamily="34" charset="0"/>
            </a:endParaRPr>
          </a:p>
        </p:txBody>
      </p:sp>
      <p:pic>
        <p:nvPicPr>
          <p:cNvPr id="93186" name="Picture 2" descr="5T20"/>
          <p:cNvPicPr>
            <a:picLocks noChangeAspect="1" noChangeArrowheads="1"/>
          </p:cNvPicPr>
          <p:nvPr/>
        </p:nvPicPr>
        <p:blipFill>
          <a:blip r:embed="rId3"/>
          <a:srcRect/>
          <a:stretch>
            <a:fillRect/>
          </a:stretch>
        </p:blipFill>
        <p:spPr bwMode="auto">
          <a:xfrm>
            <a:off x="0" y="9525"/>
            <a:ext cx="9144000" cy="6838950"/>
          </a:xfrm>
          <a:prstGeom prst="rect">
            <a:avLst/>
          </a:prstGeom>
          <a:noFill/>
          <a:ln w="9525">
            <a:noFill/>
            <a:miter lim="800000"/>
            <a:headEnd/>
            <a:tailEnd/>
          </a:ln>
        </p:spPr>
      </p:pic>
      <p:sp>
        <p:nvSpPr>
          <p:cNvPr id="74756" name="WordArt 3"/>
          <p:cNvSpPr>
            <a:spLocks noTextEdit="1"/>
          </p:cNvSpPr>
          <p:nvPr/>
        </p:nvSpPr>
        <p:spPr>
          <a:xfrm rot="-535877">
            <a:off x="778213" y="620714"/>
            <a:ext cx="7616220" cy="5337175"/>
          </a:xfrm>
          <a:prstGeom prst="rect">
            <a:avLst/>
          </a:prstGeom>
        </p:spPr>
        <p:txBody>
          <a:bodyPr wrap="none" fromWordArt="1">
            <a:prstTxWarp prst="textWave1">
              <a:avLst>
                <a:gd name="adj1" fmla="val 13005"/>
                <a:gd name="adj2" fmla="val 0"/>
              </a:avLst>
            </a:prstTxWarp>
            <a:normAutofit/>
          </a:bodyPr>
          <a:lstStyle/>
          <a:p>
            <a:pPr algn="ctr" eaLnBrk="0" hangingPunct="0"/>
            <a:r>
              <a:rPr lang="en-US" sz="2400" b="1" i="1" noProof="1">
                <a:ln w="9525" cap="flat" cmpd="sng">
                  <a:solidFill>
                    <a:srgbClr val="0000CC"/>
                  </a:solidFill>
                  <a:prstDash val="solid"/>
                  <a:headEnd type="none" w="med" len="med"/>
                  <a:tailEnd type="none" w="med" len="med"/>
                </a:ln>
                <a:solidFill>
                  <a:srgbClr val="0000CC"/>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Bài học đến đây là kết thúc.</a:t>
            </a:r>
          </a:p>
          <a:p>
            <a:pPr algn="ctr" eaLnBrk="0" hangingPunct="0"/>
            <a:r>
              <a:rPr lang="en-US" sz="2400" b="1" i="1" noProof="1">
                <a:ln w="9525" cap="flat" cmpd="sng">
                  <a:solidFill>
                    <a:srgbClr val="0000CC"/>
                  </a:solidFill>
                  <a:prstDash val="solid"/>
                  <a:headEnd type="none" w="med" len="med"/>
                  <a:tailEnd type="none" w="med" len="med"/>
                </a:ln>
                <a:solidFill>
                  <a:srgbClr val="0000CC"/>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 Chúc các em học tốt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47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8581" y="5793581"/>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151019" y="5643562"/>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489731" y="343760"/>
            <a:ext cx="1292412" cy="9516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Top 10 cách giảng bài hay tạo hứng thú học tập cho học sinh - Hachim"/>
          <p:cNvPicPr>
            <a:picLocks noChangeAspect="1" noChangeArrowheads="1"/>
          </p:cNvPicPr>
          <p:nvPr/>
        </p:nvPicPr>
        <p:blipFill>
          <a:blip r:embed="rId2" cstate="print"/>
          <a:srcRect/>
          <a:stretch>
            <a:fillRect/>
          </a:stretch>
        </p:blipFill>
        <p:spPr bwMode="auto">
          <a:xfrm>
            <a:off x="5562600" y="1030531"/>
            <a:ext cx="1437612" cy="1058554"/>
          </a:xfrm>
          <a:prstGeom prst="rect">
            <a:avLst/>
          </a:prstGeom>
          <a:noFill/>
        </p:spPr>
      </p:pic>
      <p:sp>
        <p:nvSpPr>
          <p:cNvPr id="8" name="Rectangle 7"/>
          <p:cNvSpPr/>
          <p:nvPr/>
        </p:nvSpPr>
        <p:spPr>
          <a:xfrm>
            <a:off x="2743200" y="342900"/>
            <a:ext cx="37338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b="1" smtClean="0">
                <a:solidFill>
                  <a:srgbClr val="FF0000"/>
                </a:solidFill>
              </a:rPr>
              <a:t>KÍ HIỆU EM CẦN NHỚ</a:t>
            </a:r>
            <a:endParaRPr lang="en-US" b="1">
              <a:solidFill>
                <a:srgbClr val="FF0000"/>
              </a:solidFill>
            </a:endParaRPr>
          </a:p>
        </p:txBody>
      </p:sp>
      <p:sp>
        <p:nvSpPr>
          <p:cNvPr id="9" name="Right Arrow 8"/>
          <p:cNvSpPr/>
          <p:nvPr/>
        </p:nvSpPr>
        <p:spPr>
          <a:xfrm>
            <a:off x="1638300" y="936427"/>
            <a:ext cx="3581400" cy="124676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b="1" smtClean="0">
                <a:solidFill>
                  <a:srgbClr val="0000CC"/>
                </a:solidFill>
              </a:rPr>
              <a:t>HOẠT ĐỘNG CÁ NHÂN</a:t>
            </a:r>
            <a:endParaRPr lang="en-US" b="1">
              <a:solidFill>
                <a:srgbClr val="0000CC"/>
              </a:solidFill>
            </a:endParaRPr>
          </a:p>
        </p:txBody>
      </p:sp>
      <p:pic>
        <p:nvPicPr>
          <p:cNvPr id="10"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183189"/>
            <a:ext cx="1669773" cy="1325216"/>
          </a:xfrm>
          <a:prstGeom prst="rect">
            <a:avLst/>
          </a:prstGeom>
        </p:spPr>
      </p:pic>
      <p:sp>
        <p:nvSpPr>
          <p:cNvPr id="11" name="Right Arrow 10"/>
          <p:cNvSpPr/>
          <p:nvPr/>
        </p:nvSpPr>
        <p:spPr>
          <a:xfrm>
            <a:off x="1600200" y="2261643"/>
            <a:ext cx="3581400" cy="124676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b="1" smtClean="0">
                <a:solidFill>
                  <a:srgbClr val="0000CC"/>
                </a:solidFill>
              </a:rPr>
              <a:t>THẢO LUẬN NHÓM</a:t>
            </a:r>
            <a:endParaRPr lang="en-US" b="1">
              <a:solidFill>
                <a:srgbClr val="0000CC"/>
              </a:solidFill>
            </a:endParaRPr>
          </a:p>
        </p:txBody>
      </p:sp>
      <p:pic>
        <p:nvPicPr>
          <p:cNvPr id="12" name="Picture 2" descr="Xây dựng và quản lý nhóm làm việc hiệu quả - SME.MISA.VN"/>
          <p:cNvPicPr>
            <a:picLocks noChangeAspect="1" noChangeArrowheads="1"/>
          </p:cNvPicPr>
          <p:nvPr/>
        </p:nvPicPr>
        <p:blipFill>
          <a:blip r:embed="rId4" cstate="print"/>
          <a:srcRect/>
          <a:stretch>
            <a:fillRect/>
          </a:stretch>
        </p:blipFill>
        <p:spPr bwMode="auto">
          <a:xfrm>
            <a:off x="5823032" y="3643819"/>
            <a:ext cx="1307935" cy="1112341"/>
          </a:xfrm>
          <a:prstGeom prst="rect">
            <a:avLst/>
          </a:prstGeom>
          <a:noFill/>
        </p:spPr>
      </p:pic>
      <p:sp>
        <p:nvSpPr>
          <p:cNvPr id="13" name="Right Arrow 12"/>
          <p:cNvSpPr/>
          <p:nvPr/>
        </p:nvSpPr>
        <p:spPr>
          <a:xfrm>
            <a:off x="1600200" y="3643819"/>
            <a:ext cx="3581400" cy="124676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b="1" smtClean="0">
                <a:solidFill>
                  <a:srgbClr val="0000CC"/>
                </a:solidFill>
              </a:rPr>
              <a:t>HOẠT ĐỘNG VẬN DỤNG</a:t>
            </a:r>
            <a:endParaRPr lang="en-US" b="1">
              <a:solidFill>
                <a:srgbClr val="0000CC"/>
              </a:solidFill>
            </a:endParaRPr>
          </a:p>
        </p:txBody>
      </p:sp>
      <p:pic>
        <p:nvPicPr>
          <p:cNvPr id="2050" name="Picture 2"/>
          <p:cNvPicPr>
            <a:picLocks noChangeAspect="1" noChangeArrowheads="1"/>
          </p:cNvPicPr>
          <p:nvPr/>
        </p:nvPicPr>
        <p:blipFill>
          <a:blip r:embed="rId5" cstate="print"/>
          <a:srcRect/>
          <a:stretch>
            <a:fillRect/>
          </a:stretch>
        </p:blipFill>
        <p:spPr bwMode="auto">
          <a:xfrm>
            <a:off x="5823032" y="4890581"/>
            <a:ext cx="1591982" cy="1281619"/>
          </a:xfrm>
          <a:prstGeom prst="rect">
            <a:avLst/>
          </a:prstGeom>
          <a:noFill/>
          <a:ln w="9525">
            <a:noFill/>
            <a:miter lim="800000"/>
            <a:headEnd/>
            <a:tailEnd/>
          </a:ln>
          <a:effectLst/>
        </p:spPr>
      </p:pic>
      <p:sp>
        <p:nvSpPr>
          <p:cNvPr id="14" name="Right Arrow 13"/>
          <p:cNvSpPr/>
          <p:nvPr/>
        </p:nvSpPr>
        <p:spPr>
          <a:xfrm>
            <a:off x="1752600" y="5257800"/>
            <a:ext cx="3581400" cy="124676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b="1" smtClean="0">
                <a:solidFill>
                  <a:srgbClr val="0000CC"/>
                </a:solidFill>
              </a:rPr>
              <a:t>Em hãy ghi bài vào vở</a:t>
            </a:r>
            <a:endParaRPr lang="en-US" b="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par>
                                <p:cTn id="21" presetID="3"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i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box(in)">
                                      <p:cBhvr>
                                        <p:cTn id="36" dur="500"/>
                                        <p:tgtEl>
                                          <p:spTgt spid="2050"/>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ox(i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ộp_Văn_Bản 7"/>
          <p:cNvSpPr txBox="1"/>
          <p:nvPr/>
        </p:nvSpPr>
        <p:spPr>
          <a:xfrm>
            <a:off x="914400" y="120326"/>
            <a:ext cx="7467599"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2000" b="1" smtClean="0">
                <a:solidFill>
                  <a:srgbClr val="002060"/>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sp>
        <p:nvSpPr>
          <p:cNvPr id="23" name="Rectangle 22"/>
          <p:cNvSpPr/>
          <p:nvPr/>
        </p:nvSpPr>
        <p:spPr>
          <a:xfrm rot="20776293">
            <a:off x="3399" y="821239"/>
            <a:ext cx="2575768" cy="338721"/>
          </a:xfrm>
          <a:prstGeom prst="rect">
            <a:avLst/>
          </a:prstGeom>
          <a:noFill/>
        </p:spPr>
        <p:txBody>
          <a:bodyPr wrap="none" lIns="91440" tIns="45720" rIns="91440" bIns="45720">
            <a:prstTxWarp prst="textCurve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smtClean="0">
                <a:ln w="0"/>
                <a:solidFill>
                  <a:srgbClr val="C00000"/>
                </a:solidFill>
                <a:effectLst>
                  <a:reflection blurRad="12700" stA="50000" endPos="50000" dist="5000" dir="5400000" sy="-100000" rotWithShape="0"/>
                </a:effectLst>
              </a:rPr>
              <a:t>MỞ ĐẦU</a:t>
            </a:r>
            <a:endParaRPr lang="en-US" sz="5400" b="1" cap="all" spc="0">
              <a:ln w="0"/>
              <a:solidFill>
                <a:srgbClr val="C00000"/>
              </a:solidFill>
              <a:effectLst>
                <a:reflection blurRad="12700" stA="50000" endPos="50000" dist="5000" dir="5400000" sy="-100000" rotWithShape="0"/>
              </a:effectLst>
            </a:endParaRPr>
          </a:p>
        </p:txBody>
      </p:sp>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722290" y="520436"/>
            <a:ext cx="959495" cy="706503"/>
          </a:xfrm>
          <a:prstGeom prst="rect">
            <a:avLst/>
          </a:prstGeom>
          <a:noFill/>
        </p:spPr>
      </p:pic>
      <p:pic>
        <p:nvPicPr>
          <p:cNvPr id="8"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001000" y="22860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BÁN TÀI LIỆU\GIÁO ÁN SỬ 6-  KẾT NỐI TRI THỨC\BÀI CHUẨN\KÌ 1 - LỊCH SỬ KẾT NỐI TRI THỨC\GIáo án kì 1 Sử 6 Kết nối\LỊCH SỬ 6 - KẾT NỐI PP\Ảnh\nguoi-nguyen-thuy-song-bay-dan-0 (1).jpg"/>
          <p:cNvPicPr>
            <a:picLocks noChangeAspect="1" noChangeArrowheads="1"/>
          </p:cNvPicPr>
          <p:nvPr/>
        </p:nvPicPr>
        <p:blipFill>
          <a:blip r:embed="rId5"/>
          <a:srcRect/>
          <a:stretch>
            <a:fillRect/>
          </a:stretch>
        </p:blipFill>
        <p:spPr bwMode="auto">
          <a:xfrm>
            <a:off x="133184" y="1460763"/>
            <a:ext cx="2510255" cy="1892037"/>
          </a:xfrm>
          <a:prstGeom prst="rect">
            <a:avLst/>
          </a:prstGeom>
          <a:noFill/>
        </p:spPr>
      </p:pic>
      <p:pic>
        <p:nvPicPr>
          <p:cNvPr id="1028" name="Picture 4" descr="D:\BÁN TÀI LIỆU\GIÁO ÁN SỬ 6-  KẾT NỐI TRI THỨC\BÀI CHUẨN\KÌ 1 - LỊCH SỬ KẾT NỐI TRI THỨC\GIáo án kì 1 Sử 6 Kết nối\LỊCH SỬ 6 - KẾT NỐI PP\Ảnh\unnamed.jpg"/>
          <p:cNvPicPr>
            <a:picLocks noChangeAspect="1" noChangeArrowheads="1"/>
          </p:cNvPicPr>
          <p:nvPr/>
        </p:nvPicPr>
        <p:blipFill>
          <a:blip r:embed="rId6"/>
          <a:srcRect/>
          <a:stretch>
            <a:fillRect/>
          </a:stretch>
        </p:blipFill>
        <p:spPr bwMode="auto">
          <a:xfrm>
            <a:off x="2819400" y="1460762"/>
            <a:ext cx="2705548" cy="1892037"/>
          </a:xfrm>
          <a:prstGeom prst="rect">
            <a:avLst/>
          </a:prstGeom>
          <a:noFill/>
        </p:spPr>
      </p:pic>
      <p:pic>
        <p:nvPicPr>
          <p:cNvPr id="1029" name="Picture 5" descr="D:\BÁN TÀI LIỆU\GIÁO ÁN SỬ 6-  KẾT NỐI TRI THỨC\BÀI CHUẨN\KÌ 1 - LỊCH SỬ KẾT NỐI TRI THỨC\GIáo án kì 1 Sử 6 Kết nối\LỊCH SỬ 6 - KẾT NỐI PP\Ảnh\xa-hoi-nguyen-thuy-2.jpg"/>
          <p:cNvPicPr>
            <a:picLocks noChangeAspect="1" noChangeArrowheads="1"/>
          </p:cNvPicPr>
          <p:nvPr/>
        </p:nvPicPr>
        <p:blipFill>
          <a:blip r:embed="rId7"/>
          <a:srcRect/>
          <a:stretch>
            <a:fillRect/>
          </a:stretch>
        </p:blipFill>
        <p:spPr bwMode="auto">
          <a:xfrm>
            <a:off x="2796287" y="3581399"/>
            <a:ext cx="2728661" cy="1837944"/>
          </a:xfrm>
          <a:prstGeom prst="rect">
            <a:avLst/>
          </a:prstGeom>
          <a:noFill/>
        </p:spPr>
      </p:pic>
      <p:pic>
        <p:nvPicPr>
          <p:cNvPr id="1030" name="Picture 6" descr="D:\BÁN TÀI LIỆU\GIÁO ÁN SỬ 6-  KẾT NỐI TRI THỨC\BÀI CHUẨN\KÌ 1 - LỊCH SỬ KẾT NỐI TRI THỨC\GIáo án kì 1 Sử 6 Kết nối\LỊCH SỬ 6 - KẾT NỐI PP\Ảnh\can-nha-duoc-nguoi-nguyen-thuy-xay.jpg"/>
          <p:cNvPicPr>
            <a:picLocks noChangeAspect="1" noChangeArrowheads="1"/>
          </p:cNvPicPr>
          <p:nvPr/>
        </p:nvPicPr>
        <p:blipFill>
          <a:blip r:embed="rId8"/>
          <a:srcRect/>
          <a:stretch>
            <a:fillRect/>
          </a:stretch>
        </p:blipFill>
        <p:spPr bwMode="auto">
          <a:xfrm>
            <a:off x="133183" y="3581399"/>
            <a:ext cx="2510255" cy="1881570"/>
          </a:xfrm>
          <a:prstGeom prst="rect">
            <a:avLst/>
          </a:prstGeom>
          <a:noFill/>
        </p:spPr>
      </p:pic>
      <p:sp>
        <p:nvSpPr>
          <p:cNvPr id="16" name="Cloud Callout 15"/>
          <p:cNvSpPr>
            <a:spLocks noChangeArrowheads="1"/>
          </p:cNvSpPr>
          <p:nvPr/>
        </p:nvSpPr>
        <p:spPr bwMode="auto">
          <a:xfrm>
            <a:off x="6319584" y="1247632"/>
            <a:ext cx="2362201" cy="3400567"/>
          </a:xfrm>
          <a:prstGeom prst="cloudCallout">
            <a:avLst>
              <a:gd name="adj1" fmla="val -89868"/>
              <a:gd name="adj2" fmla="val 39466"/>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600" b="1" smtClean="0"/>
              <a:t> </a:t>
            </a:r>
            <a:r>
              <a:rPr lang="vi-VN" sz="1600" b="1" smtClean="0"/>
              <a:t> </a:t>
            </a:r>
            <a:r>
              <a:rPr lang="en-US" b="1" smtClean="0">
                <a:solidFill>
                  <a:srgbClr val="000099"/>
                </a:solidFill>
              </a:rPr>
              <a:t>?Quan sát các </a:t>
            </a:r>
            <a:r>
              <a:rPr lang="vi-VN" b="1" smtClean="0">
                <a:solidFill>
                  <a:srgbClr val="000099"/>
                </a:solidFill>
              </a:rPr>
              <a:t>hình ảnh </a:t>
            </a:r>
            <a:r>
              <a:rPr lang="en-US" b="1" smtClean="0">
                <a:solidFill>
                  <a:srgbClr val="000099"/>
                </a:solidFill>
              </a:rPr>
              <a:t>và cho biết đó là những hình ảnh gì? Những hình ảnh này gợi cho em câu hỏi gì?</a:t>
            </a:r>
            <a:endParaRPr lang="en-US" smtClean="0">
              <a:solidFill>
                <a:srgbClr val="000099"/>
              </a:solidFill>
            </a:endParaRPr>
          </a:p>
        </p:txBody>
      </p:sp>
      <p:sp>
        <p:nvSpPr>
          <p:cNvPr id="1031" name="Rectangle 7"/>
          <p:cNvSpPr>
            <a:spLocks noChangeArrowheads="1"/>
          </p:cNvSpPr>
          <p:nvPr/>
        </p:nvSpPr>
        <p:spPr bwMode="auto">
          <a:xfrm>
            <a:off x="198500" y="5790854"/>
            <a:ext cx="8866155"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Cuộc sống của người nguyên thủy có nhiều bí mật cần ta khám phá, vậy cuộc sống đó tiến triển như thế nào? Ngoài</a:t>
            </a:r>
            <a:r>
              <a:rPr kumimoji="0" lang="en-US" sz="2000" b="1" i="0" u="none" strike="noStrike" cap="none" normalizeH="0" smtClean="0">
                <a:ln>
                  <a:noFill/>
                </a:ln>
                <a:solidFill>
                  <a:srgbClr val="000099"/>
                </a:solidFill>
                <a:effectLst/>
                <a:latin typeface="Times New Roman" pitchFamily="18" charset="0"/>
                <a:ea typeface="Calibri" pitchFamily="34" charset="0"/>
                <a:cs typeface="Times New Roman" pitchFamily="18" charset="0"/>
              </a:rPr>
              <a:t> công cụ bằng đá người nguyên thủy còn có phát hiện gì về các vật liệu khác để làm công cụ không???</a:t>
            </a:r>
            <a:endParaRPr kumimoji="0" lang="en-US" sz="2000" b="1" i="0" u="none" strike="noStrike" cap="none" normalizeH="0" baseline="0" smtClean="0">
              <a:ln>
                <a:noFill/>
              </a:ln>
              <a:solidFill>
                <a:srgbClr val="000099"/>
              </a:solidFill>
              <a:effectLst/>
              <a:latin typeface="Arial" pitchFamily="34" charset="0"/>
              <a:cs typeface="Arial" pitchFamily="34" charset="0"/>
            </a:endParaRPr>
          </a:p>
        </p:txBody>
      </p:sp>
      <p:sp>
        <p:nvSpPr>
          <p:cNvPr id="18" name="Left Arrow 17"/>
          <p:cNvSpPr/>
          <p:nvPr/>
        </p:nvSpPr>
        <p:spPr>
          <a:xfrm>
            <a:off x="5524949" y="1150737"/>
            <a:ext cx="3619052" cy="106680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smtClean="0">
                <a:solidFill>
                  <a:srgbClr val="000099"/>
                </a:solidFill>
              </a:rPr>
              <a:t>Tranh1: Bầy người nguyên thủy sống trong hang động</a:t>
            </a:r>
            <a:endParaRPr lang="en-US" b="1">
              <a:solidFill>
                <a:srgbClr val="000099"/>
              </a:solidFill>
            </a:endParaRPr>
          </a:p>
        </p:txBody>
      </p:sp>
      <p:sp>
        <p:nvSpPr>
          <p:cNvPr id="19" name="Left Arrow 18"/>
          <p:cNvSpPr/>
          <p:nvPr/>
        </p:nvSpPr>
        <p:spPr>
          <a:xfrm>
            <a:off x="5524949" y="2340423"/>
            <a:ext cx="3474391" cy="1066800"/>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smtClean="0">
                <a:solidFill>
                  <a:srgbClr val="000099"/>
                </a:solidFill>
              </a:rPr>
              <a:t>Tranh 2: Những người nguyên thủy săn bắt trở về</a:t>
            </a:r>
            <a:endParaRPr lang="en-US" b="1">
              <a:solidFill>
                <a:srgbClr val="000099"/>
              </a:solidFill>
            </a:endParaRPr>
          </a:p>
        </p:txBody>
      </p:sp>
      <p:sp>
        <p:nvSpPr>
          <p:cNvPr id="20" name="Left Arrow 19"/>
          <p:cNvSpPr/>
          <p:nvPr/>
        </p:nvSpPr>
        <p:spPr>
          <a:xfrm>
            <a:off x="5524949" y="3505197"/>
            <a:ext cx="3474391" cy="106680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smtClean="0">
                <a:solidFill>
                  <a:srgbClr val="000099"/>
                </a:solidFill>
              </a:rPr>
              <a:t>Tranh 3: Cảnh sinh hoạt của bầy người nguyên thủy</a:t>
            </a:r>
            <a:endParaRPr lang="en-US" b="1">
              <a:solidFill>
                <a:srgbClr val="000099"/>
              </a:solidFill>
            </a:endParaRPr>
          </a:p>
        </p:txBody>
      </p:sp>
      <p:sp>
        <p:nvSpPr>
          <p:cNvPr id="21" name="Left Arrow 20"/>
          <p:cNvSpPr/>
          <p:nvPr/>
        </p:nvSpPr>
        <p:spPr>
          <a:xfrm>
            <a:off x="5524948" y="4648199"/>
            <a:ext cx="3474391" cy="1066800"/>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smtClean="0">
                <a:solidFill>
                  <a:srgbClr val="000099"/>
                </a:solidFill>
              </a:rPr>
              <a:t>Tranh 4: Người nguyên thủy sống bằng hái lượm</a:t>
            </a:r>
            <a:endParaRPr lang="en-US" b="1">
              <a:solidFill>
                <a:srgbClr val="000099"/>
              </a:solidFill>
            </a:endParaRPr>
          </a:p>
        </p:txBody>
      </p:sp>
      <p:sp>
        <p:nvSpPr>
          <p:cNvPr id="25" name="Oval 24"/>
          <p:cNvSpPr/>
          <p:nvPr/>
        </p:nvSpPr>
        <p:spPr>
          <a:xfrm>
            <a:off x="133184" y="1600200"/>
            <a:ext cx="533400" cy="3809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smtClean="0">
                <a:solidFill>
                  <a:srgbClr val="FF0000"/>
                </a:solidFill>
              </a:rPr>
              <a:t>1</a:t>
            </a:r>
            <a:endParaRPr lang="en-US" b="1">
              <a:solidFill>
                <a:srgbClr val="FF0000"/>
              </a:solidFill>
            </a:endParaRPr>
          </a:p>
        </p:txBody>
      </p:sp>
      <p:sp>
        <p:nvSpPr>
          <p:cNvPr id="27" name="Oval 26"/>
          <p:cNvSpPr/>
          <p:nvPr/>
        </p:nvSpPr>
        <p:spPr>
          <a:xfrm>
            <a:off x="4724848" y="1460763"/>
            <a:ext cx="533400" cy="3809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smtClean="0">
                <a:solidFill>
                  <a:srgbClr val="FF0000"/>
                </a:solidFill>
              </a:rPr>
              <a:t>2</a:t>
            </a:r>
            <a:endParaRPr lang="en-US" b="1">
              <a:solidFill>
                <a:srgbClr val="FF0000"/>
              </a:solidFill>
            </a:endParaRPr>
          </a:p>
        </p:txBody>
      </p:sp>
      <p:sp>
        <p:nvSpPr>
          <p:cNvPr id="28" name="Oval 27"/>
          <p:cNvSpPr/>
          <p:nvPr/>
        </p:nvSpPr>
        <p:spPr>
          <a:xfrm>
            <a:off x="198500" y="5038344"/>
            <a:ext cx="533400" cy="3809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smtClean="0">
                <a:solidFill>
                  <a:srgbClr val="FF0000"/>
                </a:solidFill>
              </a:rPr>
              <a:t>3</a:t>
            </a:r>
            <a:endParaRPr lang="en-US" b="1">
              <a:solidFill>
                <a:srgbClr val="FF0000"/>
              </a:solidFill>
            </a:endParaRPr>
          </a:p>
        </p:txBody>
      </p:sp>
      <p:sp>
        <p:nvSpPr>
          <p:cNvPr id="29" name="Oval 28"/>
          <p:cNvSpPr/>
          <p:nvPr/>
        </p:nvSpPr>
        <p:spPr>
          <a:xfrm>
            <a:off x="2850717" y="5013733"/>
            <a:ext cx="533400" cy="3809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smtClean="0">
                <a:solidFill>
                  <a:srgbClr val="FF0000"/>
                </a:solidFill>
              </a:rPr>
              <a:t>4</a:t>
            </a:r>
            <a:endParaRPr 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additive="base">
                                        <p:cTn id="22" dur="500" fill="hold"/>
                                        <p:tgtEl>
                                          <p:spTgt spid="1026"/>
                                        </p:tgtEl>
                                        <p:attrNameLst>
                                          <p:attrName>ppt_x</p:attrName>
                                        </p:attrNameLst>
                                      </p:cBhvr>
                                      <p:tavLst>
                                        <p:tav tm="0">
                                          <p:val>
                                            <p:strVal val="#ppt_x"/>
                                          </p:val>
                                        </p:tav>
                                        <p:tav tm="100000">
                                          <p:val>
                                            <p:strVal val="#ppt_x"/>
                                          </p:val>
                                        </p:tav>
                                      </p:tavLst>
                                    </p:anim>
                                    <p:anim calcmode="lin" valueType="num">
                                      <p:cBhvr additive="base">
                                        <p:cTn id="23" dur="500" fill="hold"/>
                                        <p:tgtEl>
                                          <p:spTgt spid="1026"/>
                                        </p:tgtEl>
                                        <p:attrNameLst>
                                          <p:attrName>ppt_y</p:attrName>
                                        </p:attrNameLst>
                                      </p:cBhvr>
                                      <p:tavLst>
                                        <p:tav tm="0">
                                          <p:val>
                                            <p:strVal val="1+#ppt_h/2"/>
                                          </p:val>
                                        </p:tav>
                                        <p:tav tm="100000">
                                          <p:val>
                                            <p:strVal val="#ppt_y"/>
                                          </p:val>
                                        </p:tav>
                                      </p:tavLst>
                                    </p:anim>
                                  </p:childTnLst>
                                </p:cTn>
                              </p:par>
                              <p:par>
                                <p:cTn id="24" presetID="7" presetClass="entr" presetSubtype="4"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additive="base">
                                        <p:cTn id="26" dur="500" fill="hold"/>
                                        <p:tgtEl>
                                          <p:spTgt spid="1028"/>
                                        </p:tgtEl>
                                        <p:attrNameLst>
                                          <p:attrName>ppt_x</p:attrName>
                                        </p:attrNameLst>
                                      </p:cBhvr>
                                      <p:tavLst>
                                        <p:tav tm="0">
                                          <p:val>
                                            <p:strVal val="#ppt_x"/>
                                          </p:val>
                                        </p:tav>
                                        <p:tav tm="100000">
                                          <p:val>
                                            <p:strVal val="#ppt_x"/>
                                          </p:val>
                                        </p:tav>
                                      </p:tavLst>
                                    </p:anim>
                                    <p:anim calcmode="lin" valueType="num">
                                      <p:cBhvr additive="base">
                                        <p:cTn id="27" dur="500" fill="hold"/>
                                        <p:tgtEl>
                                          <p:spTgt spid="1028"/>
                                        </p:tgtEl>
                                        <p:attrNameLst>
                                          <p:attrName>ppt_y</p:attrName>
                                        </p:attrNameLst>
                                      </p:cBhvr>
                                      <p:tavLst>
                                        <p:tav tm="0">
                                          <p:val>
                                            <p:strVal val="1+#ppt_h/2"/>
                                          </p:val>
                                        </p:tav>
                                        <p:tav tm="100000">
                                          <p:val>
                                            <p:strVal val="#ppt_y"/>
                                          </p:val>
                                        </p:tav>
                                      </p:tavLst>
                                    </p:anim>
                                  </p:childTnLst>
                                </p:cTn>
                              </p:par>
                              <p:par>
                                <p:cTn id="28" presetID="7" presetClass="entr" presetSubtype="4" fill="hold" nodeType="withEffect">
                                  <p:stCondLst>
                                    <p:cond delay="0"/>
                                  </p:stCondLst>
                                  <p:childTnLst>
                                    <p:set>
                                      <p:cBhvr>
                                        <p:cTn id="29" dur="1" fill="hold">
                                          <p:stCondLst>
                                            <p:cond delay="0"/>
                                          </p:stCondLst>
                                        </p:cTn>
                                        <p:tgtEl>
                                          <p:spTgt spid="1029"/>
                                        </p:tgtEl>
                                        <p:attrNameLst>
                                          <p:attrName>style.visibility</p:attrName>
                                        </p:attrNameLst>
                                      </p:cBhvr>
                                      <p:to>
                                        <p:strVal val="visible"/>
                                      </p:to>
                                    </p:set>
                                    <p:anim calcmode="lin" valueType="num">
                                      <p:cBhvr additive="base">
                                        <p:cTn id="30" dur="500" fill="hold"/>
                                        <p:tgtEl>
                                          <p:spTgt spid="1029"/>
                                        </p:tgtEl>
                                        <p:attrNameLst>
                                          <p:attrName>ppt_x</p:attrName>
                                        </p:attrNameLst>
                                      </p:cBhvr>
                                      <p:tavLst>
                                        <p:tav tm="0">
                                          <p:val>
                                            <p:strVal val="#ppt_x"/>
                                          </p:val>
                                        </p:tav>
                                        <p:tav tm="100000">
                                          <p:val>
                                            <p:strVal val="#ppt_x"/>
                                          </p:val>
                                        </p:tav>
                                      </p:tavLst>
                                    </p:anim>
                                    <p:anim calcmode="lin" valueType="num">
                                      <p:cBhvr additive="base">
                                        <p:cTn id="31" dur="500" fill="hold"/>
                                        <p:tgtEl>
                                          <p:spTgt spid="1029"/>
                                        </p:tgtEl>
                                        <p:attrNameLst>
                                          <p:attrName>ppt_y</p:attrName>
                                        </p:attrNameLst>
                                      </p:cBhvr>
                                      <p:tavLst>
                                        <p:tav tm="0">
                                          <p:val>
                                            <p:strVal val="1+#ppt_h/2"/>
                                          </p:val>
                                        </p:tav>
                                        <p:tav tm="100000">
                                          <p:val>
                                            <p:strVal val="#ppt_y"/>
                                          </p:val>
                                        </p:tav>
                                      </p:tavLst>
                                    </p:anim>
                                  </p:childTnLst>
                                </p:cTn>
                              </p:par>
                              <p:par>
                                <p:cTn id="32" presetID="7" presetClass="entr" presetSubtype="4"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 calcmode="lin" valueType="num">
                                      <p:cBhvr additive="base">
                                        <p:cTn id="34" dur="500" fill="hold"/>
                                        <p:tgtEl>
                                          <p:spTgt spid="1030"/>
                                        </p:tgtEl>
                                        <p:attrNameLst>
                                          <p:attrName>ppt_x</p:attrName>
                                        </p:attrNameLst>
                                      </p:cBhvr>
                                      <p:tavLst>
                                        <p:tav tm="0">
                                          <p:val>
                                            <p:strVal val="#ppt_x"/>
                                          </p:val>
                                        </p:tav>
                                        <p:tav tm="100000">
                                          <p:val>
                                            <p:strVal val="#ppt_x"/>
                                          </p:val>
                                        </p:tav>
                                      </p:tavLst>
                                    </p:anim>
                                    <p:anim calcmode="lin" valueType="num">
                                      <p:cBhvr additive="base">
                                        <p:cTn id="35"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ox(i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xit" presetSubtype="4" fill="hold" grpId="1" nodeType="clickEffect">
                                  <p:stCondLst>
                                    <p:cond delay="0"/>
                                  </p:stCondLst>
                                  <p:childTnLst>
                                    <p:animEffect transition="out" filter="wheel(4)">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ox(i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linds(horizontal)">
                                      <p:cBhvr>
                                        <p:cTn id="58" dur="500"/>
                                        <p:tgtEl>
                                          <p:spTgt spid="19"/>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ox(in)">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linds(horizontal)">
                                      <p:cBhvr>
                                        <p:cTn id="66" dur="500"/>
                                        <p:tgtEl>
                                          <p:spTgt spid="20"/>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ox(in)">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linds(horizontal)">
                                      <p:cBhvr>
                                        <p:cTn id="74" dur="500"/>
                                        <p:tgtEl>
                                          <p:spTgt spid="21"/>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ox(in)">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1031"/>
                                        </p:tgtEl>
                                        <p:attrNameLst>
                                          <p:attrName>style.visibility</p:attrName>
                                        </p:attrNameLst>
                                      </p:cBhvr>
                                      <p:to>
                                        <p:strVal val="visible"/>
                                      </p:to>
                                    </p:set>
                                    <p:animEffect transition="in" filter="checkerboard(across)">
                                      <p:cBhvr>
                                        <p:cTn id="8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16" grpId="0" animBg="1"/>
      <p:bldP spid="16" grpId="1" animBg="1"/>
      <p:bldP spid="1031" grpId="0" animBg="1"/>
      <p:bldP spid="18" grpId="0" animBg="1"/>
      <p:bldP spid="19" grpId="0" animBg="1"/>
      <p:bldP spid="20" grpId="0" animBg="1"/>
      <p:bldP spid="21" grpId="0" animBg="1"/>
      <p:bldP spid="25"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_Văn_Bản 7"/>
          <p:cNvSpPr txBox="1"/>
          <p:nvPr/>
        </p:nvSpPr>
        <p:spPr>
          <a:xfrm>
            <a:off x="814136" y="144174"/>
            <a:ext cx="7467599"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2000" b="1" smtClean="0">
                <a:solidFill>
                  <a:srgbClr val="002060"/>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pic>
        <p:nvPicPr>
          <p:cNvPr id="14"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5" name="Picture 3" descr="D:\BÁN TÀI LIỆU\GIÁO ÁN SỬ 6-  KẾT NỐI TRI THỨC\BÀI CHUẨN\KÌ 1 - LỊCH SỬ KẾT NỐI TRI THỨC\GIáo án kì 1 Sử 6 Kết nối\LỊCH SỬ 6 - KẾT NỐI PP\Ảnh\a2fbe6be588d98402c8416f972ca8564-1-650x550.jpg"/>
          <p:cNvPicPr>
            <a:picLocks noChangeAspect="1" noChangeArrowheads="1"/>
          </p:cNvPicPr>
          <p:nvPr/>
        </p:nvPicPr>
        <p:blipFill>
          <a:blip r:embed="rId3"/>
          <a:srcRect/>
          <a:stretch>
            <a:fillRect/>
          </a:stretch>
        </p:blipFill>
        <p:spPr bwMode="auto">
          <a:xfrm>
            <a:off x="460375" y="2514600"/>
            <a:ext cx="4266334" cy="3609975"/>
          </a:xfrm>
          <a:prstGeom prst="rect">
            <a:avLst/>
          </a:prstGeom>
          <a:noFill/>
        </p:spPr>
      </p:pic>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9" name="Picture 7" descr="D:\BÁN TÀI LIỆU\GIÁO ÁN SỬ 6-  KẾT NỐI TRI THỨC\BÀI CHUẨN\KÌ 1 - LỊCH SỬ KẾT NỐI TRI THỨC\GIáo án kì 1 Sử 6 Kết nối\LỊCH SỬ 6 - KẾT NỐI PP\Ảnh\sneaker-la-gi.jpg"/>
          <p:cNvPicPr>
            <a:picLocks noChangeAspect="1" noChangeArrowheads="1"/>
          </p:cNvPicPr>
          <p:nvPr/>
        </p:nvPicPr>
        <p:blipFill>
          <a:blip r:embed="rId4"/>
          <a:srcRect/>
          <a:stretch>
            <a:fillRect/>
          </a:stretch>
        </p:blipFill>
        <p:spPr bwMode="auto">
          <a:xfrm>
            <a:off x="4421909" y="2514600"/>
            <a:ext cx="4038600" cy="4038600"/>
          </a:xfrm>
          <a:prstGeom prst="rect">
            <a:avLst/>
          </a:prstGeom>
          <a:noFill/>
        </p:spPr>
      </p:pic>
      <p:sp>
        <p:nvSpPr>
          <p:cNvPr id="20" name="Cloud Callout 19"/>
          <p:cNvSpPr>
            <a:spLocks noChangeArrowheads="1"/>
          </p:cNvSpPr>
          <p:nvPr/>
        </p:nvSpPr>
        <p:spPr bwMode="auto">
          <a:xfrm>
            <a:off x="814136" y="756736"/>
            <a:ext cx="6882063" cy="1757864"/>
          </a:xfrm>
          <a:prstGeom prst="cloudCallout">
            <a:avLst>
              <a:gd name="adj1" fmla="val 7293"/>
              <a:gd name="adj2" fmla="val 155194"/>
            </a:avLst>
          </a:prstGeom>
          <a:ln>
            <a:headEnd/>
            <a:tailEnd/>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b="1" err="1" smtClean="0">
                <a:solidFill>
                  <a:srgbClr val="0000CC"/>
                </a:solidFill>
              </a:rPr>
              <a:t>Vậy</a:t>
            </a:r>
            <a:r>
              <a:rPr lang="en-US" sz="2000" b="1" smtClean="0">
                <a:solidFill>
                  <a:srgbClr val="0000CC"/>
                </a:solidFill>
              </a:rPr>
              <a:t> </a:t>
            </a:r>
            <a:r>
              <a:rPr lang="en-US" sz="2000" b="1" err="1" smtClean="0">
                <a:solidFill>
                  <a:srgbClr val="0000CC"/>
                </a:solidFill>
              </a:rPr>
              <a:t>sự</a:t>
            </a:r>
            <a:r>
              <a:rPr lang="en-US" sz="2000" b="1" smtClean="0">
                <a:solidFill>
                  <a:srgbClr val="0000CC"/>
                </a:solidFill>
              </a:rPr>
              <a:t> </a:t>
            </a:r>
            <a:r>
              <a:rPr lang="en-US" sz="2000" b="1" err="1" smtClean="0">
                <a:solidFill>
                  <a:srgbClr val="0000CC"/>
                </a:solidFill>
              </a:rPr>
              <a:t>chuyển</a:t>
            </a:r>
            <a:r>
              <a:rPr lang="en-US" sz="2000" b="1" smtClean="0">
                <a:solidFill>
                  <a:srgbClr val="0000CC"/>
                </a:solidFill>
              </a:rPr>
              <a:t> </a:t>
            </a:r>
            <a:r>
              <a:rPr lang="en-US" sz="2000" b="1" err="1" smtClean="0">
                <a:solidFill>
                  <a:srgbClr val="0000CC"/>
                </a:solidFill>
              </a:rPr>
              <a:t>biến</a:t>
            </a:r>
            <a:r>
              <a:rPr lang="en-US" sz="2000" b="1" smtClean="0">
                <a:solidFill>
                  <a:srgbClr val="0000CC"/>
                </a:solidFill>
              </a:rPr>
              <a:t> </a:t>
            </a:r>
            <a:r>
              <a:rPr lang="en-US" sz="2000" b="1" err="1" smtClean="0">
                <a:solidFill>
                  <a:srgbClr val="0000CC"/>
                </a:solidFill>
              </a:rPr>
              <a:t>và</a:t>
            </a:r>
            <a:r>
              <a:rPr lang="en-US" sz="2000" b="1" smtClean="0">
                <a:solidFill>
                  <a:srgbClr val="0000CC"/>
                </a:solidFill>
              </a:rPr>
              <a:t> </a:t>
            </a:r>
            <a:r>
              <a:rPr lang="en-US" sz="2000" b="1" err="1" smtClean="0">
                <a:solidFill>
                  <a:srgbClr val="0000CC"/>
                </a:solidFill>
              </a:rPr>
              <a:t>phân</a:t>
            </a:r>
            <a:r>
              <a:rPr lang="en-US" sz="2000" b="1" smtClean="0">
                <a:solidFill>
                  <a:srgbClr val="0000CC"/>
                </a:solidFill>
              </a:rPr>
              <a:t> </a:t>
            </a:r>
            <a:r>
              <a:rPr lang="en-US" sz="2000" b="1" err="1" smtClean="0">
                <a:solidFill>
                  <a:srgbClr val="0000CC"/>
                </a:solidFill>
              </a:rPr>
              <a:t>hóa</a:t>
            </a:r>
            <a:r>
              <a:rPr lang="en-US" sz="2000" b="1" smtClean="0">
                <a:solidFill>
                  <a:srgbClr val="0000CC"/>
                </a:solidFill>
              </a:rPr>
              <a:t> </a:t>
            </a:r>
            <a:r>
              <a:rPr lang="en-US" sz="2000" b="1" err="1" smtClean="0">
                <a:solidFill>
                  <a:srgbClr val="0000CC"/>
                </a:solidFill>
              </a:rPr>
              <a:t>của</a:t>
            </a:r>
            <a:r>
              <a:rPr lang="en-US" sz="2000" b="1" smtClean="0">
                <a:solidFill>
                  <a:srgbClr val="0000CC"/>
                </a:solidFill>
              </a:rPr>
              <a:t> </a:t>
            </a:r>
            <a:r>
              <a:rPr lang="en-US" sz="2000" b="1" err="1" smtClean="0">
                <a:solidFill>
                  <a:srgbClr val="0000CC"/>
                </a:solidFill>
              </a:rPr>
              <a:t>xã</a:t>
            </a:r>
            <a:r>
              <a:rPr lang="en-US" sz="2000" b="1" smtClean="0">
                <a:solidFill>
                  <a:srgbClr val="0000CC"/>
                </a:solidFill>
              </a:rPr>
              <a:t> </a:t>
            </a:r>
            <a:r>
              <a:rPr lang="en-US" sz="2000" b="1" err="1" smtClean="0">
                <a:solidFill>
                  <a:srgbClr val="0000CC"/>
                </a:solidFill>
              </a:rPr>
              <a:t>hội</a:t>
            </a:r>
            <a:r>
              <a:rPr lang="en-US" sz="2000" b="1" smtClean="0">
                <a:solidFill>
                  <a:srgbClr val="0000CC"/>
                </a:solidFill>
              </a:rPr>
              <a:t> </a:t>
            </a:r>
            <a:r>
              <a:rPr lang="en-US" sz="2000" b="1" err="1" smtClean="0">
                <a:solidFill>
                  <a:srgbClr val="0000CC"/>
                </a:solidFill>
              </a:rPr>
              <a:t>nguyên</a:t>
            </a:r>
            <a:r>
              <a:rPr lang="en-US" sz="2000" b="1" smtClean="0">
                <a:solidFill>
                  <a:srgbClr val="0000CC"/>
                </a:solidFill>
              </a:rPr>
              <a:t> </a:t>
            </a:r>
            <a:r>
              <a:rPr lang="en-US" sz="2000" b="1" err="1" smtClean="0">
                <a:solidFill>
                  <a:srgbClr val="0000CC"/>
                </a:solidFill>
              </a:rPr>
              <a:t>thủy</a:t>
            </a:r>
            <a:r>
              <a:rPr lang="en-US" sz="2000" b="1" smtClean="0">
                <a:solidFill>
                  <a:srgbClr val="0000CC"/>
                </a:solidFill>
              </a:rPr>
              <a:t> </a:t>
            </a:r>
            <a:r>
              <a:rPr lang="en-US" sz="2000" b="1" err="1" smtClean="0">
                <a:solidFill>
                  <a:srgbClr val="0000CC"/>
                </a:solidFill>
              </a:rPr>
              <a:t>ra</a:t>
            </a:r>
            <a:r>
              <a:rPr lang="en-US" sz="2000" b="1" smtClean="0">
                <a:solidFill>
                  <a:srgbClr val="0000CC"/>
                </a:solidFill>
              </a:rPr>
              <a:t> </a:t>
            </a:r>
            <a:r>
              <a:rPr lang="en-US" sz="2000" b="1" err="1" smtClean="0">
                <a:solidFill>
                  <a:srgbClr val="0000CC"/>
                </a:solidFill>
              </a:rPr>
              <a:t>sao</a:t>
            </a:r>
            <a:r>
              <a:rPr lang="en-US" sz="2000" b="1" smtClean="0">
                <a:solidFill>
                  <a:srgbClr val="0000CC"/>
                </a:solidFill>
              </a:rPr>
              <a:t> </a:t>
            </a:r>
            <a:r>
              <a:rPr lang="en-US" sz="2000" b="1" err="1" smtClean="0">
                <a:solidFill>
                  <a:srgbClr val="0000CC"/>
                </a:solidFill>
              </a:rPr>
              <a:t>nhỉ</a:t>
            </a:r>
            <a:r>
              <a:rPr lang="en-US" sz="2000" b="1" smtClean="0">
                <a:solidFill>
                  <a:srgbClr val="0000CC"/>
                </a:solidFill>
              </a:rPr>
              <a:t>?</a:t>
            </a:r>
          </a:p>
          <a:p>
            <a:pPr algn="ctr"/>
            <a:r>
              <a:rPr lang="en-US" sz="2000" b="1" smtClean="0">
                <a:solidFill>
                  <a:srgbClr val="FF0000"/>
                </a:solidFill>
              </a:rPr>
              <a:t>HÃY KHÁM PHÁ TRONG TIẾT HỌC NÀY!</a:t>
            </a:r>
            <a:endParaRPr lang="en-US" sz="200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par>
                                <p:cTn id="8" presetID="4" presetClass="entr" presetSubtype="16"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box(in)">
                                      <p:cBhvr>
                                        <p:cTn id="10" dur="500"/>
                                        <p:tgtEl>
                                          <p:spTgt spid="13315"/>
                                        </p:tgtEl>
                                      </p:cBhvr>
                                    </p:animEffect>
                                  </p:childTnLst>
                                </p:cTn>
                              </p:par>
                              <p:par>
                                <p:cTn id="11" presetID="4" presetClass="entr" presetSubtype="16" fill="hold" nodeType="withEffect">
                                  <p:stCondLst>
                                    <p:cond delay="0"/>
                                  </p:stCondLst>
                                  <p:childTnLst>
                                    <p:set>
                                      <p:cBhvr>
                                        <p:cTn id="12" dur="1" fill="hold">
                                          <p:stCondLst>
                                            <p:cond delay="0"/>
                                          </p:stCondLst>
                                        </p:cTn>
                                        <p:tgtEl>
                                          <p:spTgt spid="13319"/>
                                        </p:tgtEl>
                                        <p:attrNameLst>
                                          <p:attrName>style.visibility</p:attrName>
                                        </p:attrNameLst>
                                      </p:cBhvr>
                                      <p:to>
                                        <p:strVal val="visible"/>
                                      </p:to>
                                    </p:set>
                                    <p:animEffect transition="in" filter="box(in)">
                                      <p:cBhvr>
                                        <p:cTn id="13"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696199" y="544284"/>
            <a:ext cx="1153891" cy="1099460"/>
          </a:xfrm>
          <a:prstGeom prst="rect">
            <a:avLst/>
          </a:prstGeom>
          <a:noFill/>
        </p:spPr>
      </p:pic>
      <p:sp>
        <p:nvSpPr>
          <p:cNvPr id="9" name="Hộp_Văn_Bản 7"/>
          <p:cNvSpPr txBox="1"/>
          <p:nvPr/>
        </p:nvSpPr>
        <p:spPr>
          <a:xfrm>
            <a:off x="814136" y="14417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pic>
        <p:nvPicPr>
          <p:cNvPr id="14"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460375" y="1539478"/>
            <a:ext cx="8389715"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400" smtClean="0">
                <a:latin typeface="+mj-lt"/>
                <a:cs typeface="Calibri" pitchFamily="34" charset="0"/>
              </a:rPr>
              <a:t>? </a:t>
            </a:r>
            <a:r>
              <a:rPr lang="en-US" sz="2400" err="1" smtClean="0">
                <a:latin typeface="+mj-lt"/>
                <a:cs typeface="Calibri" pitchFamily="34" charset="0"/>
              </a:rPr>
              <a:t>Hãy</a:t>
            </a:r>
            <a:r>
              <a:rPr lang="en-US" sz="2400" smtClean="0">
                <a:latin typeface="+mj-lt"/>
                <a:cs typeface="Calibri" pitchFamily="34" charset="0"/>
              </a:rPr>
              <a:t> </a:t>
            </a:r>
            <a:r>
              <a:rPr lang="en-US" sz="2400" err="1" smtClean="0">
                <a:latin typeface="+mj-lt"/>
                <a:cs typeface="Calibri" pitchFamily="34" charset="0"/>
              </a:rPr>
              <a:t>quan</a:t>
            </a:r>
            <a:r>
              <a:rPr lang="en-US" sz="2400" smtClean="0">
                <a:latin typeface="+mj-lt"/>
                <a:cs typeface="Calibri" pitchFamily="34" charset="0"/>
              </a:rPr>
              <a:t> </a:t>
            </a:r>
            <a:r>
              <a:rPr lang="en-US" sz="2400" err="1" smtClean="0">
                <a:latin typeface="+mj-lt"/>
                <a:cs typeface="Calibri" pitchFamily="34" charset="0"/>
              </a:rPr>
              <a:t>sát</a:t>
            </a:r>
            <a:r>
              <a:rPr lang="en-US" sz="2400" smtClean="0">
                <a:latin typeface="+mj-lt"/>
                <a:cs typeface="Calibri" pitchFamily="34" charset="0"/>
              </a:rPr>
              <a:t> </a:t>
            </a:r>
            <a:r>
              <a:rPr lang="en-US" sz="2400" err="1" smtClean="0">
                <a:latin typeface="+mj-lt"/>
                <a:cs typeface="Calibri" pitchFamily="34" charset="0"/>
              </a:rPr>
              <a:t>kênh</a:t>
            </a:r>
            <a:r>
              <a:rPr lang="en-US" sz="2400" smtClean="0">
                <a:latin typeface="+mj-lt"/>
                <a:cs typeface="Calibri" pitchFamily="34" charset="0"/>
              </a:rPr>
              <a:t> </a:t>
            </a:r>
            <a:r>
              <a:rPr lang="en-US" sz="2400" err="1" smtClean="0">
                <a:latin typeface="+mj-lt"/>
                <a:cs typeface="Calibri" pitchFamily="34" charset="0"/>
              </a:rPr>
              <a:t>chữ</a:t>
            </a:r>
            <a:r>
              <a:rPr lang="en-US" sz="2400" smtClean="0">
                <a:latin typeface="+mj-lt"/>
                <a:cs typeface="Calibri" pitchFamily="34" charset="0"/>
              </a:rPr>
              <a:t>, </a:t>
            </a:r>
            <a:r>
              <a:rPr lang="en-US" sz="2400" err="1" smtClean="0">
                <a:latin typeface="+mj-lt"/>
                <a:cs typeface="Calibri" pitchFamily="34" charset="0"/>
              </a:rPr>
              <a:t>kết</a:t>
            </a:r>
            <a:r>
              <a:rPr lang="en-US" sz="2400" smtClean="0">
                <a:latin typeface="+mj-lt"/>
                <a:cs typeface="Calibri" pitchFamily="34" charset="0"/>
              </a:rPr>
              <a:t> </a:t>
            </a:r>
            <a:r>
              <a:rPr lang="en-US" sz="2400" err="1" smtClean="0">
                <a:latin typeface="+mj-lt"/>
                <a:cs typeface="Calibri" pitchFamily="34" charset="0"/>
              </a:rPr>
              <a:t>hợp</a:t>
            </a:r>
            <a:r>
              <a:rPr lang="en-US" sz="2400" smtClean="0">
                <a:latin typeface="+mj-lt"/>
                <a:cs typeface="Calibri" pitchFamily="34" charset="0"/>
              </a:rPr>
              <a:t> </a:t>
            </a:r>
            <a:r>
              <a:rPr lang="en-US" sz="2400" err="1" smtClean="0">
                <a:latin typeface="+mj-lt"/>
                <a:cs typeface="Calibri" pitchFamily="34" charset="0"/>
              </a:rPr>
              <a:t>quan</a:t>
            </a:r>
            <a:r>
              <a:rPr lang="en-US" sz="2400" smtClean="0">
                <a:latin typeface="+mj-lt"/>
                <a:cs typeface="Calibri" pitchFamily="34" charset="0"/>
              </a:rPr>
              <a:t> </a:t>
            </a:r>
            <a:r>
              <a:rPr lang="en-US" sz="2400" err="1" smtClean="0">
                <a:latin typeface="+mj-lt"/>
                <a:cs typeface="Calibri" pitchFamily="34" charset="0"/>
              </a:rPr>
              <a:t>sát</a:t>
            </a:r>
            <a:r>
              <a:rPr lang="en-US" sz="2400" smtClean="0">
                <a:latin typeface="+mj-lt"/>
                <a:cs typeface="Calibri" pitchFamily="34" charset="0"/>
              </a:rPr>
              <a:t> </a:t>
            </a:r>
            <a:r>
              <a:rPr lang="en-US" sz="2400" err="1" smtClean="0">
                <a:latin typeface="+mj-lt"/>
                <a:cs typeface="Calibri" pitchFamily="34" charset="0"/>
              </a:rPr>
              <a:t>hình</a:t>
            </a:r>
            <a:r>
              <a:rPr lang="en-US" sz="2400" smtClean="0">
                <a:latin typeface="+mj-lt"/>
                <a:cs typeface="Calibri" pitchFamily="34" charset="0"/>
              </a:rPr>
              <a:t> 1 </a:t>
            </a:r>
            <a:r>
              <a:rPr lang="en-US" sz="2400" err="1" smtClean="0">
                <a:latin typeface="+mj-lt"/>
                <a:cs typeface="Calibri" pitchFamily="34" charset="0"/>
              </a:rPr>
              <a:t>và</a:t>
            </a:r>
            <a:r>
              <a:rPr lang="en-US" sz="2400" smtClean="0">
                <a:latin typeface="+mj-lt"/>
                <a:cs typeface="Calibri" pitchFamily="34" charset="0"/>
              </a:rPr>
              <a:t> </a:t>
            </a:r>
            <a:r>
              <a:rPr lang="en-US" sz="2400" err="1" smtClean="0">
                <a:latin typeface="+mj-lt"/>
                <a:cs typeface="Calibri" pitchFamily="34" charset="0"/>
              </a:rPr>
              <a:t>cho</a:t>
            </a:r>
            <a:r>
              <a:rPr lang="en-US" sz="2400" smtClean="0">
                <a:latin typeface="+mj-lt"/>
                <a:cs typeface="Calibri" pitchFamily="34" charset="0"/>
              </a:rPr>
              <a:t> </a:t>
            </a:r>
            <a:r>
              <a:rPr lang="en-US" sz="2400" err="1" smtClean="0">
                <a:latin typeface="+mj-lt"/>
                <a:cs typeface="Calibri" pitchFamily="34" charset="0"/>
              </a:rPr>
              <a:t>biết</a:t>
            </a:r>
            <a:r>
              <a:rPr lang="en-US" sz="2400" smtClean="0">
                <a:latin typeface="+mj-lt"/>
                <a:cs typeface="Calibri" pitchFamily="34" charset="0"/>
              </a:rPr>
              <a:t> </a:t>
            </a:r>
            <a:r>
              <a:rPr lang="en-US" sz="2400" err="1" smtClean="0">
                <a:latin typeface="+mj-lt"/>
                <a:cs typeface="Calibri" pitchFamily="34" charset="0"/>
              </a:rPr>
              <a:t>kim</a:t>
            </a:r>
            <a:r>
              <a:rPr lang="en-US" sz="2400" smtClean="0">
                <a:latin typeface="+mj-lt"/>
                <a:cs typeface="Calibri" pitchFamily="34" charset="0"/>
              </a:rPr>
              <a:t> </a:t>
            </a:r>
            <a:r>
              <a:rPr lang="en-US" sz="2400" err="1" smtClean="0">
                <a:latin typeface="+mj-lt"/>
                <a:cs typeface="Calibri" pitchFamily="34" charset="0"/>
              </a:rPr>
              <a:t>loại</a:t>
            </a:r>
            <a:r>
              <a:rPr lang="en-US" sz="2400" smtClean="0">
                <a:latin typeface="+mj-lt"/>
                <a:cs typeface="Calibri" pitchFamily="34" charset="0"/>
              </a:rPr>
              <a:t> </a:t>
            </a:r>
            <a:r>
              <a:rPr lang="en-US" sz="2400" err="1" smtClean="0">
                <a:latin typeface="+mj-lt"/>
                <a:cs typeface="Calibri" pitchFamily="34" charset="0"/>
              </a:rPr>
              <a:t>đã</a:t>
            </a:r>
            <a:r>
              <a:rPr lang="en-US" sz="2400" smtClean="0">
                <a:latin typeface="+mj-lt"/>
                <a:cs typeface="Calibri" pitchFamily="34" charset="0"/>
              </a:rPr>
              <a:t> </a:t>
            </a:r>
            <a:r>
              <a:rPr lang="en-US" sz="2400" err="1" smtClean="0">
                <a:latin typeface="+mj-lt"/>
                <a:cs typeface="Calibri" pitchFamily="34" charset="0"/>
              </a:rPr>
              <a:t>xuất</a:t>
            </a:r>
            <a:r>
              <a:rPr lang="en-US" sz="2400" smtClean="0">
                <a:latin typeface="+mj-lt"/>
                <a:cs typeface="Calibri" pitchFamily="34" charset="0"/>
              </a:rPr>
              <a:t> </a:t>
            </a:r>
            <a:r>
              <a:rPr lang="en-US" sz="2400" err="1" smtClean="0">
                <a:latin typeface="+mj-lt"/>
                <a:cs typeface="Calibri" pitchFamily="34" charset="0"/>
              </a:rPr>
              <a:t>hiện</a:t>
            </a:r>
            <a:r>
              <a:rPr lang="en-US" sz="2400" smtClean="0">
                <a:latin typeface="+mj-lt"/>
                <a:cs typeface="Calibri" pitchFamily="34" charset="0"/>
              </a:rPr>
              <a:t> </a:t>
            </a:r>
            <a:r>
              <a:rPr lang="en-US" sz="2400" err="1" smtClean="0">
                <a:latin typeface="+mj-lt"/>
                <a:cs typeface="Calibri" pitchFamily="34" charset="0"/>
              </a:rPr>
              <a:t>như</a:t>
            </a:r>
            <a:r>
              <a:rPr lang="en-US" sz="2400" smtClean="0">
                <a:latin typeface="+mj-lt"/>
                <a:cs typeface="Calibri" pitchFamily="34" charset="0"/>
              </a:rPr>
              <a:t> </a:t>
            </a:r>
            <a:r>
              <a:rPr lang="en-US" sz="2400" err="1" smtClean="0">
                <a:latin typeface="+mj-lt"/>
                <a:cs typeface="Calibri" pitchFamily="34" charset="0"/>
              </a:rPr>
              <a:t>thế</a:t>
            </a:r>
            <a:r>
              <a:rPr lang="en-US" sz="2400" smtClean="0">
                <a:latin typeface="+mj-lt"/>
                <a:cs typeface="Calibri" pitchFamily="34" charset="0"/>
              </a:rPr>
              <a:t> </a:t>
            </a:r>
            <a:r>
              <a:rPr lang="en-US" sz="2400" err="1" smtClean="0">
                <a:latin typeface="+mj-lt"/>
                <a:cs typeface="Calibri" pitchFamily="34" charset="0"/>
              </a:rPr>
              <a:t>nào</a:t>
            </a:r>
            <a:r>
              <a:rPr lang="en-US" sz="2400" smtClean="0">
                <a:latin typeface="+mj-lt"/>
                <a:cs typeface="Calibri" pitchFamily="34" charset="0"/>
              </a:rPr>
              <a:t>? </a:t>
            </a:r>
            <a:r>
              <a:rPr lang="en-US" sz="2400" err="1" smtClean="0">
                <a:latin typeface="+mj-lt"/>
                <a:cs typeface="Calibri" pitchFamily="34" charset="0"/>
              </a:rPr>
              <a:t>Thời</a:t>
            </a:r>
            <a:r>
              <a:rPr lang="en-US" sz="2400" smtClean="0">
                <a:latin typeface="+mj-lt"/>
                <a:cs typeface="Calibri" pitchFamily="34" charset="0"/>
              </a:rPr>
              <a:t> </a:t>
            </a:r>
            <a:r>
              <a:rPr lang="en-US" sz="2400" err="1" smtClean="0">
                <a:latin typeface="+mj-lt"/>
                <a:cs typeface="Calibri" pitchFamily="34" charset="0"/>
              </a:rPr>
              <a:t>gian</a:t>
            </a:r>
            <a:r>
              <a:rPr lang="en-US" sz="2400" smtClean="0">
                <a:latin typeface="+mj-lt"/>
                <a:cs typeface="Calibri" pitchFamily="34" charset="0"/>
              </a:rPr>
              <a:t> </a:t>
            </a:r>
            <a:r>
              <a:rPr lang="en-US" sz="2400" err="1" smtClean="0">
                <a:latin typeface="+mj-lt"/>
                <a:cs typeface="Calibri" pitchFamily="34" charset="0"/>
              </a:rPr>
              <a:t>xuất</a:t>
            </a:r>
            <a:r>
              <a:rPr lang="en-US" sz="2400" smtClean="0">
                <a:latin typeface="+mj-lt"/>
                <a:cs typeface="Calibri" pitchFamily="34" charset="0"/>
              </a:rPr>
              <a:t> </a:t>
            </a:r>
            <a:r>
              <a:rPr lang="en-US" sz="2400" err="1" smtClean="0">
                <a:latin typeface="+mj-lt"/>
                <a:cs typeface="Calibri" pitchFamily="34" charset="0"/>
              </a:rPr>
              <a:t>hiện</a:t>
            </a:r>
            <a:r>
              <a:rPr lang="en-US" sz="2400" smtClean="0">
                <a:latin typeface="+mj-lt"/>
                <a:cs typeface="Calibri" pitchFamily="34" charset="0"/>
              </a:rPr>
              <a:t> </a:t>
            </a:r>
            <a:r>
              <a:rPr lang="en-US" sz="2400" err="1" smtClean="0">
                <a:latin typeface="+mj-lt"/>
                <a:cs typeface="Calibri" pitchFamily="34" charset="0"/>
              </a:rPr>
              <a:t>của</a:t>
            </a:r>
            <a:r>
              <a:rPr lang="en-US" sz="2400" smtClean="0">
                <a:latin typeface="+mj-lt"/>
                <a:cs typeface="Calibri" pitchFamily="34" charset="0"/>
              </a:rPr>
              <a:t> </a:t>
            </a:r>
            <a:r>
              <a:rPr lang="en-US" sz="2400" err="1" smtClean="0">
                <a:latin typeface="+mj-lt"/>
                <a:cs typeface="Calibri" pitchFamily="34" charset="0"/>
              </a:rPr>
              <a:t>các</a:t>
            </a:r>
            <a:r>
              <a:rPr lang="en-US" sz="2400" smtClean="0">
                <a:latin typeface="+mj-lt"/>
                <a:cs typeface="Calibri" pitchFamily="34" charset="0"/>
              </a:rPr>
              <a:t> </a:t>
            </a:r>
            <a:r>
              <a:rPr lang="en-US" sz="2400" err="1" smtClean="0">
                <a:latin typeface="+mj-lt"/>
                <a:cs typeface="Calibri" pitchFamily="34" charset="0"/>
              </a:rPr>
              <a:t>loại</a:t>
            </a:r>
            <a:r>
              <a:rPr lang="en-US" sz="2400" smtClean="0">
                <a:latin typeface="+mj-lt"/>
                <a:cs typeface="Calibri" pitchFamily="34" charset="0"/>
              </a:rPr>
              <a:t> </a:t>
            </a:r>
            <a:r>
              <a:rPr lang="en-US" sz="2400" err="1" smtClean="0">
                <a:latin typeface="+mj-lt"/>
                <a:cs typeface="Calibri" pitchFamily="34" charset="0"/>
              </a:rPr>
              <a:t>kim</a:t>
            </a:r>
            <a:r>
              <a:rPr lang="en-US" sz="2400" smtClean="0">
                <a:latin typeface="+mj-lt"/>
                <a:cs typeface="Calibri" pitchFamily="34" charset="0"/>
              </a:rPr>
              <a:t> </a:t>
            </a:r>
            <a:r>
              <a:rPr lang="en-US" sz="2400" err="1" smtClean="0">
                <a:latin typeface="+mj-lt"/>
                <a:cs typeface="Calibri" pitchFamily="34" charset="0"/>
              </a:rPr>
              <a:t>loại</a:t>
            </a:r>
            <a:r>
              <a:rPr lang="en-US" sz="2400" smtClean="0">
                <a:latin typeface="+mj-lt"/>
                <a:cs typeface="Calibri" pitchFamily="34" charset="0"/>
              </a:rPr>
              <a:t>? Qua </a:t>
            </a:r>
            <a:r>
              <a:rPr lang="en-US" sz="2400" err="1" smtClean="0">
                <a:latin typeface="+mj-lt"/>
                <a:cs typeface="Calibri" pitchFamily="34" charset="0"/>
              </a:rPr>
              <a:t>nội</a:t>
            </a:r>
            <a:r>
              <a:rPr lang="en-US" sz="2400" smtClean="0">
                <a:latin typeface="+mj-lt"/>
                <a:cs typeface="Calibri" pitchFamily="34" charset="0"/>
              </a:rPr>
              <a:t> dung </a:t>
            </a:r>
            <a:r>
              <a:rPr lang="en-US" sz="2400" i="1" smtClean="0">
                <a:latin typeface="+mj-lt"/>
                <a:cs typeface="Calibri" pitchFamily="34" charset="0"/>
              </a:rPr>
              <a:t>”</a:t>
            </a:r>
            <a:r>
              <a:rPr lang="en-US" sz="2400" i="1" err="1" smtClean="0">
                <a:latin typeface="+mj-lt"/>
                <a:cs typeface="Calibri" pitchFamily="34" charset="0"/>
              </a:rPr>
              <a:t>Em</a:t>
            </a:r>
            <a:r>
              <a:rPr lang="en-US" sz="2400" i="1" smtClean="0">
                <a:latin typeface="+mj-lt"/>
                <a:cs typeface="Calibri" pitchFamily="34" charset="0"/>
              </a:rPr>
              <a:t> </a:t>
            </a:r>
            <a:r>
              <a:rPr lang="en-US" sz="2400" i="1" err="1" smtClean="0">
                <a:latin typeface="+mj-lt"/>
                <a:cs typeface="Calibri" pitchFamily="34" charset="0"/>
              </a:rPr>
              <a:t>có</a:t>
            </a:r>
            <a:r>
              <a:rPr lang="en-US" sz="2400" i="1" smtClean="0">
                <a:latin typeface="+mj-lt"/>
                <a:cs typeface="Calibri" pitchFamily="34" charset="0"/>
              </a:rPr>
              <a:t> </a:t>
            </a:r>
            <a:r>
              <a:rPr lang="en-US" sz="2400" i="1" err="1" smtClean="0">
                <a:latin typeface="+mj-lt"/>
                <a:cs typeface="Calibri" pitchFamily="34" charset="0"/>
              </a:rPr>
              <a:t>biết</a:t>
            </a:r>
            <a:r>
              <a:rPr lang="en-US" sz="2400" i="1" smtClean="0">
                <a:latin typeface="+mj-lt"/>
                <a:cs typeface="Calibri" pitchFamily="34" charset="0"/>
              </a:rPr>
              <a:t>?” </a:t>
            </a:r>
            <a:r>
              <a:rPr lang="en-US" sz="2400" err="1" smtClean="0">
                <a:latin typeface="+mj-lt"/>
                <a:cs typeface="Calibri" pitchFamily="34" charset="0"/>
              </a:rPr>
              <a:t>em</a:t>
            </a:r>
            <a:r>
              <a:rPr lang="en-US" sz="2400" smtClean="0">
                <a:latin typeface="+mj-lt"/>
                <a:cs typeface="Calibri" pitchFamily="34" charset="0"/>
              </a:rPr>
              <a:t> </a:t>
            </a:r>
            <a:r>
              <a:rPr lang="en-US" sz="2400" err="1" smtClean="0">
                <a:latin typeface="+mj-lt"/>
                <a:cs typeface="Calibri" pitchFamily="34" charset="0"/>
              </a:rPr>
              <a:t>biết</a:t>
            </a:r>
            <a:r>
              <a:rPr lang="en-US" sz="2400" smtClean="0">
                <a:latin typeface="+mj-lt"/>
                <a:cs typeface="Calibri" pitchFamily="34" charset="0"/>
              </a:rPr>
              <a:t> </a:t>
            </a:r>
            <a:r>
              <a:rPr lang="en-US" sz="2400" err="1" smtClean="0">
                <a:latin typeface="+mj-lt"/>
                <a:cs typeface="Calibri" pitchFamily="34" charset="0"/>
              </a:rPr>
              <a:t>gì</a:t>
            </a:r>
            <a:r>
              <a:rPr lang="en-US" sz="2400" smtClean="0">
                <a:latin typeface="+mj-lt"/>
                <a:cs typeface="Calibri" pitchFamily="34" charset="0"/>
              </a:rPr>
              <a:t> </a:t>
            </a:r>
            <a:r>
              <a:rPr lang="en-US" sz="2400" err="1" smtClean="0">
                <a:latin typeface="+mj-lt"/>
                <a:cs typeface="Calibri" pitchFamily="34" charset="0"/>
              </a:rPr>
              <a:t>về</a:t>
            </a:r>
            <a:r>
              <a:rPr lang="en-US" sz="2400" smtClean="0">
                <a:latin typeface="+mj-lt"/>
                <a:cs typeface="Calibri" pitchFamily="34" charset="0"/>
              </a:rPr>
              <a:t> </a:t>
            </a:r>
            <a:r>
              <a:rPr lang="en-US" sz="2400" err="1" smtClean="0">
                <a:latin typeface="+mj-lt"/>
                <a:cs typeface="Calibri" pitchFamily="34" charset="0"/>
              </a:rPr>
              <a:t>cách</a:t>
            </a:r>
            <a:r>
              <a:rPr lang="en-US" sz="2400" smtClean="0">
                <a:latin typeface="+mj-lt"/>
                <a:cs typeface="Calibri" pitchFamily="34" charset="0"/>
              </a:rPr>
              <a:t> </a:t>
            </a:r>
            <a:r>
              <a:rPr lang="en-US" sz="2400" err="1" smtClean="0">
                <a:latin typeface="+mj-lt"/>
                <a:cs typeface="Calibri" pitchFamily="34" charset="0"/>
              </a:rPr>
              <a:t>người</a:t>
            </a:r>
            <a:r>
              <a:rPr lang="en-US" sz="2400" smtClean="0">
                <a:latin typeface="+mj-lt"/>
                <a:cs typeface="Calibri" pitchFamily="34" charset="0"/>
              </a:rPr>
              <a:t> </a:t>
            </a:r>
            <a:r>
              <a:rPr lang="en-US" sz="2400" err="1" smtClean="0">
                <a:latin typeface="+mj-lt"/>
                <a:cs typeface="Calibri" pitchFamily="34" charset="0"/>
              </a:rPr>
              <a:t>nguyên</a:t>
            </a:r>
            <a:r>
              <a:rPr lang="en-US" sz="2400" smtClean="0">
                <a:latin typeface="+mj-lt"/>
                <a:cs typeface="Calibri" pitchFamily="34" charset="0"/>
              </a:rPr>
              <a:t> </a:t>
            </a:r>
            <a:r>
              <a:rPr lang="en-US" sz="2400" err="1" smtClean="0">
                <a:latin typeface="+mj-lt"/>
                <a:cs typeface="Calibri" pitchFamily="34" charset="0"/>
              </a:rPr>
              <a:t>thủy</a:t>
            </a:r>
            <a:r>
              <a:rPr lang="en-US" sz="2400" smtClean="0">
                <a:latin typeface="+mj-lt"/>
                <a:cs typeface="Calibri" pitchFamily="34" charset="0"/>
              </a:rPr>
              <a:t> </a:t>
            </a:r>
            <a:r>
              <a:rPr lang="en-US" sz="2400" err="1" smtClean="0">
                <a:latin typeface="+mj-lt"/>
                <a:cs typeface="Calibri" pitchFamily="34" charset="0"/>
              </a:rPr>
              <a:t>tìm</a:t>
            </a:r>
            <a:r>
              <a:rPr lang="en-US" sz="2400" smtClean="0">
                <a:latin typeface="+mj-lt"/>
                <a:cs typeface="Calibri" pitchFamily="34" charset="0"/>
              </a:rPr>
              <a:t> </a:t>
            </a:r>
            <a:r>
              <a:rPr lang="en-US" sz="2400" err="1" smtClean="0">
                <a:latin typeface="+mj-lt"/>
                <a:cs typeface="Calibri" pitchFamily="34" charset="0"/>
              </a:rPr>
              <a:t>ra</a:t>
            </a:r>
            <a:r>
              <a:rPr lang="en-US" sz="2400" smtClean="0">
                <a:latin typeface="+mj-lt"/>
                <a:cs typeface="Calibri" pitchFamily="34" charset="0"/>
              </a:rPr>
              <a:t> </a:t>
            </a:r>
            <a:r>
              <a:rPr lang="en-US" sz="2400" err="1" smtClean="0">
                <a:latin typeface="+mj-lt"/>
                <a:cs typeface="Calibri" pitchFamily="34" charset="0"/>
              </a:rPr>
              <a:t>đồng</a:t>
            </a:r>
            <a:r>
              <a:rPr lang="en-US" sz="2400" smtClean="0">
                <a:latin typeface="+mj-lt"/>
                <a:cs typeface="Calibri" pitchFamily="34" charset="0"/>
              </a:rPr>
              <a:t>?</a:t>
            </a:r>
          </a:p>
        </p:txBody>
      </p:sp>
      <p:pic>
        <p:nvPicPr>
          <p:cNvPr id="1026" name="Picture 7"/>
          <p:cNvPicPr>
            <a:picLocks noChangeAspect="1" noChangeArrowheads="1"/>
          </p:cNvPicPr>
          <p:nvPr/>
        </p:nvPicPr>
        <p:blipFill>
          <a:blip r:embed="rId5"/>
          <a:srcRect/>
          <a:stretch>
            <a:fillRect/>
          </a:stretch>
        </p:blipFill>
        <p:spPr bwMode="auto">
          <a:xfrm>
            <a:off x="460375" y="3109138"/>
            <a:ext cx="2433472" cy="3748862"/>
          </a:xfrm>
          <a:prstGeom prst="rect">
            <a:avLst/>
          </a:prstGeom>
          <a:noFill/>
        </p:spPr>
      </p:pic>
      <p:pic>
        <p:nvPicPr>
          <p:cNvPr id="1025" name="Picture 4"/>
          <p:cNvPicPr>
            <a:picLocks noChangeAspect="1" noChangeArrowheads="1"/>
          </p:cNvPicPr>
          <p:nvPr/>
        </p:nvPicPr>
        <p:blipFill>
          <a:blip r:embed="rId6"/>
          <a:srcRect/>
          <a:stretch>
            <a:fillRect/>
          </a:stretch>
        </p:blipFill>
        <p:spPr bwMode="auto">
          <a:xfrm>
            <a:off x="2590801" y="3352800"/>
            <a:ext cx="3505200" cy="2875360"/>
          </a:xfrm>
          <a:prstGeom prst="rect">
            <a:avLst/>
          </a:prstGeom>
          <a:noFill/>
        </p:spPr>
      </p:pic>
      <p:sp>
        <p:nvSpPr>
          <p:cNvPr id="1027" name="Rectangle 3"/>
          <p:cNvSpPr>
            <a:spLocks noChangeArrowheads="1"/>
          </p:cNvSpPr>
          <p:nvPr/>
        </p:nvSpPr>
        <p:spPr bwMode="auto">
          <a:xfrm>
            <a:off x="155575" y="853678"/>
            <a:ext cx="7540624" cy="400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1.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Sự</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phát</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hiện</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ra</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kim</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loại</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và</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bước</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tiến</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của</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xã</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hội</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nguyên</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thủy</a:t>
            </a:r>
            <a:endParaRPr kumimoji="0" lang="en-US" sz="2000" b="0" i="0" u="none" strike="noStrike" cap="none" normalizeH="0" baseline="0" smtClean="0">
              <a:ln>
                <a:noFill/>
              </a:ln>
              <a:solidFill>
                <a:srgbClr val="000099"/>
              </a:solidFill>
              <a:effectLst/>
              <a:latin typeface="Arial" pitchFamily="34" charset="0"/>
              <a:cs typeface="Arial" pitchFamily="34" charset="0"/>
            </a:endParaRPr>
          </a:p>
        </p:txBody>
      </p:sp>
      <p:sp>
        <p:nvSpPr>
          <p:cNvPr id="1028" name="Rectangle 4"/>
          <p:cNvSpPr>
            <a:spLocks noChangeArrowheads="1"/>
          </p:cNvSpPr>
          <p:nvPr/>
        </p:nvSpPr>
        <p:spPr bwMode="auto">
          <a:xfrm>
            <a:off x="6283350" y="3352800"/>
            <a:ext cx="2754089" cy="313932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b="1" i="0" u="none" strike="noStrike" cap="none" normalizeH="0" baseline="0" smtClean="0">
                <a:ln>
                  <a:noFill/>
                </a:ln>
                <a:solidFill>
                  <a:srgbClr val="000000"/>
                </a:solidFill>
                <a:effectLst/>
                <a:latin typeface="Arial" pitchFamily="34" charset="0"/>
                <a:ea typeface="Times New Roman" pitchFamily="18" charset="0"/>
                <a:cs typeface="Times New Roman" pitchFamily="18" charset="0"/>
              </a:rPr>
              <a:t> - Người nguyên thủy </a:t>
            </a:r>
            <a:endParaRPr kumimoji="0" lang="vi-VN" b="1" i="0" u="none" strike="noStrike" cap="none" normalizeH="0" baseline="0" smtClean="0">
              <a:ln>
                <a:noFill/>
              </a:ln>
              <a:solidFill>
                <a:srgbClr val="000000"/>
              </a:solidFill>
              <a:effectLst/>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b="1" i="0" u="none" strike="noStrike" cap="none" normalizeH="0" baseline="0" smtClean="0">
                <a:ln>
                  <a:noFill/>
                </a:ln>
                <a:solidFill>
                  <a:srgbClr val="000000"/>
                </a:solidFill>
                <a:effectLst/>
                <a:latin typeface="Arial" pitchFamily="34" charset="0"/>
                <a:ea typeface="Times New Roman" pitchFamily="18" charset="0"/>
                <a:cs typeface="Times New Roman" pitchFamily="18" charset="0"/>
              </a:rPr>
              <a:t>qua các trận cháy rừng</a:t>
            </a:r>
            <a:r>
              <a:rPr kumimoji="0" lang="sv-SE" b="1" i="0" u="none" strike="noStrike" cap="none" normalizeH="0" baseline="0" smtClean="0">
                <a:ln>
                  <a:noFill/>
                </a:ln>
                <a:solidFill>
                  <a:srgbClr val="000000"/>
                </a:solidFill>
                <a:effectLst/>
                <a:latin typeface="Arial" pitchFamily="34" charset="0"/>
                <a:ea typeface="Times New Roman" pitchFamily="18" charset="0"/>
                <a:cs typeface="Times New Roman" pitchFamily="18" charset="0"/>
              </a:rPr>
              <a:t> đã phát hiện đồ đồng vào khoảng thế kỉ IV TCN. Đồ đồng được dùng để chế tạo đồ dùng và vũ khí. Sau đó người nguyên thủy còn tìm được kim loại sắt</a:t>
            </a:r>
            <a:r>
              <a:rPr kumimoji="0" lang="vi-VN" b="1" i="0" u="none" strike="noStrike" cap="none" normalizeH="0" smtClean="0">
                <a:ln>
                  <a:noFill/>
                </a:ln>
                <a:solidFill>
                  <a:srgbClr val="000000"/>
                </a:solidFill>
                <a:effectLst/>
                <a:latin typeface="Arial" pitchFamily="34" charset="0"/>
                <a:ea typeface="Times New Roman" pitchFamily="18" charset="0"/>
                <a:cs typeface="Times New Roman" pitchFamily="18" charset="0"/>
              </a:rPr>
              <a:t> vào cuối thiên niên kỉ II đầu thiên niên kỉ I TCN</a:t>
            </a:r>
            <a:endParaRPr kumimoji="0" lang="sv-SE" b="1"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2"/>
          <p:cNvPicPr>
            <a:picLocks noChangeAspect="1" noChangeArrowheads="1"/>
          </p:cNvPicPr>
          <p:nvPr/>
        </p:nvPicPr>
        <p:blipFill>
          <a:blip r:embed="rId7" cstate="print"/>
          <a:srcRect/>
          <a:stretch>
            <a:fillRect/>
          </a:stretch>
        </p:blipFill>
        <p:spPr bwMode="auto">
          <a:xfrm>
            <a:off x="5903114" y="3207614"/>
            <a:ext cx="535383" cy="4310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5"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heckerboard(across)">
                                      <p:cBhvr>
                                        <p:cTn id="15" dur="500"/>
                                        <p:tgtEl>
                                          <p:spTgt spid="1026"/>
                                        </p:tgtEl>
                                      </p:cBhvr>
                                    </p:animEffect>
                                  </p:childTnLst>
                                </p:cTn>
                              </p:par>
                              <p:par>
                                <p:cTn id="16" presetID="4" presetClass="entr" presetSubtype="16" fill="hold" nodeType="withEffect">
                                  <p:stCondLst>
                                    <p:cond delay="0"/>
                                  </p:stCondLst>
                                  <p:childTnLst>
                                    <p:set>
                                      <p:cBhvr>
                                        <p:cTn id="17" dur="1" fill="hold">
                                          <p:stCondLst>
                                            <p:cond delay="0"/>
                                          </p:stCondLst>
                                        </p:cTn>
                                        <p:tgtEl>
                                          <p:spTgt spid="1025"/>
                                        </p:tgtEl>
                                        <p:attrNameLst>
                                          <p:attrName>style.visibility</p:attrName>
                                        </p:attrNameLst>
                                      </p:cBhvr>
                                      <p:to>
                                        <p:strVal val="visible"/>
                                      </p:to>
                                    </p:set>
                                    <p:animEffect transition="in" filter="box(in)">
                                      <p:cBhvr>
                                        <p:cTn id="18" dur="500"/>
                                        <p:tgtEl>
                                          <p:spTgt spid="102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ox(in)">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27" grpId="0" animBg="1"/>
      <p:bldP spid="10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924800" y="853678"/>
            <a:ext cx="1153891" cy="1099460"/>
          </a:xfrm>
          <a:prstGeom prst="rect">
            <a:avLst/>
          </a:prstGeom>
          <a:noFill/>
        </p:spPr>
      </p:pic>
      <p:sp>
        <p:nvSpPr>
          <p:cNvPr id="9" name="Hộp_Văn_Bản 7"/>
          <p:cNvSpPr txBox="1"/>
          <p:nvPr/>
        </p:nvSpPr>
        <p:spPr>
          <a:xfrm>
            <a:off x="814136" y="14417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pic>
        <p:nvPicPr>
          <p:cNvPr id="14"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039100" y="117445"/>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924800" y="5919787"/>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AutoShape 2" descr="Dàn Karaoke Gia Đình Năm 2021 Có Điểm Gì Đặc Biệ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Vẽ tay hoạt hình cậu bé dấu chấm hỏi minh họa miễn phí | Công cụ đồ họa PSD  Tải xuống miễn phí - Pikb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7" name="Rectangle 3"/>
          <p:cNvSpPr>
            <a:spLocks noChangeArrowheads="1"/>
          </p:cNvSpPr>
          <p:nvPr/>
        </p:nvSpPr>
        <p:spPr bwMode="auto">
          <a:xfrm>
            <a:off x="344488" y="653623"/>
            <a:ext cx="7540624" cy="400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1.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Sự</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phát</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hiện</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ra</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kim</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loại</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và</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bước</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tiến</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của</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xã</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hội</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nguyên</a:t>
            </a:r>
            <a:r>
              <a:rPr kumimoji="0" lang="en-US" sz="20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 </a:t>
            </a:r>
            <a:r>
              <a:rPr kumimoji="0" lang="en-US" sz="2000" b="1" i="0" u="none" strike="noStrike" cap="none" normalizeH="0" baseline="0" err="1" smtClean="0">
                <a:ln>
                  <a:noFill/>
                </a:ln>
                <a:solidFill>
                  <a:srgbClr val="000099"/>
                </a:solidFill>
                <a:effectLst/>
                <a:latin typeface="Times New Roman" pitchFamily="18" charset="0"/>
                <a:ea typeface="Calibri" pitchFamily="34" charset="0"/>
                <a:cs typeface="Times New Roman" pitchFamily="18" charset="0"/>
              </a:rPr>
              <a:t>thủy</a:t>
            </a:r>
            <a:endParaRPr kumimoji="0" lang="en-US" sz="2000" b="0" i="0" u="none" strike="noStrike" cap="none" normalizeH="0" baseline="0" smtClean="0">
              <a:ln>
                <a:noFill/>
              </a:ln>
              <a:solidFill>
                <a:srgbClr val="000099"/>
              </a:solidFill>
              <a:effectLst/>
              <a:latin typeface="Arial" pitchFamily="34" charset="0"/>
              <a:cs typeface="Arial" pitchFamily="34" charset="0"/>
            </a:endParaRPr>
          </a:p>
        </p:txBody>
      </p:sp>
      <p:sp>
        <p:nvSpPr>
          <p:cNvPr id="16" name="Rectangle 4"/>
          <p:cNvSpPr>
            <a:spLocks noChangeArrowheads="1"/>
          </p:cNvSpPr>
          <p:nvPr/>
        </p:nvSpPr>
        <p:spPr bwMode="auto">
          <a:xfrm>
            <a:off x="460375" y="1212301"/>
            <a:ext cx="1901825"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-Người nguyên thủy </a:t>
            </a:r>
            <a:r>
              <a:rPr kumimoji="0" lang="sv-SE" b="1" i="0" u="none" strike="noStrike" cap="none" normalizeH="0" baseline="0" dirty="0" smtClean="0">
                <a:ln>
                  <a:noFill/>
                </a:ln>
                <a:solidFill>
                  <a:srgbClr val="C00000"/>
                </a:solidFill>
                <a:effectLst/>
                <a:latin typeface="Arial" pitchFamily="34" charset="0"/>
                <a:ea typeface="Times New Roman" pitchFamily="18" charset="0"/>
                <a:cs typeface="Times New Roman" pitchFamily="18" charset="0"/>
              </a:rPr>
              <a:t>trong quá trình </a:t>
            </a:r>
            <a:r>
              <a:rPr kumimoji="0" lang="vi-VN" b="1" i="0" u="none" strike="noStrike" cap="none" normalizeH="0" baseline="0" dirty="0" smtClean="0">
                <a:ln>
                  <a:noFill/>
                </a:ln>
                <a:solidFill>
                  <a:srgbClr val="C00000"/>
                </a:solidFill>
                <a:effectLst/>
                <a:latin typeface="Arial" pitchFamily="34" charset="0"/>
                <a:ea typeface="Times New Roman" pitchFamily="18" charset="0"/>
                <a:cs typeface="Times New Roman" pitchFamily="18" charset="0"/>
              </a:rPr>
              <a:t>nung</a:t>
            </a:r>
            <a:r>
              <a:rPr kumimoji="0" lang="sv-SE" b="1" i="0" u="none" strike="noStrike" cap="none" normalizeH="0" baseline="0" dirty="0" smtClean="0">
                <a:ln>
                  <a:noFill/>
                </a:ln>
                <a:solidFill>
                  <a:srgbClr val="C00000"/>
                </a:solidFill>
                <a:effectLst/>
                <a:latin typeface="Arial" pitchFamily="34" charset="0"/>
                <a:ea typeface="Times New Roman" pitchFamily="18" charset="0"/>
                <a:cs typeface="Times New Roman" pitchFamily="18" charset="0"/>
              </a:rPr>
              <a:t> đồ gốm</a:t>
            </a:r>
            <a:r>
              <a:rPr lang="vi-VN" b="1" dirty="0" smtClean="0">
                <a:solidFill>
                  <a:srgbClr val="000000"/>
                </a:solidFill>
                <a:latin typeface="Arial" pitchFamily="34" charset="0"/>
                <a:ea typeface="Times New Roman" pitchFamily="18" charset="0"/>
                <a:cs typeface="Times New Roman" pitchFamily="18" charset="0"/>
              </a:rPr>
              <a:t> người </a:t>
            </a:r>
            <a:r>
              <a:rPr lang="vi-VN" b="1" dirty="0" smtClean="0">
                <a:solidFill>
                  <a:srgbClr val="000000"/>
                </a:solidFill>
                <a:latin typeface="Arial" pitchFamily="34" charset="0"/>
                <a:ea typeface="Times New Roman" pitchFamily="18" charset="0"/>
                <a:cs typeface="Times New Roman" pitchFamily="18" charset="0"/>
              </a:rPr>
              <a:t>nguy</a:t>
            </a:r>
            <a:r>
              <a:rPr lang="en-US" b="1" dirty="0">
                <a:solidFill>
                  <a:srgbClr val="000000"/>
                </a:solidFill>
                <a:latin typeface="Arial" pitchFamily="34" charset="0"/>
                <a:ea typeface="Times New Roman" pitchFamily="18" charset="0"/>
                <a:cs typeface="Times New Roman" pitchFamily="18" charset="0"/>
              </a:rPr>
              <a:t>ê</a:t>
            </a:r>
            <a:r>
              <a:rPr lang="vi-VN" b="1" dirty="0" smtClean="0">
                <a:solidFill>
                  <a:srgbClr val="000000"/>
                </a:solidFill>
                <a:latin typeface="Arial" pitchFamily="34" charset="0"/>
                <a:ea typeface="Times New Roman" pitchFamily="18" charset="0"/>
                <a:cs typeface="Times New Roman" pitchFamily="18" charset="0"/>
              </a:rPr>
              <a:t>n </a:t>
            </a:r>
            <a:r>
              <a:rPr lang="vi-VN" b="1" dirty="0" smtClean="0">
                <a:solidFill>
                  <a:srgbClr val="000000"/>
                </a:solidFill>
                <a:latin typeface="Arial" pitchFamily="34" charset="0"/>
                <a:ea typeface="Times New Roman" pitchFamily="18" charset="0"/>
                <a:cs typeface="Times New Roman" pitchFamily="18" charset="0"/>
              </a:rPr>
              <a:t>thủy đã phát hiện kim loại </a:t>
            </a:r>
            <a:r>
              <a:rPr lang="vi-VN" b="1" dirty="0" smtClean="0">
                <a:solidFill>
                  <a:srgbClr val="C00000"/>
                </a:solidFill>
                <a:latin typeface="Arial" pitchFamily="34" charset="0"/>
                <a:ea typeface="Times New Roman" pitchFamily="18" charset="0"/>
                <a:cs typeface="Times New Roman" pitchFamily="18" charset="0"/>
              </a:rPr>
              <a:t>đồng, </a:t>
            </a:r>
            <a:r>
              <a:rPr lang="vi-VN" b="1" dirty="0" smtClean="0">
                <a:solidFill>
                  <a:srgbClr val="000000"/>
                </a:solidFill>
                <a:latin typeface="Arial" pitchFamily="34" charset="0"/>
                <a:ea typeface="Times New Roman" pitchFamily="18" charset="0"/>
                <a:cs typeface="Times New Roman" pitchFamily="18" charset="0"/>
              </a:rPr>
              <a:t>trong </a:t>
            </a:r>
            <a:r>
              <a:rPr lang="vi-VN" b="1" dirty="0" smtClean="0">
                <a:solidFill>
                  <a:srgbClr val="C00000"/>
                </a:solidFill>
                <a:latin typeface="Arial" pitchFamily="34" charset="0"/>
                <a:ea typeface="Times New Roman" pitchFamily="18" charset="0"/>
                <a:cs typeface="Times New Roman" pitchFamily="18" charset="0"/>
              </a:rPr>
              <a:t>quá trình nung chảy đồng </a:t>
            </a:r>
            <a:r>
              <a:rPr lang="vi-VN" b="1" dirty="0" smtClean="0">
                <a:solidFill>
                  <a:srgbClr val="000000"/>
                </a:solidFill>
                <a:latin typeface="Arial" pitchFamily="34" charset="0"/>
                <a:ea typeface="Times New Roman" pitchFamily="18" charset="0"/>
                <a:cs typeface="Times New Roman" pitchFamily="18" charset="0"/>
              </a:rPr>
              <a:t>đã tìm </a:t>
            </a:r>
            <a:r>
              <a:rPr kumimoji="0" lang="sv-SE"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được </a:t>
            </a:r>
            <a:r>
              <a:rPr kumimoji="0" lang="sv-SE" b="1" i="0" u="none" strike="noStrike" cap="none" normalizeH="0" baseline="0" dirty="0" smtClean="0">
                <a:ln>
                  <a:noFill/>
                </a:ln>
                <a:solidFill>
                  <a:srgbClr val="C00000"/>
                </a:solidFill>
                <a:effectLst/>
                <a:latin typeface="Arial" pitchFamily="34" charset="0"/>
                <a:ea typeface="Times New Roman" pitchFamily="18" charset="0"/>
                <a:cs typeface="Times New Roman" pitchFamily="18" charset="0"/>
              </a:rPr>
              <a:t>kim loại sắt</a:t>
            </a:r>
            <a:r>
              <a:rPr kumimoji="0" lang="vi-VN" b="1" i="0"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vào cuối thiên niên kỉ II đầu thiên niên kỉ I TCN</a:t>
            </a:r>
            <a:endParaRPr kumimoji="0" lang="sv-SE" b="1" i="0" u="none" strike="noStrike" cap="none" normalizeH="0" baseline="0" dirty="0" smtClean="0">
              <a:ln>
                <a:noFill/>
              </a:ln>
              <a:solidFill>
                <a:schemeClr val="tx1"/>
              </a:solidFill>
              <a:effectLst/>
              <a:latin typeface="Arial" pitchFamily="34" charset="0"/>
              <a:cs typeface="Arial" pitchFamily="34" charset="0"/>
            </a:endParaRPr>
          </a:p>
        </p:txBody>
      </p:sp>
      <p:sp>
        <p:nvSpPr>
          <p:cNvPr id="20" name="Cloud Callout 19"/>
          <p:cNvSpPr>
            <a:spLocks noChangeArrowheads="1"/>
          </p:cNvSpPr>
          <p:nvPr/>
        </p:nvSpPr>
        <p:spPr bwMode="auto">
          <a:xfrm>
            <a:off x="4114800" y="1150739"/>
            <a:ext cx="3276600" cy="2699656"/>
          </a:xfrm>
          <a:prstGeom prst="cloudCallout">
            <a:avLst>
              <a:gd name="adj1" fmla="val 57699"/>
              <a:gd name="adj2" fmla="val -47908"/>
            </a:avLst>
          </a:prstGeom>
          <a:ln>
            <a:headEnd/>
            <a:tailEnd/>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tabLst>
                <a:tab pos="76200" algn="l"/>
              </a:tabLst>
            </a:pP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Ngoài</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ra</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em</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còn</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cách</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lí</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giải</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nào</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khác</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về</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cách</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người</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nguyên</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thủy</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đã</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tìm</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ra</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kim</a:t>
            </a:r>
            <a:r>
              <a:rPr lang="en-US" sz="2000" b="1" smtClean="0">
                <a:solidFill>
                  <a:srgbClr val="000099"/>
                </a:solidFill>
                <a:latin typeface="Times New Roman" pitchFamily="18" charset="0"/>
                <a:ea typeface="Calibri" pitchFamily="34" charset="0"/>
                <a:cs typeface="Times New Roman" pitchFamily="18" charset="0"/>
              </a:rPr>
              <a:t> </a:t>
            </a:r>
            <a:r>
              <a:rPr lang="en-US" sz="2000" b="1" err="1" smtClean="0">
                <a:solidFill>
                  <a:srgbClr val="000099"/>
                </a:solidFill>
                <a:latin typeface="Times New Roman" pitchFamily="18" charset="0"/>
                <a:ea typeface="Calibri" pitchFamily="34" charset="0"/>
                <a:cs typeface="Times New Roman" pitchFamily="18" charset="0"/>
              </a:rPr>
              <a:t>loại</a:t>
            </a:r>
            <a:r>
              <a:rPr lang="vi-VN" sz="2000" b="1" smtClean="0">
                <a:solidFill>
                  <a:srgbClr val="000099"/>
                </a:solidFill>
                <a:latin typeface="Times New Roman" pitchFamily="18" charset="0"/>
                <a:ea typeface="Calibri" pitchFamily="34" charset="0"/>
                <a:cs typeface="Times New Roman" pitchFamily="18" charset="0"/>
              </a:rPr>
              <a:t> đồng và sắt</a:t>
            </a:r>
            <a:r>
              <a:rPr lang="en-US" sz="2000" b="1" smtClean="0">
                <a:solidFill>
                  <a:srgbClr val="000099"/>
                </a:solidFill>
                <a:latin typeface="Times New Roman" pitchFamily="18" charset="0"/>
                <a:ea typeface="Calibri" pitchFamily="34" charset="0"/>
                <a:cs typeface="Times New Roman" pitchFamily="18" charset="0"/>
              </a:rPr>
              <a:t>? </a:t>
            </a:r>
            <a:endParaRPr lang="en-US" sz="2800" b="1" smtClean="0">
              <a:solidFill>
                <a:srgbClr val="000099"/>
              </a:solidFill>
              <a:latin typeface="Arial" pitchFamily="34" charset="0"/>
              <a:cs typeface="Arial" pitchFamily="34" charset="0"/>
            </a:endParaRPr>
          </a:p>
        </p:txBody>
      </p:sp>
      <p:pic>
        <p:nvPicPr>
          <p:cNvPr id="32771" name="Picture 3" descr="http://baotanglichsu.vn/DataFiles/asset/upload/data_hung_/thang_8_nam_2018/luyen_kim_dong_o_dong_nam_a/1.jpg"/>
          <p:cNvPicPr>
            <a:picLocks noChangeAspect="1" noChangeArrowheads="1"/>
          </p:cNvPicPr>
          <p:nvPr/>
        </p:nvPicPr>
        <p:blipFill>
          <a:blip r:embed="rId5"/>
          <a:srcRect/>
          <a:stretch>
            <a:fillRect/>
          </a:stretch>
        </p:blipFill>
        <p:spPr bwMode="auto">
          <a:xfrm>
            <a:off x="2705100" y="3768573"/>
            <a:ext cx="2720375" cy="2089657"/>
          </a:xfrm>
          <a:prstGeom prst="rect">
            <a:avLst/>
          </a:prstGeom>
          <a:noFill/>
        </p:spPr>
      </p:pic>
      <p:sp>
        <p:nvSpPr>
          <p:cNvPr id="21" name="Rectangle 20"/>
          <p:cNvSpPr/>
          <p:nvPr/>
        </p:nvSpPr>
        <p:spPr>
          <a:xfrm>
            <a:off x="2705100" y="5919787"/>
            <a:ext cx="28194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vi-VN" sz="1600" b="1" smtClean="0">
                <a:solidFill>
                  <a:srgbClr val="000099"/>
                </a:solidFill>
              </a:rPr>
              <a:t>Xỉ đồng trong hố khai quật Gò Bông 2010</a:t>
            </a:r>
          </a:p>
        </p:txBody>
      </p:sp>
      <p:pic>
        <p:nvPicPr>
          <p:cNvPr id="32773" name="Picture 5" descr="http://baotanglichsu.vn/DataFiles/asset/upload/data_hung_/thang_8_nam_2018/luyen_kim_dong_o_dong_nam_a/4.jpg"/>
          <p:cNvPicPr>
            <a:picLocks noChangeAspect="1" noChangeArrowheads="1"/>
          </p:cNvPicPr>
          <p:nvPr/>
        </p:nvPicPr>
        <p:blipFill>
          <a:blip r:embed="rId6"/>
          <a:srcRect/>
          <a:stretch>
            <a:fillRect/>
          </a:stretch>
        </p:blipFill>
        <p:spPr bwMode="auto">
          <a:xfrm>
            <a:off x="155575" y="3520856"/>
            <a:ext cx="2362200" cy="2337375"/>
          </a:xfrm>
          <a:prstGeom prst="rect">
            <a:avLst/>
          </a:prstGeom>
          <a:noFill/>
        </p:spPr>
      </p:pic>
      <p:pic>
        <p:nvPicPr>
          <p:cNvPr id="32774" name="Picture 6" descr="http://baotanglichsu.vn/DataFiles/asset/upload/data_hung_/thang_8_nam_2018/luyen_kim_dong_o_dong_nam_a/2.jpg"/>
          <p:cNvPicPr>
            <a:picLocks noChangeAspect="1" noChangeArrowheads="1"/>
          </p:cNvPicPr>
          <p:nvPr/>
        </p:nvPicPr>
        <p:blipFill>
          <a:blip r:embed="rId7"/>
          <a:srcRect/>
          <a:stretch>
            <a:fillRect/>
          </a:stretch>
        </p:blipFill>
        <p:spPr bwMode="auto">
          <a:xfrm>
            <a:off x="5524500" y="3768572"/>
            <a:ext cx="3126934" cy="2089657"/>
          </a:xfrm>
          <a:prstGeom prst="rect">
            <a:avLst/>
          </a:prstGeom>
          <a:noFill/>
        </p:spPr>
      </p:pic>
      <p:sp>
        <p:nvSpPr>
          <p:cNvPr id="24" name="Rectangle 23"/>
          <p:cNvSpPr/>
          <p:nvPr/>
        </p:nvSpPr>
        <p:spPr>
          <a:xfrm>
            <a:off x="5633772" y="5919786"/>
            <a:ext cx="312693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vi-VN" sz="1600" b="1" dirty="0" smtClean="0">
                <a:solidFill>
                  <a:srgbClr val="000099"/>
                </a:solidFill>
              </a:rPr>
              <a:t>Dấu tích lò nấu đồng ở Vườn Chuối (Đông Sơn)</a:t>
            </a:r>
            <a:endParaRPr lang="en-US" sz="1600" b="1" dirty="0">
              <a:solidFill>
                <a:srgbClr val="000099"/>
              </a:solidFill>
            </a:endParaRPr>
          </a:p>
        </p:txBody>
      </p:sp>
      <p:sp>
        <p:nvSpPr>
          <p:cNvPr id="25" name="Rectangle 24"/>
          <p:cNvSpPr/>
          <p:nvPr/>
        </p:nvSpPr>
        <p:spPr>
          <a:xfrm>
            <a:off x="234069" y="1737470"/>
            <a:ext cx="8300331" cy="1631216"/>
          </a:xfrm>
          <a:prstGeom prst="rect">
            <a:avLst/>
          </a:prstGeom>
        </p:spPr>
        <p:txBody>
          <a:bodyPr wrap="square">
            <a:spAutoFit/>
          </a:bodyPr>
          <a:lstStyle/>
          <a:p>
            <a:pPr algn="just"/>
            <a:r>
              <a:rPr lang="vi-VN" sz="2000" b="1" dirty="0" smtClean="0"/>
              <a:t>Tại 13 địa điểm thuộc giai đoạn kết thúc của văn hoá Phùng Nguyên (niên đại 4000-3500 năm cách ngày nay) đã tìm thấy những vết tích của luyện kim đồng thau sớm như xỉ đồng, rỉ đồng, bụi đồng, cục đồng nhỏ, dây đồng . </a:t>
            </a:r>
          </a:p>
          <a:p>
            <a:pPr algn="just"/>
            <a:endParaRPr lang="vi-VN" sz="2000" b="1" dirty="0"/>
          </a:p>
        </p:txBody>
      </p:sp>
      <p:sp>
        <p:nvSpPr>
          <p:cNvPr id="26" name="Rectangle 25"/>
          <p:cNvSpPr/>
          <p:nvPr/>
        </p:nvSpPr>
        <p:spPr>
          <a:xfrm>
            <a:off x="4154488" y="1212301"/>
            <a:ext cx="3770312" cy="740837"/>
          </a:xfrm>
          <a:prstGeom prst="rect">
            <a:avLst/>
          </a:prstGeom>
        </p:spPr>
        <p:txBody>
          <a:bodyPr wrap="none">
            <a:prstTxWarp prst="textWave2">
              <a:avLst/>
            </a:prstTxWarp>
            <a:spAutoFit/>
          </a:bodyPr>
          <a:lstStyle/>
          <a:p>
            <a:r>
              <a:rPr lang="vi-VN" b="1" smtClean="0">
                <a:solidFill>
                  <a:srgbClr val="FF0000"/>
                </a:solidFill>
              </a:rPr>
              <a:t>EM CÓ BiẾT </a:t>
            </a:r>
            <a:endParaRPr lang="en-US">
              <a:solidFill>
                <a:srgbClr val="FF0000"/>
              </a:solidFill>
            </a:endParaRPr>
          </a:p>
        </p:txBody>
      </p:sp>
      <p:sp>
        <p:nvSpPr>
          <p:cNvPr id="22" name="Rectangle 21"/>
          <p:cNvSpPr/>
          <p:nvPr/>
        </p:nvSpPr>
        <p:spPr>
          <a:xfrm>
            <a:off x="62132" y="5919786"/>
            <a:ext cx="251777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vi-VN" sz="1400" b="1" smtClean="0">
                <a:solidFill>
                  <a:srgbClr val="000099"/>
                </a:solidFill>
              </a:rPr>
              <a:t>Lưỡi rìu sắt tìm thấy ở Vườn Chuối (Đông Sơn)</a:t>
            </a:r>
            <a:endParaRPr lang="en-US" sz="1400" b="1">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4" presetClass="exit" presetSubtype="16" fill="hold" grpId="1" nodeType="withEffect">
                                  <p:stCondLst>
                                    <p:cond delay="0"/>
                                  </p:stCondLst>
                                  <p:childTnLst>
                                    <p:animEffect transition="out" filter="box(in)">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amond(in)">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ox(i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32773"/>
                                        </p:tgtEl>
                                        <p:attrNameLst>
                                          <p:attrName>style.visibility</p:attrName>
                                        </p:attrNameLst>
                                      </p:cBhvr>
                                      <p:to>
                                        <p:strVal val="visible"/>
                                      </p:to>
                                    </p:set>
                                    <p:animEffect transition="in" filter="box(in)">
                                      <p:cBhvr>
                                        <p:cTn id="43" dur="500"/>
                                        <p:tgtEl>
                                          <p:spTgt spid="32773"/>
                                        </p:tgtEl>
                                      </p:cBhvr>
                                    </p:animEffect>
                                  </p:childTnLst>
                                </p:cTn>
                              </p:par>
                              <p:par>
                                <p:cTn id="44" presetID="3" presetClass="entr" presetSubtype="10" fill="hold" nodeType="withEffect">
                                  <p:stCondLst>
                                    <p:cond delay="0"/>
                                  </p:stCondLst>
                                  <p:childTnLst>
                                    <p:set>
                                      <p:cBhvr>
                                        <p:cTn id="45" dur="1" fill="hold">
                                          <p:stCondLst>
                                            <p:cond delay="0"/>
                                          </p:stCondLst>
                                        </p:cTn>
                                        <p:tgtEl>
                                          <p:spTgt spid="32771"/>
                                        </p:tgtEl>
                                        <p:attrNameLst>
                                          <p:attrName>style.visibility</p:attrName>
                                        </p:attrNameLst>
                                      </p:cBhvr>
                                      <p:to>
                                        <p:strVal val="visible"/>
                                      </p:to>
                                    </p:set>
                                    <p:animEffect transition="in" filter="blinds(horizontal)">
                                      <p:cBhvr>
                                        <p:cTn id="46" dur="500"/>
                                        <p:tgtEl>
                                          <p:spTgt spid="32771"/>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nodeType="withEffect">
                                  <p:stCondLst>
                                    <p:cond delay="0"/>
                                  </p:stCondLst>
                                  <p:childTnLst>
                                    <p:set>
                                      <p:cBhvr>
                                        <p:cTn id="51" dur="1" fill="hold">
                                          <p:stCondLst>
                                            <p:cond delay="0"/>
                                          </p:stCondLst>
                                        </p:cTn>
                                        <p:tgtEl>
                                          <p:spTgt spid="32774"/>
                                        </p:tgtEl>
                                        <p:attrNameLst>
                                          <p:attrName>style.visibility</p:attrName>
                                        </p:attrNameLst>
                                      </p:cBhvr>
                                      <p:to>
                                        <p:strVal val="visible"/>
                                      </p:to>
                                    </p:set>
                                    <p:animEffect transition="in" filter="blinds(horizontal)">
                                      <p:cBhvr>
                                        <p:cTn id="52" dur="500"/>
                                        <p:tgtEl>
                                          <p:spTgt spid="32774"/>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ox(in)">
                                      <p:cBhvr>
                                        <p:cTn id="55" dur="500"/>
                                        <p:tgtEl>
                                          <p:spTgt spid="24"/>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ox(in)">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P spid="16" grpId="0"/>
      <p:bldP spid="16" grpId="1"/>
      <p:bldP spid="20" grpId="0" animBg="1"/>
      <p:bldP spid="20" grpId="1" animBg="1"/>
      <p:bldP spid="21" grpId="0" animBg="1"/>
      <p:bldP spid="24" grpId="0" animBg="1"/>
      <p:bldP spid="25" grpId="0"/>
      <p:bldP spid="26"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39100" y="15240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Hộp_Văn_Bản 7"/>
          <p:cNvSpPr txBox="1"/>
          <p:nvPr/>
        </p:nvSpPr>
        <p:spPr>
          <a:xfrm>
            <a:off x="814136" y="14417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pic>
        <p:nvPicPr>
          <p:cNvPr id="12"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606815" y="544284"/>
            <a:ext cx="1153891" cy="1099460"/>
          </a:xfrm>
          <a:prstGeom prst="rect">
            <a:avLst/>
          </a:prstGeom>
          <a:noFill/>
        </p:spPr>
      </p:pic>
      <p:sp>
        <p:nvSpPr>
          <p:cNvPr id="13" name="Cloud Callout 12"/>
          <p:cNvSpPr>
            <a:spLocks noChangeArrowheads="1"/>
          </p:cNvSpPr>
          <p:nvPr/>
        </p:nvSpPr>
        <p:spPr bwMode="auto">
          <a:xfrm>
            <a:off x="152400" y="544284"/>
            <a:ext cx="7010400" cy="2046516"/>
          </a:xfrm>
          <a:prstGeom prst="cloudCallout">
            <a:avLst>
              <a:gd name="adj1" fmla="val 61474"/>
              <a:gd name="adj2" fmla="val -27776"/>
            </a:avLst>
          </a:prstGeom>
          <a:ln>
            <a:headEnd/>
            <a:tailEnd/>
          </a:ln>
        </p:spPr>
        <p:style>
          <a:lnRef idx="2">
            <a:schemeClr val="accent2"/>
          </a:lnRef>
          <a:fillRef idx="1">
            <a:schemeClr val="lt1"/>
          </a:fillRef>
          <a:effectRef idx="0">
            <a:schemeClr val="accent2"/>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vi-VN" sz="2000" b="1" smtClean="0">
                <a:solidFill>
                  <a:srgbClr val="0000CC"/>
                </a:solidFill>
              </a:rPr>
              <a:t>Thảo luận cặp đôi</a:t>
            </a:r>
            <a:r>
              <a:rPr lang="vi-VN" sz="2000" smtClean="0">
                <a:solidFill>
                  <a:srgbClr val="0000CC"/>
                </a:solidFill>
              </a:rPr>
              <a:t>: </a:t>
            </a:r>
            <a:r>
              <a:rPr lang="en-US" sz="2000" b="1" smtClean="0">
                <a:latin typeface="+mj-lt"/>
              </a:rPr>
              <a:t>? </a:t>
            </a:r>
            <a:r>
              <a:rPr lang="en-US" sz="2000" b="1" err="1" smtClean="0">
                <a:latin typeface="+mj-lt"/>
              </a:rPr>
              <a:t>Quan</a:t>
            </a:r>
            <a:r>
              <a:rPr lang="en-US" sz="2000" b="1" smtClean="0">
                <a:latin typeface="+mj-lt"/>
              </a:rPr>
              <a:t> </a:t>
            </a:r>
            <a:r>
              <a:rPr lang="en-US" sz="2000" b="1" err="1" smtClean="0">
                <a:latin typeface="+mj-lt"/>
              </a:rPr>
              <a:t>sát</a:t>
            </a:r>
            <a:r>
              <a:rPr lang="en-US" sz="2000" b="1" smtClean="0">
                <a:latin typeface="+mj-lt"/>
              </a:rPr>
              <a:t> </a:t>
            </a:r>
            <a:r>
              <a:rPr lang="en-US" sz="2000" b="1" err="1" smtClean="0">
                <a:latin typeface="+mj-lt"/>
              </a:rPr>
              <a:t>hình</a:t>
            </a:r>
            <a:r>
              <a:rPr lang="en-US" sz="2000" b="1" smtClean="0">
                <a:latin typeface="+mj-lt"/>
              </a:rPr>
              <a:t> </a:t>
            </a:r>
            <a:r>
              <a:rPr lang="en-US" sz="2000" b="1" err="1" smtClean="0">
                <a:latin typeface="+mj-lt"/>
              </a:rPr>
              <a:t>và</a:t>
            </a:r>
            <a:r>
              <a:rPr lang="en-US" sz="2000" b="1" smtClean="0">
                <a:latin typeface="+mj-lt"/>
              </a:rPr>
              <a:t> </a:t>
            </a:r>
            <a:r>
              <a:rPr lang="en-US" sz="2000" b="1" err="1" smtClean="0">
                <a:latin typeface="+mj-lt"/>
              </a:rPr>
              <a:t>cho</a:t>
            </a:r>
            <a:r>
              <a:rPr lang="en-US" sz="2000" b="1" smtClean="0">
                <a:latin typeface="+mj-lt"/>
              </a:rPr>
              <a:t> </a:t>
            </a:r>
            <a:r>
              <a:rPr lang="en-US" sz="2000" b="1" err="1" smtClean="0">
                <a:latin typeface="+mj-lt"/>
              </a:rPr>
              <a:t>biết</a:t>
            </a:r>
            <a:r>
              <a:rPr lang="en-US" sz="2000" b="1" smtClean="0">
                <a:latin typeface="+mj-lt"/>
              </a:rPr>
              <a:t> </a:t>
            </a:r>
            <a:r>
              <a:rPr lang="en-US" sz="2000" b="1" err="1" smtClean="0">
                <a:latin typeface="+mj-lt"/>
              </a:rPr>
              <a:t>công</a:t>
            </a:r>
            <a:r>
              <a:rPr lang="en-US" sz="2000" b="1" smtClean="0">
                <a:latin typeface="+mj-lt"/>
              </a:rPr>
              <a:t> </a:t>
            </a:r>
            <a:r>
              <a:rPr lang="en-US" sz="2000" b="1" err="1" smtClean="0">
                <a:latin typeface="+mj-lt"/>
              </a:rPr>
              <a:t>cụ</a:t>
            </a:r>
            <a:r>
              <a:rPr lang="en-US" sz="2000" b="1" smtClean="0">
                <a:latin typeface="+mj-lt"/>
              </a:rPr>
              <a:t> </a:t>
            </a:r>
            <a:r>
              <a:rPr lang="en-US" sz="2000" b="1" err="1" smtClean="0">
                <a:latin typeface="+mj-lt"/>
              </a:rPr>
              <a:t>bằng</a:t>
            </a:r>
            <a:r>
              <a:rPr lang="en-US" sz="2000" b="1" smtClean="0">
                <a:latin typeface="+mj-lt"/>
              </a:rPr>
              <a:t> </a:t>
            </a:r>
            <a:r>
              <a:rPr lang="en-US" sz="2000" b="1" err="1" smtClean="0">
                <a:latin typeface="+mj-lt"/>
              </a:rPr>
              <a:t>kim</a:t>
            </a:r>
            <a:r>
              <a:rPr lang="en-US" sz="2000" b="1" smtClean="0">
                <a:latin typeface="+mj-lt"/>
              </a:rPr>
              <a:t> </a:t>
            </a:r>
            <a:r>
              <a:rPr lang="en-US" sz="2000" b="1" err="1" smtClean="0">
                <a:latin typeface="+mj-lt"/>
              </a:rPr>
              <a:t>loại</a:t>
            </a:r>
            <a:r>
              <a:rPr lang="en-US" sz="2000" b="1" smtClean="0">
                <a:latin typeface="+mj-lt"/>
              </a:rPr>
              <a:t> </a:t>
            </a:r>
            <a:r>
              <a:rPr lang="en-US" sz="2000" b="1" err="1" smtClean="0">
                <a:latin typeface="+mj-lt"/>
              </a:rPr>
              <a:t>có</a:t>
            </a:r>
            <a:r>
              <a:rPr lang="en-US" sz="2000" b="1" smtClean="0">
                <a:latin typeface="+mj-lt"/>
              </a:rPr>
              <a:t> </a:t>
            </a:r>
            <a:r>
              <a:rPr lang="en-US" sz="2000" b="1" err="1" smtClean="0">
                <a:latin typeface="+mj-lt"/>
              </a:rPr>
              <a:t>gì</a:t>
            </a:r>
            <a:r>
              <a:rPr lang="en-US" sz="2000" b="1" smtClean="0">
                <a:latin typeface="+mj-lt"/>
              </a:rPr>
              <a:t> </a:t>
            </a:r>
            <a:r>
              <a:rPr lang="en-US" sz="2000" b="1" err="1" smtClean="0">
                <a:latin typeface="+mj-lt"/>
              </a:rPr>
              <a:t>khác</a:t>
            </a:r>
            <a:r>
              <a:rPr lang="en-US" sz="2000" b="1" smtClean="0">
                <a:latin typeface="+mj-lt"/>
              </a:rPr>
              <a:t> </a:t>
            </a:r>
            <a:r>
              <a:rPr lang="en-US" sz="2000" b="1" err="1" smtClean="0">
                <a:latin typeface="+mj-lt"/>
              </a:rPr>
              <a:t>công</a:t>
            </a:r>
            <a:r>
              <a:rPr lang="en-US" sz="2000" b="1" smtClean="0">
                <a:latin typeface="+mj-lt"/>
              </a:rPr>
              <a:t> </a:t>
            </a:r>
            <a:r>
              <a:rPr lang="en-US" sz="2000" b="1" err="1" smtClean="0">
                <a:latin typeface="+mj-lt"/>
              </a:rPr>
              <a:t>cụ</a:t>
            </a:r>
            <a:r>
              <a:rPr lang="en-US" sz="2000" b="1" smtClean="0">
                <a:latin typeface="+mj-lt"/>
              </a:rPr>
              <a:t> </a:t>
            </a:r>
            <a:r>
              <a:rPr lang="en-US" sz="2000" b="1" err="1" smtClean="0">
                <a:latin typeface="+mj-lt"/>
              </a:rPr>
              <a:t>bằng</a:t>
            </a:r>
            <a:r>
              <a:rPr lang="en-US" sz="2000" b="1" smtClean="0">
                <a:latin typeface="+mj-lt"/>
              </a:rPr>
              <a:t> </a:t>
            </a:r>
            <a:r>
              <a:rPr lang="en-US" sz="2000" b="1" err="1" smtClean="0">
                <a:latin typeface="+mj-lt"/>
              </a:rPr>
              <a:t>đá</a:t>
            </a:r>
            <a:r>
              <a:rPr lang="en-US" sz="2000" b="1" smtClean="0">
                <a:latin typeface="+mj-lt"/>
              </a:rPr>
              <a:t>?  </a:t>
            </a:r>
            <a:r>
              <a:rPr lang="en-US" sz="2000" b="1" err="1" smtClean="0">
                <a:latin typeface="+mj-lt"/>
              </a:rPr>
              <a:t>Sự</a:t>
            </a:r>
            <a:r>
              <a:rPr lang="en-US" sz="2000" b="1" smtClean="0">
                <a:latin typeface="+mj-lt"/>
              </a:rPr>
              <a:t> </a:t>
            </a:r>
            <a:r>
              <a:rPr lang="en-US" sz="2000" b="1" err="1" smtClean="0">
                <a:latin typeface="+mj-lt"/>
              </a:rPr>
              <a:t>xuất</a:t>
            </a:r>
            <a:r>
              <a:rPr lang="en-US" sz="2000" b="1" smtClean="0">
                <a:latin typeface="+mj-lt"/>
              </a:rPr>
              <a:t> </a:t>
            </a:r>
            <a:r>
              <a:rPr lang="en-US" sz="2000" b="1" err="1" smtClean="0">
                <a:latin typeface="+mj-lt"/>
              </a:rPr>
              <a:t>hiện</a:t>
            </a:r>
            <a:r>
              <a:rPr lang="en-US" sz="2000" b="1" smtClean="0">
                <a:latin typeface="+mj-lt"/>
              </a:rPr>
              <a:t> </a:t>
            </a:r>
            <a:r>
              <a:rPr lang="en-US" sz="2000" b="1" err="1" smtClean="0">
                <a:latin typeface="+mj-lt"/>
              </a:rPr>
              <a:t>của</a:t>
            </a:r>
            <a:r>
              <a:rPr lang="en-US" sz="2000" b="1" smtClean="0">
                <a:latin typeface="+mj-lt"/>
              </a:rPr>
              <a:t> </a:t>
            </a:r>
            <a:r>
              <a:rPr lang="en-US" sz="2000" b="1" err="1" smtClean="0">
                <a:latin typeface="+mj-lt"/>
              </a:rPr>
              <a:t>kim</a:t>
            </a:r>
            <a:r>
              <a:rPr lang="en-US" sz="2000" b="1" smtClean="0">
                <a:latin typeface="+mj-lt"/>
              </a:rPr>
              <a:t> </a:t>
            </a:r>
            <a:r>
              <a:rPr lang="en-US" sz="2000" b="1" err="1" smtClean="0">
                <a:latin typeface="+mj-lt"/>
              </a:rPr>
              <a:t>loại</a:t>
            </a:r>
            <a:r>
              <a:rPr lang="en-US" sz="2000" b="1" smtClean="0">
                <a:latin typeface="+mj-lt"/>
              </a:rPr>
              <a:t> </a:t>
            </a:r>
            <a:r>
              <a:rPr lang="en-US" sz="2000" b="1" err="1" smtClean="0">
                <a:latin typeface="+mj-lt"/>
              </a:rPr>
              <a:t>có</a:t>
            </a:r>
            <a:r>
              <a:rPr lang="en-US" sz="2000" b="1" smtClean="0">
                <a:latin typeface="+mj-lt"/>
              </a:rPr>
              <a:t> </a:t>
            </a:r>
            <a:r>
              <a:rPr lang="en-US" sz="2000" b="1" err="1" smtClean="0">
                <a:latin typeface="+mj-lt"/>
              </a:rPr>
              <a:t>tác</a:t>
            </a:r>
            <a:r>
              <a:rPr lang="en-US" sz="2000" b="1" smtClean="0">
                <a:latin typeface="+mj-lt"/>
              </a:rPr>
              <a:t> đ</a:t>
            </a:r>
            <a:r>
              <a:rPr lang="vi-VN" sz="2000" b="1" smtClean="0">
                <a:latin typeface="+mj-lt"/>
              </a:rPr>
              <a:t>ộ</a:t>
            </a:r>
            <a:r>
              <a:rPr lang="en-US" sz="2000" b="1" err="1" smtClean="0">
                <a:latin typeface="+mj-lt"/>
              </a:rPr>
              <a:t>ng</a:t>
            </a:r>
            <a:r>
              <a:rPr lang="en-US" sz="2000" b="1" smtClean="0">
                <a:latin typeface="+mj-lt"/>
              </a:rPr>
              <a:t> </a:t>
            </a:r>
            <a:r>
              <a:rPr lang="en-US" sz="2000" b="1" err="1" smtClean="0">
                <a:latin typeface="+mj-lt"/>
              </a:rPr>
              <a:t>thế</a:t>
            </a:r>
            <a:r>
              <a:rPr lang="en-US" sz="2000" b="1" smtClean="0">
                <a:latin typeface="+mj-lt"/>
              </a:rPr>
              <a:t> </a:t>
            </a:r>
            <a:r>
              <a:rPr lang="en-US" sz="2000" b="1" err="1" smtClean="0">
                <a:latin typeface="+mj-lt"/>
              </a:rPr>
              <a:t>nào</a:t>
            </a:r>
            <a:r>
              <a:rPr lang="en-US" sz="2000" b="1" smtClean="0">
                <a:latin typeface="+mj-lt"/>
              </a:rPr>
              <a:t> </a:t>
            </a:r>
            <a:r>
              <a:rPr lang="en-US" sz="2000" b="1" err="1" smtClean="0">
                <a:latin typeface="+mj-lt"/>
              </a:rPr>
              <a:t>đến</a:t>
            </a:r>
            <a:r>
              <a:rPr lang="en-US" sz="2000" b="1" smtClean="0">
                <a:latin typeface="+mj-lt"/>
              </a:rPr>
              <a:t> </a:t>
            </a:r>
            <a:r>
              <a:rPr lang="en-US" sz="2000" b="1" err="1" smtClean="0">
                <a:latin typeface="+mj-lt"/>
              </a:rPr>
              <a:t>đời</a:t>
            </a:r>
            <a:r>
              <a:rPr lang="en-US" sz="2000" b="1" smtClean="0">
                <a:latin typeface="+mj-lt"/>
              </a:rPr>
              <a:t> </a:t>
            </a:r>
            <a:r>
              <a:rPr lang="en-US" sz="2000" b="1" err="1" smtClean="0">
                <a:latin typeface="+mj-lt"/>
              </a:rPr>
              <a:t>sống</a:t>
            </a:r>
            <a:r>
              <a:rPr lang="en-US" sz="2000" b="1" smtClean="0">
                <a:latin typeface="+mj-lt"/>
              </a:rPr>
              <a:t> con </a:t>
            </a:r>
            <a:r>
              <a:rPr lang="en-US" sz="2000" b="1" err="1" smtClean="0">
                <a:latin typeface="+mj-lt"/>
              </a:rPr>
              <a:t>người</a:t>
            </a:r>
            <a:r>
              <a:rPr lang="en-US" sz="2000" b="1" smtClean="0">
                <a:latin typeface="+mj-lt"/>
              </a:rPr>
              <a:t>?</a:t>
            </a:r>
            <a:endParaRPr lang="en-US" sz="2000" b="1">
              <a:latin typeface="+mj-lt"/>
            </a:endParaRPr>
          </a:p>
        </p:txBody>
      </p:sp>
      <p:pic>
        <p:nvPicPr>
          <p:cNvPr id="14" name="Picture 13" descr="D:\BÁN TÀI LIỆU\GIÁO ÁN SỬ 6-  KẾT NỐI TRI THỨC\Cong-Cu-Tien-Su-01.jpg"/>
          <p:cNvPicPr/>
          <p:nvPr/>
        </p:nvPicPr>
        <p:blipFill>
          <a:blip r:embed="rId4" cstate="print"/>
          <a:srcRect/>
          <a:stretch>
            <a:fillRect/>
          </a:stretch>
        </p:blipFill>
        <p:spPr bwMode="auto">
          <a:xfrm>
            <a:off x="152400" y="2590800"/>
            <a:ext cx="2495647" cy="2971800"/>
          </a:xfrm>
          <a:prstGeom prst="rect">
            <a:avLst/>
          </a:prstGeom>
          <a:noFill/>
          <a:ln w="9525">
            <a:noFill/>
            <a:miter lim="800000"/>
            <a:headEnd/>
            <a:tailEnd/>
          </a:ln>
        </p:spPr>
      </p:pic>
      <p:pic>
        <p:nvPicPr>
          <p:cNvPr id="15" name="Picture 14" descr="D:\BÁN TÀI LIỆU\GIÁO ÁN SỬ 6-  KẾT NỐI TRI THỨC\96739851408603932_small-thumb.jpg"/>
          <p:cNvPicPr/>
          <p:nvPr/>
        </p:nvPicPr>
        <p:blipFill>
          <a:blip r:embed="rId5"/>
          <a:srcRect/>
          <a:stretch>
            <a:fillRect/>
          </a:stretch>
        </p:blipFill>
        <p:spPr bwMode="auto">
          <a:xfrm>
            <a:off x="2819401" y="2590800"/>
            <a:ext cx="2514600" cy="2971800"/>
          </a:xfrm>
          <a:prstGeom prst="rect">
            <a:avLst/>
          </a:prstGeom>
          <a:noFill/>
          <a:ln w="9525">
            <a:noFill/>
            <a:miter lim="800000"/>
            <a:headEnd/>
            <a:tailEnd/>
          </a:ln>
        </p:spPr>
      </p:pic>
      <p:pic>
        <p:nvPicPr>
          <p:cNvPr id="16" name="Picture 15" descr="D:\BÁN TÀI LIỆU\GIÁO ÁN SỬ 6-  KẾT NỐI TRI THỨC\co-vat-5-15404386215221881640963.jpg"/>
          <p:cNvPicPr/>
          <p:nvPr/>
        </p:nvPicPr>
        <p:blipFill>
          <a:blip r:embed="rId6"/>
          <a:srcRect/>
          <a:stretch>
            <a:fillRect/>
          </a:stretch>
        </p:blipFill>
        <p:spPr bwMode="auto">
          <a:xfrm>
            <a:off x="5552068" y="2590800"/>
            <a:ext cx="3306612" cy="2971800"/>
          </a:xfrm>
          <a:prstGeom prst="rect">
            <a:avLst/>
          </a:prstGeom>
          <a:noFill/>
          <a:ln w="9525">
            <a:noFill/>
            <a:miter lim="800000"/>
            <a:headEnd/>
            <a:tailEnd/>
          </a:ln>
        </p:spPr>
      </p:pic>
      <p:sp>
        <p:nvSpPr>
          <p:cNvPr id="17" name="Rectangle 16"/>
          <p:cNvSpPr/>
          <p:nvPr/>
        </p:nvSpPr>
        <p:spPr>
          <a:xfrm>
            <a:off x="1143000" y="5791200"/>
            <a:ext cx="2762295"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vi-VN" sz="2400" b="1" smtClean="0"/>
              <a:t>C</a:t>
            </a:r>
            <a:r>
              <a:rPr lang="en-US" sz="2400" b="1" err="1" smtClean="0"/>
              <a:t>ông</a:t>
            </a:r>
            <a:r>
              <a:rPr lang="en-US" sz="2400" b="1" smtClean="0"/>
              <a:t> </a:t>
            </a:r>
            <a:r>
              <a:rPr lang="en-US" sz="2400" b="1" err="1" smtClean="0"/>
              <a:t>cụ</a:t>
            </a:r>
            <a:r>
              <a:rPr lang="en-US" sz="2400" b="1" smtClean="0"/>
              <a:t> </a:t>
            </a:r>
            <a:r>
              <a:rPr lang="en-US" sz="2400" b="1" err="1" smtClean="0"/>
              <a:t>bằng</a:t>
            </a:r>
            <a:r>
              <a:rPr lang="vi-VN" sz="2400" b="1" smtClean="0"/>
              <a:t> đá</a:t>
            </a:r>
            <a:r>
              <a:rPr lang="en-US" sz="2400" b="1" smtClean="0"/>
              <a:t> </a:t>
            </a:r>
            <a:endParaRPr lang="en-US" sz="2400"/>
          </a:p>
        </p:txBody>
      </p:sp>
      <p:sp>
        <p:nvSpPr>
          <p:cNvPr id="19" name="Rectangle 18"/>
          <p:cNvSpPr/>
          <p:nvPr/>
        </p:nvSpPr>
        <p:spPr>
          <a:xfrm>
            <a:off x="5552068" y="5791200"/>
            <a:ext cx="3172663"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vi-VN" sz="2400" b="1" smtClean="0"/>
              <a:t>C</a:t>
            </a:r>
            <a:r>
              <a:rPr lang="en-US" sz="2400" b="1" err="1" smtClean="0"/>
              <a:t>ông</a:t>
            </a:r>
            <a:r>
              <a:rPr lang="en-US" sz="2400" b="1" smtClean="0"/>
              <a:t> </a:t>
            </a:r>
            <a:r>
              <a:rPr lang="en-US" sz="2400" b="1" err="1" smtClean="0"/>
              <a:t>cụ</a:t>
            </a:r>
            <a:r>
              <a:rPr lang="en-US" sz="2400" b="1" smtClean="0"/>
              <a:t> </a:t>
            </a:r>
            <a:r>
              <a:rPr lang="en-US" sz="2400" b="1" err="1" smtClean="0"/>
              <a:t>bằng</a:t>
            </a:r>
            <a:r>
              <a:rPr lang="vi-VN" sz="2400" b="1" smtClean="0"/>
              <a:t> kim loại</a:t>
            </a:r>
            <a:endParaRPr lang="en-US" sz="2400"/>
          </a:p>
        </p:txBody>
      </p:sp>
      <p:sp>
        <p:nvSpPr>
          <p:cNvPr id="23" name="Rectangle 22"/>
          <p:cNvSpPr/>
          <p:nvPr/>
        </p:nvSpPr>
        <p:spPr>
          <a:xfrm>
            <a:off x="98978" y="1460811"/>
            <a:ext cx="885868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000" b="1" smtClean="0">
                <a:solidFill>
                  <a:schemeClr val="tx1"/>
                </a:solidFill>
              </a:rPr>
              <a:t>      C</a:t>
            </a:r>
            <a:r>
              <a:rPr lang="en-US" sz="2000" b="1" err="1" smtClean="0">
                <a:solidFill>
                  <a:schemeClr val="tx1"/>
                </a:solidFill>
              </a:rPr>
              <a:t>ông</a:t>
            </a:r>
            <a:r>
              <a:rPr lang="en-US" sz="2000" b="1" smtClean="0">
                <a:solidFill>
                  <a:schemeClr val="tx1"/>
                </a:solidFill>
              </a:rPr>
              <a:t> </a:t>
            </a:r>
            <a:r>
              <a:rPr lang="en-US" sz="2000" b="1" err="1" smtClean="0">
                <a:solidFill>
                  <a:schemeClr val="tx1"/>
                </a:solidFill>
              </a:rPr>
              <a:t>cụ</a:t>
            </a:r>
            <a:r>
              <a:rPr lang="en-US" sz="2000" b="1" smtClean="0">
                <a:solidFill>
                  <a:schemeClr val="tx1"/>
                </a:solidFill>
              </a:rPr>
              <a:t> </a:t>
            </a:r>
            <a:r>
              <a:rPr lang="en-US" sz="2000" b="1" err="1" smtClean="0">
                <a:solidFill>
                  <a:schemeClr val="tx1"/>
                </a:solidFill>
              </a:rPr>
              <a:t>bằng</a:t>
            </a:r>
            <a:r>
              <a:rPr lang="vi-VN" sz="2000" b="1" smtClean="0">
                <a:solidFill>
                  <a:schemeClr val="tx1"/>
                </a:solidFill>
              </a:rPr>
              <a:t> đá thô sơ khó cầm nắm, năng suất lao động thấp. Công cụ bằng kim loại dễ tạo các hình thù, dễ cầm nắm, có chỗ để tra cán, năng suất lao động tăng cao</a:t>
            </a:r>
            <a:endParaRPr lang="en-US" sz="2000">
              <a:solidFill>
                <a:schemeClr val="tx1"/>
              </a:solidFill>
            </a:endParaRPr>
          </a:p>
        </p:txBody>
      </p:sp>
      <p:pic>
        <p:nvPicPr>
          <p:cNvPr id="27"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19787"/>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7" cstate="print"/>
          <a:srcRect/>
          <a:stretch>
            <a:fillRect/>
          </a:stretch>
        </p:blipFill>
        <p:spPr bwMode="auto">
          <a:xfrm>
            <a:off x="39456" y="1287560"/>
            <a:ext cx="535383" cy="4310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par>
                                <p:cTn id="18" presetID="4"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par>
                                <p:cTn id="21" presetID="8"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amond(in)">
                                      <p:cBhvr>
                                        <p:cTn id="23" dur="1000"/>
                                        <p:tgtEl>
                                          <p:spTgt spid="1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xit" presetSubtype="16" fill="hold" grpId="1" nodeType="clickEffect">
                                  <p:stCondLst>
                                    <p:cond delay="0"/>
                                  </p:stCondLst>
                                  <p:childTnLst>
                                    <p:animEffect transition="out" filter="diamond(in)">
                                      <p:cBhvr>
                                        <p:cTn id="33" dur="1000"/>
                                        <p:tgtEl>
                                          <p:spTgt spid="13"/>
                                        </p:tgtEl>
                                      </p:cBhvr>
                                    </p:animEffect>
                                    <p:set>
                                      <p:cBhvr>
                                        <p:cTn id="34" dur="1" fill="hold">
                                          <p:stCondLst>
                                            <p:cond delay="9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par>
                                <p:cTn id="40" presetID="4"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7" grpId="0" animBg="1"/>
      <p:bldP spid="19"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39100" y="117445"/>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19787"/>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_Văn_Bản 7"/>
          <p:cNvSpPr txBox="1"/>
          <p:nvPr/>
        </p:nvSpPr>
        <p:spPr>
          <a:xfrm>
            <a:off x="814136" y="14417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sp>
        <p:nvSpPr>
          <p:cNvPr id="11265" name="Rectangle 1"/>
          <p:cNvSpPr>
            <a:spLocks noChangeArrowheads="1"/>
          </p:cNvSpPr>
          <p:nvPr/>
        </p:nvSpPr>
        <p:spPr bwMode="auto">
          <a:xfrm>
            <a:off x="7528099" y="1784990"/>
            <a:ext cx="1211461" cy="4616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6200" algn="l"/>
              </a:tabLst>
            </a:pPr>
            <a:r>
              <a:rPr lang="vi-VN" sz="2400" b="1" smtClean="0">
                <a:solidFill>
                  <a:srgbClr val="000099"/>
                </a:solidFill>
                <a:latin typeface="Times New Roman" pitchFamily="18" charset="0"/>
                <a:ea typeface="Calibri" pitchFamily="34" charset="0"/>
                <a:cs typeface="Times New Roman" pitchFamily="18" charset="0"/>
              </a:rPr>
              <a:t>05 phút</a:t>
            </a:r>
            <a:endParaRPr kumimoji="0" lang="en-US" sz="2400" b="1" i="0" u="none" strike="noStrike" cap="none" normalizeH="0" baseline="0" smtClean="0">
              <a:ln>
                <a:noFill/>
              </a:ln>
              <a:solidFill>
                <a:srgbClr val="000099"/>
              </a:solidFill>
              <a:effectLst/>
              <a:latin typeface="Arial" pitchFamily="34" charset="0"/>
              <a:cs typeface="Arial" pitchFamily="34" charset="0"/>
            </a:endParaRPr>
          </a:p>
        </p:txBody>
      </p:sp>
      <p:pic>
        <p:nvPicPr>
          <p:cNvPr id="12"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273" y="572813"/>
            <a:ext cx="1368287" cy="1085942"/>
          </a:xfrm>
          <a:prstGeom prst="rect">
            <a:avLst/>
          </a:prstGeom>
        </p:spPr>
      </p:pic>
      <p:pic>
        <p:nvPicPr>
          <p:cNvPr id="13" name="Picture 12"/>
          <p:cNvPicPr/>
          <p:nvPr/>
        </p:nvPicPr>
        <p:blipFill>
          <a:blip r:embed="rId4" cstate="print"/>
          <a:srcRect/>
          <a:stretch>
            <a:fillRect/>
          </a:stretch>
        </p:blipFill>
        <p:spPr bwMode="auto">
          <a:xfrm>
            <a:off x="1143000" y="701912"/>
            <a:ext cx="5510464" cy="3108088"/>
          </a:xfrm>
          <a:prstGeom prst="rect">
            <a:avLst/>
          </a:prstGeom>
          <a:noFill/>
          <a:ln w="9525">
            <a:noFill/>
            <a:miter lim="800000"/>
            <a:headEnd/>
            <a:tailEnd/>
          </a:ln>
        </p:spPr>
      </p:pic>
      <p:sp>
        <p:nvSpPr>
          <p:cNvPr id="15361" name="Rectangle 1"/>
          <p:cNvSpPr>
            <a:spLocks noChangeArrowheads="1"/>
          </p:cNvSpPr>
          <p:nvPr/>
        </p:nvSpPr>
        <p:spPr bwMode="auto">
          <a:xfrm>
            <a:off x="304800" y="3936612"/>
            <a:ext cx="8434760" cy="264687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6200" algn="l"/>
              </a:tabLst>
            </a:pPr>
            <a:r>
              <a:rPr kumimoji="0" lang="vi-VN" sz="2400" b="1" i="0" u="none" strike="noStrike" cap="none" normalizeH="0" baseline="0" smtClean="0">
                <a:ln>
                  <a:noFill/>
                </a:ln>
                <a:solidFill>
                  <a:srgbClr val="000099"/>
                </a:solidFill>
                <a:effectLst/>
                <a:ea typeface="Calibri" pitchFamily="34" charset="0"/>
                <a:cs typeface="Times New Roman" pitchFamily="18" charset="0"/>
              </a:rPr>
              <a:t>     ? </a:t>
            </a:r>
            <a:r>
              <a:rPr kumimoji="0" lang="en-US" sz="2400" b="1" i="0" u="none" strike="noStrike" cap="none" normalizeH="0" baseline="0" smtClean="0">
                <a:ln>
                  <a:noFill/>
                </a:ln>
                <a:solidFill>
                  <a:srgbClr val="000099"/>
                </a:solidFill>
                <a:effectLst/>
                <a:ea typeface="Calibri" pitchFamily="34" charset="0"/>
                <a:cs typeface="Times New Roman" pitchFamily="18" charset="0"/>
              </a:rPr>
              <a:t>Quan sát bức tranh em thấy việc phân công công việc của phụ nữ và nam giới trong chế độ thị tộc phụ hệ như thế nào?</a:t>
            </a:r>
            <a:r>
              <a:rPr kumimoji="0" lang="vi-VN" sz="2400" b="1" i="0" u="none" strike="noStrike" cap="none" normalizeH="0" baseline="0" smtClean="0">
                <a:ln>
                  <a:noFill/>
                </a:ln>
                <a:solidFill>
                  <a:srgbClr val="000099"/>
                </a:solidFill>
                <a:effectLst/>
                <a:ea typeface="Calibri" pitchFamily="34" charset="0"/>
                <a:cs typeface="Times New Roman" pitchFamily="18" charset="0"/>
              </a:rPr>
              <a:t> </a:t>
            </a:r>
            <a:r>
              <a:rPr kumimoji="0" lang="vi-VN" sz="2000" b="1" i="0" u="none" strike="noStrike" cap="none" normalizeH="0" baseline="0" smtClean="0">
                <a:ln>
                  <a:noFill/>
                </a:ln>
                <a:solidFill>
                  <a:srgbClr val="000099"/>
                </a:solidFill>
                <a:effectLst/>
                <a:ea typeface="Calibri" pitchFamily="34" charset="0"/>
                <a:cs typeface="Times New Roman" pitchFamily="18" charset="0"/>
              </a:rPr>
              <a:t>Điều này có làm thay đổi vai trò của người đàn ông trong thị tộc không? Vì sao?</a:t>
            </a:r>
          </a:p>
          <a:p>
            <a:pPr algn="just">
              <a:tabLst>
                <a:tab pos="76200" algn="l"/>
              </a:tabLst>
            </a:pPr>
            <a:r>
              <a:rPr lang="vi-VN" sz="2000" b="1" smtClean="0">
                <a:solidFill>
                  <a:srgbClr val="000099"/>
                </a:solidFill>
              </a:rPr>
              <a:t>     ? Xã hội nguyên thủy đã có sự phân hóa như thế nào? Nguyên nhân của sự phân hóa đó? Vì sao xã hội nguyên thủy ở các nước phương Đông phân hóa nhưng không triệt để?</a:t>
            </a:r>
            <a:endParaRPr lang="en-US" sz="2000" b="1" smtClean="0">
              <a:solidFill>
                <a:srgbClr val="000099"/>
              </a:solidFill>
            </a:endParaRPr>
          </a:p>
          <a:p>
            <a:pPr marL="0" marR="0" lvl="0" indent="0" algn="just" defTabSz="914400" rtl="0" eaLnBrk="1" fontAlgn="base" latinLnBrk="0" hangingPunct="1">
              <a:lnSpc>
                <a:spcPct val="100000"/>
              </a:lnSpc>
              <a:spcBef>
                <a:spcPct val="0"/>
              </a:spcBef>
              <a:spcAft>
                <a:spcPct val="0"/>
              </a:spcAft>
              <a:buClrTx/>
              <a:buSzTx/>
              <a:buFontTx/>
              <a:buNone/>
              <a:tabLst>
                <a:tab pos="76200" algn="l"/>
              </a:tabLst>
            </a:pPr>
            <a:endParaRPr kumimoji="0" lang="vi-VN" sz="1800" b="0" i="0" u="none" strike="noStrike" cap="none" normalizeH="0" baseline="0" smtClean="0">
              <a:ln>
                <a:noFill/>
              </a:ln>
              <a:solidFill>
                <a:srgbClr val="000099"/>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10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265"/>
                                        </p:tgtEl>
                                        <p:attrNameLst>
                                          <p:attrName>style.visibility</p:attrName>
                                        </p:attrNameLst>
                                      </p:cBhvr>
                                      <p:to>
                                        <p:strVal val="visible"/>
                                      </p:to>
                                    </p:set>
                                    <p:animEffect transition="in" filter="box(in)">
                                      <p:cBhvr>
                                        <p:cTn id="10" dur="500"/>
                                        <p:tgtEl>
                                          <p:spTgt spid="1126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361"/>
                                        </p:tgtEl>
                                        <p:attrNameLst>
                                          <p:attrName>style.visibility</p:attrName>
                                        </p:attrNameLst>
                                      </p:cBhvr>
                                      <p:to>
                                        <p:strVal val="visible"/>
                                      </p:to>
                                    </p:set>
                                    <p:animEffect transition="in" filter="box(in)">
                                      <p:cBhvr>
                                        <p:cTn id="18" dur="5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nimBg="1"/>
      <p:bldP spid="153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157257641</TotalTime>
  <Pages>0</Pages>
  <Words>2449</Words>
  <Characters>0</Characters>
  <Application>Microsoft Office PowerPoint</Application>
  <DocSecurity>0</DocSecurity>
  <PresentationFormat>On-screen Show (4:3)</PresentationFormat>
  <Lines>0</Lines>
  <Paragraphs>185</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ở nhà</vt:lpstr>
      <vt:lpstr>PowerPoint Presentation</vt:lpstr>
      <vt:lpstr>PowerPoint Presentation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Administrator</dc:creator>
  <cp:lastModifiedBy>Dang Le Phan Danh</cp:lastModifiedBy>
  <cp:revision>286</cp:revision>
  <cp:lastPrinted>1899-12-30T00:00:00Z</cp:lastPrinted>
  <dcterms:created xsi:type="dcterms:W3CDTF">2012-04-20T16:02:50Z</dcterms:created>
  <dcterms:modified xsi:type="dcterms:W3CDTF">2021-10-31T15:22:20Z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