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17"/>
  </p:notesMasterIdLst>
  <p:sldIdLst>
    <p:sldId id="268" r:id="rId2"/>
    <p:sldId id="279" r:id="rId3"/>
    <p:sldId id="265" r:id="rId4"/>
    <p:sldId id="287" r:id="rId5"/>
    <p:sldId id="261" r:id="rId6"/>
    <p:sldId id="281" r:id="rId7"/>
    <p:sldId id="280" r:id="rId8"/>
    <p:sldId id="282" r:id="rId9"/>
    <p:sldId id="288" r:id="rId10"/>
    <p:sldId id="284" r:id="rId11"/>
    <p:sldId id="285" r:id="rId12"/>
    <p:sldId id="286" r:id="rId13"/>
    <p:sldId id="276" r:id="rId14"/>
    <p:sldId id="283" r:id="rId15"/>
    <p:sldId id="277" r:id="rId1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a:srgbClr val="008000"/>
    <a:srgbClr val="009900"/>
    <a:srgbClr val="0033CC"/>
    <a:srgbClr val="FF0000"/>
    <a:srgbClr val="800000"/>
    <a:srgbClr val="0066CC"/>
    <a:srgbClr val="8BBC00"/>
    <a:srgbClr val="00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p:cViewPr>
        <p:scale>
          <a:sx n="100" d="100"/>
          <a:sy n="100" d="100"/>
        </p:scale>
        <p:origin x="162" y="882"/>
      </p:cViewPr>
      <p:guideLst>
        <p:guide orient="horz" pos="2142"/>
        <p:guide pos="2880"/>
      </p:guideLst>
    </p:cSldViewPr>
  </p:slideViewPr>
  <p:notesTextViewPr>
    <p:cViewPr>
      <p:scale>
        <a:sx n="66" d="100"/>
        <a:sy n="66"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AF22989B-AA80-4834-8051-267E1BE4CEA7}" type="datetimeFigureOut">
              <a:rPr lang="en-US"/>
              <a:pPr>
                <a:defRPr/>
              </a:pPr>
              <a:t>9/16/2021</a:t>
            </a:fld>
            <a:endParaRPr lang="en-US"/>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noProof="0" smtClean="0"/>
              <a:t>Bấm &amp; sửa kiểu tiêu đề</a:t>
            </a:r>
          </a:p>
          <a:p>
            <a:pPr lvl="1"/>
            <a:r>
              <a:rPr lang="vi-VN" noProof="0" smtClean="0"/>
              <a:t>Mức hai</a:t>
            </a:r>
          </a:p>
          <a:p>
            <a:pPr lvl="2"/>
            <a:r>
              <a:rPr lang="vi-VN" noProof="0" smtClean="0"/>
              <a:t>Mức ba</a:t>
            </a:r>
          </a:p>
          <a:p>
            <a:pPr lvl="3"/>
            <a:r>
              <a:rPr lang="vi-VN" noProof="0" smtClean="0"/>
              <a:t>Mức bốn</a:t>
            </a:r>
          </a:p>
          <a:p>
            <a:pPr lvl="4"/>
            <a:r>
              <a:rPr lang="vi-VN" noProof="0" smtClean="0"/>
              <a:t>Mức năm</a:t>
            </a:r>
            <a:endParaRPr lang="en-US" noProof="0" smtClean="0"/>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DBCB9AA1-B4D6-4F38-A6CD-9B5760DECB41}" type="slidenum">
              <a:rPr lang="en-US"/>
              <a:pPr>
                <a:defRPr/>
              </a:pPr>
              <a:t>‹#›</a:t>
            </a:fld>
            <a:endParaRPr lang="en-US"/>
          </a:p>
        </p:txBody>
      </p:sp>
    </p:spTree>
    <p:extLst>
      <p:ext uri="{BB962C8B-B14F-4D97-AF65-F5344CB8AC3E}">
        <p14:creationId xmlns:p14="http://schemas.microsoft.com/office/powerpoint/2010/main" xmlns="" val="2823765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3</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AB0E7F-1D3F-4251-8E46-80FD55299D12}" type="slidenum">
              <a:rPr lang="en-US" altLang="zh-CN"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wmf"/><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wmf"/><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Administrator\Downloads\&#273;&#7901;i%20s&#7889;ng%20ng&#432;&#7901;i%20nguy&#234;n%20th&#7911;y.mp4" TargetMode="External"/><Relationship Id="rId5" Type="http://schemas.openxmlformats.org/officeDocument/2006/relationships/image" Target="../media/image3.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wmf"/><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image" Target="../media/image18.png"/><Relationship Id="rId2" Type="http://schemas.openxmlformats.org/officeDocument/2006/relationships/image" Target="../media/image4.wmf"/><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29"/>
          <p:cNvPicPr>
            <a:picLocks noGrp="1" noChangeAspect="1" noChangeArrowheads="1"/>
          </p:cNvPicPr>
          <p:nvPr>
            <p:ph type="title"/>
          </p:nvPr>
        </p:nvPicPr>
        <p:blipFill>
          <a:blip r:embed="rId2"/>
          <a:stretch>
            <a:fillRect/>
          </a:stretch>
        </p:blipFill>
        <p:spPr>
          <a:xfrm>
            <a:off x="0" y="0"/>
            <a:ext cx="9144000" cy="6858000"/>
          </a:xfrm>
          <a:solidFill>
            <a:srgbClr val="FFFFCC"/>
          </a:solidFill>
        </p:spPr>
      </p:pic>
      <p:pic>
        <p:nvPicPr>
          <p:cNvPr id="4" name="Picture 2" descr="D:\BÁN TÀI LIỆU\GIÁO ÁN SỬ 6-  KẾT NỐI TRI THỨC\BÀI CHUẨN\KÌ 1 - LỊCH SỬ KẾT NỐI TRI THỨC\GIáo án kì 1 Sử 6 Kết nối\Sach-giao-khoa-lich-su-dia-li-6-ket-noi-tri-thuc-voi-cuoc-song-500x554.jpg"/>
          <p:cNvPicPr>
            <a:picLocks noChangeAspect="1" noChangeArrowheads="1"/>
          </p:cNvPicPr>
          <p:nvPr/>
        </p:nvPicPr>
        <p:blipFill>
          <a:blip r:embed="rId3"/>
          <a:srcRect/>
          <a:stretch>
            <a:fillRect/>
          </a:stretch>
        </p:blipFill>
        <p:spPr bwMode="auto">
          <a:xfrm>
            <a:off x="2971800" y="1524000"/>
            <a:ext cx="3507401" cy="3886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78581" y="5793581"/>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8151019" y="5643562"/>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838200" y="56555"/>
            <a:ext cx="2667000" cy="533400"/>
          </a:xfrm>
          <a:prstGeom prst="rect">
            <a:avLst/>
          </a:prstGeom>
          <a:noFill/>
        </p:spPr>
        <p:txBody>
          <a:bodyPr wrap="none" lIns="91440" tIns="45720" rIns="91440" bIns="45720">
            <a:prstTxWarp prst="textChevronInverted">
              <a:avLst/>
            </a:prstTxWarp>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LUYỆN TẬP</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Content Placeholder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96000" y="56555"/>
            <a:ext cx="1669773" cy="1325216"/>
          </a:xfrm>
          <a:prstGeom prst="rect">
            <a:avLst/>
          </a:prstGeom>
        </p:spPr>
      </p:pic>
      <p:pic>
        <p:nvPicPr>
          <p:cNvPr id="12" name="Picture 11" descr="[Sách Cánh Diều] Giải Lịch Sử 6 Bài 4. Xã hội nguyên thủy (ngắn nhất) ảnh 2"/>
          <p:cNvPicPr/>
          <p:nvPr/>
        </p:nvPicPr>
        <p:blipFill>
          <a:blip r:embed="rId4"/>
          <a:srcRect/>
          <a:stretch>
            <a:fillRect/>
          </a:stretch>
        </p:blipFill>
        <p:spPr bwMode="auto">
          <a:xfrm>
            <a:off x="228600" y="589955"/>
            <a:ext cx="4648200" cy="5731841"/>
          </a:xfrm>
          <a:prstGeom prst="rect">
            <a:avLst/>
          </a:prstGeom>
          <a:noFill/>
          <a:ln w="9525">
            <a:noFill/>
            <a:miter lim="800000"/>
            <a:headEnd/>
            <a:tailEnd/>
          </a:ln>
        </p:spPr>
      </p:pic>
      <p:graphicFrame>
        <p:nvGraphicFramePr>
          <p:cNvPr id="15" name="Table 14"/>
          <p:cNvGraphicFramePr>
            <a:graphicFrameLocks noGrp="1"/>
          </p:cNvGraphicFramePr>
          <p:nvPr/>
        </p:nvGraphicFramePr>
        <p:xfrm>
          <a:off x="5105401" y="3531108"/>
          <a:ext cx="3733800" cy="2453640"/>
        </p:xfrm>
        <a:graphic>
          <a:graphicData uri="http://schemas.openxmlformats.org/drawingml/2006/table">
            <a:tbl>
              <a:tblPr/>
              <a:tblGrid>
                <a:gridCol w="1631315"/>
                <a:gridCol w="1035685"/>
                <a:gridCol w="1066800"/>
              </a:tblGrid>
              <a:tr h="189928">
                <a:tc>
                  <a:txBody>
                    <a:bodyPr/>
                    <a:lstStyle/>
                    <a:p>
                      <a:pPr algn="ctr">
                        <a:lnSpc>
                          <a:spcPct val="115000"/>
                        </a:lnSpc>
                        <a:spcAft>
                          <a:spcPts val="0"/>
                        </a:spcAft>
                      </a:pPr>
                      <a:r>
                        <a:rPr lang="en-US" sz="2000" b="1">
                          <a:latin typeface="+mj-lt"/>
                          <a:ea typeface="Times New Roman"/>
                          <a:cs typeface="Times New Roman"/>
                        </a:rPr>
                        <a:t>Nội dung</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lnSpc>
                          <a:spcPct val="115000"/>
                        </a:lnSpc>
                        <a:spcAft>
                          <a:spcPts val="0"/>
                        </a:spcAft>
                      </a:pPr>
                      <a:r>
                        <a:rPr lang="en-US" sz="2000" b="1">
                          <a:latin typeface="+mj-lt"/>
                          <a:ea typeface="Times New Roman"/>
                          <a:cs typeface="Times New Roman"/>
                        </a:rPr>
                        <a:t>Người tối cổ</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lnSpc>
                          <a:spcPct val="115000"/>
                        </a:lnSpc>
                        <a:spcAft>
                          <a:spcPts val="0"/>
                        </a:spcAft>
                      </a:pPr>
                      <a:r>
                        <a:rPr lang="en-US" sz="2000" b="1">
                          <a:latin typeface="+mj-lt"/>
                          <a:ea typeface="Times New Roman"/>
                          <a:cs typeface="Times New Roman"/>
                        </a:rPr>
                        <a:t>Người tinh khôn</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nSpc>
                          <a:spcPct val="115000"/>
                        </a:lnSpc>
                        <a:spcAft>
                          <a:spcPts val="0"/>
                        </a:spcAft>
                      </a:pPr>
                      <a:r>
                        <a:rPr lang="en-US" sz="2000">
                          <a:latin typeface="+mj-lt"/>
                          <a:ea typeface="Times New Roman"/>
                          <a:cs typeface="Times New Roman"/>
                        </a:rPr>
                        <a:t>Công cụ lao động</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2000">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latin typeface="+mj-lt"/>
                          <a:ea typeface="Times New Roman"/>
                          <a:cs typeface="Times New Roman"/>
                        </a:rPr>
                        <a:t> </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nSpc>
                          <a:spcPct val="115000"/>
                        </a:lnSpc>
                        <a:spcAft>
                          <a:spcPts val="0"/>
                        </a:spcAft>
                      </a:pPr>
                      <a:r>
                        <a:rPr lang="en-US" sz="2000">
                          <a:latin typeface="+mj-lt"/>
                          <a:ea typeface="Times New Roman"/>
                          <a:cs typeface="Times New Roman"/>
                        </a:rPr>
                        <a:t>Cách thức lao động</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2000">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latin typeface="+mj-lt"/>
                          <a:ea typeface="Times New Roman"/>
                          <a:cs typeface="Times New Roman"/>
                        </a:rPr>
                        <a:t> </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nSpc>
                          <a:spcPct val="115000"/>
                        </a:lnSpc>
                        <a:spcAft>
                          <a:spcPts val="0"/>
                        </a:spcAft>
                      </a:pPr>
                      <a:r>
                        <a:rPr lang="en-US" sz="2000">
                          <a:latin typeface="+mj-lt"/>
                          <a:ea typeface="Times New Roman"/>
                          <a:cs typeface="Times New Roman"/>
                        </a:rPr>
                        <a:t>Địa bàn cư trú</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2000">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latin typeface="+mj-lt"/>
                          <a:ea typeface="Times New Roman"/>
                          <a:cs typeface="Times New Roman"/>
                        </a:rPr>
                        <a:t> </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p:nvPr/>
        </p:nvSpPr>
        <p:spPr>
          <a:xfrm>
            <a:off x="5105401" y="1524000"/>
            <a:ext cx="3733800" cy="1754326"/>
          </a:xfrm>
          <a:prstGeom prst="rect">
            <a:avLst/>
          </a:prstGeom>
        </p:spPr>
        <p:txBody>
          <a:bodyPr wrap="square">
            <a:spAutoFit/>
          </a:bodyPr>
          <a:lstStyle/>
          <a:p>
            <a:pPr algn="just"/>
            <a:r>
              <a:rPr lang="en-US" b="1" smtClean="0">
                <a:solidFill>
                  <a:srgbClr val="0000CC"/>
                </a:solidFill>
                <a:latin typeface="+mj-lt"/>
              </a:rPr>
              <a:t>Quan sát tranh ảnh và dựa vào hình ảnh hãy khái quát lại các giai đoạn phát triển của xã hội nguyên thủy và cho biết những đặc điểm phát triển của các giai đoạn đó bằng cách hoàn thành phiếu học tập sau</a:t>
            </a:r>
            <a:endParaRPr lang="en-US" b="1">
              <a:solidFill>
                <a:srgbClr val="0000CC"/>
              </a:solidFill>
              <a:latin typeface="+mj-lt"/>
            </a:endParaRPr>
          </a:p>
        </p:txBody>
      </p:sp>
      <p:graphicFrame>
        <p:nvGraphicFramePr>
          <p:cNvPr id="17" name="Table 16"/>
          <p:cNvGraphicFramePr>
            <a:graphicFrameLocks noGrp="1"/>
          </p:cNvGraphicFramePr>
          <p:nvPr/>
        </p:nvGraphicFramePr>
        <p:xfrm>
          <a:off x="4953001" y="1702308"/>
          <a:ext cx="3886200" cy="3291840"/>
        </p:xfrm>
        <a:graphic>
          <a:graphicData uri="http://schemas.openxmlformats.org/drawingml/2006/table">
            <a:tbl>
              <a:tblPr>
                <a:tableStyleId>{616DA210-FB5B-4158-B5E0-FEB733F419BA}</a:tableStyleId>
              </a:tblPr>
              <a:tblGrid>
                <a:gridCol w="864100"/>
                <a:gridCol w="1080125"/>
                <a:gridCol w="1941975"/>
              </a:tblGrid>
              <a:tr h="0">
                <a:tc>
                  <a:txBody>
                    <a:bodyPr/>
                    <a:lstStyle/>
                    <a:p>
                      <a:pPr algn="ctr">
                        <a:lnSpc>
                          <a:spcPct val="100000"/>
                        </a:lnSpc>
                        <a:spcAft>
                          <a:spcPts val="0"/>
                        </a:spcAft>
                      </a:pPr>
                      <a:r>
                        <a:rPr lang="en-US" sz="1800" b="1">
                          <a:solidFill>
                            <a:srgbClr val="0000CC"/>
                          </a:solidFill>
                          <a:latin typeface="+mj-lt"/>
                        </a:rPr>
                        <a:t>Nội dung</a:t>
                      </a:r>
                      <a:endParaRPr lang="en-US" sz="1800" b="1">
                        <a:solidFill>
                          <a:srgbClr val="0000CC"/>
                        </a:solidFill>
                        <a:latin typeface="+mj-lt"/>
                        <a:ea typeface="Calibri"/>
                        <a:cs typeface="Times New Roman"/>
                      </a:endParaRPr>
                    </a:p>
                  </a:txBody>
                  <a:tcPr marL="0" marR="0" marT="0" marB="0" anchor="ctr"/>
                </a:tc>
                <a:tc>
                  <a:txBody>
                    <a:bodyPr/>
                    <a:lstStyle/>
                    <a:p>
                      <a:pPr algn="ctr" fontAlgn="base">
                        <a:lnSpc>
                          <a:spcPct val="100000"/>
                        </a:lnSpc>
                        <a:spcAft>
                          <a:spcPts val="0"/>
                        </a:spcAft>
                      </a:pPr>
                      <a:r>
                        <a:rPr lang="en-US" sz="1800" b="1">
                          <a:solidFill>
                            <a:srgbClr val="0000CC"/>
                          </a:solidFill>
                          <a:latin typeface="+mj-lt"/>
                        </a:rPr>
                        <a:t>Người tối cổ</a:t>
                      </a:r>
                      <a:endParaRPr lang="en-US" sz="1800" b="1">
                        <a:solidFill>
                          <a:srgbClr val="0000CC"/>
                        </a:solidFill>
                        <a:latin typeface="+mj-lt"/>
                        <a:ea typeface="Calibri"/>
                        <a:cs typeface="Times New Roman"/>
                      </a:endParaRPr>
                    </a:p>
                  </a:txBody>
                  <a:tcPr marL="0" marR="0" marT="0" marB="0" anchor="ctr"/>
                </a:tc>
                <a:tc>
                  <a:txBody>
                    <a:bodyPr/>
                    <a:lstStyle/>
                    <a:p>
                      <a:pPr algn="ctr" fontAlgn="base">
                        <a:lnSpc>
                          <a:spcPct val="100000"/>
                        </a:lnSpc>
                        <a:spcAft>
                          <a:spcPts val="0"/>
                        </a:spcAft>
                      </a:pPr>
                      <a:r>
                        <a:rPr lang="en-US" sz="1800" b="1">
                          <a:solidFill>
                            <a:srgbClr val="0000CC"/>
                          </a:solidFill>
                          <a:latin typeface="+mj-lt"/>
                        </a:rPr>
                        <a:t>Người tinh khôn</a:t>
                      </a:r>
                      <a:endParaRPr lang="en-US" sz="1800" b="1">
                        <a:solidFill>
                          <a:srgbClr val="0000CC"/>
                        </a:solidFill>
                        <a:latin typeface="+mj-lt"/>
                        <a:ea typeface="Calibri"/>
                        <a:cs typeface="Times New Roman"/>
                      </a:endParaRPr>
                    </a:p>
                  </a:txBody>
                  <a:tcPr marL="0" marR="0" marT="0" marB="0" anchor="ctr"/>
                </a:tc>
              </a:tr>
              <a:tr h="0">
                <a:tc>
                  <a:txBody>
                    <a:bodyPr/>
                    <a:lstStyle/>
                    <a:p>
                      <a:pPr>
                        <a:lnSpc>
                          <a:spcPct val="100000"/>
                        </a:lnSpc>
                        <a:spcAft>
                          <a:spcPts val="0"/>
                        </a:spcAft>
                      </a:pPr>
                      <a:r>
                        <a:rPr lang="en-US" sz="1800" b="1">
                          <a:solidFill>
                            <a:srgbClr val="0000CC"/>
                          </a:solidFill>
                          <a:latin typeface="+mj-lt"/>
                        </a:rPr>
                        <a:t>Công cụ lao động</a:t>
                      </a:r>
                      <a:endParaRPr lang="en-US" sz="1800" b="1">
                        <a:solidFill>
                          <a:srgbClr val="0000CC"/>
                        </a:solidFill>
                        <a:latin typeface="+mj-lt"/>
                        <a:ea typeface="Calibri"/>
                        <a:cs typeface="Times New Roman"/>
                      </a:endParaRPr>
                    </a:p>
                  </a:txBody>
                  <a:tcPr marL="0" marR="0" marT="0" marB="0" anchor="ctr"/>
                </a:tc>
                <a:tc>
                  <a:txBody>
                    <a:bodyPr/>
                    <a:lstStyle/>
                    <a:p>
                      <a:pPr>
                        <a:lnSpc>
                          <a:spcPct val="100000"/>
                        </a:lnSpc>
                        <a:spcAft>
                          <a:spcPts val="0"/>
                        </a:spcAft>
                      </a:pPr>
                      <a:r>
                        <a:rPr lang="en-US" sz="1800" b="1">
                          <a:solidFill>
                            <a:srgbClr val="0000CC"/>
                          </a:solidFill>
                          <a:latin typeface="+mj-lt"/>
                        </a:rPr>
                        <a:t>   rìu đá được mài thô sơ</a:t>
                      </a:r>
                      <a:endParaRPr lang="en-US" sz="1800" b="1">
                        <a:solidFill>
                          <a:srgbClr val="0000CC"/>
                        </a:solidFill>
                        <a:latin typeface="+mj-lt"/>
                        <a:ea typeface="Calibri"/>
                        <a:cs typeface="Times New Roman"/>
                      </a:endParaRPr>
                    </a:p>
                  </a:txBody>
                  <a:tcPr marL="0" marR="0" marT="0" marB="0" anchor="ctr"/>
                </a:tc>
                <a:tc>
                  <a:txBody>
                    <a:bodyPr/>
                    <a:lstStyle/>
                    <a:p>
                      <a:pPr>
                        <a:lnSpc>
                          <a:spcPct val="100000"/>
                        </a:lnSpc>
                        <a:spcAft>
                          <a:spcPts val="0"/>
                        </a:spcAft>
                      </a:pPr>
                      <a:r>
                        <a:rPr lang="en-US" sz="1800" b="1">
                          <a:solidFill>
                            <a:srgbClr val="0000CC"/>
                          </a:solidFill>
                          <a:latin typeface="+mj-lt"/>
                        </a:rPr>
                        <a:t> </a:t>
                      </a:r>
                      <a:r>
                        <a:rPr lang="en-US" sz="1800" b="1" smtClean="0">
                          <a:solidFill>
                            <a:srgbClr val="0000CC"/>
                          </a:solidFill>
                          <a:latin typeface="+mj-lt"/>
                        </a:rPr>
                        <a:t>Lưỡi </a:t>
                      </a:r>
                      <a:r>
                        <a:rPr lang="en-US" sz="1800" b="1">
                          <a:solidFill>
                            <a:srgbClr val="0000CC"/>
                          </a:solidFill>
                          <a:latin typeface="+mj-lt"/>
                        </a:rPr>
                        <a:t>cuốc đá đã được mài </a:t>
                      </a:r>
                      <a:r>
                        <a:rPr lang="en-US" sz="1800" b="1" smtClean="0">
                          <a:solidFill>
                            <a:srgbClr val="0000CC"/>
                          </a:solidFill>
                          <a:latin typeface="+mj-lt"/>
                        </a:rPr>
                        <a:t>nhẵn.</a:t>
                      </a:r>
                      <a:r>
                        <a:rPr lang="en-US" sz="1800" b="1" baseline="0" smtClean="0">
                          <a:solidFill>
                            <a:srgbClr val="0000CC"/>
                          </a:solidFill>
                          <a:latin typeface="+mj-lt"/>
                        </a:rPr>
                        <a:t> Họ đã</a:t>
                      </a:r>
                      <a:r>
                        <a:rPr lang="en-US" sz="1800" b="1" smtClean="0">
                          <a:solidFill>
                            <a:srgbClr val="0000CC"/>
                          </a:solidFill>
                          <a:latin typeface="+mj-lt"/>
                        </a:rPr>
                        <a:t> </a:t>
                      </a:r>
                      <a:r>
                        <a:rPr lang="en-US" sz="1800" b="1">
                          <a:solidFill>
                            <a:srgbClr val="0000CC"/>
                          </a:solidFill>
                          <a:latin typeface="+mj-lt"/>
                        </a:rPr>
                        <a:t>biết làm đồ gốm và sử dụng đồ dùng bằng gốm</a:t>
                      </a:r>
                      <a:endParaRPr lang="en-US" sz="1800" b="1">
                        <a:solidFill>
                          <a:srgbClr val="0000CC"/>
                        </a:solidFill>
                        <a:latin typeface="+mj-lt"/>
                        <a:ea typeface="Calibri"/>
                        <a:cs typeface="Times New Roman"/>
                      </a:endParaRPr>
                    </a:p>
                  </a:txBody>
                  <a:tcPr marL="0" marR="0" marT="0" marB="0" anchor="ctr"/>
                </a:tc>
              </a:tr>
              <a:tr h="0">
                <a:tc>
                  <a:txBody>
                    <a:bodyPr/>
                    <a:lstStyle/>
                    <a:p>
                      <a:pPr>
                        <a:lnSpc>
                          <a:spcPct val="100000"/>
                        </a:lnSpc>
                        <a:spcAft>
                          <a:spcPts val="0"/>
                        </a:spcAft>
                      </a:pPr>
                      <a:r>
                        <a:rPr lang="en-US" sz="1800" b="1">
                          <a:solidFill>
                            <a:srgbClr val="0000CC"/>
                          </a:solidFill>
                          <a:latin typeface="+mj-lt"/>
                        </a:rPr>
                        <a:t>Cách thức lao động</a:t>
                      </a:r>
                      <a:endParaRPr lang="en-US" sz="1800" b="1">
                        <a:solidFill>
                          <a:srgbClr val="0000CC"/>
                        </a:solidFill>
                        <a:latin typeface="+mj-lt"/>
                        <a:ea typeface="Calibri"/>
                        <a:cs typeface="Times New Roman"/>
                      </a:endParaRPr>
                    </a:p>
                  </a:txBody>
                  <a:tcPr marL="0" marR="0" marT="0" marB="0" anchor="ctr"/>
                </a:tc>
                <a:tc>
                  <a:txBody>
                    <a:bodyPr/>
                    <a:lstStyle/>
                    <a:p>
                      <a:pPr>
                        <a:lnSpc>
                          <a:spcPct val="100000"/>
                        </a:lnSpc>
                        <a:spcAft>
                          <a:spcPts val="0"/>
                        </a:spcAft>
                      </a:pPr>
                      <a:r>
                        <a:rPr lang="en-US" sz="1800" b="1">
                          <a:solidFill>
                            <a:srgbClr val="0000CC"/>
                          </a:solidFill>
                          <a:latin typeface="+mj-lt"/>
                        </a:rPr>
                        <a:t>  săn bắt</a:t>
                      </a:r>
                      <a:endParaRPr lang="en-US" sz="1800" b="1">
                        <a:solidFill>
                          <a:srgbClr val="0000CC"/>
                        </a:solidFill>
                        <a:latin typeface="+mj-lt"/>
                        <a:ea typeface="Calibri"/>
                        <a:cs typeface="Times New Roman"/>
                      </a:endParaRPr>
                    </a:p>
                  </a:txBody>
                  <a:tcPr marL="0" marR="0" marT="0" marB="0" anchor="ctr"/>
                </a:tc>
                <a:tc>
                  <a:txBody>
                    <a:bodyPr/>
                    <a:lstStyle/>
                    <a:p>
                      <a:pPr>
                        <a:lnSpc>
                          <a:spcPct val="100000"/>
                        </a:lnSpc>
                        <a:spcAft>
                          <a:spcPts val="0"/>
                        </a:spcAft>
                      </a:pPr>
                      <a:r>
                        <a:rPr lang="en-US" sz="1800" b="1">
                          <a:solidFill>
                            <a:srgbClr val="0000CC"/>
                          </a:solidFill>
                          <a:latin typeface="+mj-lt"/>
                        </a:rPr>
                        <a:t>Biết trồng trọt và chăn nuôi</a:t>
                      </a:r>
                      <a:endParaRPr lang="en-US" sz="1800" b="1">
                        <a:solidFill>
                          <a:srgbClr val="0000CC"/>
                        </a:solidFill>
                        <a:latin typeface="+mj-lt"/>
                        <a:ea typeface="Calibri"/>
                        <a:cs typeface="Times New Roman"/>
                      </a:endParaRPr>
                    </a:p>
                  </a:txBody>
                  <a:tcPr marL="0" marR="0" marT="0" marB="0" anchor="ctr"/>
                </a:tc>
              </a:tr>
              <a:tr h="0">
                <a:tc>
                  <a:txBody>
                    <a:bodyPr/>
                    <a:lstStyle/>
                    <a:p>
                      <a:pPr>
                        <a:lnSpc>
                          <a:spcPct val="100000"/>
                        </a:lnSpc>
                        <a:spcAft>
                          <a:spcPts val="0"/>
                        </a:spcAft>
                      </a:pPr>
                      <a:r>
                        <a:rPr lang="en-US" sz="1800" b="1">
                          <a:solidFill>
                            <a:srgbClr val="0000CC"/>
                          </a:solidFill>
                          <a:latin typeface="+mj-lt"/>
                        </a:rPr>
                        <a:t>Địa bàn cư trú</a:t>
                      </a:r>
                      <a:endParaRPr lang="en-US" sz="1800" b="1">
                        <a:solidFill>
                          <a:srgbClr val="0000CC"/>
                        </a:solidFill>
                        <a:latin typeface="+mj-lt"/>
                        <a:ea typeface="Calibri"/>
                        <a:cs typeface="Times New Roman"/>
                      </a:endParaRPr>
                    </a:p>
                  </a:txBody>
                  <a:tcPr marL="0" marR="0" marT="0" marB="0" anchor="ctr"/>
                </a:tc>
                <a:tc>
                  <a:txBody>
                    <a:bodyPr/>
                    <a:lstStyle/>
                    <a:p>
                      <a:pPr>
                        <a:lnSpc>
                          <a:spcPct val="100000"/>
                        </a:lnSpc>
                        <a:spcAft>
                          <a:spcPts val="0"/>
                        </a:spcAft>
                      </a:pPr>
                      <a:r>
                        <a:rPr lang="en-US" sz="1800" b="1">
                          <a:solidFill>
                            <a:srgbClr val="0000CC"/>
                          </a:solidFill>
                          <a:latin typeface="+mj-lt"/>
                        </a:rPr>
                        <a:t>   hang động</a:t>
                      </a:r>
                      <a:endParaRPr lang="en-US" sz="1800" b="1">
                        <a:solidFill>
                          <a:srgbClr val="0000CC"/>
                        </a:solidFill>
                        <a:latin typeface="+mj-lt"/>
                        <a:ea typeface="Calibri"/>
                        <a:cs typeface="Times New Roman"/>
                      </a:endParaRPr>
                    </a:p>
                  </a:txBody>
                  <a:tcPr marL="0" marR="0" marT="0" marB="0" anchor="ctr"/>
                </a:tc>
                <a:tc>
                  <a:txBody>
                    <a:bodyPr/>
                    <a:lstStyle/>
                    <a:p>
                      <a:pPr>
                        <a:lnSpc>
                          <a:spcPct val="100000"/>
                        </a:lnSpc>
                        <a:spcAft>
                          <a:spcPts val="0"/>
                        </a:spcAft>
                      </a:pPr>
                      <a:r>
                        <a:rPr lang="en-US" sz="1800" b="1">
                          <a:solidFill>
                            <a:srgbClr val="0000CC"/>
                          </a:solidFill>
                          <a:latin typeface="+mj-lt"/>
                        </a:rPr>
                        <a:t> dựng lều, nhà ven sông, suối</a:t>
                      </a:r>
                      <a:endParaRPr lang="en-US" sz="1800" b="1">
                        <a:solidFill>
                          <a:srgbClr val="0000CC"/>
                        </a:solidFill>
                        <a:latin typeface="+mj-lt"/>
                        <a:ea typeface="Calibri"/>
                        <a:cs typeface="Times New Roman"/>
                      </a:endParaRPr>
                    </a:p>
                  </a:txBody>
                  <a:tcPr marL="0" marR="0" marT="0" marB="0" anchor="ctr"/>
                </a:tc>
              </a:tr>
            </a:tbl>
          </a:graphicData>
        </a:graphic>
      </p:graphicFrame>
      <p:sp>
        <p:nvSpPr>
          <p:cNvPr id="19" name="Rectangle 18"/>
          <p:cNvSpPr/>
          <p:nvPr/>
        </p:nvSpPr>
        <p:spPr>
          <a:xfrm>
            <a:off x="4953001" y="5297269"/>
            <a:ext cx="37719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fontAlgn="auto">
              <a:spcBef>
                <a:spcPts val="0"/>
              </a:spcBef>
              <a:spcAft>
                <a:spcPts val="0"/>
              </a:spcAft>
            </a:pPr>
            <a:r>
              <a:rPr lang="en-US" b="1" smtClean="0">
                <a:solidFill>
                  <a:srgbClr val="0000CC"/>
                </a:solidFill>
                <a:latin typeface="Calibri"/>
                <a:cs typeface="Times New Roman"/>
              </a:rPr>
              <a:t>=&gt; Đời sống của người tinh khôn đã có nhiều tiến bộ</a:t>
            </a:r>
            <a:endParaRPr lang="en-US" b="1">
              <a:solidFill>
                <a:srgbClr val="0000CC"/>
              </a:solidFill>
              <a:latin typeface="Calibri"/>
              <a:ea typeface="Calibri"/>
              <a:cs typeface="Times New Roman"/>
            </a:endParaRPr>
          </a:p>
        </p:txBody>
      </p:sp>
      <p:pic>
        <p:nvPicPr>
          <p:cNvPr id="14" name="Picture 2"/>
          <p:cNvPicPr>
            <a:picLocks noChangeAspect="1" noChangeArrowheads="1"/>
          </p:cNvPicPr>
          <p:nvPr/>
        </p:nvPicPr>
        <p:blipFill>
          <a:blip r:embed="rId5" cstate="print"/>
          <a:srcRect/>
          <a:stretch>
            <a:fillRect/>
          </a:stretch>
        </p:blipFill>
        <p:spPr bwMode="auto">
          <a:xfrm>
            <a:off x="5105401" y="970955"/>
            <a:ext cx="830523" cy="6686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amond(in)">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ox(in)">
                                      <p:cBhvr>
                                        <p:cTn id="40" dur="500"/>
                                        <p:tgtEl>
                                          <p:spTgt spid="14"/>
                                        </p:tgtEl>
                                      </p:cBhvr>
                                    </p:animEffect>
                                  </p:childTnLst>
                                </p:cTn>
                              </p:par>
                              <p:par>
                                <p:cTn id="41" presetID="8"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amond(in)">
                                      <p:cBhvr>
                                        <p:cTn id="43" dur="1000"/>
                                        <p:tgtEl>
                                          <p:spTgt spid="17"/>
                                        </p:tgtEl>
                                      </p:cBhvr>
                                    </p:animEffect>
                                  </p:childTnLst>
                                </p:cTn>
                              </p:par>
                              <p:par>
                                <p:cTn id="44" presetID="21" presetClass="entr" presetSubtype="4"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heel(4)">
                                      <p:cBhvr>
                                        <p:cTn id="4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6" grpId="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78581" y="5793581"/>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8151019" y="5643562"/>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211550" y="324401"/>
            <a:ext cx="1437612" cy="1058554"/>
          </a:xfrm>
          <a:prstGeom prst="rect">
            <a:avLst/>
          </a:prstGeom>
          <a:noFill/>
        </p:spPr>
      </p:pic>
      <p:sp>
        <p:nvSpPr>
          <p:cNvPr id="23" name="Cloud Callout 22"/>
          <p:cNvSpPr>
            <a:spLocks noChangeArrowheads="1"/>
          </p:cNvSpPr>
          <p:nvPr/>
        </p:nvSpPr>
        <p:spPr bwMode="auto">
          <a:xfrm>
            <a:off x="7084219" y="1238800"/>
            <a:ext cx="1981200" cy="4704800"/>
          </a:xfrm>
          <a:prstGeom prst="cloudCallout">
            <a:avLst>
              <a:gd name="adj1" fmla="val -78834"/>
              <a:gd name="adj2" fmla="val 66860"/>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smtClean="0">
                <a:solidFill>
                  <a:srgbClr val="0000CC"/>
                </a:solidFill>
              </a:rPr>
              <a:t>      Xác định địa điểm của các di chỉ theo các niên đại đồ đá cũ, đồ đá mới, đồ đồng trên lược đồ và cho biết sự phân bố đó nói lên điều gì?</a:t>
            </a:r>
            <a:endParaRPr lang="en-US" b="1">
              <a:solidFill>
                <a:srgbClr val="0000CC"/>
              </a:solidFill>
            </a:endParaRPr>
          </a:p>
        </p:txBody>
      </p:sp>
      <p:sp>
        <p:nvSpPr>
          <p:cNvPr id="10" name="Hộp_Văn_Bản 7"/>
          <p:cNvSpPr txBox="1"/>
          <p:nvPr/>
        </p:nvSpPr>
        <p:spPr>
          <a:xfrm>
            <a:off x="2302116" y="56555"/>
            <a:ext cx="495393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400" b="1" smtClean="0">
                <a:solidFill>
                  <a:srgbClr val="002060"/>
                </a:solidFill>
                <a:latin typeface="Arial" pitchFamily="34" charset="0"/>
              </a:rPr>
              <a:t>BÀI 5. XÃ HỘI NGUYÊN THỦY</a:t>
            </a:r>
            <a:endParaRPr lang="en-US" sz="2400" b="1">
              <a:solidFill>
                <a:srgbClr val="002060"/>
              </a:solidFill>
              <a:latin typeface="Arial" pitchFamily="34" charset="0"/>
            </a:endParaRPr>
          </a:p>
        </p:txBody>
      </p:sp>
      <p:sp>
        <p:nvSpPr>
          <p:cNvPr id="11" name="Rectangle 10"/>
          <p:cNvSpPr/>
          <p:nvPr/>
        </p:nvSpPr>
        <p:spPr>
          <a:xfrm>
            <a:off x="168516" y="970954"/>
            <a:ext cx="1965084" cy="934045"/>
          </a:xfrm>
          <a:prstGeom prst="rect">
            <a:avLst/>
          </a:prstGeom>
          <a:noFill/>
        </p:spPr>
        <p:txBody>
          <a:bodyPr wrap="none" lIns="91440" tIns="45720" rIns="91440" bIns="45720">
            <a:prstTxWarp prst="textChevronInverted">
              <a:avLst/>
            </a:prstTxWarp>
            <a:spAutoFit/>
          </a:bodyPr>
          <a:lstStyle/>
          <a:p>
            <a:pPr algn="ctr"/>
            <a:r>
              <a:rPr lang="en-US" sz="2800" b="1" cap="all"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rPr>
              <a:t>VẬN DỤNG </a:t>
            </a:r>
            <a:endParaRPr lang="en-US" sz="2800" b="1" cap="all">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endParaRPr>
          </a:p>
        </p:txBody>
      </p:sp>
      <p:pic>
        <p:nvPicPr>
          <p:cNvPr id="13" name="Picture 2" descr="Xây dựng và quản lý nhóm làm việc hiệu quả - SME.MISA.VN"/>
          <p:cNvPicPr>
            <a:picLocks noChangeAspect="1" noChangeArrowheads="1"/>
          </p:cNvPicPr>
          <p:nvPr/>
        </p:nvPicPr>
        <p:blipFill>
          <a:blip r:embed="rId4" cstate="print"/>
          <a:srcRect/>
          <a:stretch>
            <a:fillRect/>
          </a:stretch>
        </p:blipFill>
        <p:spPr bwMode="auto">
          <a:xfrm>
            <a:off x="685800" y="324400"/>
            <a:ext cx="914400" cy="914400"/>
          </a:xfrm>
          <a:prstGeom prst="rect">
            <a:avLst/>
          </a:prstGeom>
          <a:noFill/>
        </p:spPr>
      </p:pic>
      <p:pic>
        <p:nvPicPr>
          <p:cNvPr id="15" name="Picture 14"/>
          <p:cNvPicPr/>
          <p:nvPr/>
        </p:nvPicPr>
        <p:blipFill>
          <a:blip r:embed="rId5" cstate="print"/>
          <a:srcRect/>
          <a:stretch>
            <a:fillRect/>
          </a:stretch>
        </p:blipFill>
        <p:spPr bwMode="auto">
          <a:xfrm>
            <a:off x="2452134" y="746820"/>
            <a:ext cx="4632084" cy="6111180"/>
          </a:xfrm>
          <a:prstGeom prst="rect">
            <a:avLst/>
          </a:prstGeom>
          <a:noFill/>
          <a:ln w="9525">
            <a:noFill/>
            <a:miter lim="800000"/>
            <a:headEnd/>
            <a:tailEnd/>
          </a:ln>
        </p:spPr>
      </p:pic>
      <p:sp>
        <p:nvSpPr>
          <p:cNvPr id="16" name="Rectangle 15"/>
          <p:cNvSpPr/>
          <p:nvPr/>
        </p:nvSpPr>
        <p:spPr>
          <a:xfrm>
            <a:off x="168517" y="1904999"/>
            <a:ext cx="2283618" cy="107721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b="1" smtClean="0">
                <a:solidFill>
                  <a:srgbClr val="0000CC"/>
                </a:solidFill>
              </a:rPr>
              <a:t>- Di chỉ đồ đá cũ gồm: </a:t>
            </a:r>
            <a:r>
              <a:rPr lang="en-US" sz="1600" b="1" smtClean="0">
                <a:solidFill>
                  <a:srgbClr val="008000"/>
                </a:solidFill>
              </a:rPr>
              <a:t>Thẩm Hai, Thẩm Khuyên, Sơn Vi, Núi Đọ, An Khê, Xuân Lộc</a:t>
            </a:r>
            <a:endParaRPr lang="en-US" sz="1600">
              <a:solidFill>
                <a:srgbClr val="008000"/>
              </a:solidFill>
            </a:endParaRPr>
          </a:p>
        </p:txBody>
      </p:sp>
      <p:sp>
        <p:nvSpPr>
          <p:cNvPr id="17" name="Rectangle 16"/>
          <p:cNvSpPr/>
          <p:nvPr/>
        </p:nvSpPr>
        <p:spPr>
          <a:xfrm>
            <a:off x="168516" y="3124200"/>
            <a:ext cx="2283618"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600" b="1" smtClean="0">
                <a:solidFill>
                  <a:srgbClr val="0000CC"/>
                </a:solidFill>
              </a:rPr>
              <a:t>- Di chỉ đồ đá cũ  mới gồm: </a:t>
            </a:r>
            <a:r>
              <a:rPr lang="en-US" sz="1600" b="1" smtClean="0">
                <a:solidFill>
                  <a:srgbClr val="008000"/>
                </a:solidFill>
              </a:rPr>
              <a:t>Bắc Sơn, Hạ Long, Hòa Bình, Lung Leng</a:t>
            </a:r>
            <a:endParaRPr lang="en-US" sz="1600">
              <a:solidFill>
                <a:srgbClr val="008000"/>
              </a:solidFill>
            </a:endParaRPr>
          </a:p>
        </p:txBody>
      </p:sp>
      <p:sp>
        <p:nvSpPr>
          <p:cNvPr id="18" name="Rectangle 17"/>
          <p:cNvSpPr/>
          <p:nvPr/>
        </p:nvSpPr>
        <p:spPr>
          <a:xfrm>
            <a:off x="168517" y="4343400"/>
            <a:ext cx="2283618"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b="1" smtClean="0">
                <a:solidFill>
                  <a:srgbClr val="0000CC"/>
                </a:solidFill>
              </a:rPr>
              <a:t>- Di chỉ đồ đồng gồm: </a:t>
            </a:r>
            <a:r>
              <a:rPr lang="en-US" sz="1600" b="1" smtClean="0">
                <a:solidFill>
                  <a:srgbClr val="008000"/>
                </a:solidFill>
              </a:rPr>
              <a:t>Phùng Nguyên, Gò Mun, Đồng Đậu, Hoa Lộc, Bình Châu, Xóm Cồn, Xuân Lộc, Giồng Lớn</a:t>
            </a:r>
            <a:endParaRPr lang="en-US" sz="1600">
              <a:solidFill>
                <a:srgbClr val="008000"/>
              </a:solidFill>
            </a:endParaRPr>
          </a:p>
        </p:txBody>
      </p:sp>
      <p:sp>
        <p:nvSpPr>
          <p:cNvPr id="19" name="Explosion 1 18"/>
          <p:cNvSpPr/>
          <p:nvPr/>
        </p:nvSpPr>
        <p:spPr>
          <a:xfrm>
            <a:off x="3962400" y="1382955"/>
            <a:ext cx="228600" cy="217245"/>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Explosion 1 20"/>
          <p:cNvSpPr/>
          <p:nvPr/>
        </p:nvSpPr>
        <p:spPr>
          <a:xfrm>
            <a:off x="3733800" y="2057400"/>
            <a:ext cx="228600" cy="217245"/>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Explosion 1 21"/>
          <p:cNvSpPr/>
          <p:nvPr/>
        </p:nvSpPr>
        <p:spPr>
          <a:xfrm>
            <a:off x="4838700" y="4126155"/>
            <a:ext cx="228600" cy="217245"/>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Explosion 1 23"/>
          <p:cNvSpPr/>
          <p:nvPr/>
        </p:nvSpPr>
        <p:spPr>
          <a:xfrm>
            <a:off x="4267200" y="5086350"/>
            <a:ext cx="152400" cy="217245"/>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5-Point Star 24"/>
          <p:cNvSpPr/>
          <p:nvPr/>
        </p:nvSpPr>
        <p:spPr>
          <a:xfrm>
            <a:off x="3733800" y="1382955"/>
            <a:ext cx="228600" cy="217245"/>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6" name="5-Point Star 25"/>
          <p:cNvSpPr/>
          <p:nvPr/>
        </p:nvSpPr>
        <p:spPr>
          <a:xfrm>
            <a:off x="4191000" y="1687754"/>
            <a:ext cx="228600" cy="217245"/>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5-Point Star 26"/>
          <p:cNvSpPr/>
          <p:nvPr/>
        </p:nvSpPr>
        <p:spPr>
          <a:xfrm>
            <a:off x="3733800" y="1840155"/>
            <a:ext cx="228600" cy="217245"/>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8" name="5-Point Star 27"/>
          <p:cNvSpPr/>
          <p:nvPr/>
        </p:nvSpPr>
        <p:spPr>
          <a:xfrm>
            <a:off x="4572000" y="4126155"/>
            <a:ext cx="228600" cy="217245"/>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9" name="7-Point Star 28"/>
          <p:cNvSpPr/>
          <p:nvPr/>
        </p:nvSpPr>
        <p:spPr>
          <a:xfrm>
            <a:off x="3505200" y="1567776"/>
            <a:ext cx="228600" cy="228600"/>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 name="7-Point Star 29"/>
          <p:cNvSpPr/>
          <p:nvPr/>
        </p:nvSpPr>
        <p:spPr>
          <a:xfrm>
            <a:off x="3848100" y="1567776"/>
            <a:ext cx="228600" cy="228600"/>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7-Point Star 31"/>
          <p:cNvSpPr/>
          <p:nvPr/>
        </p:nvSpPr>
        <p:spPr>
          <a:xfrm>
            <a:off x="3848100" y="2057400"/>
            <a:ext cx="228600" cy="228600"/>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 name="7-Point Star 32"/>
          <p:cNvSpPr/>
          <p:nvPr/>
        </p:nvSpPr>
        <p:spPr>
          <a:xfrm>
            <a:off x="4838700" y="3581400"/>
            <a:ext cx="228600" cy="228600"/>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7-Point Star 33"/>
          <p:cNvSpPr/>
          <p:nvPr/>
        </p:nvSpPr>
        <p:spPr>
          <a:xfrm>
            <a:off x="5067300" y="4495800"/>
            <a:ext cx="228600" cy="228600"/>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5" name="7-Point Star 34"/>
          <p:cNvSpPr/>
          <p:nvPr/>
        </p:nvSpPr>
        <p:spPr>
          <a:xfrm>
            <a:off x="4191000" y="5246445"/>
            <a:ext cx="228600" cy="228600"/>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6" name="7-Point Star 35"/>
          <p:cNvSpPr/>
          <p:nvPr/>
        </p:nvSpPr>
        <p:spPr>
          <a:xfrm>
            <a:off x="4419600" y="5217870"/>
            <a:ext cx="152400" cy="171450"/>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4"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i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8" presetClass="emph" presetSubtype="0" fill="hold" grpId="1" nodeType="withEffect">
                                  <p:stCondLst>
                                    <p:cond delay="0"/>
                                  </p:stCondLst>
                                  <p:childTnLst>
                                    <p:animRot by="21600000">
                                      <p:cBhvr>
                                        <p:cTn id="32" dur="2000" fill="hold"/>
                                        <p:tgtEl>
                                          <p:spTgt spid="19"/>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par>
                                <p:cTn id="38" presetID="8" presetClass="emph" presetSubtype="0" fill="hold" grpId="1" nodeType="withEffect">
                                  <p:stCondLst>
                                    <p:cond delay="0"/>
                                  </p:stCondLst>
                                  <p:childTnLst>
                                    <p:animRot by="21600000">
                                      <p:cBhvr>
                                        <p:cTn id="39" dur="2000" fill="hold"/>
                                        <p:tgtEl>
                                          <p:spTgt spid="21"/>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linds(horizontal)">
                                      <p:cBhvr>
                                        <p:cTn id="44" dur="500"/>
                                        <p:tgtEl>
                                          <p:spTgt spid="22"/>
                                        </p:tgtEl>
                                      </p:cBhvr>
                                    </p:animEffect>
                                  </p:childTnLst>
                                </p:cTn>
                              </p:par>
                              <p:par>
                                <p:cTn id="45" presetID="8" presetClass="emph" presetSubtype="0" fill="hold" grpId="1" nodeType="withEffect">
                                  <p:stCondLst>
                                    <p:cond delay="0"/>
                                  </p:stCondLst>
                                  <p:childTnLst>
                                    <p:animRot by="21600000">
                                      <p:cBhvr>
                                        <p:cTn id="46" dur="2000" fill="hold"/>
                                        <p:tgtEl>
                                          <p:spTgt spid="22"/>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par>
                                <p:cTn id="52" presetID="8" presetClass="emph" presetSubtype="0" fill="hold" grpId="1" nodeType="withEffect">
                                  <p:stCondLst>
                                    <p:cond delay="0"/>
                                  </p:stCondLst>
                                  <p:childTnLst>
                                    <p:animRot by="21600000">
                                      <p:cBhvr>
                                        <p:cTn id="53" dur="2000" fill="hold"/>
                                        <p:tgtEl>
                                          <p:spTgt spid="2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2" nodeType="clickEffect">
                                  <p:stCondLst>
                                    <p:cond delay="0"/>
                                  </p:stCondLst>
                                  <p:childTnLst>
                                    <p:animEffect transition="out" filter="blinds(horizontal)">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4" presetClass="exit" presetSubtype="16" fill="hold" grpId="2" nodeType="withEffect">
                                  <p:stCondLst>
                                    <p:cond delay="0"/>
                                  </p:stCondLst>
                                  <p:childTnLst>
                                    <p:animEffect transition="out" filter="box(in)">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par>
                                <p:cTn id="62" presetID="4" presetClass="exit" presetSubtype="16" fill="hold" grpId="2" nodeType="withEffect">
                                  <p:stCondLst>
                                    <p:cond delay="0"/>
                                  </p:stCondLst>
                                  <p:childTnLst>
                                    <p:animEffect transition="out" filter="box(in)">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4" presetClass="exit" presetSubtype="16" fill="hold" grpId="2" nodeType="withEffect">
                                  <p:stCondLst>
                                    <p:cond delay="0"/>
                                  </p:stCondLst>
                                  <p:childTnLst>
                                    <p:animEffect transition="out" filter="box(in)">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linds(horizontal)">
                                      <p:cBhvr>
                                        <p:cTn id="77" dur="500"/>
                                        <p:tgtEl>
                                          <p:spTgt spid="25"/>
                                        </p:tgtEl>
                                      </p:cBhvr>
                                    </p:animEffect>
                                  </p:childTnLst>
                                </p:cTn>
                              </p:par>
                              <p:par>
                                <p:cTn id="78" presetID="8" presetClass="emph" presetSubtype="0" fill="hold" grpId="1" nodeType="withEffect">
                                  <p:stCondLst>
                                    <p:cond delay="0"/>
                                  </p:stCondLst>
                                  <p:childTnLst>
                                    <p:animRot by="21600000">
                                      <p:cBhvr>
                                        <p:cTn id="79" dur="2000" fill="hold"/>
                                        <p:tgtEl>
                                          <p:spTgt spid="25"/>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linds(horizontal)">
                                      <p:cBhvr>
                                        <p:cTn id="84" dur="500"/>
                                        <p:tgtEl>
                                          <p:spTgt spid="26"/>
                                        </p:tgtEl>
                                      </p:cBhvr>
                                    </p:animEffect>
                                  </p:childTnLst>
                                </p:cTn>
                              </p:par>
                              <p:par>
                                <p:cTn id="85" presetID="8" presetClass="emph" presetSubtype="0" fill="hold" grpId="1" nodeType="withEffect">
                                  <p:stCondLst>
                                    <p:cond delay="0"/>
                                  </p:stCondLst>
                                  <p:childTnLst>
                                    <p:animRot by="21600000">
                                      <p:cBhvr>
                                        <p:cTn id="86" dur="2000" fill="hold"/>
                                        <p:tgtEl>
                                          <p:spTgt spid="26"/>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blinds(horizontal)">
                                      <p:cBhvr>
                                        <p:cTn id="91" dur="500"/>
                                        <p:tgtEl>
                                          <p:spTgt spid="27"/>
                                        </p:tgtEl>
                                      </p:cBhvr>
                                    </p:animEffect>
                                  </p:childTnLst>
                                </p:cTn>
                              </p:par>
                              <p:par>
                                <p:cTn id="92" presetID="8" presetClass="emph" presetSubtype="0" fill="hold" grpId="1" nodeType="withEffect">
                                  <p:stCondLst>
                                    <p:cond delay="0"/>
                                  </p:stCondLst>
                                  <p:childTnLst>
                                    <p:animRot by="21600000">
                                      <p:cBhvr>
                                        <p:cTn id="93" dur="2000" fill="hold"/>
                                        <p:tgtEl>
                                          <p:spTgt spid="27"/>
                                        </p:tgtEl>
                                        <p:attrNameLst>
                                          <p:attrName>r</p:attrName>
                                        </p:attrNameLst>
                                      </p:cBhvr>
                                    </p:animRo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blinds(horizontal)">
                                      <p:cBhvr>
                                        <p:cTn id="98" dur="500"/>
                                        <p:tgtEl>
                                          <p:spTgt spid="28"/>
                                        </p:tgtEl>
                                      </p:cBhvr>
                                    </p:animEffect>
                                  </p:childTnLst>
                                </p:cTn>
                              </p:par>
                              <p:par>
                                <p:cTn id="99" presetID="8" presetClass="emph" presetSubtype="0" fill="hold" grpId="1" nodeType="withEffect">
                                  <p:stCondLst>
                                    <p:cond delay="0"/>
                                  </p:stCondLst>
                                  <p:childTnLst>
                                    <p:animRot by="21600000">
                                      <p:cBhvr>
                                        <p:cTn id="100" dur="2000" fill="hold"/>
                                        <p:tgtEl>
                                          <p:spTgt spid="28"/>
                                        </p:tgtEl>
                                        <p:attrNameLst>
                                          <p:attrName>r</p:attrName>
                                        </p:attrNameLst>
                                      </p:cBhvr>
                                    </p:animRot>
                                  </p:childTnLst>
                                </p:cTn>
                              </p:par>
                            </p:childTnLst>
                          </p:cTn>
                        </p:par>
                      </p:childTnLst>
                    </p:cTn>
                  </p:par>
                  <p:par>
                    <p:cTn id="101" fill="hold">
                      <p:stCondLst>
                        <p:cond delay="indefinite"/>
                      </p:stCondLst>
                      <p:childTnLst>
                        <p:par>
                          <p:cTn id="102" fill="hold">
                            <p:stCondLst>
                              <p:cond delay="0"/>
                            </p:stCondLst>
                            <p:childTnLst>
                              <p:par>
                                <p:cTn id="103" presetID="4" presetClass="exit" presetSubtype="16" fill="hold" grpId="2" nodeType="clickEffect">
                                  <p:stCondLst>
                                    <p:cond delay="0"/>
                                  </p:stCondLst>
                                  <p:childTnLst>
                                    <p:animEffect transition="out" filter="box(in)">
                                      <p:cBhvr>
                                        <p:cTn id="104" dur="500"/>
                                        <p:tgtEl>
                                          <p:spTgt spid="25"/>
                                        </p:tgtEl>
                                      </p:cBhvr>
                                    </p:animEffect>
                                    <p:set>
                                      <p:cBhvr>
                                        <p:cTn id="105" dur="1" fill="hold">
                                          <p:stCondLst>
                                            <p:cond delay="499"/>
                                          </p:stCondLst>
                                        </p:cTn>
                                        <p:tgtEl>
                                          <p:spTgt spid="25"/>
                                        </p:tgtEl>
                                        <p:attrNameLst>
                                          <p:attrName>style.visibility</p:attrName>
                                        </p:attrNameLst>
                                      </p:cBhvr>
                                      <p:to>
                                        <p:strVal val="hidden"/>
                                      </p:to>
                                    </p:set>
                                  </p:childTnLst>
                                </p:cTn>
                              </p:par>
                              <p:par>
                                <p:cTn id="106" presetID="4" presetClass="exit" presetSubtype="16" fill="hold" grpId="2" nodeType="withEffect">
                                  <p:stCondLst>
                                    <p:cond delay="0"/>
                                  </p:stCondLst>
                                  <p:childTnLst>
                                    <p:animEffect transition="out" filter="box(in)">
                                      <p:cBhvr>
                                        <p:cTn id="107" dur="500"/>
                                        <p:tgtEl>
                                          <p:spTgt spid="26"/>
                                        </p:tgtEl>
                                      </p:cBhvr>
                                    </p:animEffect>
                                    <p:set>
                                      <p:cBhvr>
                                        <p:cTn id="108" dur="1" fill="hold">
                                          <p:stCondLst>
                                            <p:cond delay="499"/>
                                          </p:stCondLst>
                                        </p:cTn>
                                        <p:tgtEl>
                                          <p:spTgt spid="26"/>
                                        </p:tgtEl>
                                        <p:attrNameLst>
                                          <p:attrName>style.visibility</p:attrName>
                                        </p:attrNameLst>
                                      </p:cBhvr>
                                      <p:to>
                                        <p:strVal val="hidden"/>
                                      </p:to>
                                    </p:set>
                                  </p:childTnLst>
                                </p:cTn>
                              </p:par>
                              <p:par>
                                <p:cTn id="109" presetID="4" presetClass="exit" presetSubtype="16" fill="hold" grpId="2" nodeType="withEffect">
                                  <p:stCondLst>
                                    <p:cond delay="0"/>
                                  </p:stCondLst>
                                  <p:childTnLst>
                                    <p:animEffect transition="out" filter="box(in)">
                                      <p:cBhvr>
                                        <p:cTn id="110" dur="500"/>
                                        <p:tgtEl>
                                          <p:spTgt spid="27"/>
                                        </p:tgtEl>
                                      </p:cBhvr>
                                    </p:animEffect>
                                    <p:set>
                                      <p:cBhvr>
                                        <p:cTn id="111" dur="1" fill="hold">
                                          <p:stCondLst>
                                            <p:cond delay="499"/>
                                          </p:stCondLst>
                                        </p:cTn>
                                        <p:tgtEl>
                                          <p:spTgt spid="27"/>
                                        </p:tgtEl>
                                        <p:attrNameLst>
                                          <p:attrName>style.visibility</p:attrName>
                                        </p:attrNameLst>
                                      </p:cBhvr>
                                      <p:to>
                                        <p:strVal val="hidden"/>
                                      </p:to>
                                    </p:set>
                                  </p:childTnLst>
                                </p:cTn>
                              </p:par>
                              <p:par>
                                <p:cTn id="112" presetID="4" presetClass="exit" presetSubtype="16" fill="hold" grpId="2" nodeType="withEffect">
                                  <p:stCondLst>
                                    <p:cond delay="0"/>
                                  </p:stCondLst>
                                  <p:childTnLst>
                                    <p:animEffect transition="out" filter="box(in)">
                                      <p:cBhvr>
                                        <p:cTn id="113" dur="500"/>
                                        <p:tgtEl>
                                          <p:spTgt spid="28"/>
                                        </p:tgtEl>
                                      </p:cBhvr>
                                    </p:animEffect>
                                    <p:set>
                                      <p:cBhvr>
                                        <p:cTn id="114" dur="1" fill="hold">
                                          <p:stCondLst>
                                            <p:cond delay="499"/>
                                          </p:stCondLst>
                                        </p:cTn>
                                        <p:tgtEl>
                                          <p:spTgt spid="28"/>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8" presetClass="entr" presetSubtype="16" fill="hold" grpId="0" nodeType="click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diamond(in)">
                                      <p:cBhvr>
                                        <p:cTn id="119" dur="2000"/>
                                        <p:tgtEl>
                                          <p:spTgt spid="18"/>
                                        </p:tgtEl>
                                      </p:cBhvr>
                                    </p:animEffect>
                                  </p:childTnLst>
                                </p:cTn>
                              </p:par>
                            </p:childTnLst>
                          </p:cTn>
                        </p:par>
                      </p:childTnLst>
                    </p:cTn>
                  </p:par>
                  <p:par>
                    <p:cTn id="120" fill="hold">
                      <p:stCondLst>
                        <p:cond delay="indefinite"/>
                      </p:stCondLst>
                      <p:childTnLst>
                        <p:par>
                          <p:cTn id="121" fill="hold">
                            <p:stCondLst>
                              <p:cond delay="0"/>
                            </p:stCondLst>
                            <p:childTnLst>
                              <p:par>
                                <p:cTn id="122" presetID="4" presetClass="entr" presetSubtype="16" fill="hold" grpId="0" nodeType="click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box(in)">
                                      <p:cBhvr>
                                        <p:cTn id="124" dur="500"/>
                                        <p:tgtEl>
                                          <p:spTgt spid="29"/>
                                        </p:tgtEl>
                                      </p:cBhvr>
                                    </p:animEffect>
                                  </p:childTnLst>
                                </p:cTn>
                              </p:par>
                              <p:par>
                                <p:cTn id="125" presetID="8" presetClass="emph" presetSubtype="0" fill="hold" grpId="1" nodeType="withEffect">
                                  <p:stCondLst>
                                    <p:cond delay="0"/>
                                  </p:stCondLst>
                                  <p:childTnLst>
                                    <p:animRot by="21600000">
                                      <p:cBhvr>
                                        <p:cTn id="126" dur="2000" fill="hold"/>
                                        <p:tgtEl>
                                          <p:spTgt spid="29"/>
                                        </p:tgtEl>
                                        <p:attrNameLst>
                                          <p:attrName>r</p:attrName>
                                        </p:attrNameLst>
                                      </p:cBhvr>
                                    </p:animRot>
                                  </p:childTnLst>
                                </p:cTn>
                              </p:par>
                            </p:childTnLst>
                          </p:cTn>
                        </p:par>
                      </p:childTnLst>
                    </p:cTn>
                  </p:par>
                  <p:par>
                    <p:cTn id="127" fill="hold">
                      <p:stCondLst>
                        <p:cond delay="indefinite"/>
                      </p:stCondLst>
                      <p:childTnLst>
                        <p:par>
                          <p:cTn id="128" fill="hold">
                            <p:stCondLst>
                              <p:cond delay="0"/>
                            </p:stCondLst>
                            <p:childTnLst>
                              <p:par>
                                <p:cTn id="129" presetID="4" presetClass="entr" presetSubtype="16" fill="hold" grpId="0" nodeType="click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box(in)">
                                      <p:cBhvr>
                                        <p:cTn id="131" dur="500"/>
                                        <p:tgtEl>
                                          <p:spTgt spid="30"/>
                                        </p:tgtEl>
                                      </p:cBhvr>
                                    </p:animEffect>
                                  </p:childTnLst>
                                </p:cTn>
                              </p:par>
                              <p:par>
                                <p:cTn id="132" presetID="8" presetClass="emph" presetSubtype="0" fill="hold" grpId="1" nodeType="withEffect">
                                  <p:stCondLst>
                                    <p:cond delay="0"/>
                                  </p:stCondLst>
                                  <p:childTnLst>
                                    <p:animRot by="21600000">
                                      <p:cBhvr>
                                        <p:cTn id="133" dur="2000" fill="hold"/>
                                        <p:tgtEl>
                                          <p:spTgt spid="30"/>
                                        </p:tgtEl>
                                        <p:attrNameLst>
                                          <p:attrName>r</p:attrName>
                                        </p:attrNameLst>
                                      </p:cBhvr>
                                    </p:animRot>
                                  </p:childTnLst>
                                </p:cTn>
                              </p:par>
                            </p:childTnLst>
                          </p:cTn>
                        </p:par>
                      </p:childTnLst>
                    </p:cTn>
                  </p:par>
                  <p:par>
                    <p:cTn id="134" fill="hold">
                      <p:stCondLst>
                        <p:cond delay="indefinite"/>
                      </p:stCondLst>
                      <p:childTnLst>
                        <p:par>
                          <p:cTn id="135" fill="hold">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box(in)">
                                      <p:cBhvr>
                                        <p:cTn id="138" dur="500"/>
                                        <p:tgtEl>
                                          <p:spTgt spid="32"/>
                                        </p:tgtEl>
                                      </p:cBhvr>
                                    </p:animEffect>
                                  </p:childTnLst>
                                </p:cTn>
                              </p:par>
                              <p:par>
                                <p:cTn id="139" presetID="8" presetClass="emph" presetSubtype="0" fill="hold" grpId="1" nodeType="withEffect">
                                  <p:stCondLst>
                                    <p:cond delay="0"/>
                                  </p:stCondLst>
                                  <p:childTnLst>
                                    <p:animRot by="21600000">
                                      <p:cBhvr>
                                        <p:cTn id="140" dur="2000" fill="hold"/>
                                        <p:tgtEl>
                                          <p:spTgt spid="32"/>
                                        </p:tgtEl>
                                        <p:attrNameLst>
                                          <p:attrName>r</p:attrName>
                                        </p:attrNameLst>
                                      </p:cBhvr>
                                    </p:animRot>
                                  </p:childTnLst>
                                </p:cTn>
                              </p:par>
                            </p:childTnLst>
                          </p:cTn>
                        </p:par>
                      </p:childTnLst>
                    </p:cTn>
                  </p:par>
                  <p:par>
                    <p:cTn id="141" fill="hold">
                      <p:stCondLst>
                        <p:cond delay="indefinite"/>
                      </p:stCondLst>
                      <p:childTnLst>
                        <p:par>
                          <p:cTn id="142" fill="hold">
                            <p:stCondLst>
                              <p:cond delay="0"/>
                            </p:stCondLst>
                            <p:childTnLst>
                              <p:par>
                                <p:cTn id="143" presetID="4" presetClass="entr" presetSubtype="16" fill="hold" grpId="0" nodeType="click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box(in)">
                                      <p:cBhvr>
                                        <p:cTn id="145" dur="500"/>
                                        <p:tgtEl>
                                          <p:spTgt spid="33"/>
                                        </p:tgtEl>
                                      </p:cBhvr>
                                    </p:animEffect>
                                  </p:childTnLst>
                                </p:cTn>
                              </p:par>
                              <p:par>
                                <p:cTn id="146" presetID="8" presetClass="emph" presetSubtype="0" fill="hold" grpId="1" nodeType="withEffect">
                                  <p:stCondLst>
                                    <p:cond delay="0"/>
                                  </p:stCondLst>
                                  <p:childTnLst>
                                    <p:animRot by="21600000">
                                      <p:cBhvr>
                                        <p:cTn id="147" dur="2000" fill="hold"/>
                                        <p:tgtEl>
                                          <p:spTgt spid="33"/>
                                        </p:tgtEl>
                                        <p:attrNameLst>
                                          <p:attrName>r</p:attrName>
                                        </p:attrNameLst>
                                      </p:cBhvr>
                                    </p:animRot>
                                  </p:childTnLst>
                                </p:cTn>
                              </p:par>
                            </p:childTnLst>
                          </p:cTn>
                        </p:par>
                      </p:childTnLst>
                    </p:cTn>
                  </p:par>
                  <p:par>
                    <p:cTn id="148" fill="hold">
                      <p:stCondLst>
                        <p:cond delay="indefinite"/>
                      </p:stCondLst>
                      <p:childTnLst>
                        <p:par>
                          <p:cTn id="149" fill="hold">
                            <p:stCondLst>
                              <p:cond delay="0"/>
                            </p:stCondLst>
                            <p:childTnLst>
                              <p:par>
                                <p:cTn id="150" presetID="4" presetClass="entr" presetSubtype="16" fill="hold" grpId="0" nodeType="click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box(in)">
                                      <p:cBhvr>
                                        <p:cTn id="152" dur="500"/>
                                        <p:tgtEl>
                                          <p:spTgt spid="34"/>
                                        </p:tgtEl>
                                      </p:cBhvr>
                                    </p:animEffect>
                                  </p:childTnLst>
                                </p:cTn>
                              </p:par>
                              <p:par>
                                <p:cTn id="153" presetID="8" presetClass="emph" presetSubtype="0" fill="hold" grpId="1" nodeType="withEffect">
                                  <p:stCondLst>
                                    <p:cond delay="0"/>
                                  </p:stCondLst>
                                  <p:childTnLst>
                                    <p:animRot by="21600000">
                                      <p:cBhvr>
                                        <p:cTn id="154" dur="2000" fill="hold"/>
                                        <p:tgtEl>
                                          <p:spTgt spid="34"/>
                                        </p:tgtEl>
                                        <p:attrNameLst>
                                          <p:attrName>r</p:attrName>
                                        </p:attrNameLst>
                                      </p:cBhvr>
                                    </p:animRot>
                                  </p:childTnLst>
                                </p:cTn>
                              </p:par>
                            </p:childTnLst>
                          </p:cTn>
                        </p:par>
                      </p:childTnLst>
                    </p:cTn>
                  </p:par>
                  <p:par>
                    <p:cTn id="155" fill="hold">
                      <p:stCondLst>
                        <p:cond delay="indefinite"/>
                      </p:stCondLst>
                      <p:childTnLst>
                        <p:par>
                          <p:cTn id="156" fill="hold">
                            <p:stCondLst>
                              <p:cond delay="0"/>
                            </p:stCondLst>
                            <p:childTnLst>
                              <p:par>
                                <p:cTn id="157" presetID="4" presetClass="entr" presetSubtype="16" fill="hold" grpId="0" nodeType="clickEffect">
                                  <p:stCondLst>
                                    <p:cond delay="0"/>
                                  </p:stCondLst>
                                  <p:childTnLst>
                                    <p:set>
                                      <p:cBhvr>
                                        <p:cTn id="158" dur="1" fill="hold">
                                          <p:stCondLst>
                                            <p:cond delay="0"/>
                                          </p:stCondLst>
                                        </p:cTn>
                                        <p:tgtEl>
                                          <p:spTgt spid="36"/>
                                        </p:tgtEl>
                                        <p:attrNameLst>
                                          <p:attrName>style.visibility</p:attrName>
                                        </p:attrNameLst>
                                      </p:cBhvr>
                                      <p:to>
                                        <p:strVal val="visible"/>
                                      </p:to>
                                    </p:set>
                                    <p:animEffect transition="in" filter="box(in)">
                                      <p:cBhvr>
                                        <p:cTn id="159" dur="500"/>
                                        <p:tgtEl>
                                          <p:spTgt spid="36"/>
                                        </p:tgtEl>
                                      </p:cBhvr>
                                    </p:animEffect>
                                  </p:childTnLst>
                                </p:cTn>
                              </p:par>
                              <p:par>
                                <p:cTn id="160" presetID="8" presetClass="emph" presetSubtype="0" fill="hold" grpId="1" nodeType="withEffect">
                                  <p:stCondLst>
                                    <p:cond delay="0"/>
                                  </p:stCondLst>
                                  <p:childTnLst>
                                    <p:animRot by="21600000">
                                      <p:cBhvr>
                                        <p:cTn id="161" dur="2000" fill="hold"/>
                                        <p:tgtEl>
                                          <p:spTgt spid="36"/>
                                        </p:tgtEl>
                                        <p:attrNameLst>
                                          <p:attrName>r</p:attrName>
                                        </p:attrNameLst>
                                      </p:cBhvr>
                                    </p:animRot>
                                  </p:childTnLst>
                                </p:cTn>
                              </p:par>
                            </p:childTnLst>
                          </p:cTn>
                        </p:par>
                      </p:childTnLst>
                    </p:cTn>
                  </p:par>
                  <p:par>
                    <p:cTn id="162" fill="hold">
                      <p:stCondLst>
                        <p:cond delay="indefinite"/>
                      </p:stCondLst>
                      <p:childTnLst>
                        <p:par>
                          <p:cTn id="163" fill="hold">
                            <p:stCondLst>
                              <p:cond delay="0"/>
                            </p:stCondLst>
                            <p:childTnLst>
                              <p:par>
                                <p:cTn id="164" presetID="4" presetClass="entr" presetSubtype="16" fill="hold" grpId="0" nodeType="clickEffect">
                                  <p:stCondLst>
                                    <p:cond delay="0"/>
                                  </p:stCondLst>
                                  <p:childTnLst>
                                    <p:set>
                                      <p:cBhvr>
                                        <p:cTn id="165" dur="1" fill="hold">
                                          <p:stCondLst>
                                            <p:cond delay="0"/>
                                          </p:stCondLst>
                                        </p:cTn>
                                        <p:tgtEl>
                                          <p:spTgt spid="35"/>
                                        </p:tgtEl>
                                        <p:attrNameLst>
                                          <p:attrName>style.visibility</p:attrName>
                                        </p:attrNameLst>
                                      </p:cBhvr>
                                      <p:to>
                                        <p:strVal val="visible"/>
                                      </p:to>
                                    </p:set>
                                    <p:animEffect transition="in" filter="box(in)">
                                      <p:cBhvr>
                                        <p:cTn id="166" dur="500"/>
                                        <p:tgtEl>
                                          <p:spTgt spid="35"/>
                                        </p:tgtEl>
                                      </p:cBhvr>
                                    </p:animEffect>
                                  </p:childTnLst>
                                </p:cTn>
                              </p:par>
                              <p:par>
                                <p:cTn id="167" presetID="8" presetClass="emph" presetSubtype="0" fill="hold" grpId="1" nodeType="withEffect">
                                  <p:stCondLst>
                                    <p:cond delay="0"/>
                                  </p:stCondLst>
                                  <p:childTnLst>
                                    <p:animRot by="21600000">
                                      <p:cBhvr>
                                        <p:cTn id="168" dur="2000" fill="hold"/>
                                        <p:tgtEl>
                                          <p:spTgt spid="35"/>
                                        </p:tgtEl>
                                        <p:attrNameLst>
                                          <p:attrName>r</p:attrName>
                                        </p:attrNameLst>
                                      </p:cBhvr>
                                    </p:animRot>
                                  </p:childTnLst>
                                </p:cTn>
                              </p:par>
                            </p:childTnLst>
                          </p:cTn>
                        </p:par>
                      </p:childTnLst>
                    </p:cTn>
                  </p:par>
                  <p:par>
                    <p:cTn id="169" fill="hold">
                      <p:stCondLst>
                        <p:cond delay="indefinite"/>
                      </p:stCondLst>
                      <p:childTnLst>
                        <p:par>
                          <p:cTn id="170" fill="hold">
                            <p:stCondLst>
                              <p:cond delay="0"/>
                            </p:stCondLst>
                            <p:childTnLst>
                              <p:par>
                                <p:cTn id="171" presetID="4" presetClass="entr" presetSubtype="16" fill="hold" grpId="3" nodeType="clickEffect">
                                  <p:stCondLst>
                                    <p:cond delay="0"/>
                                  </p:stCondLst>
                                  <p:childTnLst>
                                    <p:set>
                                      <p:cBhvr>
                                        <p:cTn id="172" dur="1" fill="hold">
                                          <p:stCondLst>
                                            <p:cond delay="0"/>
                                          </p:stCondLst>
                                        </p:cTn>
                                        <p:tgtEl>
                                          <p:spTgt spid="25"/>
                                        </p:tgtEl>
                                        <p:attrNameLst>
                                          <p:attrName>style.visibility</p:attrName>
                                        </p:attrNameLst>
                                      </p:cBhvr>
                                      <p:to>
                                        <p:strVal val="visible"/>
                                      </p:to>
                                    </p:set>
                                    <p:animEffect transition="in" filter="box(in)">
                                      <p:cBhvr>
                                        <p:cTn id="173" dur="500"/>
                                        <p:tgtEl>
                                          <p:spTgt spid="25"/>
                                        </p:tgtEl>
                                      </p:cBhvr>
                                    </p:animEffect>
                                  </p:childTnLst>
                                </p:cTn>
                              </p:par>
                              <p:par>
                                <p:cTn id="174" presetID="4" presetClass="entr" presetSubtype="16" fill="hold" grpId="3" nodeType="withEffect">
                                  <p:stCondLst>
                                    <p:cond delay="0"/>
                                  </p:stCondLst>
                                  <p:childTnLst>
                                    <p:set>
                                      <p:cBhvr>
                                        <p:cTn id="175" dur="1" fill="hold">
                                          <p:stCondLst>
                                            <p:cond delay="0"/>
                                          </p:stCondLst>
                                        </p:cTn>
                                        <p:tgtEl>
                                          <p:spTgt spid="26"/>
                                        </p:tgtEl>
                                        <p:attrNameLst>
                                          <p:attrName>style.visibility</p:attrName>
                                        </p:attrNameLst>
                                      </p:cBhvr>
                                      <p:to>
                                        <p:strVal val="visible"/>
                                      </p:to>
                                    </p:set>
                                    <p:animEffect transition="in" filter="box(in)">
                                      <p:cBhvr>
                                        <p:cTn id="176" dur="500"/>
                                        <p:tgtEl>
                                          <p:spTgt spid="26"/>
                                        </p:tgtEl>
                                      </p:cBhvr>
                                    </p:animEffect>
                                  </p:childTnLst>
                                </p:cTn>
                              </p:par>
                              <p:par>
                                <p:cTn id="177" presetID="4" presetClass="entr" presetSubtype="16" fill="hold" grpId="3" nodeType="withEffect">
                                  <p:stCondLst>
                                    <p:cond delay="0"/>
                                  </p:stCondLst>
                                  <p:childTnLst>
                                    <p:set>
                                      <p:cBhvr>
                                        <p:cTn id="178" dur="1" fill="hold">
                                          <p:stCondLst>
                                            <p:cond delay="0"/>
                                          </p:stCondLst>
                                        </p:cTn>
                                        <p:tgtEl>
                                          <p:spTgt spid="19"/>
                                        </p:tgtEl>
                                        <p:attrNameLst>
                                          <p:attrName>style.visibility</p:attrName>
                                        </p:attrNameLst>
                                      </p:cBhvr>
                                      <p:to>
                                        <p:strVal val="visible"/>
                                      </p:to>
                                    </p:set>
                                    <p:animEffect transition="in" filter="box(in)">
                                      <p:cBhvr>
                                        <p:cTn id="179" dur="500"/>
                                        <p:tgtEl>
                                          <p:spTgt spid="19"/>
                                        </p:tgtEl>
                                      </p:cBhvr>
                                    </p:animEffect>
                                  </p:childTnLst>
                                </p:cTn>
                              </p:par>
                              <p:par>
                                <p:cTn id="180" presetID="4" presetClass="entr" presetSubtype="16" fill="hold" grpId="3" nodeType="withEffect">
                                  <p:stCondLst>
                                    <p:cond delay="0"/>
                                  </p:stCondLst>
                                  <p:childTnLst>
                                    <p:set>
                                      <p:cBhvr>
                                        <p:cTn id="181" dur="1" fill="hold">
                                          <p:stCondLst>
                                            <p:cond delay="0"/>
                                          </p:stCondLst>
                                        </p:cTn>
                                        <p:tgtEl>
                                          <p:spTgt spid="27"/>
                                        </p:tgtEl>
                                        <p:attrNameLst>
                                          <p:attrName>style.visibility</p:attrName>
                                        </p:attrNameLst>
                                      </p:cBhvr>
                                      <p:to>
                                        <p:strVal val="visible"/>
                                      </p:to>
                                    </p:set>
                                    <p:animEffect transition="in" filter="box(in)">
                                      <p:cBhvr>
                                        <p:cTn id="182" dur="500"/>
                                        <p:tgtEl>
                                          <p:spTgt spid="27"/>
                                        </p:tgtEl>
                                      </p:cBhvr>
                                    </p:animEffect>
                                  </p:childTnLst>
                                </p:cTn>
                              </p:par>
                              <p:par>
                                <p:cTn id="183" presetID="4" presetClass="entr" presetSubtype="16" fill="hold" grpId="3" nodeType="withEffect">
                                  <p:stCondLst>
                                    <p:cond delay="0"/>
                                  </p:stCondLst>
                                  <p:childTnLst>
                                    <p:set>
                                      <p:cBhvr>
                                        <p:cTn id="184" dur="1" fill="hold">
                                          <p:stCondLst>
                                            <p:cond delay="0"/>
                                          </p:stCondLst>
                                        </p:cTn>
                                        <p:tgtEl>
                                          <p:spTgt spid="22"/>
                                        </p:tgtEl>
                                        <p:attrNameLst>
                                          <p:attrName>style.visibility</p:attrName>
                                        </p:attrNameLst>
                                      </p:cBhvr>
                                      <p:to>
                                        <p:strVal val="visible"/>
                                      </p:to>
                                    </p:set>
                                    <p:animEffect transition="in" filter="box(in)">
                                      <p:cBhvr>
                                        <p:cTn id="185" dur="500"/>
                                        <p:tgtEl>
                                          <p:spTgt spid="22"/>
                                        </p:tgtEl>
                                      </p:cBhvr>
                                    </p:animEffect>
                                  </p:childTnLst>
                                </p:cTn>
                              </p:par>
                              <p:par>
                                <p:cTn id="186" presetID="4" presetClass="entr" presetSubtype="16" fill="hold" grpId="3" nodeType="withEffect">
                                  <p:stCondLst>
                                    <p:cond delay="0"/>
                                  </p:stCondLst>
                                  <p:childTnLst>
                                    <p:set>
                                      <p:cBhvr>
                                        <p:cTn id="187" dur="1" fill="hold">
                                          <p:stCondLst>
                                            <p:cond delay="0"/>
                                          </p:stCondLst>
                                        </p:cTn>
                                        <p:tgtEl>
                                          <p:spTgt spid="24"/>
                                        </p:tgtEl>
                                        <p:attrNameLst>
                                          <p:attrName>style.visibility</p:attrName>
                                        </p:attrNameLst>
                                      </p:cBhvr>
                                      <p:to>
                                        <p:strVal val="visible"/>
                                      </p:to>
                                    </p:set>
                                    <p:animEffect transition="in" filter="box(in)">
                                      <p:cBhvr>
                                        <p:cTn id="188" dur="500"/>
                                        <p:tgtEl>
                                          <p:spTgt spid="24"/>
                                        </p:tgtEl>
                                      </p:cBhvr>
                                    </p:animEffect>
                                  </p:childTnLst>
                                </p:cTn>
                              </p:par>
                              <p:par>
                                <p:cTn id="189" presetID="4" presetClass="entr" presetSubtype="16" fill="hold" grpId="3" nodeType="withEffect">
                                  <p:stCondLst>
                                    <p:cond delay="0"/>
                                  </p:stCondLst>
                                  <p:childTnLst>
                                    <p:set>
                                      <p:cBhvr>
                                        <p:cTn id="190" dur="1" fill="hold">
                                          <p:stCondLst>
                                            <p:cond delay="0"/>
                                          </p:stCondLst>
                                        </p:cTn>
                                        <p:tgtEl>
                                          <p:spTgt spid="21"/>
                                        </p:tgtEl>
                                        <p:attrNameLst>
                                          <p:attrName>style.visibility</p:attrName>
                                        </p:attrNameLst>
                                      </p:cBhvr>
                                      <p:to>
                                        <p:strVal val="visible"/>
                                      </p:to>
                                    </p:set>
                                    <p:animEffect transition="in" filter="box(in)">
                                      <p:cBhvr>
                                        <p:cTn id="191" dur="500"/>
                                        <p:tgtEl>
                                          <p:spTgt spid="21"/>
                                        </p:tgtEl>
                                      </p:cBhvr>
                                    </p:animEffect>
                                  </p:childTnLst>
                                </p:cTn>
                              </p:par>
                              <p:par>
                                <p:cTn id="192" presetID="3" presetClass="entr" presetSubtype="10" fill="hold" grpId="4" nodeType="withEffect">
                                  <p:stCondLst>
                                    <p:cond delay="0"/>
                                  </p:stCondLst>
                                  <p:childTnLst>
                                    <p:set>
                                      <p:cBhvr>
                                        <p:cTn id="193" dur="1" fill="hold">
                                          <p:stCondLst>
                                            <p:cond delay="0"/>
                                          </p:stCondLst>
                                        </p:cTn>
                                        <p:tgtEl>
                                          <p:spTgt spid="24"/>
                                        </p:tgtEl>
                                        <p:attrNameLst>
                                          <p:attrName>style.visibility</p:attrName>
                                        </p:attrNameLst>
                                      </p:cBhvr>
                                      <p:to>
                                        <p:strVal val="visible"/>
                                      </p:to>
                                    </p:set>
                                    <p:animEffect transition="in" filter="blinds(horizontal)">
                                      <p:cBhvr>
                                        <p:cTn id="1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16" grpId="0" animBg="1"/>
      <p:bldP spid="19" grpId="0" animBg="1"/>
      <p:bldP spid="19" grpId="1" animBg="1"/>
      <p:bldP spid="19" grpId="2" animBg="1"/>
      <p:bldP spid="19" grpId="3" animBg="1"/>
      <p:bldP spid="21" grpId="0" animBg="1"/>
      <p:bldP spid="21" grpId="1" animBg="1"/>
      <p:bldP spid="21" grpId="2" animBg="1"/>
      <p:bldP spid="21" grpId="3" animBg="1"/>
      <p:bldP spid="22" grpId="0" animBg="1"/>
      <p:bldP spid="22" grpId="1" animBg="1"/>
      <p:bldP spid="22" grpId="2" animBg="1"/>
      <p:bldP spid="22" grpId="3" animBg="1"/>
      <p:bldP spid="24" grpId="0" animBg="1"/>
      <p:bldP spid="24" grpId="1" animBg="1"/>
      <p:bldP spid="24" grpId="2" animBg="1"/>
      <p:bldP spid="24" grpId="3" animBg="1"/>
      <p:bldP spid="24" grpId="4"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8" grpId="2" animBg="1"/>
      <p:bldP spid="29" grpId="0" animBg="1"/>
      <p:bldP spid="29" grpId="1" animBg="1"/>
      <p:bldP spid="30" grpId="0" animBg="1"/>
      <p:bldP spid="30"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78581" y="5793581"/>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8230394" y="5643562"/>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 name="Table 9"/>
          <p:cNvGraphicFramePr>
            <a:graphicFrameLocks noGrp="1"/>
          </p:cNvGraphicFramePr>
          <p:nvPr/>
        </p:nvGraphicFramePr>
        <p:xfrm>
          <a:off x="157956" y="853678"/>
          <a:ext cx="8605044" cy="5494122"/>
        </p:xfrm>
        <a:graphic>
          <a:graphicData uri="http://schemas.openxmlformats.org/drawingml/2006/table">
            <a:tbl>
              <a:tblPr/>
              <a:tblGrid>
                <a:gridCol w="784895"/>
                <a:gridCol w="2790949"/>
                <a:gridCol w="2057400"/>
                <a:gridCol w="1981200"/>
                <a:gridCol w="990600"/>
              </a:tblGrid>
              <a:tr h="365522">
                <a:tc>
                  <a:txBody>
                    <a:bodyPr/>
                    <a:lstStyle/>
                    <a:p>
                      <a:pPr algn="ctr">
                        <a:lnSpc>
                          <a:spcPct val="100000"/>
                        </a:lnSpc>
                        <a:spcBef>
                          <a:spcPts val="0"/>
                        </a:spcBef>
                        <a:spcAft>
                          <a:spcPts val="0"/>
                        </a:spcAft>
                      </a:pPr>
                      <a:r>
                        <a:rPr lang="en-US" sz="1200" b="1">
                          <a:latin typeface="Times New Roman"/>
                          <a:ea typeface="Calibri"/>
                          <a:cs typeface="Times New Roman"/>
                        </a:rPr>
                        <a:t>Tiêu chí đánh giá</a:t>
                      </a:r>
                      <a:endParaRPr lang="en-US" sz="1200">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US" sz="1200" b="1">
                          <a:latin typeface="Times New Roman"/>
                          <a:ea typeface="PMingLiU"/>
                          <a:cs typeface="Times New Roman"/>
                        </a:rPr>
                        <a:t>Mức 3</a:t>
                      </a:r>
                      <a:endParaRPr lang="en-US" sz="1200">
                        <a:latin typeface="Calibri"/>
                        <a:ea typeface="Calibri"/>
                        <a:cs typeface="Times New Roman"/>
                      </a:endParaRPr>
                    </a:p>
                    <a:p>
                      <a:pPr algn="ctr">
                        <a:lnSpc>
                          <a:spcPct val="100000"/>
                        </a:lnSpc>
                        <a:spcBef>
                          <a:spcPts val="0"/>
                        </a:spcBef>
                        <a:spcAft>
                          <a:spcPts val="0"/>
                        </a:spcAft>
                      </a:pPr>
                      <a:r>
                        <a:rPr lang="en-US" sz="1200" b="1">
                          <a:latin typeface="Times New Roman"/>
                          <a:ea typeface="PMingLiU"/>
                          <a:cs typeface="Times New Roman"/>
                        </a:rPr>
                        <a:t>Từ 8 -10 </a:t>
                      </a:r>
                      <a:r>
                        <a:rPr lang="en-US" sz="1200" b="1" smtClean="0">
                          <a:latin typeface="Times New Roman"/>
                          <a:ea typeface="PMingLiU"/>
                          <a:cs typeface="Times New Roman"/>
                        </a:rPr>
                        <a:t>điểm</a:t>
                      </a:r>
                      <a:endParaRPr lang="en-US" sz="1200">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US" sz="1200" b="1">
                          <a:latin typeface="Times New Roman"/>
                          <a:ea typeface="MS Mincho"/>
                          <a:cs typeface="Times New Roman"/>
                        </a:rPr>
                        <a:t>Mức 2</a:t>
                      </a:r>
                      <a:endParaRPr lang="en-US" sz="1200">
                        <a:latin typeface="Calibri"/>
                        <a:ea typeface="Calibri"/>
                        <a:cs typeface="Times New Roman"/>
                      </a:endParaRPr>
                    </a:p>
                    <a:p>
                      <a:pPr algn="ctr">
                        <a:lnSpc>
                          <a:spcPct val="100000"/>
                        </a:lnSpc>
                        <a:spcBef>
                          <a:spcPts val="0"/>
                        </a:spcBef>
                        <a:spcAft>
                          <a:spcPts val="0"/>
                        </a:spcAft>
                      </a:pPr>
                      <a:r>
                        <a:rPr lang="en-US" sz="1200" b="1">
                          <a:latin typeface="Times New Roman"/>
                          <a:ea typeface="MS Mincho"/>
                          <a:cs typeface="Times New Roman"/>
                        </a:rPr>
                        <a:t>Từ 5 - 7 điểm</a:t>
                      </a:r>
                      <a:endParaRPr lang="en-US" sz="1200">
                        <a:latin typeface="Calibri"/>
                        <a:ea typeface="Calibri"/>
                        <a:cs typeface="Times New Roman"/>
                      </a:endParaRPr>
                    </a:p>
                    <a:p>
                      <a:pPr algn="ctr">
                        <a:lnSpc>
                          <a:spcPct val="100000"/>
                        </a:lnSpc>
                        <a:spcBef>
                          <a:spcPts val="0"/>
                        </a:spcBef>
                        <a:spcAft>
                          <a:spcPts val="0"/>
                        </a:spcAft>
                      </a:pPr>
                      <a:r>
                        <a:rPr lang="en-US" sz="1200" b="1">
                          <a:latin typeface="Times New Roman"/>
                          <a:ea typeface="PMingLiU"/>
                          <a:cs typeface="Times New Roman"/>
                        </a:rPr>
                        <a:t> </a:t>
                      </a:r>
                      <a:endParaRPr lang="en-US" sz="1200">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US" sz="1200" b="1">
                          <a:latin typeface="Times New Roman"/>
                          <a:ea typeface="PMingLiU"/>
                          <a:cs typeface="Times New Roman"/>
                        </a:rPr>
                        <a:t>Mức 1</a:t>
                      </a:r>
                      <a:endParaRPr lang="en-US" sz="1200">
                        <a:latin typeface="Calibri"/>
                        <a:ea typeface="Calibri"/>
                        <a:cs typeface="Times New Roman"/>
                      </a:endParaRPr>
                    </a:p>
                    <a:p>
                      <a:pPr algn="ctr">
                        <a:lnSpc>
                          <a:spcPct val="100000"/>
                        </a:lnSpc>
                        <a:spcBef>
                          <a:spcPts val="0"/>
                        </a:spcBef>
                        <a:spcAft>
                          <a:spcPts val="0"/>
                        </a:spcAft>
                      </a:pPr>
                      <a:r>
                        <a:rPr lang="en-US" sz="1200" b="1">
                          <a:latin typeface="Times New Roman"/>
                          <a:ea typeface="PMingLiU"/>
                          <a:cs typeface="Times New Roman"/>
                        </a:rPr>
                        <a:t>Dưới 5 </a:t>
                      </a:r>
                      <a:r>
                        <a:rPr lang="en-US" sz="1200" b="1" smtClean="0">
                          <a:latin typeface="Times New Roman"/>
                          <a:ea typeface="PMingLiU"/>
                          <a:cs typeface="Times New Roman"/>
                        </a:rPr>
                        <a:t>điểm </a:t>
                      </a:r>
                      <a:endParaRPr lang="en-US" sz="1200">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US" sz="1200" b="1">
                          <a:latin typeface="Times New Roman"/>
                          <a:ea typeface="PMingLiU"/>
                          <a:cs typeface="Times New Roman"/>
                        </a:rPr>
                        <a:t>Điểm đánh giá</a:t>
                      </a:r>
                      <a:endParaRPr lang="en-US" sz="1200">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0490">
                <a:tc rowSpan="10">
                  <a:txBody>
                    <a:bodyPr/>
                    <a:lstStyle/>
                    <a:p>
                      <a:pPr algn="ctr">
                        <a:lnSpc>
                          <a:spcPct val="100000"/>
                        </a:lnSpc>
                        <a:spcBef>
                          <a:spcPts val="0"/>
                        </a:spcBef>
                        <a:spcAft>
                          <a:spcPts val="0"/>
                        </a:spcAft>
                      </a:pPr>
                      <a:r>
                        <a:rPr lang="en-US" sz="1200" b="1">
                          <a:solidFill>
                            <a:srgbClr val="000099"/>
                          </a:solidFill>
                          <a:latin typeface="Times New Roman"/>
                          <a:ea typeface="PMingLiU"/>
                          <a:cs typeface="Times New Roman"/>
                        </a:rPr>
                        <a:t>Xác định các vị trí di chỉ khảo cổ</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US" sz="1200" b="1">
                          <a:solidFill>
                            <a:srgbClr val="000099"/>
                          </a:solidFill>
                          <a:latin typeface="Times New Roman"/>
                          <a:ea typeface="Calibri"/>
                          <a:cs typeface="Times New Roman"/>
                        </a:rPr>
                        <a:t>Biết lựa chọn vị trí đứng chỉ phù hợp;  cầm bút chỉ phù hợp; thuận tiện cho người  khác quan sát</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en-US" sz="1200" b="1">
                          <a:solidFill>
                            <a:srgbClr val="000099"/>
                          </a:solidFill>
                          <a:latin typeface="Times New Roman"/>
                          <a:ea typeface="Calibri"/>
                          <a:cs typeface="Times New Roman"/>
                        </a:rPr>
                        <a:t>Thực hiện được các bước ở mức 3 nhưng còn chưa đạt hiệu quả tối đa</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en-US" sz="1200" b="1">
                          <a:solidFill>
                            <a:srgbClr val="000099"/>
                          </a:solidFill>
                          <a:latin typeface="Times New Roman"/>
                          <a:ea typeface="Calibri"/>
                          <a:cs typeface="Times New Roman"/>
                        </a:rPr>
                        <a:t>Chưa đạt được hiệu quả các yêu cầu ở mức 3</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11">
                <a:tc vMerge="1">
                  <a:txBody>
                    <a:bodyPr/>
                    <a:lstStyle/>
                    <a:p>
                      <a:endParaRPr lang="en-US"/>
                    </a:p>
                  </a:txBody>
                  <a:tcPr/>
                </a:tc>
                <a:tc>
                  <a:txBody>
                    <a:bodyPr/>
                    <a:lstStyle/>
                    <a:p>
                      <a:pPr algn="ctr">
                        <a:lnSpc>
                          <a:spcPct val="100000"/>
                        </a:lnSpc>
                        <a:spcBef>
                          <a:spcPts val="0"/>
                        </a:spcBef>
                        <a:spcAft>
                          <a:spcPts val="0"/>
                        </a:spcAft>
                      </a:pPr>
                      <a:r>
                        <a:rPr lang="en-US" sz="1200" b="1">
                          <a:solidFill>
                            <a:srgbClr val="000099"/>
                          </a:solidFill>
                          <a:latin typeface="Times New Roman"/>
                          <a:ea typeface="Calibri"/>
                          <a:cs typeface="Times New Roman"/>
                        </a:rPr>
                        <a:t>1,5</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pPr>
                      <a:r>
                        <a:rPr lang="en-US" sz="1200" b="1">
                          <a:solidFill>
                            <a:srgbClr val="000099"/>
                          </a:solidFill>
                          <a:latin typeface="Times New Roman"/>
                          <a:ea typeface="Calibri"/>
                          <a:cs typeface="Times New Roman"/>
                        </a:rPr>
                        <a:t>1,0</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pPr>
                      <a:r>
                        <a:rPr lang="en-US" sz="1200" b="1">
                          <a:solidFill>
                            <a:srgbClr val="000099"/>
                          </a:solidFill>
                          <a:latin typeface="Times New Roman"/>
                          <a:ea typeface="Calibri"/>
                          <a:cs typeface="Times New Roman"/>
                        </a:rPr>
                        <a:t>0.5 </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693636">
                <a:tc vMerge="1">
                  <a:txBody>
                    <a:bodyPr/>
                    <a:lstStyle/>
                    <a:p>
                      <a:endParaRPr lang="en-US"/>
                    </a:p>
                  </a:txBody>
                  <a:tcPr/>
                </a:tc>
                <a:tc>
                  <a:txBody>
                    <a:bodyPr/>
                    <a:lstStyle/>
                    <a:p>
                      <a:pPr algn="just">
                        <a:lnSpc>
                          <a:spcPct val="100000"/>
                        </a:lnSpc>
                        <a:spcBef>
                          <a:spcPts val="0"/>
                        </a:spcBef>
                        <a:spcAft>
                          <a:spcPts val="0"/>
                        </a:spcAft>
                      </a:pPr>
                      <a:r>
                        <a:rPr lang="en-US" sz="1200" b="1">
                          <a:solidFill>
                            <a:srgbClr val="000099"/>
                          </a:solidFill>
                          <a:latin typeface="Times New Roman"/>
                          <a:ea typeface="Calibri"/>
                          <a:cs typeface="Times New Roman"/>
                        </a:rPr>
                        <a:t>Biết cách khai thác lược đồ đúng quy trình:</a:t>
                      </a:r>
                      <a:endParaRPr lang="en-US" sz="1200" b="1">
                        <a:solidFill>
                          <a:srgbClr val="000099"/>
                        </a:solidFill>
                        <a:latin typeface="Calibri"/>
                        <a:ea typeface="Calibri"/>
                        <a:cs typeface="Times New Roman"/>
                      </a:endParaRPr>
                    </a:p>
                    <a:p>
                      <a:pPr>
                        <a:lnSpc>
                          <a:spcPct val="100000"/>
                        </a:lnSpc>
                        <a:spcBef>
                          <a:spcPts val="0"/>
                        </a:spcBef>
                        <a:spcAft>
                          <a:spcPts val="0"/>
                        </a:spcAft>
                      </a:pPr>
                      <a:r>
                        <a:rPr lang="en-US" sz="1200" b="1">
                          <a:solidFill>
                            <a:srgbClr val="000099"/>
                          </a:solidFill>
                          <a:latin typeface="Times New Roman"/>
                          <a:ea typeface="Calibri"/>
                          <a:cs typeface="Times New Roman"/>
                        </a:rPr>
                        <a:t>-Xác định tên lược đồ</a:t>
                      </a:r>
                      <a:endParaRPr lang="en-US" sz="1200" b="1">
                        <a:solidFill>
                          <a:srgbClr val="000099"/>
                        </a:solidFill>
                        <a:latin typeface="Calibri"/>
                        <a:ea typeface="Calibri"/>
                        <a:cs typeface="Times New Roman"/>
                      </a:endParaRPr>
                    </a:p>
                    <a:p>
                      <a:pPr>
                        <a:lnSpc>
                          <a:spcPct val="100000"/>
                        </a:lnSpc>
                        <a:spcBef>
                          <a:spcPts val="0"/>
                        </a:spcBef>
                        <a:spcAft>
                          <a:spcPts val="0"/>
                        </a:spcAft>
                      </a:pPr>
                      <a:r>
                        <a:rPr lang="en-US" sz="1200" b="1">
                          <a:solidFill>
                            <a:srgbClr val="000099"/>
                          </a:solidFill>
                          <a:latin typeface="Times New Roman"/>
                          <a:ea typeface="Calibri"/>
                          <a:cs typeface="Times New Roman"/>
                        </a:rPr>
                        <a:t>-Đọc tên các kí hiệu trên lược đồ đầy đủ</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en-US" sz="1200" b="1">
                          <a:solidFill>
                            <a:srgbClr val="000099"/>
                          </a:solidFill>
                          <a:latin typeface="Times New Roman"/>
                          <a:ea typeface="Calibri"/>
                          <a:cs typeface="Times New Roman"/>
                        </a:rPr>
                        <a:t>- Thực hiện đúng ½ quy trình</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en-US" sz="1200" b="1">
                          <a:solidFill>
                            <a:srgbClr val="000099"/>
                          </a:solidFill>
                          <a:latin typeface="Times New Roman"/>
                          <a:ea typeface="Calibri"/>
                          <a:cs typeface="Times New Roman"/>
                        </a:rPr>
                        <a:t>Thực hiện được ½ uy trình nhưng còn lung túng</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11">
                <a:tc vMerge="1">
                  <a:txBody>
                    <a:bodyPr/>
                    <a:lstStyle/>
                    <a:p>
                      <a:endParaRPr lang="en-US"/>
                    </a:p>
                  </a:txBody>
                  <a:tcPr/>
                </a:tc>
                <a:tc>
                  <a:txBody>
                    <a:bodyPr/>
                    <a:lstStyle/>
                    <a:p>
                      <a:pPr algn="ctr">
                        <a:lnSpc>
                          <a:spcPct val="100000"/>
                        </a:lnSpc>
                        <a:spcBef>
                          <a:spcPts val="0"/>
                        </a:spcBef>
                        <a:spcAft>
                          <a:spcPts val="0"/>
                        </a:spcAft>
                      </a:pPr>
                      <a:r>
                        <a:rPr lang="en-US" sz="1200" b="1">
                          <a:solidFill>
                            <a:srgbClr val="000099"/>
                          </a:solidFill>
                          <a:latin typeface="Times New Roman"/>
                          <a:ea typeface="Calibri"/>
                          <a:cs typeface="Times New Roman"/>
                        </a:rPr>
                        <a:t>2</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tabLst>
                          <a:tab pos="2080260" algn="l"/>
                        </a:tabLst>
                      </a:pPr>
                      <a:r>
                        <a:rPr lang="en-US" sz="1200" b="1">
                          <a:solidFill>
                            <a:srgbClr val="000099"/>
                          </a:solidFill>
                          <a:latin typeface="Times New Roman"/>
                          <a:ea typeface="Calibri"/>
                          <a:cs typeface="Times New Roman"/>
                        </a:rPr>
                        <a:t>1,5 </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tabLst>
                          <a:tab pos="2080260" algn="l"/>
                        </a:tabLst>
                      </a:pPr>
                      <a:r>
                        <a:rPr lang="en-US" sz="1200" b="1">
                          <a:solidFill>
                            <a:srgbClr val="000099"/>
                          </a:solidFill>
                          <a:latin typeface="Times New Roman"/>
                          <a:ea typeface="Calibri"/>
                          <a:cs typeface="Times New Roman"/>
                        </a:rPr>
                        <a:t>1</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740942">
                <a:tc vMerge="1">
                  <a:txBody>
                    <a:bodyPr/>
                    <a:lstStyle/>
                    <a:p>
                      <a:endParaRPr lang="en-US"/>
                    </a:p>
                  </a:txBody>
                  <a:tcPr/>
                </a:tc>
                <a:tc>
                  <a:txBody>
                    <a:bodyPr/>
                    <a:lstStyle/>
                    <a:p>
                      <a:pPr algn="just">
                        <a:lnSpc>
                          <a:spcPct val="100000"/>
                        </a:lnSpc>
                        <a:spcBef>
                          <a:spcPts val="0"/>
                        </a:spcBef>
                        <a:spcAft>
                          <a:spcPts val="0"/>
                        </a:spcAft>
                        <a:tabLst>
                          <a:tab pos="2080260" algn="l"/>
                        </a:tabLst>
                      </a:pPr>
                      <a:r>
                        <a:rPr lang="en-US" sz="1200" b="1">
                          <a:solidFill>
                            <a:srgbClr val="000099"/>
                          </a:solidFill>
                          <a:latin typeface="Times New Roman"/>
                          <a:ea typeface="Calibri"/>
                          <a:cs typeface="Times New Roman"/>
                        </a:rPr>
                        <a:t>Chỉ và xác định được đầy đủ chính xác các di chỉ khảo cổ đã phát hiện dấu tích của người tối cổ</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en-US" sz="1200" b="1">
                          <a:solidFill>
                            <a:srgbClr val="000099"/>
                          </a:solidFill>
                          <a:latin typeface="Times New Roman"/>
                          <a:ea typeface="Calibri"/>
                          <a:cs typeface="Times New Roman"/>
                        </a:rPr>
                        <a:t>Chỉ và xác định được 2/3 các địa điểm, di chỉ khảo cổ đã phát hiện dấu tích của người tối cổ</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en-US" sz="1200" b="1">
                          <a:solidFill>
                            <a:srgbClr val="000099"/>
                          </a:solidFill>
                          <a:latin typeface="Times New Roman"/>
                          <a:ea typeface="Calibri"/>
                          <a:cs typeface="Times New Roman"/>
                        </a:rPr>
                        <a:t>Chỉ và xác định được 1/3 các di chỉ khảo cổ đã phát hiện dấu tích của người tối cổ</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11">
                <a:tc vMerge="1">
                  <a:txBody>
                    <a:bodyPr/>
                    <a:lstStyle/>
                    <a:p>
                      <a:endParaRPr lang="en-US"/>
                    </a:p>
                  </a:txBody>
                  <a:tcPr/>
                </a:tc>
                <a:tc>
                  <a:txBody>
                    <a:bodyPr/>
                    <a:lstStyle/>
                    <a:p>
                      <a:pPr algn="ctr">
                        <a:lnSpc>
                          <a:spcPct val="100000"/>
                        </a:lnSpc>
                        <a:spcBef>
                          <a:spcPts val="0"/>
                        </a:spcBef>
                        <a:spcAft>
                          <a:spcPts val="0"/>
                        </a:spcAft>
                        <a:tabLst>
                          <a:tab pos="2080260" algn="l"/>
                        </a:tabLst>
                      </a:pPr>
                      <a:r>
                        <a:rPr lang="en-US" sz="1200" b="1">
                          <a:solidFill>
                            <a:srgbClr val="000099"/>
                          </a:solidFill>
                          <a:latin typeface="Times New Roman"/>
                          <a:ea typeface="PMingLiU"/>
                          <a:cs typeface="Times New Roman"/>
                        </a:rPr>
                        <a:t>3</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pPr>
                      <a:r>
                        <a:rPr lang="en-US" sz="1200" b="1">
                          <a:solidFill>
                            <a:srgbClr val="000099"/>
                          </a:solidFill>
                          <a:latin typeface="Times New Roman"/>
                          <a:ea typeface="Calibri"/>
                          <a:cs typeface="Times New Roman"/>
                        </a:rPr>
                        <a:t>2,5</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pPr>
                      <a:r>
                        <a:rPr lang="en-US" sz="1200" b="1">
                          <a:solidFill>
                            <a:srgbClr val="000099"/>
                          </a:solidFill>
                          <a:latin typeface="Times New Roman"/>
                          <a:ea typeface="Calibri"/>
                          <a:cs typeface="Times New Roman"/>
                        </a:rPr>
                        <a:t>1,5</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940843">
                <a:tc vMerge="1">
                  <a:txBody>
                    <a:bodyPr/>
                    <a:lstStyle/>
                    <a:p>
                      <a:endParaRPr lang="en-US"/>
                    </a:p>
                  </a:txBody>
                  <a:tcPr/>
                </a:tc>
                <a:tc>
                  <a:txBody>
                    <a:bodyPr/>
                    <a:lstStyle/>
                    <a:p>
                      <a:pPr algn="just" fontAlgn="base">
                        <a:lnSpc>
                          <a:spcPct val="100000"/>
                        </a:lnSpc>
                        <a:spcBef>
                          <a:spcPts val="0"/>
                        </a:spcBef>
                        <a:spcAft>
                          <a:spcPts val="0"/>
                        </a:spcAft>
                      </a:pPr>
                      <a:r>
                        <a:rPr lang="en-US" sz="1200" b="1">
                          <a:solidFill>
                            <a:srgbClr val="000099"/>
                          </a:solidFill>
                          <a:latin typeface="Calibri"/>
                          <a:ea typeface="PMingLiU"/>
                          <a:cs typeface="Times New Roman"/>
                        </a:rPr>
                        <a:t>Trả lời và nhận xét chính xác việc phân bố các di chỉ khảo cổ chính tỏ điều gì</a:t>
                      </a:r>
                      <a:endParaRPr lang="en-US" sz="1200" b="1">
                        <a:solidFill>
                          <a:srgbClr val="000099"/>
                        </a:solidFill>
                        <a:latin typeface="Calibri"/>
                        <a:ea typeface="Times New Roman"/>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vi-VN" sz="1200" b="1">
                          <a:solidFill>
                            <a:srgbClr val="000099"/>
                          </a:solidFill>
                          <a:latin typeface="Times New Roman"/>
                          <a:ea typeface="PMingLiU"/>
                          <a:cs typeface="Times New Roman"/>
                        </a:rPr>
                        <a:t>- Báo cáo kết quả rõ ràng,trình bày logic chặt chẽ, tuy nhiên đôi chỗ giải thích chưa sâu sắc</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vi-VN" sz="1200" b="1">
                          <a:solidFill>
                            <a:srgbClr val="000099"/>
                          </a:solidFill>
                          <a:latin typeface="Times New Roman"/>
                          <a:ea typeface="Calibri"/>
                          <a:cs typeface="Times New Roman"/>
                        </a:rPr>
                        <a:t>- Báo cáo kết quả: lời nói chưa rõ ràng ,còn lúng túng khi trình bày</a:t>
                      </a:r>
                      <a:r>
                        <a:rPr lang="en-US" sz="1200" b="1">
                          <a:solidFill>
                            <a:srgbClr val="000099"/>
                          </a:solidFill>
                          <a:latin typeface="Times New Roman"/>
                          <a:ea typeface="Calibri"/>
                          <a:cs typeface="Times New Roman"/>
                        </a:rPr>
                        <a:t> nhưng đã thể hiện được phần nào ý tưởng</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11">
                <a:tc vMerge="1">
                  <a:txBody>
                    <a:bodyPr/>
                    <a:lstStyle/>
                    <a:p>
                      <a:endParaRPr lang="en-US"/>
                    </a:p>
                  </a:txBody>
                  <a:tcPr/>
                </a:tc>
                <a:tc>
                  <a:txBody>
                    <a:bodyPr/>
                    <a:lstStyle/>
                    <a:p>
                      <a:pPr algn="ctr" fontAlgn="base">
                        <a:lnSpc>
                          <a:spcPct val="100000"/>
                        </a:lnSpc>
                        <a:spcBef>
                          <a:spcPts val="0"/>
                        </a:spcBef>
                        <a:spcAft>
                          <a:spcPts val="0"/>
                        </a:spcAft>
                      </a:pPr>
                      <a:r>
                        <a:rPr lang="en-US" sz="1200" b="1">
                          <a:solidFill>
                            <a:srgbClr val="000099"/>
                          </a:solidFill>
                          <a:latin typeface="Calibri"/>
                          <a:ea typeface="PMingLiU"/>
                          <a:cs typeface="Times New Roman"/>
                        </a:rPr>
                        <a:t>1,5</a:t>
                      </a:r>
                      <a:endParaRPr lang="en-US" sz="1200" b="1">
                        <a:solidFill>
                          <a:srgbClr val="000099"/>
                        </a:solidFill>
                        <a:latin typeface="Calibri"/>
                        <a:ea typeface="Times New Roman"/>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00000"/>
                        </a:lnSpc>
                        <a:spcBef>
                          <a:spcPts val="0"/>
                        </a:spcBef>
                        <a:spcAft>
                          <a:spcPts val="0"/>
                        </a:spcAft>
                      </a:pPr>
                      <a:r>
                        <a:rPr lang="en-US" sz="1200" b="1">
                          <a:solidFill>
                            <a:srgbClr val="000099"/>
                          </a:solidFill>
                          <a:latin typeface="Times New Roman"/>
                          <a:ea typeface="PMingLiU"/>
                          <a:cs typeface="Times New Roman"/>
                        </a:rPr>
                        <a:t>1</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00000"/>
                        </a:lnSpc>
                        <a:spcBef>
                          <a:spcPts val="0"/>
                        </a:spcBef>
                        <a:spcAft>
                          <a:spcPts val="0"/>
                        </a:spcAft>
                      </a:pPr>
                      <a:r>
                        <a:rPr lang="en-US" sz="1200" b="1">
                          <a:solidFill>
                            <a:srgbClr val="000099"/>
                          </a:solidFill>
                          <a:latin typeface="Times New Roman"/>
                          <a:ea typeface="Calibri"/>
                          <a:cs typeface="Times New Roman"/>
                        </a:rPr>
                        <a:t>0,5</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705632">
                <a:tc vMerge="1">
                  <a:txBody>
                    <a:bodyPr/>
                    <a:lstStyle/>
                    <a:p>
                      <a:endParaRPr lang="en-US"/>
                    </a:p>
                  </a:txBody>
                  <a:tcPr/>
                </a:tc>
                <a:tc>
                  <a:txBody>
                    <a:bodyPr/>
                    <a:lstStyle/>
                    <a:p>
                      <a:pPr algn="just" fontAlgn="base">
                        <a:lnSpc>
                          <a:spcPct val="100000"/>
                        </a:lnSpc>
                        <a:spcBef>
                          <a:spcPts val="0"/>
                        </a:spcBef>
                        <a:spcAft>
                          <a:spcPts val="0"/>
                        </a:spcAft>
                      </a:pPr>
                      <a:r>
                        <a:rPr lang="en-US" sz="1200" b="1">
                          <a:solidFill>
                            <a:srgbClr val="000099"/>
                          </a:solidFill>
                          <a:latin typeface="Calibri"/>
                          <a:ea typeface="PMingLiU"/>
                          <a:cs typeface="Times New Roman"/>
                        </a:rPr>
                        <a:t>Ngôn ngữ rõ ràng, lập luận chặt chẽ, thu hút người nghe</a:t>
                      </a:r>
                      <a:endParaRPr lang="en-US" sz="1200" b="1">
                        <a:solidFill>
                          <a:srgbClr val="000099"/>
                        </a:solidFill>
                        <a:latin typeface="Calibri"/>
                        <a:ea typeface="Times New Roman"/>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en-US" sz="1200" b="1">
                          <a:solidFill>
                            <a:srgbClr val="000099"/>
                          </a:solidFill>
                          <a:latin typeface="Times New Roman"/>
                          <a:ea typeface="PMingLiU"/>
                          <a:cs typeface="Times New Roman"/>
                        </a:rPr>
                        <a:t>Trình bày rõ ràng, chặt chẽ nhưng chưa thực sự thu hút người nghe</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en-US" sz="1200" b="1">
                          <a:solidFill>
                            <a:srgbClr val="000099"/>
                          </a:solidFill>
                          <a:latin typeface="Times New Roman"/>
                          <a:ea typeface="Calibri"/>
                          <a:cs typeface="Times New Roman"/>
                        </a:rPr>
                        <a:t>Trình bày còn vấp, ngôn ngữ chưa lưu loát</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11">
                <a:tc vMerge="1">
                  <a:txBody>
                    <a:bodyPr/>
                    <a:lstStyle/>
                    <a:p>
                      <a:endParaRPr lang="en-US"/>
                    </a:p>
                  </a:txBody>
                  <a:tcPr/>
                </a:tc>
                <a:tc>
                  <a:txBody>
                    <a:bodyPr/>
                    <a:lstStyle/>
                    <a:p>
                      <a:pPr algn="ctr" fontAlgn="base">
                        <a:lnSpc>
                          <a:spcPct val="115000"/>
                        </a:lnSpc>
                        <a:spcAft>
                          <a:spcPts val="0"/>
                        </a:spcAft>
                      </a:pPr>
                      <a:r>
                        <a:rPr lang="en-US" sz="1200" b="1">
                          <a:solidFill>
                            <a:srgbClr val="000099"/>
                          </a:solidFill>
                          <a:latin typeface="Calibri"/>
                          <a:ea typeface="PMingLiU"/>
                          <a:cs typeface="Times New Roman"/>
                        </a:rPr>
                        <a:t>2</a:t>
                      </a:r>
                      <a:endParaRPr lang="en-US" sz="1200" b="1">
                        <a:solidFill>
                          <a:srgbClr val="000099"/>
                        </a:solidFill>
                        <a:latin typeface="Calibri"/>
                        <a:ea typeface="Times New Roman"/>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Bef>
                          <a:spcPts val="600"/>
                        </a:spcBef>
                        <a:spcAft>
                          <a:spcPts val="0"/>
                        </a:spcAft>
                      </a:pPr>
                      <a:r>
                        <a:rPr lang="en-US" sz="1200" b="1">
                          <a:solidFill>
                            <a:srgbClr val="000099"/>
                          </a:solidFill>
                          <a:latin typeface="Times New Roman"/>
                          <a:ea typeface="PMingLiU"/>
                          <a:cs typeface="Times New Roman"/>
                        </a:rPr>
                        <a:t>1</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Bef>
                          <a:spcPts val="600"/>
                        </a:spcBef>
                        <a:spcAft>
                          <a:spcPts val="0"/>
                        </a:spcAft>
                      </a:pPr>
                      <a:r>
                        <a:rPr lang="en-US" sz="1200" b="1">
                          <a:solidFill>
                            <a:srgbClr val="000099"/>
                          </a:solidFill>
                          <a:latin typeface="Times New Roman"/>
                          <a:ea typeface="Calibri"/>
                          <a:cs typeface="Times New Roman"/>
                        </a:rPr>
                        <a:t>0,5</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Bef>
                          <a:spcPts val="600"/>
                        </a:spcBef>
                        <a:spcAft>
                          <a:spcPts val="0"/>
                        </a:spcAft>
                      </a:pPr>
                      <a:endParaRPr lang="en-US" sz="1200">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
        <p:nvSpPr>
          <p:cNvPr id="3073" name="Rectangle 1"/>
          <p:cNvSpPr>
            <a:spLocks noChangeArrowheads="1"/>
          </p:cNvSpPr>
          <p:nvPr/>
        </p:nvSpPr>
        <p:spPr bwMode="auto">
          <a:xfrm>
            <a:off x="1503586" y="107721"/>
            <a:ext cx="5735414" cy="4616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2079625" algn="l"/>
              </a:tabLst>
            </a:pPr>
            <a:r>
              <a:rPr kumimoji="0" lang="en-US" sz="2400" b="1" i="0" u="none" strike="noStrike" cap="none" normalizeH="0" baseline="0" smtClean="0">
                <a:ln>
                  <a:noFill/>
                </a:ln>
                <a:solidFill>
                  <a:srgbClr val="008000"/>
                </a:solidFill>
                <a:effectLst/>
                <a:latin typeface="Times New Roman" pitchFamily="18" charset="0"/>
                <a:ea typeface="Times New Roman" pitchFamily="18" charset="0"/>
                <a:cs typeface="Times New Roman" pitchFamily="18" charset="0"/>
              </a:rPr>
              <a:t>Rubric đánh giá</a:t>
            </a:r>
            <a:r>
              <a:rPr kumimoji="0" lang="vi-VN" sz="2400" b="1" i="0" u="none" strike="noStrike" cap="none" normalizeH="0" baseline="0" smtClean="0">
                <a:ln>
                  <a:noFill/>
                </a:ln>
                <a:solidFill>
                  <a:srgbClr val="008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smtClean="0">
                <a:ln>
                  <a:noFill/>
                </a:ln>
                <a:solidFill>
                  <a:srgbClr val="008000"/>
                </a:solidFill>
                <a:effectLst/>
                <a:latin typeface="Times New Roman" pitchFamily="18" charset="0"/>
                <a:ea typeface="Times New Roman" pitchFamily="18" charset="0"/>
                <a:cs typeface="Times New Roman" pitchFamily="18" charset="0"/>
              </a:rPr>
              <a:t>chỉ lược đồ bản đồ</a:t>
            </a:r>
            <a:endParaRPr kumimoji="0" lang="en-US" sz="2400" b="1" i="0" u="none" strike="noStrike" cap="none" normalizeH="0" baseline="0" smtClean="0">
              <a:ln>
                <a:noFill/>
              </a:ln>
              <a:solidFill>
                <a:srgbClr val="008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blinds(horizontal)">
                                      <p:cBhvr>
                                        <p:cTn id="7" dur="5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41637" y="736602"/>
            <a:ext cx="3463563" cy="457200"/>
          </a:xfrm>
        </p:spPr>
        <p:style>
          <a:lnRef idx="1">
            <a:schemeClr val="accent3"/>
          </a:lnRef>
          <a:fillRef idx="2">
            <a:schemeClr val="accent3"/>
          </a:fillRef>
          <a:effectRef idx="1">
            <a:schemeClr val="accent3"/>
          </a:effectRef>
          <a:fontRef idx="minor">
            <a:schemeClr val="dk1"/>
          </a:fontRef>
        </p:style>
        <p:txBody>
          <a:bodyPr>
            <a:noAutofit/>
          </a:bodyPr>
          <a:lstStyle/>
          <a:p>
            <a:r>
              <a:rPr lang="en-US" sz="2800" b="1" smtClean="0">
                <a:solidFill>
                  <a:srgbClr val="0066CC"/>
                </a:solidFill>
              </a:rPr>
              <a:t>Hoạt động ở nhà</a:t>
            </a:r>
          </a:p>
        </p:txBody>
      </p:sp>
      <p:sp>
        <p:nvSpPr>
          <p:cNvPr id="4" name="Freeform 3"/>
          <p:cNvSpPr>
            <a:spLocks/>
          </p:cNvSpPr>
          <p:nvPr/>
        </p:nvSpPr>
        <p:spPr bwMode="gray">
          <a:xfrm>
            <a:off x="5029200" y="2286000"/>
            <a:ext cx="1698188"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US"/>
          </a:p>
        </p:txBody>
      </p:sp>
      <p:sp>
        <p:nvSpPr>
          <p:cNvPr id="13" name="Freeform 12"/>
          <p:cNvSpPr>
            <a:spLocks/>
          </p:cNvSpPr>
          <p:nvPr/>
        </p:nvSpPr>
        <p:spPr bwMode="gray">
          <a:xfrm>
            <a:off x="2109454" y="2895600"/>
            <a:ext cx="2003626" cy="1417316"/>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US"/>
          </a:p>
        </p:txBody>
      </p:sp>
      <p:grpSp>
        <p:nvGrpSpPr>
          <p:cNvPr id="2" name="Nhóm 34"/>
          <p:cNvGrpSpPr/>
          <p:nvPr/>
        </p:nvGrpSpPr>
        <p:grpSpPr>
          <a:xfrm>
            <a:off x="609601" y="3950879"/>
            <a:ext cx="2057400" cy="2669842"/>
            <a:chOff x="2118292" y="2756170"/>
            <a:chExt cx="2098787" cy="3052493"/>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 xmlns:a14="http://schemas.microsoft.com/office/drawing/2010/main">
                  <a:solidFill>
                    <a:srgbClr val="D2D8A8"/>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0"/>
            <p:cNvSpPr txBox="1">
              <a:spLocks noChangeArrowheads="1"/>
            </p:cNvSpPr>
            <p:nvPr/>
          </p:nvSpPr>
          <p:spPr bwMode="gray">
            <a:xfrm>
              <a:off x="2470096" y="2756170"/>
              <a:ext cx="1450889" cy="598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smtClean="0">
                  <a:solidFill>
                    <a:schemeClr val="bg1"/>
                  </a:solidFill>
                </a:rPr>
                <a:t>Em hãy ôn bài bài</a:t>
              </a:r>
              <a:endParaRPr lang="en-US" sz="1400" b="1">
                <a:solidFill>
                  <a:schemeClr val="bg1"/>
                </a:solidFill>
              </a:endParaRPr>
            </a:p>
          </p:txBody>
        </p:sp>
        <p:sp>
          <p:nvSpPr>
            <p:cNvPr id="28" name="Text Box 21"/>
            <p:cNvSpPr txBox="1">
              <a:spLocks noChangeArrowheads="1"/>
            </p:cNvSpPr>
            <p:nvPr/>
          </p:nvSpPr>
          <p:spPr bwMode="auto">
            <a:xfrm>
              <a:off x="2310754" y="3261984"/>
              <a:ext cx="1622932" cy="1689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b="1" i="1" smtClean="0">
                  <a:solidFill>
                    <a:srgbClr val="5D8223"/>
                  </a:solidFill>
                </a:rPr>
                <a:t>Hãy ôn tập các kiến thức đã học về xã hội nguyên thủy</a:t>
              </a:r>
              <a:endParaRPr lang="en-US" b="1" i="1">
                <a:solidFill>
                  <a:srgbClr val="5D8223"/>
                </a:solidFill>
              </a:endParaRPr>
            </a:p>
          </p:txBody>
        </p:sp>
      </p:grpSp>
      <p:grpSp>
        <p:nvGrpSpPr>
          <p:cNvPr id="3" name="Nhóm 35"/>
          <p:cNvGrpSpPr/>
          <p:nvPr/>
        </p:nvGrpSpPr>
        <p:grpSpPr>
          <a:xfrm>
            <a:off x="3048000" y="3200400"/>
            <a:ext cx="3200400" cy="3574123"/>
            <a:chOff x="3803424" y="2301252"/>
            <a:chExt cx="2708387" cy="3758246"/>
          </a:xfrm>
          <a:effectLst>
            <a:outerShdw blurRad="76200" dir="18900000" sy="23000" kx="-1200000" algn="bl" rotWithShape="0">
              <a:prstClr val="black">
                <a:alpha val="20000"/>
              </a:prstClr>
            </a:outerShdw>
          </a:effectLst>
        </p:grpSpPr>
        <p:sp>
          <p:nvSpPr>
            <p:cNvPr id="5" name="AutoShape 4"/>
            <p:cNvSpPr>
              <a:spLocks noChangeArrowheads="1"/>
            </p:cNvSpPr>
            <p:nvPr/>
          </p:nvSpPr>
          <p:spPr bwMode="auto">
            <a:xfrm>
              <a:off x="3803424" y="2529854"/>
              <a:ext cx="2708387" cy="3367919"/>
            </a:xfrm>
            <a:prstGeom prst="roundRect">
              <a:avLst>
                <a:gd name="adj" fmla="val 4690"/>
              </a:avLst>
            </a:prstGeom>
            <a:noFill/>
            <a:ln w="57150">
              <a:solidFill>
                <a:schemeClr val="accent2"/>
              </a:solidFill>
              <a:round/>
              <a:headEnd/>
              <a:tailEnd/>
            </a:ln>
            <a:effectLst/>
            <a:extLst>
              <a:ext uri="{909E8E84-426E-40DD-AFC4-6F175D3DCCD1}">
                <a14:hiddenFill xmlns="" xmlns:a14="http://schemas.microsoft.com/office/drawing/2010/main">
                  <a:solidFill>
                    <a:srgbClr val="F1D08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5"/>
            <p:cNvSpPr>
              <a:spLocks noChangeArrowheads="1"/>
            </p:cNvSpPr>
            <p:nvPr/>
          </p:nvSpPr>
          <p:spPr bwMode="gray">
            <a:xfrm>
              <a:off x="4565424" y="2301252"/>
              <a:ext cx="1676400" cy="457200"/>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3"/>
            <p:cNvSpPr txBox="1">
              <a:spLocks noChangeArrowheads="1"/>
            </p:cNvSpPr>
            <p:nvPr/>
          </p:nvSpPr>
          <p:spPr bwMode="gray">
            <a:xfrm>
              <a:off x="4489225" y="2377452"/>
              <a:ext cx="188740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smtClean="0">
                  <a:solidFill>
                    <a:schemeClr val="bg1"/>
                  </a:solidFill>
                </a:rPr>
                <a:t>Tìm tòi quanh em</a:t>
              </a:r>
              <a:endParaRPr lang="en-US" sz="1400" b="1">
                <a:solidFill>
                  <a:schemeClr val="bg1"/>
                </a:solidFill>
              </a:endParaRPr>
            </a:p>
          </p:txBody>
        </p:sp>
        <p:sp>
          <p:nvSpPr>
            <p:cNvPr id="29" name="Text Box 21"/>
            <p:cNvSpPr txBox="1">
              <a:spLocks noChangeArrowheads="1"/>
            </p:cNvSpPr>
            <p:nvPr/>
          </p:nvSpPr>
          <p:spPr bwMode="auto">
            <a:xfrm>
              <a:off x="3803425" y="2758453"/>
              <a:ext cx="2609252" cy="33010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b="1" smtClean="0">
                  <a:solidFill>
                    <a:srgbClr val="0066CC"/>
                  </a:solidFill>
                </a:rPr>
                <a:t>    Tìm tư liệu ở trên Internet: Các hình ảnh về hiện vật đồ đá cũ, đồ đá mới, đồ đồng và cho biết các công cụ đó có những giá trì gì với đời sống người nguyên thủy?  Hãy viết lời giới thiệu các hình ảnh đó và treo tại góc học tập của lớp.</a:t>
              </a:r>
              <a:endParaRPr lang="en-US" smtClean="0"/>
            </a:p>
            <a:p>
              <a:endParaRPr lang="en-US" b="1">
                <a:solidFill>
                  <a:srgbClr val="0066CC"/>
                </a:solidFill>
              </a:endParaRPr>
            </a:p>
          </p:txBody>
        </p:sp>
      </p:grpSp>
      <p:grpSp>
        <p:nvGrpSpPr>
          <p:cNvPr id="16" name="Nhóm 36"/>
          <p:cNvGrpSpPr/>
          <p:nvPr/>
        </p:nvGrpSpPr>
        <p:grpSpPr>
          <a:xfrm>
            <a:off x="6466563" y="2580933"/>
            <a:ext cx="2002557" cy="3032066"/>
            <a:chOff x="6803985" y="1924601"/>
            <a:chExt cx="2002557" cy="3032066"/>
          </a:xfrm>
          <a:effectLst>
            <a:outerShdw blurRad="76200" dir="18900000" sy="23000" kx="-1200000" algn="bl" rotWithShape="0">
              <a:prstClr val="black">
                <a:alpha val="20000"/>
              </a:prstClr>
            </a:outerShdw>
          </a:effectLst>
        </p:grpSpPr>
        <p:sp>
          <p:nvSpPr>
            <p:cNvPr id="9" name="AutoShape 8"/>
            <p:cNvSpPr>
              <a:spLocks noChangeArrowheads="1"/>
            </p:cNvSpPr>
            <p:nvPr/>
          </p:nvSpPr>
          <p:spPr bwMode="auto">
            <a:xfrm>
              <a:off x="6905151" y="2071198"/>
              <a:ext cx="1901391" cy="2885469"/>
            </a:xfrm>
            <a:prstGeom prst="roundRect">
              <a:avLst>
                <a:gd name="adj" fmla="val 4690"/>
              </a:avLst>
            </a:prstGeom>
            <a:noFill/>
            <a:ln w="57150">
              <a:solidFill>
                <a:schemeClr val="hlink"/>
              </a:solidFill>
              <a:round/>
              <a:headEnd/>
              <a:tailEnd/>
            </a:ln>
            <a:effectLst/>
            <a:extLst>
              <a:ext uri="{909E8E84-426E-40DD-AFC4-6F175D3DCCD1}">
                <a14:hiddenFill xmlns="" xmlns:a14="http://schemas.microsoft.com/office/drawing/2010/main">
                  <a:solidFill>
                    <a:srgbClr val="6FC5E3"/>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4"/>
            <p:cNvSpPr txBox="1">
              <a:spLocks noChangeArrowheads="1"/>
            </p:cNvSpPr>
            <p:nvPr/>
          </p:nvSpPr>
          <p:spPr bwMode="gray">
            <a:xfrm>
              <a:off x="7012555" y="1924601"/>
              <a:ext cx="163378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smtClean="0">
                  <a:solidFill>
                    <a:srgbClr val="FFFFFF"/>
                  </a:solidFill>
                </a:rPr>
                <a:t>Đọc trước bài mới</a:t>
              </a:r>
              <a:endParaRPr lang="en-US" sz="1400">
                <a:solidFill>
                  <a:srgbClr val="FFFFFF"/>
                </a:solidFill>
              </a:endParaRPr>
            </a:p>
          </p:txBody>
        </p:sp>
        <p:sp>
          <p:nvSpPr>
            <p:cNvPr id="32" name="Text Box 21"/>
            <p:cNvSpPr txBox="1">
              <a:spLocks noChangeArrowheads="1"/>
            </p:cNvSpPr>
            <p:nvPr/>
          </p:nvSpPr>
          <p:spPr bwMode="auto">
            <a:xfrm>
              <a:off x="6803985" y="2282026"/>
              <a:ext cx="1906325"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i="1" smtClean="0">
                  <a:solidFill>
                    <a:srgbClr val="FF0000"/>
                  </a:solidFill>
                </a:rPr>
                <a:t>Đọc trước bài 6</a:t>
              </a:r>
            </a:p>
            <a:p>
              <a:pPr algn="ctr" eaLnBrk="0" hangingPunct="0"/>
              <a:r>
                <a:rPr lang="en-US" i="1" smtClean="0">
                  <a:solidFill>
                    <a:srgbClr val="FF0000"/>
                  </a:solidFill>
                </a:rPr>
                <a:t>“Sự chuyển biến và phân hóa của xã hội nguyên thủy”</a:t>
              </a:r>
              <a:endParaRPr lang="en-US" i="1">
                <a:solidFill>
                  <a:srgbClr val="FF0000"/>
                </a:solidFill>
              </a:endParaRPr>
            </a:p>
          </p:txBody>
        </p:sp>
      </p:grpSp>
      <p:pic>
        <p:nvPicPr>
          <p:cNvPr id="33794" name="Picture 2" descr="D:\BÁN TÀI LIỆU\GIÁO ÁN SỬ 6-  KẾT NỐI TRI THỨC\BÀI CHUẨN\KÌ 1 - LỊCH SỬ KẾT NỐI TRI THỨC\GIáo án kì 1 Sử 6 Kết nối\6583.jpg_wh860.jpg"/>
          <p:cNvPicPr>
            <a:picLocks noChangeAspect="1" noChangeArrowheads="1"/>
          </p:cNvPicPr>
          <p:nvPr/>
        </p:nvPicPr>
        <p:blipFill>
          <a:blip r:embed="rId2" cstate="print"/>
          <a:srcRect/>
          <a:stretch>
            <a:fillRect/>
          </a:stretch>
        </p:blipFill>
        <p:spPr bwMode="auto">
          <a:xfrm>
            <a:off x="228600" y="1905000"/>
            <a:ext cx="2160597" cy="1828800"/>
          </a:xfrm>
          <a:prstGeom prst="rect">
            <a:avLst/>
          </a:prstGeom>
          <a:noFill/>
        </p:spPr>
      </p:pic>
      <p:pic>
        <p:nvPicPr>
          <p:cNvPr id="33795" name="Picture 3" descr="D:\BÁN TÀI LIỆU\GIÁO ÁN SỬ 6-  KẾT NỐI TRI THỨC\BÀI CHUẨN\KÌ 1 - LỊCH SỬ KẾT NỐI TRI THỨC\GIáo án kì 1 Sử 6 Kết nối\images (1).jpg"/>
          <p:cNvPicPr>
            <a:picLocks noChangeAspect="1" noChangeArrowheads="1"/>
          </p:cNvPicPr>
          <p:nvPr/>
        </p:nvPicPr>
        <p:blipFill>
          <a:blip r:embed="rId3"/>
          <a:srcRect/>
          <a:stretch>
            <a:fillRect/>
          </a:stretch>
        </p:blipFill>
        <p:spPr bwMode="auto">
          <a:xfrm>
            <a:off x="6248400" y="838200"/>
            <a:ext cx="2385391" cy="1524000"/>
          </a:xfrm>
          <a:prstGeom prst="rect">
            <a:avLst/>
          </a:prstGeom>
          <a:noFill/>
        </p:spPr>
      </p:pic>
      <p:pic>
        <p:nvPicPr>
          <p:cNvPr id="33796" name="Picture 4" descr="D:\BÁN TÀI LIỆU\GIÁO ÁN SỬ 6-  KẾT NỐI TRI THỨC\BÀI CHUẨN\KÌ 1 - LỊCH SỬ KẾT NỐI TRI THỨC\GIáo án kì 1 Sử 6 Kết nối\photo1586668326695-1586668327008-crop-15866683326571682919738.jpg"/>
          <p:cNvPicPr>
            <a:picLocks noChangeAspect="1" noChangeArrowheads="1"/>
          </p:cNvPicPr>
          <p:nvPr/>
        </p:nvPicPr>
        <p:blipFill>
          <a:blip r:embed="rId4" cstate="print"/>
          <a:srcRect/>
          <a:stretch>
            <a:fillRect/>
          </a:stretch>
        </p:blipFill>
        <p:spPr bwMode="auto">
          <a:xfrm>
            <a:off x="3048000" y="1365797"/>
            <a:ext cx="2439902" cy="1524000"/>
          </a:xfrm>
          <a:prstGeom prst="rect">
            <a:avLst/>
          </a:prstGeom>
          <a:noFill/>
        </p:spPr>
      </p:pic>
      <p:sp>
        <p:nvSpPr>
          <p:cNvPr id="31" name="Hộp_Văn_Bản 7"/>
          <p:cNvSpPr txBox="1"/>
          <p:nvPr/>
        </p:nvSpPr>
        <p:spPr>
          <a:xfrm>
            <a:off x="2109454" y="56555"/>
            <a:ext cx="495393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400" b="1" smtClean="0">
                <a:solidFill>
                  <a:srgbClr val="002060"/>
                </a:solidFill>
                <a:latin typeface="Arial" pitchFamily="34" charset="0"/>
              </a:rPr>
              <a:t>BÀI 5. XÃ HỘI NGUYÊN THỦY</a:t>
            </a:r>
            <a:endParaRPr lang="en-US" sz="2400" b="1">
              <a:solidFill>
                <a:srgbClr val="002060"/>
              </a:solidFill>
              <a:latin typeface="Arial" pitchFamily="34" charset="0"/>
            </a:endParaRPr>
          </a:p>
        </p:txBody>
      </p:sp>
    </p:spTree>
    <p:extLst>
      <p:ext uri="{BB962C8B-B14F-4D97-AF65-F5344CB8AC3E}">
        <p14:creationId xmlns="" xmlns:p14="http://schemas.microsoft.com/office/powerpoint/2010/main" val="41251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par>
                                <p:cTn id="16" presetID="8"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par>
                                <p:cTn id="19" presetID="8" presetClass="entr" presetSubtype="16" fill="hold" nodeType="withEffect">
                                  <p:stCondLst>
                                    <p:cond delay="0"/>
                                  </p:stCondLst>
                                  <p:childTnLst>
                                    <p:set>
                                      <p:cBhvr>
                                        <p:cTn id="20" dur="1" fill="hold">
                                          <p:stCondLst>
                                            <p:cond delay="0"/>
                                          </p:stCondLst>
                                        </p:cTn>
                                        <p:tgtEl>
                                          <p:spTgt spid="33796"/>
                                        </p:tgtEl>
                                        <p:attrNameLst>
                                          <p:attrName>style.visibility</p:attrName>
                                        </p:attrNameLst>
                                      </p:cBhvr>
                                      <p:to>
                                        <p:strVal val="visible"/>
                                      </p:to>
                                    </p:set>
                                    <p:animEffect transition="in" filter="diamond(in)">
                                      <p:cBhvr>
                                        <p:cTn id="21" dur="2000"/>
                                        <p:tgtEl>
                                          <p:spTgt spid="3379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par>
                                <p:cTn id="27" presetID="8" presetClass="entr" presetSubtype="16" fill="hold" nodeType="withEffect">
                                  <p:stCondLst>
                                    <p:cond delay="0"/>
                                  </p:stCondLst>
                                  <p:childTnLst>
                                    <p:set>
                                      <p:cBhvr>
                                        <p:cTn id="28" dur="1" fill="hold">
                                          <p:stCondLst>
                                            <p:cond delay="0"/>
                                          </p:stCondLst>
                                        </p:cTn>
                                        <p:tgtEl>
                                          <p:spTgt spid="33795"/>
                                        </p:tgtEl>
                                        <p:attrNameLst>
                                          <p:attrName>style.visibility</p:attrName>
                                        </p:attrNameLst>
                                      </p:cBhvr>
                                      <p:to>
                                        <p:strVal val="visible"/>
                                      </p:to>
                                    </p:set>
                                    <p:animEffect transition="in" filter="diamond(in)">
                                      <p:cBhvr>
                                        <p:cTn id="29" dur="2000"/>
                                        <p:tgtEl>
                                          <p:spTgt spid="3379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78581" y="5793581"/>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8151019" y="5643562"/>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489731" y="343760"/>
            <a:ext cx="1292412" cy="95164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124200" y="228600"/>
            <a:ext cx="2386013" cy="584200"/>
          </a:xfrm>
          <a:prstGeom prst="rect">
            <a:avLst/>
          </a:prstGeom>
          <a:noFill/>
          <a:ln w="9525">
            <a:noFill/>
            <a:miter lim="800000"/>
            <a:headEnd/>
            <a:tailEnd/>
          </a:ln>
        </p:spPr>
        <p:txBody>
          <a:bodyPr wrap="none">
            <a:spAutoFit/>
          </a:bodyPr>
          <a:lstStyle/>
          <a:p>
            <a:r>
              <a:rPr lang="en-US" b="1">
                <a:solidFill>
                  <a:srgbClr val="FF0000"/>
                </a:solidFill>
                <a:latin typeface="Times New Roman" pitchFamily="18" charset="0"/>
                <a:cs typeface="Times New Roman" pitchFamily="18" charset="0"/>
              </a:rPr>
              <a:t>VẬN DỤNG</a:t>
            </a:r>
            <a:endParaRPr lang="en-US">
              <a:solidFill>
                <a:srgbClr val="FF0000"/>
              </a:solidFill>
              <a:latin typeface="Times New Roman" pitchFamily="18" charset="0"/>
              <a:cs typeface="Times New Roman" pitchFamily="18" charset="0"/>
            </a:endParaRPr>
          </a:p>
        </p:txBody>
      </p:sp>
      <p:sp>
        <p:nvSpPr>
          <p:cNvPr id="33793" name="Rectangle 1"/>
          <p:cNvSpPr>
            <a:spLocks noChangeArrowheads="1"/>
          </p:cNvSpPr>
          <p:nvPr/>
        </p:nvSpPr>
        <p:spPr bwMode="auto">
          <a:xfrm>
            <a:off x="228600" y="990600"/>
            <a:ext cx="8229600" cy="2678113"/>
          </a:xfrm>
          <a:prstGeom prst="rect">
            <a:avLst/>
          </a:prstGeom>
          <a:solidFill>
            <a:srgbClr val="FFFFFF"/>
          </a:solidFill>
          <a:ln w="9525">
            <a:noFill/>
            <a:miter lim="800000"/>
            <a:headEnd/>
            <a:tailEnd/>
          </a:ln>
        </p:spPr>
        <p:txBody>
          <a:bodyPr anchor="ctr">
            <a:spAutoFit/>
          </a:bodyPr>
          <a:lstStyle/>
          <a:p>
            <a:pPr indent="457200" algn="just"/>
            <a:r>
              <a:rPr lang="en-US" sz="2800" i="1">
                <a:solidFill>
                  <a:srgbClr val="FF0000"/>
                </a:solidFill>
                <a:latin typeface="Times New Roman" pitchFamily="18" charset="0"/>
                <a:ea typeface="Calibri" pitchFamily="34" charset="0"/>
                <a:cs typeface="Times New Roman" pitchFamily="18" charset="0"/>
              </a:rPr>
              <a:t>Hãy viết đoạn văn ngắn để trả lời các câu hỏi sau:</a:t>
            </a:r>
            <a:endParaRPr lang="en-US" sz="2800">
              <a:latin typeface="Times New Roman" pitchFamily="18" charset="0"/>
              <a:ea typeface="Calibri" pitchFamily="34" charset="0"/>
              <a:cs typeface="Times New Roman" pitchFamily="18" charset="0"/>
            </a:endParaRPr>
          </a:p>
          <a:p>
            <a:pPr indent="457200" algn="just"/>
            <a:r>
              <a:rPr lang="en-US" sz="2800">
                <a:latin typeface="Times New Roman" pitchFamily="18" charset="0"/>
                <a:ea typeface="Calibri" pitchFamily="34" charset="0"/>
                <a:cs typeface="Times New Roman" pitchFamily="18" charset="0"/>
              </a:rPr>
              <a:t>Qua các hình từ 4.3 đến 4.6 hãy nêu vai trò của lao động đối với quá trình phát triển của người nguyên thủy. Từ đó, phát biểu cảm nhận của em về vai trò của lao động đối với bản thân, gia đình và xã hội ngày nay.</a:t>
            </a:r>
          </a:p>
          <a:p>
            <a:pPr indent="457200" algn="ctr"/>
            <a:r>
              <a:rPr lang="en-US" sz="2800" i="1">
                <a:solidFill>
                  <a:srgbClr val="009900"/>
                </a:solidFill>
                <a:latin typeface="Times New Roman" pitchFamily="18" charset="0"/>
                <a:ea typeface="Calibri" pitchFamily="34" charset="0"/>
                <a:cs typeface="Times New Roman" pitchFamily="18" charset="0"/>
              </a:rPr>
              <a:t>Thời gian làm bài 6 phút</a:t>
            </a:r>
          </a:p>
        </p:txBody>
      </p:sp>
      <p:sp>
        <p:nvSpPr>
          <p:cNvPr id="33794" name="Rectangle 2"/>
          <p:cNvSpPr>
            <a:spLocks noChangeArrowheads="1"/>
          </p:cNvSpPr>
          <p:nvPr/>
        </p:nvSpPr>
        <p:spPr bwMode="auto">
          <a:xfrm>
            <a:off x="457200" y="3581400"/>
            <a:ext cx="8153400" cy="3046413"/>
          </a:xfrm>
          <a:prstGeom prst="rect">
            <a:avLst/>
          </a:prstGeom>
          <a:noFill/>
          <a:ln w="9525">
            <a:noFill/>
            <a:miter lim="800000"/>
            <a:headEnd/>
            <a:tailEnd/>
          </a:ln>
        </p:spPr>
        <p:txBody>
          <a:bodyPr anchor="ctr">
            <a:spAutoFit/>
          </a:bodyPr>
          <a:lstStyle/>
          <a:p>
            <a:pPr indent="457200" algn="just"/>
            <a:r>
              <a:rPr lang="en-US" sz="2400">
                <a:solidFill>
                  <a:srgbClr val="0000FF"/>
                </a:solidFill>
                <a:latin typeface="Times New Roman" pitchFamily="18" charset="0"/>
                <a:cs typeface="Times New Roman" pitchFamily="18" charset="0"/>
              </a:rPr>
              <a:t>Lao động có vai trò rất quan trọng đối với sự phát triển của người nguyên thủy. Từ rìu đá, con người đã biết chế tác thành lưỡi cuốc và biết làm đồ gốm để phục vụ sản xuất và sinh hoạt dễ dàng hơn. Từ việc chỉ biết săn bắt, con người dần dần biết cách chăn nuôi và trồng trọt.</a:t>
            </a:r>
          </a:p>
          <a:p>
            <a:pPr indent="457200" algn="just"/>
            <a:r>
              <a:rPr lang="en-US" sz="2400">
                <a:solidFill>
                  <a:srgbClr val="0000FF"/>
                </a:solidFill>
                <a:latin typeface="Times New Roman" pitchFamily="18" charset="0"/>
                <a:cs typeface="Times New Roman" pitchFamily="18" charset="0"/>
              </a:rPr>
              <a:t>=&gt; Từ đó giúp con người tự tạo ra được lương thực, thức ăn cần thiết để đảm bảo hơn cuộc sống của mình, thoát khỏi cuộc sống phụ thuộc hoàn toàn vào thiên nhiên</a:t>
            </a:r>
          </a:p>
        </p:txBody>
      </p:sp>
      <p:pic>
        <p:nvPicPr>
          <p:cNvPr id="13317" name="Picture 4" descr="29"/>
          <p:cNvPicPr>
            <a:picLocks noChangeAspect="1" noChangeArrowheads="1"/>
          </p:cNvPicPr>
          <p:nvPr/>
        </p:nvPicPr>
        <p:blipFill>
          <a:blip r:embed="rId2"/>
          <a:srcRect/>
          <a:stretch>
            <a:fillRect/>
          </a:stretch>
        </p:blipFill>
        <p:spPr bwMode="auto">
          <a:xfrm>
            <a:off x="0" y="0"/>
            <a:ext cx="9144000" cy="6705600"/>
          </a:xfrm>
          <a:prstGeom prst="rect">
            <a:avLst/>
          </a:prstGeom>
          <a:solidFill>
            <a:srgbClr val="FFFFCC"/>
          </a:solidFill>
          <a:ln w="9525">
            <a:noFill/>
            <a:miter lim="800000"/>
            <a:headEnd/>
            <a:tailEnd/>
          </a:ln>
        </p:spPr>
      </p:pic>
      <p:sp>
        <p:nvSpPr>
          <p:cNvPr id="6" name="Rectangle 5"/>
          <p:cNvSpPr/>
          <p:nvPr/>
        </p:nvSpPr>
        <p:spPr>
          <a:xfrm>
            <a:off x="1905000" y="2895600"/>
            <a:ext cx="5562600" cy="1323439"/>
          </a:xfrm>
          <a:prstGeom prst="rect">
            <a:avLst/>
          </a:prstGeom>
        </p:spPr>
        <p:txBody>
          <a:bodyPr wrap="square">
            <a:spAutoFit/>
          </a:bodyPr>
          <a:lstStyle/>
          <a:p>
            <a:pPr algn="ctr">
              <a:defRPr/>
            </a:pPr>
            <a:r>
              <a:rPr lang="en-US" sz="4000" b="1" kern="10" smtClean="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TẠM BIỆT CÁC </a:t>
            </a:r>
            <a:r>
              <a:rPr lang="en-US" sz="4000" b="1" kern="1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EM</a:t>
            </a:r>
            <a:r>
              <a:rPr lang="en-US" sz="4000" b="1" kern="10" smtClean="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a:t>
            </a:r>
          </a:p>
          <a:p>
            <a:pPr algn="ctr">
              <a:defRPr/>
            </a:pPr>
            <a:r>
              <a:rPr lang="en-US" sz="4000" b="1" kern="10" smtClean="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Hẹn gặp lại!</a:t>
            </a:r>
            <a:endParaRPr lang="en-US" sz="4000" b="1" kern="10" dirty="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checkerboard(across)">
                                      <p:cBhvr>
                                        <p:cTn id="7" dur="500"/>
                                        <p:tgtEl>
                                          <p:spTgt spid="3379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diamond(in)">
                                      <p:cBhvr>
                                        <p:cTn id="12"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nimBg="1"/>
      <p:bldP spid="337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752475" y="304800"/>
            <a:ext cx="7535863" cy="584200"/>
          </a:xfrm>
          <a:prstGeom prst="rect">
            <a:avLst/>
          </a:prstGeom>
          <a:noFill/>
          <a:ln w="9525">
            <a:noFill/>
            <a:miter lim="800000"/>
            <a:headEnd/>
            <a:tailEnd/>
          </a:ln>
        </p:spPr>
        <p:txBody>
          <a:bodyPr wrap="none" anchor="ctr">
            <a:spAutoFit/>
          </a:bodyPr>
          <a:lstStyle/>
          <a:p>
            <a:pPr algn="ctr"/>
            <a:r>
              <a:rPr lang="en-US" sz="3200" b="1">
                <a:solidFill>
                  <a:srgbClr val="7F7F7F"/>
                </a:solidFill>
                <a:latin typeface="Arial" charset="0"/>
              </a:rPr>
              <a:t>TIÊU ĐỀ</a:t>
            </a:r>
          </a:p>
        </p:txBody>
      </p:sp>
      <p:sp>
        <p:nvSpPr>
          <p:cNvPr id="3" name="Rectangle 2"/>
          <p:cNvSpPr/>
          <p:nvPr/>
        </p:nvSpPr>
        <p:spPr>
          <a:xfrm>
            <a:off x="3252788" y="1509713"/>
            <a:ext cx="422592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2" name="Round Same Side Corner Rectangle 1"/>
          <p:cNvSpPr/>
          <p:nvPr/>
        </p:nvSpPr>
        <p:spPr>
          <a:xfrm rot="16200000">
            <a:off x="2233611" y="1119187"/>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p:cNvSpPr/>
          <p:nvPr/>
        </p:nvSpPr>
        <p:spPr>
          <a:xfrm rot="5400000">
            <a:off x="3371850" y="20478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2"/>
          <p:cNvSpPr/>
          <p:nvPr/>
        </p:nvSpPr>
        <p:spPr>
          <a:xfrm>
            <a:off x="3252788" y="3148013"/>
            <a:ext cx="422592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36" name="Round Same Side Corner Rectangle 1"/>
          <p:cNvSpPr/>
          <p:nvPr/>
        </p:nvSpPr>
        <p:spPr>
          <a:xfrm rot="16200000">
            <a:off x="2233613" y="2757488"/>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Isosceles Triangle 36"/>
          <p:cNvSpPr/>
          <p:nvPr/>
        </p:nvSpPr>
        <p:spPr>
          <a:xfrm rot="5400000">
            <a:off x="3371850" y="36861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2"/>
          <p:cNvSpPr/>
          <p:nvPr/>
        </p:nvSpPr>
        <p:spPr>
          <a:xfrm>
            <a:off x="3252788" y="4776788"/>
            <a:ext cx="422592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39" name="Round Same Side Corner Rectangle 1"/>
          <p:cNvSpPr/>
          <p:nvPr/>
        </p:nvSpPr>
        <p:spPr>
          <a:xfrm rot="16200000">
            <a:off x="2233613" y="4386263"/>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Isosceles Triangle 39"/>
          <p:cNvSpPr/>
          <p:nvPr/>
        </p:nvSpPr>
        <p:spPr>
          <a:xfrm rot="5400000">
            <a:off x="3371057" y="5314156"/>
            <a:ext cx="373062"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4" name="TextBox 28671"/>
          <p:cNvSpPr txBox="1">
            <a:spLocks noChangeArrowheads="1"/>
          </p:cNvSpPr>
          <p:nvPr/>
        </p:nvSpPr>
        <p:spPr bwMode="auto">
          <a:xfrm>
            <a:off x="2209800" y="1800880"/>
            <a:ext cx="866775" cy="523220"/>
          </a:xfrm>
          <a:prstGeom prst="rect">
            <a:avLst/>
          </a:prstGeom>
          <a:noFill/>
          <a:ln w="9525">
            <a:noFill/>
            <a:miter lim="800000"/>
            <a:headEnd/>
            <a:tailEnd/>
          </a:ln>
        </p:spPr>
        <p:txBody>
          <a:bodyPr wrap="square" anchor="ctr">
            <a:spAutoFit/>
          </a:bodyPr>
          <a:lstStyle/>
          <a:p>
            <a:r>
              <a:rPr lang="en-US" sz="2800" b="1">
                <a:solidFill>
                  <a:schemeClr val="bg1"/>
                </a:solidFill>
                <a:latin typeface="Arial" charset="0"/>
              </a:rPr>
              <a:t>01</a:t>
            </a:r>
          </a:p>
        </p:txBody>
      </p:sp>
      <p:sp>
        <p:nvSpPr>
          <p:cNvPr id="8206" name="TextBox 42"/>
          <p:cNvSpPr txBox="1">
            <a:spLocks noChangeArrowheads="1"/>
          </p:cNvSpPr>
          <p:nvPr/>
        </p:nvSpPr>
        <p:spPr bwMode="auto">
          <a:xfrm>
            <a:off x="2386013" y="3502025"/>
            <a:ext cx="585787" cy="523875"/>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02</a:t>
            </a:r>
          </a:p>
        </p:txBody>
      </p:sp>
      <p:sp>
        <p:nvSpPr>
          <p:cNvPr id="8208" name="TextBox 44"/>
          <p:cNvSpPr txBox="1">
            <a:spLocks noChangeArrowheads="1"/>
          </p:cNvSpPr>
          <p:nvPr/>
        </p:nvSpPr>
        <p:spPr bwMode="auto">
          <a:xfrm>
            <a:off x="2386013" y="5067300"/>
            <a:ext cx="585787" cy="523875"/>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03</a:t>
            </a:r>
          </a:p>
        </p:txBody>
      </p:sp>
      <p:sp>
        <p:nvSpPr>
          <p:cNvPr id="8210" name="Rectangle 46"/>
          <p:cNvSpPr>
            <a:spLocks noChangeArrowheads="1"/>
          </p:cNvSpPr>
          <p:nvPr/>
        </p:nvSpPr>
        <p:spPr bwMode="auto">
          <a:xfrm>
            <a:off x="3929063" y="1876425"/>
            <a:ext cx="3392487" cy="400110"/>
          </a:xfrm>
          <a:prstGeom prst="rect">
            <a:avLst/>
          </a:prstGeom>
          <a:noFill/>
          <a:ln w="9525">
            <a:noFill/>
            <a:miter lim="800000"/>
            <a:headEnd/>
            <a:tailEnd/>
          </a:ln>
        </p:spPr>
        <p:txBody>
          <a:bodyPr anchor="ctr">
            <a:spAutoFit/>
          </a:bodyPr>
          <a:lstStyle/>
          <a:p>
            <a:r>
              <a:rPr lang="en-US" sz="2000" b="1" smtClean="0">
                <a:solidFill>
                  <a:srgbClr val="FF0000"/>
                </a:solidFill>
              </a:rPr>
              <a:t>Nguồn gốc loài người</a:t>
            </a:r>
            <a:endParaRPr lang="en-US" sz="2000" dirty="0">
              <a:solidFill>
                <a:srgbClr val="FF0000"/>
              </a:solidFill>
              <a:latin typeface="Arial" charset="0"/>
            </a:endParaRPr>
          </a:p>
        </p:txBody>
      </p:sp>
      <p:sp>
        <p:nvSpPr>
          <p:cNvPr id="8211" name="Rectangle 47"/>
          <p:cNvSpPr>
            <a:spLocks noChangeArrowheads="1"/>
          </p:cNvSpPr>
          <p:nvPr/>
        </p:nvSpPr>
        <p:spPr bwMode="auto">
          <a:xfrm>
            <a:off x="3929063" y="3502025"/>
            <a:ext cx="3392487" cy="400110"/>
          </a:xfrm>
          <a:prstGeom prst="rect">
            <a:avLst/>
          </a:prstGeom>
          <a:noFill/>
          <a:ln w="9525">
            <a:noFill/>
            <a:miter lim="800000"/>
            <a:headEnd/>
            <a:tailEnd/>
          </a:ln>
        </p:spPr>
        <p:txBody>
          <a:bodyPr anchor="ctr">
            <a:spAutoFit/>
          </a:bodyPr>
          <a:lstStyle/>
          <a:p>
            <a:r>
              <a:rPr lang="vi-VN" sz="2000" smtClean="0">
                <a:solidFill>
                  <a:srgbClr val="4A4644"/>
                </a:solidFill>
                <a:latin typeface="Arial" charset="0"/>
              </a:rPr>
              <a:t> </a:t>
            </a:r>
            <a:r>
              <a:rPr lang="en-US" sz="2000" b="1" smtClean="0">
                <a:solidFill>
                  <a:srgbClr val="0000CC"/>
                </a:solidFill>
              </a:rPr>
              <a:t>Xã hội nguyên thủy</a:t>
            </a:r>
            <a:endParaRPr lang="en-US" sz="2000" dirty="0">
              <a:solidFill>
                <a:srgbClr val="0000CC"/>
              </a:solidFill>
              <a:latin typeface="Arial" charset="0"/>
            </a:endParaRPr>
          </a:p>
        </p:txBody>
      </p:sp>
      <p:sp>
        <p:nvSpPr>
          <p:cNvPr id="8212" name="Rectangle 48"/>
          <p:cNvSpPr>
            <a:spLocks noChangeArrowheads="1"/>
          </p:cNvSpPr>
          <p:nvPr/>
        </p:nvSpPr>
        <p:spPr bwMode="auto">
          <a:xfrm>
            <a:off x="3771900" y="5067300"/>
            <a:ext cx="3549650" cy="707886"/>
          </a:xfrm>
          <a:prstGeom prst="rect">
            <a:avLst/>
          </a:prstGeom>
          <a:noFill/>
          <a:ln w="9525">
            <a:noFill/>
            <a:miter lim="800000"/>
            <a:headEnd/>
            <a:tailEnd/>
          </a:ln>
        </p:spPr>
        <p:txBody>
          <a:bodyPr wrap="square" anchor="ctr">
            <a:spAutoFit/>
          </a:bodyPr>
          <a:lstStyle/>
          <a:p>
            <a:r>
              <a:rPr lang="vi-VN" sz="2000" smtClean="0">
                <a:solidFill>
                  <a:srgbClr val="008000"/>
                </a:solidFill>
                <a:latin typeface="Arial" charset="0"/>
              </a:rPr>
              <a:t> </a:t>
            </a:r>
            <a:r>
              <a:rPr lang="en-US" sz="2000" b="1" smtClean="0">
                <a:solidFill>
                  <a:srgbClr val="008000"/>
                </a:solidFill>
              </a:rPr>
              <a:t>Sự chuyển biến và phân hóa của xã hội nguyên thủy</a:t>
            </a:r>
            <a:endParaRPr lang="en-US" sz="2000" dirty="0">
              <a:solidFill>
                <a:srgbClr val="008000"/>
              </a:solidFill>
              <a:latin typeface="Arial" charset="0"/>
            </a:endParaRPr>
          </a:p>
        </p:txBody>
      </p:sp>
      <p:sp>
        <p:nvSpPr>
          <p:cNvPr id="21" name="TextBox 11"/>
          <p:cNvSpPr txBox="1">
            <a:spLocks noChangeArrowheads="1"/>
          </p:cNvSpPr>
          <p:nvPr/>
        </p:nvSpPr>
        <p:spPr bwMode="auto">
          <a:xfrm>
            <a:off x="2209800" y="304800"/>
            <a:ext cx="5486401"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r>
              <a:rPr lang="en-US" sz="2800" b="1" smtClean="0">
                <a:solidFill>
                  <a:srgbClr val="0000CC"/>
                </a:solidFill>
              </a:rPr>
              <a:t>CHƯƠNG 2. XÃ HỘI NGUYÊN THỦY</a:t>
            </a:r>
            <a:endParaRPr lang="en-US" sz="280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210"/>
                                        </p:tgtEl>
                                        <p:attrNameLst>
                                          <p:attrName>style.visibility</p:attrName>
                                        </p:attrNameLst>
                                      </p:cBhvr>
                                      <p:to>
                                        <p:strVal val="visible"/>
                                      </p:to>
                                    </p:set>
                                    <p:animEffect transition="in" filter="box(in)">
                                      <p:cBhvr>
                                        <p:cTn id="13" dur="500"/>
                                        <p:tgtEl>
                                          <p:spTgt spid="82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heel(4)">
                                      <p:cBhvr>
                                        <p:cTn id="18" dur="1000"/>
                                        <p:tgtEl>
                                          <p:spTgt spid="36"/>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8211"/>
                                        </p:tgtEl>
                                        <p:attrNameLst>
                                          <p:attrName>style.visibility</p:attrName>
                                        </p:attrNameLst>
                                      </p:cBhvr>
                                      <p:to>
                                        <p:strVal val="visible"/>
                                      </p:to>
                                    </p:set>
                                    <p:animEffect transition="in" filter="wheel(4)">
                                      <p:cBhvr>
                                        <p:cTn id="21" dur="1000"/>
                                        <p:tgtEl>
                                          <p:spTgt spid="8211"/>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linds(horizontal)">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checkerboard(across)">
                                      <p:cBhvr>
                                        <p:cTn id="29" dur="500"/>
                                        <p:tgtEl>
                                          <p:spTgt spid="3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ox(in)">
                                      <p:cBhvr>
                                        <p:cTn id="32" dur="500"/>
                                        <p:tgtEl>
                                          <p:spTgt spid="38"/>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8212"/>
                                        </p:tgtEl>
                                        <p:attrNameLst>
                                          <p:attrName>style.visibility</p:attrName>
                                        </p:attrNameLst>
                                      </p:cBhvr>
                                      <p:to>
                                        <p:strVal val="visible"/>
                                      </p:to>
                                    </p:set>
                                    <p:animEffect transition="in" filter="diamond(in)">
                                      <p:cBhvr>
                                        <p:cTn id="35" dur="1000"/>
                                        <p:tgtEl>
                                          <p:spTgt spid="8212"/>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grpId="1" nodeType="clickEffect">
                                  <p:stCondLst>
                                    <p:cond delay="0"/>
                                  </p:stCondLst>
                                  <p:childTnLst>
                                    <p:animEffect transition="out" filter="box(in)">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4" presetClass="exit" presetSubtype="16" fill="hold" grpId="1" nodeType="withEffect">
                                  <p:stCondLst>
                                    <p:cond delay="0"/>
                                  </p:stCondLst>
                                  <p:childTnLst>
                                    <p:animEffect transition="out" filter="box(in)">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8210"/>
                                        </p:tgtEl>
                                      </p:cBhvr>
                                    </p:animEffect>
                                    <p:set>
                                      <p:cBhvr>
                                        <p:cTn id="46" dur="1" fill="hold">
                                          <p:stCondLst>
                                            <p:cond delay="499"/>
                                          </p:stCondLst>
                                        </p:cTn>
                                        <p:tgtEl>
                                          <p:spTgt spid="82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grpId="1" nodeType="clickEffect">
                                  <p:stCondLst>
                                    <p:cond delay="0"/>
                                  </p:stCondLst>
                                  <p:childTnLst>
                                    <p:animRot by="21600000">
                                      <p:cBhvr>
                                        <p:cTn id="50" dur="2000" fill="hold"/>
                                        <p:tgtEl>
                                          <p:spTgt spid="8211"/>
                                        </p:tgtEl>
                                        <p:attrNameLst>
                                          <p:attrName>r</p:attrName>
                                        </p:attrNameLst>
                                      </p:cBhvr>
                                    </p:animRot>
                                  </p:childTnLst>
                                </p:cTn>
                              </p:par>
                              <p:par>
                                <p:cTn id="51" presetID="8" presetClass="emph" presetSubtype="0" fill="hold" grpId="0" nodeType="withEffect">
                                  <p:stCondLst>
                                    <p:cond delay="0"/>
                                  </p:stCondLst>
                                  <p:childTnLst>
                                    <p:animRot by="21600000">
                                      <p:cBhvr>
                                        <p:cTn id="52"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2" grpId="1" animBg="1"/>
      <p:bldP spid="35" grpId="0" animBg="1"/>
      <p:bldP spid="35" grpId="1" animBg="1"/>
      <p:bldP spid="36" grpId="0" animBg="1"/>
      <p:bldP spid="38" grpId="0" animBg="1"/>
      <p:bldP spid="39" grpId="0" animBg="1"/>
      <p:bldP spid="8210" grpId="0"/>
      <p:bldP spid="8210" grpId="1"/>
      <p:bldP spid="8211" grpId="0"/>
      <p:bldP spid="8211" grpId="1"/>
      <p:bldP spid="82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ộp_Văn_Bản 7"/>
          <p:cNvSpPr txBox="1"/>
          <p:nvPr/>
        </p:nvSpPr>
        <p:spPr>
          <a:xfrm>
            <a:off x="2133600" y="105711"/>
            <a:ext cx="464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smtClean="0">
                <a:solidFill>
                  <a:srgbClr val="002060"/>
                </a:solidFill>
                <a:latin typeface="Arial" pitchFamily="34" charset="0"/>
              </a:rPr>
              <a:t>BÀI 5. XÃ HỘI NGUYÊN THỦY</a:t>
            </a:r>
            <a:endParaRPr lang="en-US" sz="2400" b="1">
              <a:solidFill>
                <a:srgbClr val="002060"/>
              </a:solidFill>
              <a:latin typeface="Arial" pitchFamily="34" charset="0"/>
            </a:endParaRPr>
          </a:p>
        </p:txBody>
      </p:sp>
      <p:sp>
        <p:nvSpPr>
          <p:cNvPr id="23" name="Rectangle 22"/>
          <p:cNvSpPr/>
          <p:nvPr/>
        </p:nvSpPr>
        <p:spPr>
          <a:xfrm rot="20776293">
            <a:off x="308200" y="821239"/>
            <a:ext cx="2575768" cy="338721"/>
          </a:xfrm>
          <a:prstGeom prst="rect">
            <a:avLst/>
          </a:prstGeom>
          <a:noFill/>
        </p:spPr>
        <p:txBody>
          <a:bodyPr wrap="none" lIns="91440" tIns="45720" rIns="91440" bIns="45720">
            <a:prstTxWarp prst="textCurve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smtClean="0">
                <a:ln w="0"/>
                <a:solidFill>
                  <a:srgbClr val="C00000"/>
                </a:solidFill>
                <a:effectLst>
                  <a:reflection blurRad="12700" stA="50000" endPos="50000" dist="5000" dir="5400000" sy="-100000" rotWithShape="0"/>
                </a:effectLst>
              </a:rPr>
              <a:t>MỞ ĐẦU</a:t>
            </a:r>
            <a:endParaRPr lang="en-US" sz="5400" b="1" cap="all" spc="0">
              <a:ln w="0"/>
              <a:solidFill>
                <a:srgbClr val="C00000"/>
              </a:solidFill>
              <a:effectLst>
                <a:reflection blurRad="12700" stA="50000" endPos="50000" dist="5000" dir="5400000" sy="-100000" rotWithShape="0"/>
              </a:effectLst>
            </a:endParaRPr>
          </a:p>
        </p:txBody>
      </p:sp>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086402" y="736073"/>
            <a:ext cx="1676795" cy="1234671"/>
          </a:xfrm>
          <a:prstGeom prst="rect">
            <a:avLst/>
          </a:prstGeom>
          <a:noFill/>
        </p:spPr>
      </p:pic>
      <p:sp>
        <p:nvSpPr>
          <p:cNvPr id="26" name="Cloud Callout 25"/>
          <p:cNvSpPr>
            <a:spLocks noChangeArrowheads="1"/>
          </p:cNvSpPr>
          <p:nvPr/>
        </p:nvSpPr>
        <p:spPr bwMode="auto">
          <a:xfrm>
            <a:off x="3657600" y="736073"/>
            <a:ext cx="3276600" cy="1930927"/>
          </a:xfrm>
          <a:prstGeom prst="cloudCallout">
            <a:avLst>
              <a:gd name="adj1" fmla="val -72241"/>
              <a:gd name="adj2" fmla="val 56679"/>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en-US"/>
          </a:p>
        </p:txBody>
      </p:sp>
      <p:sp>
        <p:nvSpPr>
          <p:cNvPr id="10241" name="Rectangle 1"/>
          <p:cNvSpPr>
            <a:spLocks noChangeArrowheads="1"/>
          </p:cNvSpPr>
          <p:nvPr/>
        </p:nvSpPr>
        <p:spPr bwMode="auto">
          <a:xfrm>
            <a:off x="5711032" y="2667000"/>
            <a:ext cx="2141536" cy="369331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lang="sv-SE" b="1" smtClean="0">
                <a:solidFill>
                  <a:schemeClr val="tx1"/>
                </a:solidFill>
                <a:latin typeface="Times New Roman" pitchFamily="18" charset="0"/>
                <a:ea typeface="Calibri" pitchFamily="34" charset="0"/>
                <a:cs typeface="Times New Roman" pitchFamily="18" charset="0"/>
              </a:rPr>
              <a:t>Đây là các bức tranh mô tả </a:t>
            </a:r>
            <a:r>
              <a:rPr kumimoji="0" lang="sv-SE"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về cuộc</a:t>
            </a:r>
            <a:r>
              <a:rPr kumimoji="0" lang="sv-SE" b="1" i="0" u="none" strike="noStrike" cap="none" normalizeH="0" smtClean="0">
                <a:ln>
                  <a:noFill/>
                </a:ln>
                <a:solidFill>
                  <a:schemeClr val="tx1"/>
                </a:solidFill>
                <a:effectLst/>
                <a:latin typeface="Times New Roman" pitchFamily="18" charset="0"/>
                <a:ea typeface="Calibri" pitchFamily="34" charset="0"/>
                <a:cs typeface="Times New Roman" pitchFamily="18" charset="0"/>
              </a:rPr>
              <a:t> sống của bầy </a:t>
            </a:r>
            <a:r>
              <a:rPr kumimoji="0" lang="sv-SE"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người nguyên thủy. Họ</a:t>
            </a:r>
            <a:r>
              <a:rPr kumimoji="0" lang="sv-SE" b="1" i="0" u="none" strike="noStrike" cap="none" normalizeH="0" smtClean="0">
                <a:ln>
                  <a:noFill/>
                </a:ln>
                <a:solidFill>
                  <a:schemeClr val="tx1"/>
                </a:solidFill>
                <a:effectLst/>
                <a:latin typeface="Times New Roman" pitchFamily="18" charset="0"/>
                <a:ea typeface="Calibri" pitchFamily="34" charset="0"/>
                <a:cs typeface="Times New Roman" pitchFamily="18" charset="0"/>
              </a:rPr>
              <a:t> sống theo bầy đàn, đã biết cách tạo ra lửa, </a:t>
            </a:r>
            <a:r>
              <a:rPr lang="sv-SE" b="1" smtClean="0">
                <a:solidFill>
                  <a:schemeClr val="tx1"/>
                </a:solidFill>
                <a:latin typeface="Times New Roman" pitchFamily="18" charset="0"/>
                <a:ea typeface="Calibri" pitchFamily="34" charset="0"/>
                <a:cs typeface="Times New Roman" pitchFamily="18" charset="0"/>
              </a:rPr>
              <a:t>biết </a:t>
            </a:r>
            <a:r>
              <a:rPr kumimoji="0" lang="sv-SE" b="1" i="0" u="none" strike="noStrike" cap="none" normalizeH="0" smtClean="0">
                <a:ln>
                  <a:noFill/>
                </a:ln>
                <a:solidFill>
                  <a:schemeClr val="tx1"/>
                </a:solidFill>
                <a:effectLst/>
                <a:latin typeface="Times New Roman" pitchFamily="18" charset="0"/>
                <a:ea typeface="Calibri" pitchFamily="34" charset="0"/>
                <a:cs typeface="Times New Roman" pitchFamily="18" charset="0"/>
              </a:rPr>
              <a:t>săn bắt. Họ sống cạnh các con suối </a:t>
            </a:r>
          </a:p>
          <a:p>
            <a:pPr marL="0" marR="0" lvl="0" indent="457200" algn="just" defTabSz="914400" rtl="0" eaLnBrk="1" fontAlgn="base" latinLnBrk="0" hangingPunct="1">
              <a:lnSpc>
                <a:spcPct val="100000"/>
              </a:lnSpc>
              <a:spcBef>
                <a:spcPct val="0"/>
              </a:spcBef>
              <a:spcAft>
                <a:spcPct val="0"/>
              </a:spcAft>
              <a:buClrTx/>
              <a:buSzTx/>
              <a:buFontTx/>
              <a:buNone/>
              <a:tabLst/>
            </a:pPr>
            <a:r>
              <a:rPr lang="sv-SE" b="1" smtClean="0">
                <a:solidFill>
                  <a:schemeClr val="tx1"/>
                </a:solidFill>
                <a:latin typeface="Times New Roman" pitchFamily="18" charset="0"/>
                <a:ea typeface="Calibri" pitchFamily="34" charset="0"/>
                <a:cs typeface="Times New Roman" pitchFamily="18" charset="0"/>
              </a:rPr>
              <a:t>Vậy cuộc sống của họ tiến triển ra sao ta cùng tìm hiểu bài nhé!</a:t>
            </a:r>
            <a:endParaRPr kumimoji="0" lang="sv-SE" b="1" i="0" u="none" strike="noStrike" cap="none" normalizeH="0" smtClean="0">
              <a:ln>
                <a:noFill/>
              </a:ln>
              <a:solidFill>
                <a:schemeClr val="tx1"/>
              </a:solidFill>
              <a:effectLst/>
              <a:latin typeface="Times New Roman" pitchFamily="18" charset="0"/>
              <a:ea typeface="Calibri" pitchFamily="34" charset="0"/>
              <a:cs typeface="Times New Roman" pitchFamily="18" charset="0"/>
            </a:endParaRPr>
          </a:p>
        </p:txBody>
      </p:sp>
      <p:pic>
        <p:nvPicPr>
          <p:cNvPr id="8"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a:off x="8001000" y="2286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Canh_sinh_hoat_cua_bay_nguoi_nguyen_thuy.jpg"/>
          <p:cNvPicPr/>
          <p:nvPr/>
        </p:nvPicPr>
        <p:blipFill>
          <a:blip r:embed="rId5"/>
          <a:srcRect/>
          <a:stretch>
            <a:fillRect/>
          </a:stretch>
        </p:blipFill>
        <p:spPr bwMode="auto">
          <a:xfrm>
            <a:off x="304800" y="2667000"/>
            <a:ext cx="4887580" cy="3657600"/>
          </a:xfrm>
          <a:prstGeom prst="rect">
            <a:avLst/>
          </a:prstGeom>
          <a:noFill/>
          <a:ln w="9525">
            <a:noFill/>
            <a:miter lim="800000"/>
            <a:headEnd/>
            <a:tailEnd/>
          </a:ln>
        </p:spPr>
      </p:pic>
      <p:sp>
        <p:nvSpPr>
          <p:cNvPr id="12" name="Rectangle 11"/>
          <p:cNvSpPr/>
          <p:nvPr/>
        </p:nvSpPr>
        <p:spPr>
          <a:xfrm>
            <a:off x="4343400" y="990600"/>
            <a:ext cx="2438400" cy="1477328"/>
          </a:xfrm>
          <a:prstGeom prst="rect">
            <a:avLst/>
          </a:prstGeom>
        </p:spPr>
        <p:txBody>
          <a:bodyPr wrap="square">
            <a:spAutoFit/>
          </a:bodyPr>
          <a:lstStyle/>
          <a:p>
            <a:pPr lvl="0"/>
            <a:r>
              <a:rPr lang="en-US" b="1" smtClean="0">
                <a:latin typeface="Calibri"/>
                <a:ea typeface="+mn-ea"/>
              </a:rPr>
              <a:t>Đây là bức tranh về cuộc sống của bầy người nguyên thủy, em hãy mô tả bức tranh này?</a:t>
            </a:r>
            <a:endParaRPr lang="en-US" b="1">
              <a:latin typeface="Calibri"/>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ox(in)">
                                      <p:cBhvr>
                                        <p:cTn id="20" dur="500"/>
                                        <p:tgtEl>
                                          <p:spTgt spid="2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par>
                                <p:cTn id="24" presetID="21"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4)">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10241"/>
                                        </p:tgtEl>
                                        <p:attrNameLst>
                                          <p:attrName>style.visibility</p:attrName>
                                        </p:attrNameLst>
                                      </p:cBhvr>
                                      <p:to>
                                        <p:strVal val="visible"/>
                                      </p:to>
                                    </p:set>
                                    <p:animEffect transition="in" filter="plus(in)">
                                      <p:cBhvr>
                                        <p:cTn id="31" dur="10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6" grpId="0" animBg="1"/>
      <p:bldP spid="1024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D Audio 9">
            <a:hlinkClick r:id="" action="ppaction://media"/>
          </p:cNvPr>
          <p:cNvPicPr>
            <a:picLocks noRot="1" noChangeAspect="1"/>
          </p:cNvPicPr>
          <p:nvPr>
            <a:audioCd>
              <a:st track="1"/>
              <a:end track="1"/>
            </a:audioCd>
          </p:nvPr>
        </p:nvPicPr>
        <p:blipFill>
          <a:blip r:embed="rId3"/>
          <a:stretch>
            <a:fillRect/>
          </a:stretch>
        </p:blipFill>
        <p:spPr>
          <a:xfrm>
            <a:off x="4419600" y="3276600"/>
            <a:ext cx="304800" cy="304800"/>
          </a:xfrm>
          <a:prstGeom prst="rect">
            <a:avLst/>
          </a:prstGeom>
        </p:spPr>
      </p:pic>
      <p:pic>
        <p:nvPicPr>
          <p:cNvPr id="11" name="đời sống người nguyên thủy.mp4">
            <a:hlinkClick r:id="" action="ppaction://media"/>
          </p:cNvPr>
          <p:cNvPicPr>
            <a:picLocks noGrp="1" noRot="1" noChangeAspect="1"/>
          </p:cNvPicPr>
          <p:nvPr>
            <p:ph idx="1"/>
            <a:videoFile r:link="rId1"/>
          </p:nvPr>
        </p:nvPicPr>
        <p:blipFill>
          <a:blip r:embed="rId4"/>
          <a:stretch>
            <a:fillRect/>
          </a:stretch>
        </p:blipFill>
        <p:spPr>
          <a:xfrm>
            <a:off x="381000" y="1600201"/>
            <a:ext cx="6121400" cy="4591050"/>
          </a:xfrm>
          <a:prstGeom prst="rect">
            <a:avLst/>
          </a:prstGeom>
        </p:spPr>
      </p:pic>
      <p:sp>
        <p:nvSpPr>
          <p:cNvPr id="12" name="Hộp_Văn_Bản 7"/>
          <p:cNvSpPr txBox="1"/>
          <p:nvPr/>
        </p:nvSpPr>
        <p:spPr>
          <a:xfrm>
            <a:off x="1904999" y="147935"/>
            <a:ext cx="510540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400" b="1" smtClean="0">
                <a:solidFill>
                  <a:srgbClr val="002060"/>
                </a:solidFill>
                <a:latin typeface="Arial" pitchFamily="34" charset="0"/>
              </a:rPr>
              <a:t>BÀI 5. XÃ HỘI NGUYÊN THỦY</a:t>
            </a:r>
            <a:endParaRPr lang="en-US" sz="2400" b="1">
              <a:solidFill>
                <a:srgbClr val="002060"/>
              </a:solidFill>
              <a:latin typeface="Arial" pitchFamily="34" charset="0"/>
            </a:endParaRPr>
          </a:p>
        </p:txBody>
      </p:sp>
      <p:pic>
        <p:nvPicPr>
          <p:cNvPr id="13" name="Picture 5" descr="Top 10 cách giảng bài hay tạo hứng thú học tập cho học sinh - Hachim"/>
          <p:cNvPicPr>
            <a:picLocks noChangeAspect="1" noChangeArrowheads="1"/>
          </p:cNvPicPr>
          <p:nvPr/>
        </p:nvPicPr>
        <p:blipFill>
          <a:blip r:embed="rId5" cstate="print"/>
          <a:srcRect/>
          <a:stretch>
            <a:fillRect/>
          </a:stretch>
        </p:blipFill>
        <p:spPr bwMode="auto">
          <a:xfrm>
            <a:off x="7696200" y="609600"/>
            <a:ext cx="1295795" cy="1234671"/>
          </a:xfrm>
          <a:prstGeom prst="rect">
            <a:avLst/>
          </a:prstGeom>
          <a:noFill/>
        </p:spPr>
      </p:pic>
      <p:sp>
        <p:nvSpPr>
          <p:cNvPr id="15" name="Cloud Callout 14"/>
          <p:cNvSpPr>
            <a:spLocks noChangeArrowheads="1"/>
          </p:cNvSpPr>
          <p:nvPr/>
        </p:nvSpPr>
        <p:spPr bwMode="auto">
          <a:xfrm>
            <a:off x="7010399" y="1844271"/>
            <a:ext cx="1828801" cy="3794529"/>
          </a:xfrm>
          <a:prstGeom prst="cloudCallout">
            <a:avLst>
              <a:gd name="adj1" fmla="val -50582"/>
              <a:gd name="adj2" fmla="val 61269"/>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b="1" smtClean="0"/>
              <a:t>Xem video và cho biết em thấy được những bước tiến gì trong đời sống của người nguyên thủy?</a:t>
            </a:r>
            <a:endParaRPr lang="en-US" b="1"/>
          </a:p>
        </p:txBody>
      </p:sp>
      <p:sp>
        <p:nvSpPr>
          <p:cNvPr id="16" name="Rectangle 15"/>
          <p:cNvSpPr/>
          <p:nvPr/>
        </p:nvSpPr>
        <p:spPr>
          <a:xfrm>
            <a:off x="219396" y="813375"/>
            <a:ext cx="5648004"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b="1" smtClean="0">
                <a:solidFill>
                  <a:schemeClr val="tx1"/>
                </a:solidFill>
              </a:rPr>
              <a:t>1. Các giai đoạn phát triển của xã hội nguyên thủy</a:t>
            </a:r>
            <a:endParaRPr lang="en-US" sz="20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 fill="hold"/>
                                        <p:tgtEl>
                                          <p:spTgt spid="10"/>
                                        </p:tgtEl>
                                      </p:cBhvr>
                                    </p:cmd>
                                  </p:childTnLst>
                                </p:cTn>
                              </p:par>
                            </p:childTnLst>
                          </p:cTn>
                        </p:par>
                      </p:childTnLst>
                    </p:cTn>
                  </p:par>
                </p:childTnLst>
              </p:cTn>
              <p:nextCondLst>
                <p:cond evt="onClick" delay="0">
                  <p:tgtEl>
                    <p:spTgt spid="10"/>
                  </p:tgtEl>
                </p:cond>
              </p:nextCondLst>
            </p:seq>
            <p:audio>
              <p:cMediaNode vol="100000">
                <p:cTn id="26"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11"/>
                                        </p:tgtEl>
                                      </p:cBhvr>
                                    </p:cmd>
                                  </p:childTnLst>
                                </p:cTn>
                              </p:par>
                            </p:childTnLst>
                          </p:cTn>
                        </p:par>
                      </p:childTnLst>
                    </p:cTn>
                  </p:par>
                </p:childTnLst>
              </p:cTn>
              <p:nextCondLst>
                <p:cond evt="onClick" delay="0">
                  <p:tgtEl>
                    <p:spTgt spid="11"/>
                  </p:tgtEl>
                </p:cond>
              </p:nextCondLst>
            </p:seq>
            <p:video>
              <p:cMediaNode>
                <p:cTn id="32" fill="hold" display="0">
                  <p:stCondLst>
                    <p:cond delay="indefinite"/>
                  </p:stCondLst>
                  <p:endCondLst>
                    <p:cond evt="onNext" delay="0">
                      <p:tgtEl>
                        <p:sldTgt/>
                      </p:tgtEl>
                    </p:cond>
                    <p:cond evt="onPrev" delay="0">
                      <p:tgtEl>
                        <p:sldTgt/>
                      </p:tgtEl>
                    </p:cond>
                  </p:endCondLst>
                </p:cTn>
                <p:tgtEl>
                  <p:spTgt spid="11"/>
                </p:tgtEl>
              </p:cMediaNode>
            </p:video>
          </p:childTnLst>
        </p:cTn>
      </p:par>
    </p:tnLst>
    <p:bldLst>
      <p:bldP spid="12"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131370" y="488131"/>
            <a:ext cx="1669773" cy="1325216"/>
          </a:xfrm>
          <a:prstGeom prst="rect">
            <a:avLst/>
          </a:prstGeom>
        </p:spPr>
      </p:pic>
      <p:pic>
        <p:nvPicPr>
          <p:cNvPr id="20"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3" name="Picture 1"/>
          <p:cNvPicPr>
            <a:picLocks noChangeAspect="1" noChangeArrowheads="1"/>
          </p:cNvPicPr>
          <p:nvPr/>
        </p:nvPicPr>
        <p:blipFill>
          <a:blip r:embed="rId4"/>
          <a:srcRect/>
          <a:stretch>
            <a:fillRect/>
          </a:stretch>
        </p:blipFill>
        <p:spPr bwMode="auto">
          <a:xfrm>
            <a:off x="219396" y="1371600"/>
            <a:ext cx="5403867" cy="1863192"/>
          </a:xfrm>
          <a:prstGeom prst="rect">
            <a:avLst/>
          </a:prstGeom>
          <a:noFill/>
          <a:ln w="9525">
            <a:noFill/>
            <a:miter lim="800000"/>
            <a:headEnd/>
            <a:tailEnd/>
          </a:ln>
          <a:effectLst/>
        </p:spPr>
      </p:pic>
      <p:sp>
        <p:nvSpPr>
          <p:cNvPr id="18" name="Hộp_Văn_Bản 7"/>
          <p:cNvSpPr txBox="1"/>
          <p:nvPr/>
        </p:nvSpPr>
        <p:spPr>
          <a:xfrm>
            <a:off x="2057400" y="105711"/>
            <a:ext cx="4800599"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2400" b="1" smtClean="0">
                <a:solidFill>
                  <a:srgbClr val="002060"/>
                </a:solidFill>
                <a:latin typeface="Arial" pitchFamily="34" charset="0"/>
              </a:rPr>
              <a:t>BÀI 5. XÃ HỘI NGUYÊN THỦY</a:t>
            </a:r>
            <a:endParaRPr lang="en-US" sz="2400" b="1">
              <a:solidFill>
                <a:srgbClr val="002060"/>
              </a:solidFill>
              <a:latin typeface="Arial" pitchFamily="34" charset="0"/>
            </a:endParaRPr>
          </a:p>
        </p:txBody>
      </p:sp>
      <p:sp>
        <p:nvSpPr>
          <p:cNvPr id="24" name="Rectangle 23"/>
          <p:cNvSpPr/>
          <p:nvPr/>
        </p:nvSpPr>
        <p:spPr>
          <a:xfrm>
            <a:off x="219396" y="813375"/>
            <a:ext cx="5648004"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b="1" smtClean="0">
                <a:solidFill>
                  <a:schemeClr val="tx1"/>
                </a:solidFill>
              </a:rPr>
              <a:t>1. Các giai đoạn phát triển của xã hội nguyên thủy</a:t>
            </a:r>
            <a:endParaRPr lang="en-US" sz="2000" b="1">
              <a:solidFill>
                <a:schemeClr val="tx1"/>
              </a:solidFill>
            </a:endParaRPr>
          </a:p>
        </p:txBody>
      </p:sp>
      <p:pic>
        <p:nvPicPr>
          <p:cNvPr id="25" name="Picture 24"/>
          <p:cNvPicPr/>
          <p:nvPr/>
        </p:nvPicPr>
        <p:blipFill>
          <a:blip r:embed="rId5"/>
          <a:srcRect/>
          <a:stretch>
            <a:fillRect/>
          </a:stretch>
        </p:blipFill>
        <p:spPr bwMode="auto">
          <a:xfrm>
            <a:off x="219397" y="3234793"/>
            <a:ext cx="5190804" cy="1870608"/>
          </a:xfrm>
          <a:prstGeom prst="rect">
            <a:avLst/>
          </a:prstGeom>
          <a:noFill/>
          <a:ln w="9525">
            <a:noFill/>
            <a:miter lim="800000"/>
            <a:headEnd/>
            <a:tailEnd/>
          </a:ln>
        </p:spPr>
      </p:pic>
      <p:sp>
        <p:nvSpPr>
          <p:cNvPr id="26" name="Rectangle 25"/>
          <p:cNvSpPr/>
          <p:nvPr/>
        </p:nvSpPr>
        <p:spPr>
          <a:xfrm>
            <a:off x="208510" y="5497297"/>
            <a:ext cx="824969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mtClean="0"/>
              <a:t>       </a:t>
            </a:r>
            <a:r>
              <a:rPr lang="en-US" b="1" smtClean="0">
                <a:solidFill>
                  <a:srgbClr val="FF0000"/>
                </a:solidFill>
              </a:rPr>
              <a:t>Thảo luận nhóm:  </a:t>
            </a:r>
            <a:r>
              <a:rPr lang="en-US" b="1" smtClean="0"/>
              <a:t>Qua hai hình ảnh trên em thấy xã hội nguyên thủy trải qua những giai đoạn phát triển như thế nào? Các giai đoạn đó có gì khác nhau? Theo em phát hiện ra lửa và lao động có vai trò gì trong sự phát triển của loài người?</a:t>
            </a:r>
            <a:endParaRPr lang="en-US" b="1"/>
          </a:p>
        </p:txBody>
      </p:sp>
      <p:sp>
        <p:nvSpPr>
          <p:cNvPr id="10241" name="Rectangle 1"/>
          <p:cNvSpPr>
            <a:spLocks noChangeArrowheads="1"/>
          </p:cNvSpPr>
          <p:nvPr/>
        </p:nvSpPr>
        <p:spPr bwMode="auto">
          <a:xfrm>
            <a:off x="5867400" y="2434574"/>
            <a:ext cx="2933743" cy="258532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Lst>
            </a:pPr>
            <a:r>
              <a:rPr kumimoji="0" lang="vi-VN" b="0" i="0" u="none" strike="noStrike" cap="none" normalizeH="0" baseline="0" smtClean="0">
                <a:ln>
                  <a:noFill/>
                </a:ln>
                <a:solidFill>
                  <a:srgbClr val="0000CC"/>
                </a:solidFill>
                <a:effectLst/>
                <a:latin typeface="Arial" pitchFamily="34" charset="0"/>
                <a:ea typeface="Times New Roman" pitchFamily="18" charset="0"/>
                <a:cs typeface="Times New Roman" pitchFamily="18" charset="0"/>
              </a:rPr>
              <a:t>- </a:t>
            </a:r>
            <a:r>
              <a:rPr kumimoji="0" lang="en-US" b="0" i="0" u="none" strike="noStrike" cap="none" normalizeH="0" baseline="0" smtClean="0">
                <a:ln>
                  <a:noFill/>
                </a:ln>
                <a:solidFill>
                  <a:srgbClr val="0000CC"/>
                </a:solidFill>
                <a:effectLst/>
                <a:latin typeface="Arial" pitchFamily="34" charset="0"/>
                <a:ea typeface="Times New Roman" pitchFamily="18" charset="0"/>
                <a:cs typeface="Times New Roman" pitchFamily="18" charset="0"/>
              </a:rPr>
              <a:t>Xã hội nguyên thủy kéo dài hàng triệu năm và trải qua hai giai đoạn: bầy người nguyên thủy và công xã thị tộc.</a:t>
            </a:r>
            <a:endParaRPr kumimoji="0" lang="en-US" b="0" i="0" u="none" strike="noStrike" cap="none" normalizeH="0" baseline="0" smtClean="0">
              <a:ln>
                <a:noFill/>
              </a:ln>
              <a:solidFill>
                <a:srgbClr val="0000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6200" algn="l"/>
              </a:tabLst>
            </a:pPr>
            <a:r>
              <a:rPr kumimoji="0" lang="vi-VN" b="0" i="0" u="none" strike="noStrike" cap="none" normalizeH="0" baseline="0" smtClean="0">
                <a:ln>
                  <a:noFill/>
                </a:ln>
                <a:solidFill>
                  <a:srgbClr val="0000CC"/>
                </a:solidFill>
                <a:effectLst/>
                <a:latin typeface="Arial" pitchFamily="34" charset="0"/>
                <a:ea typeface="Times New Roman" pitchFamily="18" charset="0"/>
                <a:cs typeface="Times New Roman" pitchFamily="18" charset="0"/>
              </a:rPr>
              <a:t>- </a:t>
            </a:r>
            <a:r>
              <a:rPr kumimoji="0" lang="en-US" b="0" i="0" u="none" strike="noStrike" cap="none" normalizeH="0" baseline="0" smtClean="0">
                <a:ln>
                  <a:noFill/>
                </a:ln>
                <a:solidFill>
                  <a:srgbClr val="0000CC"/>
                </a:solidFill>
                <a:effectLst/>
                <a:latin typeface="Arial" pitchFamily="34" charset="0"/>
                <a:ea typeface="Times New Roman" pitchFamily="18" charset="0"/>
                <a:cs typeface="Times New Roman" pitchFamily="18" charset="0"/>
              </a:rPr>
              <a:t>Nhờ quá trình lao động con người đã từng bước tiến hóa và trở thành người tinh khôn.  </a:t>
            </a:r>
            <a:endParaRPr kumimoji="0" lang="en-US" b="0" i="0" u="none" strike="noStrike" cap="none" normalizeH="0" baseline="0" smtClean="0">
              <a:ln>
                <a:noFill/>
              </a:ln>
              <a:solidFill>
                <a:srgbClr val="0000CC"/>
              </a:solidFill>
              <a:effectLst/>
              <a:latin typeface="Arial" pitchFamily="34" charset="0"/>
              <a:cs typeface="Arial" pitchFamily="34" charset="0"/>
            </a:endParaRPr>
          </a:p>
        </p:txBody>
      </p:sp>
      <p:sp>
        <p:nvSpPr>
          <p:cNvPr id="11" name="Rounded Rectangle 10"/>
          <p:cNvSpPr/>
          <p:nvPr/>
        </p:nvSpPr>
        <p:spPr>
          <a:xfrm>
            <a:off x="7316132" y="1981198"/>
            <a:ext cx="1485011" cy="33461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smtClean="0"/>
              <a:t>05 phút</a:t>
            </a:r>
            <a:endParaRPr lang="en-US" sz="2800" dirty="0"/>
          </a:p>
        </p:txBody>
      </p:sp>
      <p:pic>
        <p:nvPicPr>
          <p:cNvPr id="12" name="Picture 2"/>
          <p:cNvPicPr>
            <a:picLocks noChangeAspect="1" noChangeArrowheads="1"/>
          </p:cNvPicPr>
          <p:nvPr/>
        </p:nvPicPr>
        <p:blipFill>
          <a:blip r:embed="rId6" cstate="print"/>
          <a:srcRect/>
          <a:stretch>
            <a:fillRect/>
          </a:stretch>
        </p:blipFill>
        <p:spPr bwMode="auto">
          <a:xfrm>
            <a:off x="5740167" y="1804286"/>
            <a:ext cx="830523" cy="6686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 to="" calcmode="lin" valueType="num">
                                      <p:cBhvr>
                                        <p:cTn id="7" dur="1" fill="hold"/>
                                        <p:tgtEl>
                                          <p:spTgt spid="8193"/>
                                        </p:tgtEl>
                                        <p:attrNameLst>
                                          <p:attrName/>
                                        </p:attrNameLst>
                                      </p:cBhvr>
                                    </p:anim>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0241"/>
                                        </p:tgtEl>
                                        <p:attrNameLst>
                                          <p:attrName>style.visibility</p:attrName>
                                        </p:attrNameLst>
                                      </p:cBhvr>
                                      <p:to>
                                        <p:strVal val="visible"/>
                                      </p:to>
                                    </p:set>
                                    <p:animEffect transition="in" filter="wheel(4)">
                                      <p:cBhvr>
                                        <p:cTn id="23" dur="1000"/>
                                        <p:tgtEl>
                                          <p:spTgt spid="10241"/>
                                        </p:tgtEl>
                                      </p:cBhvr>
                                    </p:animEffect>
                                  </p:childTnLst>
                                </p:cTn>
                              </p:par>
                              <p:par>
                                <p:cTn id="24" presetID="4"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241"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5" descr="Top 10 cách giảng bài hay tạo hứng thú học tập cho học sinh - Hachim"/>
          <p:cNvPicPr>
            <a:picLocks noChangeAspect="1" noChangeArrowheads="1"/>
          </p:cNvPicPr>
          <p:nvPr/>
        </p:nvPicPr>
        <p:blipFill>
          <a:blip r:embed="rId3"/>
          <a:srcRect/>
          <a:stretch>
            <a:fillRect/>
          </a:stretch>
        </p:blipFill>
        <p:spPr bwMode="auto">
          <a:xfrm>
            <a:off x="7496986" y="628931"/>
            <a:ext cx="1526043" cy="1123669"/>
          </a:xfrm>
          <a:prstGeom prst="rect">
            <a:avLst/>
          </a:prstGeom>
          <a:noFill/>
        </p:spPr>
      </p:pic>
      <p:sp>
        <p:nvSpPr>
          <p:cNvPr id="17" name="Hộp_Văn_Bản 7"/>
          <p:cNvSpPr txBox="1"/>
          <p:nvPr/>
        </p:nvSpPr>
        <p:spPr>
          <a:xfrm>
            <a:off x="2362200" y="105711"/>
            <a:ext cx="513478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smtClean="0">
                <a:solidFill>
                  <a:srgbClr val="002060"/>
                </a:solidFill>
                <a:latin typeface="Arial" pitchFamily="34" charset="0"/>
              </a:rPr>
              <a:t>BÀI 5. XÃ HỘI NGUYÊN THỦY</a:t>
            </a:r>
            <a:endParaRPr lang="en-US" sz="2400" b="1">
              <a:solidFill>
                <a:srgbClr val="002060"/>
              </a:solidFill>
              <a:latin typeface="Arial" pitchFamily="34" charset="0"/>
            </a:endParaRPr>
          </a:p>
        </p:txBody>
      </p:sp>
      <p:graphicFrame>
        <p:nvGraphicFramePr>
          <p:cNvPr id="18" name="Table 17"/>
          <p:cNvGraphicFramePr>
            <a:graphicFrameLocks noGrp="1"/>
          </p:cNvGraphicFramePr>
          <p:nvPr/>
        </p:nvGraphicFramePr>
        <p:xfrm>
          <a:off x="486586" y="853678"/>
          <a:ext cx="7010400" cy="5760720"/>
        </p:xfrm>
        <a:graphic>
          <a:graphicData uri="http://schemas.openxmlformats.org/drawingml/2006/table">
            <a:tbl>
              <a:tblPr/>
              <a:tblGrid>
                <a:gridCol w="990600"/>
                <a:gridCol w="2590800"/>
                <a:gridCol w="3429000"/>
              </a:tblGrid>
              <a:tr h="0">
                <a:tc>
                  <a:txBody>
                    <a:bodyPr/>
                    <a:lstStyle/>
                    <a:p>
                      <a:pPr>
                        <a:lnSpc>
                          <a:spcPct val="100000"/>
                        </a:lnSpc>
                        <a:spcAft>
                          <a:spcPts val="600"/>
                        </a:spcAft>
                      </a:pPr>
                      <a:r>
                        <a:rPr lang="en-US" sz="1800">
                          <a:solidFill>
                            <a:srgbClr val="0000CC"/>
                          </a:solidFill>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en-US" sz="1800" b="1">
                          <a:solidFill>
                            <a:srgbClr val="0000CC"/>
                          </a:solidFill>
                          <a:latin typeface="Calibri"/>
                          <a:ea typeface="Times New Roman"/>
                          <a:cs typeface="Times New Roman"/>
                        </a:rPr>
                        <a:t>Bầy người nguyên thủy</a:t>
                      </a:r>
                      <a:endParaRPr lang="en-US" sz="1800">
                        <a:solidFill>
                          <a:srgbClr val="0000CC"/>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en-US" sz="1800" b="1">
                          <a:solidFill>
                            <a:srgbClr val="0000CC"/>
                          </a:solidFill>
                          <a:latin typeface="Calibri"/>
                          <a:ea typeface="Times New Roman"/>
                          <a:cs typeface="Times New Roman"/>
                        </a:rPr>
                        <a:t>Công xã thị tộc</a:t>
                      </a:r>
                      <a:endParaRPr lang="en-US" sz="1800">
                        <a:solidFill>
                          <a:srgbClr val="0000CC"/>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600"/>
                        </a:spcAft>
                      </a:pPr>
                      <a:r>
                        <a:rPr lang="en-US" sz="1800" b="1">
                          <a:solidFill>
                            <a:schemeClr val="tx1">
                              <a:lumMod val="95000"/>
                              <a:lumOff val="5000"/>
                            </a:schemeClr>
                          </a:solidFill>
                          <a:latin typeface="+mj-lt"/>
                          <a:ea typeface="Times New Roman"/>
                          <a:cs typeface="Times New Roman"/>
                        </a:rPr>
                        <a:t>Dạng người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en-US" sz="1800" b="1">
                          <a:solidFill>
                            <a:schemeClr val="tx1">
                              <a:lumMod val="95000"/>
                              <a:lumOff val="5000"/>
                            </a:schemeClr>
                          </a:solidFill>
                          <a:latin typeface="+mj-lt"/>
                          <a:ea typeface="Times New Roman"/>
                          <a:cs typeface="Times New Roman"/>
                        </a:rPr>
                        <a:t>Người tối cổ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en-US" sz="1800" b="1">
                          <a:solidFill>
                            <a:schemeClr val="tx1">
                              <a:lumMod val="95000"/>
                              <a:lumOff val="5000"/>
                            </a:schemeClr>
                          </a:solidFill>
                          <a:latin typeface="+mj-lt"/>
                          <a:ea typeface="Times New Roman"/>
                          <a:cs typeface="Times New Roman"/>
                        </a:rPr>
                        <a:t>Người tinh khôn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600"/>
                        </a:spcAft>
                      </a:pPr>
                      <a:r>
                        <a:rPr lang="en-US" sz="1800" b="1">
                          <a:solidFill>
                            <a:schemeClr val="tx1">
                              <a:lumMod val="95000"/>
                              <a:lumOff val="5000"/>
                            </a:schemeClr>
                          </a:solidFill>
                          <a:latin typeface="+mj-lt"/>
                          <a:ea typeface="Times New Roman"/>
                          <a:cs typeface="Times New Roman"/>
                        </a:rPr>
                        <a:t>Đời sống kinh </a:t>
                      </a:r>
                      <a:r>
                        <a:rPr lang="en-US" sz="1800" b="1" smtClean="0">
                          <a:solidFill>
                            <a:schemeClr val="tx1">
                              <a:lumMod val="95000"/>
                              <a:lumOff val="5000"/>
                            </a:schemeClr>
                          </a:solidFill>
                          <a:latin typeface="+mj-lt"/>
                          <a:ea typeface="Times New Roman"/>
                          <a:cs typeface="Times New Roman"/>
                        </a:rPr>
                        <a:t>tế </a:t>
                      </a:r>
                      <a:endParaRPr lang="en-US" sz="1800" b="1">
                        <a:solidFill>
                          <a:schemeClr val="tx1">
                            <a:lumMod val="95000"/>
                            <a:lumOff val="5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en-US" sz="1800" b="1">
                          <a:solidFill>
                            <a:schemeClr val="tx1">
                              <a:lumMod val="95000"/>
                              <a:lumOff val="5000"/>
                            </a:schemeClr>
                          </a:solidFill>
                          <a:latin typeface="+mj-lt"/>
                          <a:ea typeface="Times New Roman"/>
                          <a:cs typeface="Times New Roman"/>
                        </a:rPr>
                        <a:t>Biết ghè đẽo đá làm công cu, tạo ra lửa, sống trong hang động, dựa vào săn bắt và hái lượm.</a:t>
                      </a:r>
                      <a:endParaRPr lang="en-US" sz="1800" b="1">
                        <a:solidFill>
                          <a:schemeClr val="tx1">
                            <a:lumMod val="95000"/>
                            <a:lumOff val="5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en-US" sz="1800" b="1">
                          <a:solidFill>
                            <a:schemeClr val="tx1">
                              <a:lumMod val="95000"/>
                              <a:lumOff val="5000"/>
                            </a:schemeClr>
                          </a:solidFill>
                          <a:latin typeface="+mj-lt"/>
                          <a:ea typeface="Times New Roman"/>
                          <a:cs typeface="Times New Roman"/>
                        </a:rPr>
                        <a:t>- Đời sống kinh tế: Sống quần tụ trong các thị tộc gồm 2, 3 thế hệ, chục người, có có cùng dòng máu, làm chung, hưởng chung. Nhiều thị tộc họ hàng, sống cạnh nhau tạo thành bộ lạc.</a:t>
                      </a:r>
                      <a:endParaRPr lang="en-US" sz="1800" b="1">
                        <a:solidFill>
                          <a:schemeClr val="tx1">
                            <a:lumMod val="95000"/>
                            <a:lumOff val="5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600"/>
                        </a:spcAft>
                      </a:pPr>
                      <a:r>
                        <a:rPr lang="en-US" sz="1800" b="1">
                          <a:solidFill>
                            <a:schemeClr val="tx1">
                              <a:lumMod val="95000"/>
                              <a:lumOff val="5000"/>
                            </a:schemeClr>
                          </a:solidFill>
                          <a:latin typeface="+mj-lt"/>
                          <a:ea typeface="Times New Roman"/>
                          <a:cs typeface="Times New Roman"/>
                        </a:rPr>
                        <a:t>Đời sống tinh thần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en-US" sz="1800" b="1">
                          <a:solidFill>
                            <a:schemeClr val="tx1">
                              <a:lumMod val="95000"/>
                              <a:lumOff val="5000"/>
                            </a:schemeClr>
                          </a:solidFill>
                          <a:latin typeface="+mj-lt"/>
                          <a:ea typeface="Times New Roman"/>
                          <a:cs typeface="Times New Roman"/>
                        </a:rPr>
                        <a:t>Làm đồ trang sức như vòng đeo tay bằng vỏ ốc hay răng thú xuyên lỗ, vẽ trang lên vách đá...</a:t>
                      </a:r>
                      <a:endParaRPr lang="en-US" sz="1800" b="1">
                        <a:solidFill>
                          <a:schemeClr val="tx1">
                            <a:lumMod val="95000"/>
                            <a:lumOff val="5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en-US" sz="1800" b="1">
                          <a:solidFill>
                            <a:schemeClr val="tx1">
                              <a:lumMod val="95000"/>
                              <a:lumOff val="5000"/>
                            </a:schemeClr>
                          </a:solidFill>
                          <a:latin typeface="+mj-lt"/>
                          <a:ea typeface="Times New Roman"/>
                          <a:cs typeface="Times New Roman"/>
                        </a:rPr>
                        <a:t>- Đời sống tinh thần:  Làm đồ trang sức như vòng cổ, vòng tay, hoa tai bằng đá, làm tượng bằng đá hoặc đất nung, vẽ tranh trên vách đá,... Đã có tục chôn người chết và đời sống tâm linh.</a:t>
                      </a:r>
                      <a:endParaRPr lang="en-US" sz="1800" b="1">
                        <a:solidFill>
                          <a:schemeClr val="tx1">
                            <a:lumMod val="95000"/>
                            <a:lumOff val="5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600"/>
                        </a:spcAft>
                      </a:pPr>
                      <a:r>
                        <a:rPr lang="en-US" sz="1800" b="1">
                          <a:solidFill>
                            <a:schemeClr val="tx1">
                              <a:lumMod val="95000"/>
                              <a:lumOff val="5000"/>
                            </a:schemeClr>
                          </a:solidFill>
                          <a:latin typeface="+mj-lt"/>
                          <a:ea typeface="Times New Roman"/>
                          <a:cs typeface="Times New Roman"/>
                        </a:rPr>
                        <a:t>Tổ chức xã </a:t>
                      </a:r>
                      <a:r>
                        <a:rPr lang="en-US" sz="1800" b="1" smtClean="0">
                          <a:solidFill>
                            <a:schemeClr val="tx1">
                              <a:lumMod val="95000"/>
                              <a:lumOff val="5000"/>
                            </a:schemeClr>
                          </a:solidFill>
                          <a:latin typeface="+mj-lt"/>
                          <a:ea typeface="Times New Roman"/>
                          <a:cs typeface="Times New Roman"/>
                        </a:rPr>
                        <a:t>hội </a:t>
                      </a:r>
                      <a:endParaRPr lang="en-US" sz="1800" b="1">
                        <a:solidFill>
                          <a:schemeClr val="tx1">
                            <a:lumMod val="95000"/>
                            <a:lumOff val="5000"/>
                          </a:schemeClr>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en-US" sz="1800" b="1">
                          <a:solidFill>
                            <a:schemeClr val="tx1">
                              <a:lumMod val="95000"/>
                              <a:lumOff val="5000"/>
                            </a:schemeClr>
                          </a:solidFill>
                          <a:latin typeface="+mj-lt"/>
                          <a:ea typeface="Times New Roman"/>
                          <a:cs typeface="Times New Roman"/>
                        </a:rPr>
                        <a:t>Sống thành bầy khoảng vài người, có người đứng đầu, có sự phân công lao động và cùng chăm sóc con cái</a:t>
                      </a:r>
                      <a:endParaRPr lang="en-US" sz="1800" b="1">
                        <a:solidFill>
                          <a:schemeClr val="tx1">
                            <a:lumMod val="95000"/>
                            <a:lumOff val="5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en-US" sz="1800" b="1">
                          <a:solidFill>
                            <a:schemeClr val="tx1">
                              <a:lumMod val="95000"/>
                              <a:lumOff val="5000"/>
                            </a:schemeClr>
                          </a:solidFill>
                          <a:latin typeface="+mj-lt"/>
                          <a:ea typeface="Times New Roman"/>
                          <a:cs typeface="Times New Roman"/>
                        </a:rPr>
                        <a:t>- Tổ chức xã hội: Biết mài đá để tạo ra công cụ sắc bén hơn, biết chế tạo cung tên, làm đồ gốm, dệt vải và trồng trọt, chăn nuôi biết dựng lều bằng cành cây hoặc xương thú để ở.</a:t>
                      </a:r>
                      <a:endParaRPr lang="en-US" sz="1800" b="1">
                        <a:solidFill>
                          <a:schemeClr val="tx1">
                            <a:lumMod val="95000"/>
                            <a:lumOff val="5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5" descr="Top 10 cách giảng bài hay tạo hứng thú học tập cho học sinh - Hachim"/>
          <p:cNvPicPr>
            <a:picLocks noChangeAspect="1" noChangeArrowheads="1"/>
          </p:cNvPicPr>
          <p:nvPr/>
        </p:nvPicPr>
        <p:blipFill>
          <a:blip r:embed="rId3"/>
          <a:srcRect/>
          <a:stretch>
            <a:fillRect/>
          </a:stretch>
        </p:blipFill>
        <p:spPr bwMode="auto">
          <a:xfrm>
            <a:off x="7319456" y="813375"/>
            <a:ext cx="1703574" cy="1254390"/>
          </a:xfrm>
          <a:prstGeom prst="rect">
            <a:avLst/>
          </a:prstGeom>
          <a:noFill/>
        </p:spPr>
      </p:pic>
      <p:sp>
        <p:nvSpPr>
          <p:cNvPr id="17" name="Hộp_Văn_Bản 7"/>
          <p:cNvSpPr txBox="1"/>
          <p:nvPr/>
        </p:nvSpPr>
        <p:spPr>
          <a:xfrm>
            <a:off x="2209800" y="105711"/>
            <a:ext cx="487680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400" b="1" smtClean="0">
                <a:solidFill>
                  <a:srgbClr val="002060"/>
                </a:solidFill>
                <a:latin typeface="Arial" pitchFamily="34" charset="0"/>
              </a:rPr>
              <a:t>BÀI 5. XÃ HỘI NGUYÊN THỦY</a:t>
            </a:r>
            <a:endParaRPr lang="en-US" sz="2400" b="1">
              <a:solidFill>
                <a:srgbClr val="002060"/>
              </a:solidFill>
              <a:latin typeface="Arial" pitchFamily="34" charset="0"/>
            </a:endParaRPr>
          </a:p>
        </p:txBody>
      </p:sp>
      <p:graphicFrame>
        <p:nvGraphicFramePr>
          <p:cNvPr id="18" name="Table 17"/>
          <p:cNvGraphicFramePr>
            <a:graphicFrameLocks noGrp="1"/>
          </p:cNvGraphicFramePr>
          <p:nvPr/>
        </p:nvGraphicFramePr>
        <p:xfrm>
          <a:off x="304800" y="1524000"/>
          <a:ext cx="7010400" cy="4080891"/>
        </p:xfrm>
        <a:graphic>
          <a:graphicData uri="http://schemas.openxmlformats.org/drawingml/2006/table">
            <a:tbl>
              <a:tblPr/>
              <a:tblGrid>
                <a:gridCol w="756634"/>
                <a:gridCol w="4805966"/>
                <a:gridCol w="1447800"/>
              </a:tblGrid>
              <a:tr h="295275">
                <a:tc rowSpan="2">
                  <a:txBody>
                    <a:bodyPr/>
                    <a:lstStyle/>
                    <a:p>
                      <a:pPr algn="ctr">
                        <a:lnSpc>
                          <a:spcPct val="115000"/>
                        </a:lnSpc>
                        <a:spcAft>
                          <a:spcPts val="0"/>
                        </a:spcAft>
                        <a:tabLst>
                          <a:tab pos="866775" algn="l"/>
                        </a:tabLst>
                      </a:pPr>
                      <a:r>
                        <a:rPr lang="en-US" sz="2000" b="1">
                          <a:solidFill>
                            <a:srgbClr val="FF0000"/>
                          </a:solidFill>
                          <a:latin typeface="Times New Roman"/>
                          <a:ea typeface="Calibri"/>
                          <a:cs typeface="Times New Roman"/>
                        </a:rPr>
                        <a:t>STT</a:t>
                      </a:r>
                      <a:endParaRPr lang="en-US" sz="200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tabLst>
                          <a:tab pos="866775" algn="l"/>
                        </a:tabLst>
                      </a:pPr>
                      <a:r>
                        <a:rPr lang="en-US" sz="2000" b="1">
                          <a:solidFill>
                            <a:srgbClr val="FF0000"/>
                          </a:solidFill>
                          <a:latin typeface="Times New Roman"/>
                          <a:ea typeface="Calibri"/>
                          <a:cs typeface="Times New Roman"/>
                        </a:rPr>
                        <a:t>Yêu cầu</a:t>
                      </a:r>
                      <a:endParaRPr lang="en-US" sz="200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866775" algn="l"/>
                        </a:tabLst>
                      </a:pPr>
                      <a:r>
                        <a:rPr lang="en-US" sz="1600" b="1">
                          <a:solidFill>
                            <a:srgbClr val="FF0000"/>
                          </a:solidFill>
                          <a:latin typeface="Times New Roman"/>
                          <a:ea typeface="Calibri"/>
                          <a:cs typeface="Times New Roman"/>
                        </a:rPr>
                        <a:t>Xác nhận</a:t>
                      </a:r>
                      <a:endParaRPr lang="en-US" sz="160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25">
                <a:tc vMerge="1">
                  <a:txBody>
                    <a:bodyPr/>
                    <a:lstStyle/>
                    <a:p>
                      <a:endParaRPr lang="en-US"/>
                    </a:p>
                  </a:txBody>
                  <a:tcPr/>
                </a:tc>
                <a:tc vMerge="1">
                  <a:txBody>
                    <a:bodyPr/>
                    <a:lstStyle/>
                    <a:p>
                      <a:endParaRPr lang="en-US"/>
                    </a:p>
                  </a:txBody>
                  <a:tcPr/>
                </a:tc>
                <a:tc>
                  <a:txBody>
                    <a:bodyPr/>
                    <a:lstStyle/>
                    <a:p>
                      <a:pPr algn="ctr">
                        <a:lnSpc>
                          <a:spcPct val="115000"/>
                        </a:lnSpc>
                        <a:spcAft>
                          <a:spcPts val="0"/>
                        </a:spcAft>
                        <a:tabLst>
                          <a:tab pos="866775" algn="l"/>
                        </a:tabLst>
                      </a:pPr>
                      <a:r>
                        <a:rPr lang="en-US" sz="1600" b="1">
                          <a:solidFill>
                            <a:srgbClr val="FF0000"/>
                          </a:solidFill>
                          <a:latin typeface="Times New Roman"/>
                          <a:ea typeface="Calibri"/>
                          <a:cs typeface="Times New Roman"/>
                        </a:rPr>
                        <a:t>Có/Không</a:t>
                      </a:r>
                      <a:endParaRPr lang="en-US" sz="160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tabLst>
                          <a:tab pos="866775" algn="l"/>
                        </a:tabLst>
                      </a:pPr>
                      <a:r>
                        <a:rPr lang="en-US" sz="2000">
                          <a:latin typeface="Times New Roman"/>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866775" algn="l"/>
                        </a:tabLst>
                      </a:pPr>
                      <a:r>
                        <a:rPr lang="en-US" sz="2000">
                          <a:latin typeface="Times New Roman"/>
                          <a:ea typeface="Calibri"/>
                          <a:cs typeface="Times New Roman"/>
                        </a:rPr>
                        <a:t>- Có nêu được đầy đủ các giai đoạn phát triển của xã hội nguyên thủy không?</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66775" algn="l"/>
                        </a:tabLst>
                      </a:pPr>
                      <a:endParaRPr lang="en-US"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tabLst>
                          <a:tab pos="866775" algn="l"/>
                        </a:tabLst>
                      </a:pPr>
                      <a:r>
                        <a:rPr lang="en-US" sz="2000">
                          <a:latin typeface="Times New Roman"/>
                          <a:ea typeface="Calibri"/>
                          <a:cs typeface="Times New Roman"/>
                        </a:rPr>
                        <a:t>2</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66775" algn="l"/>
                        </a:tabLst>
                      </a:pPr>
                      <a:r>
                        <a:rPr lang="en-US" sz="2000">
                          <a:latin typeface="Times New Roman"/>
                          <a:ea typeface="Calibri"/>
                          <a:cs typeface="Times New Roman"/>
                        </a:rPr>
                        <a:t>- Có giải thích được vai trò của lao động trong tiến trình phát triển của loài người không không?  </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66775" algn="l"/>
                        </a:tabLst>
                      </a:pPr>
                      <a:endParaRPr lang="en-US"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tabLst>
                          <a:tab pos="866775" algn="l"/>
                        </a:tabLst>
                      </a:pPr>
                      <a:r>
                        <a:rPr lang="en-US" sz="2000">
                          <a:latin typeface="Times New Roman"/>
                          <a:ea typeface="Calibri"/>
                          <a:cs typeface="Times New Roman"/>
                        </a:rPr>
                        <a:t>3</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66775" algn="l"/>
                        </a:tabLst>
                      </a:pPr>
                      <a:r>
                        <a:rPr lang="en-US" sz="2000">
                          <a:latin typeface="Times New Roman"/>
                          <a:ea typeface="Calibri"/>
                          <a:cs typeface="Times New Roman"/>
                        </a:rPr>
                        <a:t>- Thảo luận nhóm có sôi nổi tích cực không?</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66775" algn="l"/>
                        </a:tabLst>
                      </a:pPr>
                      <a:endParaRPr lang="en-US"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tabLst>
                          <a:tab pos="866775" algn="l"/>
                        </a:tabLst>
                      </a:pPr>
                      <a:r>
                        <a:rPr lang="en-US" sz="2000">
                          <a:latin typeface="Times New Roman"/>
                          <a:ea typeface="Calibri"/>
                          <a:cs typeface="Times New Roman"/>
                        </a:rPr>
                        <a:t>4</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866775" algn="l"/>
                        </a:tabLst>
                      </a:pPr>
                      <a:r>
                        <a:rPr lang="en-US" sz="2000">
                          <a:latin typeface="Times New Roman"/>
                          <a:ea typeface="Calibri"/>
                          <a:cs typeface="Times New Roman"/>
                        </a:rPr>
                        <a:t>-Cách trình bày có rõ ràng, mạch lạc và giải thích được chi tiết các vấn đề đặt ra không? Cách trình bày có thu hút được người nghe không?</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66775" algn="l"/>
                        </a:tabLst>
                      </a:pPr>
                      <a:endParaRPr lang="en-US"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3" name="Rectangle 1"/>
          <p:cNvSpPr>
            <a:spLocks noChangeArrowheads="1"/>
          </p:cNvSpPr>
          <p:nvPr/>
        </p:nvSpPr>
        <p:spPr bwMode="auto">
          <a:xfrm>
            <a:off x="304800" y="853678"/>
            <a:ext cx="7239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866775" algn="l"/>
              </a:tabLst>
            </a:pPr>
            <a:r>
              <a:rPr kumimoji="0" lang="en-US" sz="2000" b="1" i="0" u="none" strike="noStrike" cap="none" normalizeH="0" baseline="0" smtClean="0">
                <a:ln>
                  <a:noFill/>
                </a:ln>
                <a:solidFill>
                  <a:srgbClr val="0000CC"/>
                </a:solidFill>
                <a:effectLst/>
                <a:latin typeface="Times New Roman" pitchFamily="18" charset="0"/>
                <a:ea typeface="Calibri" pitchFamily="34" charset="0"/>
                <a:cs typeface="Times New Roman" pitchFamily="18" charset="0"/>
              </a:rPr>
              <a:t>Bảng kiểm tự đánh giá hoạt động thảo luận của</a:t>
            </a:r>
            <a:r>
              <a:rPr kumimoji="0" lang="en-US" sz="2000" b="1" i="0" u="none" strike="noStrike" cap="none" normalizeH="0" smtClean="0">
                <a:ln>
                  <a:noFill/>
                </a:ln>
                <a:solidFill>
                  <a:srgbClr val="0000CC"/>
                </a:solidFill>
                <a:effectLst/>
                <a:latin typeface="Times New Roman" pitchFamily="18" charset="0"/>
                <a:ea typeface="Calibri" pitchFamily="34" charset="0"/>
                <a:cs typeface="Times New Roman" pitchFamily="18" charset="0"/>
              </a:rPr>
              <a:t> </a:t>
            </a:r>
            <a:r>
              <a:rPr kumimoji="0" lang="en-US" sz="2000" b="1" i="0" u="none" strike="noStrike" cap="none" normalizeH="0" baseline="0" smtClean="0">
                <a:ln>
                  <a:noFill/>
                </a:ln>
                <a:solidFill>
                  <a:srgbClr val="0000CC"/>
                </a:solidFill>
                <a:effectLst/>
                <a:latin typeface="Times New Roman" pitchFamily="18" charset="0"/>
                <a:ea typeface="Calibri" pitchFamily="34" charset="0"/>
                <a:cs typeface="Times New Roman" pitchFamily="18" charset="0"/>
              </a:rPr>
              <a:t>nhóm bạn</a:t>
            </a:r>
            <a:endParaRPr kumimoji="0" lang="en-US" sz="2000" b="0" i="0" u="none" strike="noStrike" cap="none" normalizeH="0" baseline="0" smtClean="0">
              <a:ln>
                <a:noFill/>
              </a:ln>
              <a:solidFill>
                <a:srgbClr val="0000CC"/>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ox(in)">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304800" y="786289"/>
            <a:ext cx="5943600"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smtClean="0"/>
              <a:t>2. Đời sống vật chất và tinh thần của người nguyên thủy trên đất nước Việt Nam</a:t>
            </a:r>
            <a:endParaRPr lang="en-US">
              <a:solidFill>
                <a:schemeClr val="tx1"/>
              </a:solidFill>
            </a:endParaRPr>
          </a:p>
        </p:txBody>
      </p:sp>
      <p:sp>
        <p:nvSpPr>
          <p:cNvPr id="11" name="Hộp_Văn_Bản 7"/>
          <p:cNvSpPr txBox="1"/>
          <p:nvPr/>
        </p:nvSpPr>
        <p:spPr>
          <a:xfrm>
            <a:off x="2133600" y="105711"/>
            <a:ext cx="4724400"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en-US" sz="2400" b="1" smtClean="0">
                <a:solidFill>
                  <a:srgbClr val="002060"/>
                </a:solidFill>
                <a:latin typeface="Arial" pitchFamily="34" charset="0"/>
              </a:rPr>
              <a:t>BÀI 5. XÃ HỘI NGUYÊN THỦY</a:t>
            </a:r>
            <a:endParaRPr lang="en-US" sz="2400" b="1">
              <a:solidFill>
                <a:srgbClr val="002060"/>
              </a:solidFill>
              <a:latin typeface="Arial" pitchFamily="34" charset="0"/>
            </a:endParaRPr>
          </a:p>
        </p:txBody>
      </p:sp>
      <p:graphicFrame>
        <p:nvGraphicFramePr>
          <p:cNvPr id="12" name="Table 11"/>
          <p:cNvGraphicFramePr>
            <a:graphicFrameLocks noGrp="1"/>
          </p:cNvGraphicFramePr>
          <p:nvPr/>
        </p:nvGraphicFramePr>
        <p:xfrm>
          <a:off x="457200" y="1905000"/>
          <a:ext cx="6202680" cy="4343400"/>
        </p:xfrm>
        <a:graphic>
          <a:graphicData uri="http://schemas.openxmlformats.org/drawingml/2006/table">
            <a:tbl>
              <a:tblPr>
                <a:tableStyleId>{BC89EF96-8CEA-46FF-86C4-4CE0E7609802}</a:tableStyleId>
              </a:tblPr>
              <a:tblGrid>
                <a:gridCol w="3078480"/>
                <a:gridCol w="3124200"/>
              </a:tblGrid>
              <a:tr h="0">
                <a:tc gridSpan="2">
                  <a:txBody>
                    <a:bodyPr/>
                    <a:lstStyle/>
                    <a:p>
                      <a:pPr algn="just" fontAlgn="base">
                        <a:spcBef>
                          <a:spcPts val="600"/>
                        </a:spcBef>
                        <a:spcAft>
                          <a:spcPts val="0"/>
                        </a:spcAft>
                      </a:pPr>
                      <a:r>
                        <a:rPr lang="en-US" sz="1600" b="1" smtClean="0">
                          <a:solidFill>
                            <a:srgbClr val="000099"/>
                          </a:solidFill>
                        </a:rPr>
                        <a:t>Dựa </a:t>
                      </a:r>
                      <a:r>
                        <a:rPr lang="en-US" sz="1600" b="1">
                          <a:solidFill>
                            <a:srgbClr val="000099"/>
                          </a:solidFill>
                        </a:rPr>
                        <a:t>vào các hình sau và nhận xét về kĩ thuật chế tác công cụ bằng đá của người nguyên thủy ở Bắc Sơn có gì khác ở Núi Đọ (Thanh Hóa)?</a:t>
                      </a:r>
                      <a:endParaRPr lang="en-US" sz="1600" b="1" i="0">
                        <a:solidFill>
                          <a:srgbClr val="000099"/>
                        </a:solidFill>
                        <a:latin typeface="Times New Roman"/>
                        <a:ea typeface="Times New Roman"/>
                      </a:endParaRPr>
                    </a:p>
                  </a:txBody>
                  <a:tcPr marL="68580" marR="68580" marT="0" marB="0"/>
                </a:tc>
                <a:tc hMerge="1">
                  <a:txBody>
                    <a:bodyPr/>
                    <a:lstStyle/>
                    <a:p>
                      <a:endParaRPr lang="en-US"/>
                    </a:p>
                  </a:txBody>
                  <a:tcPr/>
                </a:tc>
              </a:tr>
              <a:tr h="1859280">
                <a:tc>
                  <a:txBody>
                    <a:bodyPr/>
                    <a:lstStyle/>
                    <a:p>
                      <a:pPr algn="just">
                        <a:spcBef>
                          <a:spcPts val="600"/>
                        </a:spcBef>
                        <a:spcAft>
                          <a:spcPts val="0"/>
                        </a:spcAft>
                      </a:pPr>
                      <a:endParaRPr lang="en-US" sz="1400" i="1">
                        <a:solidFill>
                          <a:srgbClr val="000000"/>
                        </a:solidFill>
                        <a:latin typeface="Times New Roman"/>
                        <a:ea typeface="Calibri"/>
                      </a:endParaRPr>
                    </a:p>
                  </a:txBody>
                  <a:tcPr marL="68580" marR="68580" marT="0" marB="0"/>
                </a:tc>
                <a:tc>
                  <a:txBody>
                    <a:bodyPr/>
                    <a:lstStyle/>
                    <a:p>
                      <a:pPr algn="just">
                        <a:spcBef>
                          <a:spcPts val="600"/>
                        </a:spcBef>
                        <a:spcAft>
                          <a:spcPts val="0"/>
                        </a:spcAft>
                      </a:pPr>
                      <a:endParaRPr lang="en-US" sz="1400" smtClean="0"/>
                    </a:p>
                    <a:p>
                      <a:pPr algn="just">
                        <a:spcBef>
                          <a:spcPts val="600"/>
                        </a:spcBef>
                        <a:spcAft>
                          <a:spcPts val="0"/>
                        </a:spcAft>
                      </a:pPr>
                      <a:endParaRPr lang="en-US" sz="1400" smtClean="0"/>
                    </a:p>
                    <a:p>
                      <a:pPr algn="just">
                        <a:spcBef>
                          <a:spcPts val="600"/>
                        </a:spcBef>
                        <a:spcAft>
                          <a:spcPts val="0"/>
                        </a:spcAft>
                      </a:pPr>
                      <a:endParaRPr lang="en-US" sz="1400" smtClean="0"/>
                    </a:p>
                    <a:p>
                      <a:pPr algn="just">
                        <a:spcBef>
                          <a:spcPts val="600"/>
                        </a:spcBef>
                        <a:spcAft>
                          <a:spcPts val="0"/>
                        </a:spcAft>
                      </a:pPr>
                      <a:endParaRPr lang="en-US" sz="1400" smtClean="0"/>
                    </a:p>
                    <a:p>
                      <a:pPr algn="just">
                        <a:spcBef>
                          <a:spcPts val="600"/>
                        </a:spcBef>
                        <a:spcAft>
                          <a:spcPts val="0"/>
                        </a:spcAft>
                      </a:pPr>
                      <a:endParaRPr lang="en-US" sz="1400" smtClean="0"/>
                    </a:p>
                    <a:p>
                      <a:pPr algn="just">
                        <a:spcBef>
                          <a:spcPts val="600"/>
                        </a:spcBef>
                        <a:spcAft>
                          <a:spcPts val="0"/>
                        </a:spcAft>
                      </a:pPr>
                      <a:endParaRPr lang="en-US" sz="1400" i="1" smtClean="0">
                        <a:solidFill>
                          <a:srgbClr val="000000"/>
                        </a:solidFill>
                        <a:latin typeface="Times New Roman"/>
                        <a:ea typeface="Calibri"/>
                      </a:endParaRPr>
                    </a:p>
                  </a:txBody>
                  <a:tcPr marL="68580" marR="68580" marT="0" marB="0"/>
                </a:tc>
              </a:tr>
              <a:tr h="0">
                <a:tc>
                  <a:txBody>
                    <a:bodyPr/>
                    <a:lstStyle/>
                    <a:p>
                      <a:pPr algn="ctr" fontAlgn="base">
                        <a:spcBef>
                          <a:spcPts val="600"/>
                        </a:spcBef>
                        <a:spcAft>
                          <a:spcPts val="0"/>
                        </a:spcAft>
                      </a:pPr>
                      <a:r>
                        <a:rPr lang="en-US" sz="1400" b="1">
                          <a:solidFill>
                            <a:schemeClr val="tx1"/>
                          </a:solidFill>
                        </a:rPr>
                        <a:t> Kĩ thuật chế tác công cụ bằng đá của người nguyên thủy ở Bắc Sơn.</a:t>
                      </a:r>
                      <a:endParaRPr lang="en-US" sz="1400" b="1" i="1">
                        <a:solidFill>
                          <a:schemeClr val="tx1"/>
                        </a:solidFill>
                        <a:latin typeface="Times New Roman"/>
                        <a:ea typeface="Times New Roman"/>
                      </a:endParaRPr>
                    </a:p>
                  </a:txBody>
                  <a:tcPr marL="68580" marR="68580" marT="0" marB="0"/>
                </a:tc>
                <a:tc>
                  <a:txBody>
                    <a:bodyPr/>
                    <a:lstStyle/>
                    <a:p>
                      <a:pPr algn="ctr" fontAlgn="base">
                        <a:spcBef>
                          <a:spcPts val="600"/>
                        </a:spcBef>
                        <a:spcAft>
                          <a:spcPts val="0"/>
                        </a:spcAft>
                      </a:pPr>
                      <a:r>
                        <a:rPr lang="en-US" sz="1400" b="1">
                          <a:solidFill>
                            <a:schemeClr val="tx1"/>
                          </a:solidFill>
                        </a:rPr>
                        <a:t>Kĩ thuật chế tác công cụ bằng đá của người nguyên thủy ở Núi Đọ (Thanh Hóa.</a:t>
                      </a:r>
                      <a:endParaRPr lang="en-US" sz="1400" b="1" i="1">
                        <a:solidFill>
                          <a:schemeClr val="tx1"/>
                        </a:solidFill>
                        <a:latin typeface="Times New Roman"/>
                        <a:ea typeface="Times New Roman"/>
                      </a:endParaRPr>
                    </a:p>
                  </a:txBody>
                  <a:tcPr marL="68580" marR="68580" marT="0" marB="0"/>
                </a:tc>
              </a:tr>
              <a:tr h="0">
                <a:tc>
                  <a:txBody>
                    <a:bodyPr/>
                    <a:lstStyle/>
                    <a:p>
                      <a:pPr fontAlgn="base"/>
                      <a:r>
                        <a:rPr lang="en-US" sz="1400" kern="1200" smtClean="0"/>
                        <a:t>……………………………………………………………..</a:t>
                      </a:r>
                    </a:p>
                    <a:p>
                      <a:pPr fontAlgn="base"/>
                      <a:r>
                        <a:rPr lang="en-US" sz="1400" kern="1200" smtClean="0"/>
                        <a:t>……………………………………………………………..</a:t>
                      </a:r>
                    </a:p>
                    <a:p>
                      <a:pPr fontAlgn="base"/>
                      <a:r>
                        <a:rPr lang="en-US" sz="1400" kern="1200" smtClean="0"/>
                        <a:t>……………………………………………………………..</a:t>
                      </a:r>
                    </a:p>
                    <a:p>
                      <a:pPr fontAlgn="base"/>
                      <a:r>
                        <a:rPr lang="en-US" sz="1400" kern="1200" smtClean="0"/>
                        <a:t>……………………………………………………………..</a:t>
                      </a:r>
                    </a:p>
                    <a:p>
                      <a:pPr fontAlgn="base"/>
                      <a:r>
                        <a:rPr lang="en-US" sz="1400" kern="1200" smtClean="0"/>
                        <a:t>……………………………………………………………..</a:t>
                      </a:r>
                      <a:endParaRPr lang="en-US" sz="1400" smtClean="0"/>
                    </a:p>
                    <a:p>
                      <a:pPr algn="ctr" fontAlgn="base">
                        <a:spcBef>
                          <a:spcPts val="600"/>
                        </a:spcBef>
                        <a:spcAft>
                          <a:spcPts val="0"/>
                        </a:spcAft>
                      </a:pPr>
                      <a:endParaRPr lang="en-US" sz="1400" i="1">
                        <a:solidFill>
                          <a:srgbClr val="000000"/>
                        </a:solidFill>
                        <a:latin typeface="Times New Roman"/>
                        <a:ea typeface="Times New Roman"/>
                      </a:endParaRPr>
                    </a:p>
                  </a:txBody>
                  <a:tcPr marL="68580" marR="68580" marT="0" marB="0"/>
                </a:tc>
                <a:tc>
                  <a:txBody>
                    <a:bodyPr/>
                    <a:lstStyle/>
                    <a:p>
                      <a:pPr fontAlgn="base"/>
                      <a:r>
                        <a:rPr lang="en-US" sz="1400" kern="1200" smtClean="0"/>
                        <a:t>……………………………………………………………..</a:t>
                      </a:r>
                    </a:p>
                    <a:p>
                      <a:pPr fontAlgn="base"/>
                      <a:r>
                        <a:rPr lang="en-US" sz="1400" kern="1200" smtClean="0"/>
                        <a:t>……………………………………………………………..</a:t>
                      </a:r>
                    </a:p>
                    <a:p>
                      <a:pPr fontAlgn="base"/>
                      <a:r>
                        <a:rPr lang="en-US" sz="1400" kern="1200" smtClean="0"/>
                        <a:t>……………………………………………………………..</a:t>
                      </a:r>
                    </a:p>
                    <a:p>
                      <a:pPr fontAlgn="base"/>
                      <a:r>
                        <a:rPr lang="en-US" sz="1400" kern="1200" smtClean="0"/>
                        <a:t>……………………………………………………………..</a:t>
                      </a:r>
                    </a:p>
                    <a:p>
                      <a:pPr fontAlgn="base"/>
                      <a:r>
                        <a:rPr lang="en-US" sz="1400" kern="1200" smtClean="0"/>
                        <a:t>……………………………………………………………..</a:t>
                      </a:r>
                      <a:endParaRPr lang="en-US" sz="1400" i="1" smtClean="0">
                        <a:solidFill>
                          <a:srgbClr val="000000"/>
                        </a:solidFill>
                        <a:latin typeface="Times New Roman"/>
                        <a:ea typeface="Times New Roman"/>
                      </a:endParaRPr>
                    </a:p>
                  </a:txBody>
                  <a:tcPr marL="68580" marR="68580" marT="0" marB="0"/>
                </a:tc>
              </a:tr>
            </a:tbl>
          </a:graphicData>
        </a:graphic>
      </p:graphicFrame>
      <p:pic>
        <p:nvPicPr>
          <p:cNvPr id="13" name="Picture 12"/>
          <p:cNvPicPr/>
          <p:nvPr/>
        </p:nvPicPr>
        <p:blipFill>
          <a:blip r:embed="rId3"/>
          <a:srcRect/>
          <a:stretch>
            <a:fillRect/>
          </a:stretch>
        </p:blipFill>
        <p:spPr bwMode="auto">
          <a:xfrm>
            <a:off x="764091" y="2520001"/>
            <a:ext cx="2739018" cy="1642109"/>
          </a:xfrm>
          <a:prstGeom prst="rect">
            <a:avLst/>
          </a:prstGeom>
          <a:noFill/>
          <a:ln w="9525">
            <a:noFill/>
            <a:miter lim="800000"/>
            <a:headEnd/>
            <a:tailEnd/>
          </a:ln>
        </p:spPr>
      </p:pic>
      <p:pic>
        <p:nvPicPr>
          <p:cNvPr id="14" name="Picture 13" descr="D:\BÁN TÀI LIỆU\GIÁO ÁN SỬ 6-  KẾT NỐI TRI THỨC\BÀI CHUẨN\slide3-l.jpg"/>
          <p:cNvPicPr/>
          <p:nvPr/>
        </p:nvPicPr>
        <p:blipFill>
          <a:blip r:embed="rId4" cstate="print"/>
          <a:srcRect/>
          <a:stretch>
            <a:fillRect/>
          </a:stretch>
        </p:blipFill>
        <p:spPr bwMode="auto">
          <a:xfrm>
            <a:off x="3676650" y="2436385"/>
            <a:ext cx="2724150" cy="1761892"/>
          </a:xfrm>
          <a:prstGeom prst="rect">
            <a:avLst/>
          </a:prstGeom>
          <a:noFill/>
          <a:ln w="9525">
            <a:noFill/>
            <a:miter lim="800000"/>
            <a:headEnd/>
            <a:tailEnd/>
          </a:ln>
        </p:spPr>
      </p:pic>
      <p:pic>
        <p:nvPicPr>
          <p:cNvPr id="15" name="Content Placeholder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316132" y="457200"/>
            <a:ext cx="1669773" cy="1325216"/>
          </a:xfrm>
          <a:prstGeom prst="rect">
            <a:avLst/>
          </a:prstGeom>
        </p:spPr>
      </p:pic>
      <p:sp>
        <p:nvSpPr>
          <p:cNvPr id="7170" name="Rectangle 2"/>
          <p:cNvSpPr>
            <a:spLocks noChangeArrowheads="1"/>
          </p:cNvSpPr>
          <p:nvPr/>
        </p:nvSpPr>
        <p:spPr bwMode="auto">
          <a:xfrm>
            <a:off x="2133600" y="1474639"/>
            <a:ext cx="2133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số 1</a:t>
            </a:r>
            <a:endParaRPr kumimoji="0" lang="en-US" sz="1800" b="0" i="0" u="none" strike="noStrike" cap="none" normalizeH="0" baseline="0" smtClean="0">
              <a:ln>
                <a:noFill/>
              </a:ln>
              <a:solidFill>
                <a:srgbClr val="FF0000"/>
              </a:solidFill>
              <a:effectLst/>
              <a:latin typeface="Arial" pitchFamily="34" charset="0"/>
              <a:cs typeface="Arial" pitchFamily="34" charset="0"/>
            </a:endParaRPr>
          </a:p>
        </p:txBody>
      </p:sp>
      <p:sp>
        <p:nvSpPr>
          <p:cNvPr id="18" name="Rounded Rectangle 17"/>
          <p:cNvSpPr/>
          <p:nvPr/>
        </p:nvSpPr>
        <p:spPr>
          <a:xfrm>
            <a:off x="7316132" y="1782416"/>
            <a:ext cx="1669773"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smtClean="0"/>
              <a:t>05 phút</a:t>
            </a:r>
            <a:endParaRPr lang="en-US" sz="2800" dirty="0"/>
          </a:p>
        </p:txBody>
      </p:sp>
      <p:graphicFrame>
        <p:nvGraphicFramePr>
          <p:cNvPr id="20" name="Table 19"/>
          <p:cNvGraphicFramePr>
            <a:graphicFrameLocks noGrp="1"/>
          </p:cNvGraphicFramePr>
          <p:nvPr/>
        </p:nvGraphicFramePr>
        <p:xfrm>
          <a:off x="457200" y="4882753"/>
          <a:ext cx="6202680" cy="1706880"/>
        </p:xfrm>
        <a:graphic>
          <a:graphicData uri="http://schemas.openxmlformats.org/drawingml/2006/table">
            <a:tbl>
              <a:tblPr>
                <a:tableStyleId>{0505E3EF-67EA-436B-97B2-0124C06EBD24}</a:tableStyleId>
              </a:tblPr>
              <a:tblGrid>
                <a:gridCol w="3048000"/>
                <a:gridCol w="3154680"/>
              </a:tblGrid>
              <a:tr h="0">
                <a:tc>
                  <a:txBody>
                    <a:bodyPr/>
                    <a:lstStyle/>
                    <a:p>
                      <a:pPr algn="ctr" fontAlgn="base">
                        <a:spcBef>
                          <a:spcPts val="600"/>
                        </a:spcBef>
                        <a:spcAft>
                          <a:spcPts val="0"/>
                        </a:spcAft>
                      </a:pPr>
                      <a:r>
                        <a:rPr lang="en-US" sz="1600" b="1">
                          <a:solidFill>
                            <a:srgbClr val="0033CC"/>
                          </a:solidFill>
                        </a:rPr>
                        <a:t>Kĩ thuật chế tác công cụ bằng đá của người nguyên thủy ở Bắc Sơn.</a:t>
                      </a:r>
                      <a:endParaRPr lang="en-US" sz="1600" b="1">
                        <a:solidFill>
                          <a:srgbClr val="0033CC"/>
                        </a:solidFill>
                        <a:latin typeface="Calibri"/>
                        <a:ea typeface="Times New Roman"/>
                        <a:cs typeface="Times New Roman"/>
                      </a:endParaRPr>
                    </a:p>
                  </a:txBody>
                  <a:tcPr marL="68580" marR="68580" marT="0" marB="0"/>
                </a:tc>
                <a:tc>
                  <a:txBody>
                    <a:bodyPr/>
                    <a:lstStyle/>
                    <a:p>
                      <a:pPr algn="ctr" fontAlgn="base">
                        <a:spcBef>
                          <a:spcPts val="600"/>
                        </a:spcBef>
                        <a:spcAft>
                          <a:spcPts val="0"/>
                        </a:spcAft>
                      </a:pPr>
                      <a:r>
                        <a:rPr lang="en-US" sz="1600" b="1">
                          <a:solidFill>
                            <a:srgbClr val="0033CC"/>
                          </a:solidFill>
                        </a:rPr>
                        <a:t>Kĩ thuật chế tác công cụ bằng đá của người nguyên thủy ở Núi Đọ (Thanh Hóa.</a:t>
                      </a:r>
                      <a:endParaRPr lang="en-US" sz="1600" b="1">
                        <a:solidFill>
                          <a:srgbClr val="0033CC"/>
                        </a:solidFill>
                        <a:latin typeface="Calibri"/>
                        <a:ea typeface="Times New Roman"/>
                        <a:cs typeface="Times New Roman"/>
                      </a:endParaRPr>
                    </a:p>
                  </a:txBody>
                  <a:tcPr marL="68580" marR="68580" marT="0" marB="0"/>
                </a:tc>
              </a:tr>
              <a:tr h="0">
                <a:tc>
                  <a:txBody>
                    <a:bodyPr/>
                    <a:lstStyle/>
                    <a:p>
                      <a:pPr algn="just" fontAlgn="base">
                        <a:spcBef>
                          <a:spcPts val="600"/>
                        </a:spcBef>
                        <a:spcAft>
                          <a:spcPts val="0"/>
                        </a:spcAft>
                      </a:pPr>
                      <a:r>
                        <a:rPr lang="en-US" sz="1600" b="1">
                          <a:solidFill>
                            <a:schemeClr val="tx1"/>
                          </a:solidFill>
                        </a:rPr>
                        <a:t>      Rìu đá Bắc Sơn được mài nhẵn phần tay cầm, phần lưỡi được mài sắc nên tạo thuận lợi cho lao động</a:t>
                      </a:r>
                      <a:endParaRPr lang="en-US" sz="1600" b="1">
                        <a:solidFill>
                          <a:schemeClr val="tx1"/>
                        </a:solidFill>
                        <a:latin typeface="Calibri"/>
                        <a:ea typeface="Times New Roman"/>
                        <a:cs typeface="Times New Roman"/>
                      </a:endParaRPr>
                    </a:p>
                  </a:txBody>
                  <a:tcPr marL="68580" marR="68580" marT="0" marB="0"/>
                </a:tc>
                <a:tc>
                  <a:txBody>
                    <a:bodyPr/>
                    <a:lstStyle/>
                    <a:p>
                      <a:pPr algn="just" fontAlgn="base">
                        <a:spcBef>
                          <a:spcPts val="600"/>
                        </a:spcBef>
                        <a:spcAft>
                          <a:spcPts val="0"/>
                        </a:spcAft>
                      </a:pPr>
                      <a:r>
                        <a:rPr lang="en-US" sz="1600" b="1">
                          <a:solidFill>
                            <a:schemeClr val="tx1"/>
                          </a:solidFill>
                        </a:rPr>
                        <a:t>     Rìu đá Núi Đọ được ghè đẽo thô sơ. Phần tay cầm chưa được mài sắc nên khi cầm nắm sẽ khó khăn ảnh hưởng đến lao động</a:t>
                      </a:r>
                      <a:endParaRPr lang="en-US" sz="1600" b="1">
                        <a:solidFill>
                          <a:schemeClr val="tx1"/>
                        </a:solidFill>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4)">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fade">
                                      <p:cBhvr>
                                        <p:cTn id="22" dur="1000"/>
                                        <p:tgtEl>
                                          <p:spTgt spid="717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par>
                                <p:cTn id="28" presetID="4"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par>
                                <p:cTn id="31" presetID="4"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ox(i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ox(i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170"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228600" y="617012"/>
            <a:ext cx="7087532"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b="1" smtClean="0"/>
              <a:t>2. Đời sống vật chất và tinh thần của người nguyên thủy trên đất nước Việt Nam</a:t>
            </a:r>
            <a:endParaRPr lang="en-US" sz="1600">
              <a:solidFill>
                <a:schemeClr val="tx1"/>
              </a:solidFill>
            </a:endParaRPr>
          </a:p>
        </p:txBody>
      </p:sp>
      <p:sp>
        <p:nvSpPr>
          <p:cNvPr id="11" name="Hộp_Văn_Bản 7"/>
          <p:cNvSpPr txBox="1"/>
          <p:nvPr/>
        </p:nvSpPr>
        <p:spPr>
          <a:xfrm>
            <a:off x="2302116" y="56555"/>
            <a:ext cx="495393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400" b="1" smtClean="0">
                <a:solidFill>
                  <a:srgbClr val="002060"/>
                </a:solidFill>
                <a:latin typeface="Arial" pitchFamily="34" charset="0"/>
              </a:rPr>
              <a:t>BÀI 5. XÃ HỘI NGUYÊN THỦY</a:t>
            </a:r>
            <a:endParaRPr lang="en-US" sz="2400" b="1">
              <a:solidFill>
                <a:srgbClr val="002060"/>
              </a:solidFill>
              <a:latin typeface="Arial" pitchFamily="34" charset="0"/>
            </a:endParaRPr>
          </a:p>
        </p:txBody>
      </p:sp>
      <p:pic>
        <p:nvPicPr>
          <p:cNvPr id="15" name="Content Placeholder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316132" y="457200"/>
            <a:ext cx="1669773" cy="1325216"/>
          </a:xfrm>
          <a:prstGeom prst="rect">
            <a:avLst/>
          </a:prstGeom>
        </p:spPr>
      </p:pic>
      <p:sp>
        <p:nvSpPr>
          <p:cNvPr id="7170" name="Rectangle 2"/>
          <p:cNvSpPr>
            <a:spLocks noChangeArrowheads="1"/>
          </p:cNvSpPr>
          <p:nvPr/>
        </p:nvSpPr>
        <p:spPr bwMode="auto">
          <a:xfrm>
            <a:off x="2667000" y="1034140"/>
            <a:ext cx="2133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số 2</a:t>
            </a:r>
            <a:endParaRPr kumimoji="0" lang="en-US" sz="1800" b="0" i="0" u="none" strike="noStrike" cap="none" normalizeH="0" baseline="0" smtClean="0">
              <a:ln>
                <a:noFill/>
              </a:ln>
              <a:solidFill>
                <a:srgbClr val="FF0000"/>
              </a:solidFill>
              <a:effectLst/>
              <a:latin typeface="Arial" pitchFamily="34" charset="0"/>
              <a:cs typeface="Arial" pitchFamily="34" charset="0"/>
            </a:endParaRPr>
          </a:p>
        </p:txBody>
      </p:sp>
      <p:sp>
        <p:nvSpPr>
          <p:cNvPr id="16" name="Rectangle 15"/>
          <p:cNvSpPr/>
          <p:nvPr/>
        </p:nvSpPr>
        <p:spPr>
          <a:xfrm>
            <a:off x="1524000" y="1341917"/>
            <a:ext cx="5105400" cy="338554"/>
          </a:xfrm>
          <a:prstGeom prst="rect">
            <a:avLst/>
          </a:prstGeom>
        </p:spPr>
        <p:txBody>
          <a:bodyPr wrap="square">
            <a:spAutoFit/>
          </a:bodyPr>
          <a:lstStyle/>
          <a:p>
            <a:pPr algn="ctr"/>
            <a:r>
              <a:rPr lang="en-US" sz="1600" b="1" smtClean="0"/>
              <a:t>Quan sát các hình và hoàn thiện phiếu học tập</a:t>
            </a:r>
            <a:endParaRPr lang="en-US" sz="1600" b="1"/>
          </a:p>
        </p:txBody>
      </p:sp>
      <p:pic>
        <p:nvPicPr>
          <p:cNvPr id="19" name="Picture 18"/>
          <p:cNvPicPr/>
          <p:nvPr/>
        </p:nvPicPr>
        <p:blipFill>
          <a:blip r:embed="rId4"/>
          <a:srcRect/>
          <a:stretch>
            <a:fillRect/>
          </a:stretch>
        </p:blipFill>
        <p:spPr bwMode="auto">
          <a:xfrm>
            <a:off x="228600" y="1782416"/>
            <a:ext cx="2133600" cy="1546302"/>
          </a:xfrm>
          <a:prstGeom prst="rect">
            <a:avLst/>
          </a:prstGeom>
          <a:noFill/>
          <a:ln w="9525">
            <a:noFill/>
            <a:miter lim="800000"/>
            <a:headEnd/>
            <a:tailEnd/>
          </a:ln>
        </p:spPr>
      </p:pic>
      <p:pic>
        <p:nvPicPr>
          <p:cNvPr id="20" name="Picture 19"/>
          <p:cNvPicPr/>
          <p:nvPr/>
        </p:nvPicPr>
        <p:blipFill>
          <a:blip r:embed="rId5"/>
          <a:srcRect/>
          <a:stretch>
            <a:fillRect/>
          </a:stretch>
        </p:blipFill>
        <p:spPr bwMode="auto">
          <a:xfrm>
            <a:off x="2819400" y="1981200"/>
            <a:ext cx="2112082" cy="1347518"/>
          </a:xfrm>
          <a:prstGeom prst="rect">
            <a:avLst/>
          </a:prstGeom>
          <a:noFill/>
          <a:ln w="9525">
            <a:noFill/>
            <a:miter lim="800000"/>
            <a:headEnd/>
            <a:tailEnd/>
          </a:ln>
        </p:spPr>
      </p:pic>
      <p:pic>
        <p:nvPicPr>
          <p:cNvPr id="21" name="Picture 20" descr="D:\BÁN TÀI LIỆU\GIÁO ÁN SỬ 6-  KẾT NỐI TRI THỨC\BÀI CHUẨN\Trang-suc-da.jpg"/>
          <p:cNvPicPr/>
          <p:nvPr/>
        </p:nvPicPr>
        <p:blipFill>
          <a:blip r:embed="rId6"/>
          <a:srcRect/>
          <a:stretch>
            <a:fillRect/>
          </a:stretch>
        </p:blipFill>
        <p:spPr bwMode="auto">
          <a:xfrm>
            <a:off x="291325" y="3581400"/>
            <a:ext cx="2070876" cy="1308078"/>
          </a:xfrm>
          <a:prstGeom prst="rect">
            <a:avLst/>
          </a:prstGeom>
          <a:noFill/>
          <a:ln w="9525">
            <a:noFill/>
            <a:miter lim="800000"/>
            <a:headEnd/>
            <a:tailEnd/>
          </a:ln>
        </p:spPr>
      </p:pic>
      <p:pic>
        <p:nvPicPr>
          <p:cNvPr id="22" name="Picture 21" descr="D:\BÁN TÀI LIỆU\GIÁO ÁN SỬ 6-  KẾT NỐI TRI THỨC\BÀI CHUẨN\bai-3-xa-hoi-nguyen-thuy-5.png"/>
          <p:cNvPicPr/>
          <p:nvPr/>
        </p:nvPicPr>
        <p:blipFill>
          <a:blip r:embed="rId7" cstate="print"/>
          <a:srcRect/>
          <a:stretch>
            <a:fillRect/>
          </a:stretch>
        </p:blipFill>
        <p:spPr bwMode="auto">
          <a:xfrm>
            <a:off x="2667000" y="3581400"/>
            <a:ext cx="2112082" cy="1454598"/>
          </a:xfrm>
          <a:prstGeom prst="rect">
            <a:avLst/>
          </a:prstGeom>
          <a:noFill/>
          <a:ln w="9525">
            <a:noFill/>
            <a:miter lim="800000"/>
            <a:headEnd/>
            <a:tailEnd/>
          </a:ln>
        </p:spPr>
      </p:pic>
      <p:sp>
        <p:nvSpPr>
          <p:cNvPr id="23" name="Rectangle 22"/>
          <p:cNvSpPr/>
          <p:nvPr/>
        </p:nvSpPr>
        <p:spPr>
          <a:xfrm>
            <a:off x="0" y="5035998"/>
            <a:ext cx="2514600" cy="276999"/>
          </a:xfrm>
          <a:prstGeom prst="rect">
            <a:avLst/>
          </a:prstGeom>
        </p:spPr>
        <p:txBody>
          <a:bodyPr wrap="square">
            <a:spAutoFit/>
          </a:bodyPr>
          <a:lstStyle/>
          <a:p>
            <a:r>
              <a:rPr lang="en-US" sz="1200" i="1" smtClean="0"/>
              <a:t>Trang sức của người nguyên thủy</a:t>
            </a:r>
            <a:endParaRPr lang="en-US" sz="1200"/>
          </a:p>
        </p:txBody>
      </p:sp>
      <p:sp>
        <p:nvSpPr>
          <p:cNvPr id="30721" name="Rectangle 1"/>
          <p:cNvSpPr>
            <a:spLocks noChangeArrowheads="1"/>
          </p:cNvSpPr>
          <p:nvPr/>
        </p:nvSpPr>
        <p:spPr bwMode="auto">
          <a:xfrm>
            <a:off x="4931482" y="2627293"/>
            <a:ext cx="3886200"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smtClean="0">
                <a:ln>
                  <a:noFill/>
                </a:ln>
                <a:solidFill>
                  <a:srgbClr val="000099"/>
                </a:solidFill>
                <a:effectLst/>
                <a:latin typeface="Arial" pitchFamily="34" charset="0"/>
                <a:ea typeface="Times New Roman" pitchFamily="18" charset="0"/>
                <a:cs typeface="Arial" pitchFamily="34" charset="0"/>
              </a:rPr>
              <a:t>? Đời sống vật chất và tinh thần của người nguyên thủy trên đất nước ta diễn</a:t>
            </a:r>
            <a:r>
              <a:rPr kumimoji="0" lang="en-US" sz="1400" b="1" u="none" strike="noStrike" cap="none" normalizeH="0" smtClean="0">
                <a:ln>
                  <a:noFill/>
                </a:ln>
                <a:solidFill>
                  <a:srgbClr val="000099"/>
                </a:solidFill>
                <a:effectLst/>
                <a:latin typeface="Arial" pitchFamily="34" charset="0"/>
                <a:ea typeface="Times New Roman" pitchFamily="18" charset="0"/>
                <a:cs typeface="Arial" pitchFamily="34" charset="0"/>
              </a:rPr>
              <a:t> ra </a:t>
            </a:r>
            <a:r>
              <a:rPr kumimoji="0" lang="en-US" sz="1400" b="1" u="none" strike="noStrike" cap="none" normalizeH="0" baseline="0" smtClean="0">
                <a:ln>
                  <a:noFill/>
                </a:ln>
                <a:solidFill>
                  <a:srgbClr val="000099"/>
                </a:solidFill>
                <a:effectLst/>
                <a:latin typeface="Arial" pitchFamily="34" charset="0"/>
                <a:ea typeface="Times New Roman" pitchFamily="18" charset="0"/>
                <a:cs typeface="Arial" pitchFamily="34" charset="0"/>
              </a:rPr>
              <a:t>như thế nào? Hãy nhận xét về đời sống của người nguyên thủy?</a:t>
            </a:r>
            <a:endParaRPr kumimoji="0" lang="en-US" sz="1800" b="1" u="none" strike="noStrike" cap="none" normalizeH="0" baseline="0" smtClean="0">
              <a:ln>
                <a:noFill/>
              </a:ln>
              <a:solidFill>
                <a:srgbClr val="000099"/>
              </a:solidFill>
              <a:effectLst/>
              <a:latin typeface="Arial" pitchFamily="34" charset="0"/>
              <a:cs typeface="Arial" pitchFamily="34" charset="0"/>
            </a:endParaRPr>
          </a:p>
        </p:txBody>
      </p:sp>
      <p:graphicFrame>
        <p:nvGraphicFramePr>
          <p:cNvPr id="24" name="Table 23"/>
          <p:cNvGraphicFramePr>
            <a:graphicFrameLocks noGrp="1"/>
          </p:cNvGraphicFramePr>
          <p:nvPr/>
        </p:nvGraphicFramePr>
        <p:xfrm>
          <a:off x="4986588" y="3809178"/>
          <a:ext cx="3831094" cy="2208276"/>
        </p:xfrm>
        <a:graphic>
          <a:graphicData uri="http://schemas.openxmlformats.org/drawingml/2006/table">
            <a:tbl>
              <a:tblPr>
                <a:tableStyleId>{0505E3EF-67EA-436B-97B2-0124C06EBD24}</a:tableStyleId>
              </a:tblPr>
              <a:tblGrid>
                <a:gridCol w="2176212"/>
                <a:gridCol w="1654882"/>
              </a:tblGrid>
              <a:tr h="0">
                <a:tc>
                  <a:txBody>
                    <a:bodyPr/>
                    <a:lstStyle/>
                    <a:p>
                      <a:pPr algn="ctr">
                        <a:lnSpc>
                          <a:spcPct val="115000"/>
                        </a:lnSpc>
                        <a:spcBef>
                          <a:spcPts val="600"/>
                        </a:spcBef>
                        <a:spcAft>
                          <a:spcPts val="0"/>
                        </a:spcAft>
                      </a:pPr>
                      <a:r>
                        <a:rPr lang="en-US" sz="1800" b="1"/>
                        <a:t>Đời sống vật</a:t>
                      </a:r>
                      <a:endParaRPr lang="en-US" sz="1800" b="1">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US" sz="1800" b="1"/>
                        <a:t>Đời sống tinh thần</a:t>
                      </a:r>
                      <a:endParaRPr lang="en-US" sz="1800" b="1">
                        <a:latin typeface="Calibri"/>
                        <a:ea typeface="Calibri"/>
                        <a:cs typeface="Times New Roman"/>
                      </a:endParaRPr>
                    </a:p>
                  </a:txBody>
                  <a:tcPr marL="68580" marR="68580" marT="0" marB="0"/>
                </a:tc>
              </a:tr>
              <a:tr h="0">
                <a:tc>
                  <a:txBody>
                    <a:bodyPr/>
                    <a:lstStyle/>
                    <a:p>
                      <a:pPr algn="just">
                        <a:lnSpc>
                          <a:spcPct val="115000"/>
                        </a:lnSpc>
                        <a:spcBef>
                          <a:spcPts val="600"/>
                        </a:spcBef>
                        <a:spcAft>
                          <a:spcPts val="0"/>
                        </a:spcAft>
                      </a:pPr>
                      <a:r>
                        <a:rPr lang="en-US" sz="1800"/>
                        <a:t>Công cụ lao động: </a:t>
                      </a:r>
                      <a:r>
                        <a:rPr lang="en-US" sz="1800" smtClean="0"/>
                        <a:t>……………………………… </a:t>
                      </a:r>
                      <a:endParaRPr lang="en-US" sz="1800">
                        <a:latin typeface="Calibri"/>
                        <a:ea typeface="Calibri"/>
                        <a:cs typeface="Times New Roman"/>
                      </a:endParaRPr>
                    </a:p>
                  </a:txBody>
                  <a:tcPr marL="68580" marR="68580" marT="0" marB="0"/>
                </a:tc>
                <a:tc rowSpan="3">
                  <a:txBody>
                    <a:bodyPr/>
                    <a:lstStyle/>
                    <a:p>
                      <a:pPr algn="just">
                        <a:lnSpc>
                          <a:spcPct val="115000"/>
                        </a:lnSpc>
                        <a:spcAft>
                          <a:spcPts val="0"/>
                        </a:spcAft>
                      </a:pPr>
                      <a:r>
                        <a:rPr lang="en-US" sz="1800"/>
                        <a:t> </a:t>
                      </a:r>
                      <a:endParaRPr lang="en-US" sz="1800">
                        <a:latin typeface="Calibri"/>
                        <a:ea typeface="Calibri"/>
                        <a:cs typeface="Times New Roman"/>
                      </a:endParaRPr>
                    </a:p>
                  </a:txBody>
                  <a:tcPr marL="68580" marR="68580" marT="0" marB="0"/>
                </a:tc>
              </a:tr>
              <a:tr h="0">
                <a:tc>
                  <a:txBody>
                    <a:bodyPr/>
                    <a:lstStyle/>
                    <a:p>
                      <a:pPr algn="just">
                        <a:lnSpc>
                          <a:spcPct val="115000"/>
                        </a:lnSpc>
                        <a:spcBef>
                          <a:spcPts val="600"/>
                        </a:spcBef>
                        <a:spcAft>
                          <a:spcPts val="0"/>
                        </a:spcAft>
                      </a:pPr>
                      <a:r>
                        <a:rPr lang="en-US" sz="1800"/>
                        <a:t>Nơi ở:  </a:t>
                      </a:r>
                      <a:r>
                        <a:rPr lang="en-US" sz="1800" smtClean="0"/>
                        <a:t>………………..</a:t>
                      </a:r>
                      <a:endParaRPr lang="en-US" sz="1800">
                        <a:latin typeface="Calibri"/>
                        <a:ea typeface="Calibri"/>
                        <a:cs typeface="Times New Roman"/>
                      </a:endParaRPr>
                    </a:p>
                  </a:txBody>
                  <a:tcPr marL="68580" marR="68580" marT="0" marB="0"/>
                </a:tc>
                <a:tc vMerge="1">
                  <a:txBody>
                    <a:bodyPr/>
                    <a:lstStyle/>
                    <a:p>
                      <a:endParaRPr lang="en-US"/>
                    </a:p>
                  </a:txBody>
                  <a:tcPr/>
                </a:tc>
              </a:tr>
              <a:tr h="0">
                <a:tc>
                  <a:txBody>
                    <a:bodyPr/>
                    <a:lstStyle/>
                    <a:p>
                      <a:pPr algn="just">
                        <a:lnSpc>
                          <a:spcPct val="115000"/>
                        </a:lnSpc>
                        <a:spcBef>
                          <a:spcPts val="600"/>
                        </a:spcBef>
                        <a:spcAft>
                          <a:spcPts val="0"/>
                        </a:spcAft>
                      </a:pPr>
                      <a:r>
                        <a:rPr lang="en-US" sz="1800"/>
                        <a:t>Thức ăn:  </a:t>
                      </a:r>
                      <a:r>
                        <a:rPr lang="en-US" sz="1800" smtClean="0"/>
                        <a:t>………………</a:t>
                      </a:r>
                      <a:endParaRPr lang="en-US" sz="1800">
                        <a:latin typeface="Calibri"/>
                        <a:ea typeface="Calibri"/>
                        <a:cs typeface="Times New Roman"/>
                      </a:endParaRPr>
                    </a:p>
                  </a:txBody>
                  <a:tcPr marL="68580" marR="68580" marT="0" marB="0"/>
                </a:tc>
                <a:tc vMerge="1">
                  <a:txBody>
                    <a:bodyPr/>
                    <a:lstStyle/>
                    <a:p>
                      <a:endParaRPr lang="en-US"/>
                    </a:p>
                  </a:txBody>
                  <a:tcPr/>
                </a:tc>
              </a:tr>
              <a:tr h="0">
                <a:tc>
                  <a:txBody>
                    <a:bodyPr/>
                    <a:lstStyle/>
                    <a:p>
                      <a:pPr algn="just">
                        <a:lnSpc>
                          <a:spcPct val="115000"/>
                        </a:lnSpc>
                        <a:spcBef>
                          <a:spcPts val="600"/>
                        </a:spcBef>
                        <a:spcAft>
                          <a:spcPts val="0"/>
                        </a:spcAft>
                      </a:pPr>
                      <a:r>
                        <a:rPr lang="en-US" sz="1800"/>
                        <a:t>Nhận xét: </a:t>
                      </a:r>
                      <a:r>
                        <a:rPr lang="en-US" sz="1800" smtClean="0"/>
                        <a:t>…………..</a:t>
                      </a:r>
                      <a:endParaRPr lang="en-US" sz="1800">
                        <a:latin typeface="Calibri"/>
                        <a:ea typeface="Calibri"/>
                        <a:cs typeface="Times New Roman"/>
                      </a:endParaRPr>
                    </a:p>
                  </a:txBody>
                  <a:tcPr marL="68580" marR="68580" marT="0" marB="0"/>
                </a:tc>
                <a:tc>
                  <a:txBody>
                    <a:bodyPr/>
                    <a:lstStyle/>
                    <a:p>
                      <a:pPr algn="just">
                        <a:lnSpc>
                          <a:spcPct val="115000"/>
                        </a:lnSpc>
                        <a:spcBef>
                          <a:spcPts val="600"/>
                        </a:spcBef>
                        <a:spcAft>
                          <a:spcPts val="0"/>
                        </a:spcAft>
                      </a:pPr>
                      <a:r>
                        <a:rPr lang="en-US" sz="1800"/>
                        <a:t>Nhận </a:t>
                      </a:r>
                      <a:r>
                        <a:rPr lang="en-US" sz="1800" smtClean="0"/>
                        <a:t>xét:………</a:t>
                      </a:r>
                      <a:endParaRPr lang="en-US" sz="1800">
                        <a:latin typeface="Calibri"/>
                        <a:ea typeface="Calibri"/>
                        <a:cs typeface="Times New Roman"/>
                      </a:endParaRPr>
                    </a:p>
                  </a:txBody>
                  <a:tcPr marL="68580" marR="68580" marT="0" marB="0"/>
                </a:tc>
              </a:tr>
            </a:tbl>
          </a:graphicData>
        </a:graphic>
      </p:graphicFrame>
      <p:sp>
        <p:nvSpPr>
          <p:cNvPr id="25" name="Rectangle 24"/>
          <p:cNvSpPr/>
          <p:nvPr/>
        </p:nvSpPr>
        <p:spPr>
          <a:xfrm>
            <a:off x="7623124" y="1796534"/>
            <a:ext cx="877163"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b="1" smtClean="0">
                <a:solidFill>
                  <a:srgbClr val="000099"/>
                </a:solidFill>
                <a:latin typeface="Arial" pitchFamily="34" charset="0"/>
                <a:cs typeface="Arial" pitchFamily="34" charset="0"/>
              </a:rPr>
              <a:t>5 phút</a:t>
            </a:r>
            <a:endParaRPr lang="en-US"/>
          </a:p>
        </p:txBody>
      </p:sp>
      <p:graphicFrame>
        <p:nvGraphicFramePr>
          <p:cNvPr id="26" name="Table 25"/>
          <p:cNvGraphicFramePr>
            <a:graphicFrameLocks noGrp="1"/>
          </p:cNvGraphicFramePr>
          <p:nvPr/>
        </p:nvGraphicFramePr>
        <p:xfrm>
          <a:off x="4986164" y="2514600"/>
          <a:ext cx="3831518" cy="3977640"/>
        </p:xfrm>
        <a:graphic>
          <a:graphicData uri="http://schemas.openxmlformats.org/drawingml/2006/table">
            <a:tbl>
              <a:tblPr>
                <a:tableStyleId>{69CF1AB2-1976-4502-BF36-3FF5EA218861}</a:tableStyleId>
              </a:tblPr>
              <a:tblGrid>
                <a:gridCol w="2002718"/>
                <a:gridCol w="1828800"/>
              </a:tblGrid>
              <a:tr h="0">
                <a:tc>
                  <a:txBody>
                    <a:bodyPr/>
                    <a:lstStyle/>
                    <a:p>
                      <a:pPr algn="ctr">
                        <a:spcBef>
                          <a:spcPts val="600"/>
                        </a:spcBef>
                        <a:spcAft>
                          <a:spcPts val="0"/>
                        </a:spcAft>
                      </a:pPr>
                      <a:r>
                        <a:rPr lang="en-US" sz="1600" b="1">
                          <a:solidFill>
                            <a:srgbClr val="FF0000"/>
                          </a:solidFill>
                        </a:rPr>
                        <a:t>Đời sống vật</a:t>
                      </a:r>
                      <a:endParaRPr lang="en-US" sz="1600" b="1">
                        <a:solidFill>
                          <a:srgbClr val="FF0000"/>
                        </a:solidFill>
                        <a:latin typeface="Times New Roman"/>
                        <a:ea typeface="Calibri"/>
                      </a:endParaRPr>
                    </a:p>
                  </a:txBody>
                  <a:tcPr marL="68580" marR="68580" marT="0" marB="0"/>
                </a:tc>
                <a:tc>
                  <a:txBody>
                    <a:bodyPr/>
                    <a:lstStyle/>
                    <a:p>
                      <a:pPr algn="ctr">
                        <a:spcBef>
                          <a:spcPts val="600"/>
                        </a:spcBef>
                        <a:spcAft>
                          <a:spcPts val="0"/>
                        </a:spcAft>
                      </a:pPr>
                      <a:r>
                        <a:rPr lang="en-US" sz="1600" b="1">
                          <a:solidFill>
                            <a:srgbClr val="FF0000"/>
                          </a:solidFill>
                        </a:rPr>
                        <a:t>Đời sống tinh thần</a:t>
                      </a:r>
                      <a:endParaRPr lang="en-US" sz="1600" b="1">
                        <a:solidFill>
                          <a:srgbClr val="FF0000"/>
                        </a:solidFill>
                        <a:latin typeface="Times New Roman"/>
                        <a:ea typeface="Calibri"/>
                      </a:endParaRPr>
                    </a:p>
                  </a:txBody>
                  <a:tcPr marL="68580" marR="68580" marT="0" marB="0"/>
                </a:tc>
              </a:tr>
              <a:tr h="0">
                <a:tc>
                  <a:txBody>
                    <a:bodyPr/>
                    <a:lstStyle/>
                    <a:p>
                      <a:pPr algn="just">
                        <a:spcBef>
                          <a:spcPts val="600"/>
                        </a:spcBef>
                        <a:spcAft>
                          <a:spcPts val="0"/>
                        </a:spcAft>
                      </a:pPr>
                      <a:r>
                        <a:rPr lang="en-US" sz="1600" b="1">
                          <a:solidFill>
                            <a:srgbClr val="000099"/>
                          </a:solidFill>
                        </a:rPr>
                        <a:t>Công cụ lao động: biết chế tạo công cụ bằng đá nhiều loại như bôn, chày, cuốc đá.</a:t>
                      </a:r>
                    </a:p>
                    <a:p>
                      <a:pPr algn="just">
                        <a:spcBef>
                          <a:spcPts val="600"/>
                        </a:spcBef>
                        <a:spcAft>
                          <a:spcPts val="0"/>
                        </a:spcAft>
                      </a:pPr>
                      <a:r>
                        <a:rPr lang="en-US" sz="1600" b="1">
                          <a:solidFill>
                            <a:srgbClr val="000099"/>
                          </a:solidFill>
                        </a:rPr>
                        <a:t>Đồ gốm được dùng phổ biến</a:t>
                      </a:r>
                      <a:endParaRPr lang="en-US" sz="1600" b="1">
                        <a:solidFill>
                          <a:srgbClr val="000099"/>
                        </a:solidFill>
                        <a:latin typeface="Times New Roman"/>
                        <a:ea typeface="Calibri"/>
                      </a:endParaRPr>
                    </a:p>
                  </a:txBody>
                  <a:tcPr marL="68580" marR="68580" marT="0" marB="0"/>
                </a:tc>
                <a:tc rowSpan="3">
                  <a:txBody>
                    <a:bodyPr/>
                    <a:lstStyle/>
                    <a:p>
                      <a:pPr algn="just">
                        <a:spcBef>
                          <a:spcPts val="600"/>
                        </a:spcBef>
                        <a:spcAft>
                          <a:spcPts val="0"/>
                        </a:spcAft>
                      </a:pPr>
                      <a:r>
                        <a:rPr lang="en-US" sz="1600" b="1">
                          <a:solidFill>
                            <a:srgbClr val="000099"/>
                          </a:solidFill>
                        </a:rPr>
                        <a:t>-Biết sử dụng đồ trang sức</a:t>
                      </a:r>
                    </a:p>
                    <a:p>
                      <a:pPr algn="just">
                        <a:spcBef>
                          <a:spcPts val="600"/>
                        </a:spcBef>
                        <a:spcAft>
                          <a:spcPts val="0"/>
                        </a:spcAft>
                      </a:pPr>
                      <a:r>
                        <a:rPr lang="en-US" sz="1600" b="1">
                          <a:solidFill>
                            <a:srgbClr val="000099"/>
                          </a:solidFill>
                        </a:rPr>
                        <a:t>-Biết trang trí hoa văn trên đồ gốm, biết vẽ lên hang động để mô tả cuộc sống của mình</a:t>
                      </a:r>
                    </a:p>
                    <a:p>
                      <a:pPr algn="just">
                        <a:spcBef>
                          <a:spcPts val="600"/>
                        </a:spcBef>
                        <a:spcAft>
                          <a:spcPts val="0"/>
                        </a:spcAft>
                      </a:pPr>
                      <a:r>
                        <a:rPr lang="en-US" sz="1600" b="1">
                          <a:solidFill>
                            <a:srgbClr val="000099"/>
                          </a:solidFill>
                        </a:rPr>
                        <a:t>-Đã có tục chôn cất người chết cùng các công cụ lao động và đồ trang sức</a:t>
                      </a:r>
                      <a:endParaRPr lang="en-US" sz="1600" b="1">
                        <a:solidFill>
                          <a:srgbClr val="000099"/>
                        </a:solidFill>
                        <a:latin typeface="Times New Roman"/>
                        <a:ea typeface="Calibri"/>
                      </a:endParaRPr>
                    </a:p>
                  </a:txBody>
                  <a:tcPr marL="68580" marR="68580" marT="0" marB="0"/>
                </a:tc>
              </a:tr>
              <a:tr h="0">
                <a:tc>
                  <a:txBody>
                    <a:bodyPr/>
                    <a:lstStyle/>
                    <a:p>
                      <a:pPr algn="just">
                        <a:spcBef>
                          <a:spcPts val="600"/>
                        </a:spcBef>
                        <a:spcAft>
                          <a:spcPts val="0"/>
                        </a:spcAft>
                      </a:pPr>
                      <a:r>
                        <a:rPr lang="en-US" sz="1600" b="1">
                          <a:solidFill>
                            <a:srgbClr val="000099"/>
                          </a:solidFill>
                        </a:rPr>
                        <a:t>Nơi ở: Sống trong các hang động, mái đá hạy những túp lều ven sông suối</a:t>
                      </a:r>
                      <a:endParaRPr lang="en-US" sz="1600" b="1">
                        <a:solidFill>
                          <a:srgbClr val="000099"/>
                        </a:solidFill>
                        <a:latin typeface="Times New Roman"/>
                        <a:ea typeface="Calibri"/>
                      </a:endParaRPr>
                    </a:p>
                  </a:txBody>
                  <a:tcPr marL="68580" marR="68580" marT="0" marB="0"/>
                </a:tc>
                <a:tc vMerge="1">
                  <a:txBody>
                    <a:bodyPr/>
                    <a:lstStyle/>
                    <a:p>
                      <a:endParaRPr lang="en-US"/>
                    </a:p>
                  </a:txBody>
                  <a:tcPr/>
                </a:tc>
              </a:tr>
              <a:tr h="0">
                <a:tc>
                  <a:txBody>
                    <a:bodyPr/>
                    <a:lstStyle/>
                    <a:p>
                      <a:pPr algn="just">
                        <a:spcBef>
                          <a:spcPts val="600"/>
                        </a:spcBef>
                        <a:spcAft>
                          <a:spcPts val="0"/>
                        </a:spcAft>
                      </a:pPr>
                      <a:r>
                        <a:rPr lang="en-US" sz="1600" b="1">
                          <a:solidFill>
                            <a:srgbClr val="000099"/>
                          </a:solidFill>
                        </a:rPr>
                        <a:t>Thức ăn: Chủ yếu là những sản phẩm từ săn bắt và trồng trọt chăn nuôi</a:t>
                      </a:r>
                      <a:endParaRPr lang="en-US" sz="1600" b="1">
                        <a:solidFill>
                          <a:srgbClr val="000099"/>
                        </a:solidFill>
                        <a:latin typeface="Times New Roman"/>
                        <a:ea typeface="Calibri"/>
                      </a:endParaRPr>
                    </a:p>
                  </a:txBody>
                  <a:tcPr marL="68580" marR="68580" marT="0" marB="0"/>
                </a:tc>
                <a:tc vMerge="1">
                  <a:txBody>
                    <a:bodyPr/>
                    <a:lstStyle/>
                    <a:p>
                      <a:endParaRPr lang="en-US"/>
                    </a:p>
                  </a:txBody>
                  <a:tcPr/>
                </a:tc>
              </a:tr>
            </a:tbl>
          </a:graphicData>
        </a:graphic>
      </p:graphicFrame>
      <p:pic>
        <p:nvPicPr>
          <p:cNvPr id="27" name="Picture 2"/>
          <p:cNvPicPr>
            <a:picLocks noChangeAspect="1" noChangeArrowheads="1"/>
          </p:cNvPicPr>
          <p:nvPr/>
        </p:nvPicPr>
        <p:blipFill>
          <a:blip r:embed="rId8" cstate="print"/>
          <a:srcRect/>
          <a:stretch>
            <a:fillRect/>
          </a:stretch>
        </p:blipFill>
        <p:spPr bwMode="auto">
          <a:xfrm>
            <a:off x="4931482" y="1831561"/>
            <a:ext cx="830523" cy="6686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10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ox(in)">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10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ox(in)">
                                      <p:cBhvr>
                                        <p:cTn id="20" dur="500"/>
                                        <p:tgtEl>
                                          <p:spTgt spid="16"/>
                                        </p:tgtEl>
                                      </p:cBhvr>
                                    </p:animEffect>
                                  </p:childTnLst>
                                </p:cTn>
                              </p:par>
                              <p:par>
                                <p:cTn id="21" presetID="4" presetClass="entr" presetSubtype="16"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par>
                                <p:cTn id="24" presetID="4"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ox(in)">
                                      <p:cBhvr>
                                        <p:cTn id="26" dur="500"/>
                                        <p:tgtEl>
                                          <p:spTgt spid="20"/>
                                        </p:tgtEl>
                                      </p:cBhvr>
                                    </p:animEffect>
                                  </p:childTnLst>
                                </p:cTn>
                              </p:par>
                              <p:par>
                                <p:cTn id="27" presetID="4"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ox(in)">
                                      <p:cBhvr>
                                        <p:cTn id="29" dur="500"/>
                                        <p:tgtEl>
                                          <p:spTgt spid="21"/>
                                        </p:tgtEl>
                                      </p:cBhvr>
                                    </p:animEffect>
                                  </p:childTnLst>
                                </p:cTn>
                              </p:par>
                              <p:par>
                                <p:cTn id="30" presetID="4"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500"/>
                                        <p:tgtEl>
                                          <p:spTgt spid="22"/>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ox(in)">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30721"/>
                                        </p:tgtEl>
                                        <p:attrNameLst>
                                          <p:attrName>style.visibility</p:attrName>
                                        </p:attrNameLst>
                                      </p:cBhvr>
                                      <p:to>
                                        <p:strVal val="visible"/>
                                      </p:to>
                                    </p:set>
                                    <p:animEffect transition="in" filter="diamond(in)">
                                      <p:cBhvr>
                                        <p:cTn id="40" dur="1000"/>
                                        <p:tgtEl>
                                          <p:spTgt spid="30721"/>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diamond(in)">
                                      <p:cBhvr>
                                        <p:cTn id="45" dur="10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1" nodeType="clickEffect">
                                  <p:stCondLst>
                                    <p:cond delay="0"/>
                                  </p:stCondLst>
                                  <p:childTnLst>
                                    <p:animEffect transition="out" filter="box(in)">
                                      <p:cBhvr>
                                        <p:cTn id="49" dur="500"/>
                                        <p:tgtEl>
                                          <p:spTgt spid="30721"/>
                                        </p:tgtEl>
                                      </p:cBhvr>
                                    </p:animEffect>
                                    <p:set>
                                      <p:cBhvr>
                                        <p:cTn id="50" dur="1" fill="hold">
                                          <p:stCondLst>
                                            <p:cond delay="499"/>
                                          </p:stCondLst>
                                        </p:cTn>
                                        <p:tgtEl>
                                          <p:spTgt spid="30721"/>
                                        </p:tgtEl>
                                        <p:attrNameLst>
                                          <p:attrName>style.visibility</p:attrName>
                                        </p:attrNameLst>
                                      </p:cBhvr>
                                      <p:to>
                                        <p:strVal val="hidden"/>
                                      </p:to>
                                    </p:set>
                                  </p:childTnLst>
                                </p:cTn>
                              </p:par>
                              <p:par>
                                <p:cTn id="51" presetID="4" presetClass="exit" presetSubtype="16" fill="hold" nodeType="withEffect">
                                  <p:stCondLst>
                                    <p:cond delay="0"/>
                                  </p:stCondLst>
                                  <p:childTnLst>
                                    <p:animEffect transition="out" filter="box(in)">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ox(in)">
                                      <p:cBhvr>
                                        <p:cTn id="58" dur="500"/>
                                        <p:tgtEl>
                                          <p:spTgt spid="27"/>
                                        </p:tgtEl>
                                      </p:cBhvr>
                                    </p:animEffect>
                                  </p:childTnLst>
                                </p:cTn>
                              </p:par>
                              <p:par>
                                <p:cTn id="59" presetID="8" presetClass="entr" presetSubtype="16"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diamond(in)">
                                      <p:cBhvr>
                                        <p:cTn id="6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16" grpId="0"/>
      <p:bldP spid="23" grpId="0"/>
      <p:bldP spid="30721" grpId="0" animBg="1"/>
      <p:bldP spid="30721" grpId="1"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157256522</TotalTime>
  <Pages>0</Pages>
  <Words>1839</Words>
  <Characters>0</Characters>
  <Application>Microsoft Office PowerPoint</Application>
  <DocSecurity>0</DocSecurity>
  <PresentationFormat>On-screen Show (4:3)</PresentationFormat>
  <Lines>0</Lines>
  <Paragraphs>192</Paragraphs>
  <Slides>15</Slides>
  <Notes>1</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Hoạt động ở nhà</vt:lpstr>
      <vt:lpstr>Slide 14</vt:lpstr>
      <vt:lpstr>Slide 15</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Administrator</dc:creator>
  <cp:lastModifiedBy>Admin</cp:lastModifiedBy>
  <cp:revision>170</cp:revision>
  <cp:lastPrinted>1899-12-30T00:00:00Z</cp:lastPrinted>
  <dcterms:created xsi:type="dcterms:W3CDTF">2012-04-20T16:02:50Z</dcterms:created>
  <dcterms:modified xsi:type="dcterms:W3CDTF">2021-09-16T16:19:15Z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