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2" r:id="rId36"/>
    <p:sldId id="297" r:id="rId37"/>
    <p:sldId id="296" r:id="rId38"/>
    <p:sldId id="298" r:id="rId39"/>
    <p:sldId id="299" r:id="rId40"/>
    <p:sldId id="300" r:id="rId41"/>
    <p:sldId id="301" r:id="rId42"/>
    <p:sldId id="302" r:id="rId43"/>
    <p:sldId id="303" r:id="rId44"/>
    <p:sldId id="304" r:id="rId45"/>
    <p:sldId id="305" r:id="rId46"/>
    <p:sldId id="307" r:id="rId47"/>
    <p:sldId id="310" r:id="rId48"/>
    <p:sldId id="308" r:id="rId49"/>
    <p:sldId id="311" r:id="rId50"/>
    <p:sldId id="309" r:id="rId51"/>
    <p:sldId id="312" r:id="rId52"/>
    <p:sldId id="291" r:id="rId53"/>
    <p:sldId id="306" r:id="rId54"/>
    <p:sldId id="294" r:id="rId55"/>
    <p:sldId id="293" r:id="rId5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13/10/2024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13/10/2024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13/10/2024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13/10/2024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13/10/2024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13/10/2024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13/10/2024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13/10/2024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13/10/2024</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72" y="987574"/>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vi-VN" sz="4000" b="1" cap="none" spc="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3600" b="1" cap="none" spc="0">
                <a:ln/>
                <a:solidFill>
                  <a:schemeClr val="accent3"/>
                </a:solidFill>
                <a:effectLst/>
              </a:rPr>
              <a:t>Trái </a:t>
            </a:r>
            <a:r>
              <a:rPr lang="vi-VN" sz="3600" b="1" cap="none" spc="0" dirty="0">
                <a:ln/>
                <a:solidFill>
                  <a:schemeClr val="accent3"/>
                </a:solidFill>
                <a:effectLst/>
              </a:rPr>
              <a:t>Đất trong hệ </a:t>
            </a:r>
            <a:r>
              <a:rPr lang="vi-VN" sz="3600" b="1" cap="none" spc="0">
                <a:ln/>
                <a:solidFill>
                  <a:schemeClr val="accent3"/>
                </a:solidFill>
                <a:effectLst/>
              </a:rPr>
              <a:t>Mặt Trời</a:t>
            </a:r>
            <a:endParaRPr lang="en-US" sz="3600" b="1" cap="none" spc="0" dirty="0">
              <a:ln/>
              <a:solidFill>
                <a:schemeClr val="accent3"/>
              </a:solidFill>
              <a:effectLst/>
            </a:endParaRPr>
          </a:p>
        </p:txBody>
      </p:sp>
      <p:pic>
        <p:nvPicPr>
          <p:cNvPr id="5" name="Picture 2">
            <a:extLst>
              <a:ext uri="{FF2B5EF4-FFF2-40B4-BE49-F238E27FC236}">
                <a16:creationId xmlns=""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r>
              <a:rPr lang="vi-VN"/>
              <a:t/>
            </a:r>
            <a:br>
              <a:rPr lang="vi-VN"/>
            </a:br>
            <a:endParaRPr lang="vi-VN"/>
          </a:p>
        </p:txBody>
      </p:sp>
      <p:sp>
        <p:nvSpPr>
          <p:cNvPr id="4" name="Hình Bầu dục 3">
            <a:extLst>
              <a:ext uri="{FF2B5EF4-FFF2-40B4-BE49-F238E27FC236}">
                <a16:creationId xmlns=""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r>
              <a:rPr lang="vi-VN"/>
              <a:t/>
            </a:r>
            <a:br>
              <a:rPr lang="vi-VN"/>
            </a:br>
            <a:endParaRPr lang="vi-VN"/>
          </a:p>
        </p:txBody>
      </p:sp>
      <p:sp>
        <p:nvSpPr>
          <p:cNvPr id="5" name="Hình Bầu dục 4">
            <a:extLst>
              <a:ext uri="{FF2B5EF4-FFF2-40B4-BE49-F238E27FC236}">
                <a16:creationId xmlns=""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15566"/>
            <a:ext cx="8964488" cy="4247317"/>
          </a:xfrm>
          <a:prstGeom prst="rect">
            <a:avLst/>
          </a:prstGeom>
        </p:spPr>
        <p:txBody>
          <a:bodyPr wrap="square">
            <a:spAutoFit/>
          </a:bodyPr>
          <a:lstStyle/>
          <a:p>
            <a:r>
              <a:rPr lang="nl-NL" b="1" dirty="0"/>
              <a:t>Câu 1</a:t>
            </a:r>
            <a:r>
              <a:rPr lang="nl-NL" dirty="0"/>
              <a:t>.  </a:t>
            </a:r>
            <a:r>
              <a:rPr lang="nl-NL" b="1" dirty="0"/>
              <a:t>Kinh tuyến nằm bên phải kinh tuyến gốc được gọi là kinh tuyến:</a:t>
            </a:r>
            <a:endParaRPr lang="en-US" dirty="0"/>
          </a:p>
          <a:p>
            <a:r>
              <a:rPr lang="nl-NL" dirty="0"/>
              <a:t>A.Bắc		    B.Nam		</a:t>
            </a:r>
            <a:r>
              <a:rPr lang="nl-NL" i="1" dirty="0"/>
              <a:t>C.Đông</a:t>
            </a:r>
            <a:r>
              <a:rPr lang="nl-NL" dirty="0"/>
              <a:t>		</a:t>
            </a:r>
            <a:r>
              <a:rPr lang="nl-NL" dirty="0" smtClean="0"/>
              <a:t>D.Tây</a:t>
            </a:r>
            <a:endParaRPr lang="en-US" dirty="0"/>
          </a:p>
          <a:p>
            <a:r>
              <a:rPr lang="nl-NL" b="1" dirty="0"/>
              <a:t>Câu 2</a:t>
            </a:r>
            <a:r>
              <a:rPr lang="nl-NL" dirty="0"/>
              <a:t>.  </a:t>
            </a:r>
            <a:r>
              <a:rPr lang="nl-NL" b="1" dirty="0"/>
              <a:t>Vĩ Tuyến gốc là</a:t>
            </a:r>
            <a:r>
              <a:rPr lang="nl-NL" dirty="0"/>
              <a:t>:</a:t>
            </a:r>
            <a:endParaRPr lang="en-US" dirty="0"/>
          </a:p>
          <a:p>
            <a:r>
              <a:rPr lang="nl-NL" i="1" dirty="0"/>
              <a:t>A. vĩ tuyến số 0</a:t>
            </a:r>
            <a:r>
              <a:rPr lang="nl-NL" i="1" baseline="30000" dirty="0"/>
              <a:t>0 </a:t>
            </a:r>
            <a:r>
              <a:rPr lang="nl-NL" i="1" dirty="0"/>
              <a:t> hay gọi là xích đạo	</a:t>
            </a:r>
            <a:r>
              <a:rPr lang="nl-NL" dirty="0"/>
              <a:t>B. vĩ tuyến nằm trên xích đạo</a:t>
            </a:r>
            <a:endParaRPr lang="en-US" dirty="0"/>
          </a:p>
          <a:p>
            <a:r>
              <a:rPr lang="nl-NL" dirty="0"/>
              <a:t>C. vĩ tuyến nằm dưới xích đạo	</a:t>
            </a:r>
            <a:r>
              <a:rPr lang="nl-NL" dirty="0" smtClean="0"/>
              <a:t>D</a:t>
            </a:r>
            <a:r>
              <a:rPr lang="nl-NL" dirty="0"/>
              <a:t>. vĩ tuyến nằm bên phải kinh tuyến gốc</a:t>
            </a:r>
            <a:endParaRPr lang="en-US" dirty="0"/>
          </a:p>
          <a:p>
            <a:r>
              <a:rPr lang="nl-NL" b="1" dirty="0"/>
              <a:t>Câu 3.</a:t>
            </a:r>
            <a:r>
              <a:rPr lang="nl-NL" dirty="0"/>
              <a:t>  </a:t>
            </a:r>
            <a:r>
              <a:rPr lang="nl-NL" b="1" dirty="0"/>
              <a:t>Kinh tuyến nằm bên trái kinh tuyến gốc được gọi là kinh tuyến:</a:t>
            </a:r>
            <a:endParaRPr lang="en-US" dirty="0"/>
          </a:p>
          <a:p>
            <a:r>
              <a:rPr lang="nl-NL" dirty="0"/>
              <a:t>A.Bắc		    B.Nam		C. Đông		</a:t>
            </a:r>
            <a:r>
              <a:rPr lang="nl-NL" b="1" i="1" dirty="0" smtClean="0"/>
              <a:t>D.Tây</a:t>
            </a:r>
            <a:endParaRPr lang="en-US" dirty="0"/>
          </a:p>
          <a:p>
            <a:r>
              <a:rPr lang="nl-NL" b="1" dirty="0"/>
              <a:t>Câu 4</a:t>
            </a:r>
            <a:r>
              <a:rPr lang="vi-VN" b="1" dirty="0"/>
              <a:t>. </a:t>
            </a:r>
            <a:r>
              <a:rPr lang="vi-VN" dirty="0"/>
              <a:t>Kinh tuyến đi qua đài thiên văn Grin-uýt ở ngoại ô thành phố Luân Đôn nước Anh được gọi là</a:t>
            </a:r>
            <a:endParaRPr lang="en-US" dirty="0"/>
          </a:p>
          <a:p>
            <a:r>
              <a:rPr lang="vi-VN" dirty="0"/>
              <a:t>          A. kinh tuyến gốc.	                             </a:t>
            </a:r>
            <a:r>
              <a:rPr lang="vi-VN" dirty="0" smtClean="0"/>
              <a:t>B</a:t>
            </a:r>
            <a:r>
              <a:rPr lang="vi-VN" dirty="0"/>
              <a:t>. kinh tuyến Đông.	</a:t>
            </a:r>
            <a:endParaRPr lang="en-US" dirty="0"/>
          </a:p>
          <a:p>
            <a:r>
              <a:rPr lang="vi-VN" dirty="0"/>
              <a:t>          C. kinh tuyến Tây.	                  	D. kinh tuyến đổi ngày.</a:t>
            </a:r>
            <a:endParaRPr lang="en-US" dirty="0"/>
          </a:p>
          <a:p>
            <a:r>
              <a:rPr lang="vi-VN" b="1" dirty="0"/>
              <a:t>Câu 5.</a:t>
            </a:r>
            <a:r>
              <a:rPr lang="vi-VN" dirty="0"/>
              <a:t>Vĩ tuyến gốc (Xích đạo) là đường vĩ tuyến bao nhiêu độ?</a:t>
            </a:r>
            <a:endParaRPr lang="en-US" dirty="0"/>
          </a:p>
          <a:p>
            <a:r>
              <a:rPr lang="vi-VN" dirty="0"/>
              <a:t>           A. 0</a:t>
            </a:r>
            <a:r>
              <a:rPr lang="vi-VN" baseline="30000" dirty="0"/>
              <a:t>0</a:t>
            </a:r>
            <a:r>
              <a:rPr lang="vi-VN" dirty="0"/>
              <a:t>.	                  	B. 10</a:t>
            </a:r>
            <a:r>
              <a:rPr lang="vi-VN" baseline="30000" dirty="0"/>
              <a:t>0</a:t>
            </a:r>
            <a:r>
              <a:rPr lang="vi-VN" dirty="0"/>
              <a:t>.	</a:t>
            </a:r>
            <a:endParaRPr lang="en-US" dirty="0"/>
          </a:p>
          <a:p>
            <a:r>
              <a:rPr lang="vi-VN" dirty="0"/>
              <a:t>           C. 20</a:t>
            </a:r>
            <a:r>
              <a:rPr lang="vi-VN" baseline="30000" dirty="0"/>
              <a:t>0</a:t>
            </a:r>
            <a:r>
              <a:rPr lang="vi-VN" dirty="0"/>
              <a:t>.	                  	D. 30</a:t>
            </a:r>
            <a:r>
              <a:rPr lang="vi-VN" baseline="30000" dirty="0"/>
              <a:t>0</a:t>
            </a:r>
            <a:r>
              <a:rPr lang="vi-VN" dirty="0"/>
              <a:t>.</a:t>
            </a:r>
            <a:endParaRPr lang="en-US" dirty="0"/>
          </a:p>
          <a:p>
            <a:endParaRPr lang="vi-VN" b="1" dirty="0"/>
          </a:p>
        </p:txBody>
      </p:sp>
    </p:spTree>
    <p:extLst>
      <p:ext uri="{BB962C8B-B14F-4D97-AF65-F5344CB8AC3E}">
        <p14:creationId xmlns:p14="http://schemas.microsoft.com/office/powerpoint/2010/main" val="337940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15566"/>
            <a:ext cx="8964488" cy="4247317"/>
          </a:xfrm>
          <a:prstGeom prst="rect">
            <a:avLst/>
          </a:prstGeom>
        </p:spPr>
        <p:txBody>
          <a:bodyPr wrap="square">
            <a:spAutoFit/>
          </a:bodyPr>
          <a:lstStyle/>
          <a:p>
            <a:r>
              <a:rPr lang="nl-NL" b="1" dirty="0"/>
              <a:t>Câu 1</a:t>
            </a:r>
            <a:r>
              <a:rPr lang="nl-NL" dirty="0"/>
              <a:t>.  </a:t>
            </a:r>
            <a:r>
              <a:rPr lang="nl-NL" b="1" dirty="0"/>
              <a:t>Kinh tuyến nằm bên phải kinh tuyến gốc được gọi là kinh tuyến:</a:t>
            </a:r>
            <a:endParaRPr lang="en-US" dirty="0"/>
          </a:p>
          <a:p>
            <a:r>
              <a:rPr lang="nl-NL" dirty="0"/>
              <a:t>A.Bắc		    B.Nam		</a:t>
            </a:r>
            <a:r>
              <a:rPr lang="nl-NL" i="1" dirty="0">
                <a:solidFill>
                  <a:srgbClr val="FF0000"/>
                </a:solidFill>
              </a:rPr>
              <a:t>C.Đông</a:t>
            </a:r>
            <a:r>
              <a:rPr lang="nl-NL" dirty="0"/>
              <a:t>		</a:t>
            </a:r>
            <a:r>
              <a:rPr lang="nl-NL" dirty="0" smtClean="0"/>
              <a:t>D.Tây</a:t>
            </a:r>
            <a:endParaRPr lang="en-US" dirty="0"/>
          </a:p>
          <a:p>
            <a:r>
              <a:rPr lang="nl-NL" b="1" dirty="0"/>
              <a:t>Câu 2</a:t>
            </a:r>
            <a:r>
              <a:rPr lang="nl-NL" dirty="0"/>
              <a:t>.  </a:t>
            </a:r>
            <a:r>
              <a:rPr lang="nl-NL" b="1" dirty="0"/>
              <a:t>Vĩ Tuyến gốc là</a:t>
            </a:r>
            <a:r>
              <a:rPr lang="nl-NL" dirty="0"/>
              <a:t>:</a:t>
            </a:r>
            <a:endParaRPr lang="en-US" dirty="0"/>
          </a:p>
          <a:p>
            <a:r>
              <a:rPr lang="nl-NL" i="1" dirty="0">
                <a:solidFill>
                  <a:srgbClr val="FF0000"/>
                </a:solidFill>
              </a:rPr>
              <a:t>A. vĩ tuyến số 0</a:t>
            </a:r>
            <a:r>
              <a:rPr lang="nl-NL" i="1" baseline="30000" dirty="0">
                <a:solidFill>
                  <a:srgbClr val="FF0000"/>
                </a:solidFill>
              </a:rPr>
              <a:t>0 </a:t>
            </a:r>
            <a:r>
              <a:rPr lang="nl-NL" i="1" dirty="0">
                <a:solidFill>
                  <a:srgbClr val="FF0000"/>
                </a:solidFill>
              </a:rPr>
              <a:t> hay gọi là xích đạo</a:t>
            </a:r>
            <a:r>
              <a:rPr lang="nl-NL" i="1" dirty="0"/>
              <a:t>	</a:t>
            </a:r>
            <a:r>
              <a:rPr lang="nl-NL" dirty="0"/>
              <a:t>B. vĩ tuyến nằm trên xích đạo</a:t>
            </a:r>
            <a:endParaRPr lang="en-US" dirty="0"/>
          </a:p>
          <a:p>
            <a:r>
              <a:rPr lang="nl-NL" dirty="0"/>
              <a:t>C. vĩ tuyến nằm dưới xích đạo	</a:t>
            </a:r>
            <a:r>
              <a:rPr lang="nl-NL" dirty="0" smtClean="0"/>
              <a:t>D</a:t>
            </a:r>
            <a:r>
              <a:rPr lang="nl-NL" dirty="0"/>
              <a:t>. vĩ tuyến nằm bên phải kinh tuyến gốc</a:t>
            </a:r>
            <a:endParaRPr lang="en-US" dirty="0"/>
          </a:p>
          <a:p>
            <a:r>
              <a:rPr lang="nl-NL" b="1" dirty="0"/>
              <a:t>Câu 3.</a:t>
            </a:r>
            <a:r>
              <a:rPr lang="nl-NL" dirty="0"/>
              <a:t>  </a:t>
            </a:r>
            <a:r>
              <a:rPr lang="nl-NL" b="1" dirty="0"/>
              <a:t>Kinh tuyến nằm bên trái kinh tuyến gốc được gọi là kinh tuyến:</a:t>
            </a:r>
            <a:endParaRPr lang="en-US" dirty="0"/>
          </a:p>
          <a:p>
            <a:r>
              <a:rPr lang="nl-NL" dirty="0"/>
              <a:t>A.Bắc		    B.Nam		C. Đông		</a:t>
            </a:r>
            <a:r>
              <a:rPr lang="nl-NL" b="1" i="1" dirty="0" smtClean="0">
                <a:solidFill>
                  <a:srgbClr val="FF0000"/>
                </a:solidFill>
              </a:rPr>
              <a:t>D.Tây</a:t>
            </a:r>
            <a:endParaRPr lang="en-US" dirty="0">
              <a:solidFill>
                <a:srgbClr val="FF0000"/>
              </a:solidFill>
            </a:endParaRPr>
          </a:p>
          <a:p>
            <a:r>
              <a:rPr lang="nl-NL" b="1" dirty="0"/>
              <a:t>Câu 4</a:t>
            </a:r>
            <a:r>
              <a:rPr lang="vi-VN" b="1" dirty="0"/>
              <a:t>. </a:t>
            </a:r>
            <a:r>
              <a:rPr lang="vi-VN" dirty="0"/>
              <a:t>Kinh tuyến đi qua đài thiên văn Grin-uýt ở ngoại ô thành phố Luân Đôn nước Anh được gọi là</a:t>
            </a:r>
            <a:endParaRPr lang="en-US" dirty="0"/>
          </a:p>
          <a:p>
            <a:r>
              <a:rPr lang="vi-VN" dirty="0"/>
              <a:t>          </a:t>
            </a:r>
            <a:r>
              <a:rPr lang="vi-VN" dirty="0">
                <a:solidFill>
                  <a:srgbClr val="FF0000"/>
                </a:solidFill>
              </a:rPr>
              <a:t>A. kinh tuyến gốc.</a:t>
            </a:r>
            <a:r>
              <a:rPr lang="vi-VN" dirty="0"/>
              <a:t>	                             </a:t>
            </a:r>
            <a:r>
              <a:rPr lang="vi-VN" dirty="0" smtClean="0"/>
              <a:t>B</a:t>
            </a:r>
            <a:r>
              <a:rPr lang="vi-VN" dirty="0"/>
              <a:t>. kinh tuyến Đông.	</a:t>
            </a:r>
            <a:endParaRPr lang="en-US" dirty="0"/>
          </a:p>
          <a:p>
            <a:r>
              <a:rPr lang="vi-VN" dirty="0"/>
              <a:t>          C. kinh tuyến Tây.	                  	D. kinh tuyến đổi ngày.</a:t>
            </a:r>
            <a:endParaRPr lang="en-US" dirty="0"/>
          </a:p>
          <a:p>
            <a:r>
              <a:rPr lang="vi-VN" b="1" dirty="0"/>
              <a:t>Câu 5.</a:t>
            </a:r>
            <a:r>
              <a:rPr lang="vi-VN" dirty="0"/>
              <a:t>Vĩ tuyến gốc (Xích đạo) là đường vĩ tuyến bao nhiêu độ?</a:t>
            </a:r>
            <a:endParaRPr lang="en-US" dirty="0"/>
          </a:p>
          <a:p>
            <a:r>
              <a:rPr lang="vi-VN" dirty="0">
                <a:solidFill>
                  <a:srgbClr val="FF0000"/>
                </a:solidFill>
              </a:rPr>
              <a:t>           A. 0</a:t>
            </a:r>
            <a:r>
              <a:rPr lang="vi-VN" baseline="30000" dirty="0">
                <a:solidFill>
                  <a:srgbClr val="FF0000"/>
                </a:solidFill>
              </a:rPr>
              <a:t>0</a:t>
            </a:r>
            <a:r>
              <a:rPr lang="vi-VN" dirty="0">
                <a:solidFill>
                  <a:srgbClr val="FF0000"/>
                </a:solidFill>
              </a:rPr>
              <a:t>.</a:t>
            </a:r>
            <a:r>
              <a:rPr lang="vi-VN" dirty="0"/>
              <a:t>	                  	B. 10</a:t>
            </a:r>
            <a:r>
              <a:rPr lang="vi-VN" baseline="30000" dirty="0"/>
              <a:t>0</a:t>
            </a:r>
            <a:r>
              <a:rPr lang="vi-VN" dirty="0"/>
              <a:t>.	</a:t>
            </a:r>
            <a:endParaRPr lang="en-US" dirty="0"/>
          </a:p>
          <a:p>
            <a:r>
              <a:rPr lang="vi-VN" dirty="0"/>
              <a:t>           C. 20</a:t>
            </a:r>
            <a:r>
              <a:rPr lang="vi-VN" baseline="30000" dirty="0"/>
              <a:t>0</a:t>
            </a:r>
            <a:r>
              <a:rPr lang="vi-VN" dirty="0"/>
              <a:t>.	                  	D. 30</a:t>
            </a:r>
            <a:r>
              <a:rPr lang="vi-VN" baseline="30000" dirty="0"/>
              <a:t>0</a:t>
            </a:r>
            <a:r>
              <a:rPr lang="vi-VN" dirty="0"/>
              <a:t>.</a:t>
            </a:r>
            <a:endParaRPr lang="en-US" dirty="0"/>
          </a:p>
          <a:p>
            <a:endParaRPr lang="vi-VN" b="1" dirty="0"/>
          </a:p>
        </p:txBody>
      </p:sp>
    </p:spTree>
    <p:extLst>
      <p:ext uri="{BB962C8B-B14F-4D97-AF65-F5344CB8AC3E}">
        <p14:creationId xmlns:p14="http://schemas.microsoft.com/office/powerpoint/2010/main" val="1459531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203598"/>
            <a:ext cx="8496944" cy="3693319"/>
          </a:xfrm>
          <a:prstGeom prst="rect">
            <a:avLst/>
          </a:prstGeom>
        </p:spPr>
        <p:txBody>
          <a:bodyPr wrap="square">
            <a:spAutoFit/>
          </a:bodyPr>
          <a:lstStyle/>
          <a:p>
            <a:r>
              <a:rPr lang="vi-VN" b="1" dirty="0"/>
              <a:t>Câu 6. </a:t>
            </a:r>
            <a:r>
              <a:rPr lang="en-US" dirty="0" err="1"/>
              <a:t>Bước</a:t>
            </a:r>
            <a:r>
              <a:rPr lang="en-US" dirty="0"/>
              <a:t> </a:t>
            </a:r>
            <a:r>
              <a:rPr lang="en-US" dirty="0" err="1"/>
              <a:t>đầu</a:t>
            </a:r>
            <a:r>
              <a:rPr lang="en-US" dirty="0"/>
              <a:t> </a:t>
            </a:r>
            <a:r>
              <a:rPr lang="en-US" dirty="0" err="1"/>
              <a:t>tiên</a:t>
            </a:r>
            <a:r>
              <a:rPr lang="en-US" dirty="0"/>
              <a:t> </a:t>
            </a:r>
            <a:r>
              <a:rPr lang="en-US" dirty="0" err="1"/>
              <a:t>cần</a:t>
            </a:r>
            <a:r>
              <a:rPr lang="en-US" dirty="0"/>
              <a:t> </a:t>
            </a:r>
            <a:r>
              <a:rPr lang="en-US" dirty="0" err="1"/>
              <a:t>làm</a:t>
            </a:r>
            <a:r>
              <a:rPr lang="en-US" dirty="0"/>
              <a:t> </a:t>
            </a:r>
            <a:r>
              <a:rPr lang="en-US" dirty="0" err="1"/>
              <a:t>khi</a:t>
            </a:r>
            <a:r>
              <a:rPr lang="en-US" dirty="0"/>
              <a:t> </a:t>
            </a:r>
            <a:r>
              <a:rPr lang="en-US" dirty="0" err="1"/>
              <a:t>đọc</a:t>
            </a:r>
            <a:r>
              <a:rPr lang="en-US" dirty="0"/>
              <a:t> </a:t>
            </a:r>
            <a:r>
              <a:rPr lang="en-US" dirty="0" err="1"/>
              <a:t>để</a:t>
            </a:r>
            <a:r>
              <a:rPr lang="en-US" dirty="0"/>
              <a:t> </a:t>
            </a:r>
            <a:r>
              <a:rPr lang="en-US" dirty="0" err="1"/>
              <a:t>hiểu</a:t>
            </a:r>
            <a:r>
              <a:rPr lang="en-US" dirty="0"/>
              <a:t> </a:t>
            </a:r>
            <a:r>
              <a:rPr lang="en-US" dirty="0" err="1"/>
              <a:t>nội</a:t>
            </a:r>
            <a:r>
              <a:rPr lang="en-US" dirty="0"/>
              <a:t> dung </a:t>
            </a:r>
            <a:r>
              <a:rPr lang="en-US" dirty="0" err="1"/>
              <a:t>bản</a:t>
            </a:r>
            <a:r>
              <a:rPr lang="vi-VN" dirty="0"/>
              <a:t> đồ là</a:t>
            </a:r>
            <a:endParaRPr lang="en-US" dirty="0"/>
          </a:p>
          <a:p>
            <a:r>
              <a:rPr lang="en-US" b="1" dirty="0"/>
              <a:t>        </a:t>
            </a:r>
            <a:r>
              <a:rPr lang="en-US" dirty="0"/>
              <a:t>A. </a:t>
            </a:r>
            <a:r>
              <a:rPr lang="en-US" dirty="0" err="1"/>
              <a:t>xem</a:t>
            </a:r>
            <a:r>
              <a:rPr lang="en-US" dirty="0"/>
              <a:t> </a:t>
            </a:r>
            <a:r>
              <a:rPr lang="en-US" dirty="0" err="1"/>
              <a:t>tỉ</a:t>
            </a:r>
            <a:r>
              <a:rPr lang="en-US" dirty="0"/>
              <a:t> </a:t>
            </a:r>
            <a:r>
              <a:rPr lang="en-US" dirty="0" err="1"/>
              <a:t>lệ</a:t>
            </a:r>
            <a:r>
              <a:rPr lang="en-US" dirty="0"/>
              <a:t> </a:t>
            </a:r>
            <a:r>
              <a:rPr lang="en-US" dirty="0" err="1"/>
              <a:t>bản</a:t>
            </a:r>
            <a:r>
              <a:rPr lang="en-US" dirty="0"/>
              <a:t> </a:t>
            </a:r>
            <a:r>
              <a:rPr lang="en-US" dirty="0" err="1"/>
              <a:t>đồ</a:t>
            </a:r>
            <a:r>
              <a:rPr lang="en-US" dirty="0"/>
              <a:t>.                 	    	B.</a:t>
            </a:r>
            <a:r>
              <a:rPr lang="vi-VN" dirty="0"/>
              <a:t> tìm phương hướng.</a:t>
            </a:r>
            <a:endParaRPr lang="en-US" dirty="0"/>
          </a:p>
          <a:p>
            <a:r>
              <a:rPr lang="en-US" dirty="0"/>
              <a:t>       C. </a:t>
            </a:r>
            <a:r>
              <a:rPr lang="en-US" dirty="0" err="1"/>
              <a:t>đọc</a:t>
            </a:r>
            <a:r>
              <a:rPr lang="vi-VN" dirty="0"/>
              <a:t> bảng chú giải</a:t>
            </a:r>
            <a:r>
              <a:rPr lang="en-US" dirty="0"/>
              <a:t>.                    		D.</a:t>
            </a:r>
            <a:r>
              <a:rPr lang="en-US" b="1" dirty="0"/>
              <a:t> </a:t>
            </a:r>
            <a:r>
              <a:rPr lang="en-US" dirty="0" err="1"/>
              <a:t>đọc</a:t>
            </a:r>
            <a:r>
              <a:rPr lang="en-US" dirty="0"/>
              <a:t> </a:t>
            </a:r>
            <a:r>
              <a:rPr lang="en-US" dirty="0" err="1"/>
              <a:t>độ</a:t>
            </a:r>
            <a:r>
              <a:rPr lang="en-US" dirty="0"/>
              <a:t> </a:t>
            </a:r>
            <a:r>
              <a:rPr lang="en-US" dirty="0" err="1"/>
              <a:t>cao</a:t>
            </a:r>
            <a:r>
              <a:rPr lang="en-US" dirty="0"/>
              <a:t> </a:t>
            </a:r>
            <a:r>
              <a:rPr lang="en-US" dirty="0" err="1"/>
              <a:t>trên</a:t>
            </a:r>
            <a:r>
              <a:rPr lang="en-US" dirty="0"/>
              <a:t> </a:t>
            </a:r>
            <a:r>
              <a:rPr lang="en-US" dirty="0" err="1"/>
              <a:t>đường</a:t>
            </a:r>
            <a:r>
              <a:rPr lang="en-US" dirty="0"/>
              <a:t> </a:t>
            </a:r>
            <a:r>
              <a:rPr lang="en-US" dirty="0" err="1"/>
              <a:t>đồng</a:t>
            </a:r>
            <a:r>
              <a:rPr lang="en-US" dirty="0"/>
              <a:t> </a:t>
            </a:r>
            <a:r>
              <a:rPr lang="en-US" dirty="0" err="1"/>
              <a:t>mức</a:t>
            </a:r>
            <a:r>
              <a:rPr lang="vi-VN" dirty="0"/>
              <a:t>.</a:t>
            </a:r>
            <a:endParaRPr lang="en-US" dirty="0"/>
          </a:p>
          <a:p>
            <a:r>
              <a:rPr lang="vi-VN" b="1" dirty="0"/>
              <a:t>Câu 7:</a:t>
            </a:r>
            <a:r>
              <a:rPr lang="vi-VN" dirty="0"/>
              <a:t> Để thể hiện một nhà máy trên bản đồ, người ta sử dụng loại kí hiệu nào? </a:t>
            </a:r>
            <a:endParaRPr lang="en-US" dirty="0"/>
          </a:p>
          <a:p>
            <a:r>
              <a:rPr lang="vi-VN" dirty="0"/>
              <a:t>A. Kí hiệu điểm.			</a:t>
            </a:r>
            <a:r>
              <a:rPr lang="en-US" dirty="0" smtClean="0"/>
              <a:t>                </a:t>
            </a:r>
            <a:r>
              <a:rPr lang="vi-VN" dirty="0" smtClean="0"/>
              <a:t>B</a:t>
            </a:r>
            <a:r>
              <a:rPr lang="vi-VN" dirty="0"/>
              <a:t>. Kí hiệu đường.        	</a:t>
            </a:r>
            <a:endParaRPr lang="en-US" dirty="0"/>
          </a:p>
          <a:p>
            <a:r>
              <a:rPr lang="vi-VN" dirty="0"/>
              <a:t>C. Kí hiệu diện tích.         		</a:t>
            </a:r>
            <a:r>
              <a:rPr lang="en-US" dirty="0" smtClean="0"/>
              <a:t>                </a:t>
            </a:r>
            <a:r>
              <a:rPr lang="vi-VN" dirty="0" smtClean="0"/>
              <a:t>D</a:t>
            </a:r>
            <a:r>
              <a:rPr lang="vi-VN" dirty="0"/>
              <a:t>. Cả 3 loại kí hiệu trên</a:t>
            </a:r>
            <a:endParaRPr lang="en-US" dirty="0"/>
          </a:p>
          <a:p>
            <a:r>
              <a:rPr lang="vi-VN" b="1" dirty="0"/>
              <a:t>Câu 8:</a:t>
            </a:r>
            <a:r>
              <a:rPr lang="vi-VN" dirty="0"/>
              <a:t> Quan sát hình dưới đây cho biết các kí hiệu: </a:t>
            </a:r>
            <a:r>
              <a:rPr lang="vi-VN" i="1" dirty="0"/>
              <a:t>đường bộ, đường sắt, biên giới quốc gia</a:t>
            </a:r>
            <a:r>
              <a:rPr lang="vi-VN" dirty="0"/>
              <a:t> thuộc loại kí hiệu nào?</a:t>
            </a:r>
            <a:endParaRPr lang="en-US" dirty="0"/>
          </a:p>
          <a:p>
            <a:r>
              <a:rPr lang="vi-VN" dirty="0"/>
              <a:t>A. Kí hiệu điểm.	B. Kí hiệu đường.        C. Kí hiệu diện tích.         D. Cả 3 loại kí hiệu trên.</a:t>
            </a:r>
            <a:endParaRPr lang="en-US" dirty="0"/>
          </a:p>
          <a:p>
            <a:r>
              <a:rPr lang="vi-VN" b="1" dirty="0"/>
              <a:t> Câu 9</a:t>
            </a:r>
            <a:r>
              <a:rPr lang="nl-NL" dirty="0"/>
              <a:t>.</a:t>
            </a:r>
            <a:r>
              <a:rPr lang="nl-NL" b="1" dirty="0"/>
              <a:t>Trái Đất có dạng…. </a:t>
            </a:r>
            <a:r>
              <a:rPr lang="vi-VN" b="1" dirty="0"/>
              <a:t>......... </a:t>
            </a:r>
            <a:r>
              <a:rPr lang="fr-FR" b="1" dirty="0"/>
              <a:t>là </a:t>
            </a:r>
            <a:r>
              <a:rPr lang="fr-FR" b="1" dirty="0" err="1"/>
              <a:t>một</a:t>
            </a:r>
            <a:r>
              <a:rPr lang="fr-FR" b="1" dirty="0"/>
              <a:t> </a:t>
            </a:r>
            <a:r>
              <a:rPr lang="fr-FR" b="1" dirty="0" err="1"/>
              <a:t>trong</a:t>
            </a:r>
            <a:r>
              <a:rPr lang="fr-FR" b="1" dirty="0"/>
              <a:t>….. ....</a:t>
            </a:r>
            <a:r>
              <a:rPr lang="fr-FR" b="1" dirty="0" err="1"/>
              <a:t>của</a:t>
            </a:r>
            <a:r>
              <a:rPr lang="fr-FR" b="1" dirty="0"/>
              <a:t> </a:t>
            </a:r>
            <a:r>
              <a:rPr lang="fr-FR" b="1" dirty="0" err="1"/>
              <a:t>hệ</a:t>
            </a:r>
            <a:r>
              <a:rPr lang="fr-FR" b="1" dirty="0"/>
              <a:t> </a:t>
            </a:r>
            <a:r>
              <a:rPr lang="fr-FR" b="1" dirty="0" err="1"/>
              <a:t>Mặt</a:t>
            </a:r>
            <a:r>
              <a:rPr lang="fr-FR" b="1" dirty="0"/>
              <a:t> </a:t>
            </a:r>
            <a:r>
              <a:rPr lang="fr-FR" b="1" dirty="0" err="1"/>
              <a:t>Trời</a:t>
            </a:r>
            <a:r>
              <a:rPr lang="fr-FR" dirty="0"/>
              <a:t>.</a:t>
            </a:r>
            <a:endParaRPr lang="en-US" dirty="0"/>
          </a:p>
          <a:p>
            <a:r>
              <a:rPr lang="fr-FR" b="1" i="1" dirty="0"/>
              <a:t>A. </a:t>
            </a:r>
            <a:r>
              <a:rPr lang="fr-FR" b="1" i="1" dirty="0" err="1"/>
              <a:t>hình</a:t>
            </a:r>
            <a:r>
              <a:rPr lang="fr-FR" b="1" i="1" dirty="0"/>
              <a:t> </a:t>
            </a:r>
            <a:r>
              <a:rPr lang="fr-FR" b="1" i="1" dirty="0" err="1"/>
              <a:t>cầu</a:t>
            </a:r>
            <a:r>
              <a:rPr lang="fr-FR" b="1" i="1" dirty="0"/>
              <a:t> / 8 </a:t>
            </a:r>
            <a:r>
              <a:rPr lang="fr-FR" b="1" i="1" dirty="0" err="1"/>
              <a:t>hành</a:t>
            </a:r>
            <a:r>
              <a:rPr lang="fr-FR" b="1" i="1" dirty="0"/>
              <a:t> </a:t>
            </a:r>
            <a:r>
              <a:rPr lang="fr-FR" b="1" i="1" dirty="0" err="1"/>
              <a:t>tinh</a:t>
            </a:r>
            <a:r>
              <a:rPr lang="fr-FR" dirty="0"/>
              <a:t>				</a:t>
            </a:r>
            <a:r>
              <a:rPr lang="fr-FR" dirty="0" smtClean="0"/>
              <a:t>B</a:t>
            </a:r>
            <a:r>
              <a:rPr lang="fr-FR" dirty="0"/>
              <a:t>. </a:t>
            </a:r>
            <a:r>
              <a:rPr lang="fr-FR" dirty="0" err="1"/>
              <a:t>hình</a:t>
            </a:r>
            <a:r>
              <a:rPr lang="fr-FR" dirty="0"/>
              <a:t> </a:t>
            </a:r>
            <a:r>
              <a:rPr lang="fr-FR" dirty="0" err="1"/>
              <a:t>tròn</a:t>
            </a:r>
            <a:r>
              <a:rPr lang="fr-FR" dirty="0"/>
              <a:t> / 8 </a:t>
            </a:r>
            <a:r>
              <a:rPr lang="fr-FR" dirty="0" err="1"/>
              <a:t>hành</a:t>
            </a:r>
            <a:r>
              <a:rPr lang="fr-FR" dirty="0"/>
              <a:t> </a:t>
            </a:r>
            <a:r>
              <a:rPr lang="fr-FR" dirty="0" err="1"/>
              <a:t>tinh</a:t>
            </a:r>
            <a:endParaRPr lang="en-US" dirty="0"/>
          </a:p>
          <a:p>
            <a:r>
              <a:rPr lang="fr-FR" dirty="0"/>
              <a:t>C. </a:t>
            </a:r>
            <a:r>
              <a:rPr lang="fr-FR" dirty="0" err="1"/>
              <a:t>hình</a:t>
            </a:r>
            <a:r>
              <a:rPr lang="fr-FR" dirty="0"/>
              <a:t> </a:t>
            </a:r>
            <a:r>
              <a:rPr lang="fr-FR" dirty="0" err="1"/>
              <a:t>cầu</a:t>
            </a:r>
            <a:r>
              <a:rPr lang="fr-FR" dirty="0"/>
              <a:t> / 9 </a:t>
            </a:r>
            <a:r>
              <a:rPr lang="fr-FR" dirty="0" err="1"/>
              <a:t>hành</a:t>
            </a:r>
            <a:r>
              <a:rPr lang="fr-FR" dirty="0"/>
              <a:t> </a:t>
            </a:r>
            <a:r>
              <a:rPr lang="fr-FR" dirty="0" err="1"/>
              <a:t>tinh</a:t>
            </a:r>
            <a:r>
              <a:rPr lang="fr-FR" dirty="0"/>
              <a:t>				</a:t>
            </a:r>
            <a:r>
              <a:rPr lang="fr-FR" dirty="0" smtClean="0"/>
              <a:t>D</a:t>
            </a:r>
            <a:r>
              <a:rPr lang="fr-FR" dirty="0"/>
              <a:t>. </a:t>
            </a:r>
            <a:r>
              <a:rPr lang="fr-FR" dirty="0" err="1"/>
              <a:t>hình</a:t>
            </a:r>
            <a:r>
              <a:rPr lang="fr-FR" dirty="0"/>
              <a:t> </a:t>
            </a:r>
            <a:r>
              <a:rPr lang="fr-FR" dirty="0" err="1"/>
              <a:t>tròn</a:t>
            </a:r>
            <a:r>
              <a:rPr lang="fr-FR" dirty="0"/>
              <a:t> / 9 </a:t>
            </a:r>
            <a:r>
              <a:rPr lang="fr-FR" dirty="0" err="1"/>
              <a:t>hành</a:t>
            </a:r>
            <a:r>
              <a:rPr lang="fr-FR" dirty="0"/>
              <a:t> </a:t>
            </a:r>
            <a:r>
              <a:rPr lang="fr-FR" dirty="0" err="1"/>
              <a:t>tinh</a:t>
            </a:r>
            <a:endParaRPr lang="en-US" dirty="0"/>
          </a:p>
        </p:txBody>
      </p:sp>
    </p:spTree>
    <p:extLst>
      <p:ext uri="{BB962C8B-B14F-4D97-AF65-F5344CB8AC3E}">
        <p14:creationId xmlns:p14="http://schemas.microsoft.com/office/powerpoint/2010/main" val="3642280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09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203598"/>
            <a:ext cx="8496944" cy="3693319"/>
          </a:xfrm>
          <a:prstGeom prst="rect">
            <a:avLst/>
          </a:prstGeom>
        </p:spPr>
        <p:txBody>
          <a:bodyPr wrap="square">
            <a:spAutoFit/>
          </a:bodyPr>
          <a:lstStyle/>
          <a:p>
            <a:r>
              <a:rPr lang="vi-VN" b="1" dirty="0"/>
              <a:t>Câu 6. </a:t>
            </a:r>
            <a:r>
              <a:rPr lang="en-US" dirty="0" err="1"/>
              <a:t>Bước</a:t>
            </a:r>
            <a:r>
              <a:rPr lang="en-US" dirty="0"/>
              <a:t> </a:t>
            </a:r>
            <a:r>
              <a:rPr lang="en-US" dirty="0" err="1"/>
              <a:t>đầu</a:t>
            </a:r>
            <a:r>
              <a:rPr lang="en-US" dirty="0"/>
              <a:t> </a:t>
            </a:r>
            <a:r>
              <a:rPr lang="en-US" dirty="0" err="1"/>
              <a:t>tiên</a:t>
            </a:r>
            <a:r>
              <a:rPr lang="en-US" dirty="0"/>
              <a:t> </a:t>
            </a:r>
            <a:r>
              <a:rPr lang="en-US" dirty="0" err="1"/>
              <a:t>cần</a:t>
            </a:r>
            <a:r>
              <a:rPr lang="en-US" dirty="0"/>
              <a:t> </a:t>
            </a:r>
            <a:r>
              <a:rPr lang="en-US" dirty="0" err="1"/>
              <a:t>làm</a:t>
            </a:r>
            <a:r>
              <a:rPr lang="en-US" dirty="0"/>
              <a:t> </a:t>
            </a:r>
            <a:r>
              <a:rPr lang="en-US" dirty="0" err="1"/>
              <a:t>khi</a:t>
            </a:r>
            <a:r>
              <a:rPr lang="en-US" dirty="0"/>
              <a:t> </a:t>
            </a:r>
            <a:r>
              <a:rPr lang="en-US" dirty="0" err="1"/>
              <a:t>đọc</a:t>
            </a:r>
            <a:r>
              <a:rPr lang="en-US" dirty="0"/>
              <a:t> </a:t>
            </a:r>
            <a:r>
              <a:rPr lang="en-US" dirty="0" err="1"/>
              <a:t>để</a:t>
            </a:r>
            <a:r>
              <a:rPr lang="en-US" dirty="0"/>
              <a:t> </a:t>
            </a:r>
            <a:r>
              <a:rPr lang="en-US" dirty="0" err="1"/>
              <a:t>hiểu</a:t>
            </a:r>
            <a:r>
              <a:rPr lang="en-US" dirty="0"/>
              <a:t> </a:t>
            </a:r>
            <a:r>
              <a:rPr lang="en-US" dirty="0" err="1"/>
              <a:t>nội</a:t>
            </a:r>
            <a:r>
              <a:rPr lang="en-US" dirty="0"/>
              <a:t> dung </a:t>
            </a:r>
            <a:r>
              <a:rPr lang="en-US" dirty="0" err="1"/>
              <a:t>bản</a:t>
            </a:r>
            <a:r>
              <a:rPr lang="vi-VN" dirty="0"/>
              <a:t> đồ là</a:t>
            </a:r>
            <a:endParaRPr lang="en-US" dirty="0"/>
          </a:p>
          <a:p>
            <a:r>
              <a:rPr lang="en-US" b="1" dirty="0"/>
              <a:t>        </a:t>
            </a:r>
            <a:r>
              <a:rPr lang="en-US" dirty="0">
                <a:solidFill>
                  <a:srgbClr val="FF0000"/>
                </a:solidFill>
              </a:rPr>
              <a:t>A. </a:t>
            </a:r>
            <a:r>
              <a:rPr lang="en-US" dirty="0" err="1">
                <a:solidFill>
                  <a:srgbClr val="FF0000"/>
                </a:solidFill>
              </a:rPr>
              <a:t>xem</a:t>
            </a:r>
            <a:r>
              <a:rPr lang="en-US" dirty="0">
                <a:solidFill>
                  <a:srgbClr val="FF0000"/>
                </a:solidFill>
              </a:rPr>
              <a:t> </a:t>
            </a:r>
            <a:r>
              <a:rPr lang="en-US" dirty="0" err="1">
                <a:solidFill>
                  <a:srgbClr val="FF0000"/>
                </a:solidFill>
              </a:rPr>
              <a:t>tỉ</a:t>
            </a:r>
            <a:r>
              <a:rPr lang="en-US" dirty="0">
                <a:solidFill>
                  <a:srgbClr val="FF0000"/>
                </a:solidFill>
              </a:rPr>
              <a:t> </a:t>
            </a:r>
            <a:r>
              <a:rPr lang="en-US" dirty="0" err="1">
                <a:solidFill>
                  <a:srgbClr val="FF0000"/>
                </a:solidFill>
              </a:rPr>
              <a:t>lệ</a:t>
            </a:r>
            <a:r>
              <a:rPr lang="en-US" dirty="0">
                <a:solidFill>
                  <a:srgbClr val="FF0000"/>
                </a:solidFill>
              </a:rPr>
              <a:t> </a:t>
            </a:r>
            <a:r>
              <a:rPr lang="en-US" dirty="0" err="1">
                <a:solidFill>
                  <a:srgbClr val="FF0000"/>
                </a:solidFill>
              </a:rPr>
              <a:t>bản</a:t>
            </a:r>
            <a:r>
              <a:rPr lang="en-US" dirty="0">
                <a:solidFill>
                  <a:srgbClr val="FF0000"/>
                </a:solidFill>
              </a:rPr>
              <a:t> </a:t>
            </a:r>
            <a:r>
              <a:rPr lang="en-US" dirty="0" err="1">
                <a:solidFill>
                  <a:srgbClr val="FF0000"/>
                </a:solidFill>
              </a:rPr>
              <a:t>đồ</a:t>
            </a:r>
            <a:r>
              <a:rPr lang="en-US" dirty="0">
                <a:solidFill>
                  <a:srgbClr val="FF0000"/>
                </a:solidFill>
              </a:rPr>
              <a:t>.  </a:t>
            </a:r>
            <a:r>
              <a:rPr lang="en-US" dirty="0"/>
              <a:t>               	    	B.</a:t>
            </a:r>
            <a:r>
              <a:rPr lang="vi-VN" dirty="0"/>
              <a:t> tìm phương hướng.</a:t>
            </a:r>
            <a:endParaRPr lang="en-US" dirty="0"/>
          </a:p>
          <a:p>
            <a:r>
              <a:rPr lang="en-US" dirty="0"/>
              <a:t>       C. </a:t>
            </a:r>
            <a:r>
              <a:rPr lang="en-US" dirty="0" err="1"/>
              <a:t>đọc</a:t>
            </a:r>
            <a:r>
              <a:rPr lang="vi-VN" dirty="0"/>
              <a:t> bảng chú giải</a:t>
            </a:r>
            <a:r>
              <a:rPr lang="en-US" dirty="0"/>
              <a:t>.                    		D.</a:t>
            </a:r>
            <a:r>
              <a:rPr lang="en-US" b="1" dirty="0"/>
              <a:t> </a:t>
            </a:r>
            <a:r>
              <a:rPr lang="en-US" dirty="0" err="1"/>
              <a:t>đọc</a:t>
            </a:r>
            <a:r>
              <a:rPr lang="en-US" dirty="0"/>
              <a:t> </a:t>
            </a:r>
            <a:r>
              <a:rPr lang="en-US" dirty="0" err="1"/>
              <a:t>độ</a:t>
            </a:r>
            <a:r>
              <a:rPr lang="en-US" dirty="0"/>
              <a:t> </a:t>
            </a:r>
            <a:r>
              <a:rPr lang="en-US" dirty="0" err="1"/>
              <a:t>cao</a:t>
            </a:r>
            <a:r>
              <a:rPr lang="en-US" dirty="0"/>
              <a:t> </a:t>
            </a:r>
            <a:r>
              <a:rPr lang="en-US" dirty="0" err="1"/>
              <a:t>trên</a:t>
            </a:r>
            <a:r>
              <a:rPr lang="en-US" dirty="0"/>
              <a:t> </a:t>
            </a:r>
            <a:r>
              <a:rPr lang="en-US" dirty="0" err="1"/>
              <a:t>đường</a:t>
            </a:r>
            <a:r>
              <a:rPr lang="en-US" dirty="0"/>
              <a:t> </a:t>
            </a:r>
            <a:r>
              <a:rPr lang="en-US" dirty="0" err="1"/>
              <a:t>đồng</a:t>
            </a:r>
            <a:r>
              <a:rPr lang="en-US" dirty="0"/>
              <a:t> </a:t>
            </a:r>
            <a:r>
              <a:rPr lang="en-US" dirty="0" err="1"/>
              <a:t>mức</a:t>
            </a:r>
            <a:r>
              <a:rPr lang="vi-VN" dirty="0"/>
              <a:t>.</a:t>
            </a:r>
            <a:endParaRPr lang="en-US" dirty="0"/>
          </a:p>
          <a:p>
            <a:r>
              <a:rPr lang="vi-VN" b="1" dirty="0"/>
              <a:t>Câu 7:</a:t>
            </a:r>
            <a:r>
              <a:rPr lang="vi-VN" dirty="0"/>
              <a:t> Để thể hiện một </a:t>
            </a:r>
            <a:r>
              <a:rPr lang="vi-VN" dirty="0">
                <a:solidFill>
                  <a:srgbClr val="FF0000"/>
                </a:solidFill>
              </a:rPr>
              <a:t>nhà máy </a:t>
            </a:r>
            <a:r>
              <a:rPr lang="vi-VN" dirty="0"/>
              <a:t>trên bản đồ, người ta sử dụng loại kí hiệu nào? </a:t>
            </a:r>
            <a:endParaRPr lang="en-US" dirty="0"/>
          </a:p>
          <a:p>
            <a:r>
              <a:rPr lang="vi-VN" dirty="0">
                <a:solidFill>
                  <a:srgbClr val="FF0000"/>
                </a:solidFill>
              </a:rPr>
              <a:t>A. Kí hiệu điểm.</a:t>
            </a:r>
            <a:r>
              <a:rPr lang="vi-VN" dirty="0"/>
              <a:t>			</a:t>
            </a:r>
            <a:r>
              <a:rPr lang="en-US" dirty="0" smtClean="0"/>
              <a:t>                </a:t>
            </a:r>
            <a:r>
              <a:rPr lang="vi-VN" dirty="0" smtClean="0"/>
              <a:t>B</a:t>
            </a:r>
            <a:r>
              <a:rPr lang="vi-VN" dirty="0"/>
              <a:t>. Kí hiệu đường.        	</a:t>
            </a:r>
            <a:endParaRPr lang="en-US" dirty="0"/>
          </a:p>
          <a:p>
            <a:r>
              <a:rPr lang="vi-VN" dirty="0"/>
              <a:t>C. Kí hiệu diện tích.         		</a:t>
            </a:r>
            <a:r>
              <a:rPr lang="en-US" dirty="0" smtClean="0"/>
              <a:t>                </a:t>
            </a:r>
            <a:r>
              <a:rPr lang="vi-VN" dirty="0" smtClean="0"/>
              <a:t>D</a:t>
            </a:r>
            <a:r>
              <a:rPr lang="vi-VN" dirty="0"/>
              <a:t>. Cả 3 loại kí hiệu trên</a:t>
            </a:r>
            <a:endParaRPr lang="en-US" dirty="0"/>
          </a:p>
          <a:p>
            <a:r>
              <a:rPr lang="vi-VN" b="1" dirty="0"/>
              <a:t>Câu 8:</a:t>
            </a:r>
            <a:r>
              <a:rPr lang="vi-VN" dirty="0"/>
              <a:t> Quan sát hình dưới đây cho biết các kí hiệu: </a:t>
            </a:r>
            <a:r>
              <a:rPr lang="vi-VN" i="1" dirty="0"/>
              <a:t>đường bộ, đường sắt, biên giới quốc gia</a:t>
            </a:r>
            <a:r>
              <a:rPr lang="vi-VN" dirty="0"/>
              <a:t> thuộc loại kí hiệu nào?</a:t>
            </a:r>
            <a:endParaRPr lang="en-US" dirty="0"/>
          </a:p>
          <a:p>
            <a:r>
              <a:rPr lang="vi-VN" dirty="0"/>
              <a:t>A. Kí hiệu điểm.	</a:t>
            </a:r>
            <a:r>
              <a:rPr lang="vi-VN" dirty="0">
                <a:solidFill>
                  <a:srgbClr val="FF0000"/>
                </a:solidFill>
              </a:rPr>
              <a:t>B. Kí hiệu đường.        </a:t>
            </a:r>
            <a:r>
              <a:rPr lang="vi-VN" dirty="0"/>
              <a:t>C. Kí hiệu diện tích.         D. Cả 3 loại kí hiệu trên.</a:t>
            </a:r>
            <a:endParaRPr lang="en-US" dirty="0"/>
          </a:p>
          <a:p>
            <a:r>
              <a:rPr lang="vi-VN" b="1" dirty="0"/>
              <a:t> Câu 9</a:t>
            </a:r>
            <a:r>
              <a:rPr lang="nl-NL" dirty="0"/>
              <a:t>.</a:t>
            </a:r>
            <a:r>
              <a:rPr lang="nl-NL" b="1" dirty="0"/>
              <a:t>Trái Đất có dạng…. </a:t>
            </a:r>
            <a:r>
              <a:rPr lang="vi-VN" b="1" dirty="0"/>
              <a:t>......... </a:t>
            </a:r>
            <a:r>
              <a:rPr lang="fr-FR" b="1" dirty="0"/>
              <a:t>là </a:t>
            </a:r>
            <a:r>
              <a:rPr lang="fr-FR" b="1" dirty="0" err="1"/>
              <a:t>một</a:t>
            </a:r>
            <a:r>
              <a:rPr lang="fr-FR" b="1" dirty="0"/>
              <a:t> </a:t>
            </a:r>
            <a:r>
              <a:rPr lang="fr-FR" b="1" dirty="0" err="1"/>
              <a:t>trong</a:t>
            </a:r>
            <a:r>
              <a:rPr lang="fr-FR" b="1" dirty="0"/>
              <a:t>….. ....</a:t>
            </a:r>
            <a:r>
              <a:rPr lang="fr-FR" b="1" dirty="0" err="1"/>
              <a:t>của</a:t>
            </a:r>
            <a:r>
              <a:rPr lang="fr-FR" b="1" dirty="0"/>
              <a:t> </a:t>
            </a:r>
            <a:r>
              <a:rPr lang="fr-FR" b="1" dirty="0" err="1"/>
              <a:t>hệ</a:t>
            </a:r>
            <a:r>
              <a:rPr lang="fr-FR" b="1" dirty="0"/>
              <a:t> </a:t>
            </a:r>
            <a:r>
              <a:rPr lang="fr-FR" b="1" dirty="0" err="1"/>
              <a:t>Mặt</a:t>
            </a:r>
            <a:r>
              <a:rPr lang="fr-FR" b="1" dirty="0"/>
              <a:t> </a:t>
            </a:r>
            <a:r>
              <a:rPr lang="fr-FR" b="1" dirty="0" err="1"/>
              <a:t>Trời</a:t>
            </a:r>
            <a:r>
              <a:rPr lang="fr-FR" dirty="0"/>
              <a:t>.</a:t>
            </a:r>
            <a:endParaRPr lang="en-US" dirty="0"/>
          </a:p>
          <a:p>
            <a:r>
              <a:rPr lang="fr-FR" b="1" i="1" dirty="0">
                <a:solidFill>
                  <a:srgbClr val="FF0000"/>
                </a:solidFill>
              </a:rPr>
              <a:t>A. </a:t>
            </a:r>
            <a:r>
              <a:rPr lang="fr-FR" b="1" i="1" dirty="0" err="1">
                <a:solidFill>
                  <a:srgbClr val="FF0000"/>
                </a:solidFill>
              </a:rPr>
              <a:t>hình</a:t>
            </a:r>
            <a:r>
              <a:rPr lang="fr-FR" b="1" i="1" dirty="0">
                <a:solidFill>
                  <a:srgbClr val="FF0000"/>
                </a:solidFill>
              </a:rPr>
              <a:t> </a:t>
            </a:r>
            <a:r>
              <a:rPr lang="fr-FR" b="1" i="1" dirty="0" err="1">
                <a:solidFill>
                  <a:srgbClr val="FF0000"/>
                </a:solidFill>
              </a:rPr>
              <a:t>cầu</a:t>
            </a:r>
            <a:r>
              <a:rPr lang="fr-FR" b="1" i="1" dirty="0">
                <a:solidFill>
                  <a:srgbClr val="FF0000"/>
                </a:solidFill>
              </a:rPr>
              <a:t> / 8 </a:t>
            </a:r>
            <a:r>
              <a:rPr lang="fr-FR" b="1" i="1" dirty="0" err="1">
                <a:solidFill>
                  <a:srgbClr val="FF0000"/>
                </a:solidFill>
              </a:rPr>
              <a:t>hành</a:t>
            </a:r>
            <a:r>
              <a:rPr lang="fr-FR" b="1" i="1" dirty="0">
                <a:solidFill>
                  <a:srgbClr val="FF0000"/>
                </a:solidFill>
              </a:rPr>
              <a:t> </a:t>
            </a:r>
            <a:r>
              <a:rPr lang="fr-FR" b="1" i="1" dirty="0" err="1">
                <a:solidFill>
                  <a:srgbClr val="FF0000"/>
                </a:solidFill>
              </a:rPr>
              <a:t>tinh</a:t>
            </a:r>
            <a:r>
              <a:rPr lang="fr-FR" dirty="0"/>
              <a:t>				</a:t>
            </a:r>
            <a:r>
              <a:rPr lang="fr-FR" dirty="0" smtClean="0"/>
              <a:t>B</a:t>
            </a:r>
            <a:r>
              <a:rPr lang="fr-FR" dirty="0"/>
              <a:t>. </a:t>
            </a:r>
            <a:r>
              <a:rPr lang="fr-FR" dirty="0" err="1"/>
              <a:t>hình</a:t>
            </a:r>
            <a:r>
              <a:rPr lang="fr-FR" dirty="0"/>
              <a:t> </a:t>
            </a:r>
            <a:r>
              <a:rPr lang="fr-FR" dirty="0" err="1"/>
              <a:t>tròn</a:t>
            </a:r>
            <a:r>
              <a:rPr lang="fr-FR" dirty="0"/>
              <a:t> / 8 </a:t>
            </a:r>
            <a:r>
              <a:rPr lang="fr-FR" dirty="0" err="1"/>
              <a:t>hành</a:t>
            </a:r>
            <a:r>
              <a:rPr lang="fr-FR" dirty="0"/>
              <a:t> </a:t>
            </a:r>
            <a:r>
              <a:rPr lang="fr-FR" dirty="0" err="1"/>
              <a:t>tinh</a:t>
            </a:r>
            <a:endParaRPr lang="en-US" dirty="0"/>
          </a:p>
          <a:p>
            <a:r>
              <a:rPr lang="fr-FR" dirty="0"/>
              <a:t>C. </a:t>
            </a:r>
            <a:r>
              <a:rPr lang="fr-FR" dirty="0" err="1"/>
              <a:t>hình</a:t>
            </a:r>
            <a:r>
              <a:rPr lang="fr-FR" dirty="0"/>
              <a:t> </a:t>
            </a:r>
            <a:r>
              <a:rPr lang="fr-FR" dirty="0" err="1"/>
              <a:t>cầu</a:t>
            </a:r>
            <a:r>
              <a:rPr lang="fr-FR" dirty="0"/>
              <a:t> / 9 </a:t>
            </a:r>
            <a:r>
              <a:rPr lang="fr-FR" dirty="0" err="1"/>
              <a:t>hành</a:t>
            </a:r>
            <a:r>
              <a:rPr lang="fr-FR" dirty="0"/>
              <a:t> </a:t>
            </a:r>
            <a:r>
              <a:rPr lang="fr-FR" dirty="0" err="1"/>
              <a:t>tinh</a:t>
            </a:r>
            <a:r>
              <a:rPr lang="fr-FR" dirty="0"/>
              <a:t>				</a:t>
            </a:r>
            <a:r>
              <a:rPr lang="fr-FR" dirty="0" smtClean="0"/>
              <a:t>D</a:t>
            </a:r>
            <a:r>
              <a:rPr lang="fr-FR" dirty="0"/>
              <a:t>. </a:t>
            </a:r>
            <a:r>
              <a:rPr lang="fr-FR" dirty="0" err="1"/>
              <a:t>hình</a:t>
            </a:r>
            <a:r>
              <a:rPr lang="fr-FR" dirty="0"/>
              <a:t> </a:t>
            </a:r>
            <a:r>
              <a:rPr lang="fr-FR" dirty="0" err="1"/>
              <a:t>tròn</a:t>
            </a:r>
            <a:r>
              <a:rPr lang="fr-FR" dirty="0"/>
              <a:t> / 9 </a:t>
            </a:r>
            <a:r>
              <a:rPr lang="fr-FR" dirty="0" err="1"/>
              <a:t>hành</a:t>
            </a:r>
            <a:r>
              <a:rPr lang="fr-FR" dirty="0"/>
              <a:t> </a:t>
            </a:r>
            <a:r>
              <a:rPr lang="fr-FR" dirty="0" err="1"/>
              <a:t>tinh</a:t>
            </a:r>
            <a:endParaRPr lang="en-US" dirty="0"/>
          </a:p>
        </p:txBody>
      </p:sp>
    </p:spTree>
    <p:extLst>
      <p:ext uri="{BB962C8B-B14F-4D97-AF65-F5344CB8AC3E}">
        <p14:creationId xmlns:p14="http://schemas.microsoft.com/office/powerpoint/2010/main" val="3926223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9542"/>
            <a:ext cx="8712968" cy="3416320"/>
          </a:xfrm>
          <a:prstGeom prst="rect">
            <a:avLst/>
          </a:prstGeom>
        </p:spPr>
        <p:txBody>
          <a:bodyPr wrap="square">
            <a:spAutoFit/>
          </a:bodyPr>
          <a:lstStyle/>
          <a:p>
            <a:r>
              <a:rPr lang="fr-FR" b="1" dirty="0" err="1"/>
              <a:t>Câu</a:t>
            </a:r>
            <a:r>
              <a:rPr lang="fr-FR" b="1" dirty="0"/>
              <a:t> </a:t>
            </a:r>
            <a:r>
              <a:rPr lang="en-US" b="1" dirty="0"/>
              <a:t>9</a:t>
            </a:r>
            <a:r>
              <a:rPr lang="vi-VN" b="1" dirty="0" smtClean="0"/>
              <a:t>. </a:t>
            </a:r>
            <a:r>
              <a:rPr lang="vi-VN" dirty="0"/>
              <a:t>Trong hệ Mặt Trời, sự sống chỉ có duy nhất ở hành tinh</a:t>
            </a:r>
            <a:endParaRPr lang="en-US" dirty="0"/>
          </a:p>
          <a:p>
            <a:r>
              <a:rPr lang="vi-VN" dirty="0"/>
              <a:t>            A. Trái Đất.	</a:t>
            </a:r>
            <a:r>
              <a:rPr lang="vi-VN" dirty="0" smtClean="0"/>
              <a:t>B</a:t>
            </a:r>
            <a:r>
              <a:rPr lang="vi-VN" dirty="0"/>
              <a:t>. Hoả tinh</a:t>
            </a:r>
            <a:r>
              <a:rPr lang="vi-VN" dirty="0" smtClean="0"/>
              <a:t>.</a:t>
            </a:r>
            <a:r>
              <a:rPr lang="vi-VN" dirty="0"/>
              <a:t>	C. Mộc tinh.		D. Thổ tinh.</a:t>
            </a:r>
            <a:endParaRPr lang="en-US" dirty="0"/>
          </a:p>
          <a:p>
            <a:r>
              <a:rPr lang="vi-VN" b="1" dirty="0"/>
              <a:t>Câu 10.</a:t>
            </a:r>
            <a:r>
              <a:rPr lang="vi-VN" dirty="0"/>
              <a:t> Theo thứ tự xa dần Mặt Trời, Trái Đất nằm ở vị trí thứ mấy? </a:t>
            </a:r>
            <a:endParaRPr lang="en-US" dirty="0"/>
          </a:p>
          <a:p>
            <a:r>
              <a:rPr lang="vi-VN" dirty="0"/>
              <a:t>       A. 2.			</a:t>
            </a:r>
            <a:r>
              <a:rPr lang="vi-VN" dirty="0" smtClean="0"/>
              <a:t>B</a:t>
            </a:r>
            <a:r>
              <a:rPr lang="vi-VN" dirty="0"/>
              <a:t>. 3.		</a:t>
            </a:r>
            <a:r>
              <a:rPr lang="vi-VN" dirty="0" smtClean="0"/>
              <a:t>C</a:t>
            </a:r>
            <a:r>
              <a:rPr lang="vi-VN" dirty="0"/>
              <a:t>. 4.			D. 5.</a:t>
            </a:r>
            <a:endParaRPr lang="en-US" dirty="0"/>
          </a:p>
          <a:p>
            <a:r>
              <a:rPr lang="vi-VN" b="1" dirty="0"/>
              <a:t>Câu 11. </a:t>
            </a:r>
            <a:r>
              <a:rPr lang="vi-VN" dirty="0"/>
              <a:t>Trái Đất </a:t>
            </a:r>
            <a:r>
              <a:rPr lang="vi-VN" b="1" i="1" dirty="0"/>
              <a:t>không</a:t>
            </a:r>
            <a:r>
              <a:rPr lang="vi-VN" i="1" dirty="0"/>
              <a:t> </a:t>
            </a:r>
            <a:r>
              <a:rPr lang="vi-VN" dirty="0"/>
              <a:t>có đặc điểm nào sau đây?</a:t>
            </a:r>
            <a:endParaRPr lang="en-US" dirty="0"/>
          </a:p>
          <a:p>
            <a:r>
              <a:rPr lang="vi-VN" dirty="0"/>
              <a:t>      A. Có dạng hình tròn.			</a:t>
            </a:r>
            <a:r>
              <a:rPr lang="vi-VN" dirty="0" smtClean="0"/>
              <a:t>B</a:t>
            </a:r>
            <a:r>
              <a:rPr lang="vi-VN" dirty="0"/>
              <a:t>. Bán kính tại xích đạo là 6378km.</a:t>
            </a:r>
            <a:endParaRPr lang="en-US" dirty="0"/>
          </a:p>
          <a:p>
            <a:r>
              <a:rPr lang="vi-VN" dirty="0"/>
              <a:t>      C. Diện tích bề mặt hơn 510 triệu km</a:t>
            </a:r>
            <a:r>
              <a:rPr lang="vi-VN" baseline="30000" dirty="0"/>
              <a:t>2</a:t>
            </a:r>
            <a:r>
              <a:rPr lang="vi-VN" dirty="0"/>
              <a:t>.	D. Là một trong các hành tinh của hệ Mặt Trời.</a:t>
            </a:r>
            <a:endParaRPr lang="en-US" dirty="0"/>
          </a:p>
          <a:p>
            <a:r>
              <a:rPr lang="vi-VN" b="1" dirty="0"/>
              <a:t>Câu 12. </a:t>
            </a:r>
            <a:r>
              <a:rPr lang="vi-VN" dirty="0"/>
              <a:t>Hành tinh đứng đầu tiên trong hệ Mặt Trời là</a:t>
            </a:r>
            <a:endParaRPr lang="en-US" dirty="0"/>
          </a:p>
          <a:p>
            <a:r>
              <a:rPr lang="vi-VN" dirty="0"/>
              <a:t>       A. Kim tinh.		</a:t>
            </a:r>
            <a:r>
              <a:rPr lang="vi-VN" dirty="0" smtClean="0"/>
              <a:t>B</a:t>
            </a:r>
            <a:r>
              <a:rPr lang="vi-VN" dirty="0"/>
              <a:t>. Hoả tinh.	</a:t>
            </a:r>
            <a:r>
              <a:rPr lang="vi-VN" dirty="0" smtClean="0"/>
              <a:t>C</a:t>
            </a:r>
            <a:r>
              <a:rPr lang="vi-VN" dirty="0"/>
              <a:t>. Trái Đất.	D. Thuỷ tinh.	</a:t>
            </a:r>
            <a:endParaRPr lang="en-US" dirty="0"/>
          </a:p>
          <a:p>
            <a:r>
              <a:rPr lang="nl-NL" b="1" dirty="0" smtClean="0"/>
              <a:t>Câu 1</a:t>
            </a:r>
            <a:r>
              <a:rPr lang="en-US" b="1" dirty="0"/>
              <a:t>3</a:t>
            </a:r>
            <a:r>
              <a:rPr lang="nl-NL" b="1" dirty="0" smtClean="0"/>
              <a:t>:</a:t>
            </a:r>
            <a:r>
              <a:rPr lang="nl-NL" dirty="0" smtClean="0"/>
              <a:t>  </a:t>
            </a:r>
            <a:r>
              <a:rPr lang="en-US" dirty="0" err="1"/>
              <a:t>Thời</a:t>
            </a:r>
            <a:r>
              <a:rPr lang="en-US" dirty="0"/>
              <a:t> </a:t>
            </a:r>
            <a:r>
              <a:rPr lang="en-US" dirty="0" err="1"/>
              <a:t>gian</a:t>
            </a:r>
            <a:r>
              <a:rPr lang="en-US" dirty="0"/>
              <a:t> </a:t>
            </a:r>
            <a:r>
              <a:rPr lang="en-US" dirty="0" err="1"/>
              <a:t>Trái</a:t>
            </a:r>
            <a:r>
              <a:rPr lang="en-US" dirty="0"/>
              <a:t> </a:t>
            </a:r>
            <a:r>
              <a:rPr lang="en-US" dirty="0" err="1"/>
              <a:t>Đất</a:t>
            </a:r>
            <a:r>
              <a:rPr lang="en-US" dirty="0"/>
              <a:t> quay </a:t>
            </a:r>
            <a:r>
              <a:rPr lang="en-US" dirty="0" err="1"/>
              <a:t>một</a:t>
            </a:r>
            <a:r>
              <a:rPr lang="en-US" dirty="0"/>
              <a:t> </a:t>
            </a:r>
            <a:r>
              <a:rPr lang="en-US" dirty="0" err="1"/>
              <a:t>vòng</a:t>
            </a:r>
            <a:r>
              <a:rPr lang="en-US" dirty="0"/>
              <a:t> </a:t>
            </a:r>
            <a:r>
              <a:rPr lang="en-US" dirty="0" err="1"/>
              <a:t>quanh</a:t>
            </a:r>
            <a:r>
              <a:rPr lang="en-US" dirty="0"/>
              <a:t> </a:t>
            </a:r>
            <a:r>
              <a:rPr lang="en-US" dirty="0" err="1"/>
              <a:t>trục</a:t>
            </a:r>
            <a:r>
              <a:rPr lang="en-US" dirty="0"/>
              <a:t> </a:t>
            </a:r>
            <a:r>
              <a:rPr lang="en-US" dirty="0" err="1"/>
              <a:t>là</a:t>
            </a:r>
            <a:endParaRPr lang="en-US" dirty="0"/>
          </a:p>
          <a:p>
            <a:r>
              <a:rPr lang="en-US" dirty="0"/>
              <a:t>A. 12 </a:t>
            </a:r>
            <a:r>
              <a:rPr lang="en-US" dirty="0" err="1"/>
              <a:t>giờ</a:t>
            </a:r>
            <a:r>
              <a:rPr lang="en-US" dirty="0"/>
              <a:t>.  	</a:t>
            </a:r>
            <a:r>
              <a:rPr lang="en-US" dirty="0" smtClean="0"/>
              <a:t>B</a:t>
            </a:r>
            <a:r>
              <a:rPr lang="en-US" dirty="0"/>
              <a:t>. 24 </a:t>
            </a:r>
            <a:r>
              <a:rPr lang="en-US" dirty="0" err="1"/>
              <a:t>giờ</a:t>
            </a:r>
            <a:r>
              <a:rPr lang="en-US" dirty="0"/>
              <a:t>.		</a:t>
            </a:r>
            <a:r>
              <a:rPr lang="en-US" dirty="0" smtClean="0"/>
              <a:t>C</a:t>
            </a:r>
            <a:r>
              <a:rPr lang="en-US" dirty="0"/>
              <a:t>. 6 </a:t>
            </a:r>
            <a:r>
              <a:rPr lang="en-US" dirty="0" err="1"/>
              <a:t>tháng</a:t>
            </a:r>
            <a:r>
              <a:rPr lang="en-US" dirty="0"/>
              <a:t>.               	D. 365 </a:t>
            </a:r>
            <a:r>
              <a:rPr lang="en-US" dirty="0" err="1"/>
              <a:t>ngày</a:t>
            </a:r>
            <a:r>
              <a:rPr lang="en-US" dirty="0"/>
              <a:t> 6 </a:t>
            </a:r>
            <a:r>
              <a:rPr lang="en-US" dirty="0" err="1"/>
              <a:t>giờ</a:t>
            </a:r>
            <a:r>
              <a:rPr lang="en-US" dirty="0"/>
              <a:t>. </a:t>
            </a:r>
          </a:p>
        </p:txBody>
      </p:sp>
    </p:spTree>
    <p:extLst>
      <p:ext uri="{BB962C8B-B14F-4D97-AF65-F5344CB8AC3E}">
        <p14:creationId xmlns:p14="http://schemas.microsoft.com/office/powerpoint/2010/main" val="2985984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183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9542"/>
            <a:ext cx="8712968" cy="3416320"/>
          </a:xfrm>
          <a:prstGeom prst="rect">
            <a:avLst/>
          </a:prstGeom>
        </p:spPr>
        <p:txBody>
          <a:bodyPr wrap="square">
            <a:spAutoFit/>
          </a:bodyPr>
          <a:lstStyle/>
          <a:p>
            <a:r>
              <a:rPr lang="fr-FR" b="1" dirty="0" err="1"/>
              <a:t>Câu</a:t>
            </a:r>
            <a:r>
              <a:rPr lang="fr-FR" b="1" dirty="0"/>
              <a:t> </a:t>
            </a:r>
            <a:r>
              <a:rPr lang="en-US" b="1" dirty="0"/>
              <a:t>9</a:t>
            </a:r>
            <a:r>
              <a:rPr lang="vi-VN" b="1" dirty="0" smtClean="0"/>
              <a:t>. </a:t>
            </a:r>
            <a:r>
              <a:rPr lang="vi-VN" dirty="0"/>
              <a:t>Trong hệ Mặt Trời, sự sống chỉ có duy nhất ở hành tinh</a:t>
            </a:r>
            <a:endParaRPr lang="en-US" dirty="0"/>
          </a:p>
          <a:p>
            <a:r>
              <a:rPr lang="vi-VN" dirty="0"/>
              <a:t>            </a:t>
            </a:r>
            <a:r>
              <a:rPr lang="vi-VN" dirty="0">
                <a:solidFill>
                  <a:srgbClr val="FF0000"/>
                </a:solidFill>
              </a:rPr>
              <a:t>A. Trái Đất.</a:t>
            </a:r>
            <a:r>
              <a:rPr lang="vi-VN" dirty="0"/>
              <a:t>	</a:t>
            </a:r>
            <a:r>
              <a:rPr lang="vi-VN" dirty="0" smtClean="0"/>
              <a:t>B</a:t>
            </a:r>
            <a:r>
              <a:rPr lang="vi-VN" dirty="0"/>
              <a:t>. Hoả tinh</a:t>
            </a:r>
            <a:r>
              <a:rPr lang="vi-VN" dirty="0" smtClean="0"/>
              <a:t>.</a:t>
            </a:r>
            <a:r>
              <a:rPr lang="vi-VN" dirty="0"/>
              <a:t>	C. Mộc tinh.		D. Thổ tinh.</a:t>
            </a:r>
            <a:endParaRPr lang="en-US" dirty="0"/>
          </a:p>
          <a:p>
            <a:r>
              <a:rPr lang="vi-VN" b="1" dirty="0"/>
              <a:t>Câu 10.</a:t>
            </a:r>
            <a:r>
              <a:rPr lang="vi-VN" dirty="0"/>
              <a:t> Theo thứ tự xa dần Mặt Trời, Trái Đất nằm ở vị trí thứ mấy? </a:t>
            </a:r>
            <a:endParaRPr lang="en-US" dirty="0"/>
          </a:p>
          <a:p>
            <a:r>
              <a:rPr lang="vi-VN" dirty="0"/>
              <a:t>       A. 2.			</a:t>
            </a:r>
            <a:r>
              <a:rPr lang="vi-VN" dirty="0" smtClean="0">
                <a:solidFill>
                  <a:srgbClr val="FF0000"/>
                </a:solidFill>
              </a:rPr>
              <a:t>B</a:t>
            </a:r>
            <a:r>
              <a:rPr lang="vi-VN" dirty="0">
                <a:solidFill>
                  <a:srgbClr val="FF0000"/>
                </a:solidFill>
              </a:rPr>
              <a:t>. 3.</a:t>
            </a:r>
            <a:r>
              <a:rPr lang="vi-VN" dirty="0"/>
              <a:t>		</a:t>
            </a:r>
            <a:r>
              <a:rPr lang="vi-VN" dirty="0" smtClean="0"/>
              <a:t>C</a:t>
            </a:r>
            <a:r>
              <a:rPr lang="vi-VN" dirty="0"/>
              <a:t>. 4.			D. 5.</a:t>
            </a:r>
            <a:endParaRPr lang="en-US" dirty="0"/>
          </a:p>
          <a:p>
            <a:r>
              <a:rPr lang="vi-VN" b="1" dirty="0"/>
              <a:t>Câu 11. </a:t>
            </a:r>
            <a:r>
              <a:rPr lang="vi-VN" dirty="0"/>
              <a:t>Trái Đất </a:t>
            </a:r>
            <a:r>
              <a:rPr lang="vi-VN" b="1" i="1" dirty="0"/>
              <a:t>không</a:t>
            </a:r>
            <a:r>
              <a:rPr lang="vi-VN" i="1" dirty="0"/>
              <a:t> </a:t>
            </a:r>
            <a:r>
              <a:rPr lang="vi-VN" dirty="0"/>
              <a:t>có đặc điểm nào sau đây?</a:t>
            </a:r>
            <a:endParaRPr lang="en-US" dirty="0"/>
          </a:p>
          <a:p>
            <a:r>
              <a:rPr lang="vi-VN" dirty="0"/>
              <a:t>      </a:t>
            </a:r>
            <a:r>
              <a:rPr lang="vi-VN" dirty="0">
                <a:solidFill>
                  <a:srgbClr val="FF0000"/>
                </a:solidFill>
              </a:rPr>
              <a:t>A. Có dạng hình tròn.</a:t>
            </a:r>
            <a:r>
              <a:rPr lang="vi-VN" dirty="0"/>
              <a:t>			</a:t>
            </a:r>
            <a:r>
              <a:rPr lang="vi-VN" dirty="0" smtClean="0"/>
              <a:t>B</a:t>
            </a:r>
            <a:r>
              <a:rPr lang="vi-VN" dirty="0"/>
              <a:t>. Bán kính tại xích đạo là 6378km.</a:t>
            </a:r>
            <a:endParaRPr lang="en-US" dirty="0"/>
          </a:p>
          <a:p>
            <a:r>
              <a:rPr lang="vi-VN" dirty="0"/>
              <a:t>      C. Diện tích bề mặt hơn 510 triệu km</a:t>
            </a:r>
            <a:r>
              <a:rPr lang="vi-VN" baseline="30000" dirty="0"/>
              <a:t>2</a:t>
            </a:r>
            <a:r>
              <a:rPr lang="vi-VN" dirty="0"/>
              <a:t>.	D. Là một trong các hành tinh của hệ Mặt Trời.</a:t>
            </a:r>
            <a:endParaRPr lang="en-US" dirty="0"/>
          </a:p>
          <a:p>
            <a:r>
              <a:rPr lang="vi-VN" b="1" dirty="0"/>
              <a:t>Câu 12. </a:t>
            </a:r>
            <a:r>
              <a:rPr lang="vi-VN" dirty="0"/>
              <a:t>Hành tinh đứng đầu tiên trong hệ Mặt Trời là</a:t>
            </a:r>
            <a:endParaRPr lang="en-US" dirty="0"/>
          </a:p>
          <a:p>
            <a:r>
              <a:rPr lang="vi-VN" dirty="0"/>
              <a:t>       A. Kim tinh.		</a:t>
            </a:r>
            <a:r>
              <a:rPr lang="vi-VN" dirty="0" smtClean="0"/>
              <a:t>B</a:t>
            </a:r>
            <a:r>
              <a:rPr lang="vi-VN" dirty="0"/>
              <a:t>. Hoả tinh.	</a:t>
            </a:r>
            <a:r>
              <a:rPr lang="vi-VN" dirty="0" smtClean="0"/>
              <a:t>C</a:t>
            </a:r>
            <a:r>
              <a:rPr lang="vi-VN" dirty="0"/>
              <a:t>. Trái Đất.	</a:t>
            </a:r>
            <a:r>
              <a:rPr lang="vi-VN" dirty="0">
                <a:solidFill>
                  <a:srgbClr val="FF0000"/>
                </a:solidFill>
              </a:rPr>
              <a:t>D. Thuỷ tinh.</a:t>
            </a:r>
            <a:r>
              <a:rPr lang="vi-VN" dirty="0"/>
              <a:t>	</a:t>
            </a:r>
            <a:endParaRPr lang="en-US" dirty="0"/>
          </a:p>
          <a:p>
            <a:r>
              <a:rPr lang="nl-NL" b="1" dirty="0" smtClean="0"/>
              <a:t>Câu 1</a:t>
            </a:r>
            <a:r>
              <a:rPr lang="en-US" b="1" dirty="0"/>
              <a:t>3</a:t>
            </a:r>
            <a:r>
              <a:rPr lang="nl-NL" b="1" dirty="0" smtClean="0"/>
              <a:t>:</a:t>
            </a:r>
            <a:r>
              <a:rPr lang="nl-NL" dirty="0" smtClean="0"/>
              <a:t>  </a:t>
            </a:r>
            <a:r>
              <a:rPr lang="en-US" dirty="0" err="1"/>
              <a:t>Thời</a:t>
            </a:r>
            <a:r>
              <a:rPr lang="en-US" dirty="0"/>
              <a:t> </a:t>
            </a:r>
            <a:r>
              <a:rPr lang="en-US" dirty="0" err="1"/>
              <a:t>gian</a:t>
            </a:r>
            <a:r>
              <a:rPr lang="en-US" dirty="0"/>
              <a:t> </a:t>
            </a:r>
            <a:r>
              <a:rPr lang="en-US" dirty="0" err="1"/>
              <a:t>Trái</a:t>
            </a:r>
            <a:r>
              <a:rPr lang="en-US" dirty="0"/>
              <a:t> </a:t>
            </a:r>
            <a:r>
              <a:rPr lang="en-US" dirty="0" err="1"/>
              <a:t>Đất</a:t>
            </a:r>
            <a:r>
              <a:rPr lang="en-US" dirty="0"/>
              <a:t> quay </a:t>
            </a:r>
            <a:r>
              <a:rPr lang="en-US" dirty="0" err="1"/>
              <a:t>một</a:t>
            </a:r>
            <a:r>
              <a:rPr lang="en-US" dirty="0"/>
              <a:t> </a:t>
            </a:r>
            <a:r>
              <a:rPr lang="en-US" dirty="0" err="1"/>
              <a:t>vòng</a:t>
            </a:r>
            <a:r>
              <a:rPr lang="en-US" dirty="0"/>
              <a:t> </a:t>
            </a:r>
            <a:r>
              <a:rPr lang="en-US" dirty="0" err="1"/>
              <a:t>quanh</a:t>
            </a:r>
            <a:r>
              <a:rPr lang="en-US" dirty="0"/>
              <a:t> </a:t>
            </a:r>
            <a:r>
              <a:rPr lang="en-US" dirty="0" err="1"/>
              <a:t>trục</a:t>
            </a:r>
            <a:r>
              <a:rPr lang="en-US" dirty="0"/>
              <a:t> </a:t>
            </a:r>
            <a:r>
              <a:rPr lang="en-US" dirty="0" err="1"/>
              <a:t>là</a:t>
            </a:r>
            <a:endParaRPr lang="en-US" dirty="0"/>
          </a:p>
          <a:p>
            <a:r>
              <a:rPr lang="en-US" dirty="0"/>
              <a:t>A. 12 </a:t>
            </a:r>
            <a:r>
              <a:rPr lang="en-US" dirty="0" err="1"/>
              <a:t>giờ</a:t>
            </a:r>
            <a:r>
              <a:rPr lang="en-US" dirty="0"/>
              <a:t>.  	</a:t>
            </a:r>
            <a:r>
              <a:rPr lang="en-US" dirty="0" smtClean="0">
                <a:solidFill>
                  <a:srgbClr val="FF0000"/>
                </a:solidFill>
              </a:rPr>
              <a:t>B</a:t>
            </a:r>
            <a:r>
              <a:rPr lang="en-US" dirty="0">
                <a:solidFill>
                  <a:srgbClr val="FF0000"/>
                </a:solidFill>
              </a:rPr>
              <a:t>. 24 </a:t>
            </a:r>
            <a:r>
              <a:rPr lang="en-US" dirty="0" err="1">
                <a:solidFill>
                  <a:srgbClr val="FF0000"/>
                </a:solidFill>
              </a:rPr>
              <a:t>giờ</a:t>
            </a:r>
            <a:r>
              <a:rPr lang="en-US" dirty="0">
                <a:solidFill>
                  <a:srgbClr val="FF0000"/>
                </a:solidFill>
              </a:rPr>
              <a:t>.	</a:t>
            </a:r>
            <a:r>
              <a:rPr lang="en-US" dirty="0"/>
              <a:t>	</a:t>
            </a:r>
            <a:r>
              <a:rPr lang="en-US" dirty="0" smtClean="0"/>
              <a:t>C</a:t>
            </a:r>
            <a:r>
              <a:rPr lang="en-US" dirty="0"/>
              <a:t>. 6 </a:t>
            </a:r>
            <a:r>
              <a:rPr lang="en-US" dirty="0" err="1"/>
              <a:t>tháng</a:t>
            </a:r>
            <a:r>
              <a:rPr lang="en-US" dirty="0"/>
              <a:t>.               	D. 365 </a:t>
            </a:r>
            <a:r>
              <a:rPr lang="en-US" dirty="0" err="1"/>
              <a:t>ngày</a:t>
            </a:r>
            <a:r>
              <a:rPr lang="en-US" dirty="0"/>
              <a:t> 6 </a:t>
            </a:r>
            <a:r>
              <a:rPr lang="en-US" dirty="0" err="1"/>
              <a:t>giờ</a:t>
            </a:r>
            <a:r>
              <a:rPr lang="en-US" dirty="0"/>
              <a:t>. </a:t>
            </a:r>
          </a:p>
        </p:txBody>
      </p:sp>
    </p:spTree>
    <p:extLst>
      <p:ext uri="{BB962C8B-B14F-4D97-AF65-F5344CB8AC3E}">
        <p14:creationId xmlns:p14="http://schemas.microsoft.com/office/powerpoint/2010/main" val="2360238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9542"/>
            <a:ext cx="8640960" cy="3970318"/>
          </a:xfrm>
          <a:prstGeom prst="rect">
            <a:avLst/>
          </a:prstGeom>
        </p:spPr>
        <p:txBody>
          <a:bodyPr wrap="square">
            <a:spAutoFit/>
          </a:bodyPr>
          <a:lstStyle/>
          <a:p>
            <a:r>
              <a:rPr lang="en-US" b="1" dirty="0" err="1"/>
              <a:t>Câu</a:t>
            </a:r>
            <a:r>
              <a:rPr lang="en-US" b="1" dirty="0"/>
              <a:t> 15</a:t>
            </a:r>
            <a:r>
              <a:rPr lang="en-US" dirty="0"/>
              <a:t>.</a:t>
            </a:r>
            <a:r>
              <a:rPr lang="nl-NL" dirty="0"/>
              <a:t> Trái Đất tự quay quanh trục theo hướng </a:t>
            </a:r>
            <a:endParaRPr lang="en-US" dirty="0"/>
          </a:p>
          <a:p>
            <a:r>
              <a:rPr lang="nl-NL" dirty="0"/>
              <a:t>A. từ Tây sang Đông.				</a:t>
            </a:r>
            <a:r>
              <a:rPr lang="nl-NL" dirty="0" smtClean="0"/>
              <a:t>B</a:t>
            </a:r>
            <a:r>
              <a:rPr lang="nl-NL" dirty="0"/>
              <a:t>. từ Đông sang Tây. </a:t>
            </a:r>
            <a:endParaRPr lang="en-US" dirty="0"/>
          </a:p>
          <a:p>
            <a:r>
              <a:rPr lang="nl-NL" dirty="0"/>
              <a:t>C. từ Bắc xuống Nam.				</a:t>
            </a:r>
            <a:r>
              <a:rPr lang="nl-NL" dirty="0" smtClean="0"/>
              <a:t>D</a:t>
            </a:r>
            <a:r>
              <a:rPr lang="nl-NL" dirty="0"/>
              <a:t>. từ Nam lên Bắc.</a:t>
            </a:r>
            <a:endParaRPr lang="en-US" dirty="0"/>
          </a:p>
          <a:p>
            <a:r>
              <a:rPr lang="nl-NL" b="1" dirty="0"/>
              <a:t>Câu 16:</a:t>
            </a:r>
            <a:r>
              <a:rPr lang="nl-NL" dirty="0"/>
              <a:t> Trái Đất tự quay quanh trục. Trục này tạo nên một góc nghiêng so với mặt phẳng quỹ đạo 1 góc là:</a:t>
            </a:r>
            <a:endParaRPr lang="en-US" dirty="0"/>
          </a:p>
          <a:p>
            <a:r>
              <a:rPr lang="nl-NL" dirty="0"/>
              <a:t>A.23</a:t>
            </a:r>
            <a:r>
              <a:rPr lang="nl-NL" baseline="30000" dirty="0"/>
              <a:t>0</a:t>
            </a:r>
            <a:r>
              <a:rPr lang="nl-NL" dirty="0"/>
              <a:t>27’		B. 30</a:t>
            </a:r>
            <a:r>
              <a:rPr lang="nl-NL" baseline="30000" dirty="0"/>
              <a:t>0</a:t>
            </a:r>
            <a:r>
              <a:rPr lang="nl-NL" dirty="0"/>
              <a:t>		</a:t>
            </a:r>
            <a:r>
              <a:rPr lang="nl-NL" dirty="0" smtClean="0"/>
              <a:t>C</a:t>
            </a:r>
            <a:r>
              <a:rPr lang="nl-NL" dirty="0"/>
              <a:t>. 66</a:t>
            </a:r>
            <a:r>
              <a:rPr lang="nl-NL" baseline="30000" dirty="0"/>
              <a:t>0</a:t>
            </a:r>
            <a:r>
              <a:rPr lang="nl-NL" dirty="0"/>
              <a:t>33’			D. 90</a:t>
            </a:r>
            <a:r>
              <a:rPr lang="nl-NL" baseline="30000" dirty="0"/>
              <a:t>0</a:t>
            </a:r>
            <a:endParaRPr lang="en-US" dirty="0"/>
          </a:p>
          <a:p>
            <a:r>
              <a:rPr lang="nl-NL" b="1" dirty="0"/>
              <a:t>Câu 17:</a:t>
            </a:r>
            <a:r>
              <a:rPr lang="nl-NL" dirty="0"/>
              <a:t> Trái Đất tự quay quanh một trục. Trục này tạo nên một góc nghiêng so với mặt phẳng quỹ đạo 1 góc là:</a:t>
            </a:r>
            <a:endParaRPr lang="en-US" dirty="0"/>
          </a:p>
          <a:p>
            <a:r>
              <a:rPr lang="nl-NL" dirty="0"/>
              <a:t>A.23</a:t>
            </a:r>
            <a:r>
              <a:rPr lang="nl-NL" baseline="30000" dirty="0"/>
              <a:t>0</a:t>
            </a:r>
            <a:r>
              <a:rPr lang="nl-NL" dirty="0"/>
              <a:t>27’		B. 30</a:t>
            </a:r>
            <a:r>
              <a:rPr lang="nl-NL" baseline="30000" dirty="0"/>
              <a:t>0</a:t>
            </a:r>
            <a:r>
              <a:rPr lang="nl-NL" dirty="0"/>
              <a:t>		</a:t>
            </a:r>
            <a:r>
              <a:rPr lang="nl-NL" dirty="0" smtClean="0"/>
              <a:t>C</a:t>
            </a:r>
            <a:r>
              <a:rPr lang="nl-NL" dirty="0"/>
              <a:t>. 66</a:t>
            </a:r>
            <a:r>
              <a:rPr lang="nl-NL" baseline="30000" dirty="0"/>
              <a:t>0</a:t>
            </a:r>
            <a:r>
              <a:rPr lang="nl-NL" dirty="0"/>
              <a:t>33’		</a:t>
            </a:r>
            <a:r>
              <a:rPr lang="nl-NL" dirty="0" smtClean="0"/>
              <a:t>  D</a:t>
            </a:r>
            <a:r>
              <a:rPr lang="nl-NL" dirty="0"/>
              <a:t>. 90</a:t>
            </a:r>
            <a:r>
              <a:rPr lang="nl-NL" baseline="30000" dirty="0"/>
              <a:t>0</a:t>
            </a:r>
            <a:endParaRPr lang="en-US" dirty="0"/>
          </a:p>
          <a:p>
            <a:r>
              <a:rPr lang="nl-NL" b="1" dirty="0"/>
              <a:t>Câu 18:</a:t>
            </a:r>
            <a:r>
              <a:rPr lang="nl-NL" dirty="0"/>
              <a:t> Kinh tuyến gốc cùng với kinh tuyến 180</a:t>
            </a:r>
            <a:r>
              <a:rPr lang="nl-NL" baseline="30000" dirty="0"/>
              <a:t>0</a:t>
            </a:r>
            <a:r>
              <a:rPr lang="nl-NL" dirty="0"/>
              <a:t> chia quả địa cầu thành hai bán cầu:</a:t>
            </a:r>
            <a:endParaRPr lang="en-US" dirty="0"/>
          </a:p>
          <a:p>
            <a:r>
              <a:rPr lang="nl-NL" dirty="0"/>
              <a:t>A. bán cầu Bắc và bán cầu Nam	</a:t>
            </a:r>
            <a:r>
              <a:rPr lang="nl-NL" dirty="0" smtClean="0"/>
              <a:t>B</a:t>
            </a:r>
            <a:r>
              <a:rPr lang="nl-NL" dirty="0"/>
              <a:t>. bán cầu Nam và bán cầu Tây		</a:t>
            </a:r>
            <a:endParaRPr lang="en-US" dirty="0"/>
          </a:p>
          <a:p>
            <a:r>
              <a:rPr lang="nl-NL" dirty="0"/>
              <a:t>C.bán cầu Đông và bán cầu Bắc	</a:t>
            </a:r>
            <a:r>
              <a:rPr lang="nl-NL" dirty="0" smtClean="0"/>
              <a:t>D</a:t>
            </a:r>
            <a:r>
              <a:rPr lang="nl-NL" dirty="0"/>
              <a:t>. bán cầu Đông và bán cầu Tây</a:t>
            </a:r>
            <a:endParaRPr lang="en-US" dirty="0"/>
          </a:p>
          <a:p>
            <a:r>
              <a:rPr lang="nl-NL" b="1" dirty="0"/>
              <a:t>Câu 19:</a:t>
            </a:r>
            <a:r>
              <a:rPr lang="nl-NL" dirty="0"/>
              <a:t> Vĩ tuyến 23</a:t>
            </a:r>
            <a:r>
              <a:rPr lang="nl-NL" baseline="30000" dirty="0"/>
              <a:t>0</a:t>
            </a:r>
            <a:r>
              <a:rPr lang="nl-NL" dirty="0"/>
              <a:t>27’ được gọi là:</a:t>
            </a:r>
            <a:endParaRPr lang="en-US" dirty="0"/>
          </a:p>
          <a:p>
            <a:r>
              <a:rPr lang="nl-NL" dirty="0"/>
              <a:t>A. Vòng cực	</a:t>
            </a:r>
            <a:r>
              <a:rPr lang="nl-NL" dirty="0" smtClean="0"/>
              <a:t>B</a:t>
            </a:r>
            <a:r>
              <a:rPr lang="nl-NL" dirty="0"/>
              <a:t>. Xích đạo	</a:t>
            </a:r>
            <a:r>
              <a:rPr lang="nl-NL" dirty="0" smtClean="0"/>
              <a:t>C</a:t>
            </a:r>
            <a:r>
              <a:rPr lang="nl-NL" dirty="0"/>
              <a:t>. Chí tuyến			D. Cực</a:t>
            </a:r>
            <a:endParaRPr lang="en-US" dirty="0"/>
          </a:p>
        </p:txBody>
      </p:sp>
    </p:spTree>
    <p:extLst>
      <p:ext uri="{BB962C8B-B14F-4D97-AF65-F5344CB8AC3E}">
        <p14:creationId xmlns:p14="http://schemas.microsoft.com/office/powerpoint/2010/main" val="1003803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739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9542"/>
            <a:ext cx="8640960" cy="3139321"/>
          </a:xfrm>
          <a:prstGeom prst="rect">
            <a:avLst/>
          </a:prstGeom>
        </p:spPr>
        <p:txBody>
          <a:bodyPr wrap="square">
            <a:spAutoFit/>
          </a:bodyPr>
          <a:lstStyle/>
          <a:p>
            <a:r>
              <a:rPr lang="en-US" b="1" dirty="0" err="1"/>
              <a:t>Câu</a:t>
            </a:r>
            <a:r>
              <a:rPr lang="en-US" b="1" dirty="0"/>
              <a:t> 15</a:t>
            </a:r>
            <a:r>
              <a:rPr lang="en-US" dirty="0"/>
              <a:t>.</a:t>
            </a:r>
            <a:r>
              <a:rPr lang="nl-NL" dirty="0"/>
              <a:t> Trái Đất tự quay quanh trục theo hướng </a:t>
            </a:r>
            <a:endParaRPr lang="en-US" dirty="0"/>
          </a:p>
          <a:p>
            <a:r>
              <a:rPr lang="nl-NL" dirty="0">
                <a:solidFill>
                  <a:srgbClr val="FF0000"/>
                </a:solidFill>
              </a:rPr>
              <a:t>A. từ Tây sang Đông.</a:t>
            </a:r>
            <a:r>
              <a:rPr lang="nl-NL" dirty="0"/>
              <a:t>				</a:t>
            </a:r>
            <a:r>
              <a:rPr lang="nl-NL" dirty="0" smtClean="0"/>
              <a:t>B</a:t>
            </a:r>
            <a:r>
              <a:rPr lang="nl-NL" dirty="0"/>
              <a:t>. từ Đông sang Tây. </a:t>
            </a:r>
            <a:endParaRPr lang="en-US" dirty="0"/>
          </a:p>
          <a:p>
            <a:r>
              <a:rPr lang="nl-NL" dirty="0"/>
              <a:t>C. từ Bắc xuống Nam.				</a:t>
            </a:r>
            <a:r>
              <a:rPr lang="nl-NL" dirty="0" smtClean="0"/>
              <a:t>D</a:t>
            </a:r>
            <a:r>
              <a:rPr lang="nl-NL" dirty="0"/>
              <a:t>. từ Nam lên Bắc.</a:t>
            </a:r>
            <a:endParaRPr lang="en-US" dirty="0"/>
          </a:p>
          <a:p>
            <a:r>
              <a:rPr lang="nl-NL" b="1" dirty="0"/>
              <a:t>Câu 16:</a:t>
            </a:r>
            <a:r>
              <a:rPr lang="nl-NL" dirty="0"/>
              <a:t> Trái Đất tự quay quanh trục. Trục này tạo nên một góc nghiêng so với mặt phẳng quỹ đạo 1 góc là:</a:t>
            </a:r>
            <a:endParaRPr lang="en-US" dirty="0"/>
          </a:p>
          <a:p>
            <a:r>
              <a:rPr lang="nl-NL" dirty="0"/>
              <a:t>A.23</a:t>
            </a:r>
            <a:r>
              <a:rPr lang="nl-NL" baseline="30000" dirty="0"/>
              <a:t>0</a:t>
            </a:r>
            <a:r>
              <a:rPr lang="nl-NL" dirty="0"/>
              <a:t>27’		B. 30</a:t>
            </a:r>
            <a:r>
              <a:rPr lang="nl-NL" baseline="30000" dirty="0"/>
              <a:t>0</a:t>
            </a:r>
            <a:r>
              <a:rPr lang="nl-NL" dirty="0"/>
              <a:t>		</a:t>
            </a:r>
            <a:r>
              <a:rPr lang="nl-NL" dirty="0" smtClean="0"/>
              <a:t>C</a:t>
            </a:r>
            <a:r>
              <a:rPr lang="nl-NL" dirty="0">
                <a:solidFill>
                  <a:srgbClr val="FF0000"/>
                </a:solidFill>
              </a:rPr>
              <a:t>. 66</a:t>
            </a:r>
            <a:r>
              <a:rPr lang="nl-NL" baseline="30000" dirty="0">
                <a:solidFill>
                  <a:srgbClr val="FF0000"/>
                </a:solidFill>
              </a:rPr>
              <a:t>0</a:t>
            </a:r>
            <a:r>
              <a:rPr lang="nl-NL" dirty="0">
                <a:solidFill>
                  <a:srgbClr val="FF0000"/>
                </a:solidFill>
              </a:rPr>
              <a:t>33’</a:t>
            </a:r>
            <a:r>
              <a:rPr lang="nl-NL" dirty="0"/>
              <a:t>			D. 90</a:t>
            </a:r>
            <a:r>
              <a:rPr lang="nl-NL" baseline="30000" dirty="0"/>
              <a:t>0</a:t>
            </a:r>
            <a:endParaRPr lang="en-US" dirty="0"/>
          </a:p>
          <a:p>
            <a:r>
              <a:rPr lang="nl-NL" b="1" dirty="0" smtClean="0"/>
              <a:t>Câu 17:</a:t>
            </a:r>
            <a:r>
              <a:rPr lang="nl-NL" dirty="0" smtClean="0"/>
              <a:t> </a:t>
            </a:r>
            <a:r>
              <a:rPr lang="nl-NL" dirty="0"/>
              <a:t>Kinh tuyến gốc cùng với kinh tuyến 180</a:t>
            </a:r>
            <a:r>
              <a:rPr lang="nl-NL" baseline="30000" dirty="0"/>
              <a:t>0</a:t>
            </a:r>
            <a:r>
              <a:rPr lang="nl-NL" dirty="0"/>
              <a:t> chia quả địa cầu thành hai bán cầu:</a:t>
            </a:r>
            <a:endParaRPr lang="en-US" dirty="0"/>
          </a:p>
          <a:p>
            <a:r>
              <a:rPr lang="nl-NL" dirty="0"/>
              <a:t>A. bán cầu Bắc và bán cầu Nam	</a:t>
            </a:r>
            <a:r>
              <a:rPr lang="nl-NL" dirty="0" smtClean="0"/>
              <a:t>B</a:t>
            </a:r>
            <a:r>
              <a:rPr lang="nl-NL" dirty="0"/>
              <a:t>. bán cầu Nam và bán cầu Tây		</a:t>
            </a:r>
            <a:endParaRPr lang="en-US" dirty="0"/>
          </a:p>
          <a:p>
            <a:r>
              <a:rPr lang="nl-NL" dirty="0"/>
              <a:t>C.bán cầu Đông và bán cầu Bắc	</a:t>
            </a:r>
            <a:r>
              <a:rPr lang="nl-NL" dirty="0" smtClean="0">
                <a:solidFill>
                  <a:srgbClr val="FF0000"/>
                </a:solidFill>
              </a:rPr>
              <a:t>D</a:t>
            </a:r>
            <a:r>
              <a:rPr lang="nl-NL" dirty="0">
                <a:solidFill>
                  <a:srgbClr val="FF0000"/>
                </a:solidFill>
              </a:rPr>
              <a:t>. bán cầu Đông và bán cầu Tây</a:t>
            </a:r>
            <a:endParaRPr lang="en-US" dirty="0">
              <a:solidFill>
                <a:srgbClr val="FF0000"/>
              </a:solidFill>
            </a:endParaRPr>
          </a:p>
          <a:p>
            <a:r>
              <a:rPr lang="nl-NL" b="1" dirty="0"/>
              <a:t>Câu 19:</a:t>
            </a:r>
            <a:r>
              <a:rPr lang="nl-NL" dirty="0"/>
              <a:t> Vĩ tuyến 23</a:t>
            </a:r>
            <a:r>
              <a:rPr lang="nl-NL" baseline="30000" dirty="0"/>
              <a:t>0</a:t>
            </a:r>
            <a:r>
              <a:rPr lang="nl-NL" dirty="0"/>
              <a:t>27’ được gọi là:</a:t>
            </a:r>
            <a:endParaRPr lang="en-US" dirty="0"/>
          </a:p>
          <a:p>
            <a:r>
              <a:rPr lang="nl-NL" dirty="0"/>
              <a:t>A. Vòng cực	</a:t>
            </a:r>
            <a:r>
              <a:rPr lang="nl-NL" dirty="0" smtClean="0"/>
              <a:t>B</a:t>
            </a:r>
            <a:r>
              <a:rPr lang="nl-NL" dirty="0"/>
              <a:t>. Xích đạo	</a:t>
            </a:r>
            <a:r>
              <a:rPr lang="nl-NL" dirty="0" smtClean="0">
                <a:solidFill>
                  <a:srgbClr val="FF0000"/>
                </a:solidFill>
              </a:rPr>
              <a:t>C</a:t>
            </a:r>
            <a:r>
              <a:rPr lang="nl-NL" dirty="0">
                <a:solidFill>
                  <a:srgbClr val="FF0000"/>
                </a:solidFill>
              </a:rPr>
              <a:t>. Chí tuyến</a:t>
            </a:r>
            <a:r>
              <a:rPr lang="nl-NL" dirty="0"/>
              <a:t>			D. Cực</a:t>
            </a:r>
            <a:endParaRPr lang="en-US" dirty="0"/>
          </a:p>
        </p:txBody>
      </p:sp>
    </p:spTree>
    <p:extLst>
      <p:ext uri="{BB962C8B-B14F-4D97-AF65-F5344CB8AC3E}">
        <p14:creationId xmlns:p14="http://schemas.microsoft.com/office/powerpoint/2010/main" val="133989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32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9542"/>
            <a:ext cx="8640960" cy="4985980"/>
          </a:xfrm>
          <a:prstGeom prst="rect">
            <a:avLst/>
          </a:prstGeom>
        </p:spPr>
        <p:txBody>
          <a:bodyPr wrap="square">
            <a:spAutoFit/>
          </a:bodyPr>
          <a:lstStyle/>
          <a:p>
            <a:r>
              <a:rPr lang="en-US" b="1" dirty="0" smtClean="0"/>
              <a:t>ÔN TẬP :</a:t>
            </a:r>
          </a:p>
          <a:p>
            <a:r>
              <a:rPr lang="nl-NL" sz="2400" b="1" dirty="0"/>
              <a:t>1/ Trình bày sự chuyển động tự quay quanh trục của Trái Đất và hệ quả của nó.</a:t>
            </a:r>
            <a:endParaRPr lang="en-US" sz="2400" dirty="0"/>
          </a:p>
          <a:p>
            <a:r>
              <a:rPr lang="nl-NL" sz="2400" dirty="0"/>
              <a:t>+ Trái Đất tự quay quanh một trục tưởng tượng nối liền 2 cực và nghiêng 66</a:t>
            </a:r>
            <a:r>
              <a:rPr lang="nl-NL" sz="2400" baseline="30000" dirty="0"/>
              <a:t>0</a:t>
            </a:r>
            <a:r>
              <a:rPr lang="nl-NL" sz="2400" dirty="0"/>
              <a:t>33</a:t>
            </a:r>
            <a:r>
              <a:rPr lang="nl-NL" sz="2400" baseline="30000" dirty="0"/>
              <a:t>’ </a:t>
            </a:r>
            <a:r>
              <a:rPr lang="nl-NL" sz="2400" dirty="0"/>
              <a:t>trên mặt phẳng quỹ đaọ </a:t>
            </a:r>
            <a:endParaRPr lang="en-US" sz="2400" dirty="0"/>
          </a:p>
          <a:p>
            <a:r>
              <a:rPr lang="nl-NL" sz="2400" dirty="0"/>
              <a:t>+ Trái Đất luôn tự quay quanh trục theo hướng từ Tây sang Đông.</a:t>
            </a:r>
            <a:endParaRPr lang="en-US" sz="2400" dirty="0"/>
          </a:p>
          <a:p>
            <a:r>
              <a:rPr lang="nl-NL" sz="2400" dirty="0"/>
              <a:t>+ Thời gian Trái Đất tự quay một vòng quanh trục là 24 giờ (một ngày đêm).</a:t>
            </a:r>
            <a:endParaRPr lang="en-US" sz="2400" dirty="0"/>
          </a:p>
          <a:p>
            <a:r>
              <a:rPr lang="nl-NL" sz="2400" dirty="0"/>
              <a:t>* Hệ quả</a:t>
            </a:r>
            <a:endParaRPr lang="en-US" sz="2400" dirty="0"/>
          </a:p>
          <a:p>
            <a:r>
              <a:rPr lang="nl-NL" sz="2400" dirty="0"/>
              <a:t>- Giờ trên Trái Đất</a:t>
            </a:r>
            <a:endParaRPr lang="en-US" sz="2400" dirty="0"/>
          </a:p>
          <a:p>
            <a:r>
              <a:rPr lang="nl-NL" sz="2400" dirty="0"/>
              <a:t>- Sinh ra hiện tượng ngày và đêm luân phiên.</a:t>
            </a:r>
            <a:endParaRPr lang="en-US" sz="2400" dirty="0"/>
          </a:p>
          <a:p>
            <a:r>
              <a:rPr lang="nl-NL" sz="2400" dirty="0"/>
              <a:t>- Làm cho các vật chuyển động bị lệch hướng.</a:t>
            </a:r>
            <a:endParaRPr lang="en-US" sz="2400" dirty="0"/>
          </a:p>
          <a:p>
            <a:endParaRPr lang="en-US" b="1" dirty="0"/>
          </a:p>
          <a:p>
            <a:endParaRPr lang="en-US" dirty="0"/>
          </a:p>
        </p:txBody>
      </p:sp>
    </p:spTree>
    <p:extLst>
      <p:ext uri="{BB962C8B-B14F-4D97-AF65-F5344CB8AC3E}">
        <p14:creationId xmlns:p14="http://schemas.microsoft.com/office/powerpoint/2010/main" val="1180892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43558"/>
            <a:ext cx="7632848" cy="3970318"/>
          </a:xfrm>
          <a:prstGeom prst="rect">
            <a:avLst/>
          </a:prstGeom>
        </p:spPr>
        <p:txBody>
          <a:bodyPr wrap="square">
            <a:spAutoFit/>
          </a:bodyPr>
          <a:lstStyle/>
          <a:p>
            <a:r>
              <a:rPr lang="vi-VN" b="1" dirty="0"/>
              <a:t>3</a:t>
            </a:r>
            <a:r>
              <a:rPr lang="vi-VN" sz="2800" b="1" dirty="0"/>
              <a:t>.</a:t>
            </a:r>
            <a:r>
              <a:rPr lang="vi-VN" sz="2800" dirty="0"/>
              <a:t> </a:t>
            </a:r>
            <a:r>
              <a:rPr lang="vi-VN" sz="2800" b="1" dirty="0"/>
              <a:t>Trình bày hiện tượng ngày đêm luân phiên nhau trên Trái Đất.</a:t>
            </a:r>
            <a:endParaRPr lang="en-US" sz="2800" dirty="0"/>
          </a:p>
          <a:p>
            <a:r>
              <a:rPr lang="vi-VN" sz="2800" dirty="0"/>
              <a:t>- Do Trái Đất có dạng hình cầu nên Mặt Trời chỉ chiếu sáng được một nửa: Nửa được chiếu sáng là ban ngày nửa nằm trong bóng tối là ban đêm.</a:t>
            </a:r>
            <a:endParaRPr lang="en-US" sz="2800" dirty="0"/>
          </a:p>
          <a:p>
            <a:r>
              <a:rPr lang="vi-VN" sz="2800" dirty="0"/>
              <a:t>- Nhờ có sự vận động tự quay quanh trục của Trái Đất từ tây sang đông mà khắp mọi nơi Trái Đất đều lần lượt có ngày, đêm.</a:t>
            </a:r>
            <a:endParaRPr lang="en-US" sz="2800" dirty="0"/>
          </a:p>
        </p:txBody>
      </p:sp>
    </p:spTree>
    <p:extLst>
      <p:ext uri="{BB962C8B-B14F-4D97-AF65-F5344CB8AC3E}">
        <p14:creationId xmlns:p14="http://schemas.microsoft.com/office/powerpoint/2010/main" val="29550114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9542"/>
            <a:ext cx="8640960" cy="646331"/>
          </a:xfrm>
          <a:prstGeom prst="rect">
            <a:avLst/>
          </a:prstGeom>
        </p:spPr>
        <p:txBody>
          <a:bodyPr wrap="square">
            <a:spAutoFit/>
          </a:bodyPr>
          <a:lstStyle/>
          <a:p>
            <a:endParaRPr lang="en-US" b="1" dirty="0"/>
          </a:p>
          <a:p>
            <a:endParaRPr lang="en-US" dirty="0"/>
          </a:p>
        </p:txBody>
      </p:sp>
      <p:sp>
        <p:nvSpPr>
          <p:cNvPr id="3" name="Rectangle 2"/>
          <p:cNvSpPr/>
          <p:nvPr/>
        </p:nvSpPr>
        <p:spPr>
          <a:xfrm>
            <a:off x="611560" y="1022706"/>
            <a:ext cx="8064896" cy="4308872"/>
          </a:xfrm>
          <a:prstGeom prst="rect">
            <a:avLst/>
          </a:prstGeom>
        </p:spPr>
        <p:txBody>
          <a:bodyPr wrap="square">
            <a:spAutoFit/>
          </a:bodyPr>
          <a:lstStyle/>
          <a:p>
            <a:r>
              <a:rPr lang="nl-NL" sz="3200" b="1" dirty="0"/>
              <a:t>4/.Tỉ lệ bản đồ cho ta biết những điều gì ? cho ví dụ  </a:t>
            </a:r>
            <a:endParaRPr lang="en-US" sz="3200" dirty="0"/>
          </a:p>
          <a:p>
            <a:r>
              <a:rPr lang="nl-NL" sz="3200" dirty="0"/>
              <a:t>- Dựa vào tỉ lệ bản đồ, biết được khoảng cách trên bản đồ đã thu nhỏ bao nhiêu lần so với kích thước thật của chúng trên thực tế.</a:t>
            </a:r>
            <a:endParaRPr lang="en-US" sz="3200" dirty="0"/>
          </a:p>
          <a:p>
            <a:r>
              <a:rPr lang="nl-NL" sz="3200" u="sng" dirty="0"/>
              <a:t> Tỉ lệ số</a:t>
            </a:r>
            <a:r>
              <a:rPr lang="nl-NL" sz="3200" dirty="0"/>
              <a:t> </a:t>
            </a:r>
            <a:r>
              <a:rPr lang="nl-NL" sz="3200" dirty="0" smtClean="0"/>
              <a:t>:</a:t>
            </a:r>
            <a:r>
              <a:rPr lang="en-US" sz="3200" dirty="0"/>
              <a:t> </a:t>
            </a:r>
            <a:r>
              <a:rPr lang="en-US" sz="3200" dirty="0" smtClean="0"/>
              <a:t>  </a:t>
            </a:r>
            <a:r>
              <a:rPr lang="nl-NL" sz="3200" u="sng" dirty="0" smtClean="0"/>
              <a:t>VD </a:t>
            </a:r>
            <a:r>
              <a:rPr lang="nl-NL" sz="3200" dirty="0"/>
              <a:t>:  1: 100.000</a:t>
            </a:r>
            <a:endParaRPr lang="en-US" sz="3200" dirty="0"/>
          </a:p>
          <a:p>
            <a:r>
              <a:rPr lang="nl-NL" sz="3200" dirty="0" smtClean="0"/>
              <a:t>1cm : </a:t>
            </a:r>
            <a:r>
              <a:rPr lang="nl-NL" sz="3200" dirty="0"/>
              <a:t>khoảng cách trên bản đồ.</a:t>
            </a:r>
            <a:endParaRPr lang="en-US" sz="3200" dirty="0"/>
          </a:p>
          <a:p>
            <a:r>
              <a:rPr lang="nl-NL" sz="3200" dirty="0" smtClean="0"/>
              <a:t>100.000 cm: </a:t>
            </a:r>
            <a:r>
              <a:rPr lang="nl-NL" sz="3200" dirty="0"/>
              <a:t>khoảng cách ngoài thực địa</a:t>
            </a:r>
            <a:endParaRPr lang="en-US" sz="3200" dirty="0"/>
          </a:p>
          <a:p>
            <a:r>
              <a:rPr lang="nl-NL" dirty="0"/>
              <a:t> </a:t>
            </a:r>
            <a:endParaRPr lang="en-US" dirty="0"/>
          </a:p>
        </p:txBody>
      </p:sp>
    </p:spTree>
    <p:extLst>
      <p:ext uri="{BB962C8B-B14F-4D97-AF65-F5344CB8AC3E}">
        <p14:creationId xmlns:p14="http://schemas.microsoft.com/office/powerpoint/2010/main" val="368693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71550"/>
            <a:ext cx="8280920" cy="3046988"/>
          </a:xfrm>
          <a:prstGeom prst="rect">
            <a:avLst/>
          </a:prstGeom>
        </p:spPr>
        <p:txBody>
          <a:bodyPr wrap="square">
            <a:spAutoFit/>
          </a:bodyPr>
          <a:lstStyle/>
          <a:p>
            <a:r>
              <a:rPr lang="vi-VN" sz="3200" b="1" dirty="0"/>
              <a:t>5</a:t>
            </a:r>
            <a:r>
              <a:rPr lang="nl-NL" sz="3200" b="1" dirty="0"/>
              <a:t>/vì sao hiện tượng ngày và đêm kế tiếp nhau ở khắp mọi nơi trên Trái Đất</a:t>
            </a:r>
            <a:endParaRPr lang="en-US" sz="3200" dirty="0"/>
          </a:p>
          <a:p>
            <a:r>
              <a:rPr lang="nl-NL" sz="3200" dirty="0"/>
              <a:t>-Do Trái Đất có dạng hình cầu và luôn tự quay quanh trục theo hướng từ Tây sang Đông nên có hiện tượng ngày và đêm kế</a:t>
            </a:r>
            <a:r>
              <a:rPr lang="nl-NL" sz="3200" u="sng" dirty="0"/>
              <a:t> </a:t>
            </a:r>
            <a:r>
              <a:rPr lang="nl-NL" sz="3200" dirty="0"/>
              <a:t>tiếp nhau ở khắp mọi nơi trên Trái </a:t>
            </a:r>
            <a:r>
              <a:rPr lang="nl-NL" sz="3200" dirty="0" smtClean="0"/>
              <a:t>Đất</a:t>
            </a:r>
            <a:endParaRPr lang="en-US" sz="3200" dirty="0"/>
          </a:p>
        </p:txBody>
      </p:sp>
    </p:spTree>
    <p:extLst>
      <p:ext uri="{BB962C8B-B14F-4D97-AF65-F5344CB8AC3E}">
        <p14:creationId xmlns:p14="http://schemas.microsoft.com/office/powerpoint/2010/main" val="29471668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15566"/>
            <a:ext cx="8064896" cy="2308324"/>
          </a:xfrm>
          <a:prstGeom prst="rect">
            <a:avLst/>
          </a:prstGeom>
        </p:spPr>
        <p:txBody>
          <a:bodyPr wrap="square">
            <a:spAutoFit/>
          </a:bodyPr>
          <a:lstStyle/>
          <a:p>
            <a:r>
              <a:rPr lang="nl-NL" sz="3600" b="1" dirty="0"/>
              <a:t>6/ </a:t>
            </a:r>
            <a:r>
              <a:rPr lang="pt-BR" sz="3600" b="1" dirty="0"/>
              <a:t>Giữa hai bản đồ tự nhiên Việt Nam</a:t>
            </a:r>
            <a:r>
              <a:rPr lang="pt-BR" sz="3600" dirty="0"/>
              <a:t> có tỉ lệ </a:t>
            </a:r>
            <a:r>
              <a:rPr lang="pt-BR" sz="3600" dirty="0" smtClean="0"/>
              <a:t>1:200.000   </a:t>
            </a:r>
            <a:r>
              <a:rPr lang="pt-BR" sz="3600" dirty="0"/>
              <a:t>và </a:t>
            </a:r>
            <a:r>
              <a:rPr lang="pt-BR" sz="3600" dirty="0" smtClean="0"/>
              <a:t>1:1.000.000   , </a:t>
            </a:r>
            <a:r>
              <a:rPr lang="pt-BR" sz="3600" dirty="0"/>
              <a:t>bản đồ nào có tỉ lệ lớn hơn và bản đồ nào thể hiện được nhiều đối tượng địa lí hơn?</a:t>
            </a:r>
            <a:endParaRPr lang="en-US" sz="3600" dirty="0"/>
          </a:p>
        </p:txBody>
      </p:sp>
    </p:spTree>
    <p:extLst>
      <p:ext uri="{BB962C8B-B14F-4D97-AF65-F5344CB8AC3E}">
        <p14:creationId xmlns:p14="http://schemas.microsoft.com/office/powerpoint/2010/main" val="4024389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367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313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58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1954</Words>
  <Application>Microsoft Office PowerPoint</Application>
  <PresentationFormat>On-screen Show (16:9)</PresentationFormat>
  <Paragraphs>240</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57</cp:revision>
  <dcterms:created xsi:type="dcterms:W3CDTF">2021-08-12T13:33:35Z</dcterms:created>
  <dcterms:modified xsi:type="dcterms:W3CDTF">2024-10-13T03:43:10Z</dcterms:modified>
</cp:coreProperties>
</file>