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0" r:id="rId2"/>
    <p:sldMasterId id="2147483693" r:id="rId3"/>
  </p:sldMasterIdLst>
  <p:notesMasterIdLst>
    <p:notesMasterId r:id="rId23"/>
  </p:notesMasterIdLst>
  <p:sldIdLst>
    <p:sldId id="265" r:id="rId4"/>
    <p:sldId id="273" r:id="rId5"/>
    <p:sldId id="274" r:id="rId6"/>
    <p:sldId id="484" r:id="rId7"/>
    <p:sldId id="277" r:id="rId8"/>
    <p:sldId id="488" r:id="rId9"/>
    <p:sldId id="301" r:id="rId10"/>
    <p:sldId id="267" r:id="rId11"/>
    <p:sldId id="489" r:id="rId12"/>
    <p:sldId id="486" r:id="rId13"/>
    <p:sldId id="366" r:id="rId14"/>
    <p:sldId id="487" r:id="rId15"/>
    <p:sldId id="490" r:id="rId16"/>
    <p:sldId id="491" r:id="rId17"/>
    <p:sldId id="368" r:id="rId18"/>
    <p:sldId id="453" r:id="rId19"/>
    <p:sldId id="481" r:id="rId20"/>
    <p:sldId id="482" r:id="rId21"/>
    <p:sldId id="294" r:id="rId22"/>
  </p:sldIdLst>
  <p:sldSz cx="18288000" cy="10287000"/>
  <p:notesSz cx="6858000" cy="9144000"/>
  <p:embeddedFontLs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2D6BB5"/>
    <a:srgbClr val="1B6A6D"/>
    <a:srgbClr val="EB8547"/>
    <a:srgbClr val="C85103"/>
    <a:srgbClr val="F8C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22" autoAdjust="0"/>
  </p:normalViewPr>
  <p:slideViewPr>
    <p:cSldViewPr>
      <p:cViewPr varScale="1">
        <p:scale>
          <a:sx n="68" d="100"/>
          <a:sy n="68" d="100"/>
        </p:scale>
        <p:origin x="8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D669F-5869-4469-8FEC-CB5D9C5C2CF3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BAAD0-26B1-48F9-B05A-723953F5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BAAD0-26B1-48F9-B05A-723953F571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BAAD0-26B1-48F9-B05A-723953F571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0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BAAD0-26B1-48F9-B05A-723953F571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0E049-6BF2-4D1F-AEE7-0EAC61FEC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2D647-FFA6-4846-93AE-B6C85B4E1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4900-EE68-4587-9035-310A9509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87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17/10/2024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BA0BB-64C6-4912-8FDE-0B72211E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87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F6829-498A-4F91-B4C4-38ACCF32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87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5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7E5B4-420E-485E-B7FB-44732CAF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9124F-32C4-4DC7-99EE-672896715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DA8B-8478-42F0-A920-17CC1C27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87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17/10/2024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FBD8A-A1A6-476B-AF11-AD70285B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87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3DBC1-5155-49EF-A3F6-DF1415EF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87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4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067B-B826-4E6C-982B-21E37C9A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07FB8-EFBA-4E83-9F20-0CE5D2918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7"/>
            <a:ext cx="15773400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77E9B-7449-459A-92B2-6E3114B0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87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17/10/2024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18A06-9581-4440-9D5E-272AE13D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87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9877D-C01A-4EB6-99C5-D8BDC6E7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87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8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5A54-92A6-4738-BE32-A54EFEC9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6BEB-AB85-4A8E-ABC4-ADC024882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5DCAD-1707-4344-969E-57E392330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8D90F-9824-46D5-ADB2-1DACFBE7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87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17/10/2024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7F534-6096-403D-812B-AA0D710B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87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EAB28-65FE-48BD-B3FA-6ADB19BD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87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08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EF029-2F4E-4AC0-AB27-BF567862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90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5F0D3-9859-472B-A430-9F99BE56C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0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422A3-6152-4965-8A4D-1CFE263CC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5F6D7-A2D4-4E09-91C9-07BF4BF28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7774782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AE37FF-1F02-428F-B51E-FCF3C604B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AD30F-73B1-45AB-B6DC-EB02C228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87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17/10/2024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920E82-AEF5-42FB-9A7D-AA1FAA74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87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959560-C7CC-48D2-BFA6-0F7E8B5DB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87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02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81DE5-B447-47FA-B1A8-F0B49CD6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861D5-8CD7-4094-AC45-13EB5E2B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87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17/10/2024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80201-7FA1-466E-8E71-EFB7E740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87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85BD7-F1CC-4BB1-923B-F73CFE52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87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07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C73660-3E0D-4DF7-939F-234225C8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87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17/10/2024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745A2-BC30-4D75-B306-C62F3E22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87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F5A42-423D-4C81-BCDC-205DE540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87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97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5D47-4E67-4EF1-9F42-58BB7178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3BA0F-A5BF-4607-BD6E-FBB37B5B9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A926D-36D0-4CC6-9FDA-95B6F6F65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639CD-7A33-4C0C-B4AE-D4C46B7D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87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17/10/2024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A4BA0-EA45-4ED8-A20D-88F01597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87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52D44-B8F9-4AF4-A7BF-D56BCBA4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87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D06C-C8D2-4EA9-A161-A1D5CA73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3E4D4-BACD-4BE6-94A4-1906ED589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E9267-DA6C-4093-8719-7F65E2277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0"/>
            <a:ext cx="5898356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3F450-0100-4109-B3E4-333273DEF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87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17/10/2024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40E90-26F7-41B4-95E6-FC55CEC1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87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81762-4D06-455A-95CD-63AE732B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87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2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4AE7-F69A-4CF7-95C2-1CD9F8C2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7F6E2-6B9C-4DEF-857C-6EA5A9D10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3CAC6-6A73-47A2-B262-A764E0168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87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17/10/2024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1ED14-E70D-4D62-9D31-B2F418CA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87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02117-8B75-4A92-8C4B-6FDE1AC0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87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98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BAFEE-D529-4C68-BDCA-29E0276A8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1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AE4BD-E955-4D4D-92DD-90109287C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1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FED3E-EDB1-4CB2-81CC-37C8CB1B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287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17/10/2024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8B9A4-F730-4454-BD9A-5367BB98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287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F53A7-D8DA-4E1A-BB39-ED245508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287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49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3181-DF01-4129-93FB-A6C716907CB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914400" y="411957"/>
            <a:ext cx="16459200" cy="1714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D679-3D59-4878-AECB-0B17FDD11A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2400300"/>
            <a:ext cx="8077200" cy="3278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587A3-5C28-439A-BCC0-64B3027F480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9296400" y="2400300"/>
            <a:ext cx="8077200" cy="3278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D44114-EF4A-44C0-807A-6BA96589E14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914400" y="5907885"/>
            <a:ext cx="8077200" cy="32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D2047-BFC0-4058-AFB6-987201287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96400" y="5907885"/>
            <a:ext cx="8077200" cy="32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6956B-B754-4EC9-97AF-C1B325B1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79ABA-C93A-4495-8BFF-E324B975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0641E-75D8-45E2-BF3D-F97DD85F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06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fld id="{882335B2-E8B0-4DEC-8B4A-EE674C4B8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01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63E-F128-4187-9256-C88B42FD1CFE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1A6F-0001-4C06-A65E-DE518AC0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69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63E-F128-4187-9256-C88B42FD1CFE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1A6F-0001-4C06-A65E-DE518AC0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02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63E-F128-4187-9256-C88B42FD1CFE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1A6F-0001-4C06-A65E-DE518AC0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52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63E-F128-4187-9256-C88B42FD1CFE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1A6F-0001-4C06-A65E-DE518AC0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00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63E-F128-4187-9256-C88B42FD1CFE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1A6F-0001-4C06-A65E-DE518AC0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46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63E-F128-4187-9256-C88B42FD1CFE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1A6F-0001-4C06-A65E-DE518AC0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0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63E-F128-4187-9256-C88B42FD1CFE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1A6F-0001-4C06-A65E-DE518AC0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352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63E-F128-4187-9256-C88B42FD1CFE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1A6F-0001-4C06-A65E-DE518AC0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98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63E-F128-4187-9256-C88B42FD1CFE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1A6F-0001-4C06-A65E-DE518AC0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1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63E-F128-4187-9256-C88B42FD1CFE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1A6F-0001-4C06-A65E-DE518AC0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2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663E-F128-4187-9256-C88B42FD1CFE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1A6F-0001-4C06-A65E-DE518AC0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6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fld id="{B1EBE1DE-6421-4DD1-8F71-E12BBD9472CA}" type="datetime11">
              <a:rPr lang="en-US"/>
              <a:pPr/>
              <a:t>20:28:12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106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fld id="{8EBCF6A2-2859-4542-BD78-D9159B448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8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F3BCA3-E35B-439D-8730-FDCC3420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3054C-59BE-45B1-9CCF-DAD35A097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6EE43-A76D-417F-B613-4F8D3F24D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17/10/2024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6DD50-AAEE-44BB-BA2F-E22476E08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94FD-D24A-46B3-B704-BE3D05832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287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287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4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1663E-F128-4187-9256-C88B42FD1CFE}" type="datetimeFigureOut">
              <a:rPr lang="en-US" smtClean="0"/>
              <a:t>17/10/2024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1A6F-0001-4C06-A65E-DE518AC04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3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8" Type="http://schemas.openxmlformats.org/officeDocument/2006/relationships/oleObject" Target="../embeddings/oleObject7.bin"/><Relationship Id="rId3" Type="http://schemas.openxmlformats.org/officeDocument/2006/relationships/image" Target="../media/image1.png"/><Relationship Id="rId7" Type="http://schemas.openxmlformats.org/officeDocument/2006/relationships/image" Target="../media/image47.emf"/><Relationship Id="rId12" Type="http://schemas.openxmlformats.org/officeDocument/2006/relationships/image" Target="../media/image50.wmf"/><Relationship Id="rId17" Type="http://schemas.openxmlformats.org/officeDocument/2006/relationships/image" Target="../media/image51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45.png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19" Type="http://schemas.openxmlformats.org/officeDocument/2006/relationships/image" Target="../media/image51.wmf"/><Relationship Id="rId4" Type="http://schemas.openxmlformats.org/officeDocument/2006/relationships/image" Target="../media/image2.svg"/><Relationship Id="rId9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.sv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.sv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46.svg"/><Relationship Id="rId10" Type="http://schemas.openxmlformats.org/officeDocument/2006/relationships/image" Target="../media/image53.emf"/><Relationship Id="rId4" Type="http://schemas.openxmlformats.org/officeDocument/2006/relationships/image" Target="../media/image45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sv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46.svg"/><Relationship Id="rId10" Type="http://schemas.openxmlformats.org/officeDocument/2006/relationships/image" Target="../media/image63.png"/><Relationship Id="rId4" Type="http://schemas.openxmlformats.org/officeDocument/2006/relationships/image" Target="../media/image45.png"/><Relationship Id="rId9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59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65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65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65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emf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oleObject" Target="../embeddings/oleObject2.bin"/><Relationship Id="rId3" Type="http://schemas.openxmlformats.org/officeDocument/2006/relationships/audio" Target="../media/audio3.wav"/><Relationship Id="rId21" Type="http://schemas.openxmlformats.org/officeDocument/2006/relationships/image" Target="../media/image20.wmf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17" Type="http://schemas.openxmlformats.org/officeDocument/2006/relationships/image" Target="../media/image18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5" Type="http://schemas.openxmlformats.org/officeDocument/2006/relationships/image" Target="../media/image17.emf"/><Relationship Id="rId23" Type="http://schemas.openxmlformats.org/officeDocument/2006/relationships/image" Target="../media/image21.wmf"/><Relationship Id="rId10" Type="http://schemas.openxmlformats.org/officeDocument/2006/relationships/image" Target="../media/image7.png"/><Relationship Id="rId19" Type="http://schemas.openxmlformats.org/officeDocument/2006/relationships/image" Target="../media/image19.wmf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6.png"/><Relationship Id="rId22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1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5" Type="http://schemas.openxmlformats.org/officeDocument/2006/relationships/image" Target="../media/image27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54298" y="2433352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</a:t>
            </a:r>
            <a:r>
              <a:rPr lang="vi-VN" sz="8000" b="1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HỌC SINH</a:t>
            </a:r>
            <a:endParaRPr lang="vi-VN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5400"/>
              </a:lnSpc>
            </a:pPr>
            <a:r>
              <a:rPr lang="vi-VN" sz="8000" b="1" dirty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688" y="6915915"/>
            <a:ext cx="3386622" cy="18442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045497" y="8320087"/>
            <a:ext cx="2051144" cy="19812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53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0" y="800100"/>
            <a:ext cx="1630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6000" b="1" i="1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A, AB = 5cm, AC = 12cm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E8C5C1-4ED3-3EE4-86D7-8DA831D2D5F1}"/>
              </a:ext>
            </a:extLst>
          </p:cNvPr>
          <p:cNvSpPr/>
          <p:nvPr/>
        </p:nvSpPr>
        <p:spPr>
          <a:xfrm>
            <a:off x="1143000" y="3624612"/>
            <a:ext cx="1630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57AFD-FEEF-2245-5FFE-5E401CEFE3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3657" y="5712562"/>
            <a:ext cx="6710066" cy="3774946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6DE12B5-04A5-E847-64F8-4A26AD853D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164001"/>
              </p:ext>
            </p:extLst>
          </p:nvPr>
        </p:nvGraphicFramePr>
        <p:xfrm>
          <a:off x="1675317" y="5861871"/>
          <a:ext cx="5233988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080" imgH="393480" progId="Equation.DSMT4">
                  <p:embed/>
                </p:oleObj>
              </mc:Choice>
              <mc:Fallback>
                <p:oleObj name="Equation" r:id="rId8" imgW="105408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317" y="5861871"/>
                        <a:ext cx="5233988" cy="1951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15F30B1-9C73-5C70-A43D-3C1B8FE3D46D}"/>
              </a:ext>
            </a:extLst>
          </p:cNvPr>
          <p:cNvSpPr/>
          <p:nvPr/>
        </p:nvSpPr>
        <p:spPr>
          <a:xfrm>
            <a:off x="764269" y="4772920"/>
            <a:ext cx="1630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60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60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60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kumimoji="0" lang="en-US" sz="60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60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60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A, ta </a:t>
            </a:r>
            <a:r>
              <a:rPr kumimoji="0" lang="en-US" sz="60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60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60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0B611D-624C-50E1-14CA-9E0A2C45A8A0}"/>
              </a:ext>
            </a:extLst>
          </p:cNvPr>
          <p:cNvGrpSpPr/>
          <p:nvPr/>
        </p:nvGrpSpPr>
        <p:grpSpPr>
          <a:xfrm>
            <a:off x="628568" y="7659441"/>
            <a:ext cx="6112737" cy="1040606"/>
            <a:chOff x="868799" y="7591995"/>
            <a:chExt cx="6112737" cy="104060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0CB301-4F09-6B1B-4D87-2D5DE94FADE8}"/>
                    </a:ext>
                  </a:extLst>
                </p:cNvPr>
                <p:cNvSpPr txBox="1"/>
                <p:nvPr/>
              </p:nvSpPr>
              <p:spPr>
                <a:xfrm>
                  <a:off x="868799" y="7591995"/>
                  <a:ext cx="6112737" cy="10406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𝑆𝑢𝑦</m:t>
                        </m:r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</m:t>
                        </m:r>
                        <m:r>
                          <a:rPr lang="en-US" sz="6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6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60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</m:acc>
                        <m:r>
                          <a:rPr lang="en-US" sz="6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67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6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B0CB301-4F09-6B1B-4D87-2D5DE94FAD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799" y="7591995"/>
                  <a:ext cx="6112737" cy="104060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6" name="Object 15">
                  <a:extLst>
                    <a:ext uri="{FF2B5EF4-FFF2-40B4-BE49-F238E27FC236}">
                      <a16:creationId xmlns:a16="http://schemas.microsoft.com/office/drawing/2014/main" id="{7554690C-1F4A-16EB-6854-569A5EA4D39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20572775"/>
                    </p:ext>
                  </p:extLst>
                </p:nvPr>
              </p:nvGraphicFramePr>
              <p:xfrm>
                <a:off x="4311361" y="7751544"/>
                <a:ext cx="846039" cy="84391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1" imgW="126720" imgH="126720" progId="Equation.DSMT4">
                        <p:embed/>
                      </p:oleObj>
                    </mc:Choice>
                    <mc:Fallback>
                      <p:oleObj name="Equation" r:id="rId11" imgW="126720" imgH="126720" progId="Equation.DSMT4">
                        <p:embed/>
                        <p:pic>
                          <p:nvPicPr>
                            <p:cNvPr id="10" name="Object 9">
                              <a:extLst>
                                <a:ext uri="{FF2B5EF4-FFF2-40B4-BE49-F238E27FC236}">
                                  <a16:creationId xmlns:a16="http://schemas.microsoft.com/office/drawing/2014/main" id="{F6DE12B5-04A5-E847-64F8-4A26AD853D58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11361" y="7751544"/>
                              <a:ext cx="846039" cy="843914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6" name="Object 15">
                  <a:extLst>
                    <a:ext uri="{FF2B5EF4-FFF2-40B4-BE49-F238E27FC236}">
                      <a16:creationId xmlns:a16="http://schemas.microsoft.com/office/drawing/2014/main" id="{7554690C-1F4A-16EB-6854-569A5EA4D39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20572775"/>
                    </p:ext>
                  </p:extLst>
                </p:nvPr>
              </p:nvGraphicFramePr>
              <p:xfrm>
                <a:off x="4311361" y="7751544"/>
                <a:ext cx="846039" cy="84391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1" imgW="126720" imgH="126720" progId="Equation.DSMT4">
                        <p:embed/>
                      </p:oleObj>
                    </mc:Choice>
                    <mc:Fallback>
                      <p:oleObj name="Equation" r:id="rId11" imgW="126720" imgH="126720" progId="Equation.DSMT4">
                        <p:embed/>
                        <p:pic>
                          <p:nvPicPr>
                            <p:cNvPr id="10" name="Object 9">
                              <a:extLst>
                                <a:ext uri="{FF2B5EF4-FFF2-40B4-BE49-F238E27FC236}">
                                  <a16:creationId xmlns:a16="http://schemas.microsoft.com/office/drawing/2014/main" id="{F6DE12B5-04A5-E847-64F8-4A26AD853D58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11361" y="7751544"/>
                              <a:ext cx="846039" cy="843914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7C05EC-2DE1-F8B6-7D4F-6DACA0593C31}"/>
              </a:ext>
            </a:extLst>
          </p:cNvPr>
          <p:cNvGrpSpPr/>
          <p:nvPr/>
        </p:nvGrpSpPr>
        <p:grpSpPr>
          <a:xfrm>
            <a:off x="2201341" y="8747937"/>
            <a:ext cx="7211706" cy="1046633"/>
            <a:chOff x="2079417" y="8443135"/>
            <a:chExt cx="7211706" cy="1046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5AFDC68-9F1B-560F-5B3C-0367272A7283}"/>
                    </a:ext>
                  </a:extLst>
                </p:cNvPr>
                <p:cNvSpPr txBox="1"/>
                <p:nvPr/>
              </p:nvSpPr>
              <p:spPr>
                <a:xfrm>
                  <a:off x="2079417" y="8443135"/>
                  <a:ext cx="7211706" cy="10466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6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sz="6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en-US" sz="6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- 67</a:t>
                  </a:r>
                  <a:r>
                    <a:rPr lang="en-US" sz="60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 </a:t>
                  </a:r>
                  <a:r>
                    <a:rPr lang="en-US" sz="6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23</a:t>
                  </a:r>
                  <a:r>
                    <a:rPr lang="en-US" sz="60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5AFDC68-9F1B-560F-5B3C-0367272A72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9417" y="8443135"/>
                  <a:ext cx="7211706" cy="1046633"/>
                </a:xfrm>
                <a:prstGeom prst="rect">
                  <a:avLst/>
                </a:prstGeom>
                <a:blipFill>
                  <a:blip r:embed="rId15"/>
                  <a:stretch>
                    <a:fillRect t="-14535" b="-383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17">
                  <a:extLst>
                    <a:ext uri="{FF2B5EF4-FFF2-40B4-BE49-F238E27FC236}">
                      <a16:creationId xmlns:a16="http://schemas.microsoft.com/office/drawing/2014/main" id="{9702F2CF-EF52-06F4-A9CD-677BE3A4989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1318914"/>
                    </p:ext>
                  </p:extLst>
                </p:nvPr>
              </p:nvGraphicFramePr>
              <p:xfrm>
                <a:off x="2812912" y="8621350"/>
                <a:ext cx="867730" cy="8655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6" imgW="126720" imgH="126720" progId="Equation.DSMT4">
                        <p:embed/>
                      </p:oleObj>
                    </mc:Choice>
                    <mc:Fallback>
                      <p:oleObj name="Equation" r:id="rId16" imgW="126720" imgH="126720" progId="Equation.DSMT4">
                        <p:embed/>
                        <p:pic>
                          <p:nvPicPr>
                            <p:cNvPr id="16" name="Object 15">
                              <a:extLst>
                                <a:ext uri="{FF2B5EF4-FFF2-40B4-BE49-F238E27FC236}">
                                  <a16:creationId xmlns:a16="http://schemas.microsoft.com/office/drawing/2014/main" id="{7554690C-1F4A-16EB-6854-569A5EA4D39D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12912" y="8621350"/>
                              <a:ext cx="867730" cy="86555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17">
                  <a:extLst>
                    <a:ext uri="{FF2B5EF4-FFF2-40B4-BE49-F238E27FC236}">
                      <a16:creationId xmlns:a16="http://schemas.microsoft.com/office/drawing/2014/main" id="{9702F2CF-EF52-06F4-A9CD-677BE3A4989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1318914"/>
                    </p:ext>
                  </p:extLst>
                </p:nvPr>
              </p:nvGraphicFramePr>
              <p:xfrm>
                <a:off x="2812912" y="8621350"/>
                <a:ext cx="867730" cy="8655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8" imgW="126720" imgH="126720" progId="Equation.DSMT4">
                        <p:embed/>
                      </p:oleObj>
                    </mc:Choice>
                    <mc:Fallback>
                      <p:oleObj name="Equation" r:id="rId18" imgW="126720" imgH="126720" progId="Equation.DSMT4">
                        <p:embed/>
                        <p:pic>
                          <p:nvPicPr>
                            <p:cNvPr id="16" name="Object 15">
                              <a:extLst>
                                <a:ext uri="{FF2B5EF4-FFF2-40B4-BE49-F238E27FC236}">
                                  <a16:creationId xmlns:a16="http://schemas.microsoft.com/office/drawing/2014/main" id="{7554690C-1F4A-16EB-6854-569A5EA4D39D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12912" y="8621350"/>
                              <a:ext cx="867730" cy="86555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33229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688400" y="8572500"/>
            <a:ext cx="2051144" cy="19812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53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1840" y="6328371"/>
            <a:ext cx="1326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74EA85-89F6-04FC-059A-A7E4BE5F018E}"/>
                  </a:ext>
                </a:extLst>
              </p:cNvPr>
              <p:cNvSpPr txBox="1"/>
              <p:nvPr/>
            </p:nvSpPr>
            <p:spPr>
              <a:xfrm>
                <a:off x="781840" y="465111"/>
                <a:ext cx="10314678" cy="5563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u="sng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u="sng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kern="100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000" b="1" kern="100" dirty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3 - SGK – tr.92):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Trong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chơi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xích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41,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dây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căng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xích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dãn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𝐴𝑂𝐻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43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bé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mét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đơn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  <a:endParaRPr lang="en-US" sz="40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74EA85-89F6-04FC-059A-A7E4BE5F0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40" y="465111"/>
                <a:ext cx="10314678" cy="5563895"/>
              </a:xfrm>
              <a:prstGeom prst="rect">
                <a:avLst/>
              </a:prstGeom>
              <a:blipFill>
                <a:blip r:embed="rId6"/>
                <a:stretch>
                  <a:fillRect l="-2069" r="-2128" b="-3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D8E4E8-6DD1-DB02-FCDB-DF9600F095BD}"/>
                  </a:ext>
                </a:extLst>
              </p:cNvPr>
              <p:cNvSpPr txBox="1"/>
              <p:nvPr/>
            </p:nvSpPr>
            <p:spPr>
              <a:xfrm>
                <a:off x="1294651" y="7353206"/>
                <a:ext cx="15855351" cy="2012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𝐴𝑂𝐻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43°</m:t>
                        </m:r>
                      </m:e>
                    </m:fun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≈2 (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bé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2m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D8E4E8-6DD1-DB02-FCDB-DF9600F09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651" y="7353206"/>
                <a:ext cx="15855351" cy="2012602"/>
              </a:xfrm>
              <a:prstGeom prst="rect">
                <a:avLst/>
              </a:prstGeom>
              <a:blipFill>
                <a:blip r:embed="rId7"/>
                <a:stretch>
                  <a:fillRect l="-1346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BF6BC8C-09CE-C150-C615-95BC6165E6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41" y="320909"/>
            <a:ext cx="6533360" cy="64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7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1469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045497" y="8320087"/>
            <a:ext cx="2051144" cy="19812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53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43000" y="800100"/>
                <a:ext cx="16306800" cy="3810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600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6000" b="1" i="1" u="sng" strike="noStrike" kern="120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</a:t>
                </a:r>
                <a:r>
                  <a:rPr kumimoji="0" lang="en-US" sz="6000" b="1" strike="noStrike" kern="1200" cap="none" spc="0" normalizeH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6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6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6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6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6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AB = 6cm,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6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en-US" sz="6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6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6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kumimoji="0" lang="en-US" sz="6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AH </a:t>
                </a:r>
                <a:r>
                  <a:rPr kumimoji="0" lang="en-US" sz="6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6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6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sz="6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6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6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6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ABC. </a:t>
                </a:r>
              </a:p>
              <a:p>
                <a:pPr marL="742950" lvl="0" indent="-742950">
                  <a:buFontTx/>
                  <a:buAutoNum type="alphaLcParenR"/>
                  <a:defRPr/>
                </a:pPr>
                <a:r>
                  <a:rPr lang="en-US" sz="60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AH, HC</a:t>
                </a:r>
                <a:r>
                  <a:rPr lang="en-US" sz="6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60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6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6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6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6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mười</a:t>
                </a:r>
                <a:r>
                  <a:rPr lang="en-US" sz="6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60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marR="0" lvl="0" indent="-7429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lang="en-US" sz="6000" b="1" i="1" noProof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6000" b="1" i="1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i="1" noProof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6000" b="1" i="1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i="1" noProof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AB.cosB</a:t>
                </a:r>
                <a:r>
                  <a:rPr lang="en-US" sz="6000" b="1" i="1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6000" b="1" i="1" noProof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AC.cosC</a:t>
                </a:r>
                <a:r>
                  <a:rPr lang="en-US" sz="6000" b="1" i="1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BC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00100"/>
                <a:ext cx="16306800" cy="3810595"/>
              </a:xfrm>
              <a:prstGeom prst="rect">
                <a:avLst/>
              </a:prstGeom>
              <a:blipFill>
                <a:blip r:embed="rId6"/>
                <a:stretch>
                  <a:fillRect l="-2280" t="-4800" r="-598" b="-9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463BDDC-B3D3-7F07-786A-2FB7B4E7E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092" y="4610695"/>
            <a:ext cx="8213382" cy="54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6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1469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045497" y="8320087"/>
            <a:ext cx="2051144" cy="19812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53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43000" y="800100"/>
                <a:ext cx="16306800" cy="2571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kumimoji="0" lang="en-US" sz="400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4000" b="1" i="1" u="sng" strike="noStrike" kern="120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</a:t>
                </a:r>
                <a:r>
                  <a:rPr kumimoji="0" lang="en-US" sz="4000" b="1" strike="noStrike" kern="1200" cap="none" spc="0" normalizeH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4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AB = 6cm,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kumimoji="0" lang="en-US" sz="4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AH </a:t>
                </a:r>
                <a:r>
                  <a:rPr kumimoji="0" lang="en-US" sz="4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sz="4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1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1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ABC. </a:t>
                </a:r>
              </a:p>
              <a:p>
                <a:pPr marL="742950" marR="0" lvl="0" indent="-7429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lang="en-US" sz="40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AH, HC (</a:t>
                </a:r>
                <a:r>
                  <a:rPr lang="en-US" sz="40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mười</a:t>
                </a:r>
                <a:r>
                  <a:rPr lang="en-US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40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marR="0" lvl="0" indent="-7429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lang="en-US" sz="4000" b="1" i="1" noProof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b="1" i="1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noProof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4000" b="1" i="1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noProof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AB.cosB</a:t>
                </a:r>
                <a:r>
                  <a:rPr lang="en-US" sz="4000" b="1" i="1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4000" b="1" i="1" noProof="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AC.cosC</a:t>
                </a:r>
                <a:r>
                  <a:rPr lang="en-US" sz="4000" b="1" i="1" noProof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BC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00100"/>
                <a:ext cx="16306800" cy="2571153"/>
              </a:xfrm>
              <a:prstGeom prst="rect">
                <a:avLst/>
              </a:prstGeom>
              <a:blipFill>
                <a:blip r:embed="rId6"/>
                <a:stretch>
                  <a:fillRect l="-1346" t="-3555" b="-9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1814B-8BAC-8849-EB98-44FD39A626C7}"/>
                  </a:ext>
                </a:extLst>
              </p:cNvPr>
              <p:cNvSpPr txBox="1"/>
              <p:nvPr/>
            </p:nvSpPr>
            <p:spPr>
              <a:xfrm>
                <a:off x="1368724" y="4793235"/>
                <a:ext cx="15855351" cy="2004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50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4,6 cm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1814B-8BAC-8849-EB98-44FD39A62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724" y="4793235"/>
                <a:ext cx="15855351" cy="2004395"/>
              </a:xfrm>
              <a:prstGeom prst="rect">
                <a:avLst/>
              </a:prstGeom>
              <a:blipFill>
                <a:blip r:embed="rId7"/>
                <a:stretch>
                  <a:fillRect l="-1231" b="-1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9344E2E-0D4B-9AF4-8947-0734F1B9E58E}"/>
              </a:ext>
            </a:extLst>
          </p:cNvPr>
          <p:cNvSpPr txBox="1"/>
          <p:nvPr/>
        </p:nvSpPr>
        <p:spPr>
          <a:xfrm>
            <a:off x="1061995" y="6797630"/>
            <a:ext cx="15855351" cy="927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4E5973-0888-4DE8-E041-22880CF64B3B}"/>
                  </a:ext>
                </a:extLst>
              </p:cNvPr>
              <p:cNvSpPr txBox="1"/>
              <p:nvPr/>
            </p:nvSpPr>
            <p:spPr>
              <a:xfrm>
                <a:off x="1143000" y="6989724"/>
                <a:ext cx="14690415" cy="792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fr-FR" sz="4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fr-FR" sz="4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fr-FR" sz="4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fr-FR" sz="4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ó:</m:t>
                    </m:r>
                    <m:r>
                      <a:rPr lang="en-US" sz="4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</m:acc>
                    <m: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fr-FR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vu</m:t>
                    </m:r>
                    <m:r>
                      <m:rPr>
                        <m:nor/>
                      </m:rPr>
                      <a:rPr lang="fr-FR" sz="4400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fr-FR" sz="4400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fr-FR" sz="4400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fr-FR" sz="4400" dirty="0" err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fr-FR" sz="4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4E5973-0888-4DE8-E041-22880CF64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989724"/>
                <a:ext cx="14690415" cy="792140"/>
              </a:xfrm>
              <a:prstGeom prst="rect">
                <a:avLst/>
              </a:prstGeom>
              <a:blipFill>
                <a:blip r:embed="rId8"/>
                <a:stretch>
                  <a:fillRect t="-13077" b="-3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116EDC0-9C87-1A88-0DCB-C066C64B0CBA}"/>
              </a:ext>
            </a:extLst>
          </p:cNvPr>
          <p:cNvSpPr txBox="1"/>
          <p:nvPr/>
        </p:nvSpPr>
        <p:spPr>
          <a:xfrm>
            <a:off x="1341346" y="3627129"/>
            <a:ext cx="15855351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8BF537-37A7-C09C-1B27-A2E57C85CAF0}"/>
                  </a:ext>
                </a:extLst>
              </p:cNvPr>
              <p:cNvSpPr txBox="1"/>
              <p:nvPr/>
            </p:nvSpPr>
            <p:spPr>
              <a:xfrm>
                <a:off x="1415816" y="7716547"/>
                <a:ext cx="15855351" cy="2004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4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4,6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cot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40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fun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5,5 cm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8BF537-37A7-C09C-1B27-A2E57C85C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816" y="7716547"/>
                <a:ext cx="15855351" cy="2004395"/>
              </a:xfrm>
              <a:prstGeom prst="rect">
                <a:avLst/>
              </a:prstGeom>
              <a:blipFill>
                <a:blip r:embed="rId9"/>
                <a:stretch>
                  <a:fillRect l="-1346" b="-1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DEF7295-DAC1-7D50-71A6-180CE17438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3546" y="1753519"/>
            <a:ext cx="7403827" cy="48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0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1469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045497" y="8320087"/>
            <a:ext cx="2051144" cy="19812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53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43000" y="800100"/>
                <a:ext cx="16306800" cy="2571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1" u="sng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Bài 3: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ABC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A, AB = 6cm,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B</m:t>
                        </m:r>
                      </m:e>
                    </m:acc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o</m:t>
                        </m:r>
                      </m:sup>
                    </m:sSup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AH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cao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ABC. </a:t>
                </a:r>
              </a:p>
              <a:p>
                <a:pPr marL="742950" marR="0" lvl="0" indent="-7429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4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Tính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AH, HC (</a:t>
                </a:r>
                <a:r>
                  <a:rPr kumimoji="0" lang="en-US" sz="4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Làm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tròn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hàng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mười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</a:p>
              <a:p>
                <a:pPr marL="742950" marR="0" lvl="0" indent="-7429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4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minh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AB.cosB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+ </a:t>
                </a:r>
                <a:r>
                  <a:rPr kumimoji="0" lang="en-US" sz="4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AC.cosC</a:t>
                </a:r>
                <a:r>
                  <a:rPr kumimoji="0" lang="en-US" sz="4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BC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00100"/>
                <a:ext cx="16306800" cy="2571153"/>
              </a:xfrm>
              <a:prstGeom prst="rect">
                <a:avLst/>
              </a:prstGeom>
              <a:blipFill>
                <a:blip r:embed="rId6"/>
                <a:stretch>
                  <a:fillRect l="-1346" t="-3555" b="-9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1814B-8BAC-8849-EB98-44FD39A626C7}"/>
                  </a:ext>
                </a:extLst>
              </p:cNvPr>
              <p:cNvSpPr txBox="1"/>
              <p:nvPr/>
            </p:nvSpPr>
            <p:spPr>
              <a:xfrm>
                <a:off x="1329187" y="4029768"/>
                <a:ext cx="15855351" cy="2123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𝐵𝐻</m:t>
                      </m:r>
                      <m:r>
                        <a:rPr kumimoji="0" lang="fr-FR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fr-FR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kumimoji="0" lang="fr-FR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func>
                        <m:func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𝑜𝑠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kumimoji="0" lang="fr-FR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  <m:r>
                                <a:rPr kumimoji="0" lang="fr-FR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51814B-8BAC-8849-EB98-44FD39A62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187" y="4029768"/>
                <a:ext cx="15855351" cy="2123851"/>
              </a:xfrm>
              <a:prstGeom prst="rect">
                <a:avLst/>
              </a:prstGeom>
              <a:blipFill>
                <a:blip r:embed="rId7"/>
                <a:stretch>
                  <a:fillRect l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9344E2E-0D4B-9AF4-8947-0734F1B9E58E}"/>
              </a:ext>
            </a:extLst>
          </p:cNvPr>
          <p:cNvSpPr txBox="1"/>
          <p:nvPr/>
        </p:nvSpPr>
        <p:spPr>
          <a:xfrm>
            <a:off x="1061995" y="6797630"/>
            <a:ext cx="15855351" cy="927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16EDC0-9C87-1A88-0DCB-C066C64B0CBA}"/>
              </a:ext>
            </a:extLst>
          </p:cNvPr>
          <p:cNvSpPr txBox="1"/>
          <p:nvPr/>
        </p:nvSpPr>
        <p:spPr>
          <a:xfrm>
            <a:off x="1368724" y="3214654"/>
            <a:ext cx="15855351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8BF537-37A7-C09C-1B27-A2E57C85CAF0}"/>
                  </a:ext>
                </a:extLst>
              </p:cNvPr>
              <p:cNvSpPr txBox="1"/>
              <p:nvPr/>
            </p:nvSpPr>
            <p:spPr>
              <a:xfrm>
                <a:off x="1236093" y="6004501"/>
                <a:ext cx="15855351" cy="2123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fr-FR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fr-FR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𝐻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kumimoji="0" lang="fr-FR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kumimoji="0" lang="fr-FR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func>
                        <m:func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kumimoji="0" lang="en-US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kumimoji="0" lang="fr-FR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  <m:r>
                                <a:rPr kumimoji="0" lang="en-US" sz="4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  <m:r>
                                <a:rPr kumimoji="0" lang="fr-FR" sz="4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8BF537-37A7-C09C-1B27-A2E57C85C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093" y="6004501"/>
                <a:ext cx="15855351" cy="2123851"/>
              </a:xfrm>
              <a:prstGeom prst="rect">
                <a:avLst/>
              </a:prstGeom>
              <a:blipFill>
                <a:blip r:embed="rId8"/>
                <a:stretch>
                  <a:fillRect l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FA1019F-24DC-C0CE-6994-C1BCC944E5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3546" y="1753519"/>
            <a:ext cx="7403827" cy="48727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92DB44-6DB6-D4F5-7A69-96F1115258C8}"/>
                  </a:ext>
                </a:extLst>
              </p:cNvPr>
              <p:cNvSpPr txBox="1"/>
              <p:nvPr/>
            </p:nvSpPr>
            <p:spPr>
              <a:xfrm>
                <a:off x="1167248" y="7900898"/>
                <a:ext cx="15855351" cy="2004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BH + HC = BC</a:t>
                </a: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aseline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=&gt;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0" lang="fr-FR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</m:t>
                            </m:r>
                            <m:r>
                              <a:rPr kumimoji="0" lang="fr-FR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</m:fun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</m:fun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BC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92DB44-6DB6-D4F5-7A69-96F111525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248" y="7900898"/>
                <a:ext cx="15855351" cy="2004395"/>
              </a:xfrm>
              <a:prstGeom prst="rect">
                <a:avLst/>
              </a:prstGeom>
              <a:blipFill>
                <a:blip r:embed="rId10"/>
                <a:stretch>
                  <a:fillRect l="-1346" b="-1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98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CB31EE3-E676-7BC9-13D7-2275B65F6794}"/>
              </a:ext>
            </a:extLst>
          </p:cNvPr>
          <p:cNvGrpSpPr/>
          <p:nvPr/>
        </p:nvGrpSpPr>
        <p:grpSpPr>
          <a:xfrm>
            <a:off x="351828" y="266700"/>
            <a:ext cx="17419626" cy="9849748"/>
            <a:chOff x="351828" y="266700"/>
            <a:chExt cx="17419626" cy="9849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51828" y="266700"/>
                  <a:ext cx="11992572" cy="350653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3800" b="1" kern="1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sz="3800" b="1" kern="1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b="1" kern="1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tập</a:t>
                  </a:r>
                  <a:r>
                    <a:rPr lang="en-US" sz="3800" b="1" kern="100" dirty="0">
                      <a:solidFill>
                        <a:srgbClr val="00206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4 (SGK – tr.92):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đứng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a14:m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bờ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sông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muốn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la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ước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lượng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a14:m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ở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cù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lao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dòng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sông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như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kern="100" dirty="0" err="1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3800" kern="100" dirty="0"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endParaRPr lang="en-US" sz="3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28" y="266700"/>
                  <a:ext cx="11992572" cy="3506537"/>
                </a:xfrm>
                <a:prstGeom prst="rect">
                  <a:avLst/>
                </a:prstGeom>
                <a:blipFill>
                  <a:blip r:embed="rId6"/>
                  <a:stretch>
                    <a:fillRect l="-1678" r="-1678" b="-5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EC26CF2-1950-6A44-8E1D-E0717AF7E140}"/>
                    </a:ext>
                  </a:extLst>
                </p:cNvPr>
                <p:cNvSpPr txBox="1"/>
                <p:nvPr/>
              </p:nvSpPr>
              <p:spPr>
                <a:xfrm>
                  <a:off x="368683" y="3773237"/>
                  <a:ext cx="17402771" cy="63432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la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𝐵𝐴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lệch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Nam –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Bắc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về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Đông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52</m:t>
                          </m:r>
                        </m:e>
                        <m:sup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a14:m>
                  <a:endPara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di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chuyển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trí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187 m.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dụng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la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bàn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xác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định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được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𝐶𝐴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lệch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Nam –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Bắc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về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Tây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27</m:t>
                          </m:r>
                        </m:e>
                        <m:sup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;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𝐶𝐵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lệch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Nam –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Bắc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về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hướng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Tây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70</m:t>
                          </m:r>
                        </m:e>
                        <m:sup>
                          <m:r>
                            <a:rPr kumimoji="0" lang="en-US" sz="38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Hình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42)</a:t>
                  </a:r>
                  <a:endPara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Em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hãy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giúp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𝐴𝐵</m:t>
                      </m:r>
                    </m:oMath>
                  </a14:m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những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dữ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liệu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trên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kết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quả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hàng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đơn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sz="3800" b="0" i="0" u="none" strike="noStrike" kern="1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mét</a:t>
                  </a:r>
                  <a:r>
                    <a:rPr kumimoji="0" lang="en-US" sz="380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).</a:t>
                  </a:r>
                  <a:endParaRPr kumimoji="0" lang="en-US" sz="38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EC26CF2-1950-6A44-8E1D-E0717AF7E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683" y="3773237"/>
                  <a:ext cx="17402771" cy="6343211"/>
                </a:xfrm>
                <a:prstGeom prst="rect">
                  <a:avLst/>
                </a:prstGeom>
                <a:blipFill>
                  <a:blip r:embed="rId7"/>
                  <a:stretch>
                    <a:fillRect l="-1156" r="-1156" b="-2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6F544D-FDD9-5C97-1364-9305150F2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627" y="593357"/>
            <a:ext cx="5103132" cy="30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10970" y="374147"/>
            <a:ext cx="1326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93516-8A14-6B3F-406E-26FE48F54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869" y="0"/>
            <a:ext cx="5791200" cy="4941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5CEA8-9DFD-3E84-C725-4C28A660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1396092"/>
            <a:ext cx="5103132" cy="3082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/>
              <p:nvPr/>
            </p:nvSpPr>
            <p:spPr>
              <a:xfrm>
                <a:off x="419100" y="4735383"/>
                <a:ext cx="17449800" cy="5132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𝐴𝐴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′∈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Nam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sSup>
                      <m:sSupPr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𝐵𝐵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′//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52°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=52°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27°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𝐴𝐶𝐶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=27°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𝐶𝐵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Nam –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Tây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70°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7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𝐵𝐶𝐶</m:t>
                        </m:r>
                        <m:r>
                          <a:rPr lang="fr-FR" sz="37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7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=70°</m:t>
                    </m:r>
                  </m:oMath>
                </a14:m>
                <a:r>
                  <a:rPr lang="fr-FR" sz="3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735383"/>
                <a:ext cx="17449800" cy="5132431"/>
              </a:xfrm>
              <a:prstGeom prst="rect">
                <a:avLst/>
              </a:prstGeom>
              <a:blipFill>
                <a:blip r:embed="rId7"/>
                <a:stretch>
                  <a:fillRect l="-1118" r="-943" b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526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10970" y="374147"/>
            <a:ext cx="1326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93516-8A14-6B3F-406E-26FE48F54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767973"/>
            <a:ext cx="4348525" cy="3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5CEA8-9DFD-3E84-C725-4C28A660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1396092"/>
            <a:ext cx="5103132" cy="3082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/>
              <p:nvPr/>
            </p:nvSpPr>
            <p:spPr>
              <a:xfrm>
                <a:off x="2118803" y="4586432"/>
                <a:ext cx="14897100" cy="52813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𝐵𝐶𝐴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𝐵𝐶𝐶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=70°−27°=43°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𝐵𝐶𝐻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𝐵𝐶𝐻</m:t>
                            </m:r>
                          </m:e>
                        </m:acc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=187.</m:t>
                        </m:r>
                        <m:func>
                          <m:func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43°</m:t>
                            </m:r>
                          </m:e>
                        </m:func>
                      </m:e>
                    </m:fun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(m).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𝐵𝐵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𝐵𝐴𝐴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=52°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𝐶𝐶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𝐴𝐶𝐶</m:t>
                        </m:r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=27°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803" y="4586432"/>
                <a:ext cx="14897100" cy="5281382"/>
              </a:xfrm>
              <a:prstGeom prst="rect">
                <a:avLst/>
              </a:prstGeom>
              <a:blipFill>
                <a:blip r:embed="rId7"/>
                <a:stretch>
                  <a:fillRect l="-1351" b="-3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101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01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53233">
            <a:off x="16847035" y="9082573"/>
            <a:ext cx="1779880" cy="1570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10970" y="374147"/>
            <a:ext cx="13260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93516-8A14-6B3F-406E-26FE48F54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767973"/>
            <a:ext cx="4348525" cy="37102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05CEA8-9DFD-3E84-C725-4C28A660B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0" y="1396092"/>
            <a:ext cx="5103132" cy="3082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/>
              <p:nvPr/>
            </p:nvSpPr>
            <p:spPr>
              <a:xfrm>
                <a:off x="3383501" y="5143500"/>
                <a:ext cx="11520997" cy="4620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=52°+27°=79°</m:t>
                    </m:r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𝐵𝐻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func>
                      <m:fun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𝐵𝐴𝐻</m:t>
                            </m:r>
                          </m:e>
                        </m:acc>
                      </m:e>
                    </m:func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𝐵𝐻</m:t>
                        </m:r>
                      </m:num>
                      <m:den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fr-FR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𝐵𝐴𝐻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187.</m:t>
                        </m:r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43°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4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79°</m:t>
                            </m:r>
                          </m:e>
                        </m:func>
                      </m:den>
                    </m:f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≈130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(m)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130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mét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76EB2D-E4F2-61A6-987B-4C76CE6A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01" y="5143500"/>
                <a:ext cx="11520997" cy="4620945"/>
              </a:xfrm>
              <a:prstGeom prst="rect">
                <a:avLst/>
              </a:prstGeom>
              <a:blipFill>
                <a:blip r:embed="rId7"/>
                <a:stretch>
                  <a:fillRect l="-1852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467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5349" y="8277842"/>
            <a:ext cx="19198699" cy="2202816"/>
            <a:chOff x="0" y="0"/>
            <a:chExt cx="5056447" cy="5801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55349" y="-302228"/>
            <a:ext cx="19198699" cy="2202816"/>
            <a:chOff x="0" y="0"/>
            <a:chExt cx="5056447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56448" cy="580165"/>
            </a:xfrm>
            <a:custGeom>
              <a:avLst/>
              <a:gdLst/>
              <a:ahLst/>
              <a:cxnLst/>
              <a:rect l="l" t="t" r="r" b="b"/>
              <a:pathLst>
                <a:path w="5056448" h="580165">
                  <a:moveTo>
                    <a:pt x="20566" y="0"/>
                  </a:moveTo>
                  <a:lnTo>
                    <a:pt x="5035882" y="0"/>
                  </a:lnTo>
                  <a:cubicBezTo>
                    <a:pt x="5047240" y="0"/>
                    <a:pt x="5056448" y="9208"/>
                    <a:pt x="5056448" y="20566"/>
                  </a:cubicBezTo>
                  <a:lnTo>
                    <a:pt x="5056448" y="559600"/>
                  </a:lnTo>
                  <a:cubicBezTo>
                    <a:pt x="5056448" y="565054"/>
                    <a:pt x="5054281" y="570285"/>
                    <a:pt x="5050424" y="574142"/>
                  </a:cubicBezTo>
                  <a:cubicBezTo>
                    <a:pt x="5046567" y="577999"/>
                    <a:pt x="5041336" y="580165"/>
                    <a:pt x="5035882" y="580165"/>
                  </a:cubicBezTo>
                  <a:lnTo>
                    <a:pt x="20566" y="580165"/>
                  </a:lnTo>
                  <a:cubicBezTo>
                    <a:pt x="15111" y="580165"/>
                    <a:pt x="9880" y="577999"/>
                    <a:pt x="6024" y="574142"/>
                  </a:cubicBezTo>
                  <a:cubicBezTo>
                    <a:pt x="2167" y="570285"/>
                    <a:pt x="0" y="565054"/>
                    <a:pt x="0" y="559600"/>
                  </a:cubicBezTo>
                  <a:lnTo>
                    <a:pt x="0" y="20566"/>
                  </a:lnTo>
                  <a:cubicBezTo>
                    <a:pt x="0" y="15111"/>
                    <a:pt x="2167" y="9880"/>
                    <a:pt x="6024" y="6024"/>
                  </a:cubicBezTo>
                  <a:cubicBezTo>
                    <a:pt x="9880" y="2167"/>
                    <a:pt x="15111" y="0"/>
                    <a:pt x="20566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769710" y="-12155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0"/>
                </a:lnTo>
                <a:lnTo>
                  <a:pt x="0" y="3469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80367" y="2914740"/>
            <a:ext cx="16179403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vi-VN" sz="8000" b="1" dirty="0">
                <a:solidFill>
                  <a:srgbClr val="C851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8000" b="1" dirty="0">
              <a:solidFill>
                <a:srgbClr val="C851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flipH="1" flipV="1">
            <a:off x="15460890" y="6633296"/>
            <a:ext cx="3596820" cy="3469181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3596820" y="3469181"/>
                </a:moveTo>
                <a:lnTo>
                  <a:pt x="0" y="3469181"/>
                </a:lnTo>
                <a:lnTo>
                  <a:pt x="0" y="0"/>
                </a:lnTo>
                <a:lnTo>
                  <a:pt x="3596820" y="0"/>
                </a:lnTo>
                <a:lnTo>
                  <a:pt x="3596820" y="346918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65708136"/>
      </p:ext>
    </p:extLst>
  </p:cSld>
  <p:clrMapOvr>
    <a:masterClrMapping/>
  </p:clrMapOvr>
  <p:transition spd="med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934" y="5526148"/>
            <a:ext cx="1222313" cy="1330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055" y="6366212"/>
            <a:ext cx="914501" cy="995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227" y="7057564"/>
            <a:ext cx="585440" cy="637397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3534998" y="285832"/>
            <a:ext cx="11842569" cy="99746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Xem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bên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dưới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, sin</a:t>
            </a:r>
            <a:r>
              <a:rPr lang="el-GR" sz="3600" dirty="0">
                <a:solidFill>
                  <a:prstClr val="black"/>
                </a:solidFill>
                <a:latin typeface="Arial" panose="020B0604020202020204" pitchFamily="34" charset="0"/>
              </a:rPr>
              <a:t>α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= 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801130" y="1475627"/>
                <a:ext cx="5570063" cy="1626773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028700">
                  <a:defRPr/>
                </a:pPr>
                <a:r>
                  <a:rPr lang="vi-VN" sz="36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6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130" y="1475627"/>
                <a:ext cx="5570063" cy="1626773"/>
              </a:xfrm>
              <a:prstGeom prst="rect">
                <a:avLst/>
              </a:prstGeom>
              <a:blipFill>
                <a:blip r:embed="rId12"/>
                <a:stretch>
                  <a:fillRect l="-339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768764" y="6800846"/>
            <a:ext cx="638004" cy="39286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vi-VN" sz="2025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9908677" y="6576188"/>
            <a:ext cx="1002848" cy="61752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vi-VN" sz="2025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449074" y="1480339"/>
                <a:ext cx="5520149" cy="1626773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028700">
                  <a:defRPr/>
                </a:pPr>
                <a:r>
                  <a:rPr lang="vi-VN" sz="36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36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074" y="1480339"/>
                <a:ext cx="5520149" cy="1626773"/>
              </a:xfrm>
              <a:prstGeom prst="rect">
                <a:avLst/>
              </a:prstGeom>
              <a:blipFill>
                <a:blip r:embed="rId13"/>
                <a:stretch>
                  <a:fillRect l="-331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801130" y="3235550"/>
                <a:ext cx="5520149" cy="145198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028700">
                  <a:defRPr/>
                </a:pPr>
                <a:r>
                  <a:rPr lang="vi-VN" sz="36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6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130" y="3235550"/>
                <a:ext cx="5520149" cy="1451988"/>
              </a:xfrm>
              <a:prstGeom prst="rect">
                <a:avLst/>
              </a:prstGeom>
              <a:blipFill>
                <a:blip r:embed="rId14"/>
                <a:stretch>
                  <a:fillRect l="-34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449074" y="3240260"/>
                <a:ext cx="5520149" cy="143183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028700">
                  <a:defRPr/>
                </a:pPr>
                <a:r>
                  <a:rPr lang="vi-VN" sz="36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3600" dirty="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074" y="3240260"/>
                <a:ext cx="5520149" cy="1431839"/>
              </a:xfrm>
              <a:prstGeom prst="rect">
                <a:avLst/>
              </a:prstGeom>
              <a:blipFill>
                <a:blip r:embed="rId15"/>
                <a:stretch>
                  <a:fillRect l="-331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325499" y="2263890"/>
            <a:ext cx="995780" cy="79656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416175" y="3273084"/>
            <a:ext cx="905103" cy="7920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887" y="3286131"/>
            <a:ext cx="905336" cy="7955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887" y="2286357"/>
            <a:ext cx="905336" cy="7955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EDB8E8-F300-4538-999C-E53AB6A7C52C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222716" y="4889292"/>
            <a:ext cx="4046220" cy="52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934" y="5526148"/>
            <a:ext cx="1222313" cy="1330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055" y="6366212"/>
            <a:ext cx="914501" cy="995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227" y="7057564"/>
            <a:ext cx="585440" cy="637397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3471677" y="373256"/>
            <a:ext cx="11842569" cy="12430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71678" y="1753791"/>
            <a:ext cx="5793488" cy="13419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28700">
              <a:defRPr/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A. 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768764" y="6800846"/>
            <a:ext cx="638004" cy="39286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vi-VN" sz="2025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9908677" y="6576188"/>
            <a:ext cx="1002848" cy="61752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vi-VN" sz="2025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475593" y="1784224"/>
            <a:ext cx="5492947" cy="12888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28700">
              <a:defRPr/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B. 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71676" y="3357252"/>
            <a:ext cx="5793488" cy="110044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28700">
              <a:defRPr/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C. 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25000" y="3316947"/>
            <a:ext cx="5618438" cy="113083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28700">
              <a:defRPr/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</a:rPr>
              <a:t>D. 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28" y="1897983"/>
            <a:ext cx="906438" cy="79656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393399" y="3479305"/>
            <a:ext cx="905103" cy="7920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227" y="3420932"/>
            <a:ext cx="905336" cy="7955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204" y="2017616"/>
            <a:ext cx="905336" cy="724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1E03B-6BD0-2E7E-3A34-9EEE441990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9255" y="401348"/>
            <a:ext cx="16611600" cy="953451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CEC32B79-8C5A-EF69-320B-679EDAF1F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32ABBE2-F439-EDD1-9F00-9C09DEAC9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553478"/>
              </p:ext>
            </p:extLst>
          </p:nvPr>
        </p:nvGraphicFramePr>
        <p:xfrm>
          <a:off x="4701531" y="1784224"/>
          <a:ext cx="2587598" cy="1165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63225" imgH="393529" progId="Equation.DSMT4">
                  <p:embed/>
                </p:oleObj>
              </mc:Choice>
              <mc:Fallback>
                <p:oleObj name="Equation" r:id="rId16" imgW="863225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1531" y="1784224"/>
                        <a:ext cx="2587598" cy="1165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>
            <a:extLst>
              <a:ext uri="{FF2B5EF4-FFF2-40B4-BE49-F238E27FC236}">
                <a16:creationId xmlns:a16="http://schemas.microsoft.com/office/drawing/2014/main" id="{06778CBD-5FAC-3D2A-C20D-0CCD5ADE4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547EDC9-46C8-2DA7-BB52-A6F3B4782F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802326"/>
              </p:ext>
            </p:extLst>
          </p:nvPr>
        </p:nvGraphicFramePr>
        <p:xfrm>
          <a:off x="10591800" y="1812799"/>
          <a:ext cx="2430380" cy="110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50531" imgH="393529" progId="Equation.DSMT4">
                  <p:embed/>
                </p:oleObj>
              </mc:Choice>
              <mc:Fallback>
                <p:oleObj name="Equation" r:id="rId18" imgW="850531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1800" y="1812799"/>
                        <a:ext cx="2430380" cy="11071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796CAD18-8ABE-765B-9D8A-2E0F28CE3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866255E-491C-EBA2-483C-68174DE81E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112621"/>
              </p:ext>
            </p:extLst>
          </p:nvPr>
        </p:nvGraphicFramePr>
        <p:xfrm>
          <a:off x="4725343" y="3350284"/>
          <a:ext cx="2274461" cy="1071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37836" imgH="393529" progId="Equation.DSMT4">
                  <p:embed/>
                </p:oleObj>
              </mc:Choice>
              <mc:Fallback>
                <p:oleObj name="Equation" r:id="rId20" imgW="837836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5343" y="3350284"/>
                        <a:ext cx="2274461" cy="1071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1">
            <a:extLst>
              <a:ext uri="{FF2B5EF4-FFF2-40B4-BE49-F238E27FC236}">
                <a16:creationId xmlns:a16="http://schemas.microsoft.com/office/drawing/2014/main" id="{2C93B7B6-C859-E769-DA2C-C8BF11A9E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1553" y="3182522"/>
            <a:ext cx="245463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569B24A-AAFC-DCCC-74B6-7469A6A12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050559"/>
              </p:ext>
            </p:extLst>
          </p:nvPr>
        </p:nvGraphicFramePr>
        <p:xfrm>
          <a:off x="10620574" y="3240980"/>
          <a:ext cx="2406247" cy="1133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37836" imgH="393529" progId="Equation.DSMT4">
                  <p:embed/>
                </p:oleObj>
              </mc:Choice>
              <mc:Fallback>
                <p:oleObj name="Equation" r:id="rId22" imgW="837836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574" y="3240980"/>
                        <a:ext cx="2406247" cy="1133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934" y="5526148"/>
            <a:ext cx="1222313" cy="1330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055" y="6366212"/>
            <a:ext cx="914501" cy="995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227" y="7057564"/>
            <a:ext cx="585440" cy="637397"/>
          </a:xfrm>
          <a:prstGeom prst="rect">
            <a:avLst/>
          </a:prstGeom>
        </p:spPr>
      </p:pic>
      <p:sp>
        <p:nvSpPr>
          <p:cNvPr id="40" name="Cloud 39"/>
          <p:cNvSpPr/>
          <p:nvPr/>
        </p:nvSpPr>
        <p:spPr>
          <a:xfrm>
            <a:off x="-768764" y="6800846"/>
            <a:ext cx="638004" cy="39286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9908677" y="6576188"/>
            <a:ext cx="1002848" cy="61752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id="{51AE8C2B-3D60-1E3A-4B1A-00E7B7B093C0}"/>
              </a:ext>
            </a:extLst>
          </p:cNvPr>
          <p:cNvSpPr/>
          <p:nvPr/>
        </p:nvSpPr>
        <p:spPr>
          <a:xfrm>
            <a:off x="2994606" y="667136"/>
            <a:ext cx="11842569" cy="99746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sin50</a:t>
            </a:r>
            <a:r>
              <a:rPr lang="en-US" sz="6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cos40</a:t>
            </a:r>
            <a:r>
              <a:rPr lang="en-US" sz="60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03BC17-ED21-2380-78D3-1C6C12561CEA}"/>
                  </a:ext>
                </a:extLst>
              </p:cNvPr>
              <p:cNvSpPr/>
              <p:nvPr/>
            </p:nvSpPr>
            <p:spPr>
              <a:xfrm>
                <a:off x="3395743" y="2160865"/>
                <a:ext cx="5570063" cy="1626773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028700">
                  <a:defRPr/>
                </a:pPr>
                <a:r>
                  <a:rPr lang="vi-VN" sz="6000" b="1" dirty="0">
                    <a:solidFill>
                      <a:prstClr val="black"/>
                    </a:solidFill>
                    <a:latin typeface="+mj-lt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vi-VN" sz="6000" b="1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03BC17-ED21-2380-78D3-1C6C12561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743" y="2160865"/>
                <a:ext cx="5570063" cy="1626773"/>
              </a:xfrm>
              <a:prstGeom prst="rect">
                <a:avLst/>
              </a:prstGeom>
              <a:blipFill>
                <a:blip r:embed="rId12"/>
                <a:stretch>
                  <a:fillRect l="-6565" b="-63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2B8A0B-80FE-670C-5AAC-CA90DB875674}"/>
                  </a:ext>
                </a:extLst>
              </p:cNvPr>
              <p:cNvSpPr/>
              <p:nvPr/>
            </p:nvSpPr>
            <p:spPr>
              <a:xfrm>
                <a:off x="9043687" y="2165577"/>
                <a:ext cx="5520149" cy="1626773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028700">
                  <a:defRPr/>
                </a:pPr>
                <a:r>
                  <a:rPr lang="vi-VN" sz="6000" b="1" dirty="0">
                    <a:solidFill>
                      <a:prstClr val="black"/>
                    </a:solidFill>
                    <a:latin typeface="+mj-lt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vi-VN" sz="6000" b="1" dirty="0">
                  <a:solidFill>
                    <a:prstClr val="black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2B8A0B-80FE-670C-5AAC-CA90DB8756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687" y="2165577"/>
                <a:ext cx="5520149" cy="1626773"/>
              </a:xfrm>
              <a:prstGeom prst="rect">
                <a:avLst/>
              </a:prstGeom>
              <a:blipFill>
                <a:blip r:embed="rId13"/>
                <a:stretch>
                  <a:fillRect l="-6740" b="-636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0257F65-2F12-004B-B64C-1614091B909E}"/>
              </a:ext>
            </a:extLst>
          </p:cNvPr>
          <p:cNvSpPr/>
          <p:nvPr/>
        </p:nvSpPr>
        <p:spPr>
          <a:xfrm>
            <a:off x="3395743" y="3920788"/>
            <a:ext cx="5520149" cy="14519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28700">
              <a:defRPr/>
            </a:pPr>
            <a:r>
              <a:rPr lang="vi-VN" sz="6000" b="1" dirty="0">
                <a:solidFill>
                  <a:prstClr val="black"/>
                </a:solidFill>
                <a:latin typeface="+mj-lt"/>
              </a:rPr>
              <a:t>C.</a:t>
            </a:r>
            <a:r>
              <a:rPr lang="en-US" sz="6000" b="1" dirty="0">
                <a:solidFill>
                  <a:prstClr val="black"/>
                </a:solidFill>
                <a:latin typeface="+mj-lt"/>
              </a:rPr>
              <a:t> 2sin50</a:t>
            </a:r>
            <a:r>
              <a:rPr lang="en-US" sz="6000" b="1" baseline="30000" dirty="0">
                <a:solidFill>
                  <a:prstClr val="black"/>
                </a:solidFill>
                <a:latin typeface="+mj-lt"/>
              </a:rPr>
              <a:t>0</a:t>
            </a:r>
            <a:endParaRPr lang="vi-VN" sz="60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DF7ABD-3F0A-6375-2CBD-480F9B7D7387}"/>
              </a:ext>
            </a:extLst>
          </p:cNvPr>
          <p:cNvSpPr/>
          <p:nvPr/>
        </p:nvSpPr>
        <p:spPr>
          <a:xfrm>
            <a:off x="9043687" y="3925498"/>
            <a:ext cx="5520149" cy="14318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28700">
              <a:defRPr/>
            </a:pPr>
            <a:r>
              <a:rPr lang="vi-VN" sz="6000" b="1" dirty="0">
                <a:solidFill>
                  <a:prstClr val="black"/>
                </a:solidFill>
                <a:latin typeface="+mj-lt"/>
              </a:rPr>
              <a:t>D.</a:t>
            </a:r>
            <a:r>
              <a:rPr lang="en-US" sz="6000" b="1" dirty="0">
                <a:solidFill>
                  <a:prstClr val="black"/>
                </a:solidFill>
                <a:latin typeface="+mj-lt"/>
              </a:rPr>
              <a:t> 2cos40</a:t>
            </a:r>
            <a:r>
              <a:rPr lang="en-US" sz="6000" b="1" baseline="30000" dirty="0">
                <a:solidFill>
                  <a:prstClr val="black"/>
                </a:solidFill>
                <a:latin typeface="+mj-lt"/>
              </a:rPr>
              <a:t>0</a:t>
            </a:r>
            <a:endParaRPr lang="vi-VN" sz="60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7C207C-E99E-C946-5273-8AB4AFF5A5E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920112" y="2949128"/>
            <a:ext cx="995780" cy="7965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5C4B52-7C16-33BD-3A20-67843AD2B3C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010788" y="3958322"/>
            <a:ext cx="905103" cy="7920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C3C241-3982-11B8-5B0A-8B1D9775EA2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500" y="3971369"/>
            <a:ext cx="905336" cy="7955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5B0B09-3DE3-824D-8B45-164808EC4F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500" y="2971595"/>
            <a:ext cx="905336" cy="79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3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934" y="5526148"/>
            <a:ext cx="1222313" cy="1330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055" y="6366212"/>
            <a:ext cx="914501" cy="995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227" y="7057564"/>
            <a:ext cx="585440" cy="637397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3259448" y="1369289"/>
            <a:ext cx="12361841" cy="18051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Cho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vẽ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cạnh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MK =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34998" y="3478890"/>
            <a:ext cx="5520149" cy="8671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28700">
              <a:defRPr/>
            </a:pP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MK = 3.sin53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768764" y="6800846"/>
            <a:ext cx="638004" cy="39286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vi-VN" sz="2025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9908677" y="6576188"/>
            <a:ext cx="1002848" cy="61752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endParaRPr lang="vi-VN" sz="2025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232857" y="4499256"/>
            <a:ext cx="6351699" cy="8671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28700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MK = 3.tan53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34998" y="4479209"/>
            <a:ext cx="5520149" cy="8671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28700">
              <a:defRPr/>
            </a:pPr>
            <a:r>
              <a:rPr lang="vi-VN" sz="3600" dirty="0">
                <a:solidFill>
                  <a:prstClr val="black"/>
                </a:solidFill>
                <a:latin typeface="Arial" panose="020B0604020202020204" pitchFamily="34" charset="0"/>
              </a:rPr>
              <a:t>C.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MK = 3.cot53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232857" y="3481502"/>
            <a:ext cx="6351699" cy="86716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28700"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B.MK = 3.cos53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0</a:t>
            </a:r>
            <a:endParaRPr lang="vi-VN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08" y="3507549"/>
            <a:ext cx="906438" cy="79656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150043" y="4516743"/>
            <a:ext cx="905103" cy="7920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703" y="3499469"/>
            <a:ext cx="955250" cy="7955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617" y="4550659"/>
            <a:ext cx="905336" cy="724268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7576688" y="8776273"/>
            <a:ext cx="2654112" cy="124301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>
              <a:defRPr/>
            </a:pPr>
            <a:r>
              <a:rPr lang="en-US" sz="27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7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6F0A7-10ED-49EE-8B9C-14ADE0A4A0BA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42482" y="5610326"/>
            <a:ext cx="6003036" cy="35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934" y="5526148"/>
            <a:ext cx="1222313" cy="1330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055" y="6366212"/>
            <a:ext cx="914501" cy="995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3227" y="7057564"/>
            <a:ext cx="585440" cy="637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2848055" y="356104"/>
                <a:ext cx="12361841" cy="1976575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6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3600" kern="1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40)</a:t>
                </a:r>
                <a:r>
                  <a:rPr lang="pt-BR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𝐻𝐴</m:t>
                        </m:r>
                      </m:num>
                      <m:den>
                        <m: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𝐻𝐵</m:t>
                        </m:r>
                      </m:den>
                    </m:f>
                  </m:oMath>
                </a14:m>
                <a:r>
                  <a:rPr lang="pt-BR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bằng</a:t>
                </a:r>
                <a:endParaRPr lang="en-US" sz="3600" kern="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055" y="356104"/>
                <a:ext cx="12361841" cy="1976575"/>
              </a:xfrm>
              <a:prstGeom prst="snip2DiagRect">
                <a:avLst/>
              </a:prstGeom>
              <a:blipFill>
                <a:blip r:embed="rId12"/>
                <a:stretch>
                  <a:fillRect l="-148" b="-615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317650" y="2615306"/>
                <a:ext cx="5520149" cy="86716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1028700"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6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pt-BR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650" y="2615306"/>
                <a:ext cx="5520149" cy="867168"/>
              </a:xfrm>
              <a:prstGeom prst="rect">
                <a:avLst/>
              </a:prstGeom>
              <a:blipFill>
                <a:blip r:embed="rId13"/>
                <a:stretch>
                  <a:fillRect l="-3311" b="-1408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768764" y="6800846"/>
            <a:ext cx="638004" cy="39286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9908677" y="6576188"/>
            <a:ext cx="1002848" cy="61752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210581" y="3839583"/>
                <a:ext cx="6351699" cy="86716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1028700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</a:t>
                </a: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6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</m:t>
                        </m:r>
                      </m:fName>
                      <m:e>
                        <m:r>
                          <a:rPr lang="en-US" sz="3600" b="0" i="1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𝑎𝑛</m:t>
                        </m:r>
                        <m:r>
                          <a:rPr lang="pt-BR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581" y="3839583"/>
                <a:ext cx="6351699" cy="867168"/>
              </a:xfrm>
              <a:prstGeom prst="rect">
                <a:avLst/>
              </a:prstGeom>
              <a:blipFill>
                <a:blip r:embed="rId14"/>
                <a:stretch>
                  <a:fillRect l="-2975" b="-1338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357036" y="3841702"/>
                <a:ext cx="5520149" cy="86716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1028700"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kern="1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pt-BR" sz="36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</m:t>
                        </m:r>
                      </m:fName>
                      <m:e>
                        <m:r>
                          <a:rPr lang="pt-BR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BR" sz="3600" kern="1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036" y="3841702"/>
                <a:ext cx="5520149" cy="867168"/>
              </a:xfrm>
              <a:prstGeom prst="rect">
                <a:avLst/>
              </a:prstGeom>
              <a:blipFill>
                <a:blip r:embed="rId15"/>
                <a:stretch>
                  <a:fillRect l="-3425" b="-1408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210582" y="2665767"/>
                <a:ext cx="6351699" cy="867168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1028700"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B.</a:t>
                </a:r>
                <a:r>
                  <a:rPr lang="en-US" sz="3600" kern="100" dirty="0">
                    <a:solidFill>
                      <a:prstClr val="black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36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BR" sz="36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582" y="2665767"/>
                <a:ext cx="6351699" cy="867168"/>
              </a:xfrm>
              <a:prstGeom prst="rect">
                <a:avLst/>
              </a:prstGeom>
              <a:blipFill>
                <a:blip r:embed="rId16"/>
                <a:stretch>
                  <a:fillRect l="-2975" b="-1188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61" y="2690574"/>
            <a:ext cx="906438" cy="79656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931361" y="3968580"/>
            <a:ext cx="905103" cy="7920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646" y="2737338"/>
            <a:ext cx="955250" cy="7955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667" y="3939415"/>
            <a:ext cx="905336" cy="724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810013-A7CB-DDDA-D464-3EDB30A33A1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50" y="4760679"/>
            <a:ext cx="5520149" cy="39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752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7217"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-5942295" y="4191420"/>
            <a:ext cx="12112350" cy="1904159"/>
            <a:chOff x="0" y="0"/>
            <a:chExt cx="3190084" cy="5801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2041745" y="4075396"/>
            <a:ext cx="12112350" cy="1904159"/>
            <a:chOff x="0" y="0"/>
            <a:chExt cx="3190084" cy="5801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90084" cy="580165"/>
            </a:xfrm>
            <a:custGeom>
              <a:avLst/>
              <a:gdLst/>
              <a:ahLst/>
              <a:cxnLst/>
              <a:rect l="l" t="t" r="r" b="b"/>
              <a:pathLst>
                <a:path w="3190084" h="580165">
                  <a:moveTo>
                    <a:pt x="32598" y="0"/>
                  </a:moveTo>
                  <a:lnTo>
                    <a:pt x="3157486" y="0"/>
                  </a:lnTo>
                  <a:cubicBezTo>
                    <a:pt x="3175489" y="0"/>
                    <a:pt x="3190084" y="14595"/>
                    <a:pt x="3190084" y="32598"/>
                  </a:cubicBezTo>
                  <a:lnTo>
                    <a:pt x="3190084" y="547567"/>
                  </a:lnTo>
                  <a:cubicBezTo>
                    <a:pt x="3190084" y="556213"/>
                    <a:pt x="3186649" y="564504"/>
                    <a:pt x="3180536" y="570618"/>
                  </a:cubicBezTo>
                  <a:cubicBezTo>
                    <a:pt x="3174423" y="576731"/>
                    <a:pt x="3166132" y="580165"/>
                    <a:pt x="3157486" y="580165"/>
                  </a:cubicBezTo>
                  <a:lnTo>
                    <a:pt x="32598" y="580165"/>
                  </a:lnTo>
                  <a:cubicBezTo>
                    <a:pt x="14595" y="580165"/>
                    <a:pt x="0" y="565571"/>
                    <a:pt x="0" y="547567"/>
                  </a:cubicBezTo>
                  <a:lnTo>
                    <a:pt x="0" y="32598"/>
                  </a:lnTo>
                  <a:cubicBezTo>
                    <a:pt x="0" y="14595"/>
                    <a:pt x="14595" y="0"/>
                    <a:pt x="32598" y="0"/>
                  </a:cubicBezTo>
                  <a:close/>
                </a:path>
              </a:pathLst>
            </a:custGeom>
            <a:solidFill>
              <a:srgbClr val="1B6A6D"/>
            </a:solidFill>
            <a:ln>
              <a:solidFill>
                <a:srgbClr val="1B6A6D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TextBox 18"/>
          <p:cNvSpPr txBox="1"/>
          <p:nvPr/>
        </p:nvSpPr>
        <p:spPr>
          <a:xfrm>
            <a:off x="1314081" y="1519711"/>
            <a:ext cx="15507437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CHƯƠNG </a:t>
            </a: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IV</a:t>
            </a:r>
            <a:r>
              <a:rPr kumimoji="0" lang="vi-VN" sz="7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(Body)"/>
                <a:ea typeface="+mn-ea"/>
                <a:cs typeface="Arial" panose="020B0604020202020204" pitchFamily="34" charset="0"/>
              </a:rPr>
              <a:t>HỆ THỨC LƯỢNG TRONG TAM GIÁC VUÔNG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828">
            <a:off x="1894453" y="8021491"/>
            <a:ext cx="2749808" cy="24100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8053">
            <a:off x="13579976" y="8285676"/>
            <a:ext cx="2443514" cy="2443514"/>
          </a:xfrm>
          <a:prstGeom prst="rect">
            <a:avLst/>
          </a:prstGeom>
        </p:spPr>
      </p:pic>
      <p:sp>
        <p:nvSpPr>
          <p:cNvPr id="14" name="TextBox 18"/>
          <p:cNvSpPr txBox="1"/>
          <p:nvPr/>
        </p:nvSpPr>
        <p:spPr>
          <a:xfrm>
            <a:off x="1600200" y="5735241"/>
            <a:ext cx="15080447" cy="1647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CUỐI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CHƯƠNG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4147513"/>
      </p:ext>
    </p:extLst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54" y="7831932"/>
            <a:ext cx="3937496" cy="191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8" y="7677093"/>
            <a:ext cx="4516154" cy="94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51" y="6632072"/>
            <a:ext cx="4345584" cy="151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44" y="5612462"/>
            <a:ext cx="4430691" cy="276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48" y="4301625"/>
            <a:ext cx="5297897" cy="526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469" y="3431140"/>
            <a:ext cx="4999934" cy="287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3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9630" y="7587091"/>
            <a:ext cx="4817499" cy="215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134" y="4730668"/>
            <a:ext cx="4074318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13" y="2376398"/>
            <a:ext cx="3651087" cy="283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91" y="2365329"/>
            <a:ext cx="4202865" cy="176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7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46" y="1308254"/>
            <a:ext cx="5085503" cy="163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8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43" y="181030"/>
            <a:ext cx="3822903" cy="25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9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28" y="529827"/>
            <a:ext cx="6505062" cy="479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62" y="3431139"/>
            <a:ext cx="5940545" cy="259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200B3B-B498-4947-56BA-B3E46EF1907B}"/>
              </a:ext>
            </a:extLst>
          </p:cNvPr>
          <p:cNvSpPr/>
          <p:nvPr/>
        </p:nvSpPr>
        <p:spPr>
          <a:xfrm>
            <a:off x="7534943" y="3609625"/>
            <a:ext cx="5364687" cy="131833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2E8EA-E16B-BD1D-A2B7-7C64C5E3508D}"/>
              </a:ext>
            </a:extLst>
          </p:cNvPr>
          <p:cNvSpPr txBox="1"/>
          <p:nvPr/>
        </p:nvSpPr>
        <p:spPr>
          <a:xfrm>
            <a:off x="7523825" y="3784044"/>
            <a:ext cx="5469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 IV: HỆ THỨC LƯỢNG TRONG TAM GIÁC VUÔNG</a:t>
            </a:r>
          </a:p>
        </p:txBody>
      </p:sp>
    </p:spTree>
    <p:extLst>
      <p:ext uri="{BB962C8B-B14F-4D97-AF65-F5344CB8AC3E}">
        <p14:creationId xmlns:p14="http://schemas.microsoft.com/office/powerpoint/2010/main" val="211936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6546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70069" y="-252421"/>
            <a:ext cx="9438752" cy="12007704"/>
          </a:xfrm>
          <a:custGeom>
            <a:avLst/>
            <a:gdLst/>
            <a:ahLst/>
            <a:cxnLst/>
            <a:rect l="l" t="t" r="r" b="b"/>
            <a:pathLst>
              <a:path w="9438752" h="12007704">
                <a:moveTo>
                  <a:pt x="0" y="0"/>
                </a:moveTo>
                <a:lnTo>
                  <a:pt x="9438752" y="0"/>
                </a:lnTo>
                <a:lnTo>
                  <a:pt x="9438752" y="12007704"/>
                </a:lnTo>
                <a:lnTo>
                  <a:pt x="0" y="120077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7217"/>
            </a:stretch>
          </a:blipFill>
        </p:spPr>
      </p:sp>
      <p:sp>
        <p:nvSpPr>
          <p:cNvPr id="8" name="Freeform 20"/>
          <p:cNvSpPr/>
          <p:nvPr/>
        </p:nvSpPr>
        <p:spPr>
          <a:xfrm flipH="1">
            <a:off x="16045497" y="8320087"/>
            <a:ext cx="2051144" cy="1981200"/>
          </a:xfrm>
          <a:custGeom>
            <a:avLst/>
            <a:gdLst/>
            <a:ahLst/>
            <a:cxnLst/>
            <a:rect l="l" t="t" r="r" b="b"/>
            <a:pathLst>
              <a:path w="3596820" h="3469181">
                <a:moveTo>
                  <a:pt x="0" y="0"/>
                </a:moveTo>
                <a:lnTo>
                  <a:pt x="3596820" y="0"/>
                </a:lnTo>
                <a:lnTo>
                  <a:pt x="3596820" y="3469181"/>
                </a:lnTo>
                <a:lnTo>
                  <a:pt x="0" y="3469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53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0" y="870440"/>
            <a:ext cx="1630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0" b="1" i="1" u="sng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i="1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60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6000" b="1" i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60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6000" b="1" i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60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60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AB = 5cm, AC = 12cm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4F6C9-BE59-A2C2-D5C2-C77CD3733D8B}"/>
              </a:ext>
            </a:extLst>
          </p:cNvPr>
          <p:cNvSpPr/>
          <p:nvPr/>
        </p:nvSpPr>
        <p:spPr>
          <a:xfrm>
            <a:off x="1127760" y="4053223"/>
            <a:ext cx="1630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4284864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1039</Words>
  <Application>Microsoft Office PowerPoint</Application>
  <PresentationFormat>Custom</PresentationFormat>
  <Paragraphs>90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Times New Roman</vt:lpstr>
      <vt:lpstr>Arial (Body)</vt:lpstr>
      <vt:lpstr>Arial</vt:lpstr>
      <vt:lpstr>Calibri</vt:lpstr>
      <vt:lpstr>Cambria Math</vt:lpstr>
      <vt:lpstr>Calibri Light</vt:lpstr>
      <vt:lpstr>Office Theme</vt:lpstr>
      <vt:lpstr>2_Office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Xinh Đẹp Dịu Hiền Huế Thị</dc:creator>
  <cp:lastModifiedBy>Administrator</cp:lastModifiedBy>
  <cp:revision>165</cp:revision>
  <dcterms:created xsi:type="dcterms:W3CDTF">2006-08-16T00:00:00Z</dcterms:created>
  <dcterms:modified xsi:type="dcterms:W3CDTF">2024-10-17T13:53:51Z</dcterms:modified>
  <dc:identifier>DAFn2dd0_sY</dc:identifier>
</cp:coreProperties>
</file>