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35"/>
  </p:notesMasterIdLst>
  <p:sldIdLst>
    <p:sldId id="256" r:id="rId2"/>
    <p:sldId id="3134" r:id="rId3"/>
    <p:sldId id="295" r:id="rId4"/>
    <p:sldId id="3081" r:id="rId5"/>
    <p:sldId id="3082" r:id="rId6"/>
    <p:sldId id="3135" r:id="rId7"/>
    <p:sldId id="3136" r:id="rId8"/>
    <p:sldId id="3137" r:id="rId9"/>
    <p:sldId id="3139" r:id="rId10"/>
    <p:sldId id="3138" r:id="rId11"/>
    <p:sldId id="3087" r:id="rId12"/>
    <p:sldId id="3088" r:id="rId13"/>
    <p:sldId id="3140" r:id="rId14"/>
    <p:sldId id="3089" r:id="rId15"/>
    <p:sldId id="3141" r:id="rId16"/>
    <p:sldId id="3142" r:id="rId17"/>
    <p:sldId id="3095" r:id="rId18"/>
    <p:sldId id="3096" r:id="rId19"/>
    <p:sldId id="3132" r:id="rId20"/>
    <p:sldId id="3107" r:id="rId21"/>
    <p:sldId id="3121" r:id="rId22"/>
    <p:sldId id="3143" r:id="rId23"/>
    <p:sldId id="3122" r:id="rId24"/>
    <p:sldId id="3145" r:id="rId25"/>
    <p:sldId id="3146" r:id="rId26"/>
    <p:sldId id="3144" r:id="rId27"/>
    <p:sldId id="3147" r:id="rId28"/>
    <p:sldId id="3148" r:id="rId29"/>
    <p:sldId id="3149" r:id="rId30"/>
    <p:sldId id="3150" r:id="rId31"/>
    <p:sldId id="3151" r:id="rId32"/>
    <p:sldId id="3083" r:id="rId33"/>
    <p:sldId id="3123"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Segoe Print" panose="02000600000000000000" pitchFamily="2" charset="0"/>
      <p:regular r:id="rId40"/>
      <p:bold r:id="rId4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4E9"/>
    <a:srgbClr val="D34CD6"/>
    <a:srgbClr val="FFF789"/>
    <a:srgbClr val="E46C0A"/>
    <a:srgbClr val="FF6600"/>
    <a:srgbClr val="E07235"/>
    <a:srgbClr val="FFFBCD"/>
    <a:srgbClr val="FDDEEB"/>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72" d="100"/>
          <a:sy n="72" d="100"/>
        </p:scale>
        <p:origin x="33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330836" y="1805756"/>
            <a:ext cx="11041164" cy="2243884"/>
          </a:xfrm>
          <a:prstGeom prst="rect">
            <a:avLst/>
          </a:prstGeom>
          <a:noFill/>
          <a:ln>
            <a:noFill/>
          </a:ln>
        </p:spPr>
        <p:txBody>
          <a:bodyPr wrap="none" rtlCol="0">
            <a:spAutoFit/>
          </a:bodyPr>
          <a:lstStyle/>
          <a:p>
            <a:pPr algn="ctr">
              <a:lnSpc>
                <a:spcPct val="120000"/>
              </a:lnSpc>
            </a:pPr>
            <a:r>
              <a:rPr lang="vi-VN" sz="4000" b="1" dirty="0">
                <a:ln w="19050">
                  <a:solidFill>
                    <a:schemeClr val="bg1"/>
                  </a:solidFill>
                </a:ln>
                <a:latin typeface="Times New Roman" panose="02020603050405020304" pitchFamily="18" charset="0"/>
                <a:cs typeface="Times New Roman" panose="02020603050405020304" pitchFamily="18" charset="0"/>
              </a:rPr>
              <a:t>BÀI </a:t>
            </a:r>
            <a:r>
              <a:rPr lang="en-US" sz="4000" b="1" dirty="0">
                <a:ln w="19050">
                  <a:solidFill>
                    <a:schemeClr val="bg1"/>
                  </a:solidFill>
                </a:ln>
                <a:latin typeface="Times New Roman" panose="02020603050405020304" pitchFamily="18" charset="0"/>
                <a:cs typeface="Times New Roman" panose="02020603050405020304" pitchFamily="18" charset="0"/>
              </a:rPr>
              <a:t>8A</a:t>
            </a:r>
            <a:endParaRPr lang="vi-VN" sz="4000" b="1" dirty="0">
              <a:ln w="19050">
                <a:solidFill>
                  <a:schemeClr val="bg1"/>
                </a:solidFill>
              </a:ln>
              <a:latin typeface="Times New Roman" panose="02020603050405020304" pitchFamily="18" charset="0"/>
              <a:cs typeface="Times New Roman" panose="02020603050405020304" pitchFamily="18" charset="0"/>
            </a:endParaRPr>
          </a:p>
          <a:p>
            <a:pPr algn="ctr">
              <a:lnSpc>
                <a:spcPct val="120000"/>
              </a:lnSpc>
            </a:pPr>
            <a:r>
              <a:rPr lang="vi-VN" sz="4000" b="1" dirty="0">
                <a:ln w="19050">
                  <a:solidFill>
                    <a:schemeClr val="bg1"/>
                  </a:solidFill>
                </a:ln>
                <a:latin typeface="Times New Roman" panose="02020603050405020304" pitchFamily="18" charset="0"/>
                <a:cs typeface="Times New Roman" panose="02020603050405020304" pitchFamily="18" charset="0"/>
              </a:rPr>
              <a:t>LÀM VIỆC VỚI DANH SÁCH DẠNG </a:t>
            </a:r>
            <a:r>
              <a:rPr lang="en-US" sz="4000" b="1" dirty="0">
                <a:ln w="19050">
                  <a:solidFill>
                    <a:schemeClr val="bg1"/>
                  </a:solidFill>
                </a:ln>
                <a:latin typeface="Times New Roman" panose="02020603050405020304" pitchFamily="18" charset="0"/>
                <a:cs typeface="Times New Roman" panose="02020603050405020304" pitchFamily="18" charset="0"/>
              </a:rPr>
              <a:t>LIỆT</a:t>
            </a:r>
            <a:r>
              <a:rPr lang="vi-VN" sz="4000" b="1" dirty="0">
                <a:ln w="19050">
                  <a:solidFill>
                    <a:schemeClr val="bg1"/>
                  </a:solidFill>
                </a:ln>
                <a:latin typeface="Times New Roman" panose="02020603050405020304" pitchFamily="18" charset="0"/>
                <a:cs typeface="Times New Roman" panose="02020603050405020304" pitchFamily="18" charset="0"/>
              </a:rPr>
              <a:t> KÊ </a:t>
            </a:r>
            <a:endParaRPr lang="en-US" sz="4000" b="1" dirty="0">
              <a:ln w="19050">
                <a:solidFill>
                  <a:schemeClr val="bg1"/>
                </a:solidFill>
              </a:ln>
              <a:latin typeface="Times New Roman" panose="02020603050405020304" pitchFamily="18" charset="0"/>
              <a:cs typeface="Times New Roman" panose="02020603050405020304" pitchFamily="18" charset="0"/>
            </a:endParaRPr>
          </a:p>
          <a:p>
            <a:pPr algn="ctr">
              <a:lnSpc>
                <a:spcPct val="120000"/>
              </a:lnSpc>
            </a:pPr>
            <a:r>
              <a:rPr lang="vi-VN" sz="4000" b="1" dirty="0">
                <a:ln w="19050">
                  <a:solidFill>
                    <a:schemeClr val="bg1"/>
                  </a:solidFill>
                </a:ln>
                <a:latin typeface="Times New Roman" panose="02020603050405020304" pitchFamily="18" charset="0"/>
                <a:cs typeface="Times New Roman" panose="02020603050405020304" pitchFamily="18" charset="0"/>
              </a:rPr>
              <a:t>VÀ HÌNH ẢNH TRONG VĂN BẢN</a:t>
            </a: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50136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a:t>
            </a:r>
            <a:r>
              <a:rPr lang="vi-VN" sz="2400" b="1">
                <a:solidFill>
                  <a:srgbClr val="000000"/>
                </a:solidFill>
                <a:latin typeface="UTM Avo" panose="02040603050506020204" pitchFamily="18" charset="0"/>
                <a:cs typeface="Times New Roman" panose="02020603050405020304" pitchFamily="18" charset="0"/>
              </a:rPr>
              <a:t>danh sách dạng liệt kê </a:t>
            </a:r>
            <a:r>
              <a:rPr lang="vi-VN" sz="2400">
                <a:solidFill>
                  <a:srgbClr val="000000"/>
                </a:solidFill>
                <a:latin typeface="UTM Avo" panose="02040603050506020204" pitchFamily="18" charset="0"/>
                <a:cs typeface="Times New Roman" panose="02020603050405020304" pitchFamily="18" charset="0"/>
              </a:rPr>
              <a:t>giúp cho văn bản trở nên </a:t>
            </a:r>
            <a:r>
              <a:rPr lang="vi-VN" sz="2400" b="1">
                <a:solidFill>
                  <a:srgbClr val="000000"/>
                </a:solidFill>
                <a:latin typeface="UTM Avo" panose="02040603050506020204" pitchFamily="18" charset="0"/>
                <a:cs typeface="Times New Roman" panose="02020603050405020304" pitchFamily="18" charset="0"/>
              </a:rPr>
              <a:t>rõ ràng</a:t>
            </a:r>
            <a:r>
              <a:rPr lang="vi-VN" sz="2400">
                <a:solidFill>
                  <a:srgbClr val="000000"/>
                </a:solidFill>
                <a:latin typeface="UTM Avo" panose="02040603050506020204" pitchFamily="18" charset="0"/>
                <a:cs typeface="Times New Roman" panose="02020603050405020304" pitchFamily="18" charset="0"/>
              </a:rPr>
              <a:t>, có tính </a:t>
            </a:r>
            <a:r>
              <a:rPr lang="vi-VN" sz="2400" b="1">
                <a:solidFill>
                  <a:srgbClr val="000000"/>
                </a:solidFill>
                <a:latin typeface="UTM Avo" panose="02040603050506020204" pitchFamily="18" charset="0"/>
                <a:cs typeface="Times New Roman" panose="02020603050405020304" pitchFamily="18" charset="0"/>
              </a:rPr>
              <a:t>thẩm mĩ </a:t>
            </a:r>
            <a:r>
              <a:rPr lang="vi-VN" sz="2400">
                <a:solidFill>
                  <a:srgbClr val="000000"/>
                </a:solidFill>
                <a:latin typeface="UTM Avo" panose="02040603050506020204" pitchFamily="18" charset="0"/>
                <a:cs typeface="Times New Roman" panose="02020603050405020304" pitchFamily="18" charset="0"/>
              </a:rPr>
              <a:t>hơn. Nếu được sử dụng đúng cách, các dấu đầu dòng và thứ tự có tác dụng như một điểm truy cập cho người đọc, một hình thức </a:t>
            </a:r>
            <a:r>
              <a:rPr lang="vi-VN" sz="2400" b="1">
                <a:solidFill>
                  <a:srgbClr val="000000"/>
                </a:solidFill>
                <a:latin typeface="UTM Avo" panose="02040603050506020204" pitchFamily="18" charset="0"/>
                <a:cs typeface="Times New Roman" panose="02020603050405020304" pitchFamily="18" charset="0"/>
              </a:rPr>
              <a:t>nhấn mạnh </a:t>
            </a:r>
            <a:r>
              <a:rPr lang="vi-VN" sz="2400">
                <a:solidFill>
                  <a:srgbClr val="000000"/>
                </a:solidFill>
                <a:latin typeface="UTM Avo" panose="02040603050506020204" pitchFamily="18" charset="0"/>
                <a:cs typeface="Times New Roman" panose="02020603050405020304" pitchFamily="18" charset="0"/>
              </a:rPr>
              <a:t>hoặc một cách để </a:t>
            </a:r>
            <a:r>
              <a:rPr lang="vi-VN" sz="2400" b="1">
                <a:solidFill>
                  <a:srgbClr val="000000"/>
                </a:solidFill>
                <a:latin typeface="UTM Avo" panose="02040603050506020204" pitchFamily="18" charset="0"/>
                <a:cs typeface="Times New Roman" panose="02020603050405020304" pitchFamily="18" charset="0"/>
              </a:rPr>
              <a:t>biểu thị tầm quan trọng </a:t>
            </a:r>
            <a:r>
              <a:rPr lang="vi-VN" sz="2400">
                <a:solidFill>
                  <a:srgbClr val="000000"/>
                </a:solidFill>
                <a:latin typeface="UTM Avo" panose="02040603050506020204" pitchFamily="18" charset="0"/>
                <a:cs typeface="Times New Roman" panose="02020603050405020304" pitchFamily="18" charset="0"/>
              </a:rPr>
              <a:t>của nội dung đoạn văn bản.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Danh sách dạng liệt kê chia nhỏ các đoạn văn bản dài, giúp người đọc có khả năng </a:t>
            </a:r>
            <a:r>
              <a:rPr lang="vi-VN" sz="2400" b="1">
                <a:solidFill>
                  <a:srgbClr val="000000"/>
                </a:solidFill>
                <a:latin typeface="UTM Avo" panose="02040603050506020204" pitchFamily="18" charset="0"/>
                <a:cs typeface="Times New Roman" panose="02020603050405020304" pitchFamily="18" charset="0"/>
              </a:rPr>
              <a:t>tham</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khảo</a:t>
            </a:r>
            <a:r>
              <a:rPr lang="vi-VN" sz="2400">
                <a:solidFill>
                  <a:srgbClr val="000000"/>
                </a:solidFill>
                <a:latin typeface="UTM Avo" panose="02040603050506020204" pitchFamily="18" charset="0"/>
                <a:cs typeface="Times New Roman" panose="02020603050405020304" pitchFamily="18" charset="0"/>
              </a:rPr>
              <a:t> thông tin </a:t>
            </a:r>
            <a:r>
              <a:rPr lang="vi-VN" sz="2400" b="1">
                <a:solidFill>
                  <a:srgbClr val="000000"/>
                </a:solidFill>
                <a:latin typeface="UTM Avo" panose="02040603050506020204" pitchFamily="18" charset="0"/>
                <a:cs typeface="Times New Roman" panose="02020603050405020304" pitchFamily="18" charset="0"/>
              </a:rPr>
              <a:t>nhanh chóng</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dễ dàng</a:t>
            </a:r>
            <a:r>
              <a:rPr lang="vi-VN" sz="2400">
                <a:solidFill>
                  <a:srgbClr val="000000"/>
                </a:solidFill>
                <a:latin typeface="UTM Avo" panose="02040603050506020204" pitchFamily="18" charset="0"/>
                <a:cs typeface="Times New Roman" panose="02020603050405020304" pitchFamily="18" charset="0"/>
              </a:rPr>
              <a:t>.</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4652681"/>
            <a:chOff x="541427" y="4307442"/>
            <a:chExt cx="10570890" cy="505273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5052731"/>
              <a:chOff x="541575" y="4359396"/>
              <a:chExt cx="10400346" cy="505273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481769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66412"/>
              <a:ext cx="9598058" cy="4432022"/>
            </a:xfrm>
            <a:prstGeom prst="rect">
              <a:avLst/>
            </a:prstGeom>
          </p:spPr>
          <p:txBody>
            <a:bodyPr wrap="square">
              <a:spAutoFit/>
            </a:bodyPr>
            <a:lstStyle/>
            <a:p>
              <a:pPr marL="342900" indent="-342900" algn="just" defTabSz="342900">
                <a:lnSpc>
                  <a:spcPct val="135000"/>
                </a:lnSpc>
                <a:buFont typeface="Arial" pitchFamily="34" charset="0"/>
                <a:buChar char="•"/>
              </a:pPr>
              <a:r>
                <a:rPr lang="en-US" sz="2400">
                  <a:latin typeface="UTM Avo" panose="02040603050506020204" pitchFamily="18" charset="0"/>
                  <a:cs typeface="Times New Roman" panose="02020603050405020304" pitchFamily="18" charset="0"/>
                </a:rPr>
                <a:t>Phần mềm soạn thảo văn bản cung cấp </a:t>
              </a:r>
              <a:r>
                <a:rPr lang="en-US" sz="2400" b="1">
                  <a:latin typeface="UTM Avo" panose="02040603050506020204" pitchFamily="18" charset="0"/>
                  <a:cs typeface="Times New Roman" panose="02020603050405020304" pitchFamily="18" charset="0"/>
                </a:rPr>
                <a:t>hai kiểu danh sách dạng liệt kê</a:t>
              </a:r>
              <a:r>
                <a:rPr lang="en-US" sz="2400">
                  <a:latin typeface="UTM Avo" panose="02040603050506020204" pitchFamily="18" charset="0"/>
                  <a:cs typeface="Times New Roman" panose="02020603050405020304" pitchFamily="18" charset="0"/>
                </a:rPr>
                <a:t>: danh sách </a:t>
              </a:r>
              <a:r>
                <a:rPr lang="en-US" sz="2400" b="1">
                  <a:latin typeface="UTM Avo" panose="02040603050506020204" pitchFamily="18" charset="0"/>
                  <a:cs typeface="Times New Roman" panose="02020603050405020304" pitchFamily="18" charset="0"/>
                </a:rPr>
                <a:t>dấu đầu dòng</a:t>
              </a:r>
              <a:r>
                <a:rPr lang="en-US" sz="2400">
                  <a:latin typeface="UTM Avo" panose="02040603050506020204" pitchFamily="18" charset="0"/>
                  <a:cs typeface="Times New Roman" panose="02020603050405020304" pitchFamily="18" charset="0"/>
                </a:rPr>
                <a:t>, danh </a:t>
              </a:r>
              <a:r>
                <a:rPr lang="vi-VN" sz="2400">
                  <a:latin typeface="UTM Avo" panose="02040603050506020204" pitchFamily="18" charset="0"/>
                  <a:cs typeface="Times New Roman" panose="02020603050405020304" pitchFamily="18" charset="0"/>
                </a:rPr>
                <a:t>sách </a:t>
              </a:r>
              <a:r>
                <a:rPr lang="vi-VN" sz="2400" b="1">
                  <a:latin typeface="UTM Avo" panose="02040603050506020204" pitchFamily="18" charset="0"/>
                  <a:cs typeface="Times New Roman" panose="02020603050405020304" pitchFamily="18" charset="0"/>
                </a:rPr>
                <a:t>có thứ tự</a:t>
              </a:r>
              <a:r>
                <a:rPr lang="vi-VN" sz="2400">
                  <a:latin typeface="UTM Avo" panose="02040603050506020204" pitchFamily="18" charset="0"/>
                  <a:cs typeface="Times New Roman" panose="02020603050405020304" pitchFamily="18" charset="0"/>
                </a:rPr>
                <a:t>.</a:t>
              </a:r>
            </a:p>
            <a:p>
              <a:pPr marL="342900" indent="-342900" algn="just" defTabSz="342900">
                <a:lnSpc>
                  <a:spcPct val="135000"/>
                </a:lnSpc>
                <a:buFont typeface="Arial" pitchFamily="34" charset="0"/>
                <a:buChar char="•"/>
              </a:pPr>
              <a:r>
                <a:rPr lang="vi-VN" sz="2400">
                  <a:latin typeface="UTM Avo" panose="02040603050506020204" pitchFamily="18" charset="0"/>
                  <a:cs typeface="Times New Roman" panose="02020603050405020304" pitchFamily="18" charset="0"/>
                </a:rPr>
                <a:t>Dấu đầu dòng và thứ tự trong danh sách dạng liệt kê được </a:t>
              </a:r>
              <a:r>
                <a:rPr lang="vi-VN" sz="2400" b="1">
                  <a:latin typeface="UTM Avo" panose="02040603050506020204" pitchFamily="18" charset="0"/>
                  <a:cs typeface="Times New Roman" panose="02020603050405020304" pitchFamily="18" charset="0"/>
                </a:rPr>
                <a:t>tự động tạo </a:t>
              </a:r>
              <a:r>
                <a:rPr lang="vi-VN" sz="2400">
                  <a:latin typeface="UTM Avo" panose="02040603050506020204" pitchFamily="18" charset="0"/>
                  <a:cs typeface="Times New Roman" panose="02020603050405020304" pitchFamily="18" charset="0"/>
                </a:rPr>
                <a:t>và </a:t>
              </a:r>
              <a:r>
                <a:rPr lang="vi-VN" sz="2400" b="1">
                  <a:latin typeface="UTM Avo" panose="02040603050506020204" pitchFamily="18" charset="0"/>
                  <a:cs typeface="Times New Roman" panose="02020603050405020304" pitchFamily="18" charset="0"/>
                </a:rPr>
                <a:t>cập nhật </a:t>
              </a:r>
              <a:r>
                <a:rPr lang="vi-VN" sz="2400">
                  <a:latin typeface="UTM Avo" panose="02040603050506020204" pitchFamily="18" charset="0"/>
                  <a:cs typeface="Times New Roman" panose="02020603050405020304" pitchFamily="18" charset="0"/>
                </a:rPr>
                <a:t>mỗi khi thêm hoặc bớt đoạn văn bản mới.</a:t>
              </a:r>
            </a:p>
            <a:p>
              <a:pPr marL="342900" indent="-342900" algn="just" defTabSz="342900">
                <a:lnSpc>
                  <a:spcPct val="135000"/>
                </a:lnSpc>
                <a:buFont typeface="Arial" pitchFamily="34" charset="0"/>
                <a:buChar char="•"/>
              </a:pPr>
              <a:r>
                <a:rPr lang="vi-VN" sz="2400">
                  <a:latin typeface="UTM Avo" panose="02040603050506020204" pitchFamily="18" charset="0"/>
                  <a:cs typeface="Times New Roman" panose="02020603050405020304" pitchFamily="18" charset="0"/>
                </a:rPr>
                <a:t>Danh sách dạng liệt kê giúp trình bày văn bản </a:t>
              </a:r>
              <a:r>
                <a:rPr lang="vi-VN" sz="2400" b="1">
                  <a:latin typeface="UTM Avo" panose="02040603050506020204" pitchFamily="18" charset="0"/>
                  <a:cs typeface="Times New Roman" panose="02020603050405020304" pitchFamily="18" charset="0"/>
                </a:rPr>
                <a:t>rõ ràng </a:t>
              </a:r>
              <a:r>
                <a:rPr lang="vi-VN" sz="2400">
                  <a:latin typeface="UTM Avo" panose="02040603050506020204" pitchFamily="18" charset="0"/>
                  <a:cs typeface="Times New Roman" panose="02020603050405020304" pitchFamily="18" charset="0"/>
                </a:rPr>
                <a:t>và có tính </a:t>
              </a:r>
              <a:r>
                <a:rPr lang="vi-VN" sz="2400" b="1">
                  <a:latin typeface="UTM Avo" panose="02040603050506020204" pitchFamily="18" charset="0"/>
                  <a:cs typeface="Times New Roman" panose="02020603050405020304" pitchFamily="18" charset="0"/>
                </a:rPr>
                <a:t>thẩm mĩ</a:t>
              </a:r>
              <a:r>
                <a:rPr lang="vi-VN" sz="2400">
                  <a:latin typeface="UTM Avo" panose="02040603050506020204" pitchFamily="18" charset="0"/>
                  <a:cs typeface="Times New Roman" panose="02020603050405020304" pitchFamily="18" charset="0"/>
                </a:rPr>
                <a:t>.</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5774094"/>
            <a:chOff x="601971" y="716236"/>
            <a:chExt cx="10501714" cy="577409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5774094"/>
              <a:chOff x="1190601" y="4542475"/>
              <a:chExt cx="9921716" cy="577409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563231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chọn những phương án sai trong các phương án sau:</a:t>
                </a:r>
              </a:p>
              <a:p>
                <a:pPr algn="just" defTabSz="342900">
                  <a:lnSpc>
                    <a:spcPct val="150000"/>
                  </a:lnSpc>
                </a:pPr>
                <a:r>
                  <a:rPr lang="vi-VN" sz="2400">
                    <a:latin typeface="UTM Avo" panose="02040603050506020204" pitchFamily="18" charset="0"/>
                    <a:cs typeface="Times New Roman" panose="02020603050405020304" pitchFamily="18" charset="0"/>
                  </a:rPr>
                  <a:t>A. Phần mềm soạn thảo văn bản cung cấp hai kiểu danh sách dạng liệt kê.</a:t>
                </a:r>
              </a:p>
              <a:p>
                <a:pPr algn="just" defTabSz="342900">
                  <a:lnSpc>
                    <a:spcPct val="150000"/>
                  </a:lnSpc>
                </a:pPr>
                <a:r>
                  <a:rPr lang="vi-VN" sz="2400">
                    <a:latin typeface="UTM Avo" panose="02040603050506020204" pitchFamily="18" charset="0"/>
                    <a:cs typeface="Times New Roman" panose="02020603050405020304" pitchFamily="18" charset="0"/>
                  </a:rPr>
                  <a:t>B. Danh sách dạng liệt kê không tự động cập nhật khi thêm hoặc bớt đoạn văn.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Chỉ có thể sử dụng một kiểu danh sách dạng liệt kê cho một văn bản.</a:t>
                </a:r>
              </a:p>
              <a:p>
                <a:pPr algn="just" defTabSz="342900">
                  <a:lnSpc>
                    <a:spcPct val="150000"/>
                  </a:lnSpc>
                </a:pPr>
                <a:r>
                  <a:rPr lang="vi-VN" sz="2400">
                    <a:latin typeface="UTM Avo" panose="02040603050506020204" pitchFamily="18" charset="0"/>
                    <a:cs typeface="Times New Roman" panose="02020603050405020304" pitchFamily="18" charset="0"/>
                  </a:rPr>
                  <a:t>D. Có thể sừ dụng kết hợp danh sách dấu đầu dòng và danh sách có thứ tự</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2585630"/>
            <a:chOff x="601971" y="716236"/>
            <a:chExt cx="10501714" cy="2585630"/>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2585630"/>
              <a:chOff x="1190601" y="4542475"/>
              <a:chExt cx="9921716" cy="2585630"/>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2585630"/>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Với danh sách có thứ tự ở Hình 8a.4a, nếu em đặt con trỏ soạn thảo ở cuối dòng thứ hai rồi nhấn phím Enter để thêm một đoạn văn bản mới thì em sẽ thu được kết quả như ở Hình 8a.4b hay Hình 8a.4c</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37" t="33667" r="10813" b="30667"/>
          <a:stretch/>
        </p:blipFill>
        <p:spPr bwMode="auto">
          <a:xfrm>
            <a:off x="828985" y="3162300"/>
            <a:ext cx="1043441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995CFEF5-65BB-46A9-93B7-66A5F04A9AB8}"/>
              </a:ext>
            </a:extLst>
          </p:cNvPr>
          <p:cNvSpPr/>
          <p:nvPr/>
        </p:nvSpPr>
        <p:spPr>
          <a:xfrm>
            <a:off x="1010549" y="5979405"/>
            <a:ext cx="10252851" cy="923330"/>
          </a:xfrm>
          <a:prstGeom prst="rect">
            <a:avLst/>
          </a:prstGeom>
        </p:spPr>
        <p:txBody>
          <a:bodyPr wrap="square">
            <a:spAutoFit/>
          </a:bodyPr>
          <a:lstStyle/>
          <a:p>
            <a:pPr lvl="0" algn="ctr" defTabSz="342900">
              <a:lnSpc>
                <a:spcPct val="135000"/>
              </a:lnSpc>
            </a:pPr>
            <a:r>
              <a:rPr lang="en-US" sz="2000" b="1">
                <a:solidFill>
                  <a:srgbClr val="000000"/>
                </a:solidFill>
                <a:latin typeface="UTM Avo" panose="02040603050506020204" pitchFamily="18" charset="0"/>
                <a:cs typeface="Times New Roman" panose="02020603050405020304" pitchFamily="18" charset="0"/>
              </a:rPr>
              <a:t>a										b										c</a:t>
            </a:r>
          </a:p>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8a.4. Danh sách có thứ tự</a:t>
            </a:r>
          </a:p>
        </p:txBody>
      </p:sp>
    </p:spTree>
    <p:extLst>
      <p:ext uri="{BB962C8B-B14F-4D97-AF65-F5344CB8AC3E}">
        <p14:creationId xmlns:p14="http://schemas.microsoft.com/office/powerpoint/2010/main" val="16619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767768" y="1110707"/>
            <a:ext cx="7842056" cy="4880044"/>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1091576" y="1276075"/>
            <a:ext cx="9250271" cy="4154984"/>
          </a:xfrm>
          <a:prstGeom prst="rect">
            <a:avLst/>
          </a:prstGeom>
          <a:noFill/>
        </p:spPr>
        <p:txBody>
          <a:bodyPr wrap="square" rtlCol="0">
            <a:spAutoFit/>
          </a:bodyPr>
          <a:lstStyle/>
          <a:p>
            <a:pPr lvl="0" algn="ctr"/>
            <a:r>
              <a:rPr lang="en-US" sz="6600" dirty="0">
                <a:solidFill>
                  <a:schemeClr val="accent6">
                    <a:lumMod val="50000"/>
                  </a:schemeClr>
                </a:solidFill>
                <a:latin typeface="Times New Roman" panose="02020603050405020304" pitchFamily="18" charset="0"/>
                <a:cs typeface="Times New Roman" panose="02020603050405020304" pitchFamily="18" charset="0"/>
              </a:rPr>
              <a:t>2.</a:t>
            </a:r>
          </a:p>
          <a:p>
            <a:pPr lvl="0" algn="ctr"/>
            <a:r>
              <a:rPr lang="vi-VN" sz="6600" dirty="0">
                <a:solidFill>
                  <a:schemeClr val="accent6">
                    <a:lumMod val="50000"/>
                  </a:schemeClr>
                </a:solidFill>
                <a:latin typeface="Times New Roman" panose="02020603050405020304" pitchFamily="18" charset="0"/>
                <a:cs typeface="Times New Roman" panose="02020603050405020304" pitchFamily="18" charset="0"/>
              </a:rPr>
              <a:t>LÀM VIỆC VỚI </a:t>
            </a:r>
            <a:endParaRPr lang="en-US" sz="6600" dirty="0">
              <a:solidFill>
                <a:schemeClr val="accent6">
                  <a:lumMod val="50000"/>
                </a:schemeClr>
              </a:solidFill>
              <a:latin typeface="Times New Roman" panose="02020603050405020304" pitchFamily="18" charset="0"/>
              <a:cs typeface="Times New Roman" panose="02020603050405020304" pitchFamily="18" charset="0"/>
            </a:endParaRPr>
          </a:p>
          <a:p>
            <a:pPr lvl="0" algn="ctr"/>
            <a:r>
              <a:rPr lang="vi-VN" sz="6600" dirty="0">
                <a:solidFill>
                  <a:schemeClr val="accent6">
                    <a:lumMod val="50000"/>
                  </a:schemeClr>
                </a:solidFill>
                <a:latin typeface="Times New Roman" panose="02020603050405020304" pitchFamily="18" charset="0"/>
                <a:cs typeface="Times New Roman" panose="02020603050405020304" pitchFamily="18" charset="0"/>
              </a:rPr>
              <a:t>HÌNH ẢNH MINH HOẠ </a:t>
            </a:r>
            <a:endParaRPr lang="en-US" sz="6600" dirty="0">
              <a:solidFill>
                <a:schemeClr val="accent6">
                  <a:lumMod val="50000"/>
                </a:schemeClr>
              </a:solidFill>
              <a:latin typeface="Times New Roman" panose="02020603050405020304" pitchFamily="18" charset="0"/>
              <a:cs typeface="Times New Roman" panose="02020603050405020304" pitchFamily="18" charset="0"/>
            </a:endParaRPr>
          </a:p>
          <a:p>
            <a:pPr lvl="0" algn="ctr"/>
            <a:r>
              <a:rPr lang="vi-VN" sz="6600" dirty="0">
                <a:solidFill>
                  <a:schemeClr val="accent6">
                    <a:lumMod val="50000"/>
                  </a:schemeClr>
                </a:solidFill>
                <a:latin typeface="Times New Roman" panose="02020603050405020304" pitchFamily="18" charset="0"/>
                <a:cs typeface="Times New Roman" panose="02020603050405020304" pitchFamily="18" charset="0"/>
              </a:rPr>
              <a:t>VÀ VẼ HÌNH Đồ HOẠ</a:t>
            </a:r>
            <a:endParaRPr kumimoji="0" lang="vi-VN" sz="66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cs typeface="Times New Roman" panose="020206030504050203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297944"/>
            <a:ext cx="10567281" cy="5935374"/>
            <a:chOff x="1117599" y="3488775"/>
            <a:chExt cx="10824275" cy="317329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3162444"/>
              <a:chOff x="1493519" y="3862639"/>
              <a:chExt cx="10824275" cy="316244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817395"/>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24129"/>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Hiệu quả của hình ảnh minh hoạ</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2" y="971975"/>
            <a:ext cx="5936418" cy="5078313"/>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Em hãy quan sát các Hình 8a.5, Hình 8a.6 và trả lời các câu hỏi sau:</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a)	Tờ rơi ở H</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nh 8a.5 gồm những thông tin dạng nào?</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b)	Tờ rơi ở Hình 8a.6 gồm những thông tin dạng nào?</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c)	Em ấn tượng với tờ rơi nào hơn?</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d)	Dùng phần mềm soạn thảo văn bản có tạo ra sản phẩm như ở Hình 8a.6 được không</a:t>
            </a:r>
            <a:r>
              <a:rPr lang="en-US" sz="2400">
                <a:solidFill>
                  <a:srgbClr val="000000"/>
                </a:solidFill>
                <a:latin typeface="UTM Avo" panose="02040603050506020204" pitchFamily="18" charset="0"/>
                <a:cs typeface="Times New Roman" panose="02020603050405020304" pitchFamily="18" charset="0"/>
              </a:rPr>
              <a:t>?</a:t>
            </a:r>
            <a:endParaRPr lang="vi-VN" sz="2400">
              <a:solidFill>
                <a:srgbClr val="000000"/>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95CFEF5-65BB-46A9-93B7-66A5F04A9AB8}"/>
              </a:ext>
            </a:extLst>
          </p:cNvPr>
          <p:cNvSpPr/>
          <p:nvPr/>
        </p:nvSpPr>
        <p:spPr>
          <a:xfrm>
            <a:off x="9178872" y="1575314"/>
            <a:ext cx="1909876" cy="507831"/>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a:t>
            </a:r>
            <a:r>
              <a:rPr lang="en-US" sz="2000" b="1">
                <a:solidFill>
                  <a:srgbClr val="000000"/>
                </a:solidFill>
                <a:latin typeface="UTM Avo" panose="02040603050506020204" pitchFamily="18" charset="0"/>
                <a:cs typeface="Times New Roman" panose="02020603050405020304" pitchFamily="18" charset="0"/>
              </a:rPr>
              <a:t>ì</a:t>
            </a:r>
            <a:r>
              <a:rPr lang="vi-VN" sz="2000" b="1">
                <a:solidFill>
                  <a:srgbClr val="000000"/>
                </a:solidFill>
                <a:latin typeface="UTM Avo" panose="02040603050506020204" pitchFamily="18" charset="0"/>
                <a:cs typeface="Times New Roman" panose="02020603050405020304" pitchFamily="18" charset="0"/>
              </a:rPr>
              <a:t>nh 8a.5 </a:t>
            </a:r>
          </a:p>
        </p:txBody>
      </p:sp>
      <p:sp>
        <p:nvSpPr>
          <p:cNvPr id="15" name="Rectangle 14">
            <a:extLst>
              <a:ext uri="{FF2B5EF4-FFF2-40B4-BE49-F238E27FC236}">
                <a16:creationId xmlns:a16="http://schemas.microsoft.com/office/drawing/2014/main" id="{995CFEF5-65BB-46A9-93B7-66A5F04A9AB8}"/>
              </a:ext>
            </a:extLst>
          </p:cNvPr>
          <p:cNvSpPr/>
          <p:nvPr/>
        </p:nvSpPr>
        <p:spPr>
          <a:xfrm>
            <a:off x="7246387" y="4821164"/>
            <a:ext cx="1762475" cy="507831"/>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8a.6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1" t="26623" r="55457" b="25022"/>
          <a:stretch/>
        </p:blipFill>
        <p:spPr bwMode="auto">
          <a:xfrm>
            <a:off x="6938386" y="963245"/>
            <a:ext cx="2318670" cy="27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37" t="26623" r="19600" b="25022"/>
          <a:stretch/>
        </p:blipFill>
        <p:spPr bwMode="auto">
          <a:xfrm>
            <a:off x="8987648" y="3644436"/>
            <a:ext cx="2292324" cy="27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7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457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P</a:t>
            </a:r>
            <a:r>
              <a:rPr lang="vi-VN" sz="2400">
                <a:solidFill>
                  <a:srgbClr val="000000"/>
                </a:solidFill>
                <a:latin typeface="UTM Avo" panose="02040603050506020204" pitchFamily="18" charset="0"/>
                <a:cs typeface="Times New Roman" panose="02020603050405020304" pitchFamily="18" charset="0"/>
              </a:rPr>
              <a:t>hần mềm soạn thảo còn cung cấp các </a:t>
            </a:r>
            <a:r>
              <a:rPr lang="vi-VN" sz="2400" b="1">
                <a:solidFill>
                  <a:srgbClr val="000000"/>
                </a:solidFill>
                <a:latin typeface="UTM Avo" panose="02040603050506020204" pitchFamily="18" charset="0"/>
                <a:cs typeface="Times New Roman" panose="02020603050405020304" pitchFamily="18" charset="0"/>
              </a:rPr>
              <a:t>công cụ xử lí hình ảnh</a:t>
            </a:r>
            <a:r>
              <a:rPr lang="vi-VN" sz="2400">
                <a:solidFill>
                  <a:srgbClr val="000000"/>
                </a:solidFill>
                <a:latin typeface="UTM Avo" panose="02040603050506020204" pitchFamily="18" charset="0"/>
                <a:cs typeface="Times New Roman" panose="02020603050405020304" pitchFamily="18" charset="0"/>
              </a:rPr>
              <a:t>, giúp em nâng cao hiệu quả s</a:t>
            </a:r>
            <a:r>
              <a:rPr lang="en-US" sz="2400">
                <a:solidFill>
                  <a:srgbClr val="000000"/>
                </a:solidFill>
                <a:latin typeface="UTM Avo" panose="02040603050506020204" pitchFamily="18" charset="0"/>
                <a:cs typeface="Times New Roman" panose="02020603050405020304" pitchFamily="18" charset="0"/>
              </a:rPr>
              <a:t>ử</a:t>
            </a:r>
            <a:r>
              <a:rPr lang="vi-VN" sz="2400">
                <a:solidFill>
                  <a:srgbClr val="000000"/>
                </a:solidFill>
                <a:latin typeface="UTM Avo" panose="02040603050506020204" pitchFamily="18" charset="0"/>
                <a:cs typeface="Times New Roman" panose="02020603050405020304" pitchFamily="18" charset="0"/>
              </a:rPr>
              <a:t> dụng hình ảnh.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Em có thể: chèn thêm, xoá bỏ hình ảnh; thay đổi kích thước, vị trí hình ảnh;...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Bên cạnh đó, phần mềm soạn thảo văn bản còn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cung cấp một thư viện đa dạng các mẫu hình đồ hoạ, các chức năng để </a:t>
            </a:r>
            <a:r>
              <a:rPr lang="vi-VN" sz="2400" b="1">
                <a:solidFill>
                  <a:srgbClr val="000000"/>
                </a:solidFill>
                <a:latin typeface="UTM Avo" panose="02040603050506020204" pitchFamily="18" charset="0"/>
                <a:cs typeface="Times New Roman" panose="02020603050405020304" pitchFamily="18" charset="0"/>
              </a:rPr>
              <a:t>vẽ hình đồ hoạ trong văn bản.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2405448"/>
            <a:chOff x="541427" y="4307442"/>
            <a:chExt cx="10570890" cy="240544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405448"/>
              <a:chOff x="541575" y="4359396"/>
              <a:chExt cx="10400346" cy="240544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217041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2028632"/>
            </a:xfrm>
            <a:prstGeom prst="rect">
              <a:avLst/>
            </a:prstGeom>
          </p:spPr>
          <p:txBody>
            <a:bodyPr wrap="square">
              <a:spAutoFit/>
            </a:bodyPr>
            <a:lstStyle/>
            <a:p>
              <a:pPr lvl="0" algn="just" defTabSz="342900">
                <a:lnSpc>
                  <a:spcPct val="135000"/>
                </a:lnSpc>
                <a:defRPr/>
              </a:pPr>
              <a:r>
                <a:rPr lang="vi-VN" sz="2400">
                  <a:solidFill>
                    <a:prstClr val="black"/>
                  </a:solidFill>
                  <a:latin typeface="UTM Avo" panose="02040603050506020204" pitchFamily="18" charset="0"/>
                  <a:cs typeface="Times New Roman" panose="02020603050405020304" pitchFamily="18" charset="0"/>
                </a:rPr>
                <a:t>•	Phần mềm soạn thảo văn bản cung cấp nhiều công cụ nâng cao để làm việc với hình ảnh và hình đồ hoạ.</a:t>
              </a:r>
            </a:p>
            <a:p>
              <a:pPr lvl="0" algn="just" defTabSz="342900">
                <a:lnSpc>
                  <a:spcPct val="135000"/>
                </a:lnSpc>
                <a:defRPr/>
              </a:pPr>
              <a:r>
                <a:rPr lang="vi-VN" sz="2400">
                  <a:solidFill>
                    <a:prstClr val="black"/>
                  </a:solidFill>
                  <a:latin typeface="UTM Avo" panose="02040603050506020204" pitchFamily="18" charset="0"/>
                  <a:cs typeface="Times New Roman" panose="02020603050405020304" pitchFamily="18" charset="0"/>
                </a:rPr>
                <a:t>•	S</a:t>
              </a:r>
              <a:r>
                <a:rPr lang="en-US" sz="2400">
                  <a:solidFill>
                    <a:prstClr val="black"/>
                  </a:solidFill>
                  <a:latin typeface="UTM Avo" panose="02040603050506020204" pitchFamily="18" charset="0"/>
                  <a:cs typeface="Times New Roman" panose="02020603050405020304" pitchFamily="18" charset="0"/>
                </a:rPr>
                <a:t>ử</a:t>
              </a:r>
              <a:r>
                <a:rPr lang="vi-VN" sz="2400">
                  <a:solidFill>
                    <a:prstClr val="black"/>
                  </a:solidFill>
                  <a:latin typeface="UTM Avo" panose="02040603050506020204" pitchFamily="18" charset="0"/>
                  <a:cs typeface="Times New Roman" panose="02020603050405020304" pitchFamily="18" charset="0"/>
                </a:rPr>
                <a:t> dụng các chức năng nâng cao em có thể tạo được các sản phẩm có tính thẩm mĩ phục vụ nhu cầu thực tế.</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4878535"/>
            <a:chOff x="601971" y="425316"/>
            <a:chExt cx="10501714" cy="487853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4587616"/>
              <a:chOff x="1190601" y="4542474"/>
              <a:chExt cx="9921716" cy="458761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458761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4445832"/>
              </a:xfrm>
              <a:prstGeom prst="rect">
                <a:avLst/>
              </a:prstGeom>
            </p:spPr>
            <p:txBody>
              <a:bodyPr wrap="square">
                <a:spAutoFit/>
              </a:bodyPr>
              <a:lstStyle/>
              <a:p>
                <a:pPr lvl="0" algn="just" defTabSz="342900">
                  <a:lnSpc>
                    <a:spcPct val="150000"/>
                  </a:lnSpc>
                  <a:defRPr/>
                </a:pPr>
                <a:r>
                  <a:rPr lang="vi-VN" sz="2400" b="1">
                    <a:solidFill>
                      <a:prstClr val="black"/>
                    </a:solidFill>
                    <a:latin typeface="UTM Avo" panose="02040603050506020204" pitchFamily="18" charset="0"/>
                    <a:cs typeface="Times New Roman" panose="02020603050405020304" pitchFamily="18" charset="0"/>
                  </a:rPr>
                  <a:t>Em hãy chọn phương án sai trong các phương án sau:</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A. Có thể chèn hình ảnh vào văn bản để minh hoạ cho nội dung.</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B. Có thể vẽ hình đồ hoạ trong phần mềm soạn thảo văn bản.</a:t>
                </a:r>
              </a:p>
              <a:p>
                <a:pPr lvl="0" algn="just" defTabSz="342900">
                  <a:lnSpc>
                    <a:spcPct val="150000"/>
                  </a:lnSpc>
                  <a:defRPr/>
                </a:pPr>
                <a:r>
                  <a:rPr lang="en-US" sz="2400">
                    <a:solidFill>
                      <a:prstClr val="black"/>
                    </a:solidFill>
                    <a:latin typeface="UTM Avo" panose="02040603050506020204" pitchFamily="18" charset="0"/>
                    <a:cs typeface="Times New Roman" panose="02020603050405020304" pitchFamily="18" charset="0"/>
                  </a:rPr>
                  <a:t>C</a:t>
                </a:r>
                <a:r>
                  <a:rPr lang="vi-VN" sz="2400">
                    <a:solidFill>
                      <a:prstClr val="black"/>
                    </a:solidFill>
                    <a:latin typeface="UTM Avo" panose="02040603050506020204" pitchFamily="18" charset="0"/>
                    <a:cs typeface="Times New Roman" panose="02020603050405020304" pitchFamily="18" charset="0"/>
                  </a:rPr>
                  <a:t>. Có thể chèn thêm, xoá bỏ, thay đổi kích thước của hình ảnh và hình đồ hoạ trong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D. Không thể vẽ hình đồ hoạ trong phần mềm soạn thảo văn bản.</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spTree>
    <p:extLst>
      <p:ext uri="{BB962C8B-B14F-4D97-AF65-F5344CB8AC3E}">
        <p14:creationId xmlns:p14="http://schemas.microsoft.com/office/powerpoint/2010/main" val="160371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6599"/>
            <a:ext cx="10567281" cy="2332399"/>
            <a:chOff x="1117599" y="3489619"/>
            <a:chExt cx="10824275" cy="124699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36989"/>
              <a:chOff x="1493519" y="3862639"/>
              <a:chExt cx="10824275" cy="123698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20" y="3891280"/>
                <a:ext cx="494053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89194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a:t>
                </a:r>
                <a:r>
                  <a:rPr lang="en-US" sz="2800" b="1">
                    <a:solidFill>
                      <a:srgbClr val="000000"/>
                    </a:solidFill>
                    <a:latin typeface="UTM Avo" panose="02040603050506020204" pitchFamily="18" charset="0"/>
                    <a:cs typeface="Times New Roman" panose="02020603050405020304" pitchFamily="18" charset="0"/>
                  </a:rPr>
                  <a:t>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2236802"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437529" y="3489619"/>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giá?</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A304A96A-18E1-423C-BB53-3439607EE4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6653" y="3795064"/>
            <a:ext cx="3562201" cy="2366541"/>
          </a:xfrm>
          <a:prstGeom prst="rect">
            <a:avLst/>
          </a:prstGeom>
        </p:spPr>
      </p:pic>
    </p:spTree>
    <p:extLst>
      <p:ext uri="{BB962C8B-B14F-4D97-AF65-F5344CB8AC3E}">
        <p14:creationId xmlns:p14="http://schemas.microsoft.com/office/powerpoint/2010/main" val="21104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 doll&#10;&#10;Description automatically generated">
            <a:extLst>
              <a:ext uri="{FF2B5EF4-FFF2-40B4-BE49-F238E27FC236}">
                <a16:creationId xmlns:a16="http://schemas.microsoft.com/office/drawing/2014/main" id="{1E61C368-4B21-4144-9765-940015756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186" y="2895600"/>
            <a:ext cx="1508441" cy="3625436"/>
          </a:xfrm>
          <a:prstGeom prst="rect">
            <a:avLst/>
          </a:prstGeom>
        </p:spPr>
      </p:pic>
      <p:sp>
        <p:nvSpPr>
          <p:cNvPr id="4" name="Cloud Callout 3"/>
          <p:cNvSpPr/>
          <p:nvPr/>
        </p:nvSpPr>
        <p:spPr>
          <a:xfrm>
            <a:off x="601786" y="254000"/>
            <a:ext cx="5562600" cy="2630661"/>
          </a:xfrm>
          <a:prstGeom prst="cloudCallo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AC93C4B-B512-40EE-89BC-AC6F1955AED0}"/>
              </a:ext>
            </a:extLst>
          </p:cNvPr>
          <p:cNvSpPr/>
          <p:nvPr/>
        </p:nvSpPr>
        <p:spPr>
          <a:xfrm>
            <a:off x="1019409" y="515800"/>
            <a:ext cx="4898794" cy="2086725"/>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Mình cần </a:t>
            </a:r>
            <a:r>
              <a:rPr lang="vi-VN" sz="2400">
                <a:solidFill>
                  <a:srgbClr val="000000"/>
                </a:solidFill>
                <a:latin typeface="UTM Avo" panose="02040603050506020204" pitchFamily="18" charset="0"/>
                <a:cs typeface="Times New Roman" panose="02020603050405020304" pitchFamily="18" charset="0"/>
              </a:rPr>
              <a:t>thiết kế </a:t>
            </a:r>
            <a:r>
              <a:rPr lang="vi-VN" sz="2400" b="1">
                <a:solidFill>
                  <a:srgbClr val="000000"/>
                </a:solidFill>
                <a:latin typeface="UTM Avo" panose="02040603050506020204" pitchFamily="18" charset="0"/>
                <a:cs typeface="Times New Roman" panose="02020603050405020304" pitchFamily="18" charset="0"/>
              </a:rPr>
              <a:t>Phiếu khảo sát </a:t>
            </a:r>
            <a:r>
              <a:rPr lang="vi-VN" sz="2400">
                <a:solidFill>
                  <a:srgbClr val="000000"/>
                </a:solidFill>
                <a:latin typeface="UTM Avo" panose="02040603050506020204" pitchFamily="18" charset="0"/>
                <a:cs typeface="Times New Roman" panose="02020603050405020304" pitchFamily="18" charset="0"/>
              </a:rPr>
              <a:t>để sử dụng cho dự án </a:t>
            </a:r>
            <a:r>
              <a:rPr lang="vi-VN" sz="2400" b="1">
                <a:solidFill>
                  <a:srgbClr val="000000"/>
                </a:solidFill>
                <a:latin typeface="UTM Avo" panose="02040603050506020204" pitchFamily="18" charset="0"/>
                <a:cs typeface="Times New Roman" panose="02020603050405020304" pitchFamily="18" charset="0"/>
              </a:rPr>
              <a:t>Thành lập CLB Tin học</a:t>
            </a:r>
            <a:r>
              <a:rPr lang="vi-VN" sz="2400">
                <a:solidFill>
                  <a:srgbClr val="000000"/>
                </a:solidFill>
                <a:latin typeface="UTM Avo" panose="02040603050506020204" pitchFamily="18" charset="0"/>
                <a:cs typeface="Times New Roman" panose="02020603050405020304" pitchFamily="18" charset="0"/>
              </a:rPr>
              <a:t> theo mẫu như Hình 8a.1</a:t>
            </a:r>
            <a:endParaRPr lang="en-US" sz="2400">
              <a:solidFill>
                <a:srgbClr val="000000"/>
              </a:solidFill>
              <a:latin typeface="UTM Avo" panose="02040603050506020204" pitchFamily="18" charset="0"/>
              <a:cs typeface="Times New Roman" panose="02020603050405020304" pitchFamily="18" charset="0"/>
            </a:endParaRPr>
          </a:p>
        </p:txBody>
      </p:sp>
      <p:sp>
        <p:nvSpPr>
          <p:cNvPr id="5" name="Rectangle 4"/>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6" name="Rectangle 5">
            <a:extLst>
              <a:ext uri="{FF2B5EF4-FFF2-40B4-BE49-F238E27FC236}">
                <a16:creationId xmlns:a16="http://schemas.microsoft.com/office/drawing/2014/main" id="{EAC93C4B-B512-40EE-89BC-AC6F1955AED0}"/>
              </a:ext>
            </a:extLst>
          </p:cNvPr>
          <p:cNvSpPr/>
          <p:nvPr/>
        </p:nvSpPr>
        <p:spPr>
          <a:xfrm>
            <a:off x="5936343" y="5980253"/>
            <a:ext cx="5384800"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1. Phiếu khảo sát</a:t>
            </a:r>
          </a:p>
        </p:txBody>
      </p:sp>
    </p:spTree>
    <p:extLst>
      <p:ext uri="{BB962C8B-B14F-4D97-AF65-F5344CB8AC3E}">
        <p14:creationId xmlns:p14="http://schemas.microsoft.com/office/powerpoint/2010/main" val="26878401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a:solidFill>
                  <a:srgbClr val="000000"/>
                </a:solidFill>
                <a:latin typeface="UTM Avo" panose="02040603050506020204" pitchFamily="18" charset="0"/>
                <a:cs typeface="Times New Roman" panose="02020603050405020304" pitchFamily="18" charset="0"/>
              </a:rPr>
              <a:t>Nhiệm vụ 1</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2373258"/>
            <a:ext cx="5125874" cy="1588127"/>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phần mềm soạn thảo văn bản tạo Phiếu khảo sát theo mẫu như Hình 8a.1.</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6" name="Rectangle 5"/>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7" name="Rectangle 6">
            <a:extLst>
              <a:ext uri="{FF2B5EF4-FFF2-40B4-BE49-F238E27FC236}">
                <a16:creationId xmlns:a16="http://schemas.microsoft.com/office/drawing/2014/main" id="{EAC93C4B-B512-40EE-89BC-AC6F1955AED0}"/>
              </a:ext>
            </a:extLst>
          </p:cNvPr>
          <p:cNvSpPr/>
          <p:nvPr/>
        </p:nvSpPr>
        <p:spPr>
          <a:xfrm>
            <a:off x="5936343" y="5980253"/>
            <a:ext cx="5384800"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1. Phiếu khảo sát</a:t>
            </a: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Hướng dẫn</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513550" cy="2502223"/>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a)	</a:t>
            </a:r>
            <a:r>
              <a:rPr lang="vi-VN" sz="2400" i="1">
                <a:solidFill>
                  <a:srgbClr val="000000"/>
                </a:solidFill>
                <a:latin typeface="UTM Avo" panose="02040603050506020204" pitchFamily="18" charset="0"/>
                <a:cs typeface="Times New Roman" panose="02020603050405020304" pitchFamily="18" charset="0"/>
              </a:rPr>
              <a:t>Khởi động phần mềm và nhập nội dung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đúp chuột vào biểu tượng phần mềm trên màn hình nền.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Nhập nội dung văn bản theo mẫu ở Hình 8a.1.</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Lưu ý: Em chọn </a:t>
            </a:r>
            <a:r>
              <a:rPr lang="vi-VN" sz="2400" b="1">
                <a:solidFill>
                  <a:srgbClr val="000000"/>
                </a:solidFill>
                <a:latin typeface="UTM Avo" panose="02040603050506020204" pitchFamily="18" charset="0"/>
                <a:cs typeface="Times New Roman" panose="02020603050405020304" pitchFamily="18" charset="0"/>
              </a:rPr>
              <a:t>Insert/Symbol </a:t>
            </a:r>
            <a:r>
              <a:rPr lang="vi-VN" sz="2400">
                <a:solidFill>
                  <a:srgbClr val="000000"/>
                </a:solidFill>
                <a:latin typeface="UTM Avo" panose="02040603050506020204" pitchFamily="18" charset="0"/>
                <a:cs typeface="Times New Roman" panose="02020603050405020304" pitchFamily="18" charset="0"/>
              </a:rPr>
              <a:t>để nhập kí hiệu </a:t>
            </a:r>
            <a:r>
              <a:rPr lang="vi-VN" sz="4400" b="1">
                <a:solidFill>
                  <a:srgbClr val="00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a:t>
            </a:r>
            <a:r>
              <a:rPr lang="vi-VN" sz="2400">
                <a:solidFill>
                  <a:srgbClr val="00000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9084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549490" y="115699"/>
            <a:ext cx="10513550"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	</a:t>
            </a:r>
            <a:r>
              <a:rPr lang="vi-VN" sz="2400" i="1">
                <a:solidFill>
                  <a:srgbClr val="000000"/>
                </a:solidFill>
                <a:latin typeface="UTM Avo" panose="02040603050506020204" pitchFamily="18" charset="0"/>
                <a:cs typeface="Times New Roman" panose="02020603050405020304" pitchFamily="18" charset="0"/>
              </a:rPr>
              <a:t>Tạo danh sách có thứ tự</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Chọn các đoạn văn bản muốn tạo danh sách có thứ tự.</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Thực hiện các bước như Hình 8a.7.</a:t>
            </a:r>
          </a:p>
        </p:txBody>
      </p:sp>
      <p:pic>
        <p:nvPicPr>
          <p:cNvPr id="4" name="Shape 280"/>
          <p:cNvPicPr/>
          <p:nvPr/>
        </p:nvPicPr>
        <p:blipFill>
          <a:blip r:embed="rId2">
            <a:extLst>
              <a:ext uri="{28A0092B-C50C-407E-A947-70E740481C1C}">
                <a14:useLocalDpi xmlns:a14="http://schemas.microsoft.com/office/drawing/2010/main" val="0"/>
              </a:ext>
            </a:extLst>
          </a:blip>
          <a:srcRect/>
          <a:stretch/>
        </p:blipFill>
        <p:spPr>
          <a:xfrm>
            <a:off x="1645919" y="3003161"/>
            <a:ext cx="7966809" cy="3265268"/>
          </a:xfrm>
          <a:prstGeom prst="rect">
            <a:avLst/>
          </a:prstGeom>
        </p:spPr>
      </p:pic>
      <p:sp>
        <p:nvSpPr>
          <p:cNvPr id="5" name="TextBox 4">
            <a:extLst>
              <a:ext uri="{FF2B5EF4-FFF2-40B4-BE49-F238E27FC236}">
                <a16:creationId xmlns:a16="http://schemas.microsoft.com/office/drawing/2014/main" id="{1814B9E2-EBA0-4B30-A5BC-95144377C64E}"/>
              </a:ext>
            </a:extLst>
          </p:cNvPr>
          <p:cNvSpPr txBox="1"/>
          <p:nvPr/>
        </p:nvSpPr>
        <p:spPr>
          <a:xfrm>
            <a:off x="581545" y="2194235"/>
            <a:ext cx="2427626" cy="5909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1. Chọn</a:t>
            </a:r>
            <a:r>
              <a:rPr lang="en-US" sz="2400" b="1">
                <a:solidFill>
                  <a:srgbClr val="000000"/>
                </a:solidFill>
                <a:latin typeface="UTM Avo" panose="02040603050506020204" pitchFamily="18" charset="0"/>
                <a:cs typeface="Times New Roman" panose="02020603050405020304" pitchFamily="18" charset="0"/>
              </a:rPr>
              <a:t> Home</a:t>
            </a:r>
            <a:endParaRPr lang="vi-VN" sz="2400" b="1">
              <a:solidFill>
                <a:srgbClr val="000000"/>
              </a:solidFill>
              <a:latin typeface="UTM Avo" panose="02040603050506020204" pitchFamily="18" charset="0"/>
              <a:cs typeface="Times New Roman" panose="02020603050405020304" pitchFamily="18" charset="0"/>
            </a:endParaRPr>
          </a:p>
        </p:txBody>
      </p:sp>
      <p:sp>
        <p:nvSpPr>
          <p:cNvPr id="2" name="Oval 1"/>
          <p:cNvSpPr/>
          <p:nvPr/>
        </p:nvSpPr>
        <p:spPr>
          <a:xfrm>
            <a:off x="2234090" y="2916462"/>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14B9E2-EBA0-4B30-A5BC-95144377C64E}"/>
              </a:ext>
            </a:extLst>
          </p:cNvPr>
          <p:cNvSpPr txBox="1"/>
          <p:nvPr/>
        </p:nvSpPr>
        <p:spPr>
          <a:xfrm>
            <a:off x="3743271" y="1749914"/>
            <a:ext cx="4528860" cy="1200329"/>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defRPr/>
            </a:pPr>
            <a:r>
              <a:rPr lang="en-US" sz="2400">
                <a:solidFill>
                  <a:srgbClr val="000000"/>
                </a:solidFill>
                <a:latin typeface="UTM Avo" panose="02040603050506020204" pitchFamily="18" charset="0"/>
                <a:cs typeface="Times New Roman" panose="02020603050405020304" pitchFamily="18" charset="0"/>
              </a:rPr>
              <a:t>2. Nháy chuột vào hình tam giác nhỏ bên cạnh lệnh </a:t>
            </a:r>
            <a:r>
              <a:rPr lang="en-US" sz="2400" b="1">
                <a:solidFill>
                  <a:srgbClr val="000000"/>
                </a:solidFill>
                <a:latin typeface="UTM Avo" panose="02040603050506020204" pitchFamily="18" charset="0"/>
                <a:cs typeface="Times New Roman" panose="02020603050405020304" pitchFamily="18" charset="0"/>
              </a:rPr>
              <a:t>Numbering</a:t>
            </a:r>
            <a:endParaRPr lang="vi-VN" sz="2400" b="1">
              <a:solidFill>
                <a:srgbClr val="000000"/>
              </a:solidFill>
              <a:latin typeface="UTM Avo" panose="02040603050506020204" pitchFamily="18" charset="0"/>
              <a:cs typeface="Times New Roman" panose="02020603050405020304" pitchFamily="18" charset="0"/>
            </a:endParaRPr>
          </a:p>
        </p:txBody>
      </p:sp>
      <p:sp>
        <p:nvSpPr>
          <p:cNvPr id="8" name="Oval 7"/>
          <p:cNvSpPr/>
          <p:nvPr/>
        </p:nvSpPr>
        <p:spPr>
          <a:xfrm>
            <a:off x="5944510" y="3237519"/>
            <a:ext cx="954742" cy="64211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14B9E2-EBA0-4B30-A5BC-95144377C64E}"/>
              </a:ext>
            </a:extLst>
          </p:cNvPr>
          <p:cNvSpPr txBox="1"/>
          <p:nvPr/>
        </p:nvSpPr>
        <p:spPr>
          <a:xfrm>
            <a:off x="8654902" y="1749914"/>
            <a:ext cx="2467395" cy="1200329"/>
          </a:xfrm>
          <a:prstGeom prst="rect">
            <a:avLst/>
          </a:prstGeom>
          <a:solidFill>
            <a:srgbClr val="EB54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defRPr/>
            </a:pPr>
            <a:r>
              <a:rPr lang="en-US" sz="2400">
                <a:solidFill>
                  <a:srgbClr val="000000"/>
                </a:solidFill>
                <a:latin typeface="UTM Avo" panose="02040603050506020204" pitchFamily="18" charset="0"/>
                <a:cs typeface="Times New Roman" panose="02020603050405020304" pitchFamily="18" charset="0"/>
              </a:rPr>
              <a:t>3. Chọn kiểu danh sách có thứ tự.</a:t>
            </a:r>
            <a:endParaRPr lang="vi-VN" sz="2400" b="1">
              <a:solidFill>
                <a:srgbClr val="000000"/>
              </a:solidFill>
              <a:latin typeface="UTM Avo" panose="02040603050506020204" pitchFamily="18" charset="0"/>
              <a:cs typeface="Times New Roman" panose="02020603050405020304" pitchFamily="18" charset="0"/>
            </a:endParaRPr>
          </a:p>
        </p:txBody>
      </p:sp>
      <p:sp>
        <p:nvSpPr>
          <p:cNvPr id="3" name="Rectangle 2"/>
          <p:cNvSpPr/>
          <p:nvPr/>
        </p:nvSpPr>
        <p:spPr>
          <a:xfrm>
            <a:off x="7269401" y="4189227"/>
            <a:ext cx="1002730" cy="987684"/>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42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2" grpId="0" animBg="1"/>
      <p:bldP spid="7" grpId="0" animBg="1"/>
      <p:bldP spid="8" grpId="0" animBg="1"/>
      <p:bldP spid="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Kết quả thực hiện từng bước tương tự như Hình 8a.8</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49964" y="4763386"/>
            <a:ext cx="10741046" cy="590931"/>
          </a:xfrm>
          <a:prstGeom prst="rect">
            <a:avLst/>
          </a:prstGeom>
          <a:noFill/>
        </p:spPr>
        <p:txBody>
          <a:bodyPr wrap="square">
            <a:spAutoFit/>
          </a:bodyPr>
          <a:lstStyle/>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Hình 8a.8. Kết qu</a:t>
            </a:r>
            <a:r>
              <a:rPr lang="en-US" sz="2400" i="1">
                <a:solidFill>
                  <a:srgbClr val="000000"/>
                </a:solidFill>
                <a:latin typeface="UTM Avo" panose="02040603050506020204" pitchFamily="18" charset="0"/>
                <a:cs typeface="Times New Roman" panose="02020603050405020304" pitchFamily="18" charset="0"/>
              </a:rPr>
              <a:t>ả</a:t>
            </a:r>
            <a:r>
              <a:rPr lang="vi-VN" sz="2400" i="1">
                <a:solidFill>
                  <a:srgbClr val="000000"/>
                </a:solidFill>
                <a:latin typeface="UTM Avo" panose="02040603050506020204" pitchFamily="18" charset="0"/>
                <a:cs typeface="Times New Roman" panose="02020603050405020304" pitchFamily="18" charset="0"/>
              </a:rPr>
              <a:t> các bước tạo danh sách có thứ tự</a:t>
            </a:r>
            <a:endParaRPr kumimoji="0" lang="en-US" sz="2400" b="0" i="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2" t="27582" r="8697" b="32232"/>
          <a:stretch/>
        </p:blipFill>
        <p:spPr bwMode="auto">
          <a:xfrm>
            <a:off x="404041" y="1573620"/>
            <a:ext cx="10986969" cy="3189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1814B9E2-EBA0-4B30-A5BC-95144377C64E}"/>
              </a:ext>
            </a:extLst>
          </p:cNvPr>
          <p:cNvSpPr txBox="1"/>
          <p:nvPr/>
        </p:nvSpPr>
        <p:spPr>
          <a:xfrm>
            <a:off x="649964" y="5289684"/>
            <a:ext cx="10741046" cy="1024896"/>
          </a:xfrm>
          <a:prstGeom prst="rect">
            <a:avLst/>
          </a:prstGeom>
          <a:noFill/>
        </p:spPr>
        <p:txBody>
          <a:bodyPr wrap="square">
            <a:spAutoFit/>
          </a:bodyPr>
          <a:lstStyle/>
          <a:p>
            <a:pPr lvl="0"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c)	Lưu tệp</a:t>
            </a:r>
          </a:p>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Chọn </a:t>
            </a:r>
            <a:r>
              <a:rPr lang="vi-VN" sz="2400" b="1" i="1">
                <a:solidFill>
                  <a:srgbClr val="000000"/>
                </a:solidFill>
                <a:latin typeface="UTM Avo" panose="02040603050506020204" pitchFamily="18" charset="0"/>
                <a:cs typeface="Times New Roman" panose="02020603050405020304" pitchFamily="18" charset="0"/>
              </a:rPr>
              <a:t>File/Save</a:t>
            </a:r>
            <a:r>
              <a:rPr lang="vi-VN" sz="2400" i="1">
                <a:solidFill>
                  <a:srgbClr val="000000"/>
                </a:solidFill>
                <a:latin typeface="UTM Avo" panose="02040603050506020204" pitchFamily="18" charset="0"/>
                <a:cs typeface="Times New Roman" panose="02020603050405020304" pitchFamily="18" charset="0"/>
              </a:rPr>
              <a:t> để lưu tệp văn bản với tên </a:t>
            </a:r>
            <a:r>
              <a:rPr lang="vi-VN" sz="2400" b="1" i="1">
                <a:solidFill>
                  <a:srgbClr val="C00000"/>
                </a:solidFill>
                <a:latin typeface="UTM Avo" panose="02040603050506020204" pitchFamily="18" charset="0"/>
                <a:cs typeface="Times New Roman" panose="02020603050405020304" pitchFamily="18" charset="0"/>
              </a:rPr>
              <a:t>PhieuKhaoSat.docx.</a:t>
            </a:r>
          </a:p>
        </p:txBody>
      </p:sp>
    </p:spTree>
    <p:extLst>
      <p:ext uri="{BB962C8B-B14F-4D97-AF65-F5344CB8AC3E}">
        <p14:creationId xmlns:p14="http://schemas.microsoft.com/office/powerpoint/2010/main" val="17082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90931"/>
          </a:xfrm>
          <a:prstGeom prst="rect">
            <a:avLst/>
          </a:prstGeom>
        </p:spPr>
        <p:txBody>
          <a:bodyPr wrap="square">
            <a:spAutoFit/>
          </a:bodyPr>
          <a:lstStyle/>
          <a:p>
            <a:pPr lvl="0" algn="just" defTabSz="342900">
              <a:lnSpc>
                <a:spcPct val="135000"/>
              </a:lnSpc>
              <a:defRPr/>
            </a:pPr>
            <a:r>
              <a:rPr lang="fr-FR" sz="2400" b="1">
                <a:solidFill>
                  <a:srgbClr val="000000"/>
                </a:solidFill>
                <a:latin typeface="UTM Avo" panose="02040603050506020204" pitchFamily="18" charset="0"/>
                <a:cs typeface="Times New Roman" panose="02020603050405020304" pitchFamily="18" charset="0"/>
              </a:rPr>
              <a:t>Nhiệm vụ 2</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2373258"/>
            <a:ext cx="51258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Sử dụng phần mềm soạn thảo tạo tờ rơi quảng cáo và tuyển thành viên cho CLB Tin học của trường theo mẫu ở Hình 8a.6.</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EAC93C4B-B512-40EE-89BC-AC6F1955AED0}"/>
              </a:ext>
            </a:extLst>
          </p:cNvPr>
          <p:cNvSpPr/>
          <p:nvPr/>
        </p:nvSpPr>
        <p:spPr>
          <a:xfrm>
            <a:off x="6799939" y="5980253"/>
            <a:ext cx="4521204" cy="590931"/>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8a. 6. </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37" t="26623" r="19600" b="25022"/>
          <a:stretch/>
        </p:blipFill>
        <p:spPr bwMode="auto">
          <a:xfrm>
            <a:off x="6799939" y="599223"/>
            <a:ext cx="4328137" cy="521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3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Hướng dẫn</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14B9E2-EBA0-4B30-A5BC-95144377C64E}"/>
              </a:ext>
            </a:extLst>
          </p:cNvPr>
          <p:cNvSpPr txBox="1"/>
          <p:nvPr/>
        </p:nvSpPr>
        <p:spPr>
          <a:xfrm>
            <a:off x="614526" y="1207899"/>
            <a:ext cx="10513550"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Quan sát tờ rơi mẫu em thấy có các đối tượng sau: ảnh nền, văn bản, hình đồ hoạ,...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Các đối tượng văn bản, hình đồ hoạ nẳm bên trên ảnh nền (tức là ảnh nền n</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m ở lớp dưới, văn bản và hình đ</a:t>
            </a:r>
            <a:r>
              <a:rPr lang="en-US" sz="2400">
                <a:solidFill>
                  <a:srgbClr val="000000"/>
                </a:solidFill>
                <a:latin typeface="UTM Avo" panose="02040603050506020204" pitchFamily="18" charset="0"/>
                <a:cs typeface="Times New Roman" panose="02020603050405020304" pitchFamily="18" charset="0"/>
              </a:rPr>
              <a:t>ồ</a:t>
            </a:r>
            <a:r>
              <a:rPr lang="vi-VN" sz="2400">
                <a:solidFill>
                  <a:srgbClr val="000000"/>
                </a:solidFill>
                <a:latin typeface="UTM Avo" panose="02040603050506020204" pitchFamily="18" charset="0"/>
                <a:cs typeface="Times New Roman" panose="02020603050405020304" pitchFamily="18" charset="0"/>
              </a:rPr>
              <a:t> hoạ nằm ở lớp trên).</a:t>
            </a:r>
          </a:p>
        </p:txBody>
      </p:sp>
      <p:sp>
        <p:nvSpPr>
          <p:cNvPr id="4" name="TextBox 3">
            <a:extLst>
              <a:ext uri="{FF2B5EF4-FFF2-40B4-BE49-F238E27FC236}">
                <a16:creationId xmlns:a16="http://schemas.microsoft.com/office/drawing/2014/main" id="{1814B9E2-EBA0-4B30-A5BC-95144377C64E}"/>
              </a:ext>
            </a:extLst>
          </p:cNvPr>
          <p:cNvSpPr txBox="1"/>
          <p:nvPr/>
        </p:nvSpPr>
        <p:spPr>
          <a:xfrm>
            <a:off x="614526" y="3632122"/>
            <a:ext cx="10513550" cy="1588127"/>
          </a:xfrm>
          <a:prstGeom prst="rect">
            <a:avLst/>
          </a:prstGeom>
          <a:noFill/>
        </p:spPr>
        <p:txBody>
          <a:bodyPr wrap="square">
            <a:spAutoFit/>
          </a:bodyPr>
          <a:lstStyle/>
          <a:p>
            <a:pPr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a) </a:t>
            </a:r>
            <a:r>
              <a:rPr lang="en-US" sz="2400" b="1">
                <a:solidFill>
                  <a:srgbClr val="000000"/>
                </a:solidFill>
                <a:latin typeface="UTM Avo" panose="02040603050506020204" pitchFamily="18" charset="0"/>
                <a:cs typeface="Times New Roman" panose="02020603050405020304" pitchFamily="18" charset="0"/>
              </a:rPr>
              <a:t>Khởi động phần mềm và nhập nội dung</a:t>
            </a:r>
            <a:endParaRPr lang="vi-VN" sz="2400" b="1">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đúp chuột vào biểu tượng phần mềm trên màn hình nền.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Nhập nội dung văn bản theo mẫu như Hình 8a.5.</a:t>
            </a:r>
          </a:p>
        </p:txBody>
      </p:sp>
    </p:spTree>
    <p:extLst>
      <p:ext uri="{BB962C8B-B14F-4D97-AF65-F5344CB8AC3E}">
        <p14:creationId xmlns:p14="http://schemas.microsoft.com/office/powerpoint/2010/main" val="28093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1523494"/>
          </a:xfrm>
          <a:prstGeom prst="rect">
            <a:avLst/>
          </a:prstGeom>
          <a:noFill/>
        </p:spPr>
        <p:txBody>
          <a:bodyPr wrap="square">
            <a:spAutoFit/>
          </a:bodyPr>
          <a:lstStyle/>
          <a:p>
            <a:pPr lvl="0" algn="just" defTabSz="342900">
              <a:lnSpc>
                <a:spcPct val="135000"/>
              </a:lnSpc>
              <a:defRPr/>
            </a:pPr>
            <a:r>
              <a:rPr lang="en-US" sz="2400" b="1" i="1">
                <a:solidFill>
                  <a:srgbClr val="000000"/>
                </a:solidFill>
                <a:latin typeface="UTM Avo" panose="02040603050506020204" pitchFamily="18" charset="0"/>
                <a:cs typeface="Times New Roman" panose="02020603050405020304" pitchFamily="18" charset="0"/>
              </a:rPr>
              <a:t>b) </a:t>
            </a:r>
            <a:r>
              <a:rPr lang="vi-VN" sz="2400" b="1" i="1">
                <a:solidFill>
                  <a:srgbClr val="000000"/>
                </a:solidFill>
                <a:latin typeface="UTM Avo" panose="02040603050506020204" pitchFamily="18" charset="0"/>
                <a:cs typeface="Times New Roman" panose="02020603050405020304" pitchFamily="18" charset="0"/>
              </a:rPr>
              <a:t>Thêm ảnh minh hoạ, thay đổi lóp, thay đồi kích thước ảnh</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Nháy chuột vào đầu đoạn vàn bản để đặt vị trí chèn ảnh, chọn </a:t>
            </a:r>
            <a:r>
              <a:rPr lang="vi-VN" sz="2400" b="1">
                <a:solidFill>
                  <a:srgbClr val="000000"/>
                </a:solidFill>
                <a:latin typeface="UTM Avo" panose="02040603050506020204" pitchFamily="18" charset="0"/>
                <a:cs typeface="Times New Roman" panose="02020603050405020304" pitchFamily="18" charset="0"/>
              </a:rPr>
              <a:t>Insert/Picture</a:t>
            </a:r>
            <a:r>
              <a:rPr lang="vi-VN" sz="2400">
                <a:solidFill>
                  <a:srgbClr val="000000"/>
                </a:solidFill>
                <a:latin typeface="UTM Avo" panose="02040603050506020204" pitchFamily="18" charset="0"/>
                <a:cs typeface="Times New Roman" panose="02020603050405020304" pitchFamily="18" charset="0"/>
              </a:rPr>
              <a:t>, chọn tệp ảnh nền rồi chọn OK để chèn ảnh.</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81" t="27581" r="13930" b="32604"/>
          <a:stretch/>
        </p:blipFill>
        <p:spPr bwMode="auto">
          <a:xfrm>
            <a:off x="724747" y="2147777"/>
            <a:ext cx="10293108" cy="33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AC93C4B-B512-40EE-89BC-AC6F1955AED0}"/>
              </a:ext>
            </a:extLst>
          </p:cNvPr>
          <p:cNvSpPr/>
          <p:nvPr/>
        </p:nvSpPr>
        <p:spPr>
          <a:xfrm>
            <a:off x="724748" y="5725073"/>
            <a:ext cx="10596396" cy="590931"/>
          </a:xfrm>
          <a:prstGeom prst="rect">
            <a:avLst/>
          </a:prstGeom>
        </p:spPr>
        <p:txBody>
          <a:bodyPr wrap="square">
            <a:spAutoFit/>
          </a:bodyPr>
          <a:lstStyle/>
          <a:p>
            <a:pPr lvl="0" algn="ctr"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Hình 8a. 9. Các bước chèn, thay đổi l</a:t>
            </a:r>
            <a:r>
              <a:rPr lang="en-US" sz="2400" i="1">
                <a:solidFill>
                  <a:srgbClr val="000000"/>
                </a:solidFill>
                <a:latin typeface="UTM Avo" panose="02040603050506020204" pitchFamily="18" charset="0"/>
                <a:cs typeface="Times New Roman" panose="02020603050405020304" pitchFamily="18" charset="0"/>
              </a:rPr>
              <a:t>ớ</a:t>
            </a:r>
            <a:r>
              <a:rPr lang="vi-VN" sz="2400" i="1">
                <a:solidFill>
                  <a:srgbClr val="000000"/>
                </a:solidFill>
                <a:latin typeface="UTM Avo" panose="02040603050506020204" pitchFamily="18" charset="0"/>
                <a:cs typeface="Times New Roman" panose="02020603050405020304" pitchFamily="18" charset="0"/>
              </a:rPr>
              <a:t>p và kích thước </a:t>
            </a:r>
            <a:r>
              <a:rPr lang="en-US" sz="2400" i="1">
                <a:solidFill>
                  <a:srgbClr val="000000"/>
                </a:solidFill>
                <a:latin typeface="UTM Avo" panose="02040603050506020204" pitchFamily="18" charset="0"/>
                <a:cs typeface="Times New Roman" panose="02020603050405020304" pitchFamily="18" charset="0"/>
              </a:rPr>
              <a:t>ả</a:t>
            </a:r>
            <a:r>
              <a:rPr lang="vi-VN" sz="2400" i="1">
                <a:solidFill>
                  <a:srgbClr val="000000"/>
                </a:solidFill>
                <a:latin typeface="UTM Avo" panose="02040603050506020204" pitchFamily="18" charset="0"/>
                <a:cs typeface="Times New Roman" panose="02020603050405020304" pitchFamily="18" charset="0"/>
              </a:rPr>
              <a:t>nh</a:t>
            </a:r>
            <a:endParaRPr lang="en-US" sz="2400" i="1">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6049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50783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Hình ảnh được chèn vào văn bản (ảnh có thể che mất nội dung văn bản hoặc đẩy nội dung văn bản xuống dưới (Hình 8a.9b)). Vì ảnh nền cần nằm dưới văn bản, nên em </a:t>
            </a:r>
            <a:r>
              <a:rPr lang="vi-VN" sz="2400" b="1">
                <a:solidFill>
                  <a:srgbClr val="000000"/>
                </a:solidFill>
                <a:latin typeface="UTM Avo" panose="02040603050506020204" pitchFamily="18" charset="0"/>
                <a:cs typeface="Times New Roman" panose="02020603050405020304" pitchFamily="18" charset="0"/>
              </a:rPr>
              <a:t>nháy chuột chọn</a:t>
            </a:r>
            <a:r>
              <a:rPr lang="vi-VN" sz="2400">
                <a:solidFill>
                  <a:srgbClr val="000000"/>
                </a:solidFill>
                <a:latin typeface="UTM Avo" panose="02040603050506020204" pitchFamily="18" charset="0"/>
                <a:cs typeface="Times New Roman" panose="02020603050405020304" pitchFamily="18" charset="0"/>
              </a:rPr>
              <a:t> ảnh, chọn </a:t>
            </a:r>
            <a:r>
              <a:rPr lang="vi-VN" sz="2400" b="1">
                <a:solidFill>
                  <a:srgbClr val="000000"/>
                </a:solidFill>
                <a:latin typeface="UTM Avo" panose="02040603050506020204" pitchFamily="18" charset="0"/>
                <a:cs typeface="Times New Roman" panose="02020603050405020304" pitchFamily="18" charset="0"/>
              </a:rPr>
              <a:t>Format</a:t>
            </a:r>
            <a:r>
              <a:rPr lang="vi-VN" sz="2400">
                <a:solidFill>
                  <a:srgbClr val="000000"/>
                </a:solidFill>
                <a:latin typeface="UTM Avo" panose="02040603050506020204" pitchFamily="18" charset="0"/>
                <a:cs typeface="Times New Roman" panose="02020603050405020304" pitchFamily="18" charset="0"/>
              </a:rPr>
              <a:t>. Trong nhóm lệnh </a:t>
            </a:r>
            <a:r>
              <a:rPr lang="vi-VN" sz="2400" b="1">
                <a:solidFill>
                  <a:srgbClr val="000000"/>
                </a:solidFill>
                <a:latin typeface="UTM Avo" panose="02040603050506020204" pitchFamily="18" charset="0"/>
                <a:cs typeface="Times New Roman" panose="02020603050405020304" pitchFamily="18" charset="0"/>
              </a:rPr>
              <a:t>Arrange</a:t>
            </a:r>
            <a:r>
              <a:rPr lang="vi-VN" sz="2400">
                <a:solidFill>
                  <a:srgbClr val="000000"/>
                </a:solidFill>
                <a:latin typeface="UTM Avo" panose="02040603050506020204" pitchFamily="18" charset="0"/>
                <a:cs typeface="Times New Roman" panose="02020603050405020304" pitchFamily="18" charset="0"/>
              </a:rPr>
              <a:t>, nháy chuột vào mũi tên bên cạnh lệnh </a:t>
            </a:r>
            <a:r>
              <a:rPr lang="vi-VN" sz="2400" b="1">
                <a:solidFill>
                  <a:srgbClr val="000000"/>
                </a:solidFill>
                <a:latin typeface="UTM Avo" panose="02040603050506020204" pitchFamily="18" charset="0"/>
                <a:cs typeface="Times New Roman" panose="02020603050405020304" pitchFamily="18" charset="0"/>
              </a:rPr>
              <a:t>Wrap Text </a:t>
            </a:r>
            <a:r>
              <a:rPr lang="vi-VN" sz="2400">
                <a:solidFill>
                  <a:srgbClr val="000000"/>
                </a:solidFill>
                <a:latin typeface="UTM Avo" panose="02040603050506020204" pitchFamily="18" charset="0"/>
                <a:cs typeface="Times New Roman" panose="02020603050405020304" pitchFamily="18" charset="0"/>
              </a:rPr>
              <a:t>rồi chọn </a:t>
            </a:r>
            <a:r>
              <a:rPr lang="vi-VN" sz="2400" b="1">
                <a:solidFill>
                  <a:srgbClr val="000000"/>
                </a:solidFill>
                <a:latin typeface="UTM Avo" panose="02040603050506020204" pitchFamily="18" charset="0"/>
                <a:cs typeface="Times New Roman" panose="02020603050405020304" pitchFamily="18" charset="0"/>
              </a:rPr>
              <a:t>Behind Text </a:t>
            </a:r>
            <a:r>
              <a:rPr lang="vi-VN" sz="2400">
                <a:solidFill>
                  <a:srgbClr val="000000"/>
                </a:solidFill>
                <a:latin typeface="UTM Avo" panose="02040603050506020204" pitchFamily="18" charset="0"/>
                <a:cs typeface="Times New Roman" panose="02020603050405020304" pitchFamily="18" charset="0"/>
              </a:rPr>
              <a:t>để ảnh nẳm ở lớp dưới, văn bản nằm ở lớp trên. Kết quả là văn bản sẽ được đưa lên trên ảnh nền (Hình 8a.9c).</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30246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Bước tiếp theo cần thay đổi vị trí và kích thước ảnh để ảnh phủ hết nền của tờ rơi. Em di chuyển chuột vào hình vuông nh</a:t>
            </a:r>
            <a:r>
              <a:rPr lang="en-US" sz="2400">
                <a:solidFill>
                  <a:srgbClr val="000000"/>
                </a:solidFill>
                <a:latin typeface="UTM Avo" panose="02040603050506020204" pitchFamily="18" charset="0"/>
                <a:cs typeface="Times New Roman" panose="02020603050405020304" pitchFamily="18" charset="0"/>
              </a:rPr>
              <a:t>ỏ</a:t>
            </a:r>
            <a:r>
              <a:rPr lang="vi-VN" sz="2400">
                <a:solidFill>
                  <a:srgbClr val="000000"/>
                </a:solidFill>
                <a:latin typeface="UTM Avo" panose="02040603050506020204" pitchFamily="18" charset="0"/>
                <a:cs typeface="Times New Roman" panose="02020603050405020304" pitchFamily="18" charset="0"/>
              </a:rPr>
              <a:t> màu trắng nằm ở góc dưới bên phải của ảnh rồi kéo thả chuột để thay đổi kích thước sao cho ảnh nền phủ kín tờ rơi (Hình 8a.9d).</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2086725"/>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c)	Thêm, thay đổi màu các đói tượng hình đồ hoạ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Trong tờ rơi có hai đối tượng đồ hoạ là: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và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 Để vẽ</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 em thực hiện các bước như Hình 8a.1O và Hình 8a.11 rồi kéo thả chuột để tạo hình mũi tên trên tờ rơi.</a:t>
            </a:r>
          </a:p>
        </p:txBody>
      </p:sp>
      <p:sp>
        <p:nvSpPr>
          <p:cNvPr id="2" name="Curved Right Arrow 1"/>
          <p:cNvSpPr/>
          <p:nvPr/>
        </p:nvSpPr>
        <p:spPr>
          <a:xfrm>
            <a:off x="6972300" y="959998"/>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flipH="1">
            <a:off x="7743825" y="961065"/>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a:off x="9334500" y="959997"/>
            <a:ext cx="285750" cy="50947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Shape 304"/>
          <p:cNvPicPr/>
          <p:nvPr/>
        </p:nvPicPr>
        <p:blipFill>
          <a:blip r:embed="rId2"/>
          <a:stretch/>
        </p:blipFill>
        <p:spPr>
          <a:xfrm>
            <a:off x="625371" y="3413760"/>
            <a:ext cx="5610225" cy="1901190"/>
          </a:xfrm>
          <a:prstGeom prst="rect">
            <a:avLst/>
          </a:prstGeom>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14" t="30333" r="9312" b="43333"/>
          <a:stretch/>
        </p:blipFill>
        <p:spPr bwMode="auto">
          <a:xfrm>
            <a:off x="6235597" y="3359888"/>
            <a:ext cx="4949675"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1814B9E2-EBA0-4B30-A5BC-95144377C64E}"/>
              </a:ext>
            </a:extLst>
          </p:cNvPr>
          <p:cNvSpPr txBox="1"/>
          <p:nvPr/>
        </p:nvSpPr>
        <p:spPr>
          <a:xfrm>
            <a:off x="581545" y="2640800"/>
            <a:ext cx="2427626" cy="590931"/>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1. Chọn</a:t>
            </a:r>
            <a:r>
              <a:rPr lang="en-US" sz="2400" b="1">
                <a:solidFill>
                  <a:srgbClr val="000000"/>
                </a:solidFill>
                <a:latin typeface="UTM Avo" panose="02040603050506020204" pitchFamily="18" charset="0"/>
                <a:cs typeface="Times New Roman" panose="02020603050405020304" pitchFamily="18" charset="0"/>
              </a:rPr>
              <a:t> Insert</a:t>
            </a:r>
            <a:endParaRPr lang="vi-VN" sz="2400" b="1">
              <a:solidFill>
                <a:srgbClr val="000000"/>
              </a:solidFill>
              <a:latin typeface="UTM Avo" panose="02040603050506020204" pitchFamily="18" charset="0"/>
              <a:cs typeface="Times New Roman" panose="02020603050405020304" pitchFamily="18" charset="0"/>
            </a:endParaRPr>
          </a:p>
        </p:txBody>
      </p:sp>
      <p:sp>
        <p:nvSpPr>
          <p:cNvPr id="11" name="Oval 10"/>
          <p:cNvSpPr/>
          <p:nvPr/>
        </p:nvSpPr>
        <p:spPr>
          <a:xfrm>
            <a:off x="1692924" y="3359888"/>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14B9E2-EBA0-4B30-A5BC-95144377C64E}"/>
              </a:ext>
            </a:extLst>
          </p:cNvPr>
          <p:cNvSpPr txBox="1"/>
          <p:nvPr/>
        </p:nvSpPr>
        <p:spPr>
          <a:xfrm>
            <a:off x="2445488" y="5551058"/>
            <a:ext cx="3790109" cy="1089529"/>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Nháy chuột vào mũi tên bên dưới lệnh </a:t>
            </a:r>
            <a:r>
              <a:rPr lang="vi-VN" sz="2400" b="1">
                <a:solidFill>
                  <a:srgbClr val="000000"/>
                </a:solidFill>
                <a:latin typeface="UTM Avo" panose="02040603050506020204" pitchFamily="18" charset="0"/>
                <a:cs typeface="Times New Roman" panose="02020603050405020304" pitchFamily="18" charset="0"/>
              </a:rPr>
              <a:t>Shapes</a:t>
            </a:r>
          </a:p>
        </p:txBody>
      </p:sp>
      <p:sp>
        <p:nvSpPr>
          <p:cNvPr id="13" name="Oval 12"/>
          <p:cNvSpPr/>
          <p:nvPr/>
        </p:nvSpPr>
        <p:spPr>
          <a:xfrm>
            <a:off x="3863171" y="4641647"/>
            <a:ext cx="954742" cy="6421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814B9E2-EBA0-4B30-A5BC-95144377C64E}"/>
              </a:ext>
            </a:extLst>
          </p:cNvPr>
          <p:cNvSpPr txBox="1"/>
          <p:nvPr/>
        </p:nvSpPr>
        <p:spPr>
          <a:xfrm>
            <a:off x="6235598" y="2142202"/>
            <a:ext cx="3241778" cy="1089529"/>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3.	Chọn mẫu trong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nhóm </a:t>
            </a:r>
            <a:r>
              <a:rPr lang="vi-VN" sz="2400" b="1">
                <a:solidFill>
                  <a:srgbClr val="000000"/>
                </a:solidFill>
                <a:latin typeface="UTM Avo" panose="02040603050506020204" pitchFamily="18" charset="0"/>
                <a:cs typeface="Times New Roman" panose="02020603050405020304" pitchFamily="18" charset="0"/>
              </a:rPr>
              <a:t>Block Arrows</a:t>
            </a:r>
          </a:p>
        </p:txBody>
      </p:sp>
    </p:spTree>
    <p:extLst>
      <p:ext uri="{BB962C8B-B14F-4D97-AF65-F5344CB8AC3E}">
        <p14:creationId xmlns:p14="http://schemas.microsoft.com/office/powerpoint/2010/main" val="21816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6" grpId="0" animBg="1"/>
      <p:bldP spid="7"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dirty="0">
                <a:solidFill>
                  <a:schemeClr val="accent6">
                    <a:lumMod val="50000"/>
                  </a:schemeClr>
                </a:solidFill>
                <a:latin typeface="Times New Roman" panose="02020603050405020304" pitchFamily="18" charset="0"/>
                <a:cs typeface="Times New Roman" panose="02020603050405020304" pitchFamily="18" charset="0"/>
              </a:rPr>
              <a:t>DANH SÁCH </a:t>
            </a:r>
            <a:endParaRPr lang="en-US" sz="6600" dirty="0">
              <a:solidFill>
                <a:schemeClr val="accent6">
                  <a:lumMod val="50000"/>
                </a:schemeClr>
              </a:solidFill>
              <a:latin typeface="Times New Roman" panose="02020603050405020304" pitchFamily="18" charset="0"/>
              <a:cs typeface="Times New Roman" panose="02020603050405020304" pitchFamily="18" charset="0"/>
            </a:endParaRPr>
          </a:p>
          <a:p>
            <a:pPr algn="ctr"/>
            <a:r>
              <a:rPr lang="vi-VN" sz="6600" dirty="0">
                <a:solidFill>
                  <a:schemeClr val="accent6">
                    <a:lumMod val="50000"/>
                  </a:schemeClr>
                </a:solidFill>
                <a:latin typeface="Times New Roman" panose="02020603050405020304" pitchFamily="18" charset="0"/>
                <a:cs typeface="Times New Roman" panose="02020603050405020304" pitchFamily="18" charset="0"/>
              </a:rPr>
              <a:t>DẠNG LIỆT KÊ</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3374571" y="852741"/>
            <a:ext cx="7576458" cy="457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Để đổi màu cho đối tượng đồ hoạ, em chọn đối tượng, chọn </a:t>
            </a:r>
            <a:r>
              <a:rPr lang="vi-VN" sz="2400" b="1">
                <a:solidFill>
                  <a:srgbClr val="000000"/>
                </a:solidFill>
                <a:latin typeface="UTM Avo" panose="02040603050506020204" pitchFamily="18" charset="0"/>
                <a:cs typeface="Times New Roman" panose="02020603050405020304" pitchFamily="18" charset="0"/>
              </a:rPr>
              <a:t>Format</a:t>
            </a:r>
            <a:r>
              <a:rPr lang="vi-VN" sz="2400">
                <a:solidFill>
                  <a:srgbClr val="000000"/>
                </a:solidFill>
                <a:latin typeface="UTM Avo" panose="02040603050506020204" pitchFamily="18" charset="0"/>
                <a:cs typeface="Times New Roman" panose="02020603050405020304" pitchFamily="18" charset="0"/>
              </a:rPr>
              <a:t>, trong nhóm lệnh </a:t>
            </a:r>
            <a:r>
              <a:rPr lang="vi-VN" sz="2400" b="1">
                <a:solidFill>
                  <a:srgbClr val="000000"/>
                </a:solidFill>
                <a:latin typeface="UTM Avo" panose="02040603050506020204" pitchFamily="18" charset="0"/>
                <a:cs typeface="Times New Roman" panose="02020603050405020304" pitchFamily="18" charset="0"/>
              </a:rPr>
              <a:t>Shape</a:t>
            </a:r>
            <a:r>
              <a:rPr lang="vi-VN" sz="2400">
                <a:solidFill>
                  <a:srgbClr val="000000"/>
                </a:solidFill>
                <a:latin typeface="UTM Avo" panose="02040603050506020204" pitchFamily="18" charset="0"/>
                <a:cs typeface="Times New Roman" panose="02020603050405020304" pitchFamily="18" charset="0"/>
              </a:rPr>
              <a:t> </a:t>
            </a:r>
            <a:r>
              <a:rPr lang="vi-VN" sz="2400" b="1">
                <a:solidFill>
                  <a:srgbClr val="000000"/>
                </a:solidFill>
                <a:latin typeface="UTM Avo" panose="02040603050506020204" pitchFamily="18" charset="0"/>
                <a:cs typeface="Times New Roman" panose="02020603050405020304" pitchFamily="18" charset="0"/>
              </a:rPr>
              <a:t>Styles</a:t>
            </a:r>
            <a:r>
              <a:rPr lang="vi-VN" sz="2400">
                <a:solidFill>
                  <a:srgbClr val="000000"/>
                </a:solidFill>
                <a:latin typeface="UTM Avo" panose="02040603050506020204" pitchFamily="18" charset="0"/>
                <a:cs typeface="Times New Roman" panose="02020603050405020304" pitchFamily="18" charset="0"/>
              </a:rPr>
              <a:t>, nháy chuột vào mũi tên bên cạnh lệnh </a:t>
            </a:r>
            <a:r>
              <a:rPr lang="vi-VN" sz="2400" b="1">
                <a:solidFill>
                  <a:srgbClr val="000000"/>
                </a:solidFill>
                <a:latin typeface="UTM Avo" panose="02040603050506020204" pitchFamily="18" charset="0"/>
                <a:cs typeface="Times New Roman" panose="02020603050405020304" pitchFamily="18" charset="0"/>
              </a:rPr>
              <a:t>Shape Fill</a:t>
            </a:r>
            <a:r>
              <a:rPr lang="vi-VN" sz="2400">
                <a:solidFill>
                  <a:srgbClr val="000000"/>
                </a:solidFill>
                <a:latin typeface="UTM Avo" panose="02040603050506020204" pitchFamily="18" charset="0"/>
                <a:cs typeface="Times New Roman" panose="02020603050405020304" pitchFamily="18" charset="0"/>
              </a:rPr>
              <a:t>. Chọn màu vàng.</a:t>
            </a:r>
          </a:p>
          <a:p>
            <a:pPr marL="169863" lvl="0" indent="396875"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Lưu ý:</a:t>
            </a:r>
            <a:r>
              <a:rPr lang="vi-VN" sz="2400">
                <a:solidFill>
                  <a:srgbClr val="000000"/>
                </a:solidFill>
                <a:latin typeface="UTM Avo" panose="02040603050506020204" pitchFamily="18" charset="0"/>
                <a:cs typeface="Times New Roman" panose="02020603050405020304" pitchFamily="18" charset="0"/>
              </a:rPr>
              <a:t> Nếu muốn thay đổi hình ảnh làm nền cho tờ rơi hay mẫu hình đồ hoạ khác, em nháy chuột chọn hình ảnh, hình đồ hoạ rồi nhấn phím </a:t>
            </a:r>
            <a:r>
              <a:rPr lang="vi-VN" sz="2400" b="1">
                <a:solidFill>
                  <a:srgbClr val="000000"/>
                </a:solidFill>
                <a:latin typeface="UTM Avo" panose="02040603050506020204" pitchFamily="18" charset="0"/>
                <a:cs typeface="Times New Roman" panose="02020603050405020304" pitchFamily="18" charset="0"/>
              </a:rPr>
              <a:t>Delete</a:t>
            </a:r>
            <a:r>
              <a:rPr lang="vi-VN" sz="2400">
                <a:solidFill>
                  <a:srgbClr val="000000"/>
                </a:solidFill>
                <a:latin typeface="UTM Avo" panose="02040603050506020204" pitchFamily="18" charset="0"/>
                <a:cs typeface="Times New Roman" panose="02020603050405020304" pitchFamily="18" charset="0"/>
              </a:rPr>
              <a:t>. Tiếp theo, thực hiện lại các bước để chèn thêm hình ảnh, hình đồ hoạ mới.</a:t>
            </a:r>
          </a:p>
        </p:txBody>
      </p:sp>
      <p:pic>
        <p:nvPicPr>
          <p:cNvPr id="2050" name="Picture 2" descr="E:\Hien\lop 8\Male-Teacher-PNG-Free-Downlo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14526" y="420674"/>
            <a:ext cx="10513550" cy="3582519"/>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d)	Ch</a:t>
            </a:r>
            <a:r>
              <a:rPr lang="en-US" sz="2400" b="1" i="1">
                <a:solidFill>
                  <a:srgbClr val="000000"/>
                </a:solidFill>
                <a:latin typeface="UTM Avo" panose="02040603050506020204" pitchFamily="18" charset="0"/>
                <a:cs typeface="Times New Roman" panose="02020603050405020304" pitchFamily="18" charset="0"/>
              </a:rPr>
              <a:t>ỉ</a:t>
            </a:r>
            <a:r>
              <a:rPr lang="vi-VN" sz="2400" b="1" i="1">
                <a:solidFill>
                  <a:srgbClr val="000000"/>
                </a:solidFill>
                <a:latin typeface="UTM Avo" panose="02040603050506020204" pitchFamily="18" charset="0"/>
                <a:cs typeface="Times New Roman" panose="02020603050405020304" pitchFamily="18" charset="0"/>
              </a:rPr>
              <a:t>nh s</a:t>
            </a:r>
            <a:r>
              <a:rPr lang="en-US" sz="2400" b="1" i="1">
                <a:solidFill>
                  <a:srgbClr val="000000"/>
                </a:solidFill>
                <a:latin typeface="UTM Avo" panose="02040603050506020204" pitchFamily="18" charset="0"/>
                <a:cs typeface="Times New Roman" panose="02020603050405020304" pitchFamily="18" charset="0"/>
              </a:rPr>
              <a:t>ử</a:t>
            </a:r>
            <a:r>
              <a:rPr lang="vi-VN" sz="2400" b="1" i="1">
                <a:solidFill>
                  <a:srgbClr val="000000"/>
                </a:solidFill>
                <a:latin typeface="UTM Avo" panose="02040603050506020204" pitchFamily="18" charset="0"/>
                <a:cs typeface="Times New Roman" panose="02020603050405020304" pitchFamily="18" charset="0"/>
              </a:rPr>
              <a:t>a vị trí và màu sắc các đ</a:t>
            </a:r>
            <a:r>
              <a:rPr lang="en-US" sz="2400" b="1" i="1">
                <a:solidFill>
                  <a:srgbClr val="000000"/>
                </a:solidFill>
                <a:latin typeface="UTM Avo" panose="02040603050506020204" pitchFamily="18" charset="0"/>
                <a:cs typeface="Times New Roman" panose="02020603050405020304" pitchFamily="18" charset="0"/>
              </a:rPr>
              <a:t>ố</a:t>
            </a:r>
            <a:r>
              <a:rPr lang="vi-VN" sz="2400" b="1" i="1">
                <a:solidFill>
                  <a:srgbClr val="000000"/>
                </a:solidFill>
                <a:latin typeface="UTM Avo" panose="02040603050506020204" pitchFamily="18" charset="0"/>
                <a:cs typeface="Times New Roman" panose="02020603050405020304" pitchFamily="18" charset="0"/>
              </a:rPr>
              <a:t>i tượng</a:t>
            </a: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Em cần ch</a:t>
            </a:r>
            <a:r>
              <a:rPr lang="en-US" sz="2400" i="1">
                <a:solidFill>
                  <a:srgbClr val="000000"/>
                </a:solidFill>
                <a:latin typeface="UTM Avo" panose="02040603050506020204" pitchFamily="18" charset="0"/>
                <a:cs typeface="Times New Roman" panose="02020603050405020304" pitchFamily="18" charset="0"/>
              </a:rPr>
              <a:t>ỉ</a:t>
            </a:r>
            <a:r>
              <a:rPr lang="vi-VN" sz="2400" i="1">
                <a:solidFill>
                  <a:srgbClr val="000000"/>
                </a:solidFill>
                <a:latin typeface="UTM Avo" panose="02040603050506020204" pitchFamily="18" charset="0"/>
                <a:cs typeface="Times New Roman" panose="02020603050405020304" pitchFamily="18" charset="0"/>
              </a:rPr>
              <a:t>nh sửa vị trí dòng chữ “TUY</a:t>
            </a:r>
            <a:r>
              <a:rPr lang="en-US" sz="2400" i="1">
                <a:solidFill>
                  <a:srgbClr val="000000"/>
                </a:solidFill>
                <a:latin typeface="UTM Avo" panose="02040603050506020204" pitchFamily="18" charset="0"/>
                <a:cs typeface="Times New Roman" panose="02020603050405020304" pitchFamily="18" charset="0"/>
              </a:rPr>
              <a:t>Ể</a:t>
            </a:r>
            <a:r>
              <a:rPr lang="vi-VN" sz="2400" i="1">
                <a:solidFill>
                  <a:srgbClr val="000000"/>
                </a:solidFill>
                <a:latin typeface="UTM Avo" panose="02040603050506020204" pitchFamily="18" charset="0"/>
                <a:cs typeface="Times New Roman" panose="02020603050405020304" pitchFamily="18" charset="0"/>
              </a:rPr>
              <a:t>N THÀNH VIÊN” vào đúng hình cầu trên hình nền, đổi màu chữ đen thành vàng. </a:t>
            </a:r>
            <a:r>
              <a:rPr lang="en-US" sz="2400" i="1">
                <a:solidFill>
                  <a:srgbClr val="000000"/>
                </a:solidFill>
                <a:latin typeface="UTM Avo" panose="02040603050506020204" pitchFamily="18" charset="0"/>
                <a:cs typeface="Times New Roman" panose="02020603050405020304" pitchFamily="18" charset="0"/>
              </a:rPr>
              <a:t>Chỉnh</a:t>
            </a:r>
            <a:r>
              <a:rPr lang="vi-VN" sz="2400" i="1">
                <a:solidFill>
                  <a:srgbClr val="000000"/>
                </a:solidFill>
                <a:latin typeface="UTM Avo" panose="02040603050506020204" pitchFamily="18" charset="0"/>
                <a:cs typeface="Times New Roman" panose="02020603050405020304" pitchFamily="18" charset="0"/>
              </a:rPr>
              <a:t> sửa màu sắc và vị trí các đối tượng văn bản khác sao cho đúng theo mẫu.</a:t>
            </a: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Chèn thêm hình ảnh vào góc trên bên phải để hoàn thiện tờ rơi. Để đặt được hình ảnh vào đúng vị trí, sau khi chèn em chọn </a:t>
            </a:r>
            <a:r>
              <a:rPr lang="vi-VN" sz="2400" b="1" i="1">
                <a:solidFill>
                  <a:srgbClr val="000000"/>
                </a:solidFill>
                <a:latin typeface="UTM Avo" panose="02040603050506020204" pitchFamily="18" charset="0"/>
                <a:cs typeface="Times New Roman" panose="02020603050405020304" pitchFamily="18" charset="0"/>
              </a:rPr>
              <a:t>Format/Arrange/Wrap Text </a:t>
            </a:r>
            <a:r>
              <a:rPr lang="vi-VN" sz="2400" i="1">
                <a:solidFill>
                  <a:srgbClr val="000000"/>
                </a:solidFill>
                <a:latin typeface="UTM Avo" panose="02040603050506020204" pitchFamily="18" charset="0"/>
                <a:cs typeface="Times New Roman" panose="02020603050405020304" pitchFamily="18" charset="0"/>
              </a:rPr>
              <a:t>rồi chọn </a:t>
            </a:r>
            <a:r>
              <a:rPr lang="vi-VN" sz="2400" b="1" i="1">
                <a:solidFill>
                  <a:srgbClr val="000000"/>
                </a:solidFill>
                <a:latin typeface="UTM Avo" panose="02040603050506020204" pitchFamily="18" charset="0"/>
                <a:cs typeface="Times New Roman" panose="02020603050405020304" pitchFamily="18" charset="0"/>
              </a:rPr>
              <a:t>Square</a:t>
            </a:r>
            <a:r>
              <a:rPr lang="vi-VN" sz="2400" i="1">
                <a:solidFill>
                  <a:srgbClr val="000000"/>
                </a:solidFill>
                <a:latin typeface="UTM Avo" panose="020406030505060202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814B9E2-EBA0-4B30-A5BC-95144377C64E}"/>
              </a:ext>
            </a:extLst>
          </p:cNvPr>
          <p:cNvSpPr txBox="1"/>
          <p:nvPr/>
        </p:nvSpPr>
        <p:spPr>
          <a:xfrm>
            <a:off x="614526" y="4291076"/>
            <a:ext cx="10513550" cy="1031436"/>
          </a:xfrm>
          <a:prstGeom prst="rect">
            <a:avLst/>
          </a:prstGeom>
          <a:noFill/>
        </p:spPr>
        <p:txBody>
          <a:bodyPr wrap="square">
            <a:spAutoFit/>
          </a:bodyPr>
          <a:lstStyle/>
          <a:p>
            <a:pPr lvl="0" algn="just" defTabSz="342900">
              <a:lnSpc>
                <a:spcPct val="135000"/>
              </a:lnSpc>
              <a:defRPr/>
            </a:pPr>
            <a:r>
              <a:rPr lang="vi-VN" sz="2400" b="1" i="1">
                <a:solidFill>
                  <a:srgbClr val="000000"/>
                </a:solidFill>
                <a:latin typeface="UTM Avo" panose="02040603050506020204" pitchFamily="18" charset="0"/>
                <a:cs typeface="Times New Roman" panose="02020603050405020304" pitchFamily="18" charset="0"/>
              </a:rPr>
              <a:t>e)</a:t>
            </a:r>
            <a:r>
              <a:rPr lang="en-US" sz="2400" b="1" i="1">
                <a:solidFill>
                  <a:srgbClr val="000000"/>
                </a:solidFill>
                <a:latin typeface="UTM Avo" panose="02040603050506020204" pitchFamily="18" charset="0"/>
                <a:cs typeface="Times New Roman" panose="02020603050405020304" pitchFamily="18" charset="0"/>
              </a:rPr>
              <a:t> </a:t>
            </a:r>
            <a:r>
              <a:rPr lang="vi-VN" sz="2400" b="1" i="1">
                <a:solidFill>
                  <a:srgbClr val="000000"/>
                </a:solidFill>
                <a:latin typeface="UTM Avo" panose="02040603050506020204" pitchFamily="18" charset="0"/>
                <a:cs typeface="Times New Roman" panose="02020603050405020304" pitchFamily="18" charset="0"/>
              </a:rPr>
              <a:t>	Lưu tệp</a:t>
            </a:r>
            <a:endParaRPr lang="vi-VN" sz="2400" i="1">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i="1">
                <a:solidFill>
                  <a:srgbClr val="000000"/>
                </a:solidFill>
                <a:latin typeface="UTM Avo" panose="02040603050506020204" pitchFamily="18" charset="0"/>
                <a:cs typeface="Times New Roman" panose="02020603050405020304" pitchFamily="18" charset="0"/>
              </a:rPr>
              <a:t>Chọn </a:t>
            </a:r>
            <a:r>
              <a:rPr lang="vi-VN" sz="2400" b="1" i="1">
                <a:solidFill>
                  <a:srgbClr val="000000"/>
                </a:solidFill>
                <a:latin typeface="UTM Avo" panose="02040603050506020204" pitchFamily="18" charset="0"/>
                <a:cs typeface="Times New Roman" panose="02020603050405020304" pitchFamily="18" charset="0"/>
              </a:rPr>
              <a:t>File/Save</a:t>
            </a:r>
            <a:r>
              <a:rPr lang="vi-VN" sz="2400" i="1">
                <a:solidFill>
                  <a:srgbClr val="000000"/>
                </a:solidFill>
                <a:latin typeface="UTM Avo" panose="02040603050506020204" pitchFamily="18" charset="0"/>
                <a:cs typeface="Times New Roman" panose="02020603050405020304" pitchFamily="18" charset="0"/>
              </a:rPr>
              <a:t> để lưu tệp văn bản với tên</a:t>
            </a:r>
            <a:r>
              <a:rPr lang="vi-VN" sz="2400" b="1" i="1">
                <a:solidFill>
                  <a:srgbClr val="000000"/>
                </a:solidFill>
                <a:latin typeface="UTM Avo" panose="02040603050506020204" pitchFamily="18" charset="0"/>
                <a:cs typeface="Times New Roman" panose="02020603050405020304" pitchFamily="18" charset="0"/>
              </a:rPr>
              <a:t> TuyenThanhVien.docx.</a:t>
            </a:r>
          </a:p>
        </p:txBody>
      </p:sp>
    </p:spTree>
    <p:extLst>
      <p:ext uri="{BB962C8B-B14F-4D97-AF65-F5344CB8AC3E}">
        <p14:creationId xmlns:p14="http://schemas.microsoft.com/office/powerpoint/2010/main" val="1698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175432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soạn thảo văn bản để nhập dữ liệu cho dự án </a:t>
            </a:r>
            <a:r>
              <a:rPr lang="vi-VN" sz="2400" b="1">
                <a:latin typeface="UTM Avo" panose="02040603050506020204" pitchFamily="18" charset="0"/>
                <a:cs typeface="Times New Roman" panose="02020603050405020304" pitchFamily="18" charset="0"/>
              </a:rPr>
              <a:t>Thành lập CLB Tin học</a:t>
            </a:r>
            <a:r>
              <a:rPr lang="vi-VN" sz="2400">
                <a:latin typeface="UTM Avo" panose="02040603050506020204" pitchFamily="18" charset="0"/>
                <a:cs typeface="Times New Roman" panose="02020603050405020304" pitchFamily="18" charset="0"/>
              </a:rPr>
              <a:t>, tạo danh sách dạng liệt kê cho dữ liệu theo mẫu ở Hình 8a.3 và lưu lại tệp với tên </a:t>
            </a:r>
            <a:r>
              <a:rPr lang="vi-VN" sz="2400" b="1">
                <a:latin typeface="UTM Avo" panose="02040603050506020204" pitchFamily="18" charset="0"/>
                <a:cs typeface="Times New Roman" panose="02020603050405020304" pitchFamily="18" charset="0"/>
              </a:rPr>
              <a:t>CLBTinhoc.docx.</a:t>
            </a:r>
            <a:endParaRPr lang="vi-VN" sz="24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44583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Ngoài các mẫu danh sách liệt kê mà phần mềm soạn thảo cung cấp, người sử dụng có thể tự tạo các mẫu dấu đầu dòng, mẫu thứ tự theo ý thích của mình. Em hãy tìm hiểu cách làm và tạo ba mẫu dấu đầu dòng, mẫu thứ tự mới.</a:t>
            </a:r>
          </a:p>
          <a:p>
            <a:pPr algn="just" defTabSz="342900">
              <a:lnSpc>
                <a:spcPct val="150000"/>
              </a:lnSpc>
            </a:pPr>
            <a:r>
              <a:rPr lang="vi-VN" sz="2400">
                <a:latin typeface="UTM Avo" panose="02040603050506020204" pitchFamily="18" charset="0"/>
                <a:cs typeface="Times New Roman" panose="02020603050405020304" pitchFamily="18" charset="0"/>
              </a:rPr>
              <a:t>2.	Em hãy sừ dụng phần mềm soạn thảo văn bản để tạo một tờ rơi quảng cáo cho CLB Tiếng Anh (hoặc CLB Rubik, CLB bóng rổ,... của trường). Trong tờ rơi có sử dụng hình ảnh minh hoạ và hình đồ hoạ, sử dụng mẫu dấu đầu dòng, mẫu thứ tự mà em đã tạo ở Câu 1.</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297944"/>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60365"/>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Tác dụng của danh sách dạng liệt kê</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883885"/>
            <a:ext cx="10121247" cy="1024896"/>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Em hãy quan sát Hình 8a.2, Hình 8a.3 và cho nhận xét về hai cách </a:t>
            </a:r>
            <a:r>
              <a:rPr lang="en-US" sz="2400">
                <a:solidFill>
                  <a:srgbClr val="000000"/>
                </a:solidFill>
                <a:latin typeface="UTM Avo" panose="02040603050506020204" pitchFamily="18" charset="0"/>
                <a:cs typeface="Times New Roman" panose="02020603050405020304" pitchFamily="18" charset="0"/>
              </a:rPr>
              <a:t>tr</a:t>
            </a:r>
            <a:r>
              <a:rPr lang="vi-VN" sz="2400">
                <a:solidFill>
                  <a:srgbClr val="000000"/>
                </a:solidFill>
                <a:latin typeface="UTM Avo" panose="02040603050506020204" pitchFamily="18" charset="0"/>
                <a:cs typeface="Times New Roman" panose="02020603050405020304" pitchFamily="18" charset="0"/>
              </a:rPr>
              <a:t>ình bày nội dung</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35" t="15205" r="8375" b="23333"/>
          <a:stretch/>
        </p:blipFill>
        <p:spPr bwMode="auto">
          <a:xfrm>
            <a:off x="1010549" y="1866028"/>
            <a:ext cx="9861328" cy="395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995CFEF5-65BB-46A9-93B7-66A5F04A9AB8}"/>
              </a:ext>
            </a:extLst>
          </p:cNvPr>
          <p:cNvSpPr/>
          <p:nvPr/>
        </p:nvSpPr>
        <p:spPr>
          <a:xfrm>
            <a:off x="888017" y="5633326"/>
            <a:ext cx="5190583" cy="869533"/>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8a.2. V</a:t>
            </a:r>
            <a:r>
              <a:rPr lang="en-US" sz="2000" b="1">
                <a:solidFill>
                  <a:srgbClr val="000000"/>
                </a:solidFill>
                <a:latin typeface="UTM Avo" panose="02040603050506020204" pitchFamily="18" charset="0"/>
                <a:cs typeface="Times New Roman" panose="02020603050405020304" pitchFamily="18" charset="0"/>
              </a:rPr>
              <a:t>ă</a:t>
            </a:r>
            <a:r>
              <a:rPr lang="vi-VN" sz="2000" b="1">
                <a:solidFill>
                  <a:srgbClr val="000000"/>
                </a:solidFill>
                <a:latin typeface="UTM Avo" panose="02040603050506020204" pitchFamily="18" charset="0"/>
                <a:cs typeface="Times New Roman" panose="02020603050405020304" pitchFamily="18" charset="0"/>
              </a:rPr>
              <a:t>n b</a:t>
            </a:r>
            <a:r>
              <a:rPr lang="en-US" sz="2000" b="1">
                <a:solidFill>
                  <a:srgbClr val="000000"/>
                </a:solidFill>
                <a:latin typeface="UTM Avo" panose="02040603050506020204" pitchFamily="18" charset="0"/>
                <a:cs typeface="Times New Roman" panose="02020603050405020304" pitchFamily="18" charset="0"/>
              </a:rPr>
              <a:t>ả</a:t>
            </a:r>
            <a:r>
              <a:rPr lang="vi-VN" sz="2000" b="1">
                <a:solidFill>
                  <a:srgbClr val="000000"/>
                </a:solidFill>
                <a:latin typeface="UTM Avo" panose="02040603050506020204" pitchFamily="18" charset="0"/>
                <a:cs typeface="Times New Roman" panose="02020603050405020304" pitchFamily="18" charset="0"/>
              </a:rPr>
              <a:t>n không sử dụng danh sách</a:t>
            </a:r>
            <a:r>
              <a:rPr lang="en-US" sz="2000" b="1">
                <a:solidFill>
                  <a:srgbClr val="000000"/>
                </a:solidFill>
                <a:latin typeface="UTM Avo" panose="02040603050506020204" pitchFamily="18" charset="0"/>
                <a:cs typeface="Times New Roman" panose="02020603050405020304" pitchFamily="18" charset="0"/>
              </a:rPr>
              <a:t> </a:t>
            </a:r>
            <a:r>
              <a:rPr lang="vi-VN" sz="2000" b="1">
                <a:solidFill>
                  <a:srgbClr val="000000"/>
                </a:solidFill>
                <a:latin typeface="UTM Avo" panose="02040603050506020204" pitchFamily="18" charset="0"/>
                <a:cs typeface="Times New Roman" panose="02020603050405020304" pitchFamily="18" charset="0"/>
              </a:rPr>
              <a:t>dạng liệt k</a:t>
            </a:r>
            <a:r>
              <a:rPr lang="en-US" sz="2000" b="1">
                <a:solidFill>
                  <a:srgbClr val="000000"/>
                </a:solidFill>
                <a:latin typeface="UTM Avo" panose="02040603050506020204" pitchFamily="18" charset="0"/>
                <a:cs typeface="Times New Roman" panose="02020603050405020304" pitchFamily="18" charset="0"/>
              </a:rPr>
              <a:t>ê</a:t>
            </a:r>
            <a:endParaRPr lang="vi-VN" sz="2000" b="1">
              <a:solidFill>
                <a:srgbClr val="000000"/>
              </a:solidFill>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95CFEF5-65BB-46A9-93B7-66A5F04A9AB8}"/>
              </a:ext>
            </a:extLst>
          </p:cNvPr>
          <p:cNvSpPr/>
          <p:nvPr/>
        </p:nvSpPr>
        <p:spPr>
          <a:xfrm>
            <a:off x="5898164" y="5633326"/>
            <a:ext cx="5190583" cy="1338828"/>
          </a:xfrm>
          <a:prstGeom prst="rect">
            <a:avLst/>
          </a:prstGeom>
        </p:spPr>
        <p:txBody>
          <a:bodyPr wrap="square">
            <a:spAutoFit/>
          </a:bodyPr>
          <a:lstStyle/>
          <a:p>
            <a:pPr lvl="0" algn="ctr" defTabSz="342900">
              <a:lnSpc>
                <a:spcPct val="135000"/>
              </a:lnSpc>
            </a:pPr>
            <a:r>
              <a:rPr lang="vi-VN" sz="2000" b="1">
                <a:solidFill>
                  <a:srgbClr val="000000"/>
                </a:solidFill>
                <a:latin typeface="UTM Avo" panose="02040603050506020204" pitchFamily="18" charset="0"/>
                <a:cs typeface="Times New Roman" panose="02020603050405020304" pitchFamily="18" charset="0"/>
              </a:rPr>
              <a:t>Hình </a:t>
            </a:r>
            <a:r>
              <a:rPr lang="en-US" sz="2000" b="1">
                <a:solidFill>
                  <a:srgbClr val="000000"/>
                </a:solidFill>
                <a:latin typeface="UTM Avo" panose="02040603050506020204" pitchFamily="18" charset="0"/>
                <a:cs typeface="Times New Roman" panose="02020603050405020304" pitchFamily="18" charset="0"/>
              </a:rPr>
              <a:t>8a.3. Văn bản sử dụng </a:t>
            </a:r>
          </a:p>
          <a:p>
            <a:pPr lvl="0" algn="ctr" defTabSz="342900">
              <a:lnSpc>
                <a:spcPct val="135000"/>
              </a:lnSpc>
            </a:pPr>
            <a:r>
              <a:rPr lang="en-US" sz="2000" b="1">
                <a:solidFill>
                  <a:srgbClr val="000000"/>
                </a:solidFill>
                <a:latin typeface="UTM Avo" panose="02040603050506020204" pitchFamily="18" charset="0"/>
                <a:cs typeface="Times New Roman" panose="02020603050405020304" pitchFamily="18" charset="0"/>
              </a:rPr>
              <a:t>danh sách dạng liệt kê</a:t>
            </a:r>
          </a:p>
          <a:p>
            <a:pPr lvl="0" algn="ctr" defTabSz="342900">
              <a:lnSpc>
                <a:spcPct val="135000"/>
              </a:lnSpc>
            </a:pPr>
            <a:endParaRPr lang="vi-VN" sz="2000" b="1">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par>
                          <p:cTn id="22" fill="hold">
                            <p:stCondLst>
                              <p:cond delay="500"/>
                            </p:stCondLst>
                            <p:childTnLst>
                              <p:par>
                                <p:cTn id="23" presetID="10" presetClass="entr" presetSubtype="0" fill="hold" grpId="1"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0" presetClass="entr" presetSubtype="0" fill="hold" grpId="1"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2000"/>
                            </p:stCondLst>
                            <p:childTnLst>
                              <p:par>
                                <p:cTn id="35" presetID="10" presetClass="entr" presetSubtype="0" fill="hold" grpId="1" nodeType="after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4" grpId="0"/>
      <p:bldP spid="14" grpId="1" build="allAtOnce"/>
      <p:bldP spid="15" grpId="0"/>
      <p:bldP spid="15"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1612751"/>
            <a:ext cx="7576458" cy="20867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Phần mềm soạn thảo văn bản cung cấp hai kiểu </a:t>
            </a:r>
            <a:r>
              <a:rPr lang="vi-VN" sz="2400" b="1">
                <a:solidFill>
                  <a:srgbClr val="C00000"/>
                </a:solidFill>
                <a:latin typeface="UTM Avo" panose="02040603050506020204" pitchFamily="18" charset="0"/>
                <a:cs typeface="Times New Roman" panose="02020603050405020304" pitchFamily="18" charset="0"/>
              </a:rPr>
              <a:t>danh sách dạng liệt kê</a:t>
            </a:r>
            <a:r>
              <a:rPr lang="vi-VN" sz="2400">
                <a:solidFill>
                  <a:srgbClr val="000000"/>
                </a:solidFill>
                <a:latin typeface="UTM Avo" panose="02040603050506020204" pitchFamily="18" charset="0"/>
                <a:cs typeface="Times New Roman" panose="02020603050405020304" pitchFamily="18" charset="0"/>
              </a:rPr>
              <a:t> là: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buFontTx/>
              <a:buChar char="-"/>
              <a:defRPr/>
            </a:pPr>
            <a:r>
              <a:rPr lang="en-US" sz="2400">
                <a:solidFill>
                  <a:srgbClr val="000000"/>
                </a:solidFill>
                <a:latin typeface="UTM Avo" panose="02040603050506020204" pitchFamily="18" charset="0"/>
                <a:cs typeface="Times New Roman" panose="02020603050405020304" pitchFamily="18" charset="0"/>
              </a:rPr>
              <a:t>D</a:t>
            </a:r>
            <a:r>
              <a:rPr lang="vi-VN" sz="2400">
                <a:solidFill>
                  <a:srgbClr val="000000"/>
                </a:solidFill>
                <a:latin typeface="UTM Avo" panose="02040603050506020204" pitchFamily="18" charset="0"/>
                <a:cs typeface="Times New Roman" panose="02020603050405020304" pitchFamily="18" charset="0"/>
              </a:rPr>
              <a:t>anh sách dấu đầu dòng </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buFontTx/>
              <a:buChar char="-"/>
              <a:defRPr/>
            </a:pPr>
            <a:r>
              <a:rPr lang="en-US" sz="2400">
                <a:solidFill>
                  <a:srgbClr val="000000"/>
                </a:solidFill>
                <a:latin typeface="UTM Avo" panose="02040603050506020204" pitchFamily="18" charset="0"/>
                <a:cs typeface="Times New Roman" panose="02020603050405020304" pitchFamily="18" charset="0"/>
              </a:rPr>
              <a:t>D</a:t>
            </a:r>
            <a:r>
              <a:rPr lang="vi-VN" sz="2400">
                <a:solidFill>
                  <a:srgbClr val="000000"/>
                </a:solidFill>
                <a:latin typeface="UTM Avo" panose="02040603050506020204" pitchFamily="18" charset="0"/>
                <a:cs typeface="Times New Roman" panose="02020603050405020304" pitchFamily="18" charset="0"/>
              </a:rPr>
              <a:t>anh sách có thứ tự.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6" name="Rectangle 5">
            <a:extLst>
              <a:ext uri="{FF2B5EF4-FFF2-40B4-BE49-F238E27FC236}">
                <a16:creationId xmlns:a16="http://schemas.microsoft.com/office/drawing/2014/main" id="{995CFEF5-65BB-46A9-93B7-66A5F04A9AB8}"/>
              </a:ext>
            </a:extLst>
          </p:cNvPr>
          <p:cNvSpPr/>
          <p:nvPr/>
        </p:nvSpPr>
        <p:spPr>
          <a:xfrm>
            <a:off x="614527" y="1855043"/>
            <a:ext cx="4022788" cy="1588127"/>
          </a:xfrm>
          <a:prstGeom prst="rect">
            <a:avLst/>
          </a:prstGeom>
        </p:spPr>
        <p:txBody>
          <a:bodyPr wrap="square">
            <a:spAutoFit/>
          </a:bodyPr>
          <a:lstStyle/>
          <a:p>
            <a:pPr lvl="0" algn="ctr" defTabSz="342900">
              <a:lnSpc>
                <a:spcPct val="135000"/>
              </a:lnSpc>
            </a:pPr>
            <a:r>
              <a:rPr lang="en-US" sz="3600" b="1">
                <a:solidFill>
                  <a:srgbClr val="000000"/>
                </a:solidFill>
                <a:latin typeface="UTM Avo" panose="02040603050506020204" pitchFamily="18" charset="0"/>
                <a:cs typeface="Times New Roman" panose="02020603050405020304" pitchFamily="18" charset="0"/>
              </a:rPr>
              <a:t>D</a:t>
            </a:r>
            <a:r>
              <a:rPr lang="vi-VN" sz="3600" b="1">
                <a:solidFill>
                  <a:srgbClr val="000000"/>
                </a:solidFill>
                <a:latin typeface="UTM Avo" panose="02040603050506020204" pitchFamily="18" charset="0"/>
                <a:cs typeface="Times New Roman" panose="02020603050405020304" pitchFamily="18" charset="0"/>
              </a:rPr>
              <a:t>anh sách có thứ tự.</a:t>
            </a:r>
          </a:p>
        </p:txBody>
      </p:sp>
      <p:sp>
        <p:nvSpPr>
          <p:cNvPr id="8" name="Rectangle 7"/>
          <p:cNvSpPr/>
          <p:nvPr/>
        </p:nvSpPr>
        <p:spPr>
          <a:xfrm>
            <a:off x="4463143" y="381922"/>
            <a:ext cx="6923315" cy="6001643"/>
          </a:xfrm>
          <a:prstGeom prst="rect">
            <a:avLst/>
          </a:prstGeom>
          <a:solidFill>
            <a:srgbClr val="FFF789"/>
          </a:solidFill>
        </p:spPr>
        <p:txBody>
          <a:bodyPr wrap="square">
            <a:spAutoFit/>
          </a:bodyPr>
          <a:lstStyle/>
          <a:p>
            <a:pPr algn="ctr"/>
            <a:r>
              <a:rPr lang="vi-VN" sz="3200" b="1"/>
              <a:t>PHI</a:t>
            </a:r>
            <a:r>
              <a:rPr lang="en-US" sz="3200" b="1"/>
              <a:t>Ế</a:t>
            </a:r>
            <a:r>
              <a:rPr lang="vi-VN" sz="3200" b="1"/>
              <a:t>U KH</a:t>
            </a:r>
            <a:r>
              <a:rPr lang="en-US" sz="3200" b="1"/>
              <a:t>Ả</a:t>
            </a:r>
            <a:r>
              <a:rPr lang="vi-VN" sz="3200" b="1"/>
              <a:t>O SÁT</a:t>
            </a:r>
            <a:endParaRPr lang="en-US" sz="3200" b="1"/>
          </a:p>
          <a:p>
            <a:r>
              <a:rPr lang="vi-VN" sz="3200"/>
              <a:t>Họ và tên:</a:t>
            </a:r>
            <a:r>
              <a:rPr lang="en-US" sz="3200"/>
              <a:t>…………………………….</a:t>
            </a:r>
          </a:p>
          <a:p>
            <a:r>
              <a:rPr lang="vi-VN" sz="3200"/>
              <a:t>Lớp:</a:t>
            </a:r>
            <a:r>
              <a:rPr lang="en-US" sz="3200"/>
              <a:t>……………………………………</a:t>
            </a:r>
          </a:p>
          <a:p>
            <a:r>
              <a:rPr lang="vi-VN" sz="3200"/>
              <a:t>Bạn mong muốn tìm hiểu thêm nội dung nào của môn Tin học?</a:t>
            </a:r>
            <a:endParaRPr lang="en-US" sz="3200"/>
          </a:p>
          <a:p>
            <a:r>
              <a:rPr lang="vi-VN" sz="3200"/>
              <a:t>(Chọn một nội dung)</a:t>
            </a:r>
            <a:endParaRPr lang="en-US" sz="3200"/>
          </a:p>
          <a:p>
            <a:pPr marL="457200" lvl="0" indent="-457200">
              <a:buFont typeface="+mj-lt"/>
              <a:buAutoNum type="arabicPeriod"/>
            </a:pPr>
            <a:r>
              <a:rPr lang="vi-VN" sz="3200"/>
              <a:t>Ngôn ngữ lập trình</a:t>
            </a:r>
            <a:r>
              <a:rPr lang="en-US" sz="3200"/>
              <a:t> 		</a:t>
            </a:r>
            <a:r>
              <a:rPr lang="en-US" sz="3200">
                <a:sym typeface="Wingdings"/>
              </a:rPr>
              <a:t></a:t>
            </a:r>
            <a:endParaRPr lang="en-US" sz="3200"/>
          </a:p>
          <a:p>
            <a:pPr marL="457200" indent="-457200">
              <a:buFont typeface="+mj-lt"/>
              <a:buAutoNum type="arabicPeriod"/>
            </a:pPr>
            <a:r>
              <a:rPr lang="vi-VN" sz="3200"/>
              <a:t>Mạng máy tính</a:t>
            </a:r>
            <a:r>
              <a:rPr lang="en-US" sz="3200"/>
              <a:t>			</a:t>
            </a:r>
            <a:r>
              <a:rPr lang="en-US" sz="3200">
                <a:sym typeface="Wingdings"/>
              </a:rPr>
              <a:t></a:t>
            </a:r>
            <a:endParaRPr lang="en-US" sz="3200"/>
          </a:p>
          <a:p>
            <a:pPr marL="457200" indent="-457200">
              <a:buFont typeface="+mj-lt"/>
              <a:buAutoNum type="arabicPeriod"/>
            </a:pPr>
            <a:r>
              <a:rPr lang="vi-VN" sz="3200"/>
              <a:t>Đồ hoạ máy tính</a:t>
            </a:r>
            <a:r>
              <a:rPr lang="en-US" sz="3200"/>
              <a:t>			</a:t>
            </a:r>
            <a:r>
              <a:rPr lang="en-US" sz="3200">
                <a:sym typeface="Wingdings"/>
              </a:rPr>
              <a:t></a:t>
            </a:r>
            <a:endParaRPr lang="en-US" sz="3200"/>
          </a:p>
          <a:p>
            <a:pPr marL="457200" indent="-457200">
              <a:buFont typeface="+mj-lt"/>
              <a:buAutoNum type="arabicPeriod"/>
            </a:pPr>
            <a:r>
              <a:rPr lang="vi-VN" sz="3200"/>
              <a:t>Bảng tính điện t</a:t>
            </a:r>
            <a:r>
              <a:rPr lang="en-US" sz="3200"/>
              <a:t>ử			</a:t>
            </a:r>
            <a:r>
              <a:rPr lang="en-US" sz="3200">
                <a:sym typeface="Wingdings"/>
              </a:rPr>
              <a:t></a:t>
            </a:r>
            <a:endParaRPr lang="en-US" sz="3200"/>
          </a:p>
          <a:p>
            <a:pPr marL="457200" indent="-457200">
              <a:buFont typeface="+mj-lt"/>
              <a:buAutoNum type="arabicPeriod"/>
            </a:pPr>
            <a:r>
              <a:rPr lang="vi-VN" sz="3200"/>
              <a:t>Soạn thảo văn bản</a:t>
            </a:r>
            <a:r>
              <a:rPr lang="en-US" sz="3200"/>
              <a:t>		</a:t>
            </a:r>
            <a:r>
              <a:rPr lang="en-US" sz="3200">
                <a:sym typeface="Wingdings"/>
              </a:rPr>
              <a:t></a:t>
            </a:r>
            <a:endParaRPr lang="en-US" sz="3200"/>
          </a:p>
          <a:p>
            <a:pPr marL="457200" lvl="0" indent="-457200">
              <a:buFont typeface="+mj-lt"/>
              <a:buAutoNum type="arabicPeriod"/>
            </a:pPr>
            <a:r>
              <a:rPr lang="vi-VN" sz="3200"/>
              <a:t>Phần mềm trình chiếu</a:t>
            </a:r>
            <a:r>
              <a:rPr lang="en-US" sz="3200"/>
              <a:t> 		</a:t>
            </a:r>
            <a:r>
              <a:rPr lang="en-US" sz="3200">
                <a:sym typeface="Wingdings"/>
              </a:rPr>
              <a:t></a:t>
            </a:r>
            <a:endParaRPr lang="en-US" sz="3200"/>
          </a:p>
        </p:txBody>
      </p:sp>
    </p:spTree>
    <p:extLst>
      <p:ext uri="{BB962C8B-B14F-4D97-AF65-F5344CB8AC3E}">
        <p14:creationId xmlns:p14="http://schemas.microsoft.com/office/powerpoint/2010/main" val="13324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072" t="14964" r="8890" b="23574"/>
          <a:stretch/>
        </p:blipFill>
        <p:spPr bwMode="auto">
          <a:xfrm>
            <a:off x="4907460" y="575128"/>
            <a:ext cx="6274441" cy="555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95CFEF5-65BB-46A9-93B7-66A5F04A9AB8}"/>
              </a:ext>
            </a:extLst>
          </p:cNvPr>
          <p:cNvSpPr/>
          <p:nvPr/>
        </p:nvSpPr>
        <p:spPr>
          <a:xfrm>
            <a:off x="614527" y="1855043"/>
            <a:ext cx="4022788" cy="2996846"/>
          </a:xfrm>
          <a:prstGeom prst="rect">
            <a:avLst/>
          </a:prstGeom>
        </p:spPr>
        <p:txBody>
          <a:bodyPr wrap="square">
            <a:spAutoFit/>
          </a:bodyPr>
          <a:lstStyle/>
          <a:p>
            <a:pPr lvl="0" algn="ctr" defTabSz="342900">
              <a:lnSpc>
                <a:spcPct val="135000"/>
              </a:lnSpc>
            </a:pPr>
            <a:r>
              <a:rPr lang="en-US" sz="3600" b="1">
                <a:solidFill>
                  <a:srgbClr val="000000"/>
                </a:solidFill>
                <a:latin typeface="UTM Avo" panose="02040603050506020204" pitchFamily="18" charset="0"/>
                <a:cs typeface="Times New Roman" panose="02020603050405020304" pitchFamily="18" charset="0"/>
              </a:rPr>
              <a:t>D</a:t>
            </a:r>
            <a:r>
              <a:rPr lang="vi-VN" sz="3600" b="1">
                <a:solidFill>
                  <a:srgbClr val="000000"/>
                </a:solidFill>
                <a:latin typeface="UTM Avo" panose="02040603050506020204" pitchFamily="18" charset="0"/>
                <a:cs typeface="Times New Roman" panose="02020603050405020304" pitchFamily="18" charset="0"/>
              </a:rPr>
              <a:t>anh sách có thứ tự kết hợp với danh sách dấu đầu dòng.</a:t>
            </a:r>
          </a:p>
        </p:txBody>
      </p:sp>
    </p:spTree>
    <p:extLst>
      <p:ext uri="{BB962C8B-B14F-4D97-AF65-F5344CB8AC3E}">
        <p14:creationId xmlns:p14="http://schemas.microsoft.com/office/powerpoint/2010/main" val="235410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3374571" y="1612751"/>
            <a:ext cx="7576458" cy="351788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Mỗi đơn vị trong </a:t>
            </a:r>
            <a:r>
              <a:rPr lang="vi-VN" sz="2400" b="1">
                <a:solidFill>
                  <a:srgbClr val="000000"/>
                </a:solidFill>
                <a:latin typeface="UTM Avo" panose="02040603050506020204" pitchFamily="18" charset="0"/>
                <a:cs typeface="Times New Roman" panose="02020603050405020304" pitchFamily="18" charset="0"/>
              </a:rPr>
              <a:t>danh sách dạng liệt kê </a:t>
            </a:r>
            <a:r>
              <a:rPr lang="vi-VN" sz="2400">
                <a:solidFill>
                  <a:srgbClr val="000000"/>
                </a:solidFill>
                <a:latin typeface="UTM Avo" panose="02040603050506020204" pitchFamily="18" charset="0"/>
                <a:cs typeface="Times New Roman" panose="02020603050405020304" pitchFamily="18" charset="0"/>
              </a:rPr>
              <a:t>là một đoạn văn bản, phân tách nhau bởi phím </a:t>
            </a:r>
            <a:r>
              <a:rPr lang="vi-VN" sz="2400" b="1">
                <a:solidFill>
                  <a:srgbClr val="000000"/>
                </a:solidFill>
                <a:latin typeface="UTM Avo" panose="02040603050506020204" pitchFamily="18" charset="0"/>
                <a:cs typeface="Times New Roman" panose="02020603050405020304" pitchFamily="18" charset="0"/>
              </a:rPr>
              <a:t>Enter</a:t>
            </a:r>
            <a:r>
              <a:rPr lang="vi-VN" sz="2400">
                <a:solidFill>
                  <a:srgbClr val="000000"/>
                </a:solidFill>
                <a:latin typeface="UTM Avo" panose="02040603050506020204" pitchFamily="18" charset="0"/>
                <a:cs typeface="Times New Roman" panose="02020603050405020304" pitchFamily="18" charset="0"/>
              </a:rPr>
              <a:t> (được người sử dụng nhấn khi soạn thảo văn bản). Trong danh sách dấu đầu dòng, mỗi đoạn văn bản bẳt đầu băng một dấu đầu dòng. Các dấu đầu dòng được </a:t>
            </a:r>
            <a:r>
              <a:rPr lang="vi-VN" sz="2400" b="1">
                <a:solidFill>
                  <a:srgbClr val="000000"/>
                </a:solidFill>
                <a:latin typeface="UTM Avo" panose="02040603050506020204" pitchFamily="18" charset="0"/>
                <a:cs typeface="Times New Roman" panose="02020603050405020304" pitchFamily="18" charset="0"/>
              </a:rPr>
              <a:t>tự động </a:t>
            </a:r>
            <a:r>
              <a:rPr lang="vi-VN" sz="2400">
                <a:solidFill>
                  <a:srgbClr val="000000"/>
                </a:solidFill>
                <a:latin typeface="UTM Avo" panose="02040603050506020204" pitchFamily="18" charset="0"/>
                <a:cs typeface="Times New Roman" panose="02020603050405020304" pitchFamily="18" charset="0"/>
              </a:rPr>
              <a:t>tạo ra mỗi khi em </a:t>
            </a:r>
            <a:r>
              <a:rPr lang="vi-VN" sz="2400" b="1">
                <a:solidFill>
                  <a:srgbClr val="000000"/>
                </a:solidFill>
                <a:latin typeface="UTM Avo" panose="02040603050506020204" pitchFamily="18" charset="0"/>
                <a:cs typeface="Times New Roman" panose="02020603050405020304" pitchFamily="18" charset="0"/>
              </a:rPr>
              <a:t>thêm đoạn văn bản mới</a:t>
            </a:r>
            <a:r>
              <a:rPr lang="vi-VN" sz="2400">
                <a:solidFill>
                  <a:srgbClr val="000000"/>
                </a:solidFill>
                <a:latin typeface="UTM Avo" panose="02040603050506020204" pitchFamily="18" charset="0"/>
                <a:cs typeface="Times New Roman" panose="02020603050405020304" pitchFamily="18" charset="0"/>
              </a:rPr>
              <a: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2050" name="Picture 2" descr="E:\Hien\lop 8\Male-Teacher-PNG-Free-Downlo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26" y="2656114"/>
            <a:ext cx="3247572" cy="38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7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5CFEF5-65BB-46A9-93B7-66A5F04A9AB8}"/>
              </a:ext>
            </a:extLst>
          </p:cNvPr>
          <p:cNvSpPr/>
          <p:nvPr/>
        </p:nvSpPr>
        <p:spPr>
          <a:xfrm>
            <a:off x="440354" y="1514089"/>
            <a:ext cx="5133131" cy="4579715"/>
          </a:xfrm>
          <a:prstGeom prst="rect">
            <a:avLst/>
          </a:prstGeom>
        </p:spPr>
        <p:txBody>
          <a:bodyPr wrap="square">
            <a:spAutoFit/>
          </a:bodyPr>
          <a:lstStyle/>
          <a:p>
            <a:pPr algn="ctr"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danh sách có thứ tự, mỗi đoạn văn bản bắt đầu bàng một số hoặc chữ cái và dấu phân tách (thường là dấu chấm hoặc dấu ngoặc đơn). Thứ tự trong danh sách có thứ tự được tạo và cập nhật tự động khi em thêm hoặc bớt các đoạn văn bản trong danh sách.</a:t>
            </a:r>
          </a:p>
        </p:txBody>
      </p:sp>
      <p:sp>
        <p:nvSpPr>
          <p:cNvPr id="5" name="Rectangle 4"/>
          <p:cNvSpPr/>
          <p:nvPr/>
        </p:nvSpPr>
        <p:spPr>
          <a:xfrm>
            <a:off x="5936343" y="1413151"/>
            <a:ext cx="5384800" cy="4524315"/>
          </a:xfrm>
          <a:prstGeom prst="rect">
            <a:avLst/>
          </a:prstGeom>
          <a:solidFill>
            <a:srgbClr val="FFF789"/>
          </a:solidFill>
        </p:spPr>
        <p:txBody>
          <a:bodyPr wrap="square">
            <a:spAutoFit/>
          </a:bodyPr>
          <a:lstStyle/>
          <a:p>
            <a:pPr algn="ctr"/>
            <a:r>
              <a:rPr lang="vi-VN" sz="2400" b="1"/>
              <a:t>PHI</a:t>
            </a:r>
            <a:r>
              <a:rPr lang="en-US" sz="2400" b="1"/>
              <a:t>Ế</a:t>
            </a:r>
            <a:r>
              <a:rPr lang="vi-VN" sz="2400" b="1"/>
              <a:t>U KH</a:t>
            </a:r>
            <a:r>
              <a:rPr lang="en-US" sz="2400" b="1"/>
              <a:t>Ả</a:t>
            </a:r>
            <a:r>
              <a:rPr lang="vi-VN" sz="2400" b="1"/>
              <a:t>O SÁT</a:t>
            </a:r>
            <a:endParaRPr lang="en-US" sz="2400" b="1"/>
          </a:p>
          <a:p>
            <a:r>
              <a:rPr lang="vi-VN" sz="2400"/>
              <a:t>Họ và tên:</a:t>
            </a:r>
            <a:r>
              <a:rPr lang="en-US" sz="2400"/>
              <a:t>…………………………….</a:t>
            </a:r>
          </a:p>
          <a:p>
            <a:r>
              <a:rPr lang="vi-VN" sz="2400"/>
              <a:t>Lớp:</a:t>
            </a:r>
            <a:r>
              <a:rPr lang="en-US" sz="2400"/>
              <a:t>……………………………………</a:t>
            </a:r>
          </a:p>
          <a:p>
            <a:r>
              <a:rPr lang="vi-VN" sz="2400"/>
              <a:t>Bạn mong muốn tìm hiểu thêm nội dung nào của môn Tin học?</a:t>
            </a:r>
            <a:endParaRPr lang="en-US" sz="2400"/>
          </a:p>
          <a:p>
            <a:r>
              <a:rPr lang="vi-VN" sz="2400"/>
              <a:t>(Chọn một nội dung)</a:t>
            </a:r>
            <a:endParaRPr lang="en-US" sz="2400"/>
          </a:p>
          <a:p>
            <a:pPr marL="457200" lvl="0" indent="-457200">
              <a:buFont typeface="+mj-lt"/>
              <a:buAutoNum type="arabicPeriod"/>
            </a:pPr>
            <a:r>
              <a:rPr lang="vi-VN" sz="2400"/>
              <a:t>Ngôn ngữ lập trình</a:t>
            </a:r>
            <a:r>
              <a:rPr lang="en-US" sz="2400"/>
              <a:t> 		</a:t>
            </a:r>
            <a:r>
              <a:rPr lang="en-US" sz="2400">
                <a:sym typeface="Wingdings"/>
              </a:rPr>
              <a:t></a:t>
            </a:r>
            <a:endParaRPr lang="en-US" sz="2400"/>
          </a:p>
          <a:p>
            <a:pPr marL="457200" indent="-457200">
              <a:buFont typeface="+mj-lt"/>
              <a:buAutoNum type="arabicPeriod"/>
            </a:pPr>
            <a:r>
              <a:rPr lang="vi-VN" sz="2400"/>
              <a:t>Mạng máy tính</a:t>
            </a:r>
            <a:r>
              <a:rPr lang="en-US" sz="2400"/>
              <a:t>			</a:t>
            </a:r>
            <a:r>
              <a:rPr lang="en-US" sz="2400">
                <a:sym typeface="Wingdings"/>
              </a:rPr>
              <a:t></a:t>
            </a:r>
            <a:endParaRPr lang="en-US" sz="2400"/>
          </a:p>
          <a:p>
            <a:pPr marL="457200" indent="-457200">
              <a:buFont typeface="+mj-lt"/>
              <a:buAutoNum type="arabicPeriod"/>
            </a:pPr>
            <a:r>
              <a:rPr lang="vi-VN" sz="2400"/>
              <a:t>Đồ hoạ máy tính</a:t>
            </a:r>
            <a:r>
              <a:rPr lang="en-US" sz="2400"/>
              <a:t>			</a:t>
            </a:r>
            <a:r>
              <a:rPr lang="en-US" sz="2400">
                <a:sym typeface="Wingdings"/>
              </a:rPr>
              <a:t></a:t>
            </a:r>
            <a:endParaRPr lang="en-US" sz="2400"/>
          </a:p>
          <a:p>
            <a:pPr marL="457200" indent="-457200">
              <a:buFont typeface="+mj-lt"/>
              <a:buAutoNum type="arabicPeriod"/>
            </a:pPr>
            <a:r>
              <a:rPr lang="vi-VN" sz="2400"/>
              <a:t>Bảng tính điện t</a:t>
            </a:r>
            <a:r>
              <a:rPr lang="en-US" sz="2400"/>
              <a:t>ử		</a:t>
            </a:r>
            <a:r>
              <a:rPr lang="en-US" sz="2400">
                <a:sym typeface="Wingdings"/>
              </a:rPr>
              <a:t></a:t>
            </a:r>
            <a:endParaRPr lang="en-US" sz="2400"/>
          </a:p>
          <a:p>
            <a:pPr marL="457200" indent="-457200">
              <a:buFont typeface="+mj-lt"/>
              <a:buAutoNum type="arabicPeriod"/>
            </a:pPr>
            <a:r>
              <a:rPr lang="vi-VN" sz="2400"/>
              <a:t>Soạn thảo văn bản</a:t>
            </a:r>
            <a:r>
              <a:rPr lang="en-US" sz="2400"/>
              <a:t>		</a:t>
            </a:r>
            <a:r>
              <a:rPr lang="en-US" sz="2400">
                <a:sym typeface="Wingdings"/>
              </a:rPr>
              <a:t></a:t>
            </a:r>
            <a:endParaRPr lang="en-US" sz="2400"/>
          </a:p>
          <a:p>
            <a:pPr marL="457200" lvl="0" indent="-457200">
              <a:buFont typeface="+mj-lt"/>
              <a:buAutoNum type="arabicPeriod"/>
            </a:pPr>
            <a:r>
              <a:rPr lang="vi-VN" sz="2400"/>
              <a:t>Phần mềm trình chiếu</a:t>
            </a:r>
            <a:r>
              <a:rPr lang="en-US" sz="2400"/>
              <a:t> 		</a:t>
            </a:r>
            <a:r>
              <a:rPr lang="en-US" sz="2400">
                <a:sym typeface="Wingdings"/>
              </a:rPr>
              <a:t></a:t>
            </a:r>
            <a:endParaRPr lang="en-US" sz="2400"/>
          </a:p>
        </p:txBody>
      </p:sp>
      <p:sp>
        <p:nvSpPr>
          <p:cNvPr id="2" name="Rectangle 1"/>
          <p:cNvSpPr/>
          <p:nvPr/>
        </p:nvSpPr>
        <p:spPr>
          <a:xfrm>
            <a:off x="5936343" y="3675308"/>
            <a:ext cx="438699" cy="22621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38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P spid="5" grpId="0" animBg="1"/>
      <p:bldP spid="2"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2468</Words>
  <Application>Microsoft Office PowerPoint</Application>
  <PresentationFormat>Widescreen</PresentationFormat>
  <Paragraphs>156</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Segoe Print</vt:lpstr>
      <vt:lpstr>Arial</vt:lpstr>
      <vt:lpstr>Calibri</vt:lpstr>
      <vt:lpstr>Times New Roman</vt:lpstr>
      <vt:lpstr>UTM Avo</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235</cp:revision>
  <dcterms:created xsi:type="dcterms:W3CDTF">2021-06-02T01:34:28Z</dcterms:created>
  <dcterms:modified xsi:type="dcterms:W3CDTF">2024-12-04T01:04:19Z</dcterms:modified>
</cp:coreProperties>
</file>