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33" r:id="rId2"/>
    <p:sldId id="335" r:id="rId3"/>
    <p:sldId id="357" r:id="rId4"/>
    <p:sldId id="334" r:id="rId5"/>
    <p:sldId id="360" r:id="rId6"/>
    <p:sldId id="383" r:id="rId7"/>
    <p:sldId id="384" r:id="rId8"/>
    <p:sldId id="385" r:id="rId9"/>
    <p:sldId id="386" r:id="rId10"/>
    <p:sldId id="387" r:id="rId11"/>
    <p:sldId id="388" r:id="rId12"/>
    <p:sldId id="389" r:id="rId13"/>
    <p:sldId id="390" r:id="rId14"/>
    <p:sldId id="391" r:id="rId15"/>
    <p:sldId id="392" r:id="rId16"/>
    <p:sldId id="393" r:id="rId17"/>
    <p:sldId id="395" r:id="rId18"/>
    <p:sldId id="396" r:id="rId19"/>
    <p:sldId id="397" r:id="rId20"/>
    <p:sldId id="398" r:id="rId21"/>
    <p:sldId id="399" r:id="rId22"/>
    <p:sldId id="40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00FF"/>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p:scale>
          <a:sx n="66" d="100"/>
          <a:sy n="66" d="100"/>
        </p:scale>
        <p:origin x="-726" y="-2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5" name="Footer Placeholder 4">
            <a:extLst>
              <a:ext uri="{FF2B5EF4-FFF2-40B4-BE49-F238E27FC236}">
                <a16:creationId xmlns=""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5" name="Footer Placeholder 4">
            <a:extLst>
              <a:ext uri="{FF2B5EF4-FFF2-40B4-BE49-F238E27FC236}">
                <a16:creationId xmlns=""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5" name="Footer Placeholder 4">
            <a:extLst>
              <a:ext uri="{FF2B5EF4-FFF2-40B4-BE49-F238E27FC236}">
                <a16:creationId xmlns=""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5" name="Footer Placeholder 4">
            <a:extLst>
              <a:ext uri="{FF2B5EF4-FFF2-40B4-BE49-F238E27FC236}">
                <a16:creationId xmlns=""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5" name="Footer Placeholder 4">
            <a:extLst>
              <a:ext uri="{FF2B5EF4-FFF2-40B4-BE49-F238E27FC236}">
                <a16:creationId xmlns=""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6" name="Footer Placeholder 5">
            <a:extLst>
              <a:ext uri="{FF2B5EF4-FFF2-40B4-BE49-F238E27FC236}">
                <a16:creationId xmlns=""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8" name="Footer Placeholder 7">
            <a:extLst>
              <a:ext uri="{FF2B5EF4-FFF2-40B4-BE49-F238E27FC236}">
                <a16:creationId xmlns=""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4" name="Footer Placeholder 3">
            <a:extLst>
              <a:ext uri="{FF2B5EF4-FFF2-40B4-BE49-F238E27FC236}">
                <a16:creationId xmlns=""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3" name="Footer Placeholder 2">
            <a:extLst>
              <a:ext uri="{FF2B5EF4-FFF2-40B4-BE49-F238E27FC236}">
                <a16:creationId xmlns=""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6" name="Footer Placeholder 5">
            <a:extLst>
              <a:ext uri="{FF2B5EF4-FFF2-40B4-BE49-F238E27FC236}">
                <a16:creationId xmlns=""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6" name="Footer Placeholder 5">
            <a:extLst>
              <a:ext uri="{FF2B5EF4-FFF2-40B4-BE49-F238E27FC236}">
                <a16:creationId xmlns=""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9/30/2024</a:t>
            </a:fld>
            <a:endParaRPr lang="en-US"/>
          </a:p>
        </p:txBody>
      </p:sp>
      <p:sp>
        <p:nvSpPr>
          <p:cNvPr id="5" name="Footer Placeholder 4">
            <a:extLst>
              <a:ext uri="{FF2B5EF4-FFF2-40B4-BE49-F238E27FC236}">
                <a16:creationId xmlns=""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0.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2.wmf"/><Relationship Id="rId5" Type="http://schemas.openxmlformats.org/officeDocument/2006/relationships/oleObject" Target="../embeddings/oleObject4.bin"/><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2322286" y="2070282"/>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9</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2" name="TextBox 1"/>
          <p:cNvSpPr txBox="1"/>
          <p:nvPr/>
        </p:nvSpPr>
        <p:spPr>
          <a:xfrm>
            <a:off x="2786743" y="3421739"/>
            <a:ext cx="4196983" cy="584775"/>
          </a:xfrm>
          <a:prstGeom prst="rect">
            <a:avLst/>
          </a:prstGeom>
          <a:noFill/>
        </p:spPr>
        <p:txBody>
          <a:bodyPr wrap="none" rtlCol="0">
            <a:spAutoFit/>
          </a:bodyPr>
          <a:lstStyle/>
          <a:p>
            <a:r>
              <a:rPr lang="en-US" sz="3200" b="1" dirty="0" err="1" smtClean="0">
                <a:latin typeface="Tahoma" pitchFamily="34" charset="0"/>
                <a:ea typeface="Tahoma" pitchFamily="34" charset="0"/>
                <a:cs typeface="Tahoma" pitchFamily="34" charset="0"/>
              </a:rPr>
              <a:t>Gv</a:t>
            </a:r>
            <a:r>
              <a:rPr lang="en-US" sz="3200" b="1" dirty="0" smtClean="0">
                <a:latin typeface="Tahoma" pitchFamily="34" charset="0"/>
                <a:ea typeface="Tahoma" pitchFamily="34" charset="0"/>
                <a:cs typeface="Tahoma" pitchFamily="34" charset="0"/>
              </a:rPr>
              <a:t>: </a:t>
            </a:r>
            <a:r>
              <a:rPr lang="en-US" sz="3200" b="1" dirty="0" err="1" smtClean="0">
                <a:latin typeface="Tahoma" pitchFamily="34" charset="0"/>
                <a:ea typeface="Tahoma" pitchFamily="34" charset="0"/>
                <a:cs typeface="Tahoma" pitchFamily="34" charset="0"/>
              </a:rPr>
              <a:t>Lê</a:t>
            </a:r>
            <a:r>
              <a:rPr lang="en-US" sz="3200" b="1" dirty="0" smtClean="0">
                <a:latin typeface="Tahoma" pitchFamily="34" charset="0"/>
                <a:ea typeface="Tahoma" pitchFamily="34" charset="0"/>
                <a:cs typeface="Tahoma" pitchFamily="34" charset="0"/>
              </a:rPr>
              <a:t> </a:t>
            </a:r>
            <a:r>
              <a:rPr lang="en-US" sz="3200" b="1" dirty="0" err="1" smtClean="0">
                <a:latin typeface="Tahoma" pitchFamily="34" charset="0"/>
                <a:ea typeface="Tahoma" pitchFamily="34" charset="0"/>
                <a:cs typeface="Tahoma" pitchFamily="34" charset="0"/>
              </a:rPr>
              <a:t>Thị</a:t>
            </a:r>
            <a:r>
              <a:rPr lang="en-US" sz="3200" b="1" dirty="0" smtClean="0">
                <a:latin typeface="Tahoma" pitchFamily="34" charset="0"/>
                <a:ea typeface="Tahoma" pitchFamily="34" charset="0"/>
                <a:cs typeface="Tahoma" pitchFamily="34" charset="0"/>
              </a:rPr>
              <a:t> Thu </a:t>
            </a:r>
            <a:r>
              <a:rPr lang="en-US" sz="3200" b="1" dirty="0" err="1" smtClean="0">
                <a:latin typeface="Tahoma" pitchFamily="34" charset="0"/>
                <a:ea typeface="Tahoma" pitchFamily="34" charset="0"/>
                <a:cs typeface="Tahoma" pitchFamily="34" charset="0"/>
              </a:rPr>
              <a:t>Hiền</a:t>
            </a:r>
            <a:endParaRPr lang="vi-VN" sz="3200" b="1" dirty="0">
              <a:latin typeface="Tahoma" pitchFamily="34" charset="0"/>
              <a:ea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 </a:t>
            </a:r>
            <a:r>
              <a:rPr lang="en-US" sz="2800" b="1" dirty="0" err="1" smtClean="0">
                <a:solidFill>
                  <a:srgbClr val="FF00FF"/>
                </a:solidFill>
                <a:latin typeface="Times New Roman" pitchFamily="18" charset="0"/>
                <a:cs typeface="Times New Roman" pitchFamily="18" charset="0"/>
              </a:rPr>
              <a:t>CÔNG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CÔNG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SUẤT</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34833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0" y="761997"/>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Biểu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công</a:t>
            </a:r>
            <a:endParaRPr lang="en-US" sz="2800" dirty="0" smtClean="0">
              <a:solidFill>
                <a:srgbClr val="0000FF"/>
              </a:solidFill>
              <a:latin typeface="Times New Roman" pitchFamily="18" charset="0"/>
              <a:cs typeface="Times New Roman" pitchFamily="18" charset="0"/>
            </a:endParaRPr>
          </a:p>
        </p:txBody>
      </p:sp>
      <p:sp>
        <p:nvSpPr>
          <p:cNvPr id="30721" name="Rectangle 1"/>
          <p:cNvSpPr>
            <a:spLocks noChangeArrowheads="1"/>
          </p:cNvSpPr>
          <p:nvPr/>
        </p:nvSpPr>
        <p:spPr bwMode="auto">
          <a:xfrm>
            <a:off x="0" y="1233714"/>
            <a:ext cx="12192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được</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xác</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bằng</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biểu</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thức</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A =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F.s</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2800" dirty="0" smtClean="0">
                <a:solidFill>
                  <a:srgbClr val="0000FF"/>
                </a:solidFill>
                <a:latin typeface="Times New Roman" pitchFamily="18" charset="0"/>
                <a:ea typeface="Times New Roman" pitchFamily="18" charset="0"/>
                <a:cs typeface="Times New Roman" pitchFamily="18" charset="0"/>
              </a:rPr>
              <a:t>  </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F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lực</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tác</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dụng</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vào</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vật</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đơn</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vị</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Niutơn</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(N);</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2800" i="1" dirty="0" smtClean="0">
                <a:solidFill>
                  <a:srgbClr val="0000FF"/>
                </a:solidFill>
                <a:latin typeface="Times New Roman" pitchFamily="18" charset="0"/>
                <a:ea typeface="Times New Roman" pitchFamily="18" charset="0"/>
                <a:cs typeface="Times New Roman" pitchFamily="18" charset="0"/>
              </a:rPr>
              <a:t>  </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*s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quãng</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đường</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vật</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dịch</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chuyển</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theo</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hướng</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của</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lực</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đơn</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vị</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đo</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mét</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(m);</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2800" i="1" dirty="0" smtClean="0">
                <a:solidFill>
                  <a:srgbClr val="0000FF"/>
                </a:solidFill>
                <a:latin typeface="Times New Roman" pitchFamily="18" charset="0"/>
                <a:ea typeface="Times New Roman" pitchFamily="18" charset="0"/>
                <a:cs typeface="Times New Roman" pitchFamily="18" charset="0"/>
              </a:rPr>
              <a:t>  </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của</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lực</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F,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đơn</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vị</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đo</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Jun (J).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1 kJ = 1 000 J ; 1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MJ</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 1 000 000 J</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1 cal = 4,2 J ; 1 BTU = 1 055 J; 1 kWh = 3 600 000 J</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TextBox 8"/>
          <p:cNvSpPr txBox="1"/>
          <p:nvPr/>
        </p:nvSpPr>
        <p:spPr>
          <a:xfrm>
            <a:off x="0" y="425268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SUẤT</a:t>
            </a:r>
            <a:endParaRPr lang="en-US" sz="28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65866"/>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Công của người công nhân 1 thực hiện là: A</a:t>
            </a:r>
            <a:r>
              <a:rPr lang="vi-VN" sz="2800" baseline="-25000" dirty="0" smtClean="0">
                <a:solidFill>
                  <a:srgbClr val="FF00FF"/>
                </a:solidFill>
                <a:latin typeface="Times New Roman" pitchFamily="18" charset="0"/>
                <a:cs typeface="Times New Roman" pitchFamily="18" charset="0"/>
              </a:rPr>
              <a:t>1</a:t>
            </a:r>
            <a:r>
              <a:rPr lang="vi-VN" sz="2800" dirty="0" smtClean="0">
                <a:solidFill>
                  <a:srgbClr val="FF00FF"/>
                </a:solidFill>
                <a:latin typeface="Times New Roman" pitchFamily="18" charset="0"/>
                <a:cs typeface="Times New Roman" pitchFamily="18" charset="0"/>
              </a:rPr>
              <a:t> = 7 . 45. 1,2  = 378 J </a:t>
            </a:r>
            <a:endParaRPr lang="en-US" sz="2800" dirty="0" smtClean="0">
              <a:solidFill>
                <a:srgbClr val="FF00FF"/>
              </a:solidFill>
              <a:latin typeface="Times New Roman" pitchFamily="18" charset="0"/>
              <a:cs typeface="Times New Roman" pitchFamily="18" charset="0"/>
            </a:endParaRPr>
          </a:p>
        </p:txBody>
      </p:sp>
      <p:pic>
        <p:nvPicPr>
          <p:cNvPr id="32770" name="Picture 2"/>
          <p:cNvPicPr>
            <a:picLocks noChangeAspect="1" noChangeArrowheads="1"/>
          </p:cNvPicPr>
          <p:nvPr/>
        </p:nvPicPr>
        <p:blipFill>
          <a:blip r:embed="rId2"/>
          <a:srcRect/>
          <a:stretch>
            <a:fillRect/>
          </a:stretch>
        </p:blipFill>
        <p:spPr bwMode="auto">
          <a:xfrm>
            <a:off x="0" y="0"/>
            <a:ext cx="12192000" cy="3407242"/>
          </a:xfrm>
          <a:prstGeom prst="rect">
            <a:avLst/>
          </a:prstGeom>
          <a:noFill/>
          <a:ln w="9525">
            <a:noFill/>
            <a:miter lim="800000"/>
            <a:headEnd/>
            <a:tailEnd/>
          </a:ln>
          <a:effectLst/>
        </p:spPr>
      </p:pic>
      <p:sp>
        <p:nvSpPr>
          <p:cNvPr id="6" name="TextBox 5"/>
          <p:cNvSpPr txBox="1"/>
          <p:nvPr/>
        </p:nvSpPr>
        <p:spPr>
          <a:xfrm>
            <a:off x="8055429" y="2220687"/>
            <a:ext cx="2075542" cy="523220"/>
          </a:xfrm>
          <a:prstGeom prst="rect">
            <a:avLst/>
          </a:prstGeom>
          <a:solidFill>
            <a:schemeClr val="bg1"/>
          </a:solidFill>
        </p:spPr>
        <p:txBody>
          <a:bodyPr wrap="square" rtlCol="0">
            <a:spAutoFit/>
          </a:bodyPr>
          <a:lstStyle/>
          <a:p>
            <a:pPr algn="ctr"/>
            <a:r>
              <a:rPr lang="vi-VN" sz="2800" dirty="0" smtClean="0">
                <a:solidFill>
                  <a:srgbClr val="FF00FF"/>
                </a:solidFill>
                <a:latin typeface="Times New Roman" pitchFamily="18" charset="0"/>
                <a:cs typeface="Times New Roman" pitchFamily="18" charset="0"/>
              </a:rPr>
              <a:t>A</a:t>
            </a:r>
            <a:r>
              <a:rPr lang="vi-VN" sz="2800" baseline="-25000" dirty="0" smtClean="0">
                <a:solidFill>
                  <a:srgbClr val="FF00FF"/>
                </a:solidFill>
                <a:latin typeface="Times New Roman" pitchFamily="18" charset="0"/>
                <a:cs typeface="Times New Roman" pitchFamily="18" charset="0"/>
              </a:rPr>
              <a:t>1</a:t>
            </a:r>
            <a:r>
              <a:rPr lang="vi-VN" sz="2800" dirty="0" smtClean="0">
                <a:solidFill>
                  <a:srgbClr val="FF00FF"/>
                </a:solidFill>
                <a:latin typeface="Times New Roman" pitchFamily="18" charset="0"/>
                <a:cs typeface="Times New Roman" pitchFamily="18" charset="0"/>
              </a:rPr>
              <a:t> = 378 J</a:t>
            </a:r>
            <a:endParaRPr lang="en-US" sz="2800" dirty="0"/>
          </a:p>
        </p:txBody>
      </p:sp>
      <p:sp>
        <p:nvSpPr>
          <p:cNvPr id="7" name="TextBox 6"/>
          <p:cNvSpPr txBox="1"/>
          <p:nvPr/>
        </p:nvSpPr>
        <p:spPr>
          <a:xfrm>
            <a:off x="8048174" y="2735943"/>
            <a:ext cx="2075542" cy="523220"/>
          </a:xfrm>
          <a:prstGeom prst="rect">
            <a:avLst/>
          </a:prstGeom>
          <a:solidFill>
            <a:schemeClr val="bg1"/>
          </a:solidFill>
        </p:spPr>
        <p:txBody>
          <a:bodyPr wrap="square" rtlCol="0">
            <a:spAutoFit/>
          </a:bodyPr>
          <a:lstStyle/>
          <a:p>
            <a:pPr algn="ctr"/>
            <a:r>
              <a:rPr lang="vi-VN" sz="2800" dirty="0" smtClean="0">
                <a:solidFill>
                  <a:srgbClr val="FF00FF"/>
                </a:solidFill>
                <a:latin typeface="Times New Roman" pitchFamily="18" charset="0"/>
                <a:cs typeface="Times New Roman" pitchFamily="18" charset="0"/>
              </a:rPr>
              <a:t>A</a:t>
            </a:r>
            <a:r>
              <a:rPr lang="en-US"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 = </a:t>
            </a:r>
            <a:r>
              <a:rPr lang="en-US" sz="2800" dirty="0" smtClean="0">
                <a:solidFill>
                  <a:srgbClr val="FF00FF"/>
                </a:solidFill>
                <a:latin typeface="Times New Roman" pitchFamily="18" charset="0"/>
                <a:cs typeface="Times New Roman" pitchFamily="18" charset="0"/>
              </a:rPr>
              <a:t>540</a:t>
            </a:r>
            <a:r>
              <a:rPr lang="vi-VN" sz="2800" dirty="0" smtClean="0">
                <a:solidFill>
                  <a:srgbClr val="FF00FF"/>
                </a:solidFill>
                <a:latin typeface="Times New Roman" pitchFamily="18" charset="0"/>
                <a:cs typeface="Times New Roman" pitchFamily="18" charset="0"/>
              </a:rPr>
              <a:t> J</a:t>
            </a:r>
            <a:endParaRPr lang="en-US" sz="2800" dirty="0"/>
          </a:p>
        </p:txBody>
      </p:sp>
      <p:sp>
        <p:nvSpPr>
          <p:cNvPr id="8" name="Rectangle 7"/>
          <p:cNvSpPr/>
          <p:nvPr/>
        </p:nvSpPr>
        <p:spPr>
          <a:xfrm>
            <a:off x="0" y="3830323"/>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Công của người công nhân 2 thực hiện là: A</a:t>
            </a:r>
            <a:r>
              <a:rPr lang="vi-VN"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 = 10 . 45. 1,2  = 540 J</a:t>
            </a:r>
            <a:endParaRPr lang="vi-VN" sz="2800" dirty="0">
              <a:solidFill>
                <a:srgbClr val="FF00FF"/>
              </a:solidFill>
              <a:latin typeface="Times New Roman" pitchFamily="18" charset="0"/>
              <a:cs typeface="Times New Roman" pitchFamily="18" charset="0"/>
            </a:endParaRPr>
          </a:p>
        </p:txBody>
      </p:sp>
      <p:sp>
        <p:nvSpPr>
          <p:cNvPr id="9" name="Rectangle 8"/>
          <p:cNvSpPr/>
          <p:nvPr/>
        </p:nvSpPr>
        <p:spPr>
          <a:xfrm>
            <a:off x="0" y="4316552"/>
            <a:ext cx="12192000" cy="2246769"/>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Để biết ai thực hiện công nhanh hơn ta cần so sánh tốc độ thực hiện công của họ</a:t>
            </a:r>
            <a:r>
              <a:rPr lang="en-US" sz="2800" dirty="0" smtClean="0">
                <a:solidFill>
                  <a:srgbClr val="FF00FF"/>
                </a:solidFill>
                <a:latin typeface="Times New Roman" pitchFamily="18" charset="0"/>
                <a:cs typeface="Times New Roman" pitchFamily="18" charset="0"/>
              </a:rPr>
              <a:t>:</a:t>
            </a:r>
            <a:endParaRPr lang="vi-VN"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Trong cùng một thời gian, ai thực hiện được công nhiều hơn thì </a:t>
            </a:r>
            <a:r>
              <a:rPr lang="en-US" sz="2800" dirty="0" err="1" smtClean="0">
                <a:solidFill>
                  <a:srgbClr val="FF00FF"/>
                </a:solidFill>
                <a:latin typeface="Times New Roman" pitchFamily="18" charset="0"/>
                <a:cs typeface="Times New Roman" pitchFamily="18" charset="0"/>
              </a:rPr>
              <a:t>thực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hiện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công</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nhanh hơn.</a:t>
            </a:r>
          </a:p>
          <a:p>
            <a:pPr algn="just"/>
            <a:r>
              <a:rPr lang="vi-VN"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thực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hiện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lớn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như</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nhau</a:t>
            </a:r>
            <a:r>
              <a:rPr lang="vi-VN" sz="2800" dirty="0" smtClean="0">
                <a:solidFill>
                  <a:srgbClr val="FF00FF"/>
                </a:solidFill>
                <a:latin typeface="Times New Roman" pitchFamily="18" charset="0"/>
                <a:cs typeface="Times New Roman" pitchFamily="18" charset="0"/>
              </a:rPr>
              <a:t>, ai thực hiện </a:t>
            </a:r>
            <a:r>
              <a:rPr lang="en-US" sz="2800" dirty="0" err="1" smtClean="0">
                <a:solidFill>
                  <a:srgbClr val="FF00FF"/>
                </a:solidFill>
                <a:latin typeface="Times New Roman" pitchFamily="18" charset="0"/>
                <a:cs typeface="Times New Roman" pitchFamily="18" charset="0"/>
              </a:rPr>
              <a:t>trong</a:t>
            </a:r>
            <a:r>
              <a:rPr lang="vi-VN" sz="2800" dirty="0" smtClean="0">
                <a:solidFill>
                  <a:srgbClr val="FF00FF"/>
                </a:solidFill>
                <a:latin typeface="Times New Roman" pitchFamily="18" charset="0"/>
                <a:cs typeface="Times New Roman" pitchFamily="18" charset="0"/>
              </a:rPr>
              <a:t> thời gian </a:t>
            </a:r>
            <a:r>
              <a:rPr lang="en-US" sz="2800" dirty="0" err="1" smtClean="0">
                <a:solidFill>
                  <a:srgbClr val="FF00FF"/>
                </a:solidFill>
                <a:latin typeface="Times New Roman" pitchFamily="18" charset="0"/>
                <a:cs typeface="Times New Roman" pitchFamily="18" charset="0"/>
              </a:rPr>
              <a:t>ngắn</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hơn thì người đó </a:t>
            </a:r>
            <a:r>
              <a:rPr lang="en-US" sz="2800" dirty="0" err="1" smtClean="0">
                <a:solidFill>
                  <a:srgbClr val="FF00FF"/>
                </a:solidFill>
                <a:latin typeface="Times New Roman" pitchFamily="18" charset="0"/>
                <a:cs typeface="Times New Roman" pitchFamily="18" charset="0"/>
              </a:rPr>
              <a:t>thực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hiện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công</a:t>
            </a:r>
            <a:r>
              <a:rPr lang="vi-VN" sz="2800" dirty="0" smtClean="0">
                <a:solidFill>
                  <a:srgbClr val="FF00FF"/>
                </a:solidFill>
                <a:latin typeface="Times New Roman" pitchFamily="18" charset="0"/>
                <a:cs typeface="Times New Roman" pitchFamily="18" charset="0"/>
              </a:rPr>
              <a:t> nhanh hơn.</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ppt_w</p:attrName>
                                        </p:attrNameLst>
                                      </p:cBhvr>
                                      <p:tavLst>
                                        <p:tav tm="0">
                                          <p:val>
                                            <p:fltVal val="0"/>
                                          </p:val>
                                        </p:tav>
                                        <p:tav tm="100000">
                                          <p:val>
                                            <p:strVal val="#ppt_w"/>
                                          </p:val>
                                        </p:tav>
                                      </p:tavLst>
                                    </p:anim>
                                    <p:anim calcmode="lin" valueType="num">
                                      <p:cBhvr>
                                        <p:cTn id="8" dur="1000" fill="hold"/>
                                        <p:tgtEl>
                                          <p:spTgt spid="32770"/>
                                        </p:tgtEl>
                                        <p:attrNameLst>
                                          <p:attrName>ppt_h</p:attrName>
                                        </p:attrNameLst>
                                      </p:cBhvr>
                                      <p:tavLst>
                                        <p:tav tm="0">
                                          <p:val>
                                            <p:fltVal val="0"/>
                                          </p:val>
                                        </p:tav>
                                        <p:tav tm="100000">
                                          <p:val>
                                            <p:strVal val="#ppt_h"/>
                                          </p:val>
                                        </p:tav>
                                      </p:tavLst>
                                    </p:anim>
                                    <p:animEffect transition="in" filter="fade">
                                      <p:cBhvr>
                                        <p:cTn id="9" dur="1000"/>
                                        <p:tgtEl>
                                          <p:spTgt spid="32770"/>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 </a:t>
            </a:r>
            <a:r>
              <a:rPr lang="en-US" sz="2800" b="1" dirty="0" err="1" smtClean="0">
                <a:solidFill>
                  <a:srgbClr val="FF00FF"/>
                </a:solidFill>
                <a:latin typeface="Times New Roman" pitchFamily="18" charset="0"/>
                <a:cs typeface="Times New Roman" pitchFamily="18" charset="0"/>
              </a:rPr>
              <a:t>CÔNG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CÔNG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SUẤT</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34833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0" y="75480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SUẤT</a:t>
            </a:r>
            <a:endParaRPr lang="en-US" sz="2800" dirty="0" smtClean="0">
              <a:solidFill>
                <a:srgbClr val="0000FF"/>
              </a:solidFill>
              <a:latin typeface="Times New Roman" pitchFamily="18" charset="0"/>
              <a:cs typeface="Times New Roman" pitchFamily="18" charset="0"/>
            </a:endParaRPr>
          </a:p>
        </p:txBody>
      </p:sp>
      <p:sp>
        <p:nvSpPr>
          <p:cNvPr id="33793" name="Rectangle 1"/>
          <p:cNvSpPr>
            <a:spLocks noChangeArrowheads="1"/>
          </p:cNvSpPr>
          <p:nvPr/>
        </p:nvSpPr>
        <p:spPr bwMode="auto">
          <a:xfrm>
            <a:off x="0" y="1161212"/>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suất</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đại</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lượng</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đặc</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trưng</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cho</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tốc</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độ</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thực</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hiện</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được</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tính</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bằng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thực</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hiện</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trong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một</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đơn</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vị</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thời</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gian</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nvGrpSpPr>
          <p:cNvPr id="13" name="Group 12"/>
          <p:cNvGrpSpPr/>
          <p:nvPr/>
        </p:nvGrpSpPr>
        <p:grpSpPr>
          <a:xfrm>
            <a:off x="-1" y="1807101"/>
            <a:ext cx="6357258" cy="942224"/>
            <a:chOff x="-1" y="1807101"/>
            <a:chExt cx="6357258" cy="942224"/>
          </a:xfrm>
        </p:grpSpPr>
        <p:sp>
          <p:nvSpPr>
            <p:cNvPr id="33795" name="Rectangle 3"/>
            <p:cNvSpPr>
              <a:spLocks noChangeArrowheads="1"/>
            </p:cNvSpPr>
            <p:nvPr/>
          </p:nvSpPr>
          <p:spPr bwMode="auto">
            <a:xfrm>
              <a:off x="-1" y="2017555"/>
              <a:ext cx="635725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thức</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tính</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suất</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smtClean="0">
                  <a:ln>
                    <a:noFill/>
                  </a:ln>
                  <a:solidFill>
                    <a:srgbClr val="0000FF"/>
                  </a:solidFill>
                  <a:effectLst/>
                  <a:latin typeface="VNIWed6"/>
                  <a:ea typeface="Times New Roman" pitchFamily="18" charset="0"/>
                  <a:cs typeface="Times New Roman" pitchFamily="18" charset="0"/>
                </a:rPr>
                <a:t>P</a:t>
              </a:r>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379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863774" y="1807101"/>
              <a:ext cx="275773" cy="942224"/>
            </a:xfrm>
            <a:prstGeom prst="rect">
              <a:avLst/>
            </a:prstGeom>
            <a:noFill/>
          </p:spPr>
        </p:pic>
      </p:grpSp>
      <p:sp>
        <p:nvSpPr>
          <p:cNvPr id="33796" name="Rectangle 4"/>
          <p:cNvSpPr>
            <a:spLocks noChangeArrowheads="1"/>
          </p:cNvSpPr>
          <p:nvPr/>
        </p:nvSpPr>
        <p:spPr bwMode="auto">
          <a:xfrm>
            <a:off x="0" y="8477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7" name="Rectangle 5"/>
          <p:cNvSpPr>
            <a:spLocks noChangeArrowheads="1"/>
          </p:cNvSpPr>
          <p:nvPr/>
        </p:nvSpPr>
        <p:spPr bwMode="auto">
          <a:xfrm>
            <a:off x="0" y="2786743"/>
            <a:ext cx="12192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thực</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hiện</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đơn</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vị</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đo</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Jun (J);</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thời</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gian</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thực</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hiện</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đơn</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vị</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đo</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giây</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(s);</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b="1" dirty="0" smtClean="0">
                <a:solidFill>
                  <a:srgbClr val="0000FF"/>
                </a:solidFill>
                <a:latin typeface="VNIWed6"/>
                <a:ea typeface="Times New Roman" pitchFamily="18" charset="0"/>
                <a:cs typeface="Times New Roman" pitchFamily="18" charset="0"/>
              </a:rPr>
              <a:t>P </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suất</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đơn</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vị</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đo</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oát</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(W)</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1W</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 1 J/s ; 1 kW = 1 000 W ; 1 MW = 1 000 000 W</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1 HP = 746 W; 1 BTU/h = 0,293 W</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3793"/>
                                        </p:tgtEl>
                                        <p:attrNameLst>
                                          <p:attrName>style.visibility</p:attrName>
                                        </p:attrNameLst>
                                      </p:cBhvr>
                                      <p:to>
                                        <p:strVal val="visible"/>
                                      </p:to>
                                    </p:set>
                                    <p:anim calcmode="lin" valueType="num">
                                      <p:cBhvr>
                                        <p:cTn id="7" dur="1000" fill="hold"/>
                                        <p:tgtEl>
                                          <p:spTgt spid="33793"/>
                                        </p:tgtEl>
                                        <p:attrNameLst>
                                          <p:attrName>ppt_w</p:attrName>
                                        </p:attrNameLst>
                                      </p:cBhvr>
                                      <p:tavLst>
                                        <p:tav tm="0">
                                          <p:val>
                                            <p:fltVal val="0"/>
                                          </p:val>
                                        </p:tav>
                                        <p:tav tm="100000">
                                          <p:val>
                                            <p:strVal val="#ppt_w"/>
                                          </p:val>
                                        </p:tav>
                                      </p:tavLst>
                                    </p:anim>
                                    <p:anim calcmode="lin" valueType="num">
                                      <p:cBhvr>
                                        <p:cTn id="8" dur="1000" fill="hold"/>
                                        <p:tgtEl>
                                          <p:spTgt spid="3379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33797">
                                            <p:txEl>
                                              <p:pRg st="0" end="0"/>
                                            </p:txEl>
                                          </p:spTgt>
                                        </p:tgtEl>
                                        <p:attrNameLst>
                                          <p:attrName>style.visibility</p:attrName>
                                        </p:attrNameLst>
                                      </p:cBhvr>
                                      <p:to>
                                        <p:strVal val="visible"/>
                                      </p:to>
                                    </p:set>
                                    <p:animEffect transition="in" filter="strips(downRight)">
                                      <p:cBhvr>
                                        <p:cTn id="19" dur="1000"/>
                                        <p:tgtEl>
                                          <p:spTgt spid="3379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nodeType="clickEffect">
                                  <p:stCondLst>
                                    <p:cond delay="0"/>
                                  </p:stCondLst>
                                  <p:childTnLst>
                                    <p:set>
                                      <p:cBhvr>
                                        <p:cTn id="23" dur="1" fill="hold">
                                          <p:stCondLst>
                                            <p:cond delay="0"/>
                                          </p:stCondLst>
                                        </p:cTn>
                                        <p:tgtEl>
                                          <p:spTgt spid="33797">
                                            <p:txEl>
                                              <p:pRg st="1" end="1"/>
                                            </p:txEl>
                                          </p:spTgt>
                                        </p:tgtEl>
                                        <p:attrNameLst>
                                          <p:attrName>style.visibility</p:attrName>
                                        </p:attrNameLst>
                                      </p:cBhvr>
                                      <p:to>
                                        <p:strVal val="visible"/>
                                      </p:to>
                                    </p:set>
                                    <p:animEffect transition="in" filter="strips(downRight)">
                                      <p:cBhvr>
                                        <p:cTn id="24" dur="1000"/>
                                        <p:tgtEl>
                                          <p:spTgt spid="3379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33797">
                                            <p:txEl>
                                              <p:pRg st="2" end="2"/>
                                            </p:txEl>
                                          </p:spTgt>
                                        </p:tgtEl>
                                        <p:attrNameLst>
                                          <p:attrName>style.visibility</p:attrName>
                                        </p:attrNameLst>
                                      </p:cBhvr>
                                      <p:to>
                                        <p:strVal val="visible"/>
                                      </p:to>
                                    </p:set>
                                    <p:animEffect transition="in" filter="strips(downRight)">
                                      <p:cBhvr>
                                        <p:cTn id="29" dur="1000"/>
                                        <p:tgtEl>
                                          <p:spTgt spid="3379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nodeType="clickEffect">
                                  <p:stCondLst>
                                    <p:cond delay="0"/>
                                  </p:stCondLst>
                                  <p:childTnLst>
                                    <p:set>
                                      <p:cBhvr>
                                        <p:cTn id="33" dur="1" fill="hold">
                                          <p:stCondLst>
                                            <p:cond delay="0"/>
                                          </p:stCondLst>
                                        </p:cTn>
                                        <p:tgtEl>
                                          <p:spTgt spid="33797">
                                            <p:txEl>
                                              <p:pRg st="3" end="3"/>
                                            </p:txEl>
                                          </p:spTgt>
                                        </p:tgtEl>
                                        <p:attrNameLst>
                                          <p:attrName>style.visibility</p:attrName>
                                        </p:attrNameLst>
                                      </p:cBhvr>
                                      <p:to>
                                        <p:strVal val="visible"/>
                                      </p:to>
                                    </p:set>
                                    <p:animEffect transition="in" filter="strips(downRight)">
                                      <p:cBhvr>
                                        <p:cTn id="34" dur="1000"/>
                                        <p:tgtEl>
                                          <p:spTgt spid="3379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33797">
                                            <p:txEl>
                                              <p:pRg st="4" end="4"/>
                                            </p:txEl>
                                          </p:spTgt>
                                        </p:tgtEl>
                                        <p:attrNameLst>
                                          <p:attrName>style.visibility</p:attrName>
                                        </p:attrNameLst>
                                      </p:cBhvr>
                                      <p:to>
                                        <p:strVal val="visible"/>
                                      </p:to>
                                    </p:set>
                                    <p:animEffect transition="in" filter="strips(downRight)">
                                      <p:cBhvr>
                                        <p:cTn id="39" dur="1000"/>
                                        <p:tgtEl>
                                          <p:spTgt spid="3379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nodeType="clickEffect">
                                  <p:stCondLst>
                                    <p:cond delay="0"/>
                                  </p:stCondLst>
                                  <p:childTnLst>
                                    <p:set>
                                      <p:cBhvr>
                                        <p:cTn id="43" dur="1" fill="hold">
                                          <p:stCondLst>
                                            <p:cond delay="0"/>
                                          </p:stCondLst>
                                        </p:cTn>
                                        <p:tgtEl>
                                          <p:spTgt spid="33797">
                                            <p:txEl>
                                              <p:pRg st="5" end="5"/>
                                            </p:txEl>
                                          </p:spTgt>
                                        </p:tgtEl>
                                        <p:attrNameLst>
                                          <p:attrName>style.visibility</p:attrName>
                                        </p:attrNameLst>
                                      </p:cBhvr>
                                      <p:to>
                                        <p:strVal val="visible"/>
                                      </p:to>
                                    </p:set>
                                    <p:animEffect transition="in" filter="strips(downRight)">
                                      <p:cBhvr>
                                        <p:cTn id="44" dur="1000"/>
                                        <p:tgtEl>
                                          <p:spTgt spid="3379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155409"/>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Công suất của người công nhân 1 là: </a:t>
            </a:r>
            <a:r>
              <a:rPr lang="en-US" sz="2800" b="1" dirty="0" smtClean="0">
                <a:solidFill>
                  <a:srgbClr val="0000FF"/>
                </a:solidFill>
                <a:latin typeface="VNIWed6"/>
                <a:ea typeface="Times New Roman" pitchFamily="18" charset="0"/>
                <a:cs typeface="Times New Roman" pitchFamily="18" charset="0"/>
              </a:rPr>
              <a:t> </a:t>
            </a:r>
            <a:r>
              <a:rPr lang="en-US" sz="2800" b="1" dirty="0" smtClean="0">
                <a:solidFill>
                  <a:srgbClr val="FF00FF"/>
                </a:solidFill>
                <a:latin typeface="VNIWed6"/>
                <a:ea typeface="Times New Roman" pitchFamily="18" charset="0"/>
                <a:cs typeface="Times New Roman" pitchFamily="18" charset="0"/>
              </a:rPr>
              <a:t>P</a:t>
            </a:r>
            <a:r>
              <a:rPr lang="en-US" sz="2800" b="1" dirty="0" smtClean="0">
                <a:solidFill>
                  <a:srgbClr val="FF00FF"/>
                </a:solidFill>
                <a:latin typeface="Times New Roman" pitchFamily="18" charset="0"/>
                <a:ea typeface="Times New Roman" pitchFamily="18" charset="0"/>
                <a:cs typeface="Times New Roman" pitchFamily="18" charset="0"/>
              </a:rPr>
              <a:t> </a:t>
            </a:r>
            <a:r>
              <a:rPr lang="vi-VN" sz="2800" baseline="-25000" dirty="0" smtClean="0">
                <a:solidFill>
                  <a:srgbClr val="FF00FF"/>
                </a:solidFill>
                <a:latin typeface="Times New Roman" pitchFamily="18" charset="0"/>
                <a:cs typeface="Times New Roman" pitchFamily="18" charset="0"/>
              </a:rPr>
              <a:t>1</a:t>
            </a:r>
            <a:r>
              <a:rPr lang="en-US" sz="2800" baseline="-250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A</a:t>
            </a:r>
            <a:r>
              <a:rPr lang="vi-VN" sz="2800" baseline="-25000" dirty="0" smtClean="0">
                <a:solidFill>
                  <a:srgbClr val="FF00FF"/>
                </a:solidFill>
                <a:latin typeface="Times New Roman" pitchFamily="18" charset="0"/>
                <a:cs typeface="Times New Roman" pitchFamily="18" charset="0"/>
              </a:rPr>
              <a:t>1</a:t>
            </a:r>
            <a:r>
              <a:rPr lang="en-US" sz="2800" dirty="0" smtClean="0">
                <a:solidFill>
                  <a:srgbClr val="FF00FF"/>
                </a:solidFill>
                <a:latin typeface="Times New Roman" pitchFamily="18" charset="0"/>
                <a:cs typeface="Times New Roman" pitchFamily="18" charset="0"/>
              </a:rPr>
              <a:t> : </a:t>
            </a:r>
            <a:r>
              <a:rPr lang="vi-VN" sz="2800" dirty="0" smtClean="0">
                <a:solidFill>
                  <a:srgbClr val="FF00FF"/>
                </a:solidFill>
                <a:latin typeface="Times New Roman" pitchFamily="18" charset="0"/>
                <a:cs typeface="Times New Roman" pitchFamily="18" charset="0"/>
              </a:rPr>
              <a:t>t</a:t>
            </a:r>
            <a:r>
              <a:rPr lang="vi-VN" sz="2800" baseline="-25000" dirty="0" smtClean="0">
                <a:solidFill>
                  <a:srgbClr val="FF00FF"/>
                </a:solidFill>
                <a:latin typeface="Times New Roman" pitchFamily="18" charset="0"/>
                <a:cs typeface="Times New Roman" pitchFamily="18" charset="0"/>
              </a:rPr>
              <a:t>1</a:t>
            </a:r>
            <a:r>
              <a:rPr lang="en-US" sz="2800" baseline="-250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378</a:t>
            </a:r>
            <a:r>
              <a:rPr lang="en-US" sz="2800" dirty="0" smtClean="0">
                <a:solidFill>
                  <a:srgbClr val="FF00FF"/>
                </a:solidFill>
                <a:latin typeface="Times New Roman" pitchFamily="18" charset="0"/>
                <a:cs typeface="Times New Roman" pitchFamily="18" charset="0"/>
              </a:rPr>
              <a:t> : </a:t>
            </a:r>
            <a:r>
              <a:rPr lang="vi-VN" sz="2800" dirty="0" smtClean="0">
                <a:solidFill>
                  <a:srgbClr val="FF00FF"/>
                </a:solidFill>
                <a:latin typeface="Times New Roman" pitchFamily="18" charset="0"/>
                <a:cs typeface="Times New Roman" pitchFamily="18" charset="0"/>
              </a:rPr>
              <a:t>90</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4,2W</a:t>
            </a:r>
            <a:endParaRPr lang="vi-VN" sz="2800" dirty="0">
              <a:solidFill>
                <a:srgbClr val="FF00FF"/>
              </a:solidFill>
              <a:latin typeface="Times New Roman" pitchFamily="18" charset="0"/>
              <a:cs typeface="Times New Roman" pitchFamily="18" charset="0"/>
            </a:endParaRPr>
          </a:p>
        </p:txBody>
      </p:sp>
      <p:grpSp>
        <p:nvGrpSpPr>
          <p:cNvPr id="10" name="Group 9"/>
          <p:cNvGrpSpPr/>
          <p:nvPr/>
        </p:nvGrpSpPr>
        <p:grpSpPr>
          <a:xfrm>
            <a:off x="957943" y="0"/>
            <a:ext cx="10580914" cy="2743200"/>
            <a:chOff x="957943" y="0"/>
            <a:chExt cx="10580914" cy="2743200"/>
          </a:xfrm>
        </p:grpSpPr>
        <p:pic>
          <p:nvPicPr>
            <p:cNvPr id="35842" name="Picture 2"/>
            <p:cNvPicPr>
              <a:picLocks noChangeAspect="1" noChangeArrowheads="1"/>
            </p:cNvPicPr>
            <p:nvPr/>
          </p:nvPicPr>
          <p:blipFill>
            <a:blip r:embed="rId2"/>
            <a:srcRect/>
            <a:stretch>
              <a:fillRect/>
            </a:stretch>
          </p:blipFill>
          <p:spPr bwMode="auto">
            <a:xfrm>
              <a:off x="957943" y="632505"/>
              <a:ext cx="3352800" cy="1716958"/>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a:srcRect/>
            <a:stretch>
              <a:fillRect/>
            </a:stretch>
          </p:blipFill>
          <p:spPr bwMode="auto">
            <a:xfrm>
              <a:off x="4434348" y="0"/>
              <a:ext cx="7104509" cy="2743200"/>
            </a:xfrm>
            <a:prstGeom prst="rect">
              <a:avLst/>
            </a:prstGeom>
            <a:noFill/>
            <a:ln w="9525">
              <a:noFill/>
              <a:miter lim="800000"/>
              <a:headEnd/>
              <a:tailEnd/>
            </a:ln>
            <a:effectLst/>
          </p:spPr>
        </p:pic>
      </p:grpSp>
      <p:sp>
        <p:nvSpPr>
          <p:cNvPr id="11" name="Rectangle 10"/>
          <p:cNvSpPr/>
          <p:nvPr/>
        </p:nvSpPr>
        <p:spPr>
          <a:xfrm>
            <a:off x="0" y="3685180"/>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Công suất của người công nhân </a:t>
            </a:r>
            <a:r>
              <a:rPr lang="en-US" sz="28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 là: </a:t>
            </a:r>
            <a:r>
              <a:rPr lang="en-US" sz="2800" b="1" dirty="0" smtClean="0">
                <a:solidFill>
                  <a:srgbClr val="0000FF"/>
                </a:solidFill>
                <a:latin typeface="VNIWed6"/>
                <a:ea typeface="Times New Roman" pitchFamily="18" charset="0"/>
                <a:cs typeface="Times New Roman" pitchFamily="18" charset="0"/>
              </a:rPr>
              <a:t> </a:t>
            </a:r>
            <a:r>
              <a:rPr lang="en-US" sz="2800" b="1" dirty="0" smtClean="0">
                <a:solidFill>
                  <a:srgbClr val="FF00FF"/>
                </a:solidFill>
                <a:latin typeface="VNIWed6"/>
                <a:ea typeface="Times New Roman" pitchFamily="18" charset="0"/>
                <a:cs typeface="Times New Roman" pitchFamily="18" charset="0"/>
              </a:rPr>
              <a:t>P</a:t>
            </a:r>
            <a:r>
              <a:rPr lang="en-US" sz="2800" b="1" dirty="0" smtClean="0">
                <a:solidFill>
                  <a:srgbClr val="FF00FF"/>
                </a:solidFill>
                <a:latin typeface="Times New Roman" pitchFamily="18" charset="0"/>
                <a:ea typeface="Times New Roman" pitchFamily="18" charset="0"/>
                <a:cs typeface="Times New Roman" pitchFamily="18" charset="0"/>
              </a:rPr>
              <a:t> </a:t>
            </a:r>
            <a:r>
              <a:rPr lang="en-US" sz="2800" baseline="-25000" dirty="0" smtClean="0">
                <a:solidFill>
                  <a:srgbClr val="FF00FF"/>
                </a:solidFill>
                <a:latin typeface="Times New Roman" pitchFamily="18" charset="0"/>
                <a:cs typeface="Times New Roman" pitchFamily="18" charset="0"/>
              </a:rPr>
              <a:t>2 </a:t>
            </a:r>
            <a:r>
              <a:rPr lang="vi-VN" sz="2800" dirty="0" smtClean="0">
                <a:solidFill>
                  <a:srgbClr val="FF00FF"/>
                </a:solidFill>
                <a:latin typeface="Times New Roman" pitchFamily="18" charset="0"/>
                <a:cs typeface="Times New Roman" pitchFamily="18" charset="0"/>
              </a:rPr>
              <a:t>=</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A</a:t>
            </a:r>
            <a:r>
              <a:rPr lang="en-US" sz="2800" baseline="-25000" dirty="0"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rPr>
              <a:t> : </a:t>
            </a:r>
            <a:r>
              <a:rPr lang="vi-VN" sz="2800" dirty="0" smtClean="0">
                <a:solidFill>
                  <a:srgbClr val="FF00FF"/>
                </a:solidFill>
                <a:latin typeface="Times New Roman" pitchFamily="18" charset="0"/>
                <a:cs typeface="Times New Roman" pitchFamily="18" charset="0"/>
              </a:rPr>
              <a:t>t</a:t>
            </a:r>
            <a:r>
              <a:rPr lang="en-US" sz="2800" baseline="-25000" dirty="0" smtClean="0">
                <a:solidFill>
                  <a:srgbClr val="FF00FF"/>
                </a:solidFill>
                <a:latin typeface="Times New Roman" pitchFamily="18" charset="0"/>
                <a:cs typeface="Times New Roman" pitchFamily="18" charset="0"/>
              </a:rPr>
              <a:t>2 </a:t>
            </a:r>
            <a:r>
              <a:rPr lang="vi-VN" sz="2800" dirty="0" smtClean="0">
                <a:solidFill>
                  <a:srgbClr val="FF00FF"/>
                </a:solidFill>
                <a:latin typeface="Times New Roman" pitchFamily="18" charset="0"/>
                <a:cs typeface="Times New Roman" pitchFamily="18" charset="0"/>
              </a:rPr>
              <a:t>=</a:t>
            </a:r>
            <a:r>
              <a:rPr lang="en-US" sz="2800" dirty="0" smtClean="0">
                <a:solidFill>
                  <a:srgbClr val="FF00FF"/>
                </a:solidFill>
                <a:latin typeface="Times New Roman" pitchFamily="18" charset="0"/>
                <a:cs typeface="Times New Roman" pitchFamily="18" charset="0"/>
              </a:rPr>
              <a:t> 540 : 120 </a:t>
            </a:r>
            <a:r>
              <a:rPr lang="vi-VN" sz="2800" dirty="0" smtClean="0">
                <a:solidFill>
                  <a:srgbClr val="FF00FF"/>
                </a:solidFill>
                <a:latin typeface="Times New Roman" pitchFamily="18" charset="0"/>
                <a:cs typeface="Times New Roman" pitchFamily="18" charset="0"/>
              </a:rPr>
              <a:t>=</a:t>
            </a:r>
            <a:r>
              <a:rPr lang="en-US" sz="2800" dirty="0" smtClean="0">
                <a:solidFill>
                  <a:srgbClr val="FF00FF"/>
                </a:solidFill>
                <a:latin typeface="Times New Roman" pitchFamily="18" charset="0"/>
                <a:cs typeface="Times New Roman" pitchFamily="18" charset="0"/>
              </a:rPr>
              <a:t> 3,75</a:t>
            </a:r>
            <a:r>
              <a:rPr lang="vi-VN" sz="2800" dirty="0" smtClean="0">
                <a:solidFill>
                  <a:srgbClr val="FF00FF"/>
                </a:solidFill>
                <a:latin typeface="Times New Roman" pitchFamily="18" charset="0"/>
                <a:cs typeface="Times New Roman" pitchFamily="18" charset="0"/>
              </a:rPr>
              <a:t>W</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460203"/>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lực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kéo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 = F . s = 25 000 . 12 = 300 000 J</a:t>
            </a:r>
            <a:endParaRPr lang="vi-VN" sz="2800" dirty="0">
              <a:solidFill>
                <a:srgbClr val="FF00FF"/>
              </a:solidFill>
              <a:latin typeface="Times New Roman" pitchFamily="18" charset="0"/>
              <a:cs typeface="Times New Roman" pitchFamily="18" charset="0"/>
            </a:endParaRPr>
          </a:p>
        </p:txBody>
      </p:sp>
      <p:sp>
        <p:nvSpPr>
          <p:cNvPr id="11" name="Rectangle 10"/>
          <p:cNvSpPr/>
          <p:nvPr/>
        </p:nvSpPr>
        <p:spPr>
          <a:xfrm>
            <a:off x="0" y="3989974"/>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suất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lực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kéo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P=A: t = 300 000 : 60=</a:t>
            </a:r>
            <a:r>
              <a:rPr lang="en-US" sz="2800" dirty="0" err="1" smtClean="0">
                <a:solidFill>
                  <a:srgbClr val="FF00FF"/>
                </a:solidFill>
                <a:latin typeface="Times New Roman" pitchFamily="18" charset="0"/>
                <a:cs typeface="Times New Roman" pitchFamily="18" charset="0"/>
              </a:rPr>
              <a:t>5000W</a:t>
            </a:r>
            <a:endParaRPr lang="vi-VN" sz="2800" dirty="0">
              <a:solidFill>
                <a:srgbClr val="FF00FF"/>
              </a:solidFill>
              <a:latin typeface="Times New Roman" pitchFamily="18" charset="0"/>
              <a:cs typeface="Times New Roman" pitchFamily="18" charset="0"/>
            </a:endParaRPr>
          </a:p>
        </p:txBody>
      </p:sp>
      <p:grpSp>
        <p:nvGrpSpPr>
          <p:cNvPr id="10" name="Group 9"/>
          <p:cNvGrpSpPr/>
          <p:nvPr/>
        </p:nvGrpSpPr>
        <p:grpSpPr>
          <a:xfrm>
            <a:off x="1262718" y="145140"/>
            <a:ext cx="9611129" cy="3329755"/>
            <a:chOff x="0" y="0"/>
            <a:chExt cx="9611129" cy="3329755"/>
          </a:xfrm>
        </p:grpSpPr>
        <p:pic>
          <p:nvPicPr>
            <p:cNvPr id="35844" name="Picture 4"/>
            <p:cNvPicPr>
              <a:picLocks noChangeAspect="1" noChangeArrowheads="1"/>
            </p:cNvPicPr>
            <p:nvPr/>
          </p:nvPicPr>
          <p:blipFill>
            <a:blip r:embed="rId2"/>
            <a:srcRect/>
            <a:stretch>
              <a:fillRect/>
            </a:stretch>
          </p:blipFill>
          <p:spPr bwMode="auto">
            <a:xfrm>
              <a:off x="0" y="0"/>
              <a:ext cx="4557486" cy="3329755"/>
            </a:xfrm>
            <a:prstGeom prst="rect">
              <a:avLst/>
            </a:prstGeom>
            <a:noFill/>
            <a:ln w="9525">
              <a:noFill/>
              <a:miter lim="800000"/>
              <a:headEnd/>
              <a:tailEnd/>
            </a:ln>
            <a:effectLst/>
          </p:spPr>
        </p:pic>
        <p:pic>
          <p:nvPicPr>
            <p:cNvPr id="36866" name="Picture 2"/>
            <p:cNvPicPr>
              <a:picLocks noChangeAspect="1" noChangeArrowheads="1"/>
            </p:cNvPicPr>
            <p:nvPr/>
          </p:nvPicPr>
          <p:blipFill>
            <a:blip r:embed="rId3"/>
            <a:srcRect/>
            <a:stretch>
              <a:fillRect/>
            </a:stretch>
          </p:blipFill>
          <p:spPr bwMode="auto">
            <a:xfrm>
              <a:off x="4406447" y="0"/>
              <a:ext cx="5204682" cy="3193143"/>
            </a:xfrm>
            <a:prstGeom prst="rect">
              <a:avLst/>
            </a:prstGeom>
            <a:noFill/>
            <a:ln w="9525">
              <a:noFill/>
              <a:miter lim="800000"/>
              <a:headEnd/>
              <a:tailEnd/>
            </a:ln>
            <a:effectLst/>
          </p:spPr>
        </p:pic>
      </p:gr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140889"/>
            <a:ext cx="12192000" cy="1384995"/>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4</a:t>
            </a:r>
            <a:r>
              <a:rPr lang="pl-PL" sz="2800" dirty="0" smtClean="0">
                <a:solidFill>
                  <a:srgbClr val="FF00FF"/>
                </a:solidFill>
                <a:latin typeface="Times New Roman" pitchFamily="18" charset="0"/>
                <a:cs typeface="Times New Roman" pitchFamily="18" charset="0"/>
              </a:rPr>
              <a:t>. Ta có:</a:t>
            </a:r>
            <a:endParaRPr lang="en-US" sz="2800" dirty="0" smtClean="0">
              <a:solidFill>
                <a:srgbClr val="FF00FF"/>
              </a:solidFill>
              <a:latin typeface="Times New Roman" pitchFamily="18" charset="0"/>
              <a:cs typeface="Times New Roman" pitchFamily="18" charset="0"/>
            </a:endParaRPr>
          </a:p>
          <a:p>
            <a:pPr algn="just"/>
            <a:r>
              <a:rPr lang="pl-PL" sz="2800" dirty="0" smtClean="0">
                <a:solidFill>
                  <a:srgbClr val="FF00FF"/>
                </a:solidFill>
                <a:latin typeface="Times New Roman" pitchFamily="18" charset="0"/>
                <a:cs typeface="Times New Roman" pitchFamily="18" charset="0"/>
              </a:rPr>
              <a:t>12 000 kW = 12 000 000 W = 12 000 000 : 746 ≈ 16 085,8 HP</a:t>
            </a:r>
            <a:endParaRPr lang="en-US" sz="2800" dirty="0" smtClean="0">
              <a:solidFill>
                <a:srgbClr val="FF00FF"/>
              </a:solidFill>
              <a:latin typeface="Times New Roman" pitchFamily="18" charset="0"/>
              <a:cs typeface="Times New Roman" pitchFamily="18" charset="0"/>
            </a:endParaRPr>
          </a:p>
          <a:p>
            <a:pPr algn="just"/>
            <a:r>
              <a:rPr lang="pl-PL" sz="2800" dirty="0" smtClean="0">
                <a:solidFill>
                  <a:srgbClr val="FF00FF"/>
                </a:solidFill>
                <a:latin typeface="Times New Roman" pitchFamily="18" charset="0"/>
                <a:cs typeface="Times New Roman" pitchFamily="18" charset="0"/>
              </a:rPr>
              <a:t>12 000 kW = 12 000 000 W = 12 000 000 : 0,293 ≈ 40 955 631,4 BTU/h</a:t>
            </a:r>
            <a:endParaRPr lang="en-US" sz="2800" dirty="0" smtClean="0">
              <a:solidFill>
                <a:srgbClr val="FF00FF"/>
              </a:solidFill>
              <a:latin typeface="Times New Roman" pitchFamily="18" charset="0"/>
              <a:cs typeface="Times New Roman" pitchFamily="18" charset="0"/>
            </a:endParaRPr>
          </a:p>
        </p:txBody>
      </p:sp>
      <p:sp>
        <p:nvSpPr>
          <p:cNvPr id="11" name="Rectangle 10"/>
          <p:cNvSpPr/>
          <p:nvPr/>
        </p:nvSpPr>
        <p:spPr>
          <a:xfrm>
            <a:off x="0" y="4541520"/>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5. </a:t>
            </a:r>
            <a:r>
              <a:rPr lang="pl-PL" sz="2800" dirty="0" smtClean="0">
                <a:solidFill>
                  <a:srgbClr val="FF00FF"/>
                </a:solidFill>
                <a:latin typeface="Times New Roman" pitchFamily="18" charset="0"/>
                <a:cs typeface="Times New Roman" pitchFamily="18" charset="0"/>
              </a:rPr>
              <a:t>1 kWh = 1 000 (W) . 3 600 (s) = 3 600 000 (W.s) = 3 600 000 (J)</a:t>
            </a:r>
            <a:endParaRPr lang="vi-VN" sz="2800" dirty="0">
              <a:solidFill>
                <a:srgbClr val="FF00FF"/>
              </a:solidFill>
              <a:latin typeface="Times New Roman" pitchFamily="18" charset="0"/>
              <a:cs typeface="Times New Roman" pitchFamily="18" charset="0"/>
            </a:endParaRPr>
          </a:p>
        </p:txBody>
      </p:sp>
      <p:pic>
        <p:nvPicPr>
          <p:cNvPr id="36867" name="Picture 3"/>
          <p:cNvPicPr>
            <a:picLocks noChangeAspect="1" noChangeArrowheads="1"/>
          </p:cNvPicPr>
          <p:nvPr/>
        </p:nvPicPr>
        <p:blipFill>
          <a:blip r:embed="rId2"/>
          <a:srcRect/>
          <a:stretch>
            <a:fillRect/>
          </a:stretch>
        </p:blipFill>
        <p:spPr bwMode="auto">
          <a:xfrm>
            <a:off x="1219176" y="-1"/>
            <a:ext cx="9756428" cy="309154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p:cTn id="7" dur="1000" fill="hold"/>
                                        <p:tgtEl>
                                          <p:spTgt spid="36867"/>
                                        </p:tgtEl>
                                        <p:attrNameLst>
                                          <p:attrName>ppt_w</p:attrName>
                                        </p:attrNameLst>
                                      </p:cBhvr>
                                      <p:tavLst>
                                        <p:tav tm="0">
                                          <p:val>
                                            <p:fltVal val="0"/>
                                          </p:val>
                                        </p:tav>
                                        <p:tav tm="100000">
                                          <p:val>
                                            <p:strVal val="#ppt_w"/>
                                          </p:val>
                                        </p:tav>
                                      </p:tavLst>
                                    </p:anim>
                                    <p:anim calcmode="lin" valueType="num">
                                      <p:cBhvr>
                                        <p:cTn id="8" dur="1000" fill="hold"/>
                                        <p:tgtEl>
                                          <p:spTgt spid="36867"/>
                                        </p:tgtEl>
                                        <p:attrNameLst>
                                          <p:attrName>ppt_h</p:attrName>
                                        </p:attrNameLst>
                                      </p:cBhvr>
                                      <p:tavLst>
                                        <p:tav tm="0">
                                          <p:val>
                                            <p:fltVal val="0"/>
                                          </p:val>
                                        </p:tav>
                                        <p:tav tm="100000">
                                          <p:val>
                                            <p:strVal val="#ppt_h"/>
                                          </p:val>
                                        </p:tav>
                                      </p:tavLst>
                                    </p:anim>
                                    <p:animEffect transition="in" filter="fade">
                                      <p:cBhvr>
                                        <p:cTn id="9" dur="1000"/>
                                        <p:tgtEl>
                                          <p:spTgt spid="36867"/>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280230" y="653134"/>
            <a:ext cx="8519886" cy="954107"/>
          </a:xfrm>
          <a:prstGeom prst="rect">
            <a:avLst/>
          </a:prstGeom>
        </p:spPr>
        <p:txBody>
          <a:bodyPr wrap="square">
            <a:spAutoFit/>
          </a:bodyPr>
          <a:lstStyle/>
          <a:p>
            <a:pPr algn="just">
              <a:buFontTx/>
              <a:buChar char="-"/>
            </a:pP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Xe nâng đã thực hiện công là: </a:t>
            </a:r>
            <a:endParaRPr lang="en-US" sz="2800" dirty="0" smtClean="0">
              <a:solidFill>
                <a:srgbClr val="FF00FF"/>
              </a:solidFill>
              <a:latin typeface="Times New Roman" pitchFamily="18" charset="0"/>
              <a:cs typeface="Times New Roman" pitchFamily="18" charset="0"/>
            </a:endParaRPr>
          </a:p>
          <a:p>
            <a:pPr algn="ctr"/>
            <a:r>
              <a:rPr lang="vi-VN" sz="2800" dirty="0" smtClean="0">
                <a:solidFill>
                  <a:srgbClr val="FF00FF"/>
                </a:solidFill>
                <a:latin typeface="Times New Roman" pitchFamily="18" charset="0"/>
                <a:cs typeface="Times New Roman" pitchFamily="18" charset="0"/>
              </a:rPr>
              <a:t>A = P</a:t>
            </a:r>
            <a:r>
              <a:rPr lang="en-US" sz="2800" dirty="0" smtClean="0">
                <a:solidFill>
                  <a:srgbClr val="FF00FF"/>
                </a:solidFill>
                <a:latin typeface="Times New Roman" pitchFamily="18" charset="0"/>
                <a:cs typeface="Times New Roman" pitchFamily="18" charset="0"/>
              </a:rPr>
              <a:t>.</a:t>
            </a:r>
            <a:r>
              <a:rPr lang="vi-VN" sz="2800" dirty="0" smtClean="0">
                <a:solidFill>
                  <a:srgbClr val="FF00FF"/>
                </a:solidFill>
                <a:latin typeface="Times New Roman" pitchFamily="18" charset="0"/>
                <a:cs typeface="Times New Roman" pitchFamily="18" charset="0"/>
              </a:rPr>
              <a:t> t = 2 000.120 = 240 000 J</a:t>
            </a:r>
            <a:endParaRPr lang="vi-VN" sz="2800" dirty="0">
              <a:solidFill>
                <a:srgbClr val="FF00FF"/>
              </a:solidFill>
              <a:latin typeface="Times New Roman" pitchFamily="18" charset="0"/>
              <a:cs typeface="Times New Roman" pitchFamily="18" charset="0"/>
            </a:endParaRPr>
          </a:p>
        </p:txBody>
      </p:sp>
      <p:pic>
        <p:nvPicPr>
          <p:cNvPr id="37890" name="Picture 2"/>
          <p:cNvPicPr>
            <a:picLocks noChangeAspect="1" noChangeArrowheads="1"/>
          </p:cNvPicPr>
          <p:nvPr/>
        </p:nvPicPr>
        <p:blipFill>
          <a:blip r:embed="rId2"/>
          <a:srcRect/>
          <a:stretch>
            <a:fillRect/>
          </a:stretch>
        </p:blipFill>
        <p:spPr bwMode="auto">
          <a:xfrm>
            <a:off x="0" y="-1"/>
            <a:ext cx="3302669" cy="6858001"/>
          </a:xfrm>
          <a:prstGeom prst="rect">
            <a:avLst/>
          </a:prstGeom>
          <a:noFill/>
          <a:ln w="9525">
            <a:noFill/>
            <a:miter lim="800000"/>
            <a:headEnd/>
            <a:tailEnd/>
          </a:ln>
          <a:effectLst/>
        </p:spPr>
      </p:pic>
      <p:sp>
        <p:nvSpPr>
          <p:cNvPr id="6" name="Rectangle 5"/>
          <p:cNvSpPr/>
          <p:nvPr/>
        </p:nvSpPr>
        <p:spPr>
          <a:xfrm>
            <a:off x="3164115" y="1907784"/>
            <a:ext cx="9027885" cy="523220"/>
          </a:xfrm>
          <a:prstGeom prst="rect">
            <a:avLst/>
          </a:prstGeom>
        </p:spPr>
        <p:txBody>
          <a:bodyPr wrap="square">
            <a:spAutoFit/>
          </a:bodyPr>
          <a:lstStyle/>
          <a:p>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nhân</a:t>
            </a:r>
            <a:r>
              <a:rPr lang="en-US" sz="2800" dirty="0" smtClean="0">
                <a:solidFill>
                  <a:srgbClr val="FF00FF"/>
                </a:solidFill>
                <a:latin typeface="Times New Roman" pitchFamily="18" charset="0"/>
                <a:cs typeface="Times New Roman" pitchFamily="18" charset="0"/>
              </a:rPr>
              <a:t> 2 </a:t>
            </a:r>
            <a:r>
              <a:rPr lang="en-US" sz="2800" dirty="0" err="1" smtClean="0">
                <a:solidFill>
                  <a:srgbClr val="FF00FF"/>
                </a:solidFill>
                <a:latin typeface="Times New Roman" pitchFamily="18" charset="0"/>
                <a:cs typeface="Times New Roman" pitchFamily="18" charset="0"/>
              </a:rPr>
              <a:t>thực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hiện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A</a:t>
            </a:r>
            <a:r>
              <a:rPr lang="en-US" sz="2800" baseline="-25000" dirty="0" err="1"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rPr>
              <a:t> = 540 J</a:t>
            </a:r>
            <a:endParaRPr lang="en-US" sz="2800" dirty="0">
              <a:solidFill>
                <a:srgbClr val="FF00FF"/>
              </a:solidFill>
              <a:latin typeface="Times New Roman" pitchFamily="18" charset="0"/>
              <a:cs typeface="Times New Roman" pitchFamily="18" charset="0"/>
            </a:endParaRPr>
          </a:p>
        </p:txBody>
      </p:sp>
      <p:sp>
        <p:nvSpPr>
          <p:cNvPr id="7" name="Rectangle 6"/>
          <p:cNvSpPr/>
          <p:nvPr/>
        </p:nvSpPr>
        <p:spPr>
          <a:xfrm>
            <a:off x="3164115" y="2735097"/>
            <a:ext cx="9027885" cy="954107"/>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Xe nâng đã thực hiện công gấp</a:t>
            </a:r>
            <a:r>
              <a:rPr lang="en-US" sz="2800" dirty="0" smtClean="0">
                <a:solidFill>
                  <a:srgbClr val="FF00FF"/>
                </a:solidFill>
                <a:latin typeface="Times New Roman" pitchFamily="18" charset="0"/>
                <a:cs typeface="Times New Roman" pitchFamily="18" charset="0"/>
              </a:rPr>
              <a:t>:</a:t>
            </a:r>
            <a:r>
              <a:rPr lang="vi-VN" sz="2800" dirty="0" smtClean="0">
                <a:solidFill>
                  <a:srgbClr val="FF00FF"/>
                </a:solidFill>
                <a:latin typeface="Times New Roman" pitchFamily="18" charset="0"/>
                <a:cs typeface="Times New Roman" pitchFamily="18" charset="0"/>
              </a:rPr>
              <a:t> </a:t>
            </a:r>
            <a:r>
              <a:rPr lang="en-US" sz="2800" dirty="0" smtClean="0">
                <a:solidFill>
                  <a:srgbClr val="FF00FF"/>
                </a:solidFill>
                <a:latin typeface="Times New Roman" pitchFamily="18" charset="0"/>
                <a:cs typeface="Times New Roman" pitchFamily="18" charset="0"/>
              </a:rPr>
              <a:t>240 000 : 540 = </a:t>
            </a:r>
            <a:r>
              <a:rPr lang="vi-VN" sz="2800" dirty="0" smtClean="0">
                <a:solidFill>
                  <a:srgbClr val="FF00FF"/>
                </a:solidFill>
                <a:latin typeface="Times New Roman" pitchFamily="18" charset="0"/>
                <a:cs typeface="Times New Roman" pitchFamily="18" charset="0"/>
              </a:rPr>
              <a:t>444,4 lần công của người công nhân 2.</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1000" fill="hold"/>
                                        <p:tgtEl>
                                          <p:spTgt spid="37890"/>
                                        </p:tgtEl>
                                        <p:attrNameLst>
                                          <p:attrName>ppt_w</p:attrName>
                                        </p:attrNameLst>
                                      </p:cBhvr>
                                      <p:tavLst>
                                        <p:tav tm="0">
                                          <p:val>
                                            <p:fltVal val="0"/>
                                          </p:val>
                                        </p:tav>
                                        <p:tav tm="100000">
                                          <p:val>
                                            <p:strVal val="#ppt_w"/>
                                          </p:val>
                                        </p:tav>
                                      </p:tavLst>
                                    </p:anim>
                                    <p:anim calcmode="lin" valueType="num">
                                      <p:cBhvr>
                                        <p:cTn id="8" dur="1000" fill="hold"/>
                                        <p:tgtEl>
                                          <p:spTgt spid="37890"/>
                                        </p:tgtEl>
                                        <p:attrNameLst>
                                          <p:attrName>ppt_h</p:attrName>
                                        </p:attrNameLst>
                                      </p:cBhvr>
                                      <p:tavLst>
                                        <p:tav tm="0">
                                          <p:val>
                                            <p:fltVal val="0"/>
                                          </p:val>
                                        </p:tav>
                                        <p:tav tm="100000">
                                          <p:val>
                                            <p:strVal val="#ppt_h"/>
                                          </p:val>
                                        </p:tav>
                                      </p:tavLst>
                                    </p:anim>
                                    <p:anim calcmode="lin" valueType="num">
                                      <p:cBhvr>
                                        <p:cTn id="9" dur="1000" fill="hold"/>
                                        <p:tgtEl>
                                          <p:spTgt spid="37890"/>
                                        </p:tgtEl>
                                        <p:attrNameLst>
                                          <p:attrName>style.rotation</p:attrName>
                                        </p:attrNameLst>
                                      </p:cBhvr>
                                      <p:tavLst>
                                        <p:tav tm="0">
                                          <p:val>
                                            <p:fltVal val="360"/>
                                          </p:val>
                                        </p:tav>
                                        <p:tav tm="100000">
                                          <p:val>
                                            <p:fltVal val="0"/>
                                          </p:val>
                                        </p:tav>
                                      </p:tavLst>
                                    </p:anim>
                                    <p:animEffect transition="in" filter="fade">
                                      <p:cBhvr>
                                        <p:cTn id="10" dur="1000"/>
                                        <p:tgtEl>
                                          <p:spTgt spid="3789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upRight)">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36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360"/>
                                          </p:val>
                                        </p:tav>
                                        <p:tav tm="100000">
                                          <p:val>
                                            <p:fltVal val="0"/>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1"/>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tập</a:t>
            </a:r>
            <a:r>
              <a:rPr lang="en-US" sz="2800" b="1" dirty="0" smtClean="0">
                <a:solidFill>
                  <a:srgbClr val="FF0000"/>
                </a:solidFill>
                <a:latin typeface="Times New Roman" pitchFamily="18" charset="0"/>
                <a:cs typeface="Times New Roman" pitchFamily="18" charset="0"/>
              </a:rPr>
              <a:t> 1:</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con </a:t>
            </a:r>
            <a:r>
              <a:rPr lang="en-US" sz="2800" dirty="0" err="1" smtClean="0">
                <a:solidFill>
                  <a:srgbClr val="FF0000"/>
                </a:solidFill>
                <a:latin typeface="Times New Roman" pitchFamily="18" charset="0"/>
                <a:cs typeface="Times New Roman" pitchFamily="18" charset="0"/>
              </a:rPr>
              <a:t>ngựa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kéo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xe</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với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lực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không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đổi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bằng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80N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được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4,5km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nửa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giờ</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Tính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công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công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suất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trung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bình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con </a:t>
            </a:r>
            <a:r>
              <a:rPr lang="en-US" sz="2800" dirty="0" err="1" smtClean="0">
                <a:solidFill>
                  <a:srgbClr val="FF0000"/>
                </a:solidFill>
                <a:latin typeface="Times New Roman" pitchFamily="18" charset="0"/>
                <a:cs typeface="Times New Roman" pitchFamily="18" charset="0"/>
              </a:rPr>
              <a:t>ngựa</a:t>
            </a:r>
            <a:r>
              <a:rPr lang="en-US" sz="2800" dirty="0" smtClean="0">
                <a:solidFill>
                  <a:srgbClr val="FF0000"/>
                </a:solidFill>
                <a:latin typeface="Times New Roman" pitchFamily="18" charset="0"/>
                <a:cs typeface="Times New Roman" pitchFamily="18" charset="0"/>
              </a:rPr>
              <a:t>.</a:t>
            </a:r>
          </a:p>
        </p:txBody>
      </p:sp>
      <p:sp>
        <p:nvSpPr>
          <p:cNvPr id="40962" name="Rectangle 2"/>
          <p:cNvSpPr>
            <a:spLocks noChangeArrowheads="1"/>
          </p:cNvSpPr>
          <p:nvPr/>
        </p:nvSpPr>
        <p:spPr bwMode="auto">
          <a:xfrm>
            <a:off x="0" y="1030515"/>
            <a:ext cx="12192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3200" b="0" i="0" u="none" strike="noStrike" cap="none" normalizeH="0" baseline="0" dirty="0" smtClean="0">
                <a:ln>
                  <a:noFill/>
                </a:ln>
                <a:effectLst/>
                <a:latin typeface="Times New Roman" pitchFamily="18" charset="0"/>
                <a:ea typeface="Times New Roman" pitchFamily="18" charset="0"/>
                <a:cs typeface="Times New Roman" pitchFamily="18" charset="0"/>
              </a:rPr>
              <a:t>- Công của con ngựa thực hiện trong nửa giờ: A =F.s = 80. 4,5.10</a:t>
            </a:r>
            <a:r>
              <a:rPr kumimoji="0" lang="nl-NL" sz="3200" b="0" i="0" u="none" strike="noStrike" cap="none" normalizeH="0" baseline="30000" dirty="0" smtClean="0">
                <a:ln>
                  <a:noFill/>
                </a:ln>
                <a:effectLst/>
                <a:latin typeface="Times New Roman" pitchFamily="18" charset="0"/>
                <a:ea typeface="Times New Roman" pitchFamily="18" charset="0"/>
                <a:cs typeface="Times New Roman" pitchFamily="18" charset="0"/>
              </a:rPr>
              <a:t>3</a:t>
            </a:r>
            <a:r>
              <a:rPr kumimoji="0" lang="nl-NL" sz="3200" b="0" i="0" u="none" strike="noStrike" cap="none" normalizeH="0" baseline="0" dirty="0" smtClean="0">
                <a:ln>
                  <a:noFill/>
                </a:ln>
                <a:effectLst/>
                <a:latin typeface="Times New Roman" pitchFamily="18" charset="0"/>
                <a:ea typeface="Times New Roman" pitchFamily="18" charset="0"/>
                <a:cs typeface="Times New Roman" pitchFamily="18" charset="0"/>
              </a:rPr>
              <a:t> = 360000 (J)</a:t>
            </a:r>
            <a:endParaRPr kumimoji="0" lang="en-US" sz="32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nl-NL" sz="3200" dirty="0" smtClean="0">
                <a:latin typeface="Times New Roman" pitchFamily="18" charset="0"/>
                <a:ea typeface="Times New Roman" pitchFamily="18" charset="0"/>
                <a:cs typeface="Times New Roman" pitchFamily="18" charset="0"/>
              </a:rPr>
              <a:t>- </a:t>
            </a:r>
            <a:r>
              <a:rPr kumimoji="0" lang="nl-NL" sz="3200" b="0" i="0" u="none" strike="noStrike" cap="none" normalizeH="0" baseline="0" dirty="0" smtClean="0">
                <a:ln>
                  <a:noFill/>
                </a:ln>
                <a:effectLst/>
                <a:latin typeface="Times New Roman" pitchFamily="18" charset="0"/>
                <a:ea typeface="Times New Roman" pitchFamily="18" charset="0"/>
                <a:cs typeface="Times New Roman" pitchFamily="18" charset="0"/>
              </a:rPr>
              <a:t>Công suất trung bình của ngựa: </a:t>
            </a:r>
            <a:endParaRPr kumimoji="0" lang="nl-NL" sz="3200" b="0" i="0" u="none" strike="noStrike" cap="none" normalizeH="0" baseline="0" dirty="0" smtClean="0">
              <a:ln>
                <a:noFill/>
              </a:ln>
              <a:effectLst/>
              <a:latin typeface="Times New Roman" pitchFamily="18" charset="0"/>
              <a:cs typeface="Times New Roman" pitchFamily="18" charset="0"/>
            </a:endParaRPr>
          </a:p>
        </p:txBody>
      </p:sp>
      <p:graphicFrame>
        <p:nvGraphicFramePr>
          <p:cNvPr id="40961" name="Object 1"/>
          <p:cNvGraphicFramePr>
            <a:graphicFrameLocks noChangeAspect="1"/>
          </p:cNvGraphicFramePr>
          <p:nvPr/>
        </p:nvGraphicFramePr>
        <p:xfrm>
          <a:off x="5558971" y="1894115"/>
          <a:ext cx="3855130" cy="878113"/>
        </p:xfrm>
        <a:graphic>
          <a:graphicData uri="http://schemas.openxmlformats.org/presentationml/2006/ole">
            <mc:AlternateContent xmlns:mc="http://schemas.openxmlformats.org/markup-compatibility/2006">
              <mc:Choice xmlns:v="urn:schemas-microsoft-com:vml" Requires="v">
                <p:oleObj spid="_x0000_s40963" name="Equation" r:id="rId3" imgW="1714500" imgH="393700" progId="Equation.DSMT4">
                  <p:embed/>
                </p:oleObj>
              </mc:Choice>
              <mc:Fallback>
                <p:oleObj name="Equation" r:id="rId3" imgW="1714500" imgH="3937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8971" y="1894115"/>
                        <a:ext cx="3855130" cy="878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3" name="Rectangle 3"/>
          <p:cNvSpPr>
            <a:spLocks noChangeArrowheads="1"/>
          </p:cNvSpPr>
          <p:nvPr/>
        </p:nvSpPr>
        <p:spPr bwMode="auto">
          <a:xfrm>
            <a:off x="0" y="8477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 calcmode="lin" valueType="num">
                                      <p:cBhvr>
                                        <p:cTn id="7" dur="1000" fill="hold"/>
                                        <p:tgtEl>
                                          <p:spTgt spid="4096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096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0962">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4096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40962">
                                            <p:txEl>
                                              <p:pRg st="1" end="1"/>
                                            </p:txEl>
                                          </p:spTgt>
                                        </p:tgtEl>
                                        <p:attrNameLst>
                                          <p:attrName>style.visibility</p:attrName>
                                        </p:attrNameLst>
                                      </p:cBhvr>
                                      <p:to>
                                        <p:strVal val="visible"/>
                                      </p:to>
                                    </p:set>
                                    <p:anim calcmode="lin" valueType="num">
                                      <p:cBhvr>
                                        <p:cTn id="15" dur="1000" fill="hold"/>
                                        <p:tgtEl>
                                          <p:spTgt spid="4096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0962">
                                            <p:txEl>
                                              <p:pRg st="1" end="1"/>
                                            </p:txEl>
                                          </p:spTgt>
                                        </p:tgtEl>
                                        <p:attrNameLst>
                                          <p:attrName>ppt_h</p:attrName>
                                        </p:attrNameLst>
                                      </p:cBhvr>
                                      <p:tavLst>
                                        <p:tav tm="0">
                                          <p:val>
                                            <p:strVal val="#ppt_h"/>
                                          </p:val>
                                        </p:tav>
                                        <p:tav tm="100000">
                                          <p:val>
                                            <p:strVal val="#ppt_h"/>
                                          </p:val>
                                        </p:tav>
                                      </p:tavLst>
                                    </p:anim>
                                  </p:childTnLst>
                                </p:cTn>
                              </p:par>
                            </p:childTnLst>
                          </p:cTn>
                        </p:par>
                        <p:par>
                          <p:cTn id="17" fill="hold">
                            <p:stCondLst>
                              <p:cond delay="1000"/>
                            </p:stCondLst>
                            <p:childTnLst>
                              <p:par>
                                <p:cTn id="18" presetID="17" presetClass="entr" presetSubtype="10" fill="hold" nodeType="afterEffect">
                                  <p:stCondLst>
                                    <p:cond delay="0"/>
                                  </p:stCondLst>
                                  <p:childTnLst>
                                    <p:set>
                                      <p:cBhvr>
                                        <p:cTn id="19" dur="1" fill="hold">
                                          <p:stCondLst>
                                            <p:cond delay="0"/>
                                          </p:stCondLst>
                                        </p:cTn>
                                        <p:tgtEl>
                                          <p:spTgt spid="40961"/>
                                        </p:tgtEl>
                                        <p:attrNameLst>
                                          <p:attrName>style.visibility</p:attrName>
                                        </p:attrNameLst>
                                      </p:cBhvr>
                                      <p:to>
                                        <p:strVal val="visible"/>
                                      </p:to>
                                    </p:set>
                                    <p:anim calcmode="lin" valueType="num">
                                      <p:cBhvr>
                                        <p:cTn id="20" dur="500" fill="hold"/>
                                        <p:tgtEl>
                                          <p:spTgt spid="40961"/>
                                        </p:tgtEl>
                                        <p:attrNameLst>
                                          <p:attrName>ppt_w</p:attrName>
                                        </p:attrNameLst>
                                      </p:cBhvr>
                                      <p:tavLst>
                                        <p:tav tm="0">
                                          <p:val>
                                            <p:fltVal val="0"/>
                                          </p:val>
                                        </p:tav>
                                        <p:tav tm="100000">
                                          <p:val>
                                            <p:strVal val="#ppt_w"/>
                                          </p:val>
                                        </p:tav>
                                      </p:tavLst>
                                    </p:anim>
                                    <p:anim calcmode="lin" valueType="num">
                                      <p:cBhvr>
                                        <p:cTn id="21" dur="500" fill="hold"/>
                                        <p:tgtEl>
                                          <p:spTgt spid="4096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1"/>
            <a:ext cx="12192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tập</a:t>
            </a:r>
            <a:r>
              <a:rPr lang="en-US" sz="2800" b="1" dirty="0" smtClean="0">
                <a:solidFill>
                  <a:srgbClr val="FF0000"/>
                </a:solidFill>
                <a:latin typeface="Times New Roman" pitchFamily="18" charset="0"/>
                <a:cs typeface="Times New Roman" pitchFamily="18" charset="0"/>
              </a:rPr>
              <a:t> 2</a:t>
            </a:r>
            <a:r>
              <a:rPr lang="nl-NL" sz="2800" b="1"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siêu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thị</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cô</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đẩy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xe</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hàng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với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lực</a:t>
            </a:r>
            <a:r>
              <a:rPr lang="en-US" sz="2800" dirty="0" smtClean="0">
                <a:solidFill>
                  <a:srgbClr val="FF0000"/>
                </a:solidFill>
                <a:latin typeface="Times New Roman" pitchFamily="18" charset="0"/>
                <a:cs typeface="Times New Roman" pitchFamily="18" charset="0"/>
              </a:rPr>
              <a:t> F = 50 N </a:t>
            </a:r>
            <a:r>
              <a:rPr lang="en-US" sz="2800" dirty="0" err="1" smtClean="0">
                <a:solidFill>
                  <a:srgbClr val="FF0000"/>
                </a:solidFill>
                <a:latin typeface="Times New Roman" pitchFamily="18" charset="0"/>
                <a:cs typeface="Times New Roman" pitchFamily="18" charset="0"/>
              </a:rPr>
              <a:t>theo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phương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nằm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ngang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quãng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đường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dài</a:t>
            </a:r>
            <a:r>
              <a:rPr lang="en-US" sz="2800" dirty="0" smtClean="0">
                <a:solidFill>
                  <a:srgbClr val="FF0000"/>
                </a:solidFill>
                <a:latin typeface="Times New Roman" pitchFamily="18" charset="0"/>
                <a:cs typeface="Times New Roman" pitchFamily="18" charset="0"/>
              </a:rPr>
              <a:t> s = 15 m.</a:t>
            </a:r>
            <a:endParaRPr lang="nl-NL" sz="2800" dirty="0" smtClean="0">
              <a:solidFill>
                <a:srgbClr val="FF0000"/>
              </a:solidFill>
              <a:latin typeface="Times New Roman" pitchFamily="18" charset="0"/>
              <a:cs typeface="Times New Roman" pitchFamily="18" charset="0"/>
            </a:endParaRPr>
          </a:p>
          <a:p>
            <a:r>
              <a:rPr lang="nl-NL" sz="2800" dirty="0" smtClean="0">
                <a:solidFill>
                  <a:srgbClr val="FF0000"/>
                </a:solidFill>
                <a:latin typeface="Times New Roman" pitchFamily="18" charset="0"/>
                <a:cs typeface="Times New Roman" pitchFamily="18" charset="0"/>
              </a:rPr>
              <a:t>a. Tính công cô gái đã thực hiện.</a:t>
            </a:r>
          </a:p>
          <a:p>
            <a:pPr algn="just"/>
            <a:r>
              <a:rPr lang="nl-NL" sz="2800" dirty="0" smtClean="0">
                <a:solidFill>
                  <a:srgbClr val="FF0000"/>
                </a:solidFill>
                <a:latin typeface="Times New Roman" pitchFamily="18" charset="0"/>
                <a:cs typeface="Times New Roman" pitchFamily="18" charset="0"/>
              </a:rPr>
              <a:t>b. Để tránh hư hỏng hàng hóa, cô gái đẩy xe hàng chuyển động đều trên quãng đường 15 m đó trong thời gian t = 30 s. Tính tốc độ di chuyển v của xe hàng.</a:t>
            </a:r>
          </a:p>
          <a:p>
            <a:pPr algn="just"/>
            <a:r>
              <a:rPr lang="nl-NL" sz="2800" dirty="0" smtClean="0">
                <a:solidFill>
                  <a:srgbClr val="FF0000"/>
                </a:solidFill>
                <a:latin typeface="Times New Roman" pitchFamily="18" charset="0"/>
                <a:cs typeface="Times New Roman" pitchFamily="18" charset="0"/>
              </a:rPr>
              <a:t>c. Tính công suất đẩy xe hàng của cô gái. Chứng minh rằng công suất đẩy xe có thể tính bằng công thức </a:t>
            </a:r>
            <a:r>
              <a:rPr lang="en-US" sz="2800" b="1" dirty="0" smtClean="0">
                <a:solidFill>
                  <a:srgbClr val="FF0000"/>
                </a:solidFill>
                <a:latin typeface="VNIWed6"/>
                <a:ea typeface="Times New Roman" pitchFamily="18" charset="0"/>
                <a:cs typeface="Times New Roman" pitchFamily="18" charset="0"/>
              </a:rPr>
              <a:t>P = </a:t>
            </a:r>
            <a:r>
              <a:rPr lang="en-US" sz="2800" dirty="0" err="1" smtClean="0">
                <a:solidFill>
                  <a:srgbClr val="FF0000"/>
                </a:solidFill>
                <a:latin typeface="Times New Roman" pitchFamily="18" charset="0"/>
                <a:ea typeface="Times New Roman" pitchFamily="18" charset="0"/>
                <a:cs typeface="Times New Roman" pitchFamily="18" charset="0"/>
              </a:rPr>
              <a:t>F.v</a:t>
            </a:r>
            <a:r>
              <a:rPr lang="nl-NL" sz="2800" dirty="0" smtClean="0">
                <a:solidFill>
                  <a:srgbClr val="FF0000"/>
                </a:solidFill>
                <a:latin typeface="Times New Roman" pitchFamily="18" charset="0"/>
                <a:cs typeface="Times New Roman" pitchFamily="18" charset="0"/>
              </a:rPr>
              <a:t> </a:t>
            </a:r>
          </a:p>
          <a:p>
            <a:pPr algn="just"/>
            <a:r>
              <a:rPr lang="nl-NL" sz="2800" dirty="0" smtClean="0">
                <a:latin typeface="Times New Roman" pitchFamily="18" charset="0"/>
                <a:cs typeface="Times New Roman" pitchFamily="18" charset="0"/>
              </a:rPr>
              <a:t>a. Công cô gái đã thực hiện là: A = F.s = 50.15 = 750 (J)</a:t>
            </a:r>
          </a:p>
          <a:p>
            <a:pPr algn="just"/>
            <a:r>
              <a:rPr lang="nl-NL" sz="2800" dirty="0" smtClean="0">
                <a:latin typeface="Times New Roman" pitchFamily="18" charset="0"/>
                <a:cs typeface="Times New Roman" pitchFamily="18" charset="0"/>
              </a:rPr>
              <a:t>b. Tốc độ của xe hàng là: v = s : t = 15 : 30 = 0,5 (m/s)</a:t>
            </a:r>
          </a:p>
          <a:p>
            <a:pPr algn="just"/>
            <a:r>
              <a:rPr lang="nl-NL" sz="2800" dirty="0" smtClean="0">
                <a:latin typeface="Times New Roman" pitchFamily="18" charset="0"/>
                <a:cs typeface="Times New Roman" pitchFamily="18" charset="0"/>
              </a:rPr>
              <a:t>c. </a:t>
            </a:r>
          </a:p>
          <a:p>
            <a:pPr algn="just"/>
            <a:r>
              <a:rPr lang="nl-NL" sz="2800" dirty="0" smtClean="0">
                <a:latin typeface="Times New Roman" pitchFamily="18" charset="0"/>
                <a:cs typeface="Times New Roman" pitchFamily="18" charset="0"/>
              </a:rPr>
              <a:t>- Công suất của xe đẩy hàng là: </a:t>
            </a:r>
            <a:r>
              <a:rPr lang="en-US" sz="2800" b="1" dirty="0" smtClean="0">
                <a:latin typeface="VNIWed6"/>
                <a:ea typeface="Times New Roman" pitchFamily="18" charset="0"/>
                <a:cs typeface="Times New Roman" pitchFamily="18" charset="0"/>
              </a:rPr>
              <a:t>P  </a:t>
            </a:r>
            <a:r>
              <a:rPr lang="en-US" sz="2800" dirty="0" smtClean="0">
                <a:latin typeface="VNIWed6"/>
                <a:ea typeface="Times New Roman" pitchFamily="18" charset="0"/>
                <a:cs typeface="Times New Roman" pitchFamily="18" charset="0"/>
              </a:rPr>
              <a:t>= </a:t>
            </a:r>
            <a:r>
              <a:rPr lang="en-US" sz="2800" dirty="0" smtClean="0">
                <a:latin typeface="Times New Roman" pitchFamily="18" charset="0"/>
                <a:ea typeface="Times New Roman" pitchFamily="18" charset="0"/>
                <a:cs typeface="Times New Roman" pitchFamily="18" charset="0"/>
              </a:rPr>
              <a:t>A : t = 750 : 30 = 25 (W)</a:t>
            </a:r>
          </a:p>
          <a:p>
            <a:pPr algn="just">
              <a:buFontTx/>
              <a:buChar char="-"/>
            </a:pPr>
            <a:r>
              <a:rPr lang="en-US" sz="2800" dirty="0" smtClean="0">
                <a:latin typeface="Times New Roman" pitchFamily="18" charset="0"/>
                <a:ea typeface="Times New Roman" pitchFamily="18" charset="0"/>
                <a:cs typeface="Times New Roman" pitchFamily="18" charset="0"/>
              </a:rPr>
              <a:t>Ta </a:t>
            </a:r>
            <a:r>
              <a:rPr lang="en-US" sz="2800" dirty="0" err="1" smtClean="0">
                <a:latin typeface="Times New Roman" pitchFamily="18" charset="0"/>
                <a:ea typeface="Times New Roman" pitchFamily="18" charset="0"/>
                <a:cs typeface="Times New Roman" pitchFamily="18" charset="0"/>
              </a:rPr>
              <a:t>có</a:t>
            </a:r>
            <a:r>
              <a:rPr lang="en-US" sz="2800" dirty="0" smtClean="0">
                <a:latin typeface="Times New Roman" pitchFamily="18" charset="0"/>
                <a:ea typeface="Times New Roman" pitchFamily="18" charset="0"/>
                <a:cs typeface="Times New Roman" pitchFamily="18" charset="0"/>
              </a:rPr>
              <a:t>: </a:t>
            </a:r>
          </a:p>
          <a:p>
            <a:pPr algn="just"/>
            <a:r>
              <a:rPr lang="en-US" sz="2800" b="1" dirty="0" smtClean="0">
                <a:latin typeface="Times New Roman" pitchFamily="18" charset="0"/>
                <a:ea typeface="Times New Roman" pitchFamily="18" charset="0"/>
                <a:cs typeface="Times New Roman" pitchFamily="18" charset="0"/>
              </a:rPr>
              <a:t>		</a:t>
            </a:r>
            <a:r>
              <a:rPr lang="en-US" sz="2800" b="1" dirty="0" smtClean="0">
                <a:latin typeface="VNIWed6"/>
                <a:ea typeface="Times New Roman" pitchFamily="18" charset="0"/>
                <a:cs typeface="Times New Roman" pitchFamily="18" charset="0"/>
              </a:rPr>
              <a:t>P  </a:t>
            </a:r>
            <a:endParaRPr lang="en-US" sz="2800" dirty="0" smtClean="0">
              <a:latin typeface="Times New Roman" pitchFamily="18" charset="0"/>
              <a:ea typeface="Times New Roman" pitchFamily="18" charset="0"/>
              <a:cs typeface="Times New Roman" pitchFamily="18" charset="0"/>
            </a:endParaRPr>
          </a:p>
          <a:p>
            <a:pPr algn="just"/>
            <a:endParaRPr lang="nl-NL" sz="2800" dirty="0" smtClean="0">
              <a:latin typeface="Times New Roman" pitchFamily="18" charset="0"/>
              <a:cs typeface="Times New Roman" pitchFamily="18" charset="0"/>
            </a:endParaRPr>
          </a:p>
        </p:txBody>
      </p:sp>
      <p:graphicFrame>
        <p:nvGraphicFramePr>
          <p:cNvPr id="73731" name="Object 3"/>
          <p:cNvGraphicFramePr>
            <a:graphicFrameLocks noChangeAspect="1"/>
          </p:cNvGraphicFramePr>
          <p:nvPr/>
        </p:nvGraphicFramePr>
        <p:xfrm>
          <a:off x="2411192" y="5049120"/>
          <a:ext cx="1797957" cy="679716"/>
        </p:xfrm>
        <a:graphic>
          <a:graphicData uri="http://schemas.openxmlformats.org/presentationml/2006/ole">
            <mc:AlternateContent xmlns:mc="http://schemas.openxmlformats.org/markup-compatibility/2006">
              <mc:Choice xmlns:v="urn:schemas-microsoft-com:vml" Requires="v">
                <p:oleObj spid="_x0000_s73733" name="Equation" r:id="rId3" imgW="1041120" imgH="393480" progId="Equation.DSMT4">
                  <p:embed/>
                </p:oleObj>
              </mc:Choice>
              <mc:Fallback>
                <p:oleObj name="Equation" r:id="rId3" imgW="1041120" imgH="3934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192" y="5049120"/>
                        <a:ext cx="1797957" cy="67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145">
                                            <p:txEl>
                                              <p:pRg st="4" end="4"/>
                                            </p:txEl>
                                          </p:spTgt>
                                        </p:tgtEl>
                                        <p:attrNameLst>
                                          <p:attrName>style.visibility</p:attrName>
                                        </p:attrNameLst>
                                      </p:cBhvr>
                                      <p:to>
                                        <p:strVal val="visible"/>
                                      </p:to>
                                    </p:set>
                                    <p:animEffect transition="in" filter="wheel(4)">
                                      <p:cBhvr>
                                        <p:cTn id="7" dur="1000"/>
                                        <p:tgtEl>
                                          <p:spTgt spid="614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6145">
                                            <p:txEl>
                                              <p:pRg st="5" end="5"/>
                                            </p:txEl>
                                          </p:spTgt>
                                        </p:tgtEl>
                                        <p:attrNameLst>
                                          <p:attrName>style.visibility</p:attrName>
                                        </p:attrNameLst>
                                      </p:cBhvr>
                                      <p:to>
                                        <p:strVal val="visible"/>
                                      </p:to>
                                    </p:set>
                                    <p:animEffect transition="in" filter="wheel(4)">
                                      <p:cBhvr>
                                        <p:cTn id="12" dur="1000"/>
                                        <p:tgtEl>
                                          <p:spTgt spid="614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6145">
                                            <p:txEl>
                                              <p:pRg st="6" end="6"/>
                                            </p:txEl>
                                          </p:spTgt>
                                        </p:tgtEl>
                                        <p:attrNameLst>
                                          <p:attrName>style.visibility</p:attrName>
                                        </p:attrNameLst>
                                      </p:cBhvr>
                                      <p:to>
                                        <p:strVal val="visible"/>
                                      </p:to>
                                    </p:set>
                                    <p:animEffect transition="in" filter="wheel(4)">
                                      <p:cBhvr>
                                        <p:cTn id="17" dur="1000"/>
                                        <p:tgtEl>
                                          <p:spTgt spid="614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6145">
                                            <p:txEl>
                                              <p:pRg st="7" end="7"/>
                                            </p:txEl>
                                          </p:spTgt>
                                        </p:tgtEl>
                                        <p:attrNameLst>
                                          <p:attrName>style.visibility</p:attrName>
                                        </p:attrNameLst>
                                      </p:cBhvr>
                                      <p:to>
                                        <p:strVal val="visible"/>
                                      </p:to>
                                    </p:set>
                                    <p:animEffect transition="in" filter="wheel(4)">
                                      <p:cBhvr>
                                        <p:cTn id="22" dur="1000"/>
                                        <p:tgtEl>
                                          <p:spTgt spid="614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6145">
                                            <p:txEl>
                                              <p:pRg st="8" end="8"/>
                                            </p:txEl>
                                          </p:spTgt>
                                        </p:tgtEl>
                                        <p:attrNameLst>
                                          <p:attrName>style.visibility</p:attrName>
                                        </p:attrNameLst>
                                      </p:cBhvr>
                                      <p:to>
                                        <p:strVal val="visible"/>
                                      </p:to>
                                    </p:set>
                                    <p:animEffect transition="in" filter="wheel(4)">
                                      <p:cBhvr>
                                        <p:cTn id="27" dur="1000"/>
                                        <p:tgtEl>
                                          <p:spTgt spid="614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6145">
                                            <p:txEl>
                                              <p:pRg st="9" end="9"/>
                                            </p:txEl>
                                          </p:spTgt>
                                        </p:tgtEl>
                                        <p:attrNameLst>
                                          <p:attrName>style.visibility</p:attrName>
                                        </p:attrNameLst>
                                      </p:cBhvr>
                                      <p:to>
                                        <p:strVal val="visible"/>
                                      </p:to>
                                    </p:set>
                                    <p:animEffect transition="in" filter="wheel(4)">
                                      <p:cBhvr>
                                        <p:cTn id="32" dur="1000"/>
                                        <p:tgtEl>
                                          <p:spTgt spid="6145">
                                            <p:txEl>
                                              <p:pRg st="9" end="9"/>
                                            </p:txEl>
                                          </p:spTgt>
                                        </p:tgtEl>
                                      </p:cBhvr>
                                    </p:animEffect>
                                  </p:childTnLst>
                                </p:cTn>
                              </p:par>
                            </p:childTnLst>
                          </p:cTn>
                        </p:par>
                        <p:par>
                          <p:cTn id="33" fill="hold">
                            <p:stCondLst>
                              <p:cond delay="1000"/>
                            </p:stCondLst>
                            <p:childTnLst>
                              <p:par>
                                <p:cTn id="34" presetID="21" presetClass="entr" presetSubtype="4" fill="hold" nodeType="afterEffect">
                                  <p:stCondLst>
                                    <p:cond delay="0"/>
                                  </p:stCondLst>
                                  <p:childTnLst>
                                    <p:set>
                                      <p:cBhvr>
                                        <p:cTn id="35" dur="1" fill="hold">
                                          <p:stCondLst>
                                            <p:cond delay="0"/>
                                          </p:stCondLst>
                                        </p:cTn>
                                        <p:tgtEl>
                                          <p:spTgt spid="73731"/>
                                        </p:tgtEl>
                                        <p:attrNameLst>
                                          <p:attrName>style.visibility</p:attrName>
                                        </p:attrNameLst>
                                      </p:cBhvr>
                                      <p:to>
                                        <p:strVal val="visible"/>
                                      </p:to>
                                    </p:set>
                                    <p:animEffect transition="in" filter="wheel(4)">
                                      <p:cBhvr>
                                        <p:cTn id="36" dur="1000"/>
                                        <p:tgtEl>
                                          <p:spTgt spid="7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35427"/>
            <a:ext cx="12192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tập</a:t>
            </a:r>
            <a:r>
              <a:rPr lang="en-US" sz="2800" b="1" dirty="0" smtClean="0">
                <a:solidFill>
                  <a:srgbClr val="FF0000"/>
                </a:solidFill>
                <a:latin typeface="Times New Roman" pitchFamily="18" charset="0"/>
                <a:cs typeface="Times New Roman" pitchFamily="18" charset="0"/>
              </a:rPr>
              <a:t> 3</a:t>
            </a:r>
            <a:r>
              <a:rPr lang="nl-NL" sz="2800" b="1"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ngày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trời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không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quả</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bưởi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trọng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5 N </a:t>
            </a:r>
            <a:r>
              <a:rPr lang="en-US" sz="2800" dirty="0" err="1" smtClean="0">
                <a:solidFill>
                  <a:srgbClr val="FF0000"/>
                </a:solidFill>
                <a:latin typeface="Times New Roman" pitchFamily="18" charset="0"/>
                <a:cs typeface="Times New Roman" pitchFamily="18" charset="0"/>
              </a:rPr>
              <a:t>rụng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cành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cây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cao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2m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xuống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mặt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trường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hợp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này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lực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nào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đã</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thực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hiện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công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học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Tính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công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lực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đã</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thực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hiện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bỏ</a:t>
            </a:r>
            <a:r>
              <a:rPr lang="en-US" sz="2800" dirty="0" smtClean="0">
                <a:solidFill>
                  <a:srgbClr val="FF0000"/>
                </a:solidFill>
                <a:latin typeface="Times New Roman" pitchFamily="18" charset="0"/>
                <a:cs typeface="Times New Roman" pitchFamily="18" charset="0"/>
              </a:rPr>
              <a:t> qua </a:t>
            </a:r>
            <a:r>
              <a:rPr lang="en-US" sz="2800" dirty="0" err="1" smtClean="0">
                <a:solidFill>
                  <a:srgbClr val="FF0000"/>
                </a:solidFill>
                <a:latin typeface="Times New Roman" pitchFamily="18" charset="0"/>
                <a:cs typeface="Times New Roman" pitchFamily="18" charset="0"/>
              </a:rPr>
              <a:t>lực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cản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không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khí</a:t>
            </a:r>
            <a:r>
              <a:rPr lang="en-US" sz="2800" dirty="0" smtClean="0">
                <a:solidFill>
                  <a:srgbClr val="FF0000"/>
                </a:solidFill>
                <a:latin typeface="Times New Roman" pitchFamily="18" charset="0"/>
                <a:cs typeface="Times New Roman" pitchFamily="18" charset="0"/>
              </a:rPr>
              <a:t>).</a:t>
            </a:r>
            <a:endParaRPr lang="nl-NL" sz="2800" dirty="0" smtClean="0">
              <a:solidFill>
                <a:srgbClr val="FF0000"/>
              </a:solidFill>
              <a:latin typeface="Times New Roman" pitchFamily="18" charset="0"/>
              <a:cs typeface="Times New Roman" pitchFamily="18" charset="0"/>
            </a:endParaRPr>
          </a:p>
          <a:p>
            <a:pPr algn="just">
              <a:buFontTx/>
              <a:buChar char="-"/>
            </a:pPr>
            <a:r>
              <a:rPr lang="nl-NL" sz="2800" dirty="0" smtClean="0">
                <a:latin typeface="Times New Roman" pitchFamily="18" charset="0"/>
                <a:cs typeface="Times New Roman" pitchFamily="18" charset="0"/>
              </a:rPr>
              <a:t> Lực thực hiện công là trọng lực.</a:t>
            </a:r>
          </a:p>
          <a:p>
            <a:pPr algn="just">
              <a:buFontTx/>
              <a:buChar char="-"/>
            </a:pPr>
            <a:r>
              <a:rPr lang="nl-NL" sz="2800" dirty="0" smtClean="0">
                <a:latin typeface="Times New Roman" pitchFamily="18" charset="0"/>
                <a:cs typeface="Times New Roman" pitchFamily="18" charset="0"/>
              </a:rPr>
              <a:t> Công của trọng lực đã thực hiện: A = P.s = 5.2 = 10 (J)</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 </a:t>
            </a:r>
            <a:r>
              <a:rPr lang="en-US" sz="2800" b="1" dirty="0" err="1" smtClean="0">
                <a:solidFill>
                  <a:srgbClr val="FF00FF"/>
                </a:solidFill>
                <a:latin typeface="Times New Roman" pitchFamily="18" charset="0"/>
                <a:cs typeface="Times New Roman" pitchFamily="18" charset="0"/>
              </a:rPr>
              <a:t>CÔNG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CÔNG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SUẤT</a:t>
            </a:r>
            <a:endParaRPr lang="en-US" sz="3200" b="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145">
                                            <p:txEl>
                                              <p:pRg st="1" end="1"/>
                                            </p:txEl>
                                          </p:spTgt>
                                        </p:tgtEl>
                                        <p:attrNameLst>
                                          <p:attrName>style.visibility</p:attrName>
                                        </p:attrNameLst>
                                      </p:cBhvr>
                                      <p:to>
                                        <p:strVal val="visible"/>
                                      </p:to>
                                    </p:set>
                                    <p:animEffect transition="in" filter="strips(downRight)">
                                      <p:cBhvr>
                                        <p:cTn id="7" dur="1000"/>
                                        <p:tgtEl>
                                          <p:spTgt spid="614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145">
                                            <p:txEl>
                                              <p:pRg st="2" end="2"/>
                                            </p:txEl>
                                          </p:spTgt>
                                        </p:tgtEl>
                                        <p:attrNameLst>
                                          <p:attrName>style.visibility</p:attrName>
                                        </p:attrNameLst>
                                      </p:cBhvr>
                                      <p:to>
                                        <p:strVal val="visible"/>
                                      </p:to>
                                    </p:set>
                                    <p:animEffect transition="in" filter="strips(downRight)">
                                      <p:cBhvr>
                                        <p:cTn id="12" dur="1000"/>
                                        <p:tgtEl>
                                          <p:spTgt spid="61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4868"/>
            <a:ext cx="12192000" cy="769441"/>
          </a:xfrm>
          <a:prstGeom prst="rect">
            <a:avLst/>
          </a:prstGeom>
          <a:noFill/>
        </p:spPr>
        <p:txBody>
          <a:bodyPr wrap="square" rtlCol="0">
            <a:spAutoFit/>
          </a:bodyPr>
          <a:lstStyle/>
          <a:p>
            <a:pPr algn="ctr"/>
            <a:r>
              <a:rPr lang="en-US" sz="4400" b="1" dirty="0" err="1" smtClean="0">
                <a:solidFill>
                  <a:srgbClr val="0000FF"/>
                </a:solidFill>
                <a:latin typeface="Times New Roman" pitchFamily="18" charset="0"/>
                <a:cs typeface="Times New Roman" pitchFamily="18" charset="0"/>
              </a:rPr>
              <a:t>PHẦN</a:t>
            </a:r>
            <a:r>
              <a:rPr lang="en-US" sz="4400" b="1" dirty="0" smtClean="0">
                <a:solidFill>
                  <a:srgbClr val="0000FF"/>
                </a:solidFill>
                <a:latin typeface="Times New Roman" pitchFamily="18" charset="0"/>
                <a:cs typeface="Times New Roman" pitchFamily="18" charset="0"/>
              </a:rPr>
              <a:t> 1: </a:t>
            </a:r>
            <a:r>
              <a:rPr lang="en-US" sz="4400" b="1" dirty="0" err="1" smtClean="0">
                <a:solidFill>
                  <a:srgbClr val="0000FF"/>
                </a:solidFill>
                <a:latin typeface="Times New Roman" pitchFamily="18" charset="0"/>
                <a:cs typeface="Times New Roman" pitchFamily="18" charset="0"/>
              </a:rPr>
              <a:t>NĂNG</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LƯỢNG</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VÀ</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SỰ</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BIẾN</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ĐỔI</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3029095"/>
            <a:ext cx="12192000" cy="707886"/>
          </a:xfrm>
          <a:prstGeom prst="rect">
            <a:avLst/>
          </a:prstGeom>
          <a:noFill/>
        </p:spPr>
        <p:txBody>
          <a:bodyPr wrap="square" rtlCol="0">
            <a:spAutoFit/>
          </a:bodyPr>
          <a:lstStyle/>
          <a:p>
            <a:pPr algn="ctr"/>
            <a:r>
              <a:rPr lang="en-US" sz="4000" b="1" dirty="0" err="1" smtClean="0">
                <a:solidFill>
                  <a:srgbClr val="0000FF"/>
                </a:solidFill>
                <a:latin typeface="Times New Roman" pitchFamily="18" charset="0"/>
                <a:cs typeface="Times New Roman" pitchFamily="18" charset="0"/>
              </a:rPr>
              <a:t>CHỦ</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ĐỀ</a:t>
            </a:r>
            <a:r>
              <a:rPr lang="en-US" sz="4000" b="1" dirty="0" smtClean="0">
                <a:solidFill>
                  <a:srgbClr val="0000FF"/>
                </a:solidFill>
                <a:latin typeface="Times New Roman" pitchFamily="18" charset="0"/>
                <a:cs typeface="Times New Roman" pitchFamily="18" charset="0"/>
              </a:rPr>
              <a:t> 1: </a:t>
            </a:r>
            <a:r>
              <a:rPr lang="en-US" sz="4000" b="1" dirty="0" err="1" smtClean="0">
                <a:solidFill>
                  <a:srgbClr val="0000FF"/>
                </a:solidFill>
                <a:latin typeface="Times New Roman" pitchFamily="18" charset="0"/>
                <a:cs typeface="Times New Roman" pitchFamily="18" charset="0"/>
              </a:rPr>
              <a:t>NĂNG</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LƯỢNG</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CƠ</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HỌC</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979782"/>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1: </a:t>
            </a:r>
            <a:r>
              <a:rPr lang="en-US" sz="3600" b="1" dirty="0" err="1" smtClean="0">
                <a:solidFill>
                  <a:srgbClr val="0000FF"/>
                </a:solidFill>
                <a:latin typeface="Times New Roman" pitchFamily="18" charset="0"/>
                <a:cs typeface="Times New Roman" pitchFamily="18" charset="0"/>
              </a:rPr>
              <a:t>CÔNG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VÀ</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CÔNG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SUẤT</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35427"/>
            <a:ext cx="12192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tập</a:t>
            </a:r>
            <a:r>
              <a:rPr lang="en-US" sz="2800" b="1" dirty="0" smtClean="0">
                <a:solidFill>
                  <a:srgbClr val="FF0000"/>
                </a:solidFill>
                <a:latin typeface="Times New Roman" pitchFamily="18" charset="0"/>
                <a:cs typeface="Times New Roman" pitchFamily="18" charset="0"/>
              </a:rPr>
              <a:t> 4</a:t>
            </a:r>
            <a:r>
              <a:rPr lang="nl-NL" sz="2800" b="1"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người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làm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vườn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nhấc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chậu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cây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trọng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45 N </a:t>
            </a:r>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mặt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cao</a:t>
            </a:r>
            <a:r>
              <a:rPr lang="en-US" sz="2800" dirty="0" smtClean="0">
                <a:solidFill>
                  <a:srgbClr val="FF0000"/>
                </a:solidFill>
                <a:latin typeface="Times New Roman" pitchFamily="18" charset="0"/>
                <a:cs typeface="Times New Roman" pitchFamily="18" charset="0"/>
              </a:rPr>
              <a:t> 1,2 m </a:t>
            </a:r>
            <a:r>
              <a:rPr lang="en-US" sz="2800" dirty="0" err="1" smtClean="0">
                <a:solidFill>
                  <a:srgbClr val="FF0000"/>
                </a:solidFill>
                <a:latin typeface="Times New Roman" pitchFamily="18" charset="0"/>
                <a:cs typeface="Times New Roman" pitchFamily="18" charset="0"/>
              </a:rPr>
              <a:t>theo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phương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thẳng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đứng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để</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đặt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chiếc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xe</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đẩy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Sau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người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này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đẩy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xe</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chuyển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theo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phương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ngang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quãng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đường</a:t>
            </a:r>
            <a:r>
              <a:rPr lang="en-US" sz="2800" dirty="0" smtClean="0">
                <a:solidFill>
                  <a:srgbClr val="FF0000"/>
                </a:solidFill>
                <a:latin typeface="Times New Roman" pitchFamily="18" charset="0"/>
                <a:cs typeface="Times New Roman" pitchFamily="18" charset="0"/>
              </a:rPr>
              <a:t> 20 m. </a:t>
            </a:r>
            <a:r>
              <a:rPr lang="en-US" sz="2800" dirty="0" err="1" smtClean="0">
                <a:solidFill>
                  <a:srgbClr val="FF0000"/>
                </a:solidFill>
                <a:latin typeface="Times New Roman" pitchFamily="18" charset="0"/>
                <a:cs typeface="Times New Roman" pitchFamily="18" charset="0"/>
              </a:rPr>
              <a:t>Tính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công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học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người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làm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vườn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đã</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thực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hiện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chậu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cây</a:t>
            </a:r>
            <a:r>
              <a:rPr lang="en-US" sz="2800" dirty="0" smtClean="0">
                <a:solidFill>
                  <a:srgbClr val="FF0000"/>
                </a:solidFill>
                <a:latin typeface="Times New Roman" pitchFamily="18" charset="0"/>
                <a:cs typeface="Times New Roman" pitchFamily="18" charset="0"/>
              </a:rPr>
              <a:t>.</a:t>
            </a:r>
            <a:endParaRPr lang="nl-NL" sz="2800" dirty="0" smtClean="0">
              <a:solidFill>
                <a:srgbClr val="FF0000"/>
              </a:solidFill>
              <a:latin typeface="Times New Roman" pitchFamily="18" charset="0"/>
              <a:cs typeface="Times New Roman" pitchFamily="18" charset="0"/>
            </a:endParaRPr>
          </a:p>
          <a:p>
            <a:pPr algn="just">
              <a:buFontTx/>
              <a:buChar char="-"/>
            </a:pPr>
            <a:r>
              <a:rPr lang="nl-NL" sz="2800" dirty="0" smtClean="0">
                <a:latin typeface="Times New Roman" pitchFamily="18" charset="0"/>
                <a:cs typeface="Times New Roman" pitchFamily="18" charset="0"/>
              </a:rPr>
              <a:t> Người làm vườn chỉ thực hiện công khi nhấc chậu cây từ mặt đất lên độ cao 1,2m. Công này có độ lớn là: A = F.s = 45.1,2 = 54 (J).</a:t>
            </a:r>
          </a:p>
          <a:p>
            <a:pPr algn="just">
              <a:buFontTx/>
              <a:buChar char="-"/>
            </a:pPr>
            <a:r>
              <a:rPr lang="nl-NL" sz="2800" dirty="0" smtClean="0">
                <a:latin typeface="Times New Roman" pitchFamily="18" charset="0"/>
                <a:cs typeface="Times New Roman" pitchFamily="18" charset="0"/>
              </a:rPr>
              <a:t> Khi người đó đẩy xe di chuyển trên quãng đường dài 20 m, lực này không sinh công lên chậu cây.</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 </a:t>
            </a:r>
            <a:r>
              <a:rPr lang="en-US" sz="2800" b="1" dirty="0" err="1" smtClean="0">
                <a:solidFill>
                  <a:srgbClr val="FF00FF"/>
                </a:solidFill>
                <a:latin typeface="Times New Roman" pitchFamily="18" charset="0"/>
                <a:cs typeface="Times New Roman" pitchFamily="18" charset="0"/>
              </a:rPr>
              <a:t>CÔNG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CÔNG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SUẤT</a:t>
            </a:r>
            <a:endParaRPr lang="en-US" sz="3200" b="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145">
                                            <p:txEl>
                                              <p:pRg st="1" end="1"/>
                                            </p:txEl>
                                          </p:spTgt>
                                        </p:tgtEl>
                                        <p:attrNameLst>
                                          <p:attrName>style.visibility</p:attrName>
                                        </p:attrNameLst>
                                      </p:cBhvr>
                                      <p:to>
                                        <p:strVal val="visible"/>
                                      </p:to>
                                    </p:set>
                                    <p:anim calcmode="lin" valueType="num">
                                      <p:cBhvr>
                                        <p:cTn id="7" dur="1000" fill="hold"/>
                                        <p:tgtEl>
                                          <p:spTgt spid="614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614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6145">
                                            <p:txEl>
                                              <p:pRg st="2" end="2"/>
                                            </p:txEl>
                                          </p:spTgt>
                                        </p:tgtEl>
                                        <p:attrNameLst>
                                          <p:attrName>style.visibility</p:attrName>
                                        </p:attrNameLst>
                                      </p:cBhvr>
                                      <p:to>
                                        <p:strVal val="visible"/>
                                      </p:to>
                                    </p:set>
                                    <p:anim calcmode="lin" valueType="num">
                                      <p:cBhvr>
                                        <p:cTn id="13" dur="1000" fill="hold"/>
                                        <p:tgtEl>
                                          <p:spTgt spid="6145">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614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35427"/>
            <a:ext cx="12192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tập</a:t>
            </a:r>
            <a:r>
              <a:rPr lang="en-US" sz="2800" b="1" dirty="0" smtClean="0">
                <a:solidFill>
                  <a:srgbClr val="FF0000"/>
                </a:solidFill>
                <a:latin typeface="Times New Roman" pitchFamily="18" charset="0"/>
                <a:cs typeface="Times New Roman" pitchFamily="18" charset="0"/>
              </a:rPr>
              <a:t> 5</a:t>
            </a:r>
            <a:r>
              <a:rPr lang="nl-NL" sz="2800" b="1"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thang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máy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trọng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2000 N </a:t>
            </a:r>
            <a:r>
              <a:rPr lang="en-US" sz="2800" dirty="0" err="1" smtClean="0">
                <a:solidFill>
                  <a:srgbClr val="FF0000"/>
                </a:solidFill>
                <a:latin typeface="Times New Roman" pitchFamily="18" charset="0"/>
                <a:cs typeface="Times New Roman" pitchFamily="18" charset="0"/>
              </a:rPr>
              <a:t>chứa</a:t>
            </a:r>
            <a:r>
              <a:rPr lang="en-US" sz="2800" dirty="0" smtClean="0">
                <a:solidFill>
                  <a:srgbClr val="FF0000"/>
                </a:solidFill>
                <a:latin typeface="Times New Roman" pitchFamily="18" charset="0"/>
                <a:cs typeface="Times New Roman" pitchFamily="18" charset="0"/>
              </a:rPr>
              <a:t> 8 </a:t>
            </a:r>
            <a:r>
              <a:rPr lang="en-US" sz="2800" dirty="0" err="1" smtClean="0">
                <a:solidFill>
                  <a:srgbClr val="FF0000"/>
                </a:solidFill>
                <a:latin typeface="Times New Roman" pitchFamily="18" charset="0"/>
                <a:cs typeface="Times New Roman" pitchFamily="18" charset="0"/>
              </a:rPr>
              <a:t>người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với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tổng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trọng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3 600 N. </a:t>
            </a:r>
            <a:r>
              <a:rPr lang="en-US" sz="2800" dirty="0" err="1" smtClean="0">
                <a:solidFill>
                  <a:srgbClr val="FF0000"/>
                </a:solidFill>
                <a:latin typeface="Times New Roman" pitchFamily="18" charset="0"/>
                <a:cs typeface="Times New Roman" pitchFamily="18" charset="0"/>
              </a:rPr>
              <a:t>Thang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đều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với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tốc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a:t>
            </a:r>
            <a:r>
              <a:rPr lang="en-US" sz="2800" dirty="0" smtClean="0">
                <a:solidFill>
                  <a:srgbClr val="FF0000"/>
                </a:solidFill>
                <a:latin typeface="Times New Roman" pitchFamily="18" charset="0"/>
                <a:cs typeface="Times New Roman" pitchFamily="18" charset="0"/>
              </a:rPr>
              <a:t> 2,5 m/s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thời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gian</a:t>
            </a:r>
            <a:r>
              <a:rPr lang="en-US" sz="2800" dirty="0" smtClean="0">
                <a:solidFill>
                  <a:srgbClr val="FF0000"/>
                </a:solidFill>
                <a:latin typeface="Times New Roman" pitchFamily="18" charset="0"/>
                <a:cs typeface="Times New Roman" pitchFamily="18" charset="0"/>
              </a:rPr>
              <a:t> 20 s. </a:t>
            </a:r>
            <a:r>
              <a:rPr lang="en-US" sz="2800" dirty="0" err="1" smtClean="0">
                <a:solidFill>
                  <a:srgbClr val="FF0000"/>
                </a:solidFill>
                <a:latin typeface="Times New Roman" pitchFamily="18" charset="0"/>
                <a:cs typeface="Times New Roman" pitchFamily="18" charset="0"/>
              </a:rPr>
              <a:t>Tính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công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suất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thang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máy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theo</a:t>
            </a:r>
            <a:r>
              <a:rPr lang="en-US" sz="2800" dirty="0" smtClean="0">
                <a:solidFill>
                  <a:srgbClr val="FF0000"/>
                </a:solidFill>
                <a:latin typeface="Times New Roman" pitchFamily="18" charset="0"/>
                <a:cs typeface="Times New Roman" pitchFamily="18" charset="0"/>
              </a:rPr>
              <a:t> 2 </a:t>
            </a:r>
            <a:r>
              <a:rPr lang="en-US" sz="2800" dirty="0" err="1" smtClean="0">
                <a:solidFill>
                  <a:srgbClr val="FF0000"/>
                </a:solidFill>
                <a:latin typeface="Times New Roman" pitchFamily="18" charset="0"/>
                <a:cs typeface="Times New Roman" pitchFamily="18" charset="0"/>
              </a:rPr>
              <a:t>cách</a:t>
            </a:r>
            <a:r>
              <a:rPr lang="en-US" sz="2800" dirty="0" smtClean="0">
                <a:solidFill>
                  <a:srgbClr val="FF0000"/>
                </a:solidFill>
                <a:latin typeface="Times New Roman" pitchFamily="18" charset="0"/>
                <a:cs typeface="Times New Roman" pitchFamily="18" charset="0"/>
              </a:rPr>
              <a:t>.</a:t>
            </a:r>
            <a:endParaRPr lang="nl-NL" sz="2800" dirty="0" smtClean="0">
              <a:solidFill>
                <a:srgbClr val="FF0000"/>
              </a:solidFill>
              <a:latin typeface="Times New Roman" pitchFamily="18" charset="0"/>
              <a:cs typeface="Times New Roman" pitchFamily="18" charset="0"/>
            </a:endParaRPr>
          </a:p>
          <a:p>
            <a:pPr algn="just">
              <a:buFontTx/>
              <a:buChar char="-"/>
            </a:pPr>
            <a:r>
              <a:rPr lang="nl-NL" sz="2800" dirty="0" smtClean="0">
                <a:latin typeface="Times New Roman" pitchFamily="18" charset="0"/>
                <a:cs typeface="Times New Roman" pitchFamily="18" charset="0"/>
              </a:rPr>
              <a:t>Động cơ thang máy cần tác dụng lực kéo bằng tổng trọng lượng của thang máy và người: F = 2 000 + 3 600 = 5 600 (N).</a:t>
            </a:r>
          </a:p>
          <a:p>
            <a:pPr algn="just">
              <a:buFontTx/>
              <a:buChar char="-"/>
            </a:pPr>
            <a:r>
              <a:rPr lang="nl-NL" sz="2800" dirty="0" smtClean="0">
                <a:latin typeface="Times New Roman" pitchFamily="18" charset="0"/>
                <a:cs typeface="Times New Roman" pitchFamily="18" charset="0"/>
              </a:rPr>
              <a:t> Quãng đường thang máy được kéo lên là: s = v.t = 2,5.20 = 20 (m)</a:t>
            </a:r>
          </a:p>
          <a:p>
            <a:pPr algn="just">
              <a:buFontTx/>
              <a:buChar char="-"/>
            </a:pPr>
            <a:r>
              <a:rPr lang="nl-NL" sz="2800" dirty="0" smtClean="0">
                <a:latin typeface="Times New Roman" pitchFamily="18" charset="0"/>
                <a:cs typeface="Times New Roman" pitchFamily="18" charset="0"/>
              </a:rPr>
              <a:t> Công suất động cơ thang máy được tính theo 2 cách:</a:t>
            </a:r>
          </a:p>
          <a:p>
            <a:pPr algn="just"/>
            <a:r>
              <a:rPr lang="nl-NL" sz="2800" dirty="0" smtClean="0">
                <a:latin typeface="Times New Roman" pitchFamily="18" charset="0"/>
                <a:cs typeface="Times New Roman" pitchFamily="18" charset="0"/>
              </a:rPr>
              <a:t>+ Cách 1: </a:t>
            </a:r>
            <a:r>
              <a:rPr lang="en-US" sz="2800" b="1" dirty="0" smtClean="0">
                <a:latin typeface="VNIWed6"/>
                <a:ea typeface="Times New Roman" pitchFamily="18" charset="0"/>
                <a:cs typeface="Times New Roman" pitchFamily="18" charset="0"/>
              </a:rPr>
              <a:t>P  </a:t>
            </a:r>
            <a:r>
              <a:rPr lang="en-US" sz="2800" dirty="0" smtClean="0">
                <a:latin typeface="VNIWed6"/>
                <a:ea typeface="Times New Roman" pitchFamily="18" charset="0"/>
                <a:cs typeface="Times New Roman" pitchFamily="18" charset="0"/>
              </a:rPr>
              <a:t>=</a:t>
            </a:r>
            <a:r>
              <a:rPr lang="en-US" sz="2800" dirty="0" err="1" smtClean="0">
                <a:latin typeface="Times New Roman" pitchFamily="18" charset="0"/>
                <a:ea typeface="Times New Roman" pitchFamily="18" charset="0"/>
                <a:cs typeface="Times New Roman" pitchFamily="18" charset="0"/>
              </a:rPr>
              <a:t>F.v</a:t>
            </a:r>
            <a:r>
              <a:rPr lang="en-US" sz="2800" dirty="0" smtClean="0">
                <a:latin typeface="Times New Roman" pitchFamily="18" charset="0"/>
                <a:ea typeface="Times New Roman" pitchFamily="18" charset="0"/>
                <a:cs typeface="Times New Roman" pitchFamily="18" charset="0"/>
              </a:rPr>
              <a:t> = 5 600.2,5 = 14 000 (W)</a:t>
            </a:r>
          </a:p>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2: </a:t>
            </a:r>
          </a:p>
          <a:p>
            <a:pPr algn="just"/>
            <a:r>
              <a:rPr lang="en-US" sz="2800" b="1" dirty="0" smtClean="0">
                <a:latin typeface="VNIWed6"/>
                <a:ea typeface="Times New Roman" pitchFamily="18" charset="0"/>
                <a:cs typeface="Times New Roman" pitchFamily="18" charset="0"/>
              </a:rPr>
              <a:t>                 P  </a:t>
            </a:r>
            <a:r>
              <a:rPr lang="en-US" sz="2800" dirty="0" smtClean="0">
                <a:latin typeface="VNIWed6"/>
                <a:ea typeface="Times New Roman" pitchFamily="18" charset="0"/>
                <a:cs typeface="Times New Roman" pitchFamily="18" charset="0"/>
              </a:rPr>
              <a:t>=</a:t>
            </a:r>
            <a:endParaRPr lang="nl-NL" sz="2800" dirty="0" smtClean="0">
              <a:latin typeface="Times New Roman" pitchFamily="18" charset="0"/>
              <a:cs typeface="Times New Roman" pitchFamily="18" charset="0"/>
            </a:endParaRP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 </a:t>
            </a:r>
            <a:r>
              <a:rPr lang="en-US" sz="2800" b="1" dirty="0" err="1" smtClean="0">
                <a:solidFill>
                  <a:srgbClr val="FF00FF"/>
                </a:solidFill>
                <a:latin typeface="Times New Roman" pitchFamily="18" charset="0"/>
                <a:cs typeface="Times New Roman" pitchFamily="18" charset="0"/>
              </a:rPr>
              <a:t>CÔNG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CÔNG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SUẤT</a:t>
            </a:r>
            <a:endParaRPr lang="en-US" sz="3200" b="1" dirty="0">
              <a:solidFill>
                <a:srgbClr val="FF00FF"/>
              </a:solidFill>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746500" y="1905000"/>
          <a:ext cx="914400" cy="198438"/>
        </p:xfrm>
        <a:graphic>
          <a:graphicData uri="http://schemas.openxmlformats.org/presentationml/2006/ole">
            <mc:AlternateContent xmlns:mc="http://schemas.openxmlformats.org/markup-compatibility/2006">
              <mc:Choice xmlns:v="urn:schemas-microsoft-com:vml" Requires="v">
                <p:oleObj spid="_x0000_s74758" name="Equation" r:id="rId3" imgW="914400" imgH="198720" progId="Equation.DSMT4">
                  <p:embed/>
                </p:oleObj>
              </mc:Choice>
              <mc:Fallback>
                <p:oleObj name="Equation" r:id="rId3" imgW="914400" imgH="1987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500" y="19050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55" name="Object 3"/>
          <p:cNvGraphicFramePr>
            <a:graphicFrameLocks noChangeAspect="1"/>
          </p:cNvGraphicFramePr>
          <p:nvPr/>
        </p:nvGraphicFramePr>
        <p:xfrm>
          <a:off x="2420253" y="4136570"/>
          <a:ext cx="4163263" cy="827315"/>
        </p:xfrm>
        <a:graphic>
          <a:graphicData uri="http://schemas.openxmlformats.org/presentationml/2006/ole">
            <mc:AlternateContent xmlns:mc="http://schemas.openxmlformats.org/markup-compatibility/2006">
              <mc:Choice xmlns:v="urn:schemas-microsoft-com:vml" Requires="v">
                <p:oleObj spid="_x0000_s74759" name="Equation" r:id="rId5" imgW="1981080" imgH="393480" progId="Equation.DSMT4">
                  <p:embed/>
                </p:oleObj>
              </mc:Choice>
              <mc:Fallback>
                <p:oleObj name="Equation" r:id="rId5" imgW="1981080" imgH="393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0253" y="4136570"/>
                        <a:ext cx="4163263" cy="82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145">
                                            <p:txEl>
                                              <p:pRg st="1" end="1"/>
                                            </p:txEl>
                                          </p:spTgt>
                                        </p:tgtEl>
                                        <p:attrNameLst>
                                          <p:attrName>style.visibility</p:attrName>
                                        </p:attrNameLst>
                                      </p:cBhvr>
                                      <p:to>
                                        <p:strVal val="visible"/>
                                      </p:to>
                                    </p:set>
                                    <p:anim calcmode="lin" valueType="num">
                                      <p:cBhvr>
                                        <p:cTn id="7" dur="1000" fill="hold"/>
                                        <p:tgtEl>
                                          <p:spTgt spid="614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6145">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614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145">
                                            <p:txEl>
                                              <p:pRg st="2" end="2"/>
                                            </p:txEl>
                                          </p:spTgt>
                                        </p:tgtEl>
                                        <p:attrNameLst>
                                          <p:attrName>style.visibility</p:attrName>
                                        </p:attrNameLst>
                                      </p:cBhvr>
                                      <p:to>
                                        <p:strVal val="visible"/>
                                      </p:to>
                                    </p:set>
                                    <p:anim calcmode="lin" valueType="num">
                                      <p:cBhvr>
                                        <p:cTn id="14" dur="1000" fill="hold"/>
                                        <p:tgtEl>
                                          <p:spTgt spid="6145">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6145">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614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145">
                                            <p:txEl>
                                              <p:pRg st="3" end="3"/>
                                            </p:txEl>
                                          </p:spTgt>
                                        </p:tgtEl>
                                        <p:attrNameLst>
                                          <p:attrName>style.visibility</p:attrName>
                                        </p:attrNameLst>
                                      </p:cBhvr>
                                      <p:to>
                                        <p:strVal val="visible"/>
                                      </p:to>
                                    </p:set>
                                    <p:anim calcmode="lin" valueType="num">
                                      <p:cBhvr>
                                        <p:cTn id="21" dur="1000" fill="hold"/>
                                        <p:tgtEl>
                                          <p:spTgt spid="6145">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6145">
                                            <p:txEl>
                                              <p:pRg st="3" end="3"/>
                                            </p:txEl>
                                          </p:spTgt>
                                        </p:tgtEl>
                                        <p:attrNameLst>
                                          <p:attrName>ppt_h</p:attrName>
                                        </p:attrNameLst>
                                      </p:cBhvr>
                                      <p:tavLst>
                                        <p:tav tm="0">
                                          <p:val>
                                            <p:fltVal val="0"/>
                                          </p:val>
                                        </p:tav>
                                        <p:tav tm="100000">
                                          <p:val>
                                            <p:strVal val="#ppt_h"/>
                                          </p:val>
                                        </p:tav>
                                      </p:tavLst>
                                    </p:anim>
                                    <p:animEffect transition="in" filter="fade">
                                      <p:cBhvr>
                                        <p:cTn id="23" dur="1000"/>
                                        <p:tgtEl>
                                          <p:spTgt spid="614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6145">
                                            <p:txEl>
                                              <p:pRg st="4" end="4"/>
                                            </p:txEl>
                                          </p:spTgt>
                                        </p:tgtEl>
                                        <p:attrNameLst>
                                          <p:attrName>style.visibility</p:attrName>
                                        </p:attrNameLst>
                                      </p:cBhvr>
                                      <p:to>
                                        <p:strVal val="visible"/>
                                      </p:to>
                                    </p:set>
                                    <p:anim calcmode="lin" valueType="num">
                                      <p:cBhvr>
                                        <p:cTn id="28" dur="1000" fill="hold"/>
                                        <p:tgtEl>
                                          <p:spTgt spid="6145">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6145">
                                            <p:txEl>
                                              <p:pRg st="4" end="4"/>
                                            </p:txEl>
                                          </p:spTgt>
                                        </p:tgtEl>
                                        <p:attrNameLst>
                                          <p:attrName>ppt_h</p:attrName>
                                        </p:attrNameLst>
                                      </p:cBhvr>
                                      <p:tavLst>
                                        <p:tav tm="0">
                                          <p:val>
                                            <p:fltVal val="0"/>
                                          </p:val>
                                        </p:tav>
                                        <p:tav tm="100000">
                                          <p:val>
                                            <p:strVal val="#ppt_h"/>
                                          </p:val>
                                        </p:tav>
                                      </p:tavLst>
                                    </p:anim>
                                    <p:animEffect transition="in" filter="fade">
                                      <p:cBhvr>
                                        <p:cTn id="30" dur="1000"/>
                                        <p:tgtEl>
                                          <p:spTgt spid="614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6145">
                                            <p:txEl>
                                              <p:pRg st="5" end="5"/>
                                            </p:txEl>
                                          </p:spTgt>
                                        </p:tgtEl>
                                        <p:attrNameLst>
                                          <p:attrName>style.visibility</p:attrName>
                                        </p:attrNameLst>
                                      </p:cBhvr>
                                      <p:to>
                                        <p:strVal val="visible"/>
                                      </p:to>
                                    </p:set>
                                    <p:anim calcmode="lin" valueType="num">
                                      <p:cBhvr>
                                        <p:cTn id="35" dur="1000" fill="hold"/>
                                        <p:tgtEl>
                                          <p:spTgt spid="6145">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6145">
                                            <p:txEl>
                                              <p:pRg st="5" end="5"/>
                                            </p:txEl>
                                          </p:spTgt>
                                        </p:tgtEl>
                                        <p:attrNameLst>
                                          <p:attrName>ppt_h</p:attrName>
                                        </p:attrNameLst>
                                      </p:cBhvr>
                                      <p:tavLst>
                                        <p:tav tm="0">
                                          <p:val>
                                            <p:fltVal val="0"/>
                                          </p:val>
                                        </p:tav>
                                        <p:tav tm="100000">
                                          <p:val>
                                            <p:strVal val="#ppt_h"/>
                                          </p:val>
                                        </p:tav>
                                      </p:tavLst>
                                    </p:anim>
                                    <p:animEffect transition="in" filter="fade">
                                      <p:cBhvr>
                                        <p:cTn id="37" dur="1000"/>
                                        <p:tgtEl>
                                          <p:spTgt spid="614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6145">
                                            <p:txEl>
                                              <p:pRg st="6" end="6"/>
                                            </p:txEl>
                                          </p:spTgt>
                                        </p:tgtEl>
                                        <p:attrNameLst>
                                          <p:attrName>style.visibility</p:attrName>
                                        </p:attrNameLst>
                                      </p:cBhvr>
                                      <p:to>
                                        <p:strVal val="visible"/>
                                      </p:to>
                                    </p:set>
                                    <p:anim calcmode="lin" valueType="num">
                                      <p:cBhvr>
                                        <p:cTn id="42" dur="1000" fill="hold"/>
                                        <p:tgtEl>
                                          <p:spTgt spid="6145">
                                            <p:txEl>
                                              <p:pRg st="6" end="6"/>
                                            </p:txEl>
                                          </p:spTgt>
                                        </p:tgtEl>
                                        <p:attrNameLst>
                                          <p:attrName>ppt_w</p:attrName>
                                        </p:attrNameLst>
                                      </p:cBhvr>
                                      <p:tavLst>
                                        <p:tav tm="0">
                                          <p:val>
                                            <p:fltVal val="0"/>
                                          </p:val>
                                        </p:tav>
                                        <p:tav tm="100000">
                                          <p:val>
                                            <p:strVal val="#ppt_w"/>
                                          </p:val>
                                        </p:tav>
                                      </p:tavLst>
                                    </p:anim>
                                    <p:anim calcmode="lin" valueType="num">
                                      <p:cBhvr>
                                        <p:cTn id="43" dur="1000" fill="hold"/>
                                        <p:tgtEl>
                                          <p:spTgt spid="6145">
                                            <p:txEl>
                                              <p:pRg st="6" end="6"/>
                                            </p:txEl>
                                          </p:spTgt>
                                        </p:tgtEl>
                                        <p:attrNameLst>
                                          <p:attrName>ppt_h</p:attrName>
                                        </p:attrNameLst>
                                      </p:cBhvr>
                                      <p:tavLst>
                                        <p:tav tm="0">
                                          <p:val>
                                            <p:fltVal val="0"/>
                                          </p:val>
                                        </p:tav>
                                        <p:tav tm="100000">
                                          <p:val>
                                            <p:strVal val="#ppt_h"/>
                                          </p:val>
                                        </p:tav>
                                      </p:tavLst>
                                    </p:anim>
                                    <p:animEffect transition="in" filter="fade">
                                      <p:cBhvr>
                                        <p:cTn id="44" dur="1000"/>
                                        <p:tgtEl>
                                          <p:spTgt spid="6145">
                                            <p:txEl>
                                              <p:pRg st="6" end="6"/>
                                            </p:txEl>
                                          </p:spTgt>
                                        </p:tgtEl>
                                      </p:cBhvr>
                                    </p:animEffect>
                                  </p:childTnLst>
                                </p:cTn>
                              </p:par>
                            </p:childTnLst>
                          </p:cTn>
                        </p:par>
                        <p:par>
                          <p:cTn id="45" fill="hold">
                            <p:stCondLst>
                              <p:cond delay="1000"/>
                            </p:stCondLst>
                            <p:childTnLst>
                              <p:par>
                                <p:cTn id="46" presetID="53" presetClass="entr" presetSubtype="0" fill="hold" nodeType="afterEffect">
                                  <p:stCondLst>
                                    <p:cond delay="0"/>
                                  </p:stCondLst>
                                  <p:childTnLst>
                                    <p:set>
                                      <p:cBhvr>
                                        <p:cTn id="47" dur="1" fill="hold">
                                          <p:stCondLst>
                                            <p:cond delay="0"/>
                                          </p:stCondLst>
                                        </p:cTn>
                                        <p:tgtEl>
                                          <p:spTgt spid="74755"/>
                                        </p:tgtEl>
                                        <p:attrNameLst>
                                          <p:attrName>style.visibility</p:attrName>
                                        </p:attrNameLst>
                                      </p:cBhvr>
                                      <p:to>
                                        <p:strVal val="visible"/>
                                      </p:to>
                                    </p:set>
                                    <p:anim calcmode="lin" valueType="num">
                                      <p:cBhvr>
                                        <p:cTn id="48" dur="1000" fill="hold"/>
                                        <p:tgtEl>
                                          <p:spTgt spid="74755"/>
                                        </p:tgtEl>
                                        <p:attrNameLst>
                                          <p:attrName>ppt_w</p:attrName>
                                        </p:attrNameLst>
                                      </p:cBhvr>
                                      <p:tavLst>
                                        <p:tav tm="0">
                                          <p:val>
                                            <p:fltVal val="0"/>
                                          </p:val>
                                        </p:tav>
                                        <p:tav tm="100000">
                                          <p:val>
                                            <p:strVal val="#ppt_w"/>
                                          </p:val>
                                        </p:tav>
                                      </p:tavLst>
                                    </p:anim>
                                    <p:anim calcmode="lin" valueType="num">
                                      <p:cBhvr>
                                        <p:cTn id="49" dur="1000" fill="hold"/>
                                        <p:tgtEl>
                                          <p:spTgt spid="74755"/>
                                        </p:tgtEl>
                                        <p:attrNameLst>
                                          <p:attrName>ppt_h</p:attrName>
                                        </p:attrNameLst>
                                      </p:cBhvr>
                                      <p:tavLst>
                                        <p:tav tm="0">
                                          <p:val>
                                            <p:fltVal val="0"/>
                                          </p:val>
                                        </p:tav>
                                        <p:tav tm="100000">
                                          <p:val>
                                            <p:strVal val="#ppt_h"/>
                                          </p:val>
                                        </p:tav>
                                      </p:tavLst>
                                    </p:anim>
                                    <p:animEffect transition="in" filter="fade">
                                      <p:cBhvr>
                                        <p:cTn id="50" dur="1000"/>
                                        <p:tgtEl>
                                          <p:spTgt spid="74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35427"/>
            <a:ext cx="12192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tập</a:t>
            </a:r>
            <a:r>
              <a:rPr lang="en-US" sz="2800" b="1" dirty="0" smtClean="0">
                <a:solidFill>
                  <a:srgbClr val="FF0000"/>
                </a:solidFill>
                <a:latin typeface="Times New Roman" pitchFamily="18" charset="0"/>
                <a:cs typeface="Times New Roman" pitchFamily="18" charset="0"/>
              </a:rPr>
              <a:t> 6</a:t>
            </a:r>
            <a:r>
              <a:rPr lang="nl-NL" sz="2800" b="1"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máy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bơm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hút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dầu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thô</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mỏ</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sâu</a:t>
            </a:r>
            <a:r>
              <a:rPr lang="en-US" sz="2800" dirty="0" smtClean="0">
                <a:solidFill>
                  <a:srgbClr val="FF0000"/>
                </a:solidFill>
                <a:latin typeface="Times New Roman" pitchFamily="18" charset="0"/>
                <a:cs typeface="Times New Roman" pitchFamily="18" charset="0"/>
              </a:rPr>
              <a:t> 3 500 m </a:t>
            </a:r>
            <a:r>
              <a:rPr lang="en-US" sz="2800" dirty="0" err="1" smtClean="0">
                <a:solidFill>
                  <a:srgbClr val="FF0000"/>
                </a:solidFill>
                <a:latin typeface="Times New Roman" pitchFamily="18" charset="0"/>
                <a:cs typeface="Times New Roman" pitchFamily="18" charset="0"/>
              </a:rPr>
              <a:t>lên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mặt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với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0,38 </a:t>
            </a:r>
            <a:r>
              <a:rPr lang="en-US" sz="2800" dirty="0" err="1" smtClean="0">
                <a:solidFill>
                  <a:srgbClr val="FF0000"/>
                </a:solidFill>
                <a:latin typeface="Times New Roman" pitchFamily="18" charset="0"/>
                <a:cs typeface="Times New Roman" pitchFamily="18" charset="0"/>
              </a:rPr>
              <a:t>m</a:t>
            </a:r>
            <a:r>
              <a:rPr lang="en-US" sz="2800" baseline="30000" dirty="0" err="1" smtClean="0">
                <a:solidFill>
                  <a:srgbClr val="FF0000"/>
                </a:solidFill>
                <a:latin typeface="Times New Roman" pitchFamily="18" charset="0"/>
                <a:cs typeface="Times New Roman" pitchFamily="18" charset="0"/>
              </a:rPr>
              <a:t>3</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mỗi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phút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trọng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riêng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dầu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thô</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là</a:t>
            </a:r>
            <a:r>
              <a:rPr lang="en-US" sz="2800" dirty="0" smtClean="0">
                <a:solidFill>
                  <a:srgbClr val="FF0000"/>
                </a:solidFill>
                <a:latin typeface="Times New Roman" pitchFamily="18" charset="0"/>
                <a:cs typeface="Times New Roman" pitchFamily="18" charset="0"/>
              </a:rPr>
              <a:t> 9 000 N/</a:t>
            </a:r>
            <a:r>
              <a:rPr lang="en-US" sz="2800" dirty="0" err="1" smtClean="0">
                <a:solidFill>
                  <a:srgbClr val="FF0000"/>
                </a:solidFill>
                <a:latin typeface="Times New Roman" pitchFamily="18" charset="0"/>
                <a:cs typeface="Times New Roman" pitchFamily="18" charset="0"/>
              </a:rPr>
              <a:t>m</a:t>
            </a:r>
            <a:r>
              <a:rPr lang="en-US" sz="2800" baseline="30000" dirty="0" err="1" smtClean="0">
                <a:solidFill>
                  <a:srgbClr val="FF0000"/>
                </a:solidFill>
                <a:latin typeface="Times New Roman" pitchFamily="18" charset="0"/>
                <a:cs typeface="Times New Roman" pitchFamily="18" charset="0"/>
              </a:rPr>
              <a:t>3</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Tính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công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suất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máy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bơm</a:t>
            </a:r>
            <a:r>
              <a:rPr lang="en-US" sz="2800" dirty="0" smtClean="0">
                <a:solidFill>
                  <a:srgbClr val="FF0000"/>
                </a:solidFill>
                <a:latin typeface="Times New Roman" pitchFamily="18" charset="0"/>
                <a:cs typeface="Times New Roman" pitchFamily="18" charset="0"/>
              </a:rPr>
              <a:t>.</a:t>
            </a:r>
            <a:endParaRPr lang="nl-NL" sz="2800" dirty="0" smtClean="0">
              <a:solidFill>
                <a:srgbClr val="FF0000"/>
              </a:solidFill>
              <a:latin typeface="Times New Roman" pitchFamily="18" charset="0"/>
              <a:cs typeface="Times New Roman" pitchFamily="18" charset="0"/>
            </a:endParaRPr>
          </a:p>
          <a:p>
            <a:pPr algn="just">
              <a:buFontTx/>
              <a:buChar char="-"/>
            </a:pPr>
            <a:r>
              <a:rPr lang="nl-NL" sz="2800" dirty="0" smtClean="0">
                <a:latin typeface="Times New Roman" pitchFamily="18" charset="0"/>
                <a:cs typeface="Times New Roman" pitchFamily="18" charset="0"/>
              </a:rPr>
              <a:t>Trọng lượng dầu thô được máy hút lên trong mỗi phút là: </a:t>
            </a:r>
          </a:p>
          <a:p>
            <a:pPr algn="ctr"/>
            <a:r>
              <a:rPr lang="nl-NL" sz="2800" dirty="0" smtClean="0">
                <a:latin typeface="Times New Roman" pitchFamily="18" charset="0"/>
                <a:cs typeface="Times New Roman" pitchFamily="18" charset="0"/>
              </a:rPr>
              <a:t>P = d.V = 9 000.0,38 = 3 420 (N)</a:t>
            </a:r>
          </a:p>
          <a:p>
            <a:pPr>
              <a:buFontTx/>
              <a:buChar char="-"/>
            </a:pPr>
            <a:r>
              <a:rPr lang="nl-NL" sz="2800" smtClean="0">
                <a:latin typeface="Times New Roman" pitchFamily="18" charset="0"/>
                <a:cs typeface="Times New Roman" pitchFamily="18" charset="0"/>
              </a:rPr>
              <a:t> Công </a:t>
            </a:r>
            <a:r>
              <a:rPr lang="nl-NL" sz="2800" dirty="0" smtClean="0">
                <a:latin typeface="Times New Roman" pitchFamily="18" charset="0"/>
                <a:cs typeface="Times New Roman" pitchFamily="18" charset="0"/>
              </a:rPr>
              <a:t>máy hút thực hiện để hút lượng dầu thô:</a:t>
            </a:r>
          </a:p>
          <a:p>
            <a:pPr algn="ctr"/>
            <a:r>
              <a:rPr lang="nl-NL" sz="2800" dirty="0" smtClean="0">
                <a:latin typeface="Times New Roman" pitchFamily="18" charset="0"/>
                <a:cs typeface="Times New Roman" pitchFamily="18" charset="0"/>
              </a:rPr>
              <a:t> A = P.s = 3 420.3 500 = 11 970 000 (J)</a:t>
            </a:r>
          </a:p>
          <a:p>
            <a:pPr>
              <a:buFontTx/>
              <a:buChar char="-"/>
            </a:pPr>
            <a:r>
              <a:rPr lang="nl-NL" sz="2800" dirty="0" smtClean="0">
                <a:latin typeface="Times New Roman" pitchFamily="18" charset="0"/>
                <a:cs typeface="Times New Roman" pitchFamily="18" charset="0"/>
              </a:rPr>
              <a:t> Công suất của máy hút:</a:t>
            </a:r>
          </a:p>
          <a:p>
            <a:pPr algn="ctr"/>
            <a:r>
              <a:rPr lang="en-US" sz="2800" b="1" dirty="0" smtClean="0">
                <a:latin typeface="VNIWed6"/>
                <a:ea typeface="Times New Roman" pitchFamily="18" charset="0"/>
                <a:cs typeface="Times New Roman" pitchFamily="18" charset="0"/>
              </a:rPr>
              <a:t>P  </a:t>
            </a:r>
            <a:r>
              <a:rPr lang="en-US" sz="2800" dirty="0" smtClean="0">
                <a:latin typeface="VNIWed6"/>
                <a:ea typeface="Times New Roman" pitchFamily="18" charset="0"/>
                <a:cs typeface="Times New Roman" pitchFamily="18" charset="0"/>
              </a:rPr>
              <a:t>=</a:t>
            </a:r>
            <a:r>
              <a:rPr lang="en-US" sz="2800" dirty="0" smtClean="0">
                <a:latin typeface="Times New Roman" pitchFamily="18" charset="0"/>
                <a:ea typeface="Times New Roman" pitchFamily="18" charset="0"/>
                <a:cs typeface="Times New Roman" pitchFamily="18" charset="0"/>
              </a:rPr>
              <a:t>A: t = 11 970 000 : 60 = 199 500 (W).</a:t>
            </a:r>
            <a:endParaRPr lang="nl-NL" sz="2800" dirty="0" smtClean="0">
              <a:latin typeface="Times New Roman" pitchFamily="18" charset="0"/>
              <a:cs typeface="Times New Roman" pitchFamily="18" charset="0"/>
            </a:endParaRP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 </a:t>
            </a:r>
            <a:r>
              <a:rPr lang="en-US" sz="2800" b="1" dirty="0" err="1" smtClean="0">
                <a:solidFill>
                  <a:srgbClr val="FF00FF"/>
                </a:solidFill>
                <a:latin typeface="Times New Roman" pitchFamily="18" charset="0"/>
                <a:cs typeface="Times New Roman" pitchFamily="18" charset="0"/>
              </a:rPr>
              <a:t>CÔNG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CÔNG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SUẤT</a:t>
            </a:r>
            <a:endParaRPr lang="en-US" sz="3200" b="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145">
                                            <p:txEl>
                                              <p:pRg st="1" end="1"/>
                                            </p:txEl>
                                          </p:spTgt>
                                        </p:tgtEl>
                                        <p:attrNameLst>
                                          <p:attrName>style.visibility</p:attrName>
                                        </p:attrNameLst>
                                      </p:cBhvr>
                                      <p:to>
                                        <p:strVal val="visible"/>
                                      </p:to>
                                    </p:set>
                                    <p:animEffect transition="in" filter="strips(downLeft)">
                                      <p:cBhvr>
                                        <p:cTn id="7" dur="1000"/>
                                        <p:tgtEl>
                                          <p:spTgt spid="6145">
                                            <p:txEl>
                                              <p:pRg st="1" end="1"/>
                                            </p:txEl>
                                          </p:spTgt>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6145">
                                            <p:txEl>
                                              <p:pRg st="2" end="2"/>
                                            </p:txEl>
                                          </p:spTgt>
                                        </p:tgtEl>
                                        <p:attrNameLst>
                                          <p:attrName>style.visibility</p:attrName>
                                        </p:attrNameLst>
                                      </p:cBhvr>
                                      <p:to>
                                        <p:strVal val="visible"/>
                                      </p:to>
                                    </p:set>
                                    <p:animEffect transition="in" filter="strips(downLeft)">
                                      <p:cBhvr>
                                        <p:cTn id="11" dur="1000"/>
                                        <p:tgtEl>
                                          <p:spTgt spid="614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6145">
                                            <p:txEl>
                                              <p:pRg st="3" end="3"/>
                                            </p:txEl>
                                          </p:spTgt>
                                        </p:tgtEl>
                                        <p:attrNameLst>
                                          <p:attrName>style.visibility</p:attrName>
                                        </p:attrNameLst>
                                      </p:cBhvr>
                                      <p:to>
                                        <p:strVal val="visible"/>
                                      </p:to>
                                    </p:set>
                                    <p:animEffect transition="in" filter="strips(downLeft)">
                                      <p:cBhvr>
                                        <p:cTn id="16" dur="1000"/>
                                        <p:tgtEl>
                                          <p:spTgt spid="6145">
                                            <p:txEl>
                                              <p:pRg st="3" end="3"/>
                                            </p:txEl>
                                          </p:spTgt>
                                        </p:tgtEl>
                                      </p:cBhvr>
                                    </p:animEffect>
                                  </p:childTnLst>
                                </p:cTn>
                              </p:par>
                            </p:childTnLst>
                          </p:cTn>
                        </p:par>
                        <p:par>
                          <p:cTn id="17" fill="hold">
                            <p:stCondLst>
                              <p:cond delay="1000"/>
                            </p:stCondLst>
                            <p:childTnLst>
                              <p:par>
                                <p:cTn id="18" presetID="18" presetClass="entr" presetSubtype="12" fill="hold" nodeType="afterEffect">
                                  <p:stCondLst>
                                    <p:cond delay="0"/>
                                  </p:stCondLst>
                                  <p:childTnLst>
                                    <p:set>
                                      <p:cBhvr>
                                        <p:cTn id="19" dur="1" fill="hold">
                                          <p:stCondLst>
                                            <p:cond delay="0"/>
                                          </p:stCondLst>
                                        </p:cTn>
                                        <p:tgtEl>
                                          <p:spTgt spid="6145">
                                            <p:txEl>
                                              <p:pRg st="4" end="4"/>
                                            </p:txEl>
                                          </p:spTgt>
                                        </p:tgtEl>
                                        <p:attrNameLst>
                                          <p:attrName>style.visibility</p:attrName>
                                        </p:attrNameLst>
                                      </p:cBhvr>
                                      <p:to>
                                        <p:strVal val="visible"/>
                                      </p:to>
                                    </p:set>
                                    <p:animEffect transition="in" filter="strips(downLeft)">
                                      <p:cBhvr>
                                        <p:cTn id="20" dur="1000"/>
                                        <p:tgtEl>
                                          <p:spTgt spid="614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6145">
                                            <p:txEl>
                                              <p:pRg st="5" end="5"/>
                                            </p:txEl>
                                          </p:spTgt>
                                        </p:tgtEl>
                                        <p:attrNameLst>
                                          <p:attrName>style.visibility</p:attrName>
                                        </p:attrNameLst>
                                      </p:cBhvr>
                                      <p:to>
                                        <p:strVal val="visible"/>
                                      </p:to>
                                    </p:set>
                                    <p:animEffect transition="in" filter="strips(downLeft)">
                                      <p:cBhvr>
                                        <p:cTn id="25" dur="1000"/>
                                        <p:tgtEl>
                                          <p:spTgt spid="6145">
                                            <p:txEl>
                                              <p:pRg st="5" end="5"/>
                                            </p:txEl>
                                          </p:spTgt>
                                        </p:tgtEl>
                                      </p:cBhvr>
                                    </p:animEffect>
                                  </p:childTnLst>
                                </p:cTn>
                              </p:par>
                            </p:childTnLst>
                          </p:cTn>
                        </p:par>
                        <p:par>
                          <p:cTn id="26" fill="hold">
                            <p:stCondLst>
                              <p:cond delay="1000"/>
                            </p:stCondLst>
                            <p:childTnLst>
                              <p:par>
                                <p:cTn id="27" presetID="18" presetClass="entr" presetSubtype="12" fill="hold" nodeType="afterEffect">
                                  <p:stCondLst>
                                    <p:cond delay="0"/>
                                  </p:stCondLst>
                                  <p:childTnLst>
                                    <p:set>
                                      <p:cBhvr>
                                        <p:cTn id="28" dur="1" fill="hold">
                                          <p:stCondLst>
                                            <p:cond delay="0"/>
                                          </p:stCondLst>
                                        </p:cTn>
                                        <p:tgtEl>
                                          <p:spTgt spid="6145">
                                            <p:txEl>
                                              <p:pRg st="6" end="6"/>
                                            </p:txEl>
                                          </p:spTgt>
                                        </p:tgtEl>
                                        <p:attrNameLst>
                                          <p:attrName>style.visibility</p:attrName>
                                        </p:attrNameLst>
                                      </p:cBhvr>
                                      <p:to>
                                        <p:strVal val="visible"/>
                                      </p:to>
                                    </p:set>
                                    <p:animEffect transition="in" filter="strips(downLeft)">
                                      <p:cBhvr>
                                        <p:cTn id="29" dur="1000"/>
                                        <p:tgtEl>
                                          <p:spTgt spid="614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C:\Users\AsuS\Desktop\Capture.PNG"/>
          <p:cNvPicPr>
            <a:picLocks noChangeAspect="1" noChangeArrowheads="1"/>
          </p:cNvPicPr>
          <p:nvPr/>
        </p:nvPicPr>
        <p:blipFill>
          <a:blip r:embed="rId2"/>
          <a:srcRect/>
          <a:stretch>
            <a:fillRect/>
          </a:stretch>
        </p:blipFill>
        <p:spPr bwMode="auto">
          <a:xfrm>
            <a:off x="0" y="995127"/>
            <a:ext cx="12184426" cy="4868635"/>
          </a:xfrm>
          <a:prstGeom prst="rect">
            <a:avLst/>
          </a:prstGeom>
          <a:noFill/>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fade">
                                      <p:cBhvr>
                                        <p:cTn id="7" dur="1000"/>
                                        <p:tgtEl>
                                          <p:spTgt spid="11265"/>
                                        </p:tgtEl>
                                      </p:cBhvr>
                                    </p:animEffect>
                                    <p:anim calcmode="lin" valueType="num">
                                      <p:cBhvr>
                                        <p:cTn id="8" dur="1000" fill="hold"/>
                                        <p:tgtEl>
                                          <p:spTgt spid="11265"/>
                                        </p:tgtEl>
                                        <p:attrNameLst>
                                          <p:attrName>ppt_x</p:attrName>
                                        </p:attrNameLst>
                                      </p:cBhvr>
                                      <p:tavLst>
                                        <p:tav tm="0">
                                          <p:val>
                                            <p:strVal val="#ppt_x"/>
                                          </p:val>
                                        </p:tav>
                                        <p:tav tm="100000">
                                          <p:val>
                                            <p:strVal val="#ppt_x"/>
                                          </p:val>
                                        </p:tav>
                                      </p:tavLst>
                                    </p:anim>
                                    <p:anim calcmode="lin" valueType="num">
                                      <p:cBhvr>
                                        <p:cTn id="9" dur="900" decel="100000" fill="hold"/>
                                        <p:tgtEl>
                                          <p:spTgt spid="1126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 </a:t>
            </a:r>
            <a:r>
              <a:rPr lang="en-US" sz="2800" b="1" dirty="0" err="1" smtClean="0">
                <a:solidFill>
                  <a:srgbClr val="FF00FF"/>
                </a:solidFill>
                <a:latin typeface="Times New Roman" pitchFamily="18" charset="0"/>
                <a:cs typeface="Times New Roman" pitchFamily="18" charset="0"/>
              </a:rPr>
              <a:t>CÔNG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CÔNG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SUẤT</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7" name="TextBox 6"/>
          <p:cNvSpPr txBox="1"/>
          <p:nvPr/>
        </p:nvSpPr>
        <p:spPr>
          <a:xfrm>
            <a:off x="0" y="85634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1" y="1291771"/>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0241" name="Rectangle 1"/>
          <p:cNvSpPr>
            <a:spLocks noChangeArrowheads="1"/>
          </p:cNvSpPr>
          <p:nvPr/>
        </p:nvSpPr>
        <p:spPr bwMode="auto">
          <a:xfrm>
            <a:off x="1" y="1727200"/>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trường</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hợp</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đơn</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giản</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nhất</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được</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thực</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hiện</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khi</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lực</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tác</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vào</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vật</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và</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làm</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vật</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dịch</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chuyển</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theo</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hướng</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lực</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srcRect/>
          <a:stretch>
            <a:fillRect/>
          </a:stretch>
        </p:blipFill>
        <p:spPr bwMode="auto">
          <a:xfrm>
            <a:off x="7039429" y="2358089"/>
            <a:ext cx="5152571" cy="44999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wheel(4)">
                                      <p:cBhvr>
                                        <p:cTn id="17" dur="10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0241"/>
                                        </p:tgtEl>
                                        <p:attrNameLst>
                                          <p:attrName>style.visibility</p:attrName>
                                        </p:attrNameLst>
                                      </p:cBhvr>
                                      <p:to>
                                        <p:strVal val="visible"/>
                                      </p:to>
                                    </p:set>
                                    <p:animEffect transition="in" filter="wheel(4)">
                                      <p:cBhvr>
                                        <p:cTn id="22" dur="1000"/>
                                        <p:tgtEl>
                                          <p:spTgt spid="10241"/>
                                        </p:tgtEl>
                                      </p:cBhvr>
                                    </p:animEffect>
                                  </p:childTnLst>
                                </p:cTn>
                              </p:par>
                            </p:childTnLst>
                          </p:cTn>
                        </p:par>
                        <p:par>
                          <p:cTn id="23" fill="hold">
                            <p:stCondLst>
                              <p:cond delay="1000"/>
                            </p:stCondLst>
                            <p:childTnLst>
                              <p:par>
                                <p:cTn id="24" presetID="53" presetClass="entr" presetSubtype="0" fill="hold" nodeType="afterEffect">
                                  <p:stCondLst>
                                    <p:cond delay="0"/>
                                  </p:stCondLst>
                                  <p:childTnLst>
                                    <p:set>
                                      <p:cBhvr>
                                        <p:cTn id="25" dur="1" fill="hold">
                                          <p:stCondLst>
                                            <p:cond delay="0"/>
                                          </p:stCondLst>
                                        </p:cTn>
                                        <p:tgtEl>
                                          <p:spTgt spid="10242"/>
                                        </p:tgtEl>
                                        <p:attrNameLst>
                                          <p:attrName>style.visibility</p:attrName>
                                        </p:attrNameLst>
                                      </p:cBhvr>
                                      <p:to>
                                        <p:strVal val="visible"/>
                                      </p:to>
                                    </p:set>
                                    <p:anim calcmode="lin" valueType="num">
                                      <p:cBhvr>
                                        <p:cTn id="26" dur="1000" fill="hold"/>
                                        <p:tgtEl>
                                          <p:spTgt spid="10242"/>
                                        </p:tgtEl>
                                        <p:attrNameLst>
                                          <p:attrName>ppt_w</p:attrName>
                                        </p:attrNameLst>
                                      </p:cBhvr>
                                      <p:tavLst>
                                        <p:tav tm="0">
                                          <p:val>
                                            <p:fltVal val="0"/>
                                          </p:val>
                                        </p:tav>
                                        <p:tav tm="100000">
                                          <p:val>
                                            <p:strVal val="#ppt_w"/>
                                          </p:val>
                                        </p:tav>
                                      </p:tavLst>
                                    </p:anim>
                                    <p:anim calcmode="lin" valueType="num">
                                      <p:cBhvr>
                                        <p:cTn id="27" dur="1000" fill="hold"/>
                                        <p:tgtEl>
                                          <p:spTgt spid="10242"/>
                                        </p:tgtEl>
                                        <p:attrNameLst>
                                          <p:attrName>ppt_h</p:attrName>
                                        </p:attrNameLst>
                                      </p:cBhvr>
                                      <p:tavLst>
                                        <p:tav tm="0">
                                          <p:val>
                                            <p:fltVal val="0"/>
                                          </p:val>
                                        </p:tav>
                                        <p:tav tm="100000">
                                          <p:val>
                                            <p:strVal val="#ppt_h"/>
                                          </p:val>
                                        </p:tav>
                                      </p:tavLst>
                                    </p:anim>
                                    <p:animEffect transition="in" filter="fade">
                                      <p:cBhvr>
                                        <p:cTn id="28"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051" grpId="0"/>
      <p:bldP spid="102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930436"/>
            <a:ext cx="12192000" cy="3108543"/>
          </a:xfrm>
          <a:prstGeom prst="rect">
            <a:avLst/>
          </a:prstGeom>
        </p:spPr>
        <p:txBody>
          <a:bodyPr wrap="square">
            <a:spAutoFit/>
          </a:bodyPr>
          <a:lstStyle/>
          <a:p>
            <a:pPr algn="just"/>
            <a:r>
              <a:rPr lang="vi-VN" sz="2800" dirty="0" smtClean="0">
                <a:latin typeface="Times New Roman" pitchFamily="18" charset="0"/>
                <a:cs typeface="Times New Roman" pitchFamily="18" charset="0"/>
              </a:rPr>
              <a:t>- Em đá quả bóng trên sân, làm quả bóng bay vào lưới trống. Khi đó em đã thực hiện công lên quả bóng, làm quả bóng di chuyển một quãng đường theo hướng của lực tác dụng.</a:t>
            </a:r>
          </a:p>
          <a:p>
            <a:pPr algn="just">
              <a:buFontTx/>
              <a:buChar char="-"/>
            </a:pPr>
            <a:r>
              <a:rPr lang="vi-VN" sz="2800" dirty="0" smtClean="0">
                <a:latin typeface="Times New Roman" pitchFamily="18" charset="0"/>
                <a:cs typeface="Times New Roman" pitchFamily="18" charset="0"/>
              </a:rPr>
              <a:t>Em ném quả tạ bằng một lực có phương nằm ngang làm quả tạ bay ra xa theo hướng của lực. Ta nói, lực của tay em đã thực hiện công.</a:t>
            </a:r>
            <a:endParaRPr lang="en-US" sz="2800" dirty="0" smtClean="0">
              <a:latin typeface="Times New Roman" pitchFamily="18" charset="0"/>
              <a:cs typeface="Times New Roman" pitchFamily="18" charset="0"/>
            </a:endParaRPr>
          </a:p>
          <a:p>
            <a:pPr algn="just">
              <a:buFontTx/>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kéo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cặp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khỏi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mặt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40cm</a:t>
            </a:r>
            <a:r>
              <a:rPr lang="en-US" sz="2800" dirty="0" smtClean="0">
                <a:latin typeface="Times New Roman" pitchFamily="18" charset="0"/>
                <a:cs typeface="Times New Roman" pitchFamily="18" charset="0"/>
              </a:rPr>
              <a:t>.</a:t>
            </a:r>
          </a:p>
          <a:p>
            <a:pPr algn="just">
              <a:buFontTx/>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Đẩy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pic>
        <p:nvPicPr>
          <p:cNvPr id="9217" name="Picture 1"/>
          <p:cNvPicPr>
            <a:picLocks noChangeAspect="1" noChangeArrowheads="1"/>
          </p:cNvPicPr>
          <p:nvPr/>
        </p:nvPicPr>
        <p:blipFill>
          <a:blip r:embed="rId2"/>
          <a:srcRect/>
          <a:stretch>
            <a:fillRect/>
          </a:stretch>
        </p:blipFill>
        <p:spPr bwMode="auto">
          <a:xfrm>
            <a:off x="3584958" y="0"/>
            <a:ext cx="5039734" cy="3004457"/>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9217"/>
                                        </p:tgtEl>
                                        <p:attrNameLst>
                                          <p:attrName>style.visibility</p:attrName>
                                        </p:attrNameLst>
                                      </p:cBhvr>
                                      <p:to>
                                        <p:strVal val="visible"/>
                                      </p:to>
                                    </p:set>
                                    <p:anim calcmode="lin" valueType="num">
                                      <p:cBhvr>
                                        <p:cTn id="7" dur="1000" fill="hold"/>
                                        <p:tgtEl>
                                          <p:spTgt spid="9217"/>
                                        </p:tgtEl>
                                        <p:attrNameLst>
                                          <p:attrName>ppt_w</p:attrName>
                                        </p:attrNameLst>
                                      </p:cBhvr>
                                      <p:tavLst>
                                        <p:tav tm="0">
                                          <p:val>
                                            <p:fltVal val="0"/>
                                          </p:val>
                                        </p:tav>
                                        <p:tav tm="100000">
                                          <p:val>
                                            <p:strVal val="#ppt_w"/>
                                          </p:val>
                                        </p:tav>
                                      </p:tavLst>
                                    </p:anim>
                                    <p:anim calcmode="lin" valueType="num">
                                      <p:cBhvr>
                                        <p:cTn id="8" dur="1000" fill="hold"/>
                                        <p:tgtEl>
                                          <p:spTgt spid="9217"/>
                                        </p:tgtEl>
                                        <p:attrNameLst>
                                          <p:attrName>ppt_h</p:attrName>
                                        </p:attrNameLst>
                                      </p:cBhvr>
                                      <p:tavLst>
                                        <p:tav tm="0">
                                          <p:val>
                                            <p:fltVal val="0"/>
                                          </p:val>
                                        </p:tav>
                                        <p:tav tm="100000">
                                          <p:val>
                                            <p:strVal val="#ppt_h"/>
                                          </p:val>
                                        </p:tav>
                                      </p:tavLst>
                                    </p:anim>
                                    <p:animEffect transition="in" filter="fade">
                                      <p:cBhvr>
                                        <p:cTn id="9" dur="1000"/>
                                        <p:tgtEl>
                                          <p:spTgt spid="9217"/>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p:cTn id="22"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25" dur="10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p:cTn id="30"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5">
                                            <p:txEl>
                                              <p:pRg st="2" end="2"/>
                                            </p:txEl>
                                          </p:spTgt>
                                        </p:tgtEl>
                                        <p:attrNameLst>
                                          <p:attrName>style.rotation</p:attrName>
                                        </p:attrNameLst>
                                      </p:cBhvr>
                                      <p:tavLst>
                                        <p:tav tm="0">
                                          <p:val>
                                            <p:fltVal val="360"/>
                                          </p:val>
                                        </p:tav>
                                        <p:tav tm="100000">
                                          <p:val>
                                            <p:fltVal val="0"/>
                                          </p:val>
                                        </p:tav>
                                      </p:tavLst>
                                    </p:anim>
                                    <p:animEffect transition="in" filter="fade">
                                      <p:cBhvr>
                                        <p:cTn id="33" dur="1000"/>
                                        <p:tgtEl>
                                          <p:spTgt spid="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p:cTn id="38"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5">
                                            <p:txEl>
                                              <p:pRg st="3" end="3"/>
                                            </p:txEl>
                                          </p:spTgt>
                                        </p:tgtEl>
                                        <p:attrNameLst>
                                          <p:attrName>style.rotation</p:attrName>
                                        </p:attrNameLst>
                                      </p:cBhvr>
                                      <p:tavLst>
                                        <p:tav tm="0">
                                          <p:val>
                                            <p:fltVal val="360"/>
                                          </p:val>
                                        </p:tav>
                                        <p:tav tm="100000">
                                          <p:val>
                                            <p:fltVal val="0"/>
                                          </p:val>
                                        </p:tav>
                                      </p:tavLst>
                                    </p:anim>
                                    <p:animEffect transition="in" filter="fade">
                                      <p:cBhvr>
                                        <p:cTn id="41"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88379"/>
            <a:ext cx="12192000" cy="1815882"/>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Hình 1.3a: Lực trong hình này có sinh công vì thùng hàng có di chuyển theo hướng của lực tác dụng.</a:t>
            </a:r>
          </a:p>
          <a:p>
            <a:pPr algn="just"/>
            <a:r>
              <a:rPr lang="vi-VN" sz="2800" dirty="0" smtClean="0">
                <a:solidFill>
                  <a:srgbClr val="FF00FF"/>
                </a:solidFill>
                <a:latin typeface="Times New Roman" pitchFamily="18" charset="0"/>
                <a:cs typeface="Times New Roman" pitchFamily="18" charset="0"/>
              </a:rPr>
              <a:t>- Hình 1.3b: Lực trong hình này không sinh công vì túi xách không di chuyển theo hướng của lực tác dụng.</a:t>
            </a:r>
            <a:endParaRPr lang="vi-VN" sz="2800" dirty="0">
              <a:solidFill>
                <a:srgbClr val="FF00FF"/>
              </a:solidFill>
              <a:latin typeface="Times New Roman" pitchFamily="18" charset="0"/>
              <a:cs typeface="Times New Roman" pitchFamily="18" charset="0"/>
            </a:endParaRPr>
          </a:p>
        </p:txBody>
      </p:sp>
      <p:pic>
        <p:nvPicPr>
          <p:cNvPr id="28674" name="Picture 2"/>
          <p:cNvPicPr>
            <a:picLocks noChangeAspect="1" noChangeArrowheads="1"/>
          </p:cNvPicPr>
          <p:nvPr/>
        </p:nvPicPr>
        <p:blipFill>
          <a:blip r:embed="rId2"/>
          <a:srcRect/>
          <a:stretch>
            <a:fillRect/>
          </a:stretch>
        </p:blipFill>
        <p:spPr bwMode="auto">
          <a:xfrm>
            <a:off x="1045007" y="0"/>
            <a:ext cx="10101943" cy="3809392"/>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ppt_w</p:attrName>
                                        </p:attrNameLst>
                                      </p:cBhvr>
                                      <p:tavLst>
                                        <p:tav tm="0">
                                          <p:val>
                                            <p:fltVal val="0"/>
                                          </p:val>
                                        </p:tav>
                                        <p:tav tm="100000">
                                          <p:val>
                                            <p:strVal val="#ppt_w"/>
                                          </p:val>
                                        </p:tav>
                                      </p:tavLst>
                                    </p:anim>
                                    <p:anim calcmode="lin" valueType="num">
                                      <p:cBhvr>
                                        <p:cTn id="8" dur="1000" fill="hold"/>
                                        <p:tgtEl>
                                          <p:spTgt spid="28674"/>
                                        </p:tgtEl>
                                        <p:attrNameLst>
                                          <p:attrName>ppt_h</p:attrName>
                                        </p:attrNameLst>
                                      </p:cBhvr>
                                      <p:tavLst>
                                        <p:tav tm="0">
                                          <p:val>
                                            <p:fltVal val="0"/>
                                          </p:val>
                                        </p:tav>
                                        <p:tav tm="100000">
                                          <p:val>
                                            <p:strVal val="#ppt_h"/>
                                          </p:val>
                                        </p:tav>
                                      </p:tavLst>
                                    </p:anim>
                                    <p:anim calcmode="lin" valueType="num">
                                      <p:cBhvr>
                                        <p:cTn id="9" dur="1000" fill="hold"/>
                                        <p:tgtEl>
                                          <p:spTgt spid="28674"/>
                                        </p:tgtEl>
                                        <p:attrNameLst>
                                          <p:attrName>style.rotation</p:attrName>
                                        </p:attrNameLst>
                                      </p:cBhvr>
                                      <p:tavLst>
                                        <p:tav tm="0">
                                          <p:val>
                                            <p:fltVal val="360"/>
                                          </p:val>
                                        </p:tav>
                                        <p:tav tm="100000">
                                          <p:val>
                                            <p:fltVal val="0"/>
                                          </p:val>
                                        </p:tav>
                                      </p:tavLst>
                                    </p:anim>
                                    <p:animEffect transition="in" filter="fade">
                                      <p:cBhvr>
                                        <p:cTn id="10" dur="1000"/>
                                        <p:tgtEl>
                                          <p:spTgt spid="2867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8" dur="1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p:cTn id="2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2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 </a:t>
            </a:r>
            <a:r>
              <a:rPr lang="en-US" sz="2800" b="1" dirty="0" err="1" smtClean="0">
                <a:solidFill>
                  <a:srgbClr val="FF00FF"/>
                </a:solidFill>
                <a:latin typeface="Times New Roman" pitchFamily="18" charset="0"/>
                <a:cs typeface="Times New Roman" pitchFamily="18" charset="0"/>
              </a:rPr>
              <a:t>CÔNG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CÔNG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SUẤT</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9698" name="Picture 2"/>
          <p:cNvPicPr>
            <a:picLocks noChangeAspect="1" noChangeArrowheads="1"/>
          </p:cNvPicPr>
          <p:nvPr/>
        </p:nvPicPr>
        <p:blipFill>
          <a:blip r:embed="rId2"/>
          <a:srcRect/>
          <a:stretch>
            <a:fillRect/>
          </a:stretch>
        </p:blipFill>
        <p:spPr bwMode="auto">
          <a:xfrm>
            <a:off x="1509485" y="502504"/>
            <a:ext cx="10305143" cy="3031724"/>
          </a:xfrm>
          <a:prstGeom prst="rect">
            <a:avLst/>
          </a:prstGeom>
          <a:noFill/>
          <a:ln w="9525">
            <a:noFill/>
            <a:miter lim="800000"/>
            <a:headEnd/>
            <a:tailEnd/>
          </a:ln>
          <a:effectLst/>
        </p:spPr>
      </p:pic>
      <p:sp>
        <p:nvSpPr>
          <p:cNvPr id="12" name="Rectangle 11"/>
          <p:cNvSpPr/>
          <p:nvPr/>
        </p:nvSpPr>
        <p:spPr>
          <a:xfrm>
            <a:off x="0" y="3670665"/>
            <a:ext cx="12192000" cy="954107"/>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Tình huống thứ 3, nhân viên y tế thực hiện công lớn nhất vì lực tác dụng vào vật </a:t>
            </a:r>
            <a:r>
              <a:rPr lang="en-US" sz="2800" dirty="0" err="1" smtClean="0">
                <a:solidFill>
                  <a:srgbClr val="FF00FF"/>
                </a:solidFill>
                <a:latin typeface="Times New Roman" pitchFamily="18" charset="0"/>
                <a:cs typeface="Times New Roman" pitchFamily="18" charset="0"/>
              </a:rPr>
              <a:t>lớn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nhất</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và quãng đường vật dịch chuyển theo hướng của lực dài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nhất</a:t>
            </a:r>
            <a:r>
              <a:rPr lang="vi-VN" sz="2800" dirty="0" smtClean="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ppt_w</p:attrName>
                                        </p:attrNameLst>
                                      </p:cBhvr>
                                      <p:tavLst>
                                        <p:tav tm="0">
                                          <p:val>
                                            <p:fltVal val="0"/>
                                          </p:val>
                                        </p:tav>
                                        <p:tav tm="100000">
                                          <p:val>
                                            <p:strVal val="#ppt_w"/>
                                          </p:val>
                                        </p:tav>
                                      </p:tavLst>
                                    </p:anim>
                                    <p:anim calcmode="lin" valueType="num">
                                      <p:cBhvr>
                                        <p:cTn id="8" dur="1000" fill="hold"/>
                                        <p:tgtEl>
                                          <p:spTgt spid="29698"/>
                                        </p:tgtEl>
                                        <p:attrNameLst>
                                          <p:attrName>ppt_h</p:attrName>
                                        </p:attrNameLst>
                                      </p:cBhvr>
                                      <p:tavLst>
                                        <p:tav tm="0">
                                          <p:val>
                                            <p:fltVal val="0"/>
                                          </p:val>
                                        </p:tav>
                                        <p:tav tm="100000">
                                          <p:val>
                                            <p:strVal val="#ppt_h"/>
                                          </p:val>
                                        </p:tav>
                                      </p:tavLst>
                                    </p:anim>
                                    <p:anim calcmode="lin" valueType="num">
                                      <p:cBhvr>
                                        <p:cTn id="9" dur="1000" fill="hold"/>
                                        <p:tgtEl>
                                          <p:spTgt spid="29698"/>
                                        </p:tgtEl>
                                        <p:attrNameLst>
                                          <p:attrName>style.rotation</p:attrName>
                                        </p:attrNameLst>
                                      </p:cBhvr>
                                      <p:tavLst>
                                        <p:tav tm="0">
                                          <p:val>
                                            <p:fltVal val="90"/>
                                          </p:val>
                                        </p:tav>
                                        <p:tav tm="100000">
                                          <p:val>
                                            <p:fltVal val="0"/>
                                          </p:val>
                                        </p:tav>
                                      </p:tavLst>
                                    </p:anim>
                                    <p:animEffect transition="in" filter="fade">
                                      <p:cBhvr>
                                        <p:cTn id="10" dur="1000"/>
                                        <p:tgtEl>
                                          <p:spTgt spid="2969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p:cTn id="15"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2">
                                            <p:txEl>
                                              <p:pRg st="0" end="0"/>
                                            </p:txEl>
                                          </p:spTgt>
                                        </p:tgtEl>
                                        <p:attrNameLst>
                                          <p:attrName>style.rotation</p:attrName>
                                        </p:attrNameLst>
                                      </p:cBhvr>
                                      <p:tavLst>
                                        <p:tav tm="0">
                                          <p:val>
                                            <p:fltVal val="360"/>
                                          </p:val>
                                        </p:tav>
                                        <p:tav tm="100000">
                                          <p:val>
                                            <p:fltVal val="0"/>
                                          </p:val>
                                        </p:tav>
                                      </p:tavLst>
                                    </p:anim>
                                    <p:animEffect transition="in" filter="fade">
                                      <p:cBhvr>
                                        <p:cTn id="18"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 </a:t>
            </a:r>
            <a:r>
              <a:rPr lang="en-US" sz="2800" b="1" dirty="0" err="1" smtClean="0">
                <a:solidFill>
                  <a:srgbClr val="FF00FF"/>
                </a:solidFill>
                <a:latin typeface="Times New Roman" pitchFamily="18" charset="0"/>
                <a:cs typeface="Times New Roman" pitchFamily="18" charset="0"/>
              </a:rPr>
              <a:t>CÔNG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CÔNG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SUẤT</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34833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0" y="761997"/>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Biểu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công</a:t>
            </a:r>
            <a:endParaRPr lang="en-US" sz="2800" dirty="0" smtClean="0">
              <a:solidFill>
                <a:srgbClr val="0000FF"/>
              </a:solidFill>
              <a:latin typeface="Times New Roman" pitchFamily="18" charset="0"/>
              <a:cs typeface="Times New Roman" pitchFamily="18" charset="0"/>
            </a:endParaRPr>
          </a:p>
        </p:txBody>
      </p:sp>
      <p:sp>
        <p:nvSpPr>
          <p:cNvPr id="30721" name="Rectangle 1"/>
          <p:cNvSpPr>
            <a:spLocks noChangeArrowheads="1"/>
          </p:cNvSpPr>
          <p:nvPr/>
        </p:nvSpPr>
        <p:spPr bwMode="auto">
          <a:xfrm>
            <a:off x="0" y="1233714"/>
            <a:ext cx="12192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được</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xác</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bằng</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biểu</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thức</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A =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F.s</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2800" dirty="0" smtClean="0">
                <a:solidFill>
                  <a:srgbClr val="0000FF"/>
                </a:solidFill>
                <a:latin typeface="Times New Roman" pitchFamily="18" charset="0"/>
                <a:ea typeface="Times New Roman" pitchFamily="18" charset="0"/>
                <a:cs typeface="Times New Roman" pitchFamily="18" charset="0"/>
              </a:rPr>
              <a:t>  </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F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lực</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tác</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dụng</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vào</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vật</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đơn</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vị</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Niutơn</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(N);</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2800" i="1" dirty="0" smtClean="0">
                <a:solidFill>
                  <a:srgbClr val="0000FF"/>
                </a:solidFill>
                <a:latin typeface="Times New Roman" pitchFamily="18" charset="0"/>
                <a:ea typeface="Times New Roman" pitchFamily="18" charset="0"/>
                <a:cs typeface="Times New Roman" pitchFamily="18" charset="0"/>
              </a:rPr>
              <a:t>  </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*s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quãng</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đường</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vật</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dịch</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chuyển</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theo</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hướng</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của</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lực</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đơn</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vị</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đo</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mét</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(m);</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2800" i="1" dirty="0" smtClean="0">
                <a:solidFill>
                  <a:srgbClr val="0000FF"/>
                </a:solidFill>
                <a:latin typeface="Times New Roman" pitchFamily="18" charset="0"/>
                <a:ea typeface="Times New Roman" pitchFamily="18" charset="0"/>
                <a:cs typeface="Times New Roman" pitchFamily="18" charset="0"/>
              </a:rPr>
              <a:t>  </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của</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lực</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F,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đơn</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vị</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đo</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Jun (J).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1 kJ = 1 000 J ; 1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MJ</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 1 000 000 J</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1 cal = 4,2 J ; 1 BTU = 1 055 J; 1 kWh = 3 600 000 J</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722" name="Rectangle 2"/>
          <p:cNvSpPr>
            <a:spLocks noChangeArrowheads="1"/>
          </p:cNvSpPr>
          <p:nvPr/>
        </p:nvSpPr>
        <p:spPr bwMode="auto">
          <a:xfrm>
            <a:off x="0" y="4238173"/>
            <a:ext cx="12192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Lưu</a:t>
            </a:r>
            <a:r>
              <a:rPr kumimoji="0" lang="en-US" sz="2800" b="0" i="0"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ý:</a:t>
            </a:r>
            <a:endParaRPr kumimoji="0" lang="en-US" sz="2800" b="0" i="0" u="none" strike="noStrike" cap="none" normalizeH="0" baseline="0" dirty="0" smtClean="0">
              <a:ln>
                <a:noFill/>
              </a:ln>
              <a:solidFill>
                <a:srgbClr val="FF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Công</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thức</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trên</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chỉ</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đúng</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khi</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vật</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chuyển</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dời</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theo</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phương</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của</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lực</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rgbClr val="FF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Nếu</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vật</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chuyển</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dời</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theo</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phương</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vuông</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góc</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với</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phương</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của</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lực</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thì</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công</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bằng</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không</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smtClean="0">
              <a:ln>
                <a:noFill/>
              </a:ln>
              <a:solidFill>
                <a:srgbClr val="FF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Nếu</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vật</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chuyển</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dời</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không</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theo</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phương</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của</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lực</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thì</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công</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được</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tính</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theo</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công</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thức</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khác</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rgbClr val="FF00FF"/>
                </a:solidFill>
                <a:effectLst/>
                <a:latin typeface="Times New Roman" pitchFamily="18" charset="0"/>
                <a:ea typeface="Times New Roman" pitchFamily="18" charset="0"/>
                <a:cs typeface="Times New Roman" pitchFamily="18" charset="0"/>
              </a:rPr>
              <a:t>học</a:t>
            </a:r>
            <a:r>
              <a:rPr kumimoji="0" lang="en-US" sz="2800" b="0" i="1" u="none" strike="noStrike" cap="none" normalizeH="0" dirty="0" smtClean="0">
                <a:ln>
                  <a:noFill/>
                </a:ln>
                <a:solidFill>
                  <a:srgbClr val="FF00FF"/>
                </a:solidFill>
                <a:effectLst/>
                <a:latin typeface="Times New Roman" pitchFamily="18" charset="0"/>
                <a:ea typeface="Times New Roman" pitchFamily="18" charset="0"/>
                <a:cs typeface="Times New Roman" pitchFamily="18" charset="0"/>
              </a:rPr>
              <a:t> ở </a:t>
            </a:r>
            <a:r>
              <a:rPr kumimoji="0" lang="en-US" sz="2800" b="0" i="1" u="none" strike="noStrike" cap="none" normalizeH="0" dirty="0" err="1" smtClean="0">
                <a:ln>
                  <a:noFill/>
                </a:ln>
                <a:solidFill>
                  <a:srgbClr val="FF00FF"/>
                </a:solidFill>
                <a:effectLst/>
                <a:latin typeface="Times New Roman" pitchFamily="18" charset="0"/>
                <a:ea typeface="Times New Roman" pitchFamily="18" charset="0"/>
                <a:cs typeface="Times New Roman" pitchFamily="18" charset="0"/>
              </a:rPr>
              <a:t>lớp</a:t>
            </a:r>
            <a:r>
              <a:rPr kumimoji="0" lang="en-US" sz="2800" b="0" i="1" u="none" strike="noStrike" cap="none" normalizeH="0" dirty="0" smtClean="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dirty="0" err="1" smtClean="0">
                <a:ln>
                  <a:noFill/>
                </a:ln>
                <a:solidFill>
                  <a:srgbClr val="FF00FF"/>
                </a:solidFill>
                <a:effectLst/>
                <a:latin typeface="Times New Roman" pitchFamily="18" charset="0"/>
                <a:ea typeface="Times New Roman" pitchFamily="18" charset="0"/>
                <a:cs typeface="Times New Roman" pitchFamily="18" charset="0"/>
              </a:rPr>
              <a:t>trên</a:t>
            </a:r>
            <a:r>
              <a:rPr kumimoji="0" lang="en-US" sz="2800" b="0" i="1" u="none" strike="noStrike" cap="none" normalizeH="0" dirty="0" smtClean="0">
                <a:ln>
                  <a:noFill/>
                </a:ln>
                <a:solidFill>
                  <a:srgbClr val="FF00FF"/>
                </a:solidFill>
                <a:effectLst/>
                <a:latin typeface="Times New Roman" pitchFamily="18" charset="0"/>
                <a:ea typeface="Times New Roman" pitchFamily="18" charset="0"/>
                <a:cs typeface="Times New Roman" pitchFamily="18" charset="0"/>
              </a:rPr>
              <a:t>)</a:t>
            </a:r>
            <a:r>
              <a:rPr kumimoji="0" lang="en-US" sz="2800" b="0"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rgbClr val="FF00FF"/>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21">
                                            <p:txEl>
                                              <p:pRg st="0" end="0"/>
                                            </p:txEl>
                                          </p:spTgt>
                                        </p:tgtEl>
                                        <p:attrNameLst>
                                          <p:attrName>style.visibility</p:attrName>
                                        </p:attrNameLst>
                                      </p:cBhvr>
                                      <p:to>
                                        <p:strVal val="visible"/>
                                      </p:to>
                                    </p:set>
                                    <p:animEffect transition="in" filter="box(in)">
                                      <p:cBhvr>
                                        <p:cTn id="12" dur="1000"/>
                                        <p:tgtEl>
                                          <p:spTgt spid="307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721">
                                            <p:txEl>
                                              <p:pRg st="1" end="1"/>
                                            </p:txEl>
                                          </p:spTgt>
                                        </p:tgtEl>
                                        <p:attrNameLst>
                                          <p:attrName>style.visibility</p:attrName>
                                        </p:attrNameLst>
                                      </p:cBhvr>
                                      <p:to>
                                        <p:strVal val="visible"/>
                                      </p:to>
                                    </p:set>
                                    <p:animEffect transition="in" filter="box(in)">
                                      <p:cBhvr>
                                        <p:cTn id="17" dur="1000"/>
                                        <p:tgtEl>
                                          <p:spTgt spid="307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0721">
                                            <p:txEl>
                                              <p:pRg st="2" end="2"/>
                                            </p:txEl>
                                          </p:spTgt>
                                        </p:tgtEl>
                                        <p:attrNameLst>
                                          <p:attrName>style.visibility</p:attrName>
                                        </p:attrNameLst>
                                      </p:cBhvr>
                                      <p:to>
                                        <p:strVal val="visible"/>
                                      </p:to>
                                    </p:set>
                                    <p:animEffect transition="in" filter="box(in)">
                                      <p:cBhvr>
                                        <p:cTn id="22" dur="1000"/>
                                        <p:tgtEl>
                                          <p:spTgt spid="307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0721">
                                            <p:txEl>
                                              <p:pRg st="3" end="3"/>
                                            </p:txEl>
                                          </p:spTgt>
                                        </p:tgtEl>
                                        <p:attrNameLst>
                                          <p:attrName>style.visibility</p:attrName>
                                        </p:attrNameLst>
                                      </p:cBhvr>
                                      <p:to>
                                        <p:strVal val="visible"/>
                                      </p:to>
                                    </p:set>
                                    <p:animEffect transition="in" filter="box(in)">
                                      <p:cBhvr>
                                        <p:cTn id="27" dur="1000"/>
                                        <p:tgtEl>
                                          <p:spTgt spid="307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0721">
                                            <p:txEl>
                                              <p:pRg st="4" end="4"/>
                                            </p:txEl>
                                          </p:spTgt>
                                        </p:tgtEl>
                                        <p:attrNameLst>
                                          <p:attrName>style.visibility</p:attrName>
                                        </p:attrNameLst>
                                      </p:cBhvr>
                                      <p:to>
                                        <p:strVal val="visible"/>
                                      </p:to>
                                    </p:set>
                                    <p:animEffect transition="in" filter="box(in)">
                                      <p:cBhvr>
                                        <p:cTn id="32" dur="1000"/>
                                        <p:tgtEl>
                                          <p:spTgt spid="3072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0721">
                                            <p:txEl>
                                              <p:pRg st="5" end="5"/>
                                            </p:txEl>
                                          </p:spTgt>
                                        </p:tgtEl>
                                        <p:attrNameLst>
                                          <p:attrName>style.visibility</p:attrName>
                                        </p:attrNameLst>
                                      </p:cBhvr>
                                      <p:to>
                                        <p:strVal val="visible"/>
                                      </p:to>
                                    </p:set>
                                    <p:animEffect transition="in" filter="box(in)">
                                      <p:cBhvr>
                                        <p:cTn id="37" dur="1000"/>
                                        <p:tgtEl>
                                          <p:spTgt spid="3072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0721">
                                            <p:txEl>
                                              <p:pRg st="6" end="6"/>
                                            </p:txEl>
                                          </p:spTgt>
                                        </p:tgtEl>
                                        <p:attrNameLst>
                                          <p:attrName>style.visibility</p:attrName>
                                        </p:attrNameLst>
                                      </p:cBhvr>
                                      <p:to>
                                        <p:strVal val="visible"/>
                                      </p:to>
                                    </p:set>
                                    <p:animEffect transition="in" filter="box(in)">
                                      <p:cBhvr>
                                        <p:cTn id="42" dur="1000"/>
                                        <p:tgtEl>
                                          <p:spTgt spid="3072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0722">
                                            <p:txEl>
                                              <p:pRg st="0" end="0"/>
                                            </p:txEl>
                                          </p:spTgt>
                                        </p:tgtEl>
                                        <p:attrNameLst>
                                          <p:attrName>style.visibility</p:attrName>
                                        </p:attrNameLst>
                                      </p:cBhvr>
                                      <p:to>
                                        <p:strVal val="visible"/>
                                      </p:to>
                                    </p:set>
                                    <p:animEffect transition="in" filter="circle(in)">
                                      <p:cBhvr>
                                        <p:cTn id="47" dur="1000"/>
                                        <p:tgtEl>
                                          <p:spTgt spid="3072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0722">
                                            <p:txEl>
                                              <p:pRg st="1" end="1"/>
                                            </p:txEl>
                                          </p:spTgt>
                                        </p:tgtEl>
                                        <p:attrNameLst>
                                          <p:attrName>style.visibility</p:attrName>
                                        </p:attrNameLst>
                                      </p:cBhvr>
                                      <p:to>
                                        <p:strVal val="visible"/>
                                      </p:to>
                                    </p:set>
                                    <p:animEffect transition="in" filter="circle(in)">
                                      <p:cBhvr>
                                        <p:cTn id="52" dur="1000"/>
                                        <p:tgtEl>
                                          <p:spTgt spid="3072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0722">
                                            <p:txEl>
                                              <p:pRg st="2" end="2"/>
                                            </p:txEl>
                                          </p:spTgt>
                                        </p:tgtEl>
                                        <p:attrNameLst>
                                          <p:attrName>style.visibility</p:attrName>
                                        </p:attrNameLst>
                                      </p:cBhvr>
                                      <p:to>
                                        <p:strVal val="visible"/>
                                      </p:to>
                                    </p:set>
                                    <p:animEffect transition="in" filter="circle(in)">
                                      <p:cBhvr>
                                        <p:cTn id="57" dur="1000"/>
                                        <p:tgtEl>
                                          <p:spTgt spid="30722">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0722">
                                            <p:txEl>
                                              <p:pRg st="3" end="3"/>
                                            </p:txEl>
                                          </p:spTgt>
                                        </p:tgtEl>
                                        <p:attrNameLst>
                                          <p:attrName>style.visibility</p:attrName>
                                        </p:attrNameLst>
                                      </p:cBhvr>
                                      <p:to>
                                        <p:strVal val="visible"/>
                                      </p:to>
                                    </p:set>
                                    <p:animEffect transition="in" filter="circle(in)">
                                      <p:cBhvr>
                                        <p:cTn id="62" dur="1000"/>
                                        <p:tgtEl>
                                          <p:spTgt spid="307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 </a:t>
            </a:r>
            <a:r>
              <a:rPr lang="en-US" sz="2800" b="1" dirty="0" err="1" smtClean="0">
                <a:solidFill>
                  <a:srgbClr val="FF00FF"/>
                </a:solidFill>
                <a:latin typeface="Times New Roman" pitchFamily="18" charset="0"/>
                <a:cs typeface="Times New Roman" pitchFamily="18" charset="0"/>
              </a:rPr>
              <a:t>CÔNG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CÔNG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SUẤT</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a:xfrm>
            <a:off x="0" y="3670665"/>
            <a:ext cx="12192000" cy="954107"/>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Công của nhân viên y tế đã thực hiện ở tình huống 1 là:</a:t>
            </a:r>
          </a:p>
          <a:p>
            <a:pPr algn="ctr"/>
            <a:r>
              <a:rPr lang="vi-VN" sz="2800" dirty="0" smtClean="0">
                <a:solidFill>
                  <a:srgbClr val="FF00FF"/>
                </a:solidFill>
                <a:latin typeface="Times New Roman" pitchFamily="18" charset="0"/>
                <a:cs typeface="Times New Roman" pitchFamily="18" charset="0"/>
              </a:rPr>
              <a:t>A</a:t>
            </a:r>
            <a:r>
              <a:rPr lang="vi-VN" sz="2800" baseline="-25000" dirty="0" smtClean="0">
                <a:solidFill>
                  <a:srgbClr val="FF00FF"/>
                </a:solidFill>
                <a:latin typeface="Times New Roman" pitchFamily="18" charset="0"/>
                <a:cs typeface="Times New Roman" pitchFamily="18" charset="0"/>
              </a:rPr>
              <a:t>1</a:t>
            </a:r>
            <a:r>
              <a:rPr lang="vi-VN" sz="2800" dirty="0" smtClean="0">
                <a:solidFill>
                  <a:srgbClr val="FF00FF"/>
                </a:solidFill>
                <a:latin typeface="Times New Roman" pitchFamily="18" charset="0"/>
                <a:cs typeface="Times New Roman" pitchFamily="18" charset="0"/>
              </a:rPr>
              <a:t> = F</a:t>
            </a:r>
            <a:r>
              <a:rPr lang="vi-VN" sz="2800" baseline="-25000" dirty="0" smtClean="0">
                <a:solidFill>
                  <a:srgbClr val="FF00FF"/>
                </a:solidFill>
                <a:latin typeface="Times New Roman" pitchFamily="18" charset="0"/>
                <a:cs typeface="Times New Roman" pitchFamily="18" charset="0"/>
              </a:rPr>
              <a:t>1</a:t>
            </a:r>
            <a:r>
              <a:rPr lang="vi-VN" sz="2800" dirty="0" smtClean="0">
                <a:solidFill>
                  <a:srgbClr val="FF00FF"/>
                </a:solidFill>
                <a:latin typeface="Times New Roman" pitchFamily="18" charset="0"/>
                <a:cs typeface="Times New Roman" pitchFamily="18" charset="0"/>
              </a:rPr>
              <a:t> . s</a:t>
            </a:r>
            <a:r>
              <a:rPr lang="vi-VN" sz="2800" baseline="-25000" dirty="0" smtClean="0">
                <a:solidFill>
                  <a:srgbClr val="FF00FF"/>
                </a:solidFill>
                <a:latin typeface="Times New Roman" pitchFamily="18" charset="0"/>
                <a:cs typeface="Times New Roman" pitchFamily="18" charset="0"/>
              </a:rPr>
              <a:t>1</a:t>
            </a:r>
            <a:r>
              <a:rPr lang="vi-VN" sz="2800" dirty="0" smtClean="0">
                <a:solidFill>
                  <a:srgbClr val="FF00FF"/>
                </a:solidFill>
                <a:latin typeface="Times New Roman" pitchFamily="18" charset="0"/>
                <a:cs typeface="Times New Roman" pitchFamily="18" charset="0"/>
              </a:rPr>
              <a:t> = 25 . 50  = 1 250 J</a:t>
            </a:r>
            <a:endParaRPr lang="vi-VN" sz="2800" dirty="0">
              <a:solidFill>
                <a:srgbClr val="FF00FF"/>
              </a:solidFill>
              <a:latin typeface="Times New Roman" pitchFamily="18" charset="0"/>
              <a:cs typeface="Times New Roman" pitchFamily="18" charset="0"/>
            </a:endParaRPr>
          </a:p>
        </p:txBody>
      </p:sp>
      <p:grpSp>
        <p:nvGrpSpPr>
          <p:cNvPr id="9" name="Group 8"/>
          <p:cNvGrpSpPr/>
          <p:nvPr/>
        </p:nvGrpSpPr>
        <p:grpSpPr>
          <a:xfrm>
            <a:off x="1059522" y="546327"/>
            <a:ext cx="10030732" cy="3152775"/>
            <a:chOff x="1059522" y="546327"/>
            <a:chExt cx="10030732" cy="3152775"/>
          </a:xfrm>
        </p:grpSpPr>
        <p:pic>
          <p:nvPicPr>
            <p:cNvPr id="31746" name="Picture 2"/>
            <p:cNvPicPr>
              <a:picLocks noChangeAspect="1" noChangeArrowheads="1"/>
            </p:cNvPicPr>
            <p:nvPr/>
          </p:nvPicPr>
          <p:blipFill>
            <a:blip r:embed="rId2"/>
            <a:srcRect/>
            <a:stretch>
              <a:fillRect/>
            </a:stretch>
          </p:blipFill>
          <p:spPr bwMode="auto">
            <a:xfrm>
              <a:off x="1059522" y="754743"/>
              <a:ext cx="3419475" cy="2571750"/>
            </a:xfrm>
            <a:prstGeom prst="rect">
              <a:avLst/>
            </a:prstGeom>
            <a:noFill/>
            <a:ln w="9525">
              <a:noFill/>
              <a:miter lim="800000"/>
              <a:headEnd/>
              <a:tailEnd/>
            </a:ln>
            <a:effectLst/>
          </p:spPr>
        </p:pic>
        <p:pic>
          <p:nvPicPr>
            <p:cNvPr id="31747" name="Picture 3"/>
            <p:cNvPicPr>
              <a:picLocks noChangeAspect="1" noChangeArrowheads="1"/>
            </p:cNvPicPr>
            <p:nvPr/>
          </p:nvPicPr>
          <p:blipFill>
            <a:blip r:embed="rId3"/>
            <a:srcRect/>
            <a:stretch>
              <a:fillRect/>
            </a:stretch>
          </p:blipFill>
          <p:spPr bwMode="auto">
            <a:xfrm>
              <a:off x="4556104" y="546327"/>
              <a:ext cx="6534150" cy="3152775"/>
            </a:xfrm>
            <a:prstGeom prst="rect">
              <a:avLst/>
            </a:prstGeom>
            <a:noFill/>
            <a:ln w="9525">
              <a:noFill/>
              <a:miter lim="800000"/>
              <a:headEnd/>
              <a:tailEnd/>
            </a:ln>
            <a:effectLst/>
          </p:spPr>
        </p:pic>
      </p:grpSp>
      <p:sp>
        <p:nvSpPr>
          <p:cNvPr id="10" name="Rectangle 9"/>
          <p:cNvSpPr/>
          <p:nvPr/>
        </p:nvSpPr>
        <p:spPr>
          <a:xfrm>
            <a:off x="0" y="4592322"/>
            <a:ext cx="12192000" cy="954107"/>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Công của nhân viên y tế đã thực hiện ở tình huống </a:t>
            </a:r>
            <a:r>
              <a:rPr lang="en-US" sz="28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 là:</a:t>
            </a:r>
          </a:p>
          <a:p>
            <a:pPr algn="ctr"/>
            <a:r>
              <a:rPr lang="en-US" sz="2800" dirty="0" err="1" smtClean="0">
                <a:solidFill>
                  <a:srgbClr val="FF00FF"/>
                </a:solidFill>
                <a:latin typeface="Times New Roman" pitchFamily="18" charset="0"/>
                <a:cs typeface="Times New Roman" pitchFamily="18" charset="0"/>
              </a:rPr>
              <a:t>A</a:t>
            </a:r>
            <a:r>
              <a:rPr lang="en-US" sz="2800" baseline="-25000" dirty="0" err="1"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rPr>
              <a:t> = </a:t>
            </a:r>
            <a:r>
              <a:rPr lang="en-US" sz="2800" dirty="0" err="1" smtClean="0">
                <a:solidFill>
                  <a:srgbClr val="FF00FF"/>
                </a:solidFill>
                <a:latin typeface="Times New Roman" pitchFamily="18" charset="0"/>
                <a:cs typeface="Times New Roman" pitchFamily="18" charset="0"/>
              </a:rPr>
              <a:t>F</a:t>
            </a:r>
            <a:r>
              <a:rPr lang="en-US" sz="2800" baseline="-25000" dirty="0" err="1"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rPr>
              <a:t> . </a:t>
            </a:r>
            <a:r>
              <a:rPr lang="en-US" sz="2800" dirty="0" err="1" smtClean="0">
                <a:solidFill>
                  <a:srgbClr val="FF00FF"/>
                </a:solidFill>
                <a:latin typeface="Times New Roman" pitchFamily="18" charset="0"/>
                <a:cs typeface="Times New Roman" pitchFamily="18" charset="0"/>
              </a:rPr>
              <a:t>s</a:t>
            </a:r>
            <a:r>
              <a:rPr lang="en-US" sz="2800" baseline="-25000" dirty="0" err="1"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rPr>
              <a:t> = 50 . 50  = 2 500 J</a:t>
            </a:r>
            <a:endParaRPr lang="vi-VN" sz="2800" dirty="0">
              <a:solidFill>
                <a:srgbClr val="FF00FF"/>
              </a:solidFill>
              <a:latin typeface="Times New Roman" pitchFamily="18" charset="0"/>
              <a:cs typeface="Times New Roman" pitchFamily="18" charset="0"/>
            </a:endParaRPr>
          </a:p>
        </p:txBody>
      </p:sp>
      <p:sp>
        <p:nvSpPr>
          <p:cNvPr id="11" name="Rectangle 10"/>
          <p:cNvSpPr/>
          <p:nvPr/>
        </p:nvSpPr>
        <p:spPr>
          <a:xfrm>
            <a:off x="0" y="5528494"/>
            <a:ext cx="12192000" cy="954107"/>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Công của nhân viên y tế đã thực hiện ở tình huống </a:t>
            </a:r>
            <a:r>
              <a:rPr lang="en-US" sz="2800" dirty="0" smtClean="0">
                <a:solidFill>
                  <a:srgbClr val="FF00FF"/>
                </a:solidFill>
                <a:latin typeface="Times New Roman" pitchFamily="18" charset="0"/>
                <a:cs typeface="Times New Roman" pitchFamily="18" charset="0"/>
              </a:rPr>
              <a:t>3</a:t>
            </a:r>
            <a:r>
              <a:rPr lang="vi-VN" sz="2800" dirty="0" smtClean="0">
                <a:solidFill>
                  <a:srgbClr val="FF00FF"/>
                </a:solidFill>
                <a:latin typeface="Times New Roman" pitchFamily="18" charset="0"/>
                <a:cs typeface="Times New Roman" pitchFamily="18" charset="0"/>
              </a:rPr>
              <a:t> là:</a:t>
            </a:r>
          </a:p>
          <a:p>
            <a:pPr algn="ctr"/>
            <a:r>
              <a:rPr lang="en-US" sz="2800" dirty="0" err="1" smtClean="0">
                <a:solidFill>
                  <a:srgbClr val="FF00FF"/>
                </a:solidFill>
                <a:latin typeface="Times New Roman" pitchFamily="18" charset="0"/>
                <a:cs typeface="Times New Roman" pitchFamily="18" charset="0"/>
              </a:rPr>
              <a:t>A</a:t>
            </a:r>
            <a:r>
              <a:rPr lang="en-US" sz="2800" baseline="-25000" dirty="0" err="1" smtClean="0">
                <a:solidFill>
                  <a:srgbClr val="FF00FF"/>
                </a:solidFill>
                <a:latin typeface="Times New Roman" pitchFamily="18" charset="0"/>
                <a:cs typeface="Times New Roman" pitchFamily="18" charset="0"/>
              </a:rPr>
              <a:t>3</a:t>
            </a:r>
            <a:r>
              <a:rPr lang="en-US" sz="2800" dirty="0" smtClean="0">
                <a:solidFill>
                  <a:srgbClr val="FF00FF"/>
                </a:solidFill>
                <a:latin typeface="Times New Roman" pitchFamily="18" charset="0"/>
                <a:cs typeface="Times New Roman" pitchFamily="18" charset="0"/>
              </a:rPr>
              <a:t> = </a:t>
            </a:r>
            <a:r>
              <a:rPr lang="en-US" sz="2800" dirty="0" err="1" smtClean="0">
                <a:solidFill>
                  <a:srgbClr val="FF00FF"/>
                </a:solidFill>
                <a:latin typeface="Times New Roman" pitchFamily="18" charset="0"/>
                <a:cs typeface="Times New Roman" pitchFamily="18" charset="0"/>
              </a:rPr>
              <a:t>F</a:t>
            </a:r>
            <a:r>
              <a:rPr lang="en-US" sz="2800" baseline="-25000" dirty="0" err="1" smtClean="0">
                <a:solidFill>
                  <a:srgbClr val="FF00FF"/>
                </a:solidFill>
                <a:latin typeface="Times New Roman" pitchFamily="18" charset="0"/>
                <a:cs typeface="Times New Roman" pitchFamily="18" charset="0"/>
              </a:rPr>
              <a:t>3</a:t>
            </a:r>
            <a:r>
              <a:rPr lang="en-US" sz="2800" dirty="0" smtClean="0">
                <a:solidFill>
                  <a:srgbClr val="FF00FF"/>
                </a:solidFill>
                <a:latin typeface="Times New Roman" pitchFamily="18" charset="0"/>
                <a:cs typeface="Times New Roman" pitchFamily="18" charset="0"/>
              </a:rPr>
              <a:t> . </a:t>
            </a:r>
            <a:r>
              <a:rPr lang="en-US" sz="2800" dirty="0" err="1" smtClean="0">
                <a:solidFill>
                  <a:srgbClr val="FF00FF"/>
                </a:solidFill>
                <a:latin typeface="Times New Roman" pitchFamily="18" charset="0"/>
                <a:cs typeface="Times New Roman" pitchFamily="18" charset="0"/>
              </a:rPr>
              <a:t>s</a:t>
            </a:r>
            <a:r>
              <a:rPr lang="en-US" sz="2800" baseline="-25000" dirty="0" err="1" smtClean="0">
                <a:solidFill>
                  <a:srgbClr val="FF00FF"/>
                </a:solidFill>
                <a:latin typeface="Times New Roman" pitchFamily="18" charset="0"/>
                <a:cs typeface="Times New Roman" pitchFamily="18" charset="0"/>
              </a:rPr>
              <a:t>3</a:t>
            </a:r>
            <a:r>
              <a:rPr lang="en-US" sz="2800" dirty="0" smtClean="0">
                <a:solidFill>
                  <a:srgbClr val="FF00FF"/>
                </a:solidFill>
                <a:latin typeface="Times New Roman" pitchFamily="18" charset="0"/>
                <a:cs typeface="Times New Roman" pitchFamily="18" charset="0"/>
              </a:rPr>
              <a:t> = 50 . 100  = 5 000 J</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p:cTn id="15"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2">
                                            <p:txEl>
                                              <p:pRg st="0" end="0"/>
                                            </p:txEl>
                                          </p:spTgt>
                                        </p:tgtEl>
                                        <p:attrNameLst>
                                          <p:attrName>style.rotation</p:attrName>
                                        </p:attrNameLst>
                                      </p:cBhvr>
                                      <p:tavLst>
                                        <p:tav tm="0">
                                          <p:val>
                                            <p:fltVal val="360"/>
                                          </p:val>
                                        </p:tav>
                                        <p:tav tm="100000">
                                          <p:val>
                                            <p:fltVal val="0"/>
                                          </p:val>
                                        </p:tav>
                                      </p:tavLst>
                                    </p:anim>
                                    <p:animEffect transition="in" filter="fade">
                                      <p:cBhvr>
                                        <p:cTn id="18" dur="10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 calcmode="lin" valueType="num">
                                      <p:cBhvr>
                                        <p:cTn id="23" dur="10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12">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12">
                                            <p:txEl>
                                              <p:pRg st="1" end="1"/>
                                            </p:txEl>
                                          </p:spTgt>
                                        </p:tgtEl>
                                        <p:attrNameLst>
                                          <p:attrName>style.rotation</p:attrName>
                                        </p:attrNameLst>
                                      </p:cBhvr>
                                      <p:tavLst>
                                        <p:tav tm="0">
                                          <p:val>
                                            <p:fltVal val="360"/>
                                          </p:val>
                                        </p:tav>
                                        <p:tav tm="100000">
                                          <p:val>
                                            <p:fltVal val="0"/>
                                          </p:val>
                                        </p:tav>
                                      </p:tavLst>
                                    </p:anim>
                                    <p:animEffect transition="in" filter="fade">
                                      <p:cBhvr>
                                        <p:cTn id="26" dur="1000"/>
                                        <p:tgtEl>
                                          <p:spTgt spid="1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p:cTn id="31"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34" dur="1000"/>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anim calcmode="lin" valueType="num">
                                      <p:cBhvr>
                                        <p:cTn id="39"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41" dur="500" fill="hold"/>
                                        <p:tgtEl>
                                          <p:spTgt spid="10">
                                            <p:txEl>
                                              <p:pRg st="1" end="1"/>
                                            </p:txEl>
                                          </p:spTgt>
                                        </p:tgtEl>
                                        <p:attrNameLst>
                                          <p:attrName>style.rotation</p:attrName>
                                        </p:attrNameLst>
                                      </p:cBhvr>
                                      <p:tavLst>
                                        <p:tav tm="0">
                                          <p:val>
                                            <p:fltVal val="360"/>
                                          </p:val>
                                        </p:tav>
                                        <p:tav tm="100000">
                                          <p:val>
                                            <p:fltVal val="0"/>
                                          </p:val>
                                        </p:tav>
                                      </p:tavLst>
                                    </p:anim>
                                    <p:animEffect transition="in" filter="fade">
                                      <p:cBhvr>
                                        <p:cTn id="42" dur="500"/>
                                        <p:tgtEl>
                                          <p:spTgt spid="1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 calcmode="lin" valueType="num">
                                      <p:cBhvr>
                                        <p:cTn id="4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11">
                                            <p:txEl>
                                              <p:pRg st="0" end="0"/>
                                            </p:txEl>
                                          </p:spTgt>
                                        </p:tgtEl>
                                        <p:attrNameLst>
                                          <p:attrName>style.rotation</p:attrName>
                                        </p:attrNameLst>
                                      </p:cBhvr>
                                      <p:tavLst>
                                        <p:tav tm="0">
                                          <p:val>
                                            <p:fltVal val="360"/>
                                          </p:val>
                                        </p:tav>
                                        <p:tav tm="100000">
                                          <p:val>
                                            <p:fltVal val="0"/>
                                          </p:val>
                                        </p:tav>
                                      </p:tavLst>
                                    </p:anim>
                                    <p:animEffect transition="in" filter="fade">
                                      <p:cBhvr>
                                        <p:cTn id="50" dur="1000"/>
                                        <p:tgtEl>
                                          <p:spTgt spid="1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 calcmode="lin" valueType="num">
                                      <p:cBhvr>
                                        <p:cTn id="55"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56" dur="5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57" dur="500" fill="hold"/>
                                        <p:tgtEl>
                                          <p:spTgt spid="11">
                                            <p:txEl>
                                              <p:pRg st="1" end="1"/>
                                            </p:txEl>
                                          </p:spTgt>
                                        </p:tgtEl>
                                        <p:attrNameLst>
                                          <p:attrName>style.rotation</p:attrName>
                                        </p:attrNameLst>
                                      </p:cBhvr>
                                      <p:tavLst>
                                        <p:tav tm="0">
                                          <p:val>
                                            <p:fltVal val="360"/>
                                          </p:val>
                                        </p:tav>
                                        <p:tav tm="100000">
                                          <p:val>
                                            <p:fltVal val="0"/>
                                          </p:val>
                                        </p:tav>
                                      </p:tavLst>
                                    </p:anim>
                                    <p:animEffect transition="in" filter="fade">
                                      <p:cBhvr>
                                        <p:cTn id="5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1994</TotalTime>
  <Words>1688</Words>
  <Application>Microsoft Office PowerPoint</Application>
  <PresentationFormat>Custom</PresentationFormat>
  <Paragraphs>117</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MỞ ĐẦU KHTN 7-HIỀN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Hiền</cp:lastModifiedBy>
  <cp:revision>372</cp:revision>
  <dcterms:created xsi:type="dcterms:W3CDTF">2022-07-11T10:05:56Z</dcterms:created>
  <dcterms:modified xsi:type="dcterms:W3CDTF">2024-09-30T12:55:27Z</dcterms:modified>
</cp:coreProperties>
</file>