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76" r:id="rId2"/>
    <p:sldId id="1543" r:id="rId3"/>
    <p:sldId id="1066" r:id="rId4"/>
    <p:sldId id="1400" r:id="rId5"/>
    <p:sldId id="1545" r:id="rId6"/>
    <p:sldId id="1547" r:id="rId7"/>
    <p:sldId id="1546" r:id="rId8"/>
    <p:sldId id="1549" r:id="rId9"/>
    <p:sldId id="1550" r:id="rId10"/>
    <p:sldId id="1553" r:id="rId11"/>
    <p:sldId id="1548" r:id="rId12"/>
    <p:sldId id="590" r:id="rId13"/>
    <p:sldId id="1556" r:id="rId14"/>
    <p:sldId id="1552" r:id="rId15"/>
    <p:sldId id="1551" r:id="rId16"/>
    <p:sldId id="1554" r:id="rId17"/>
    <p:sldId id="1558" r:id="rId18"/>
    <p:sldId id="1555" r:id="rId19"/>
    <p:sldId id="1557" r:id="rId20"/>
    <p:sldId id="408" r:id="rId21"/>
    <p:sldId id="407" r:id="rId22"/>
    <p:sldId id="1559" r:id="rId23"/>
    <p:sldId id="1560" r:id="rId24"/>
    <p:sldId id="279" r:id="rId25"/>
    <p:sldId id="1471" r:id="rId26"/>
    <p:sldId id="1521" r:id="rId27"/>
    <p:sldId id="1472" r:id="rId28"/>
    <p:sldId id="625" r:id="rId29"/>
    <p:sldId id="344" r:id="rId30"/>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04FA"/>
    <a:srgbClr val="1503BD"/>
    <a:srgbClr val="FF0000"/>
    <a:srgbClr val="3333CC"/>
    <a:srgbClr val="FCFEB0"/>
    <a:srgbClr val="F7FA76"/>
    <a:srgbClr val="FF0066"/>
    <a:srgbClr val="1C11AF"/>
    <a:srgbClr val="F9F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6455" autoAdjust="0"/>
  </p:normalViewPr>
  <p:slideViewPr>
    <p:cSldViewPr snapToGrid="0">
      <p:cViewPr varScale="1">
        <p:scale>
          <a:sx n="59" d="100"/>
          <a:sy n="59" d="100"/>
        </p:scale>
        <p:origin x="212" y="6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2/23/2023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vi-VN" sz="1200" b="0" i="0" kern="1200">
                <a:solidFill>
                  <a:schemeClr val="tx1"/>
                </a:solidFill>
                <a:effectLst/>
                <a:latin typeface="+mn-lt"/>
                <a:ea typeface="+mn-ea"/>
                <a:cs typeface="+mn-cs"/>
              </a:rPr>
              <a:t>- Khai thác trên cơ sở đánh giá trữ lượng tài nguyên, nhu cầu sử dụng trong nước, các tác động kinh tế - xã hội và môi trường.</a:t>
            </a:r>
          </a:p>
          <a:p>
            <a:pPr rtl="0" latinLnBrk="0"/>
            <a:r>
              <a:rPr lang="vi-VN" sz="1200" b="0" i="0" kern="1200">
                <a:solidFill>
                  <a:schemeClr val="tx1"/>
                </a:solidFill>
                <a:effectLst/>
                <a:latin typeface="+mn-lt"/>
                <a:ea typeface="+mn-ea"/>
                <a:cs typeface="+mn-cs"/>
              </a:rPr>
              <a:t>- Áp dụng công nghệ hiện đại để khai thác hiệu quả, giảm thiểu tối đa thất thoát tài nguyên và mức độ tổn hại môi trường.</a:t>
            </a:r>
          </a:p>
          <a:p>
            <a:pPr rtl="0" latinLnBrk="0"/>
            <a:r>
              <a:rPr lang="vi-VN" sz="1200" b="0" i="0" kern="1200">
                <a:solidFill>
                  <a:schemeClr val="tx1"/>
                </a:solidFill>
                <a:effectLst/>
                <a:latin typeface="+mn-lt"/>
                <a:ea typeface="+mn-ea"/>
                <a:cs typeface="+mn-cs"/>
              </a:rPr>
              <a:t>- Sử dụng tiết kiệm, hạn chế xuất khẩu nguyên, nhiên liệu thô hoặc sơ chế, phát triển các nguyên vật liệu thay thế và năng lượng tái tạo.</a:t>
            </a:r>
          </a:p>
          <a:p>
            <a:pPr rtl="0" latinLnBrk="0"/>
            <a:r>
              <a:rPr lang="vi-VN" sz="1200" b="0" i="0" kern="1200">
                <a:solidFill>
                  <a:schemeClr val="tx1"/>
                </a:solidFill>
                <a:effectLst/>
                <a:latin typeface="+mn-lt"/>
                <a:ea typeface="+mn-ea"/>
                <a:cs typeface="+mn-cs"/>
              </a:rPr>
              <a:t>- Tăng cường nhập khẩu một số loại nguyên, nhiên liệu để tiết kiệm.</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19</a:t>
            </a:fld>
            <a:endParaRPr lang="en-US"/>
          </a:p>
        </p:txBody>
      </p:sp>
    </p:spTree>
    <p:extLst>
      <p:ext uri="{BB962C8B-B14F-4D97-AF65-F5344CB8AC3E}">
        <p14:creationId xmlns:p14="http://schemas.microsoft.com/office/powerpoint/2010/main" val="401541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AD2F73-CAB6-4A02-AF5A-D78609BF2CA0}" type="slidenum">
              <a:rPr lang="en-US" smtClean="0"/>
              <a:t>20</a:t>
            </a:fld>
            <a:endParaRPr lang="en-US"/>
          </a:p>
        </p:txBody>
      </p:sp>
    </p:spTree>
    <p:extLst>
      <p:ext uri="{BB962C8B-B14F-4D97-AF65-F5344CB8AC3E}">
        <p14:creationId xmlns:p14="http://schemas.microsoft.com/office/powerpoint/2010/main" val="3711244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vi-VN" sz="1200" b="0" i="0" kern="1200">
                <a:solidFill>
                  <a:schemeClr val="tx1"/>
                </a:solidFill>
                <a:effectLst/>
                <a:latin typeface="+mn-lt"/>
                <a:ea typeface="+mn-ea"/>
                <a:cs typeface="+mn-cs"/>
              </a:rPr>
              <a:t>- Trồng mới rừng.</a:t>
            </a:r>
          </a:p>
          <a:p>
            <a:pPr rtl="0" latinLnBrk="0"/>
            <a:r>
              <a:rPr lang="vi-VN" sz="1200" b="0" i="0" kern="1200">
                <a:solidFill>
                  <a:schemeClr val="tx1"/>
                </a:solidFill>
                <a:effectLst/>
                <a:latin typeface="+mn-lt"/>
                <a:ea typeface="+mn-ea"/>
                <a:cs typeface="+mn-cs"/>
              </a:rPr>
              <a:t>- Không chặt phá rừng, đốt rừng bừa bãi.</a:t>
            </a:r>
          </a:p>
          <a:p>
            <a:pPr rtl="0" latinLnBrk="0"/>
            <a:r>
              <a:rPr lang="vi-VN" sz="1200" b="0" i="0" kern="1200">
                <a:solidFill>
                  <a:schemeClr val="tx1"/>
                </a:solidFill>
                <a:effectLst/>
                <a:latin typeface="+mn-lt"/>
                <a:ea typeface="+mn-ea"/>
                <a:cs typeface="+mn-cs"/>
              </a:rPr>
              <a:t>- Phục hồi rừng theo hướng nông - lâm kết hợp.</a:t>
            </a:r>
          </a:p>
          <a:p>
            <a:pPr rtl="0" latinLnBrk="0"/>
            <a:r>
              <a:rPr lang="vi-VN" sz="1200" b="0" i="0" kern="1200">
                <a:solidFill>
                  <a:schemeClr val="tx1"/>
                </a:solidFill>
                <a:effectLst/>
                <a:latin typeface="+mn-lt"/>
                <a:ea typeface="+mn-ea"/>
                <a:cs typeface="+mn-cs"/>
              </a:rPr>
              <a:t>- Khai thác dần và khai thác chọn: phục hồi lại rừng bằng cách thúc đẩy tái sinh tự nhiên của rừng tự phục hồi.</a:t>
            </a:r>
          </a:p>
          <a:p>
            <a:pPr rtl="0" latinLnBrk="0"/>
            <a:r>
              <a:rPr lang="vi-VN" sz="1200" b="0" i="0" kern="1200">
                <a:solidFill>
                  <a:schemeClr val="tx1"/>
                </a:solidFill>
                <a:effectLst/>
                <a:latin typeface="+mn-lt"/>
                <a:ea typeface="+mn-ea"/>
                <a:cs typeface="+mn-cs"/>
              </a:rPr>
              <a:t>- Chỉ được khai thác chọn, không được khai thác trắng.</a:t>
            </a:r>
          </a:p>
          <a:p>
            <a:pPr rtl="0" latinLnBrk="0"/>
            <a:r>
              <a:rPr lang="vi-VN" sz="1200" b="0" i="0" kern="1200">
                <a:solidFill>
                  <a:schemeClr val="tx1"/>
                </a:solidFill>
                <a:effectLst/>
                <a:latin typeface="+mn-lt"/>
                <a:ea typeface="+mn-ea"/>
                <a:cs typeface="+mn-cs"/>
              </a:rPr>
              <a:t>- Chọn chặt cây đã già, cây có phẩm chất và sức sống kém, giữ lại cây còn non cây gỗ tốt và cây có sức sống mạnh.</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25</a:t>
            </a:fld>
            <a:endParaRPr lang="en-US"/>
          </a:p>
        </p:txBody>
      </p:sp>
    </p:spTree>
    <p:extLst>
      <p:ext uri="{BB962C8B-B14F-4D97-AF65-F5344CB8AC3E}">
        <p14:creationId xmlns:p14="http://schemas.microsoft.com/office/powerpoint/2010/main" val="399384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27</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a:t>
            </a:fld>
            <a:endParaRPr lang="en-US"/>
          </a:p>
        </p:txBody>
      </p:sp>
    </p:spTree>
    <p:extLst>
      <p:ext uri="{BB962C8B-B14F-4D97-AF65-F5344CB8AC3E}">
        <p14:creationId xmlns:p14="http://schemas.microsoft.com/office/powerpoint/2010/main" val="413611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a:t>
            </a:fld>
            <a:endParaRPr lang="en-US"/>
          </a:p>
        </p:txBody>
      </p:sp>
    </p:spTree>
    <p:extLst>
      <p:ext uri="{BB962C8B-B14F-4D97-AF65-F5344CB8AC3E}">
        <p14:creationId xmlns:p14="http://schemas.microsoft.com/office/powerpoint/2010/main" val="3010968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6</a:t>
            </a:fld>
            <a:endParaRPr lang="en-US"/>
          </a:p>
        </p:txBody>
      </p:sp>
    </p:spTree>
    <p:extLst>
      <p:ext uri="{BB962C8B-B14F-4D97-AF65-F5344CB8AC3E}">
        <p14:creationId xmlns:p14="http://schemas.microsoft.com/office/powerpoint/2010/main" val="3977468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12</a:t>
            </a:fld>
            <a:endParaRPr lang="en-US"/>
          </a:p>
        </p:txBody>
      </p:sp>
    </p:spTree>
    <p:extLst>
      <p:ext uri="{BB962C8B-B14F-4D97-AF65-F5344CB8AC3E}">
        <p14:creationId xmlns:p14="http://schemas.microsoft.com/office/powerpoint/2010/main" val="75197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vi-VN" sz="1200" b="0" i="0" kern="1200">
                <a:solidFill>
                  <a:schemeClr val="tx1"/>
                </a:solidFill>
                <a:effectLst/>
                <a:latin typeface="+mn-lt"/>
                <a:ea typeface="+mn-ea"/>
                <a:cs typeface="+mn-cs"/>
              </a:rPr>
              <a:t>Bắc Mỹ đang áp dụng phương thức khai thác tài nguyên đất bền vững trong sản xuất nông nghiệp bao gồm đa canh và luân canh, bảo vệ tài nguyên đất, kết hợp chăn nuôi, trồng trọt và sản xuất nông lâm kết hợp.</a:t>
            </a:r>
          </a:p>
          <a:p>
            <a:pPr rtl="0" latinLnBrk="0"/>
            <a:r>
              <a:rPr lang="vi-VN" sz="1200" b="0" i="0" kern="1200">
                <a:solidFill>
                  <a:schemeClr val="tx1"/>
                </a:solidFill>
                <a:effectLst/>
                <a:latin typeface="+mn-lt"/>
                <a:ea typeface="+mn-ea"/>
                <a:cs typeface="+mn-cs"/>
              </a:rPr>
              <a:t>- Đa canh và luân canh giúp giảm trừ được sâu bệnh, tăng độ phì của đất và giảm xói mòn đất.</a:t>
            </a:r>
          </a:p>
          <a:p>
            <a:pPr rtl="0" latinLnBrk="0"/>
            <a:r>
              <a:rPr lang="vi-VN" sz="1200" b="0" i="0" kern="1200">
                <a:solidFill>
                  <a:schemeClr val="tx1"/>
                </a:solidFill>
                <a:effectLst/>
                <a:latin typeface="+mn-lt"/>
                <a:ea typeface="+mn-ea"/>
                <a:cs typeface="+mn-cs"/>
              </a:rPr>
              <a:t>- Bảo vệ tài nguyên đất gồm trồng cây che phủ, bón phân hữu cơ, giảm cày xới đất, duy trì độ ẩm của đất bằng lớp phủ thực vật.</a:t>
            </a:r>
          </a:p>
          <a:p>
            <a:pPr rtl="0" latinLnBrk="0"/>
            <a:r>
              <a:rPr lang="vi-VN" sz="1200" b="0" i="0" kern="1200">
                <a:solidFill>
                  <a:schemeClr val="tx1"/>
                </a:solidFill>
                <a:effectLst/>
                <a:latin typeface="+mn-lt"/>
                <a:ea typeface="+mn-ea"/>
                <a:cs typeface="+mn-cs"/>
              </a:rPr>
              <a:t>- Kết hợp chăn nuôi với trồng trọt để cây trồng cung cấp thức ăn tại chỗ cho vật nuôi, vật nuôi cung cấp phân hữu cơ cho cây trồng.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755043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a:solidFill>
                  <a:srgbClr val="1B04FA"/>
                </a:solidFill>
              </a:rPr>
              <a:t>+ Do thời gian sử dụng lớn lượng phân bón và thuốc trừ sâu đất đã bị thoái hóa =&gt; các nước bắc Mỹ đẩy nhanh việc phát triển “nông nghiệp xanh”, ứng dụng khoa học kỹ thuật đem lại năng suất cao và bảo vệ tài nguyên đất.</a:t>
            </a:r>
            <a:endParaRPr lang="en-US">
              <a:solidFill>
                <a:srgbClr val="1B04FA"/>
              </a:solidFill>
            </a:endParaRPr>
          </a:p>
        </p:txBody>
      </p:sp>
      <p:sp>
        <p:nvSpPr>
          <p:cNvPr id="4" name="Slide Number Placeholder 3"/>
          <p:cNvSpPr>
            <a:spLocks noGrp="1"/>
          </p:cNvSpPr>
          <p:nvPr>
            <p:ph type="sldNum" sz="quarter" idx="5"/>
          </p:nvPr>
        </p:nvSpPr>
        <p:spPr/>
        <p:txBody>
          <a:bodyPr/>
          <a:lstStyle/>
          <a:p>
            <a:fld id="{6661CF8A-28E2-4785-8151-098E1A36ED42}" type="slidenum">
              <a:rPr lang="en-US" smtClean="0"/>
              <a:t>14</a:t>
            </a:fld>
            <a:endParaRPr lang="en-US"/>
          </a:p>
        </p:txBody>
      </p:sp>
    </p:spTree>
    <p:extLst>
      <p:ext uri="{BB962C8B-B14F-4D97-AF65-F5344CB8AC3E}">
        <p14:creationId xmlns:p14="http://schemas.microsoft.com/office/powerpoint/2010/main" val="351761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vi-VN" sz="1200" b="0" i="0" kern="1200">
                <a:solidFill>
                  <a:schemeClr val="tx1"/>
                </a:solidFill>
                <a:effectLst/>
                <a:latin typeface="+mn-lt"/>
                <a:ea typeface="+mn-ea"/>
                <a:cs typeface="+mn-cs"/>
              </a:rPr>
              <a:t>- Trồng rừng để phục hồi các khu rừng đã mất.</a:t>
            </a:r>
          </a:p>
          <a:p>
            <a:pPr rtl="0" latinLnBrk="0"/>
            <a:r>
              <a:rPr lang="vi-VN" sz="1200" b="0" i="0" kern="1200">
                <a:solidFill>
                  <a:schemeClr val="tx1"/>
                </a:solidFill>
                <a:effectLst/>
                <a:latin typeface="+mn-lt"/>
                <a:ea typeface="+mn-ea"/>
                <a:cs typeface="+mn-cs"/>
              </a:rPr>
              <a:t>- Áp dụng các phương pháp khai thác rừng bền vững:</a:t>
            </a:r>
          </a:p>
          <a:p>
            <a:pPr rtl="0" latinLnBrk="0"/>
            <a:r>
              <a:rPr lang="vi-VN" sz="1200" b="0" i="0" kern="1200">
                <a:solidFill>
                  <a:schemeClr val="tx1"/>
                </a:solidFill>
                <a:effectLst/>
                <a:latin typeface="+mn-lt"/>
                <a:ea typeface="+mn-ea"/>
                <a:cs typeface="+mn-cs"/>
              </a:rPr>
              <a:t>+ Khai thác dần trong thời gian dài để rừng có thể tự tái sinh tự nhiên.</a:t>
            </a:r>
          </a:p>
          <a:p>
            <a:pPr rtl="0" latinLnBrk="0"/>
            <a:r>
              <a:rPr lang="vi-VN" sz="1200" b="0" i="0" kern="1200">
                <a:solidFill>
                  <a:schemeClr val="tx1"/>
                </a:solidFill>
                <a:effectLst/>
                <a:latin typeface="+mn-lt"/>
                <a:ea typeface="+mn-ea"/>
                <a:cs typeface="+mn-cs"/>
              </a:rPr>
              <a:t>+ Khai thác chặt chọn cây theo yêu cầu sử dụng và phù hợp với khả năng tái sinh tự nhiên của rừng.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16</a:t>
            </a:fld>
            <a:endParaRPr lang="en-US"/>
          </a:p>
        </p:txBody>
      </p:sp>
    </p:spTree>
    <p:extLst>
      <p:ext uri="{BB962C8B-B14F-4D97-AF65-F5344CB8AC3E}">
        <p14:creationId xmlns:p14="http://schemas.microsoft.com/office/powerpoint/2010/main" val="2653339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vi-VN" sz="1200" b="0" i="0" kern="1200">
                <a:solidFill>
                  <a:schemeClr val="tx1"/>
                </a:solidFill>
                <a:effectLst/>
                <a:latin typeface="+mn-lt"/>
                <a:ea typeface="+mn-ea"/>
                <a:cs typeface="+mn-cs"/>
              </a:rPr>
              <a:t>- Trồng rừng để phục hồi các khu rừng đã mất.</a:t>
            </a:r>
          </a:p>
          <a:p>
            <a:pPr rtl="0" latinLnBrk="0"/>
            <a:r>
              <a:rPr lang="vi-VN" sz="1200" b="0" i="0" kern="1200">
                <a:solidFill>
                  <a:schemeClr val="tx1"/>
                </a:solidFill>
                <a:effectLst/>
                <a:latin typeface="+mn-lt"/>
                <a:ea typeface="+mn-ea"/>
                <a:cs typeface="+mn-cs"/>
              </a:rPr>
              <a:t>- Áp dụng các phương pháp khai thác rừng bền vững:</a:t>
            </a:r>
          </a:p>
          <a:p>
            <a:pPr rtl="0" latinLnBrk="0"/>
            <a:r>
              <a:rPr lang="vi-VN" sz="1200" b="0" i="0" kern="1200">
                <a:solidFill>
                  <a:schemeClr val="tx1"/>
                </a:solidFill>
                <a:effectLst/>
                <a:latin typeface="+mn-lt"/>
                <a:ea typeface="+mn-ea"/>
                <a:cs typeface="+mn-cs"/>
              </a:rPr>
              <a:t>+ Khai thác dần trong thời gian dài để rừng có thể tự tái sinh tự nhiên.</a:t>
            </a:r>
          </a:p>
          <a:p>
            <a:pPr rtl="0" latinLnBrk="0"/>
            <a:r>
              <a:rPr lang="vi-VN" sz="1200" b="0" i="0" kern="1200">
                <a:solidFill>
                  <a:schemeClr val="tx1"/>
                </a:solidFill>
                <a:effectLst/>
                <a:latin typeface="+mn-lt"/>
                <a:ea typeface="+mn-ea"/>
                <a:cs typeface="+mn-cs"/>
              </a:rPr>
              <a:t>+ Khai thác chặt chọn cây theo yêu cầu sử dụng và phù hợp với khả năng tái sinh tự nhiên của rừng.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2030799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2023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1444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356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89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1168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15499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4870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442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32117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6674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5979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17979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6364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5" name="Footer Placeholder 4">
            <a:extLst>
              <a:ext uri="{FF2B5EF4-FFF2-40B4-BE49-F238E27FC236}">
                <a16:creationId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6" name="Footer Placeholder 5">
            <a:extLst>
              <a:ext uri="{FF2B5EF4-FFF2-40B4-BE49-F238E27FC236}">
                <a16:creationId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8" name="Footer Placeholder 7">
            <a:extLst>
              <a:ext uri="{FF2B5EF4-FFF2-40B4-BE49-F238E27FC236}">
                <a16:creationId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4" name="Footer Placeholder 3">
            <a:extLst>
              <a:ext uri="{FF2B5EF4-FFF2-40B4-BE49-F238E27FC236}">
                <a16:creationId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504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705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85453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30429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47294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467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1061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84309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22605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23380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1772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708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716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67037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2971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9606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6" name="Footer Placeholder 5">
            <a:extLst>
              <a:ext uri="{FF2B5EF4-FFF2-40B4-BE49-F238E27FC236}">
                <a16:creationId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6" name="Footer Placeholder 5">
            <a:extLst>
              <a:ext uri="{FF2B5EF4-FFF2-40B4-BE49-F238E27FC236}">
                <a16:creationId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5" name="Footer Placeholder 4">
            <a:extLst>
              <a:ext uri="{FF2B5EF4-FFF2-40B4-BE49-F238E27FC236}">
                <a16:creationId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5" name="Footer Placeholder 4">
            <a:extLst>
              <a:ext uri="{FF2B5EF4-FFF2-40B4-BE49-F238E27FC236}">
                <a16:creationId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9833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2525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6140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32621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2/23/2023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6334106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2/23/2023</a:t>
            </a:fld>
            <a:endParaRPr lang="en-US"/>
          </a:p>
        </p:txBody>
      </p:sp>
      <p:sp>
        <p:nvSpPr>
          <p:cNvPr id="5" name="Footer Placeholder 4">
            <a:extLst>
              <a:ext uri="{FF2B5EF4-FFF2-40B4-BE49-F238E27FC236}">
                <a16:creationId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0" r:id="rId4"/>
    <p:sldLayoutId id="2147483759" r:id="rId5"/>
    <p:sldLayoutId id="2147483758" r:id="rId6"/>
    <p:sldLayoutId id="2147483757" r:id="rId7"/>
    <p:sldLayoutId id="2147483756" r:id="rId8"/>
    <p:sldLayoutId id="2147483755" r:id="rId9"/>
    <p:sldLayoutId id="2147483754" r:id="rId10"/>
    <p:sldLayoutId id="2147483753" r:id="rId11"/>
    <p:sldLayoutId id="2147483752" r:id="rId12"/>
    <p:sldLayoutId id="2147483751" r:id="rId13"/>
    <p:sldLayoutId id="2147483750" r:id="rId14"/>
    <p:sldLayoutId id="2147483749" r:id="rId15"/>
    <p:sldLayoutId id="2147483748" r:id="rId16"/>
    <p:sldLayoutId id="2147483747" r:id="rId17"/>
    <p:sldLayoutId id="2147483746" r:id="rId18"/>
    <p:sldLayoutId id="2147483743" r:id="rId19"/>
    <p:sldLayoutId id="2147483741" r:id="rId20"/>
    <p:sldLayoutId id="2147483740" r:id="rId21"/>
    <p:sldLayoutId id="2147483739" r:id="rId22"/>
    <p:sldLayoutId id="2147483651" r:id="rId23"/>
    <p:sldLayoutId id="2147483652" r:id="rId24"/>
    <p:sldLayoutId id="2147483653" r:id="rId25"/>
    <p:sldLayoutId id="2147483654" r:id="rId26"/>
    <p:sldLayoutId id="2147483655" r:id="rId27"/>
    <p:sldLayoutId id="2147483745" r:id="rId28"/>
    <p:sldLayoutId id="2147483744" r:id="rId29"/>
    <p:sldLayoutId id="2147483742" r:id="rId30"/>
    <p:sldLayoutId id="2147483738" r:id="rId31"/>
    <p:sldLayoutId id="2147483737" r:id="rId32"/>
    <p:sldLayoutId id="2147483736" r:id="rId33"/>
    <p:sldLayoutId id="2147483735" r:id="rId34"/>
    <p:sldLayoutId id="2147483734" r:id="rId35"/>
    <p:sldLayoutId id="2147483733" r:id="rId36"/>
    <p:sldLayoutId id="2147483732" r:id="rId37"/>
    <p:sldLayoutId id="2147483731" r:id="rId38"/>
    <p:sldLayoutId id="2147483730" r:id="rId39"/>
    <p:sldLayoutId id="2147483729" r:id="rId40"/>
    <p:sldLayoutId id="2147483728" r:id="rId41"/>
    <p:sldLayoutId id="2147483727" r:id="rId42"/>
    <p:sldLayoutId id="2147483656" r:id="rId43"/>
    <p:sldLayoutId id="2147483657" r:id="rId44"/>
    <p:sldLayoutId id="2147483658" r:id="rId45"/>
    <p:sldLayoutId id="2147483659"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7" Type="http://schemas.microsoft.com/office/2007/relationships/hdphoto" Target="../media/hdphoto7.wdp"/><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22.jpe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hyperlink" Target="https://www.facebook.com/groups/1448467355535530" TargetMode="External"/><Relationship Id="rId2" Type="http://schemas.openxmlformats.org/officeDocument/2006/relationships/hyperlink" Target="https://www.facebook.com/ti.gon.566" TargetMode="External"/><Relationship Id="rId1" Type="http://schemas.openxmlformats.org/officeDocument/2006/relationships/slideLayout" Target="../slideLayouts/slideLayout27.xml"/><Relationship Id="rId5" Type="http://schemas.openxmlformats.org/officeDocument/2006/relationships/image" Target="../media/image8.png"/><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microsoft.com/office/2007/relationships/hdphoto" Target="../media/hdphoto4.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7"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png"/><Relationship Id="rId5" Type="http://schemas.microsoft.com/office/2007/relationships/hdphoto" Target="../media/hdphoto5.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jpg"/><Relationship Id="rId7"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0.jpg"/><Relationship Id="rId7"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F9428B22-2DC3-4C02-9EB0-8BEDB98D74FF}"/>
              </a:ext>
            </a:extLst>
          </p:cNvPr>
          <p:cNvPicPr>
            <a:picLocks noChangeAspect="1"/>
          </p:cNvPicPr>
          <p:nvPr/>
        </p:nvPicPr>
        <p:blipFill rotWithShape="1">
          <a:blip r:embed="rId3"/>
          <a:srcRect t="10449" b="23192"/>
          <a:stretch/>
        </p:blipFill>
        <p:spPr>
          <a:xfrm>
            <a:off x="20" y="165253"/>
            <a:ext cx="12191980" cy="7056304"/>
          </a:xfrm>
          <a:prstGeom prst="rect">
            <a:avLst/>
          </a:prstGeom>
        </p:spPr>
      </p:pic>
    </p:spTree>
    <p:extLst>
      <p:ext uri="{BB962C8B-B14F-4D97-AF65-F5344CB8AC3E}">
        <p14:creationId xmlns:p14="http://schemas.microsoft.com/office/powerpoint/2010/main" val="2989466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71B773-82C4-42B4-9FF7-622CE8AA4EAA}"/>
              </a:ext>
            </a:extLst>
          </p:cNvPr>
          <p:cNvSpPr/>
          <p:nvPr/>
        </p:nvSpPr>
        <p:spPr>
          <a:xfrm>
            <a:off x="212035" y="1389536"/>
            <a:ext cx="11396870" cy="3416320"/>
          </a:xfrm>
          <a:prstGeom prst="rect">
            <a:avLst/>
          </a:prstGeom>
        </p:spPr>
        <p:txBody>
          <a:bodyPr wrap="square">
            <a:spAutoFit/>
          </a:bodyPr>
          <a:lstStyle/>
          <a:p>
            <a:pPr algn="just"/>
            <a:r>
              <a:rPr lang="vi-VN" sz="3600">
                <a:solidFill>
                  <a:srgbClr val="1B04FA"/>
                </a:solidFill>
              </a:rPr>
              <a:t>Các trung tâm kinh tế quan trọng ở Bắc Mỹ:</a:t>
            </a:r>
          </a:p>
          <a:p>
            <a:pPr algn="just"/>
            <a:r>
              <a:rPr lang="vi-VN" sz="3600">
                <a:solidFill>
                  <a:srgbClr val="1B04FA"/>
                </a:solidFill>
              </a:rPr>
              <a:t>+ Khu vực phía tây ven biển Thái Bình Dương: Van-cu-vơ, Xan-phran-xi-cô, Lốt-an-giơ-lét.</a:t>
            </a:r>
          </a:p>
          <a:p>
            <a:pPr algn="just"/>
            <a:r>
              <a:rPr lang="vi-VN" sz="3600">
                <a:solidFill>
                  <a:srgbClr val="1B04FA"/>
                </a:solidFill>
              </a:rPr>
              <a:t>+ Khu vực phía đông ven biển Đại Tây Dương: Niu-Oóc, Oa-sinh-tơn, Tô-rôn-tô, Môn-trê-an, Si-ca-gô.</a:t>
            </a:r>
          </a:p>
          <a:p>
            <a:pPr algn="just"/>
            <a:r>
              <a:rPr lang="vi-VN" sz="3600">
                <a:solidFill>
                  <a:srgbClr val="1B04FA"/>
                </a:solidFill>
              </a:rPr>
              <a:t>+ Khu vực phía Nam: Hau-xtơn, Niu Oóc-lin.</a:t>
            </a:r>
            <a:endParaRPr lang="en-US" sz="3600">
              <a:solidFill>
                <a:srgbClr val="1B04FA"/>
              </a:solidFill>
            </a:endParaRPr>
          </a:p>
        </p:txBody>
      </p:sp>
      <p:grpSp>
        <p:nvGrpSpPr>
          <p:cNvPr id="5" name="Group 4">
            <a:extLst>
              <a:ext uri="{FF2B5EF4-FFF2-40B4-BE49-F238E27FC236}">
                <a16:creationId xmlns:a16="http://schemas.microsoft.com/office/drawing/2014/main" id="{992CCA30-A82F-4758-B8B7-5A31BB4C41B7}"/>
              </a:ext>
            </a:extLst>
          </p:cNvPr>
          <p:cNvGrpSpPr/>
          <p:nvPr/>
        </p:nvGrpSpPr>
        <p:grpSpPr>
          <a:xfrm>
            <a:off x="193327" y="57837"/>
            <a:ext cx="8082981" cy="872949"/>
            <a:chOff x="1133366" y="2220084"/>
            <a:chExt cx="5681780" cy="914400"/>
          </a:xfrm>
          <a:solidFill>
            <a:srgbClr val="FFFF9B"/>
          </a:solidFill>
        </p:grpSpPr>
        <p:sp>
          <p:nvSpPr>
            <p:cNvPr id="6" name="Arrow: Pentagon 5">
              <a:extLst>
                <a:ext uri="{FF2B5EF4-FFF2-40B4-BE49-F238E27FC236}">
                  <a16:creationId xmlns:a16="http://schemas.microsoft.com/office/drawing/2014/main" id="{3E69E7A8-BEC9-4193-92DA-6C3CFA72B3FF}"/>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7" name="TextBox 6">
              <a:extLst>
                <a:ext uri="{FF2B5EF4-FFF2-40B4-BE49-F238E27FC236}">
                  <a16:creationId xmlns:a16="http://schemas.microsoft.com/office/drawing/2014/main" id="{B5F0DEDB-D604-4985-BB61-4572A1F21FC3}"/>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8" name="TextBox 7">
            <a:extLst>
              <a:ext uri="{FF2B5EF4-FFF2-40B4-BE49-F238E27FC236}">
                <a16:creationId xmlns:a16="http://schemas.microsoft.com/office/drawing/2014/main" id="{B8547985-3D9E-4DB1-BD9C-A64EE9985228}"/>
              </a:ext>
            </a:extLst>
          </p:cNvPr>
          <p:cNvSpPr txBox="1"/>
          <p:nvPr/>
        </p:nvSpPr>
        <p:spPr>
          <a:xfrm>
            <a:off x="1413766" y="219409"/>
            <a:ext cx="639224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Các trung tâm kinh tế quan trọng</a:t>
            </a:r>
          </a:p>
        </p:txBody>
      </p:sp>
      <p:sp>
        <p:nvSpPr>
          <p:cNvPr id="9" name="Arrow: Pentagon 8">
            <a:extLst>
              <a:ext uri="{FF2B5EF4-FFF2-40B4-BE49-F238E27FC236}">
                <a16:creationId xmlns:a16="http://schemas.microsoft.com/office/drawing/2014/main" id="{265F44CA-1972-423E-A950-0EE7B97210A9}"/>
              </a:ext>
            </a:extLst>
          </p:cNvPr>
          <p:cNvSpPr/>
          <p:nvPr/>
        </p:nvSpPr>
        <p:spPr>
          <a:xfrm>
            <a:off x="83507" y="54913"/>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0" name="Isosceles Triangle 9">
            <a:extLst>
              <a:ext uri="{FF2B5EF4-FFF2-40B4-BE49-F238E27FC236}">
                <a16:creationId xmlns:a16="http://schemas.microsoft.com/office/drawing/2014/main" id="{2D475FF6-5D74-451E-94C0-A96A39150A49}"/>
              </a:ext>
            </a:extLst>
          </p:cNvPr>
          <p:cNvSpPr/>
          <p:nvPr/>
        </p:nvSpPr>
        <p:spPr>
          <a:xfrm rot="5400000">
            <a:off x="1074239" y="36228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C1238C7-3C9D-4203-AC0D-0B5744E827A0}"/>
              </a:ext>
            </a:extLst>
          </p:cNvPr>
          <p:cNvPicPr>
            <a:picLocks noChangeAspect="1"/>
          </p:cNvPicPr>
          <p:nvPr/>
        </p:nvPicPr>
        <p:blipFill rotWithShape="1">
          <a:blip r:embed="rId2"/>
          <a:srcRect l="49250" t="16517" r="40417" b="67812"/>
          <a:stretch/>
        </p:blipFill>
        <p:spPr>
          <a:xfrm>
            <a:off x="10932160" y="26173"/>
            <a:ext cx="1259840" cy="1074695"/>
          </a:xfrm>
          <a:prstGeom prst="rect">
            <a:avLst/>
          </a:prstGeom>
        </p:spPr>
      </p:pic>
    </p:spTree>
    <p:extLst>
      <p:ext uri="{BB962C8B-B14F-4D97-AF65-F5344CB8AC3E}">
        <p14:creationId xmlns:p14="http://schemas.microsoft.com/office/powerpoint/2010/main" val="260407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BCA1B1A-0631-48A2-8544-766037B8E6DC}"/>
              </a:ext>
            </a:extLst>
          </p:cNvPr>
          <p:cNvGrpSpPr/>
          <p:nvPr/>
        </p:nvGrpSpPr>
        <p:grpSpPr>
          <a:xfrm>
            <a:off x="50455" y="36170"/>
            <a:ext cx="8192801" cy="1082005"/>
            <a:chOff x="50455" y="31042"/>
            <a:chExt cx="8192801" cy="960597"/>
          </a:xfrm>
        </p:grpSpPr>
        <p:grpSp>
          <p:nvGrpSpPr>
            <p:cNvPr id="2" name="Group 1">
              <a:extLst>
                <a:ext uri="{FF2B5EF4-FFF2-40B4-BE49-F238E27FC236}">
                  <a16:creationId xmlns:a16="http://schemas.microsoft.com/office/drawing/2014/main" id="{07C9C23A-6FE9-49B8-AE9D-42E86625FC97}"/>
                </a:ext>
              </a:extLst>
            </p:cNvPr>
            <p:cNvGrpSpPr/>
            <p:nvPr/>
          </p:nvGrpSpPr>
          <p:grpSpPr>
            <a:xfrm>
              <a:off x="160275" y="33966"/>
              <a:ext cx="8082981" cy="872949"/>
              <a:chOff x="1133366" y="2220084"/>
              <a:chExt cx="5681780" cy="914400"/>
            </a:xfrm>
            <a:solidFill>
              <a:schemeClr val="accent4">
                <a:lumMod val="20000"/>
                <a:lumOff val="80000"/>
              </a:schemeClr>
            </a:solidFill>
          </p:grpSpPr>
          <p:sp>
            <p:nvSpPr>
              <p:cNvPr id="3" name="Arrow: Pentagon 2">
                <a:extLst>
                  <a:ext uri="{FF2B5EF4-FFF2-40B4-BE49-F238E27FC236}">
                    <a16:creationId xmlns:a16="http://schemas.microsoft.com/office/drawing/2014/main" id="{B9A7C9C1-5958-4AE0-9984-16F2A178C9A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AA53D5B1-8EEB-4E47-A1A7-CECAA6D47EF7}"/>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31F14B91-A4F2-4A5E-A2B9-3EAB898BA95A}"/>
                </a:ext>
              </a:extLst>
            </p:cNvPr>
            <p:cNvSpPr txBox="1"/>
            <p:nvPr/>
          </p:nvSpPr>
          <p:spPr>
            <a:xfrm>
              <a:off x="1352407" y="37532"/>
              <a:ext cx="6392242" cy="954107"/>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Phương thức con người khai thác tự nhiên bền vững ở Bắc Mĩ</a:t>
              </a:r>
            </a:p>
          </p:txBody>
        </p:sp>
        <p:sp>
          <p:nvSpPr>
            <p:cNvPr id="6" name="Arrow: Pentagon 5">
              <a:extLst>
                <a:ext uri="{FF2B5EF4-FFF2-40B4-BE49-F238E27FC236}">
                  <a16:creationId xmlns:a16="http://schemas.microsoft.com/office/drawing/2014/main" id="{65BC6D79-0FAF-46FD-A98D-46620A766BF7}"/>
                </a:ext>
              </a:extLst>
            </p:cNvPr>
            <p:cNvSpPr/>
            <p:nvPr/>
          </p:nvSpPr>
          <p:spPr>
            <a:xfrm>
              <a:off x="50455" y="31042"/>
              <a:ext cx="1301952" cy="872949"/>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id="{C38DFA27-F932-4FBC-B70F-DBF04746D3BD}"/>
                </a:ext>
              </a:extLst>
            </p:cNvPr>
            <p:cNvSpPr/>
            <p:nvPr/>
          </p:nvSpPr>
          <p:spPr>
            <a:xfrm rot="5400000">
              <a:off x="1041187" y="338415"/>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F1D719DC-3B93-4C18-A776-B8D785CF4451}"/>
              </a:ext>
            </a:extLst>
          </p:cNvPr>
          <p:cNvPicPr>
            <a:picLocks noChangeAspect="1"/>
          </p:cNvPicPr>
          <p:nvPr/>
        </p:nvPicPr>
        <p:blipFill rotWithShape="1">
          <a:blip r:embed="rId2"/>
          <a:srcRect l="49250" t="16517" r="40417" b="67812"/>
          <a:stretch/>
        </p:blipFill>
        <p:spPr>
          <a:xfrm>
            <a:off x="10932160" y="26173"/>
            <a:ext cx="1259840" cy="1074695"/>
          </a:xfrm>
          <a:prstGeom prst="rect">
            <a:avLst/>
          </a:prstGeom>
        </p:spPr>
      </p:pic>
    </p:spTree>
    <p:extLst>
      <p:ext uri="{BB962C8B-B14F-4D97-AF65-F5344CB8AC3E}">
        <p14:creationId xmlns:p14="http://schemas.microsoft.com/office/powerpoint/2010/main" val="783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BA4871F-766E-4BB0-8916-D6077FADF3B7}"/>
              </a:ext>
            </a:extLst>
          </p:cNvPr>
          <p:cNvSpPr txBox="1"/>
          <p:nvPr/>
        </p:nvSpPr>
        <p:spPr>
          <a:xfrm>
            <a:off x="3713009" y="373802"/>
            <a:ext cx="6390640"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HỎI NHANH – ĐÁP GỌN </a:t>
            </a:r>
          </a:p>
        </p:txBody>
      </p:sp>
      <p:grpSp>
        <p:nvGrpSpPr>
          <p:cNvPr id="11" name="Group 10">
            <a:extLst>
              <a:ext uri="{FF2B5EF4-FFF2-40B4-BE49-F238E27FC236}">
                <a16:creationId xmlns:a16="http://schemas.microsoft.com/office/drawing/2014/main" id="{CA0CED94-B6B6-4931-A2D8-B2F1797DC23F}"/>
              </a:ext>
            </a:extLst>
          </p:cNvPr>
          <p:cNvGrpSpPr/>
          <p:nvPr/>
        </p:nvGrpSpPr>
        <p:grpSpPr>
          <a:xfrm>
            <a:off x="3763863" y="94450"/>
            <a:ext cx="5037760" cy="1467352"/>
            <a:chOff x="3332480" y="250577"/>
            <a:chExt cx="6604000" cy="1467352"/>
          </a:xfrm>
          <a:solidFill>
            <a:srgbClr val="00B050"/>
          </a:solidFill>
        </p:grpSpPr>
        <p:sp>
          <p:nvSpPr>
            <p:cNvPr id="12" name="Rectangle: Rounded Corners 11">
              <a:extLst>
                <a:ext uri="{FF2B5EF4-FFF2-40B4-BE49-F238E27FC236}">
                  <a16:creationId xmlns:a16="http://schemas.microsoft.com/office/drawing/2014/main" id="{F32E8CFB-5653-404A-AF82-2769B48E01DF}"/>
                </a:ext>
              </a:extLst>
            </p:cNvPr>
            <p:cNvSpPr/>
            <p:nvPr/>
          </p:nvSpPr>
          <p:spPr>
            <a:xfrm>
              <a:off x="3332480" y="250577"/>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C15F688-2A0C-42DD-95B4-64FD19EDBD00}"/>
                </a:ext>
              </a:extLst>
            </p:cNvPr>
            <p:cNvSpPr txBox="1"/>
            <p:nvPr/>
          </p:nvSpPr>
          <p:spPr>
            <a:xfrm>
              <a:off x="3545839" y="394490"/>
              <a:ext cx="6390641" cy="1323439"/>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NHÓM TÀI NĂNG</a:t>
              </a:r>
            </a:p>
          </p:txBody>
        </p:sp>
      </p:grpSp>
      <p:sp>
        <p:nvSpPr>
          <p:cNvPr id="8" name="Rectangle 7">
            <a:extLst>
              <a:ext uri="{FF2B5EF4-FFF2-40B4-BE49-F238E27FC236}">
                <a16:creationId xmlns:a16="http://schemas.microsoft.com/office/drawing/2014/main" id="{7820FE98-D76D-467D-AF59-C803FCCBC98A}"/>
              </a:ext>
            </a:extLst>
          </p:cNvPr>
          <p:cNvSpPr/>
          <p:nvPr/>
        </p:nvSpPr>
        <p:spPr>
          <a:xfrm>
            <a:off x="730785" y="1198765"/>
            <a:ext cx="10730429" cy="2298065"/>
          </a:xfrm>
          <a:prstGeom prst="rect">
            <a:avLst/>
          </a:prstGeom>
          <a:noFill/>
          <a:ln>
            <a:solidFill>
              <a:srgbClr val="0000FF"/>
            </a:solidFill>
            <a:prstDash val="dash"/>
          </a:ln>
        </p:spPr>
        <p:txBody>
          <a:bodyPr wrap="square">
            <a:spAutoFit/>
          </a:bodyPr>
          <a:lstStyle/>
          <a:p>
            <a:pPr marR="74295" algn="just">
              <a:spcBef>
                <a:spcPts val="405"/>
              </a:spcBef>
              <a:spcAft>
                <a:spcPts val="0"/>
              </a:spcAft>
            </a:pPr>
            <a:r>
              <a:rPr lang="en-US" sz="2800" b="1" spc="-5"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b="1" spc="-5" dirty="0" err="1">
                <a:solidFill>
                  <a:srgbClr val="0070C0"/>
                </a:solidFill>
                <a:latin typeface="Arial" panose="020B0604020202020204" pitchFamily="34" charset="0"/>
                <a:ea typeface="Arial" panose="020B0604020202020204" pitchFamily="34" charset="0"/>
                <a:cs typeface="Arial" panose="020B0604020202020204" pitchFamily="34" charset="0"/>
              </a:rPr>
              <a:t>Lớp</a:t>
            </a:r>
            <a:r>
              <a:rPr lang="en-US" sz="2800" b="1" spc="-5">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spc="-5">
                <a:solidFill>
                  <a:srgbClr val="FF0000"/>
                </a:solidFill>
                <a:latin typeface="Arial" panose="020B0604020202020204" pitchFamily="34" charset="0"/>
                <a:ea typeface="Arial" panose="020B0604020202020204" pitchFamily="34" charset="0"/>
                <a:cs typeface="Arial" panose="020B0604020202020204" pitchFamily="34" charset="0"/>
              </a:rPr>
              <a:t>4 nhóm</a:t>
            </a:r>
            <a:endParaRPr lang="en-US" sz="2800" spc="-5" dirty="0">
              <a:solidFill>
                <a:srgbClr val="FF0000"/>
              </a:solidFill>
              <a:latin typeface="Arial" panose="020B0604020202020204" pitchFamily="34" charset="0"/>
              <a:ea typeface="Arial" panose="020B0604020202020204" pitchFamily="34" charset="0"/>
              <a:cs typeface="Arial" panose="020B0604020202020204" pitchFamily="34" charset="0"/>
            </a:endParaRPr>
          </a:p>
          <a:p>
            <a:pPr algn="just"/>
            <a:r>
              <a:rPr lang="en-US" sz="2800" b="1" spc="-5">
                <a:solidFill>
                  <a:srgbClr val="0070C0"/>
                </a:solidFill>
                <a:latin typeface="Arial" panose="020B0604020202020204" pitchFamily="34" charset="0"/>
                <a:ea typeface="Arial" panose="020B0604020202020204" pitchFamily="34" charset="0"/>
                <a:cs typeface="Arial" panose="020B0604020202020204" pitchFamily="34" charset="0"/>
              </a:rPr>
              <a:t>- Nhiệm </a:t>
            </a:r>
            <a:r>
              <a:rPr lang="en-US" sz="2800" b="1" spc="-5" dirty="0" err="1">
                <a:solidFill>
                  <a:srgbClr val="0070C0"/>
                </a:solidFill>
                <a:latin typeface="Arial" panose="020B0604020202020204" pitchFamily="34" charset="0"/>
                <a:ea typeface="Arial" panose="020B0604020202020204" pitchFamily="34" charset="0"/>
                <a:cs typeface="Arial" panose="020B0604020202020204" pitchFamily="34" charset="0"/>
              </a:rPr>
              <a:t>vụ</a:t>
            </a:r>
            <a:r>
              <a:rPr lang="en-US" sz="2800" b="1" spc="-5">
                <a:solidFill>
                  <a:srgbClr val="0070C0"/>
                </a:solidFill>
                <a:latin typeface="Arial" panose="020B0604020202020204" pitchFamily="34" charset="0"/>
                <a:ea typeface="Arial" panose="020B0604020202020204" pitchFamily="34" charset="0"/>
                <a:cs typeface="Arial" panose="020B0604020202020204" pitchFamily="34" charset="0"/>
              </a:rPr>
              <a:t>: </a:t>
            </a:r>
            <a:r>
              <a:rPr lang="vi-VN" sz="2800">
                <a:solidFill>
                  <a:srgbClr val="FF0000"/>
                </a:solidFill>
              </a:rPr>
              <a:t>Dựa thông tin trong mục 3, hãy phân tích phương thức con người khai thác tự nhiên bền vững ở Bắc Mỹ thông qua việc sử dụng tài nguyên rừng, nước, đất, khoáng sản.</a:t>
            </a:r>
            <a:endParaRPr lang="en-US" sz="2800">
              <a:solidFill>
                <a:srgbClr val="FF0000"/>
              </a:solidFill>
            </a:endParaRPr>
          </a:p>
          <a:p>
            <a:pPr marR="74295" algn="just">
              <a:spcBef>
                <a:spcPts val="405"/>
              </a:spcBef>
              <a:spcAft>
                <a:spcPts val="0"/>
              </a:spcAft>
            </a:pPr>
            <a:r>
              <a:rPr lang="en-US" sz="2800" b="1">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Thời</a:t>
            </a:r>
            <a:r>
              <a:rPr lang="en-US" sz="28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gian</a:t>
            </a:r>
            <a:r>
              <a:rPr lang="en-US" sz="2800" b="1">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5</a:t>
            </a:r>
            <a:r>
              <a:rPr lang="en-US" sz="280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phút</a:t>
            </a:r>
            <a:endPar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9" name="loa 2">
            <a:extLst>
              <a:ext uri="{FF2B5EF4-FFF2-40B4-BE49-F238E27FC236}">
                <a16:creationId xmlns:a16="http://schemas.microsoft.com/office/drawing/2014/main" id="{11436AE4-CA76-43DF-B86B-BAE7A199DE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23203">
            <a:off x="1117" y="-254815"/>
            <a:ext cx="1657470" cy="1657470"/>
          </a:xfrm>
          <a:prstGeom prst="rect">
            <a:avLst/>
          </a:prstGeom>
        </p:spPr>
      </p:pic>
      <p:grpSp>
        <p:nvGrpSpPr>
          <p:cNvPr id="25" name="Group 24">
            <a:extLst>
              <a:ext uri="{FF2B5EF4-FFF2-40B4-BE49-F238E27FC236}">
                <a16:creationId xmlns:a16="http://schemas.microsoft.com/office/drawing/2014/main" id="{3389793E-87FB-4646-A072-4DB4B28C9E1D}"/>
              </a:ext>
            </a:extLst>
          </p:cNvPr>
          <p:cNvGrpSpPr/>
          <p:nvPr/>
        </p:nvGrpSpPr>
        <p:grpSpPr>
          <a:xfrm>
            <a:off x="1891783" y="3663544"/>
            <a:ext cx="8802251" cy="824752"/>
            <a:chOff x="2772424" y="3596453"/>
            <a:chExt cx="8802251" cy="824752"/>
          </a:xfrm>
        </p:grpSpPr>
        <p:sp>
          <p:nvSpPr>
            <p:cNvPr id="4" name="Rectangle 3">
              <a:extLst>
                <a:ext uri="{FF2B5EF4-FFF2-40B4-BE49-F238E27FC236}">
                  <a16:creationId xmlns:a16="http://schemas.microsoft.com/office/drawing/2014/main" id="{A0C8F114-29AA-4084-90EE-236DAE2010B3}"/>
                </a:ext>
              </a:extLst>
            </p:cNvPr>
            <p:cNvSpPr/>
            <p:nvPr/>
          </p:nvSpPr>
          <p:spPr>
            <a:xfrm>
              <a:off x="2844681" y="3857106"/>
              <a:ext cx="8657736" cy="564099"/>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Freeform: Shape 4">
              <a:extLst>
                <a:ext uri="{FF2B5EF4-FFF2-40B4-BE49-F238E27FC236}">
                  <a16:creationId xmlns:a16="http://schemas.microsoft.com/office/drawing/2014/main" id="{AFF21C6E-0CC4-4798-823D-F15F5C11DE19}"/>
                </a:ext>
              </a:extLst>
            </p:cNvPr>
            <p:cNvSpPr/>
            <p:nvPr/>
          </p:nvSpPr>
          <p:spPr>
            <a:xfrm>
              <a:off x="2772424" y="3596453"/>
              <a:ext cx="8802251" cy="590400"/>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7030A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lvl="0" defTabSz="1066800">
                <a:lnSpc>
                  <a:spcPct val="90000"/>
                </a:lnSpc>
                <a:spcBef>
                  <a:spcPct val="0"/>
                </a:spcBef>
                <a:spcAft>
                  <a:spcPct val="35000"/>
                </a:spcAft>
              </a:pPr>
              <a:r>
                <a:rPr lang="en-US" sz="2400" b="1" kern="1200">
                  <a:solidFill>
                    <a:schemeClr val="bg1"/>
                  </a:solidFill>
                  <a:effectLst>
                    <a:outerShdw blurRad="38100" dist="38100" dir="2700000" algn="tl">
                      <a:srgbClr val="000000">
                        <a:alpha val="43137"/>
                      </a:srgbClr>
                    </a:outerShdw>
                  </a:effectLst>
                  <a:latin typeface="Arial" pitchFamily="34" charset="0"/>
                  <a:cs typeface="Arial" pitchFamily="34" charset="0"/>
                </a:rPr>
                <a:t>Nhóm 1: </a:t>
              </a:r>
              <a:r>
                <a:rPr lang="vi-VN" sz="2400"/>
                <a:t>Phương thức khai thác bền vững </a:t>
              </a:r>
              <a:r>
                <a:rPr lang="en-US" sz="2400"/>
                <a:t>TN </a:t>
              </a:r>
              <a:r>
                <a:rPr lang="vi-VN" sz="2400"/>
                <a:t>đất</a:t>
              </a:r>
              <a:endParaRPr lang="en-US" sz="2400" b="1" kern="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pic>
        <p:nvPicPr>
          <p:cNvPr id="18"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28CA63AF-FB54-4BC5-8D80-B5C534B9D1E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317" t="33855" r="19901" b="41111"/>
          <a:stretch/>
        </p:blipFill>
        <p:spPr bwMode="auto">
          <a:xfrm>
            <a:off x="143776" y="4217092"/>
            <a:ext cx="1634545" cy="1216849"/>
          </a:xfrm>
          <a:prstGeom prst="rect">
            <a:avLst/>
          </a:prstGeom>
          <a:noFill/>
          <a:extLst>
            <a:ext uri="{909E8E84-426E-40DD-AFC4-6F175D3DCCD1}">
              <a14:hiddenFill xmlns:a14="http://schemas.microsoft.com/office/drawing/2010/main">
                <a:solidFill>
                  <a:srgbClr val="FFFFFF"/>
                </a:solidFill>
              </a14:hiddenFill>
            </a:ext>
          </a:extLst>
        </p:spPr>
      </p:pic>
      <p:pic>
        <p:nvPicPr>
          <p:cNvPr id="19" name="5 Minute Timer (Nho)">
            <a:hlinkClick r:id="" action="ppaction://media"/>
            <a:extLst>
              <a:ext uri="{FF2B5EF4-FFF2-40B4-BE49-F238E27FC236}">
                <a16:creationId xmlns:a16="http://schemas.microsoft.com/office/drawing/2014/main" id="{F980639F-EF43-4473-8DE5-C80D76AEC23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970265" y="135911"/>
            <a:ext cx="1389657" cy="781072"/>
          </a:xfrm>
          <a:prstGeom prst="rect">
            <a:avLst/>
          </a:prstGeom>
        </p:spPr>
      </p:pic>
      <p:grpSp>
        <p:nvGrpSpPr>
          <p:cNvPr id="14" name="Group 13">
            <a:extLst>
              <a:ext uri="{FF2B5EF4-FFF2-40B4-BE49-F238E27FC236}">
                <a16:creationId xmlns:a16="http://schemas.microsoft.com/office/drawing/2014/main" id="{9596A4C6-2382-4CFE-A9BD-14D5293AFF8E}"/>
              </a:ext>
            </a:extLst>
          </p:cNvPr>
          <p:cNvGrpSpPr/>
          <p:nvPr/>
        </p:nvGrpSpPr>
        <p:grpSpPr>
          <a:xfrm>
            <a:off x="1891783" y="4429768"/>
            <a:ext cx="8802251" cy="804612"/>
            <a:chOff x="2772424" y="4362677"/>
            <a:chExt cx="8802251" cy="804612"/>
          </a:xfrm>
        </p:grpSpPr>
        <p:sp>
          <p:nvSpPr>
            <p:cNvPr id="6" name="Rectangle 5">
              <a:extLst>
                <a:ext uri="{FF2B5EF4-FFF2-40B4-BE49-F238E27FC236}">
                  <a16:creationId xmlns:a16="http://schemas.microsoft.com/office/drawing/2014/main" id="{684B387C-CA22-4575-93FB-005460F5FE90}"/>
                </a:ext>
              </a:extLst>
            </p:cNvPr>
            <p:cNvSpPr/>
            <p:nvPr/>
          </p:nvSpPr>
          <p:spPr>
            <a:xfrm>
              <a:off x="2844681" y="4663289"/>
              <a:ext cx="8616532" cy="504000"/>
            </a:xfrm>
            <a:prstGeom prst="rect">
              <a:avLst/>
            </a:prstGeom>
          </p:spPr>
          <p:style>
            <a:lnRef idx="2">
              <a:schemeClr val="accent5">
                <a:hueOff val="-2252848"/>
                <a:satOff val="-5806"/>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Freeform: Shape 21">
              <a:extLst>
                <a:ext uri="{FF2B5EF4-FFF2-40B4-BE49-F238E27FC236}">
                  <a16:creationId xmlns:a16="http://schemas.microsoft.com/office/drawing/2014/main" id="{9A1F6402-91B5-4312-8F60-BDFA4FA065DA}"/>
                </a:ext>
              </a:extLst>
            </p:cNvPr>
            <p:cNvSpPr/>
            <p:nvPr/>
          </p:nvSpPr>
          <p:spPr>
            <a:xfrm>
              <a:off x="2772424" y="4362677"/>
              <a:ext cx="8802251" cy="590400"/>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chemeClr val="accent2"/>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lvl="0" defTabSz="1066800">
                <a:lnSpc>
                  <a:spcPct val="90000"/>
                </a:lnSpc>
                <a:spcBef>
                  <a:spcPct val="0"/>
                </a:spcBef>
                <a:spcAft>
                  <a:spcPct val="35000"/>
                </a:spcAft>
              </a:pPr>
              <a:r>
                <a:rPr lang="en-US" sz="2400" b="1" kern="1200">
                  <a:solidFill>
                    <a:schemeClr val="bg1"/>
                  </a:solidFill>
                  <a:effectLst>
                    <a:outerShdw blurRad="38100" dist="38100" dir="2700000" algn="tl">
                      <a:srgbClr val="000000">
                        <a:alpha val="43137"/>
                      </a:srgbClr>
                    </a:outerShdw>
                  </a:effectLst>
                  <a:latin typeface="Arial" pitchFamily="34" charset="0"/>
                  <a:cs typeface="Arial" pitchFamily="34" charset="0"/>
                </a:rPr>
                <a:t>Nhóm 2: </a:t>
              </a:r>
              <a:r>
                <a:rPr lang="vi-VN" sz="2400"/>
                <a:t>Phương thức khai thác bền vững </a:t>
              </a:r>
              <a:r>
                <a:rPr lang="en-US" sz="2400"/>
                <a:t>TN n</a:t>
              </a:r>
              <a:r>
                <a:rPr lang="vi-VN" sz="2400"/>
                <a:t>ư</a:t>
              </a:r>
              <a:r>
                <a:rPr lang="en-US" sz="2400"/>
                <a:t>ớc</a:t>
              </a:r>
              <a:endParaRPr lang="en-US" sz="2400" b="1" kern="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10" name="Group 9">
            <a:extLst>
              <a:ext uri="{FF2B5EF4-FFF2-40B4-BE49-F238E27FC236}">
                <a16:creationId xmlns:a16="http://schemas.microsoft.com/office/drawing/2014/main" id="{7284F132-575C-4503-A9A5-0056686008A6}"/>
              </a:ext>
            </a:extLst>
          </p:cNvPr>
          <p:cNvGrpSpPr/>
          <p:nvPr/>
        </p:nvGrpSpPr>
        <p:grpSpPr>
          <a:xfrm>
            <a:off x="1891783" y="5315368"/>
            <a:ext cx="8802251" cy="723580"/>
            <a:chOff x="2844680" y="5156373"/>
            <a:chExt cx="8802251" cy="723580"/>
          </a:xfrm>
        </p:grpSpPr>
        <p:sp>
          <p:nvSpPr>
            <p:cNvPr id="16" name="Rectangle 15">
              <a:extLst>
                <a:ext uri="{FF2B5EF4-FFF2-40B4-BE49-F238E27FC236}">
                  <a16:creationId xmlns:a16="http://schemas.microsoft.com/office/drawing/2014/main" id="{5E185566-91EB-4B5D-80D3-49E528B80286}"/>
                </a:ext>
              </a:extLst>
            </p:cNvPr>
            <p:cNvSpPr/>
            <p:nvPr/>
          </p:nvSpPr>
          <p:spPr>
            <a:xfrm>
              <a:off x="2844680" y="5375953"/>
              <a:ext cx="8616531" cy="504000"/>
            </a:xfrm>
            <a:prstGeom prst="rect">
              <a:avLst/>
            </a:prstGeom>
          </p:spPr>
          <p:style>
            <a:lnRef idx="2">
              <a:schemeClr val="accent5">
                <a:hueOff val="-4505695"/>
                <a:satOff val="-11613"/>
                <a:lumOff val="-784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3" name="Freeform: Shape 22">
              <a:extLst>
                <a:ext uri="{FF2B5EF4-FFF2-40B4-BE49-F238E27FC236}">
                  <a16:creationId xmlns:a16="http://schemas.microsoft.com/office/drawing/2014/main" id="{0DF75962-4EB1-454A-A1AA-B8F191FAED69}"/>
                </a:ext>
              </a:extLst>
            </p:cNvPr>
            <p:cNvSpPr/>
            <p:nvPr/>
          </p:nvSpPr>
          <p:spPr>
            <a:xfrm>
              <a:off x="2844680" y="5156373"/>
              <a:ext cx="8802251" cy="590400"/>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chemeClr val="accent6">
                <a:lumMod val="75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lvl="0" defTabSz="1066800">
                <a:lnSpc>
                  <a:spcPct val="90000"/>
                </a:lnSpc>
                <a:spcBef>
                  <a:spcPct val="0"/>
                </a:spcBef>
                <a:spcAft>
                  <a:spcPct val="35000"/>
                </a:spcAft>
              </a:pPr>
              <a:r>
                <a:rPr lang="en-US" sz="2400" b="1" kern="1200">
                  <a:solidFill>
                    <a:schemeClr val="bg1"/>
                  </a:solidFill>
                  <a:effectLst>
                    <a:outerShdw blurRad="38100" dist="38100" dir="2700000" algn="tl">
                      <a:srgbClr val="000000">
                        <a:alpha val="43137"/>
                      </a:srgbClr>
                    </a:outerShdw>
                  </a:effectLst>
                  <a:latin typeface="Arial" pitchFamily="34" charset="0"/>
                  <a:cs typeface="Arial" pitchFamily="34" charset="0"/>
                </a:rPr>
                <a:t>Nhóm 3: </a:t>
              </a:r>
              <a:r>
                <a:rPr lang="vi-VN" sz="2400"/>
                <a:t>Phương thức khai thác bền vững </a:t>
              </a:r>
              <a:r>
                <a:rPr lang="en-US" sz="2400"/>
                <a:t>TN rừng</a:t>
              </a:r>
              <a:endParaRPr lang="en-US" sz="2400" b="1" kern="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3" name="Group 2">
            <a:extLst>
              <a:ext uri="{FF2B5EF4-FFF2-40B4-BE49-F238E27FC236}">
                <a16:creationId xmlns:a16="http://schemas.microsoft.com/office/drawing/2014/main" id="{5E31774F-9FAD-44D5-9025-A111CC571284}"/>
              </a:ext>
            </a:extLst>
          </p:cNvPr>
          <p:cNvGrpSpPr/>
          <p:nvPr/>
        </p:nvGrpSpPr>
        <p:grpSpPr>
          <a:xfrm>
            <a:off x="1891783" y="6143695"/>
            <a:ext cx="8802251" cy="723621"/>
            <a:chOff x="2703256" y="5998468"/>
            <a:chExt cx="8802251" cy="723621"/>
          </a:xfrm>
        </p:grpSpPr>
        <p:sp>
          <p:nvSpPr>
            <p:cNvPr id="20" name="Rectangle 19">
              <a:extLst>
                <a:ext uri="{FF2B5EF4-FFF2-40B4-BE49-F238E27FC236}">
                  <a16:creationId xmlns:a16="http://schemas.microsoft.com/office/drawing/2014/main" id="{74311D94-3E23-41E0-95D4-118B9CD7FA2F}"/>
                </a:ext>
              </a:extLst>
            </p:cNvPr>
            <p:cNvSpPr/>
            <p:nvPr/>
          </p:nvSpPr>
          <p:spPr>
            <a:xfrm>
              <a:off x="2772424" y="6293668"/>
              <a:ext cx="8616530" cy="428421"/>
            </a:xfrm>
            <a:prstGeom prst="rect">
              <a:avLst/>
            </a:prstGeom>
          </p:spPr>
          <p:style>
            <a:lnRef idx="2">
              <a:schemeClr val="accent5">
                <a:hueOff val="-4505695"/>
                <a:satOff val="-11613"/>
                <a:lumOff val="-784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4" name="Freeform: Shape 23">
              <a:extLst>
                <a:ext uri="{FF2B5EF4-FFF2-40B4-BE49-F238E27FC236}">
                  <a16:creationId xmlns:a16="http://schemas.microsoft.com/office/drawing/2014/main" id="{097953ED-4A81-4B90-B11B-73BDBE75568F}"/>
                </a:ext>
              </a:extLst>
            </p:cNvPr>
            <p:cNvSpPr/>
            <p:nvPr/>
          </p:nvSpPr>
          <p:spPr>
            <a:xfrm>
              <a:off x="2703256" y="5998468"/>
              <a:ext cx="8802251" cy="590400"/>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1503BD"/>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lvl="0" defTabSz="1066800">
                <a:lnSpc>
                  <a:spcPct val="90000"/>
                </a:lnSpc>
                <a:spcBef>
                  <a:spcPct val="0"/>
                </a:spcBef>
                <a:spcAft>
                  <a:spcPct val="35000"/>
                </a:spcAft>
              </a:pPr>
              <a:r>
                <a:rPr lang="en-US" sz="2400" b="1" kern="1200">
                  <a:solidFill>
                    <a:schemeClr val="bg1"/>
                  </a:solidFill>
                  <a:effectLst>
                    <a:outerShdw blurRad="38100" dist="38100" dir="2700000" algn="tl">
                      <a:srgbClr val="000000">
                        <a:alpha val="43137"/>
                      </a:srgbClr>
                    </a:outerShdw>
                  </a:effectLst>
                  <a:latin typeface="Arial" pitchFamily="34" charset="0"/>
                  <a:cs typeface="Arial" pitchFamily="34" charset="0"/>
                </a:rPr>
                <a:t>Nhóm 4: </a:t>
              </a:r>
              <a:r>
                <a:rPr lang="vi-VN" sz="2400"/>
                <a:t>Phương thức khai thác bền vững </a:t>
              </a:r>
              <a:r>
                <a:rPr lang="en-US" sz="2400"/>
                <a:t>TN khoáng sản</a:t>
              </a:r>
              <a:endParaRPr lang="en-US" sz="2400" b="1" kern="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Tree>
    <p:extLst>
      <p:ext uri="{BB962C8B-B14F-4D97-AF65-F5344CB8AC3E}">
        <p14:creationId xmlns:p14="http://schemas.microsoft.com/office/powerpoint/2010/main" val="248975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wipe(up)">
                                      <p:cBhvr>
                                        <p:cTn id="7" dur="125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up)">
                                      <p:cBhvr>
                                        <p:cTn id="12" dur="1250"/>
                                        <p:tgtEl>
                                          <p:spTgt spid="8">
                                            <p:txEl>
                                              <p:pRg st="0" end="0"/>
                                            </p:txEl>
                                          </p:spTgt>
                                        </p:tgtEl>
                                      </p:cBhvr>
                                    </p:animEffect>
                                  </p:childTnLst>
                                </p:cTn>
                              </p:par>
                            </p:childTnLst>
                          </p:cTn>
                        </p:par>
                        <p:par>
                          <p:cTn id="13" fill="hold">
                            <p:stCondLst>
                              <p:cond delay="1250"/>
                            </p:stCondLst>
                            <p:childTnLst>
                              <p:par>
                                <p:cTn id="14" presetID="22" presetClass="entr" presetSubtype="1" fill="hold" grpId="0" nodeType="after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wipe(up)">
                                      <p:cBhvr>
                                        <p:cTn id="16" dur="1250"/>
                                        <p:tgtEl>
                                          <p:spTgt spid="8">
                                            <p:txEl>
                                              <p:pRg st="1" end="1"/>
                                            </p:txEl>
                                          </p:spTgt>
                                        </p:tgtEl>
                                      </p:cBhvr>
                                    </p:animEffect>
                                  </p:childTnLst>
                                </p:cTn>
                              </p:par>
                            </p:childTnLst>
                          </p:cTn>
                        </p:par>
                        <p:par>
                          <p:cTn id="17" fill="hold">
                            <p:stCondLst>
                              <p:cond delay="2500"/>
                            </p:stCondLst>
                            <p:childTnLst>
                              <p:par>
                                <p:cTn id="18" presetID="22" presetClass="entr" presetSubtype="1" fill="hold" grpId="0" nodeType="after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wipe(up)">
                                      <p:cBhvr>
                                        <p:cTn id="20" dur="1250"/>
                                        <p:tgtEl>
                                          <p:spTgt spid="8">
                                            <p:txEl>
                                              <p:pRg st="2" end="2"/>
                                            </p:txEl>
                                          </p:spTgt>
                                        </p:tgtEl>
                                      </p:cBhvr>
                                    </p:animEffect>
                                  </p:childTnLst>
                                </p:cTn>
                              </p:par>
                            </p:childTnLst>
                          </p:cTn>
                        </p:par>
                        <p:par>
                          <p:cTn id="21" fill="hold">
                            <p:stCondLst>
                              <p:cond delay="3750"/>
                            </p:stCondLst>
                            <p:childTnLst>
                              <p:par>
                                <p:cTn id="22" presetID="52"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Scale>
                                      <p:cBhvr>
                                        <p:cTn id="24"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9"/>
                                        </p:tgtEl>
                                        <p:attrNameLst>
                                          <p:attrName>ppt_x</p:attrName>
                                          <p:attrName>ppt_y</p:attrName>
                                        </p:attrNameLst>
                                      </p:cBhvr>
                                    </p:animMotion>
                                    <p:animEffect transition="in" filter="fade">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1509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19"/>
                                        </p:tgtEl>
                                      </p:cBhvr>
                                    </p:cmd>
                                  </p:childTnLst>
                                </p:cTn>
                              </p:par>
                            </p:childTnLst>
                          </p:cTn>
                        </p:par>
                      </p:childTnLst>
                    </p:cTn>
                  </p:par>
                </p:childTnLst>
              </p:cTn>
              <p:nextCondLst>
                <p:cond evt="onClick" delay="0">
                  <p:tgtEl>
                    <p:spTgt spid="19"/>
                  </p:tgtEl>
                </p:cond>
              </p:nextCondLst>
            </p:seq>
            <p:video>
              <p:cMediaNode vol="80000">
                <p:cTn id="36" fill="hold" display="0">
                  <p:stCondLst>
                    <p:cond delay="indefinite"/>
                  </p:stCondLst>
                </p:cTn>
                <p:tgtEl>
                  <p:spTgt spid="19"/>
                </p:tgtEl>
              </p:cMediaNode>
            </p:video>
          </p:childTnLst>
        </p:cTn>
      </p:par>
    </p:tnLst>
    <p:bldLst>
      <p:bldP spid="8"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D719DC-3B93-4C18-A776-B8D785CF4451}"/>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
        <p:nvSpPr>
          <p:cNvPr id="14" name="Rectangle 13">
            <a:extLst>
              <a:ext uri="{FF2B5EF4-FFF2-40B4-BE49-F238E27FC236}">
                <a16:creationId xmlns:a16="http://schemas.microsoft.com/office/drawing/2014/main" id="{1685086B-8278-41B3-997D-98984031DF38}"/>
              </a:ext>
            </a:extLst>
          </p:cNvPr>
          <p:cNvSpPr/>
          <p:nvPr/>
        </p:nvSpPr>
        <p:spPr>
          <a:xfrm>
            <a:off x="66260" y="1510062"/>
            <a:ext cx="4581024" cy="3416320"/>
          </a:xfrm>
          <a:prstGeom prst="rect">
            <a:avLst/>
          </a:prstGeom>
        </p:spPr>
        <p:txBody>
          <a:bodyPr wrap="square">
            <a:spAutoFit/>
          </a:bodyPr>
          <a:lstStyle/>
          <a:p>
            <a:pPr lvl="0" algn="just">
              <a:defRPr/>
            </a:pPr>
            <a:r>
              <a:rPr lang="vi-VN" sz="3600">
                <a:solidFill>
                  <a:srgbClr val="1B04FA"/>
                </a:solidFill>
              </a:rPr>
              <a:t>Bắc Mỹ có nhiều đồng bằng rộng lớn, đất đai phù sa màu mỡ được khai thác thác từ rất lâu để trồng trọt, chăn nuôi.</a:t>
            </a:r>
          </a:p>
        </p:txBody>
      </p:sp>
      <p:sp>
        <p:nvSpPr>
          <p:cNvPr id="15" name="Rectangle 14">
            <a:extLst>
              <a:ext uri="{FF2B5EF4-FFF2-40B4-BE49-F238E27FC236}">
                <a16:creationId xmlns:a16="http://schemas.microsoft.com/office/drawing/2014/main" id="{5A95E1A6-8D38-44C9-9722-7DF984DE040D}"/>
              </a:ext>
            </a:extLst>
          </p:cNvPr>
          <p:cNvSpPr/>
          <p:nvPr/>
        </p:nvSpPr>
        <p:spPr>
          <a:xfrm>
            <a:off x="980660" y="74945"/>
            <a:ext cx="5763116" cy="523220"/>
          </a:xfrm>
          <a:prstGeom prst="rect">
            <a:avLst/>
          </a:prstGeom>
          <a:solidFill>
            <a:srgbClr val="00B050"/>
          </a:solidFill>
        </p:spPr>
        <p:txBody>
          <a:bodyPr wrap="none">
            <a:spAutoFit/>
          </a:bodyPr>
          <a:lstStyle/>
          <a:p>
            <a:r>
              <a:rPr lang="en-US" sz="2800">
                <a:solidFill>
                  <a:srgbClr val="FFFF00"/>
                </a:solidFill>
                <a:latin typeface="Arial" panose="020B0604020202020204" pitchFamily="34" charset="0"/>
                <a:cs typeface="Arial" panose="020B0604020202020204" pitchFamily="34" charset="0"/>
              </a:rPr>
              <a:t>K</a:t>
            </a:r>
            <a:r>
              <a:rPr lang="vi-VN" sz="2800">
                <a:solidFill>
                  <a:srgbClr val="FFFF00"/>
                </a:solidFill>
                <a:latin typeface="Arial" panose="020B0604020202020204" pitchFamily="34" charset="0"/>
                <a:cs typeface="Arial" panose="020B0604020202020204" pitchFamily="34" charset="0"/>
              </a:rPr>
              <a:t>hai thác bền vững tài nguyên </a:t>
            </a:r>
            <a:r>
              <a:rPr lang="en-US" sz="2800">
                <a:solidFill>
                  <a:srgbClr val="FFFF00"/>
                </a:solidFill>
                <a:latin typeface="Arial" panose="020B0604020202020204" pitchFamily="34" charset="0"/>
                <a:cs typeface="Arial" panose="020B0604020202020204" pitchFamily="34" charset="0"/>
              </a:rPr>
              <a:t>đất</a:t>
            </a:r>
            <a:r>
              <a:rPr lang="vi-VN" sz="2800">
                <a:solidFill>
                  <a:srgbClr val="FFFF00"/>
                </a:solidFill>
                <a:latin typeface="Arial" panose="020B0604020202020204" pitchFamily="34" charset="0"/>
                <a:cs typeface="Arial" panose="020B0604020202020204" pitchFamily="34" charset="0"/>
              </a:rPr>
              <a:t>:</a:t>
            </a:r>
          </a:p>
        </p:txBody>
      </p:sp>
      <p:pic>
        <p:nvPicPr>
          <p:cNvPr id="1026" name="Picture 2">
            <a:extLst>
              <a:ext uri="{FF2B5EF4-FFF2-40B4-BE49-F238E27FC236}">
                <a16:creationId xmlns:a16="http://schemas.microsoft.com/office/drawing/2014/main" id="{10FA2E58-DFD0-456F-ABD7-15E7EBD66E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7284" y="808383"/>
            <a:ext cx="7544716" cy="57130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icon&#10;&#10;Description automatically generated">
            <a:extLst>
              <a:ext uri="{FF2B5EF4-FFF2-40B4-BE49-F238E27FC236}">
                <a16:creationId xmlns:a16="http://schemas.microsoft.com/office/drawing/2014/main" id="{BEFB0E37-6D90-4F5D-8529-36C86E2705EB}"/>
              </a:ext>
            </a:extLst>
          </p:cNvPr>
          <p:cNvPicPr/>
          <p:nvPr/>
        </p:nvPicPr>
        <p:blipFill rotWithShape="1">
          <a:blip r:embed="rId5">
            <a:extLst>
              <a:ext uri="{28A0092B-C50C-407E-A947-70E740481C1C}">
                <a14:useLocalDpi xmlns:a14="http://schemas.microsoft.com/office/drawing/2010/main" val="0"/>
              </a:ext>
            </a:extLst>
          </a:blip>
          <a:srcRect t="10103" b="19192"/>
          <a:stretch/>
        </p:blipFill>
        <p:spPr bwMode="auto">
          <a:xfrm>
            <a:off x="66260" y="33926"/>
            <a:ext cx="717511" cy="56423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6474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D719DC-3B93-4C18-A776-B8D785CF4451}"/>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
        <p:nvSpPr>
          <p:cNvPr id="9" name="Rectangle 8">
            <a:extLst>
              <a:ext uri="{FF2B5EF4-FFF2-40B4-BE49-F238E27FC236}">
                <a16:creationId xmlns:a16="http://schemas.microsoft.com/office/drawing/2014/main" id="{A886E967-F1D2-4929-8A10-C39095F47B3B}"/>
              </a:ext>
            </a:extLst>
          </p:cNvPr>
          <p:cNvSpPr/>
          <p:nvPr/>
        </p:nvSpPr>
        <p:spPr>
          <a:xfrm>
            <a:off x="71067" y="792030"/>
            <a:ext cx="6046721" cy="2554545"/>
          </a:xfrm>
          <a:prstGeom prst="rect">
            <a:avLst/>
          </a:prstGeom>
          <a:ln>
            <a:solidFill>
              <a:srgbClr val="0070C0"/>
            </a:solidFill>
            <a:prstDash val="sysDash"/>
          </a:ln>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 </a:t>
            </a:r>
            <a:r>
              <a:rPr lang="en-US" sz="3200">
                <a:solidFill>
                  <a:srgbClr val="1B04FA"/>
                </a:solidFill>
                <a:latin typeface="Arial" panose="020B0604020202020204" pitchFamily="34" charset="0"/>
                <a:cs typeface="Arial" panose="020B0604020202020204" pitchFamily="34" charset="0"/>
              </a:rPr>
              <a:t>C</a:t>
            </a:r>
            <a:r>
              <a:rPr lang="vi-VN" sz="3200">
                <a:solidFill>
                  <a:srgbClr val="1B04FA"/>
                </a:solidFill>
                <a:latin typeface="Arial" panose="020B0604020202020204" pitchFamily="34" charset="0"/>
                <a:cs typeface="Arial" panose="020B0604020202020204" pitchFamily="34" charset="0"/>
              </a:rPr>
              <a:t>ác nước bắc Mỹ đẩy nhanh việc phát triển “nông nghiệp xanh”, ứng dụng khoa học kỹ thuật đem lại năng suất cao và bảo vệ tài nguyên đất.</a:t>
            </a:r>
            <a:endParaRPr lang="en-US" sz="3200">
              <a:solidFill>
                <a:srgbClr val="1B04FA"/>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52B078A7-4A73-4B15-A9B8-046197929FD6}"/>
              </a:ext>
            </a:extLst>
          </p:cNvPr>
          <p:cNvPicPr>
            <a:picLocks noChangeAspect="1"/>
          </p:cNvPicPr>
          <p:nvPr/>
        </p:nvPicPr>
        <p:blipFill>
          <a:blip r:embed="rId4"/>
          <a:stretch>
            <a:fillRect/>
          </a:stretch>
        </p:blipFill>
        <p:spPr>
          <a:xfrm>
            <a:off x="6175307" y="581499"/>
            <a:ext cx="5856418" cy="3698953"/>
          </a:xfrm>
          <a:prstGeom prst="rect">
            <a:avLst/>
          </a:prstGeom>
        </p:spPr>
      </p:pic>
      <p:sp>
        <p:nvSpPr>
          <p:cNvPr id="11" name="Rectangle 10">
            <a:extLst>
              <a:ext uri="{FF2B5EF4-FFF2-40B4-BE49-F238E27FC236}">
                <a16:creationId xmlns:a16="http://schemas.microsoft.com/office/drawing/2014/main" id="{487D378D-9EB0-4FA4-87CE-CAC6C95770CB}"/>
              </a:ext>
            </a:extLst>
          </p:cNvPr>
          <p:cNvSpPr/>
          <p:nvPr/>
        </p:nvSpPr>
        <p:spPr>
          <a:xfrm>
            <a:off x="902339" y="46776"/>
            <a:ext cx="5763116" cy="523220"/>
          </a:xfrm>
          <a:prstGeom prst="rect">
            <a:avLst/>
          </a:prstGeom>
          <a:solidFill>
            <a:srgbClr val="00B050"/>
          </a:solidFill>
        </p:spPr>
        <p:txBody>
          <a:bodyPr wrap="none">
            <a:spAutoFit/>
          </a:bodyPr>
          <a:lstStyle/>
          <a:p>
            <a:r>
              <a:rPr lang="en-US" sz="2800">
                <a:solidFill>
                  <a:srgbClr val="FFFF00"/>
                </a:solidFill>
                <a:latin typeface="Arial" panose="020B0604020202020204" pitchFamily="34" charset="0"/>
                <a:cs typeface="Arial" panose="020B0604020202020204" pitchFamily="34" charset="0"/>
              </a:rPr>
              <a:t>K</a:t>
            </a:r>
            <a:r>
              <a:rPr lang="vi-VN" sz="2800">
                <a:solidFill>
                  <a:srgbClr val="FFFF00"/>
                </a:solidFill>
                <a:latin typeface="Arial" panose="020B0604020202020204" pitchFamily="34" charset="0"/>
                <a:cs typeface="Arial" panose="020B0604020202020204" pitchFamily="34" charset="0"/>
              </a:rPr>
              <a:t>hai thác bền vững tài nguyên </a:t>
            </a:r>
            <a:r>
              <a:rPr lang="en-US" sz="2800">
                <a:solidFill>
                  <a:srgbClr val="FFFF00"/>
                </a:solidFill>
                <a:latin typeface="Arial" panose="020B0604020202020204" pitchFamily="34" charset="0"/>
                <a:cs typeface="Arial" panose="020B0604020202020204" pitchFamily="34" charset="0"/>
              </a:rPr>
              <a:t>đất</a:t>
            </a:r>
            <a:r>
              <a:rPr lang="vi-VN" sz="2800">
                <a:solidFill>
                  <a:srgbClr val="FFFF00"/>
                </a:solidFill>
                <a:latin typeface="Arial" panose="020B0604020202020204" pitchFamily="34" charset="0"/>
                <a:cs typeface="Arial" panose="020B0604020202020204" pitchFamily="34" charset="0"/>
              </a:rPr>
              <a:t>:</a:t>
            </a:r>
          </a:p>
        </p:txBody>
      </p:sp>
      <p:pic>
        <p:nvPicPr>
          <p:cNvPr id="12" name="Picture 11">
            <a:extLst>
              <a:ext uri="{FF2B5EF4-FFF2-40B4-BE49-F238E27FC236}">
                <a16:creationId xmlns:a16="http://schemas.microsoft.com/office/drawing/2014/main" id="{96068538-3731-4215-B253-4C3FE37DE99D}"/>
              </a:ext>
            </a:extLst>
          </p:cNvPr>
          <p:cNvPicPr>
            <a:picLocks noChangeAspect="1"/>
          </p:cNvPicPr>
          <p:nvPr/>
        </p:nvPicPr>
        <p:blipFill>
          <a:blip r:embed="rId5"/>
          <a:stretch>
            <a:fillRect/>
          </a:stretch>
        </p:blipFill>
        <p:spPr>
          <a:xfrm>
            <a:off x="311096" y="3549374"/>
            <a:ext cx="5263570" cy="3231827"/>
          </a:xfrm>
          <a:prstGeom prst="rect">
            <a:avLst/>
          </a:prstGeom>
        </p:spPr>
      </p:pic>
      <p:sp>
        <p:nvSpPr>
          <p:cNvPr id="13" name="Rectangle 12">
            <a:extLst>
              <a:ext uri="{FF2B5EF4-FFF2-40B4-BE49-F238E27FC236}">
                <a16:creationId xmlns:a16="http://schemas.microsoft.com/office/drawing/2014/main" id="{F13E725C-F729-4BAC-AA2D-328C5B367E34}"/>
              </a:ext>
            </a:extLst>
          </p:cNvPr>
          <p:cNvSpPr/>
          <p:nvPr/>
        </p:nvSpPr>
        <p:spPr>
          <a:xfrm>
            <a:off x="5834183" y="4442012"/>
            <a:ext cx="6046721" cy="2062103"/>
          </a:xfrm>
          <a:prstGeom prst="rect">
            <a:avLst/>
          </a:prstGeom>
          <a:ln>
            <a:solidFill>
              <a:srgbClr val="0070C0"/>
            </a:solidFill>
            <a:prstDash val="sysDash"/>
          </a:ln>
        </p:spPr>
        <p:txBody>
          <a:bodyPr wrap="square">
            <a:spAutoFit/>
          </a:bodyPr>
          <a:lstStyle/>
          <a:p>
            <a:pPr algn="just"/>
            <a:r>
              <a:rPr lang="en-US" sz="3200">
                <a:solidFill>
                  <a:srgbClr val="1503BD"/>
                </a:solidFill>
                <a:latin typeface="Arial" panose="020B0604020202020204" pitchFamily="34" charset="0"/>
                <a:cs typeface="Arial" panose="020B0604020202020204" pitchFamily="34" charset="0"/>
              </a:rPr>
              <a:t>Đa canh và luân canh, bảo vệ tài nguyên đất, kết hợp chăn nuôi, trồng trọt và sản xuất nông lâm kết hợp.</a:t>
            </a:r>
          </a:p>
        </p:txBody>
      </p:sp>
      <p:pic>
        <p:nvPicPr>
          <p:cNvPr id="14" name="Picture 13" descr="A picture containing icon&#10;&#10;Description automatically generated">
            <a:extLst>
              <a:ext uri="{FF2B5EF4-FFF2-40B4-BE49-F238E27FC236}">
                <a16:creationId xmlns:a16="http://schemas.microsoft.com/office/drawing/2014/main" id="{295A00EE-BEC8-47A3-B628-BF8EDBAF8169}"/>
              </a:ext>
            </a:extLst>
          </p:cNvPr>
          <p:cNvPicPr/>
          <p:nvPr/>
        </p:nvPicPr>
        <p:blipFill rotWithShape="1">
          <a:blip r:embed="rId6">
            <a:extLst>
              <a:ext uri="{28A0092B-C50C-407E-A947-70E740481C1C}">
                <a14:useLocalDpi xmlns:a14="http://schemas.microsoft.com/office/drawing/2010/main" val="0"/>
              </a:ext>
            </a:extLst>
          </a:blip>
          <a:srcRect t="10103" b="19192"/>
          <a:stretch/>
        </p:blipFill>
        <p:spPr bwMode="auto">
          <a:xfrm>
            <a:off x="71067" y="5399"/>
            <a:ext cx="698687" cy="68523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3365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D719DC-3B93-4C18-A776-B8D785CF4451}"/>
              </a:ext>
            </a:extLst>
          </p:cNvPr>
          <p:cNvPicPr>
            <a:picLocks noChangeAspect="1"/>
          </p:cNvPicPr>
          <p:nvPr/>
        </p:nvPicPr>
        <p:blipFill rotWithShape="1">
          <a:blip r:embed="rId2"/>
          <a:srcRect l="49250" t="16517" r="40417" b="67812"/>
          <a:stretch/>
        </p:blipFill>
        <p:spPr>
          <a:xfrm>
            <a:off x="10932160" y="26173"/>
            <a:ext cx="1259840" cy="1074695"/>
          </a:xfrm>
          <a:prstGeom prst="rect">
            <a:avLst/>
          </a:prstGeom>
        </p:spPr>
      </p:pic>
      <p:sp>
        <p:nvSpPr>
          <p:cNvPr id="9" name="Rectangle 8">
            <a:extLst>
              <a:ext uri="{FF2B5EF4-FFF2-40B4-BE49-F238E27FC236}">
                <a16:creationId xmlns:a16="http://schemas.microsoft.com/office/drawing/2014/main" id="{73078493-78A0-4030-883F-9392AEB328A1}"/>
              </a:ext>
            </a:extLst>
          </p:cNvPr>
          <p:cNvSpPr/>
          <p:nvPr/>
        </p:nvSpPr>
        <p:spPr>
          <a:xfrm>
            <a:off x="77294" y="1100868"/>
            <a:ext cx="5541628" cy="1815882"/>
          </a:xfrm>
          <a:prstGeom prst="rect">
            <a:avLst/>
          </a:prstGeom>
        </p:spPr>
        <p:txBody>
          <a:bodyPr wrap="square">
            <a:spAutoFit/>
          </a:bodyPr>
          <a:lstStyle/>
          <a:p>
            <a:r>
              <a:rPr lang="vi-VN" sz="2800">
                <a:solidFill>
                  <a:srgbClr val="3333CC"/>
                </a:solidFill>
              </a:rPr>
              <a:t>+ Bắc Mỹ có nguồn nước phong phú, nhiều sông và hồ lớn nhưng trước đây bị ô nhiễm do chất thải từ sản xuất và sinh hoạt.</a:t>
            </a:r>
          </a:p>
        </p:txBody>
      </p:sp>
      <p:sp>
        <p:nvSpPr>
          <p:cNvPr id="10" name="Rectangle 9">
            <a:extLst>
              <a:ext uri="{FF2B5EF4-FFF2-40B4-BE49-F238E27FC236}">
                <a16:creationId xmlns:a16="http://schemas.microsoft.com/office/drawing/2014/main" id="{7DBF9E0C-4749-49F2-9AAF-BDC01B252F1D}"/>
              </a:ext>
            </a:extLst>
          </p:cNvPr>
          <p:cNvSpPr/>
          <p:nvPr/>
        </p:nvSpPr>
        <p:spPr>
          <a:xfrm>
            <a:off x="991694" y="143257"/>
            <a:ext cx="6019597" cy="523220"/>
          </a:xfrm>
          <a:prstGeom prst="rect">
            <a:avLst/>
          </a:prstGeom>
          <a:solidFill>
            <a:srgbClr val="00B050"/>
          </a:solidFill>
        </p:spPr>
        <p:txBody>
          <a:bodyPr wrap="none">
            <a:spAutoFit/>
          </a:bodyPr>
          <a:lstStyle/>
          <a:p>
            <a:r>
              <a:rPr lang="en-US" sz="2800">
                <a:solidFill>
                  <a:srgbClr val="FFFF00"/>
                </a:solidFill>
                <a:latin typeface="Arial" panose="020B0604020202020204" pitchFamily="34" charset="0"/>
                <a:cs typeface="Arial" panose="020B0604020202020204" pitchFamily="34" charset="0"/>
              </a:rPr>
              <a:t>K</a:t>
            </a:r>
            <a:r>
              <a:rPr lang="vi-VN" sz="2800">
                <a:solidFill>
                  <a:srgbClr val="FFFF00"/>
                </a:solidFill>
                <a:latin typeface="Arial" panose="020B0604020202020204" pitchFamily="34" charset="0"/>
                <a:cs typeface="Arial" panose="020B0604020202020204" pitchFamily="34" charset="0"/>
              </a:rPr>
              <a:t>hai thác bền vững tài nguyên </a:t>
            </a:r>
            <a:r>
              <a:rPr lang="en-US" sz="2800">
                <a:solidFill>
                  <a:srgbClr val="FFFF00"/>
                </a:solidFill>
                <a:latin typeface="Arial" panose="020B0604020202020204" pitchFamily="34" charset="0"/>
                <a:cs typeface="Arial" panose="020B0604020202020204" pitchFamily="34" charset="0"/>
              </a:rPr>
              <a:t>n</a:t>
            </a:r>
            <a:r>
              <a:rPr lang="vi-VN" sz="2800">
                <a:solidFill>
                  <a:srgbClr val="FFFF00"/>
                </a:solidFill>
                <a:latin typeface="Arial" panose="020B0604020202020204" pitchFamily="34" charset="0"/>
                <a:cs typeface="Arial" panose="020B0604020202020204" pitchFamily="34" charset="0"/>
              </a:rPr>
              <a:t>ư</a:t>
            </a:r>
            <a:r>
              <a:rPr lang="en-US" sz="2800">
                <a:solidFill>
                  <a:srgbClr val="FFFF00"/>
                </a:solidFill>
                <a:latin typeface="Arial" panose="020B0604020202020204" pitchFamily="34" charset="0"/>
                <a:cs typeface="Arial" panose="020B0604020202020204" pitchFamily="34" charset="0"/>
              </a:rPr>
              <a:t>ớc</a:t>
            </a:r>
            <a:endParaRPr lang="vi-VN" sz="2800">
              <a:solidFill>
                <a:srgbClr val="FFFF00"/>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DCDC4092-2CCB-48FF-9F8F-CA05561C38CC}"/>
              </a:ext>
            </a:extLst>
          </p:cNvPr>
          <p:cNvGrpSpPr/>
          <p:nvPr/>
        </p:nvGrpSpPr>
        <p:grpSpPr>
          <a:xfrm>
            <a:off x="5486400" y="781879"/>
            <a:ext cx="6682026" cy="6049617"/>
            <a:chOff x="4787358" y="0"/>
            <a:chExt cx="7381068" cy="6863862"/>
          </a:xfrm>
        </p:grpSpPr>
        <p:pic>
          <p:nvPicPr>
            <p:cNvPr id="12" name="Picture 11" descr="Diagram, map&#10;&#10;Description automatically generated">
              <a:extLst>
                <a:ext uri="{FF2B5EF4-FFF2-40B4-BE49-F238E27FC236}">
                  <a16:creationId xmlns:a16="http://schemas.microsoft.com/office/drawing/2014/main" id="{9BC5F6D4-6BE7-4109-B87B-9579B0CB35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358" y="0"/>
              <a:ext cx="7381068" cy="6858000"/>
            </a:xfrm>
            <a:prstGeom prst="rect">
              <a:avLst/>
            </a:prstGeom>
          </p:spPr>
        </p:pic>
        <p:sp>
          <p:nvSpPr>
            <p:cNvPr id="13" name="TextBox 12">
              <a:extLst>
                <a:ext uri="{FF2B5EF4-FFF2-40B4-BE49-F238E27FC236}">
                  <a16:creationId xmlns:a16="http://schemas.microsoft.com/office/drawing/2014/main" id="{8F067E91-A93C-4B57-96C6-3C6ECE89AAD0}"/>
                </a:ext>
              </a:extLst>
            </p:cNvPr>
            <p:cNvSpPr txBox="1"/>
            <p:nvPr/>
          </p:nvSpPr>
          <p:spPr>
            <a:xfrm>
              <a:off x="5248693" y="6412553"/>
              <a:ext cx="6458398" cy="451309"/>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2. Bản đồ các đới và kiểu khí hậu ở Bắc Mĩ</a:t>
              </a:r>
            </a:p>
          </p:txBody>
        </p:sp>
      </p:grpSp>
      <p:sp>
        <p:nvSpPr>
          <p:cNvPr id="14" name="Rectangle 13">
            <a:extLst>
              <a:ext uri="{FF2B5EF4-FFF2-40B4-BE49-F238E27FC236}">
                <a16:creationId xmlns:a16="http://schemas.microsoft.com/office/drawing/2014/main" id="{745B0905-C171-4A1E-B035-84693906AA1B}"/>
              </a:ext>
            </a:extLst>
          </p:cNvPr>
          <p:cNvSpPr/>
          <p:nvPr/>
        </p:nvSpPr>
        <p:spPr>
          <a:xfrm>
            <a:off x="50078" y="3079565"/>
            <a:ext cx="5541628" cy="1815882"/>
          </a:xfrm>
          <a:prstGeom prst="rect">
            <a:avLst/>
          </a:prstGeom>
        </p:spPr>
        <p:txBody>
          <a:bodyPr wrap="square">
            <a:spAutoFit/>
          </a:bodyPr>
          <a:lstStyle/>
          <a:p>
            <a:r>
              <a:rPr lang="vi-VN" sz="2800">
                <a:solidFill>
                  <a:srgbClr val="3333CC"/>
                </a:solidFill>
              </a:rPr>
              <a:t>+ Hiện nay chất lượng nguồn nước đã được cải thiện nhờ các biện pháp hợp lí và tài nguyên nước được khai thác tổng hợp.</a:t>
            </a:r>
            <a:endParaRPr lang="en-US" sz="2800">
              <a:solidFill>
                <a:srgbClr val="3333CC"/>
              </a:solidFill>
            </a:endParaRPr>
          </a:p>
        </p:txBody>
      </p:sp>
      <p:pic>
        <p:nvPicPr>
          <p:cNvPr id="15" name="Picture 14" descr="Icon&#10;&#10;Description automatically generated">
            <a:extLst>
              <a:ext uri="{FF2B5EF4-FFF2-40B4-BE49-F238E27FC236}">
                <a16:creationId xmlns:a16="http://schemas.microsoft.com/office/drawing/2014/main" id="{B1334A5F-61F5-4A2B-86F5-5D50DB06190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294" y="72175"/>
            <a:ext cx="792667" cy="811497"/>
          </a:xfrm>
          <a:prstGeom prst="rect">
            <a:avLst/>
          </a:prstGeom>
          <a:noFill/>
        </p:spPr>
      </p:pic>
    </p:spTree>
    <p:extLst>
      <p:ext uri="{BB962C8B-B14F-4D97-AF65-F5344CB8AC3E}">
        <p14:creationId xmlns:p14="http://schemas.microsoft.com/office/powerpoint/2010/main" val="35392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D719DC-3B93-4C18-A776-B8D785CF4451}"/>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
        <p:nvSpPr>
          <p:cNvPr id="9" name="Rectangle 8">
            <a:extLst>
              <a:ext uri="{FF2B5EF4-FFF2-40B4-BE49-F238E27FC236}">
                <a16:creationId xmlns:a16="http://schemas.microsoft.com/office/drawing/2014/main" id="{AAC8E2AD-47BF-418A-96C9-314A7FD4E780}"/>
              </a:ext>
            </a:extLst>
          </p:cNvPr>
          <p:cNvSpPr/>
          <p:nvPr/>
        </p:nvSpPr>
        <p:spPr>
          <a:xfrm>
            <a:off x="-5978" y="1739921"/>
            <a:ext cx="4653262" cy="2246769"/>
          </a:xfrm>
          <a:prstGeom prst="rect">
            <a:avLst/>
          </a:prstGeom>
        </p:spPr>
        <p:txBody>
          <a:bodyPr wrap="square">
            <a:spAutoFit/>
          </a:bodyPr>
          <a:lstStyle/>
          <a:p>
            <a:pPr algn="just"/>
            <a:r>
              <a:rPr lang="vi-VN" sz="2800">
                <a:solidFill>
                  <a:srgbClr val="3333CC"/>
                </a:solidFill>
              </a:rPr>
              <a:t>+ Bắc Mỹ sở hữu tài nguyên rừng giàu có, nhưng thời gian dài rừng bị khai thác mạnh nên diện tích rừng suy giảm nhanh.</a:t>
            </a:r>
          </a:p>
        </p:txBody>
      </p:sp>
      <p:sp>
        <p:nvSpPr>
          <p:cNvPr id="10" name="Rectangle 9">
            <a:extLst>
              <a:ext uri="{FF2B5EF4-FFF2-40B4-BE49-F238E27FC236}">
                <a16:creationId xmlns:a16="http://schemas.microsoft.com/office/drawing/2014/main" id="{ADD7349F-7DCA-4841-A261-8A0038724D37}"/>
              </a:ext>
            </a:extLst>
          </p:cNvPr>
          <p:cNvSpPr/>
          <p:nvPr/>
        </p:nvSpPr>
        <p:spPr>
          <a:xfrm>
            <a:off x="1080019" y="26173"/>
            <a:ext cx="5925020" cy="523220"/>
          </a:xfrm>
          <a:prstGeom prst="rect">
            <a:avLst/>
          </a:prstGeom>
          <a:solidFill>
            <a:srgbClr val="00B050"/>
          </a:solidFill>
        </p:spPr>
        <p:txBody>
          <a:bodyPr wrap="none">
            <a:spAutoFit/>
          </a:bodyPr>
          <a:lstStyle/>
          <a:p>
            <a:r>
              <a:rPr lang="en-US" sz="2800">
                <a:solidFill>
                  <a:srgbClr val="FFFF00"/>
                </a:solidFill>
                <a:latin typeface="Arial" panose="020B0604020202020204" pitchFamily="34" charset="0"/>
                <a:cs typeface="Arial" panose="020B0604020202020204" pitchFamily="34" charset="0"/>
              </a:rPr>
              <a:t>K</a:t>
            </a:r>
            <a:r>
              <a:rPr lang="vi-VN" sz="2800">
                <a:solidFill>
                  <a:srgbClr val="FFFF00"/>
                </a:solidFill>
                <a:latin typeface="Arial" panose="020B0604020202020204" pitchFamily="34" charset="0"/>
                <a:cs typeface="Arial" panose="020B0604020202020204" pitchFamily="34" charset="0"/>
              </a:rPr>
              <a:t>hai thác bền vững tài nguyên </a:t>
            </a:r>
            <a:r>
              <a:rPr lang="en-US" sz="2800">
                <a:solidFill>
                  <a:srgbClr val="FFFF00"/>
                </a:solidFill>
                <a:latin typeface="Arial" panose="020B0604020202020204" pitchFamily="34" charset="0"/>
                <a:cs typeface="Arial" panose="020B0604020202020204" pitchFamily="34" charset="0"/>
              </a:rPr>
              <a:t>rừng</a:t>
            </a:r>
            <a:endParaRPr lang="vi-VN" sz="2800">
              <a:solidFill>
                <a:srgbClr val="FFFF00"/>
              </a:solidFill>
              <a:latin typeface="Arial" panose="020B0604020202020204" pitchFamily="34" charset="0"/>
              <a:cs typeface="Arial" panose="020B0604020202020204" pitchFamily="34" charset="0"/>
            </a:endParaRPr>
          </a:p>
        </p:txBody>
      </p:sp>
      <p:pic>
        <p:nvPicPr>
          <p:cNvPr id="13" name="Picture 2">
            <a:extLst>
              <a:ext uri="{FF2B5EF4-FFF2-40B4-BE49-F238E27FC236}">
                <a16:creationId xmlns:a16="http://schemas.microsoft.com/office/drawing/2014/main" id="{AA95E41F-D55C-43EC-9041-01C2959779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7284" y="808383"/>
            <a:ext cx="7544716" cy="57130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iagram&#10;&#10;Description automatically generated">
            <a:extLst>
              <a:ext uri="{FF2B5EF4-FFF2-40B4-BE49-F238E27FC236}">
                <a16:creationId xmlns:a16="http://schemas.microsoft.com/office/drawing/2014/main" id="{8E148C02-1EAB-4221-91E6-21122DB57551}"/>
              </a:ext>
            </a:extLst>
          </p:cNvPr>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61257" y="26173"/>
            <a:ext cx="688769" cy="581297"/>
          </a:xfrm>
          <a:prstGeom prst="rect">
            <a:avLst/>
          </a:prstGeom>
          <a:noFill/>
        </p:spPr>
      </p:pic>
    </p:spTree>
    <p:extLst>
      <p:ext uri="{BB962C8B-B14F-4D97-AF65-F5344CB8AC3E}">
        <p14:creationId xmlns:p14="http://schemas.microsoft.com/office/powerpoint/2010/main" val="64305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D719DC-3B93-4C18-A776-B8D785CF4451}"/>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
        <p:nvSpPr>
          <p:cNvPr id="10" name="Rectangle 9">
            <a:extLst>
              <a:ext uri="{FF2B5EF4-FFF2-40B4-BE49-F238E27FC236}">
                <a16:creationId xmlns:a16="http://schemas.microsoft.com/office/drawing/2014/main" id="{ADD7349F-7DCA-4841-A261-8A0038724D37}"/>
              </a:ext>
            </a:extLst>
          </p:cNvPr>
          <p:cNvSpPr/>
          <p:nvPr/>
        </p:nvSpPr>
        <p:spPr>
          <a:xfrm>
            <a:off x="1060173" y="53221"/>
            <a:ext cx="5925020" cy="523220"/>
          </a:xfrm>
          <a:prstGeom prst="rect">
            <a:avLst/>
          </a:prstGeom>
          <a:solidFill>
            <a:srgbClr val="00B050"/>
          </a:solidFill>
        </p:spPr>
        <p:txBody>
          <a:bodyPr wrap="none">
            <a:spAutoFit/>
          </a:bodyPr>
          <a:lstStyle/>
          <a:p>
            <a:r>
              <a:rPr lang="en-US" sz="2800">
                <a:solidFill>
                  <a:srgbClr val="FFFF00"/>
                </a:solidFill>
                <a:latin typeface="Arial" panose="020B0604020202020204" pitchFamily="34" charset="0"/>
                <a:cs typeface="Arial" panose="020B0604020202020204" pitchFamily="34" charset="0"/>
              </a:rPr>
              <a:t>K</a:t>
            </a:r>
            <a:r>
              <a:rPr lang="vi-VN" sz="2800">
                <a:solidFill>
                  <a:srgbClr val="FFFF00"/>
                </a:solidFill>
                <a:latin typeface="Arial" panose="020B0604020202020204" pitchFamily="34" charset="0"/>
                <a:cs typeface="Arial" panose="020B0604020202020204" pitchFamily="34" charset="0"/>
              </a:rPr>
              <a:t>hai thác bền vững tài nguyên </a:t>
            </a:r>
            <a:r>
              <a:rPr lang="en-US" sz="2800">
                <a:solidFill>
                  <a:srgbClr val="FFFF00"/>
                </a:solidFill>
                <a:latin typeface="Arial" panose="020B0604020202020204" pitchFamily="34" charset="0"/>
                <a:cs typeface="Arial" panose="020B0604020202020204" pitchFamily="34" charset="0"/>
              </a:rPr>
              <a:t>rừng</a:t>
            </a:r>
            <a:endParaRPr lang="vi-VN" sz="2800">
              <a:solidFill>
                <a:srgbClr val="FFFF00"/>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566DE68-A8F7-42E3-8300-0966D451B479}"/>
              </a:ext>
            </a:extLst>
          </p:cNvPr>
          <p:cNvSpPr/>
          <p:nvPr/>
        </p:nvSpPr>
        <p:spPr>
          <a:xfrm>
            <a:off x="79512" y="1100868"/>
            <a:ext cx="6096000" cy="2246769"/>
          </a:xfrm>
          <a:prstGeom prst="rect">
            <a:avLst/>
          </a:prstGeom>
        </p:spPr>
        <p:txBody>
          <a:bodyPr>
            <a:spAutoFit/>
          </a:bodyPr>
          <a:lstStyle/>
          <a:p>
            <a:pPr algn="just"/>
            <a:r>
              <a:rPr lang="vi-VN" sz="2800">
                <a:solidFill>
                  <a:srgbClr val="3333CC"/>
                </a:solidFill>
              </a:rPr>
              <a:t>+ Hiện nay, Chính phủ đã đưa ra nhiều biện pháp quản lí và khai thác bền vững tài nguyên rừng như: thành lập vườn quốc gia, khai thác chọn lọc,...</a:t>
            </a:r>
            <a:endParaRPr lang="en-US"/>
          </a:p>
        </p:txBody>
      </p:sp>
      <p:pic>
        <p:nvPicPr>
          <p:cNvPr id="12" name="Picture 11" descr="Diagram&#10;&#10;Description automatically generated">
            <a:extLst>
              <a:ext uri="{FF2B5EF4-FFF2-40B4-BE49-F238E27FC236}">
                <a16:creationId xmlns:a16="http://schemas.microsoft.com/office/drawing/2014/main" id="{00FEBF25-A5A6-4B66-9C73-FC921B8C02CC}"/>
              </a:ext>
            </a:extLst>
          </p:cNvPr>
          <p:cNvPicPr>
            <a:picLocks noChangeAspect="1"/>
          </p:cNvPicPr>
          <p:nvPr/>
        </p:nvPicPr>
        <p:blipFill rotWithShape="1">
          <a:blip r:embed="rId4">
            <a:extLst>
              <a:ext uri="{28A0092B-C50C-407E-A947-70E740481C1C}">
                <a14:useLocalDpi xmlns:a14="http://schemas.microsoft.com/office/drawing/2010/main" val="0"/>
              </a:ext>
            </a:extLst>
          </a:blip>
          <a:srcRect b="10145"/>
          <a:stretch/>
        </p:blipFill>
        <p:spPr>
          <a:xfrm>
            <a:off x="6787553" y="2832078"/>
            <a:ext cx="4307789" cy="3081131"/>
          </a:xfrm>
          <a:prstGeom prst="rect">
            <a:avLst/>
          </a:prstGeom>
        </p:spPr>
      </p:pic>
      <p:pic>
        <p:nvPicPr>
          <p:cNvPr id="6" name="Picture 5" descr="Diagram&#10;&#10;Description automatically generated">
            <a:extLst>
              <a:ext uri="{FF2B5EF4-FFF2-40B4-BE49-F238E27FC236}">
                <a16:creationId xmlns:a16="http://schemas.microsoft.com/office/drawing/2014/main" id="{0010118F-7A49-4945-94EC-392AA33EFB56}"/>
              </a:ext>
            </a:extLst>
          </p:cNvPr>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81744" y="26173"/>
            <a:ext cx="688769" cy="581297"/>
          </a:xfrm>
          <a:prstGeom prst="rect">
            <a:avLst/>
          </a:prstGeom>
          <a:noFill/>
        </p:spPr>
      </p:pic>
    </p:spTree>
    <p:extLst>
      <p:ext uri="{BB962C8B-B14F-4D97-AF65-F5344CB8AC3E}">
        <p14:creationId xmlns:p14="http://schemas.microsoft.com/office/powerpoint/2010/main" val="4490654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D719DC-3B93-4C18-A776-B8D785CF4451}"/>
              </a:ext>
            </a:extLst>
          </p:cNvPr>
          <p:cNvPicPr>
            <a:picLocks noChangeAspect="1"/>
          </p:cNvPicPr>
          <p:nvPr/>
        </p:nvPicPr>
        <p:blipFill rotWithShape="1">
          <a:blip r:embed="rId2"/>
          <a:srcRect l="49250" t="16517" r="40417" b="67812"/>
          <a:stretch/>
        </p:blipFill>
        <p:spPr>
          <a:xfrm>
            <a:off x="10932160" y="26173"/>
            <a:ext cx="1259840" cy="1074695"/>
          </a:xfrm>
          <a:prstGeom prst="rect">
            <a:avLst/>
          </a:prstGeom>
        </p:spPr>
      </p:pic>
      <p:sp>
        <p:nvSpPr>
          <p:cNvPr id="9" name="Rectangle 8">
            <a:extLst>
              <a:ext uri="{FF2B5EF4-FFF2-40B4-BE49-F238E27FC236}">
                <a16:creationId xmlns:a16="http://schemas.microsoft.com/office/drawing/2014/main" id="{6A1AFFF8-7849-45DD-8960-BA79FC452623}"/>
              </a:ext>
            </a:extLst>
          </p:cNvPr>
          <p:cNvSpPr/>
          <p:nvPr/>
        </p:nvSpPr>
        <p:spPr>
          <a:xfrm>
            <a:off x="53008" y="1443841"/>
            <a:ext cx="6213962" cy="3970318"/>
          </a:xfrm>
          <a:prstGeom prst="rect">
            <a:avLst/>
          </a:prstGeom>
        </p:spPr>
        <p:txBody>
          <a:bodyPr wrap="square">
            <a:spAutoFit/>
          </a:bodyPr>
          <a:lstStyle/>
          <a:p>
            <a:pPr algn="just"/>
            <a:r>
              <a:rPr lang="vi-VN" sz="3600">
                <a:solidFill>
                  <a:srgbClr val="3333CC"/>
                </a:solidFill>
              </a:rPr>
              <a:t>+ Bắc Mỹ có nguồn tài nguyên khoáng sản dồi dào, phong phú nhưng khai thác theo quy mô lớn và sử dụng không hợp lí </a:t>
            </a:r>
            <a:endParaRPr lang="en-US" sz="3600">
              <a:solidFill>
                <a:srgbClr val="3333CC"/>
              </a:solidFill>
            </a:endParaRPr>
          </a:p>
          <a:p>
            <a:pPr algn="just"/>
            <a:r>
              <a:rPr lang="vi-VN" sz="3600">
                <a:solidFill>
                  <a:srgbClr val="3333CC"/>
                </a:solidFill>
              </a:rPr>
              <a:t>=&gt; ô nhiễm môi trường và khoáng sản dần cạn kiệt.</a:t>
            </a:r>
          </a:p>
        </p:txBody>
      </p:sp>
      <p:sp>
        <p:nvSpPr>
          <p:cNvPr id="10" name="Rectangle 9">
            <a:extLst>
              <a:ext uri="{FF2B5EF4-FFF2-40B4-BE49-F238E27FC236}">
                <a16:creationId xmlns:a16="http://schemas.microsoft.com/office/drawing/2014/main" id="{65096281-8C80-4C86-A5E7-7F0C3BDF5900}"/>
              </a:ext>
            </a:extLst>
          </p:cNvPr>
          <p:cNvSpPr/>
          <p:nvPr/>
        </p:nvSpPr>
        <p:spPr>
          <a:xfrm>
            <a:off x="872405" y="52219"/>
            <a:ext cx="7973658" cy="584775"/>
          </a:xfrm>
          <a:prstGeom prst="rect">
            <a:avLst/>
          </a:prstGeom>
          <a:solidFill>
            <a:srgbClr val="00B050"/>
          </a:solidFill>
        </p:spPr>
        <p:txBody>
          <a:bodyPr wrap="none">
            <a:spAutoFit/>
          </a:bodyPr>
          <a:lstStyle/>
          <a:p>
            <a:r>
              <a:rPr lang="en-US" sz="3200">
                <a:solidFill>
                  <a:srgbClr val="FFFF00"/>
                </a:solidFill>
                <a:latin typeface="Arial" panose="020B0604020202020204" pitchFamily="34" charset="0"/>
                <a:cs typeface="Arial" panose="020B0604020202020204" pitchFamily="34" charset="0"/>
              </a:rPr>
              <a:t>K</a:t>
            </a:r>
            <a:r>
              <a:rPr lang="vi-VN" sz="3200">
                <a:solidFill>
                  <a:srgbClr val="FFFF00"/>
                </a:solidFill>
                <a:latin typeface="Arial" panose="020B0604020202020204" pitchFamily="34" charset="0"/>
                <a:cs typeface="Arial" panose="020B0604020202020204" pitchFamily="34" charset="0"/>
              </a:rPr>
              <a:t>hai thác bền vững tài nguyên </a:t>
            </a:r>
            <a:r>
              <a:rPr lang="en-US" sz="3200">
                <a:solidFill>
                  <a:srgbClr val="FFFF00"/>
                </a:solidFill>
                <a:latin typeface="Arial" panose="020B0604020202020204" pitchFamily="34" charset="0"/>
                <a:cs typeface="Arial" panose="020B0604020202020204" pitchFamily="34" charset="0"/>
              </a:rPr>
              <a:t>khoáng sản</a:t>
            </a:r>
            <a:endParaRPr lang="vi-VN" sz="3200">
              <a:solidFill>
                <a:srgbClr val="FFFF00"/>
              </a:solidFill>
              <a:latin typeface="Arial" panose="020B0604020202020204" pitchFamily="34" charset="0"/>
              <a:cs typeface="Arial" panose="020B0604020202020204" pitchFamily="34" charset="0"/>
            </a:endParaRPr>
          </a:p>
        </p:txBody>
      </p:sp>
      <p:pic>
        <p:nvPicPr>
          <p:cNvPr id="11" name="image259.jpg" descr="Description: 5">
            <a:extLst>
              <a:ext uri="{FF2B5EF4-FFF2-40B4-BE49-F238E27FC236}">
                <a16:creationId xmlns:a16="http://schemas.microsoft.com/office/drawing/2014/main" id="{808E1094-0640-43B9-ABF8-8B845ADF45AB}"/>
              </a:ext>
            </a:extLst>
          </p:cNvPr>
          <p:cNvPicPr/>
          <p:nvPr/>
        </p:nvPicPr>
        <p:blipFill>
          <a:blip r:embed="rId3"/>
          <a:srcRect/>
          <a:stretch>
            <a:fillRect/>
          </a:stretch>
        </p:blipFill>
        <p:spPr>
          <a:xfrm>
            <a:off x="6266970" y="1100868"/>
            <a:ext cx="5925030" cy="5472737"/>
          </a:xfrm>
          <a:prstGeom prst="rect">
            <a:avLst/>
          </a:prstGeom>
          <a:ln/>
        </p:spPr>
      </p:pic>
      <p:pic>
        <p:nvPicPr>
          <p:cNvPr id="6" name="Picture 5" descr="A picture containing toy, LEGO&#10;&#10;Description automatically generated">
            <a:extLst>
              <a:ext uri="{FF2B5EF4-FFF2-40B4-BE49-F238E27FC236}">
                <a16:creationId xmlns:a16="http://schemas.microsoft.com/office/drawing/2014/main" id="{D4812BBF-A408-4FD8-8B22-C671C69ED65A}"/>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5050" y="-17692"/>
            <a:ext cx="730667" cy="654686"/>
          </a:xfrm>
          <a:prstGeom prst="rect">
            <a:avLst/>
          </a:prstGeom>
          <a:noFill/>
        </p:spPr>
      </p:pic>
    </p:spTree>
    <p:extLst>
      <p:ext uri="{BB962C8B-B14F-4D97-AF65-F5344CB8AC3E}">
        <p14:creationId xmlns:p14="http://schemas.microsoft.com/office/powerpoint/2010/main" val="340627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D719DC-3B93-4C18-A776-B8D785CF4451}"/>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
        <p:nvSpPr>
          <p:cNvPr id="9" name="Rectangle 8">
            <a:extLst>
              <a:ext uri="{FF2B5EF4-FFF2-40B4-BE49-F238E27FC236}">
                <a16:creationId xmlns:a16="http://schemas.microsoft.com/office/drawing/2014/main" id="{6A1AFFF8-7849-45DD-8960-BA79FC452623}"/>
              </a:ext>
            </a:extLst>
          </p:cNvPr>
          <p:cNvSpPr/>
          <p:nvPr/>
        </p:nvSpPr>
        <p:spPr>
          <a:xfrm>
            <a:off x="53008" y="1297592"/>
            <a:ext cx="6213962" cy="3785652"/>
          </a:xfrm>
          <a:prstGeom prst="rect">
            <a:avLst/>
          </a:prstGeom>
        </p:spPr>
        <p:txBody>
          <a:bodyPr wrap="square">
            <a:spAutoFit/>
          </a:bodyPr>
          <a:lstStyle/>
          <a:p>
            <a:pPr algn="just"/>
            <a:r>
              <a:rPr lang="vi-VN" sz="4000">
                <a:solidFill>
                  <a:srgbClr val="3333CC"/>
                </a:solidFill>
              </a:rPr>
              <a:t>+ </a:t>
            </a:r>
            <a:r>
              <a:rPr lang="en-US" sz="4000">
                <a:solidFill>
                  <a:srgbClr val="3333CC"/>
                </a:solidFill>
              </a:rPr>
              <a:t>B</a:t>
            </a:r>
            <a:r>
              <a:rPr lang="vi-VN" sz="4000">
                <a:solidFill>
                  <a:srgbClr val="3333CC"/>
                </a:solidFill>
              </a:rPr>
              <a:t>iện pháp sử dụng tiết kiệm và hiệu quả tài nguyên khoáng sản, đồng thời đẩy mạnh sử dụng các nguồn năng lượng tái tạo và vật liệu tha</a:t>
            </a:r>
            <a:r>
              <a:rPr lang="en-US" sz="4000">
                <a:solidFill>
                  <a:srgbClr val="3333CC"/>
                </a:solidFill>
              </a:rPr>
              <a:t>y </a:t>
            </a:r>
            <a:r>
              <a:rPr lang="vi-VN" sz="4000">
                <a:solidFill>
                  <a:srgbClr val="3333CC"/>
                </a:solidFill>
              </a:rPr>
              <a:t>thế.</a:t>
            </a:r>
            <a:endParaRPr lang="en-US" sz="4000">
              <a:solidFill>
                <a:srgbClr val="3333CC"/>
              </a:solidFill>
            </a:endParaRPr>
          </a:p>
        </p:txBody>
      </p:sp>
      <p:sp>
        <p:nvSpPr>
          <p:cNvPr id="10" name="Rectangle 9">
            <a:extLst>
              <a:ext uri="{FF2B5EF4-FFF2-40B4-BE49-F238E27FC236}">
                <a16:creationId xmlns:a16="http://schemas.microsoft.com/office/drawing/2014/main" id="{65096281-8C80-4C86-A5E7-7F0C3BDF5900}"/>
              </a:ext>
            </a:extLst>
          </p:cNvPr>
          <p:cNvSpPr/>
          <p:nvPr/>
        </p:nvSpPr>
        <p:spPr>
          <a:xfrm>
            <a:off x="781877" y="114147"/>
            <a:ext cx="7024680" cy="523220"/>
          </a:xfrm>
          <a:prstGeom prst="rect">
            <a:avLst/>
          </a:prstGeom>
          <a:solidFill>
            <a:srgbClr val="00B050"/>
          </a:solidFill>
        </p:spPr>
        <p:txBody>
          <a:bodyPr wrap="none">
            <a:spAutoFit/>
          </a:bodyPr>
          <a:lstStyle/>
          <a:p>
            <a:r>
              <a:rPr lang="en-US" sz="2800">
                <a:solidFill>
                  <a:srgbClr val="FFFF00"/>
                </a:solidFill>
                <a:latin typeface="Arial" panose="020B0604020202020204" pitchFamily="34" charset="0"/>
                <a:cs typeface="Arial" panose="020B0604020202020204" pitchFamily="34" charset="0"/>
              </a:rPr>
              <a:t>K</a:t>
            </a:r>
            <a:r>
              <a:rPr lang="vi-VN" sz="2800">
                <a:solidFill>
                  <a:srgbClr val="FFFF00"/>
                </a:solidFill>
                <a:latin typeface="Arial" panose="020B0604020202020204" pitchFamily="34" charset="0"/>
                <a:cs typeface="Arial" panose="020B0604020202020204" pitchFamily="34" charset="0"/>
              </a:rPr>
              <a:t>hai thác bền vững tài nguyên </a:t>
            </a:r>
            <a:r>
              <a:rPr lang="en-US" sz="2800">
                <a:solidFill>
                  <a:srgbClr val="FFFF00"/>
                </a:solidFill>
                <a:latin typeface="Arial" panose="020B0604020202020204" pitchFamily="34" charset="0"/>
                <a:cs typeface="Arial" panose="020B0604020202020204" pitchFamily="34" charset="0"/>
              </a:rPr>
              <a:t>khoáng sản</a:t>
            </a:r>
            <a:endParaRPr lang="vi-VN" sz="2800">
              <a:solidFill>
                <a:srgbClr val="FFFF00"/>
              </a:solidFill>
              <a:latin typeface="Arial" panose="020B0604020202020204" pitchFamily="34" charset="0"/>
              <a:cs typeface="Arial" panose="020B0604020202020204" pitchFamily="34" charset="0"/>
            </a:endParaRPr>
          </a:p>
        </p:txBody>
      </p:sp>
      <p:pic>
        <p:nvPicPr>
          <p:cNvPr id="5" name="Picture 8" descr="Hệ thống điện năng lượng mặt trời là gì?">
            <a:extLst>
              <a:ext uri="{FF2B5EF4-FFF2-40B4-BE49-F238E27FC236}">
                <a16:creationId xmlns:a16="http://schemas.microsoft.com/office/drawing/2014/main" id="{94F396AE-F6EF-4A6F-A7F6-3AFE419ABC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0838" y="1100868"/>
            <a:ext cx="5298154" cy="2686342"/>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6" name="Picture 10" descr="Câu hỏi thường gặp khi mua đèn năng lượng mặt trời?">
            <a:extLst>
              <a:ext uri="{FF2B5EF4-FFF2-40B4-BE49-F238E27FC236}">
                <a16:creationId xmlns:a16="http://schemas.microsoft.com/office/drawing/2014/main" id="{E24A8486-F4F4-4236-98F0-719C384B3E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0838" y="3787210"/>
            <a:ext cx="5298154" cy="2956643"/>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11" name="Picture 14" descr="Thông số không thể bỏ qua của Bộ Inverter hòa lưới - SUDO SOLAR">
            <a:extLst>
              <a:ext uri="{FF2B5EF4-FFF2-40B4-BE49-F238E27FC236}">
                <a16:creationId xmlns:a16="http://schemas.microsoft.com/office/drawing/2014/main" id="{BCFDDFEF-B7F8-4E3F-8C82-38B46E3270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6818" y="1100869"/>
            <a:ext cx="5632174" cy="5757132"/>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12" name="Picture 11" descr="A picture containing toy, LEGO&#10;&#10;Description automatically generated">
            <a:extLst>
              <a:ext uri="{FF2B5EF4-FFF2-40B4-BE49-F238E27FC236}">
                <a16:creationId xmlns:a16="http://schemas.microsoft.com/office/drawing/2014/main" id="{73962BCF-9C6D-47F8-91E5-205FE9935856}"/>
              </a:ext>
            </a:extLst>
          </p:cNvPr>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5050" y="-17692"/>
            <a:ext cx="730667" cy="654686"/>
          </a:xfrm>
          <a:prstGeom prst="rect">
            <a:avLst/>
          </a:prstGeom>
          <a:noFill/>
        </p:spPr>
      </p:pic>
    </p:spTree>
    <p:extLst>
      <p:ext uri="{BB962C8B-B14F-4D97-AF65-F5344CB8AC3E}">
        <p14:creationId xmlns:p14="http://schemas.microsoft.com/office/powerpoint/2010/main" val="230540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227.jpg" descr="Image associée">
            <a:extLst>
              <a:ext uri="{FF2B5EF4-FFF2-40B4-BE49-F238E27FC236}">
                <a16:creationId xmlns:a16="http://schemas.microsoft.com/office/drawing/2014/main" id="{15D072DA-2F68-4858-B6ED-AF65981C54F9}"/>
              </a:ext>
            </a:extLst>
          </p:cNvPr>
          <p:cNvPicPr/>
          <p:nvPr/>
        </p:nvPicPr>
        <p:blipFill rotWithShape="1">
          <a:blip r:embed="rId3"/>
          <a:srcRect l="25337" r="23778"/>
          <a:stretch/>
        </p:blipFill>
        <p:spPr>
          <a:xfrm>
            <a:off x="8227642" y="47510"/>
            <a:ext cx="3928733" cy="3937599"/>
          </a:xfrm>
          <a:prstGeom prst="rect">
            <a:avLst/>
          </a:prstGeom>
        </p:spPr>
      </p:pic>
      <p:sp>
        <p:nvSpPr>
          <p:cNvPr id="18" name="TextBox 17">
            <a:extLst>
              <a:ext uri="{FF2B5EF4-FFF2-40B4-BE49-F238E27FC236}">
                <a16:creationId xmlns:a16="http://schemas.microsoft.com/office/drawing/2014/main" id="{D7369D0B-81DD-4065-8022-B7543B8FE231}"/>
              </a:ext>
            </a:extLst>
          </p:cNvPr>
          <p:cNvSpPr txBox="1"/>
          <p:nvPr/>
        </p:nvSpPr>
        <p:spPr>
          <a:xfrm>
            <a:off x="716208" y="4385509"/>
            <a:ext cx="7158297" cy="1608383"/>
          </a:xfrm>
          <a:prstGeom prst="rect">
            <a:avLst/>
          </a:prstGeom>
          <a:solidFill>
            <a:schemeClr val="bg1"/>
          </a:solidFill>
        </p:spPr>
        <p:txBody>
          <a:bodyPr vert="horz" lIns="91440" tIns="45720" rIns="91440" bIns="45720" rtlCol="0" anchor="ctr">
            <a:noAutofit/>
          </a:bodyPr>
          <a:lstStyle/>
          <a:p>
            <a:pPr>
              <a:lnSpc>
                <a:spcPct val="90000"/>
              </a:lnSpc>
              <a:spcAft>
                <a:spcPts val="600"/>
              </a:spcAft>
            </a:pPr>
            <a:r>
              <a:rPr lang="en-US" sz="3200" b="1">
                <a:solidFill>
                  <a:srgbClr val="00B050"/>
                </a:solidFill>
                <a:latin typeface="Arial" panose="020B0604020202020204" pitchFamily="34" charset="0"/>
                <a:cs typeface="Arial" panose="020B0604020202020204" pitchFamily="34" charset="0"/>
              </a:rPr>
              <a:t>BÀI 15. ĐẶC ĐIỂM DÂN CƯ, XÃ HỘI. PHƯƠNG THỨC KHAI THÁC TỰ NHIÊN BỀN VỮNG Ở BẮC MỸ (TT)</a:t>
            </a:r>
            <a:endParaRPr lang="en-US" sz="3200">
              <a:solidFill>
                <a:srgbClr val="00B050"/>
              </a:solidFill>
              <a:latin typeface="Arial" panose="020B0604020202020204" pitchFamily="34" charset="0"/>
              <a:cs typeface="Arial" panose="020B0604020202020204" pitchFamily="34" charset="0"/>
            </a:endParaRPr>
          </a:p>
        </p:txBody>
      </p:sp>
      <p:pic>
        <p:nvPicPr>
          <p:cNvPr id="15" name="image26.jpg" descr="Résultat de recherche d'images pour &quot;chicago city&quot;">
            <a:extLst>
              <a:ext uri="{FF2B5EF4-FFF2-40B4-BE49-F238E27FC236}">
                <a16:creationId xmlns:a16="http://schemas.microsoft.com/office/drawing/2014/main" id="{0148D53C-5A97-41E2-B67E-ACF61E0E092E}"/>
              </a:ext>
            </a:extLst>
          </p:cNvPr>
          <p:cNvPicPr/>
          <p:nvPr/>
        </p:nvPicPr>
        <p:blipFill rotWithShape="1">
          <a:blip r:embed="rId4"/>
          <a:srcRect t="5130" r="1" b="1"/>
          <a:stretch/>
        </p:blipFill>
        <p:spPr>
          <a:xfrm>
            <a:off x="8245474" y="4172045"/>
            <a:ext cx="3922776" cy="2513761"/>
          </a:xfrm>
          <a:prstGeom prst="rect">
            <a:avLst/>
          </a:prstGeom>
        </p:spPr>
      </p:pic>
      <p:pic>
        <p:nvPicPr>
          <p:cNvPr id="7" name="Hình ảnh 5">
            <a:extLst>
              <a:ext uri="{FF2B5EF4-FFF2-40B4-BE49-F238E27FC236}">
                <a16:creationId xmlns:a16="http://schemas.microsoft.com/office/drawing/2014/main" id="{8CF23664-0F4A-482A-BA12-9FE60D33E7BC}"/>
              </a:ext>
            </a:extLst>
          </p:cNvPr>
          <p:cNvPicPr/>
          <p:nvPr/>
        </p:nvPicPr>
        <p:blipFill>
          <a:blip r:embed="rId5"/>
          <a:stretch>
            <a:fillRect/>
          </a:stretch>
        </p:blipFill>
        <p:spPr>
          <a:xfrm>
            <a:off x="84711" y="47511"/>
            <a:ext cx="8142931" cy="4062282"/>
          </a:xfrm>
          <a:prstGeom prst="rect">
            <a:avLst/>
          </a:prstGeom>
        </p:spPr>
      </p:pic>
    </p:spTree>
    <p:extLst>
      <p:ext uri="{BB962C8B-B14F-4D97-AF65-F5344CB8AC3E}">
        <p14:creationId xmlns:p14="http://schemas.microsoft.com/office/powerpoint/2010/main" val="1954449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Kiểm tra hoạt động du lịch sinh thái tại Vườn quốc gia, khu bảo tồn thiên  nhiên. - Thông tin chỉ đạo điều hành - Trang chủ">
            <a:extLst>
              <a:ext uri="{FF2B5EF4-FFF2-40B4-BE49-F238E27FC236}">
                <a16:creationId xmlns:a16="http://schemas.microsoft.com/office/drawing/2014/main" id="{ED7B6111-2C2F-4AEF-99D8-B9CDAA460DF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descr="Tiềm năng phát triển năng lượng gió biển ở Việt Nam - Aeec.vn">
            <a:extLst>
              <a:ext uri="{FF2B5EF4-FFF2-40B4-BE49-F238E27FC236}">
                <a16:creationId xmlns:a16="http://schemas.microsoft.com/office/drawing/2014/main" id="{06446D03-2D66-4987-8A05-B75F10CAB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74" y="862644"/>
            <a:ext cx="5660064" cy="281871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Anh xây &quot;trang trại&quot; phong điện trên biển lớn nhất thế giới - Quy Nhơn  Computer">
            <a:extLst>
              <a:ext uri="{FF2B5EF4-FFF2-40B4-BE49-F238E27FC236}">
                <a16:creationId xmlns:a16="http://schemas.microsoft.com/office/drawing/2014/main" id="{BE956133-57E7-46EF-B39D-BB48009838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174" y="3929534"/>
            <a:ext cx="5708764" cy="292846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95641DF-5D52-4EDE-ADA9-16E1637314AE}"/>
              </a:ext>
            </a:extLst>
          </p:cNvPr>
          <p:cNvSpPr txBox="1"/>
          <p:nvPr/>
        </p:nvSpPr>
        <p:spPr>
          <a:xfrm>
            <a:off x="1015949" y="133345"/>
            <a:ext cx="3310270" cy="523220"/>
          </a:xfrm>
          <a:prstGeom prst="rect">
            <a:avLst/>
          </a:prstGeom>
          <a:solidFill>
            <a:srgbClr val="00B050"/>
          </a:solidFill>
        </p:spPr>
        <p:txBody>
          <a:bodyPr wrap="square" rtlCol="0">
            <a:spAutoFit/>
          </a:bodyPr>
          <a:lstStyle/>
          <a:p>
            <a:pPr marL="457200" indent="-457200">
              <a:buFont typeface="Wingdings" panose="05000000000000000000" pitchFamily="2" charset="2"/>
              <a:buChar char="ü"/>
            </a:pPr>
            <a:r>
              <a:rPr lang="en-US" sz="2800">
                <a:solidFill>
                  <a:srgbClr val="FFFF00"/>
                </a:solidFill>
                <a:latin typeface="Arial" panose="020B0604020202020204" pitchFamily="34" charset="0"/>
                <a:cs typeface="Arial" panose="020B0604020202020204" pitchFamily="34" charset="0"/>
              </a:rPr>
              <a:t>Năng l</a:t>
            </a:r>
            <a:r>
              <a:rPr lang="vi-VN" sz="2800">
                <a:solidFill>
                  <a:srgbClr val="FFFF00"/>
                </a:solidFill>
                <a:latin typeface="Arial" panose="020B0604020202020204" pitchFamily="34" charset="0"/>
                <a:cs typeface="Arial" panose="020B0604020202020204" pitchFamily="34" charset="0"/>
              </a:rPr>
              <a:t>ư</a:t>
            </a:r>
            <a:r>
              <a:rPr lang="en-US" sz="2800">
                <a:solidFill>
                  <a:srgbClr val="FFFF00"/>
                </a:solidFill>
                <a:latin typeface="Arial" panose="020B0604020202020204" pitchFamily="34" charset="0"/>
                <a:cs typeface="Arial" panose="020B0604020202020204" pitchFamily="34" charset="0"/>
              </a:rPr>
              <a:t>ợng gió</a:t>
            </a:r>
          </a:p>
        </p:txBody>
      </p:sp>
      <p:pic>
        <p:nvPicPr>
          <p:cNvPr id="13" name="Picture 2" descr="Năng Lượng Thủy Điện - Nguồn Năng Lượng Rẻ Nhất | Kingsolar">
            <a:extLst>
              <a:ext uri="{FF2B5EF4-FFF2-40B4-BE49-F238E27FC236}">
                <a16:creationId xmlns:a16="http://schemas.microsoft.com/office/drawing/2014/main" id="{D74C4C82-A489-4F5E-AE54-B3C4CCDF9F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3457" y="862644"/>
            <a:ext cx="5415517" cy="28187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ận dụng năng lượng nước">
            <a:extLst>
              <a:ext uri="{FF2B5EF4-FFF2-40B4-BE49-F238E27FC236}">
                <a16:creationId xmlns:a16="http://schemas.microsoft.com/office/drawing/2014/main" id="{8F30FEB4-0812-409D-B26F-DE075A2805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6333457" y="3903726"/>
            <a:ext cx="5415517" cy="281871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AC4BFD8-B2C4-4C5B-9C14-FC6876223C89}"/>
              </a:ext>
            </a:extLst>
          </p:cNvPr>
          <p:cNvSpPr txBox="1"/>
          <p:nvPr/>
        </p:nvSpPr>
        <p:spPr>
          <a:xfrm>
            <a:off x="7590415" y="111408"/>
            <a:ext cx="3647430" cy="523220"/>
          </a:xfrm>
          <a:prstGeom prst="rect">
            <a:avLst/>
          </a:prstGeom>
          <a:solidFill>
            <a:srgbClr val="00B050"/>
          </a:solidFill>
        </p:spPr>
        <p:txBody>
          <a:bodyPr wrap="square" rtlCol="0">
            <a:spAutoFit/>
          </a:bodyPr>
          <a:lstStyle/>
          <a:p>
            <a:pPr marL="457200" indent="-457200">
              <a:buFont typeface="Wingdings" panose="05000000000000000000" pitchFamily="2" charset="2"/>
              <a:buChar char="ü"/>
            </a:pPr>
            <a:r>
              <a:rPr lang="en-US" sz="2800">
                <a:solidFill>
                  <a:srgbClr val="FFFF00"/>
                </a:solidFill>
                <a:latin typeface="Arial" panose="020B0604020202020204" pitchFamily="34" charset="0"/>
                <a:cs typeface="Arial" panose="020B0604020202020204" pitchFamily="34" charset="0"/>
              </a:rPr>
              <a:t>Năng l</a:t>
            </a:r>
            <a:r>
              <a:rPr lang="vi-VN" sz="2800">
                <a:solidFill>
                  <a:srgbClr val="FFFF00"/>
                </a:solidFill>
                <a:latin typeface="Arial" panose="020B0604020202020204" pitchFamily="34" charset="0"/>
                <a:cs typeface="Arial" panose="020B0604020202020204" pitchFamily="34" charset="0"/>
              </a:rPr>
              <a:t>ư</a:t>
            </a:r>
            <a:r>
              <a:rPr lang="en-US" sz="2800">
                <a:solidFill>
                  <a:srgbClr val="FFFF00"/>
                </a:solidFill>
                <a:latin typeface="Arial" panose="020B0604020202020204" pitchFamily="34" charset="0"/>
                <a:cs typeface="Arial" panose="020B0604020202020204" pitchFamily="34" charset="0"/>
              </a:rPr>
              <a:t>ợng nước</a:t>
            </a:r>
          </a:p>
        </p:txBody>
      </p:sp>
    </p:spTree>
    <p:extLst>
      <p:ext uri="{BB962C8B-B14F-4D97-AF65-F5344CB8AC3E}">
        <p14:creationId xmlns:p14="http://schemas.microsoft.com/office/powerpoint/2010/main" val="102299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par>
                                <p:cTn id="8" presetID="16" presetClass="entr" presetSubtype="21" fill="hold" nodeType="withEffect">
                                  <p:stCondLst>
                                    <p:cond delay="0"/>
                                  </p:stCondLst>
                                  <p:childTnLst>
                                    <p:set>
                                      <p:cBhvr>
                                        <p:cTn id="9" dur="1" fill="hold">
                                          <p:stCondLst>
                                            <p:cond delay="0"/>
                                          </p:stCondLst>
                                        </p:cTn>
                                        <p:tgtEl>
                                          <p:spTgt spid="5126"/>
                                        </p:tgtEl>
                                        <p:attrNameLst>
                                          <p:attrName>style.visibility</p:attrName>
                                        </p:attrNameLst>
                                      </p:cBhvr>
                                      <p:to>
                                        <p:strVal val="visible"/>
                                      </p:to>
                                    </p:set>
                                    <p:animEffect transition="in" filter="barn(inVertical)">
                                      <p:cBhvr>
                                        <p:cTn id="10" dur="500"/>
                                        <p:tgtEl>
                                          <p:spTgt spid="51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6055096-5D1F-4B98-9DD1-62FA04792978}"/>
              </a:ext>
            </a:extLst>
          </p:cNvPr>
          <p:cNvSpPr txBox="1"/>
          <p:nvPr/>
        </p:nvSpPr>
        <p:spPr>
          <a:xfrm>
            <a:off x="1110051" y="175542"/>
            <a:ext cx="1074666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Tác động của con người đến thiên nhiên</a:t>
            </a:r>
            <a:endParaRPr lang="en-US" sz="3600" b="1">
              <a:solidFill>
                <a:schemeClr val="bg1"/>
              </a:solidFill>
              <a:latin typeface="Arial" panose="020B0604020202020204" pitchFamily="34" charset="0"/>
              <a:cs typeface="Arial" panose="020B0604020202020204" pitchFamily="34" charset="0"/>
            </a:endParaRPr>
          </a:p>
        </p:txBody>
      </p:sp>
      <p:sp>
        <p:nvSpPr>
          <p:cNvPr id="2" name="AutoShape 6" descr="Kiểm tra hoạt động du lịch sinh thái tại Vườn quốc gia, khu bảo tồn thiên  nhiên. - Thông tin chỉ đạo điều hành - Trang chủ">
            <a:extLst>
              <a:ext uri="{FF2B5EF4-FFF2-40B4-BE49-F238E27FC236}">
                <a16:creationId xmlns:a16="http://schemas.microsoft.com/office/drawing/2014/main" id="{ED7B6111-2C2F-4AEF-99D8-B9CDAA460DFA}"/>
              </a:ext>
            </a:extLst>
          </p:cNvPr>
          <p:cNvSpPr>
            <a:spLocks noChangeAspect="1" noChangeArrowheads="1"/>
          </p:cNvSpPr>
          <p:nvPr/>
        </p:nvSpPr>
        <p:spPr bwMode="auto">
          <a:xfrm flipV="1">
            <a:off x="8933516" y="-940843"/>
            <a:ext cx="361201" cy="361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0" name="Picture 6" descr="Năng lượng thủy triều - Nguồn năng lượng tái tạo vô tận cho ngành công  nghiệp điện">
            <a:extLst>
              <a:ext uri="{FF2B5EF4-FFF2-40B4-BE49-F238E27FC236}">
                <a16:creationId xmlns:a16="http://schemas.microsoft.com/office/drawing/2014/main" id="{B5D065FC-D75D-4467-8644-2A04A8BEFC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178" y="859593"/>
            <a:ext cx="4449726" cy="276701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Thiết bị chuyển đổi năng lượng sóng biển | ĐẠI HỌC QUỐC GIA HÀ NỘI">
            <a:extLst>
              <a:ext uri="{FF2B5EF4-FFF2-40B4-BE49-F238E27FC236}">
                <a16:creationId xmlns:a16="http://schemas.microsoft.com/office/drawing/2014/main" id="{A1245009-65A1-44E3-A280-54456477C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474" y="3838848"/>
            <a:ext cx="4569134" cy="282992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5014768-C3CD-4C34-9375-9D9BDFDAB30B}"/>
              </a:ext>
            </a:extLst>
          </p:cNvPr>
          <p:cNvSpPr txBox="1"/>
          <p:nvPr/>
        </p:nvSpPr>
        <p:spPr>
          <a:xfrm>
            <a:off x="3648323" y="76266"/>
            <a:ext cx="4359349" cy="523220"/>
          </a:xfrm>
          <a:prstGeom prst="rect">
            <a:avLst/>
          </a:prstGeom>
          <a:solidFill>
            <a:srgbClr val="00B050"/>
          </a:solidFill>
        </p:spPr>
        <p:txBody>
          <a:bodyPr wrap="square" rtlCol="0">
            <a:spAutoFit/>
          </a:bodyPr>
          <a:lstStyle/>
          <a:p>
            <a:pPr marL="457200" indent="-457200">
              <a:buFont typeface="Wingdings" panose="05000000000000000000" pitchFamily="2" charset="2"/>
              <a:buChar char="ü"/>
            </a:pPr>
            <a:r>
              <a:rPr lang="en-US" sz="2800">
                <a:solidFill>
                  <a:srgbClr val="FFFF00"/>
                </a:solidFill>
                <a:latin typeface="Arial" panose="020B0604020202020204" pitchFamily="34" charset="0"/>
                <a:cs typeface="Arial" panose="020B0604020202020204" pitchFamily="34" charset="0"/>
              </a:rPr>
              <a:t>Năng l</a:t>
            </a:r>
            <a:r>
              <a:rPr lang="vi-VN" sz="2800">
                <a:solidFill>
                  <a:srgbClr val="FFFF00"/>
                </a:solidFill>
                <a:latin typeface="Arial" panose="020B0604020202020204" pitchFamily="34" charset="0"/>
                <a:cs typeface="Arial" panose="020B0604020202020204" pitchFamily="34" charset="0"/>
              </a:rPr>
              <a:t>ư</a:t>
            </a:r>
            <a:r>
              <a:rPr lang="en-US" sz="2800">
                <a:solidFill>
                  <a:srgbClr val="FFFF00"/>
                </a:solidFill>
                <a:latin typeface="Arial" panose="020B0604020202020204" pitchFamily="34" charset="0"/>
                <a:cs typeface="Arial" panose="020B0604020202020204" pitchFamily="34" charset="0"/>
              </a:rPr>
              <a:t>ợng thủy triều</a:t>
            </a:r>
          </a:p>
        </p:txBody>
      </p:sp>
      <p:pic>
        <p:nvPicPr>
          <p:cNvPr id="15" name="Hình ảnh 24">
            <a:extLst>
              <a:ext uri="{FF2B5EF4-FFF2-40B4-BE49-F238E27FC236}">
                <a16:creationId xmlns:a16="http://schemas.microsoft.com/office/drawing/2014/main" id="{D945918B-C28A-4B1A-8F5A-A7F593C44A60}"/>
              </a:ext>
            </a:extLst>
          </p:cNvPr>
          <p:cNvPicPr/>
          <p:nvPr/>
        </p:nvPicPr>
        <p:blipFill>
          <a:blip r:embed="rId4"/>
          <a:stretch>
            <a:fillRect/>
          </a:stretch>
        </p:blipFill>
        <p:spPr>
          <a:xfrm>
            <a:off x="6483385" y="3653290"/>
            <a:ext cx="4897598" cy="3201035"/>
          </a:xfrm>
          <a:prstGeom prst="rect">
            <a:avLst/>
          </a:prstGeom>
        </p:spPr>
      </p:pic>
      <p:pic>
        <p:nvPicPr>
          <p:cNvPr id="16" name="Hình ảnh 25">
            <a:extLst>
              <a:ext uri="{FF2B5EF4-FFF2-40B4-BE49-F238E27FC236}">
                <a16:creationId xmlns:a16="http://schemas.microsoft.com/office/drawing/2014/main" id="{0F620B1C-1FFC-46B6-8D9A-36763520C76B}"/>
              </a:ext>
            </a:extLst>
          </p:cNvPr>
          <p:cNvPicPr/>
          <p:nvPr/>
        </p:nvPicPr>
        <p:blipFill>
          <a:blip r:embed="rId5"/>
          <a:stretch>
            <a:fillRect/>
          </a:stretch>
        </p:blipFill>
        <p:spPr>
          <a:xfrm>
            <a:off x="6423458" y="859593"/>
            <a:ext cx="5017453" cy="2767013"/>
          </a:xfrm>
          <a:prstGeom prst="rect">
            <a:avLst/>
          </a:prstGeom>
        </p:spPr>
      </p:pic>
    </p:spTree>
    <p:extLst>
      <p:ext uri="{BB962C8B-B14F-4D97-AF65-F5344CB8AC3E}">
        <p14:creationId xmlns:p14="http://schemas.microsoft.com/office/powerpoint/2010/main" val="85165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50"/>
                                        </p:tgtEl>
                                        <p:attrNameLst>
                                          <p:attrName>style.visibility</p:attrName>
                                        </p:attrNameLst>
                                      </p:cBhvr>
                                      <p:to>
                                        <p:strVal val="visible"/>
                                      </p:to>
                                    </p:set>
                                    <p:animEffect transition="in" filter="barn(inVertical)">
                                      <p:cBhvr>
                                        <p:cTn id="12" dur="500"/>
                                        <p:tgtEl>
                                          <p:spTgt spid="6150"/>
                                        </p:tgtEl>
                                      </p:cBhvr>
                                    </p:animEffect>
                                  </p:childTnLst>
                                </p:cTn>
                              </p:par>
                              <p:par>
                                <p:cTn id="13" presetID="16" presetClass="entr" presetSubtype="21" fill="hold" nodeType="withEffect">
                                  <p:stCondLst>
                                    <p:cond delay="0"/>
                                  </p:stCondLst>
                                  <p:childTnLst>
                                    <p:set>
                                      <p:cBhvr>
                                        <p:cTn id="14" dur="1" fill="hold">
                                          <p:stCondLst>
                                            <p:cond delay="0"/>
                                          </p:stCondLst>
                                        </p:cTn>
                                        <p:tgtEl>
                                          <p:spTgt spid="6152"/>
                                        </p:tgtEl>
                                        <p:attrNameLst>
                                          <p:attrName>style.visibility</p:attrName>
                                        </p:attrNameLst>
                                      </p:cBhvr>
                                      <p:to>
                                        <p:strVal val="visible"/>
                                      </p:to>
                                    </p:set>
                                    <p:animEffect transition="in" filter="barn(inVertical)">
                                      <p:cBhvr>
                                        <p:cTn id="15" dur="500"/>
                                        <p:tgtEl>
                                          <p:spTgt spid="615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BCA1B1A-0631-48A2-8544-766037B8E6DC}"/>
              </a:ext>
            </a:extLst>
          </p:cNvPr>
          <p:cNvGrpSpPr/>
          <p:nvPr/>
        </p:nvGrpSpPr>
        <p:grpSpPr>
          <a:xfrm>
            <a:off x="50455" y="36170"/>
            <a:ext cx="8192801" cy="1082005"/>
            <a:chOff x="50455" y="31042"/>
            <a:chExt cx="8192801" cy="960597"/>
          </a:xfrm>
        </p:grpSpPr>
        <p:grpSp>
          <p:nvGrpSpPr>
            <p:cNvPr id="2" name="Group 1">
              <a:extLst>
                <a:ext uri="{FF2B5EF4-FFF2-40B4-BE49-F238E27FC236}">
                  <a16:creationId xmlns:a16="http://schemas.microsoft.com/office/drawing/2014/main" id="{07C9C23A-6FE9-49B8-AE9D-42E86625FC97}"/>
                </a:ext>
              </a:extLst>
            </p:cNvPr>
            <p:cNvGrpSpPr/>
            <p:nvPr/>
          </p:nvGrpSpPr>
          <p:grpSpPr>
            <a:xfrm>
              <a:off x="160275" y="33966"/>
              <a:ext cx="8082981" cy="872949"/>
              <a:chOff x="1133366" y="2220084"/>
              <a:chExt cx="5681780" cy="914400"/>
            </a:xfrm>
            <a:solidFill>
              <a:schemeClr val="accent4">
                <a:lumMod val="20000"/>
                <a:lumOff val="80000"/>
              </a:schemeClr>
            </a:solidFill>
          </p:grpSpPr>
          <p:sp>
            <p:nvSpPr>
              <p:cNvPr id="3" name="Arrow: Pentagon 2">
                <a:extLst>
                  <a:ext uri="{FF2B5EF4-FFF2-40B4-BE49-F238E27FC236}">
                    <a16:creationId xmlns:a16="http://schemas.microsoft.com/office/drawing/2014/main" id="{B9A7C9C1-5958-4AE0-9984-16F2A178C9A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AA53D5B1-8EEB-4E47-A1A7-CECAA6D47EF7}"/>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31F14B91-A4F2-4A5E-A2B9-3EAB898BA95A}"/>
                </a:ext>
              </a:extLst>
            </p:cNvPr>
            <p:cNvSpPr txBox="1"/>
            <p:nvPr/>
          </p:nvSpPr>
          <p:spPr>
            <a:xfrm>
              <a:off x="1352407" y="37532"/>
              <a:ext cx="6392242" cy="954107"/>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Phương thức con người khai thác tự nhiên bền vững ở Bắc Mĩ</a:t>
              </a:r>
            </a:p>
          </p:txBody>
        </p:sp>
        <p:sp>
          <p:nvSpPr>
            <p:cNvPr id="6" name="Arrow: Pentagon 5">
              <a:extLst>
                <a:ext uri="{FF2B5EF4-FFF2-40B4-BE49-F238E27FC236}">
                  <a16:creationId xmlns:a16="http://schemas.microsoft.com/office/drawing/2014/main" id="{65BC6D79-0FAF-46FD-A98D-46620A766BF7}"/>
                </a:ext>
              </a:extLst>
            </p:cNvPr>
            <p:cNvSpPr/>
            <p:nvPr/>
          </p:nvSpPr>
          <p:spPr>
            <a:xfrm>
              <a:off x="50455" y="31042"/>
              <a:ext cx="1301952" cy="872949"/>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id="{C38DFA27-F932-4FBC-B70F-DBF04746D3BD}"/>
                </a:ext>
              </a:extLst>
            </p:cNvPr>
            <p:cNvSpPr/>
            <p:nvPr/>
          </p:nvSpPr>
          <p:spPr>
            <a:xfrm rot="5400000">
              <a:off x="1041187" y="338415"/>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F1D719DC-3B93-4C18-A776-B8D785CF4451}"/>
              </a:ext>
            </a:extLst>
          </p:cNvPr>
          <p:cNvPicPr>
            <a:picLocks noChangeAspect="1"/>
          </p:cNvPicPr>
          <p:nvPr/>
        </p:nvPicPr>
        <p:blipFill rotWithShape="1">
          <a:blip r:embed="rId2"/>
          <a:srcRect l="49250" t="16517" r="40417" b="67812"/>
          <a:stretch/>
        </p:blipFill>
        <p:spPr>
          <a:xfrm>
            <a:off x="10932160" y="26173"/>
            <a:ext cx="1259840" cy="1074695"/>
          </a:xfrm>
          <a:prstGeom prst="rect">
            <a:avLst/>
          </a:prstGeom>
        </p:spPr>
      </p:pic>
      <p:sp>
        <p:nvSpPr>
          <p:cNvPr id="10" name="Rectangle 9">
            <a:extLst>
              <a:ext uri="{FF2B5EF4-FFF2-40B4-BE49-F238E27FC236}">
                <a16:creationId xmlns:a16="http://schemas.microsoft.com/office/drawing/2014/main" id="{7F36C317-A704-4EEA-AE2A-04FD49CAF82B}"/>
              </a:ext>
            </a:extLst>
          </p:cNvPr>
          <p:cNvSpPr/>
          <p:nvPr/>
        </p:nvSpPr>
        <p:spPr>
          <a:xfrm>
            <a:off x="50455" y="1290794"/>
            <a:ext cx="10905290" cy="646331"/>
          </a:xfrm>
          <a:prstGeom prst="rect">
            <a:avLst/>
          </a:prstGeom>
        </p:spPr>
        <p:txBody>
          <a:bodyPr wrap="square">
            <a:spAutoFit/>
          </a:bodyPr>
          <a:lstStyle/>
          <a:p>
            <a:r>
              <a:rPr lang="vi-VN" sz="3600">
                <a:solidFill>
                  <a:srgbClr val="1B04FA"/>
                </a:solidFill>
                <a:latin typeface="Arial" panose="020B0604020202020204" pitchFamily="34" charset="0"/>
                <a:cs typeface="Arial" panose="020B0604020202020204" pitchFamily="34" charset="0"/>
              </a:rPr>
              <a:t>-  Phương thức khai thác bền vững tài nguyên đất:</a:t>
            </a:r>
            <a:endParaRPr lang="en-US" sz="3600">
              <a:solidFill>
                <a:srgbClr val="1B04FA"/>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B861901-44CE-4F76-A364-D387ACD2A2F8}"/>
              </a:ext>
            </a:extLst>
          </p:cNvPr>
          <p:cNvSpPr/>
          <p:nvPr/>
        </p:nvSpPr>
        <p:spPr>
          <a:xfrm>
            <a:off x="50454" y="2003179"/>
            <a:ext cx="11037813" cy="646331"/>
          </a:xfrm>
          <a:prstGeom prst="rect">
            <a:avLst/>
          </a:prstGeom>
        </p:spPr>
        <p:txBody>
          <a:bodyPr wrap="square">
            <a:spAutoFit/>
          </a:bodyPr>
          <a:lstStyle/>
          <a:p>
            <a:r>
              <a:rPr lang="vi-VN" sz="3600">
                <a:solidFill>
                  <a:srgbClr val="1B04FA"/>
                </a:solidFill>
                <a:latin typeface="Arial" panose="020B0604020202020204" pitchFamily="34" charset="0"/>
                <a:cs typeface="Arial" panose="020B0604020202020204" pitchFamily="34" charset="0"/>
              </a:rPr>
              <a:t>-  Phương thức khai thác bền vững tài nguyên </a:t>
            </a:r>
            <a:r>
              <a:rPr lang="en-US" sz="3600">
                <a:solidFill>
                  <a:srgbClr val="1B04FA"/>
                </a:solidFill>
                <a:latin typeface="Arial" panose="020B0604020202020204" pitchFamily="34" charset="0"/>
                <a:cs typeface="Arial" panose="020B0604020202020204" pitchFamily="34" charset="0"/>
              </a:rPr>
              <a:t>n</a:t>
            </a:r>
            <a:r>
              <a:rPr lang="vi-VN" sz="3600">
                <a:solidFill>
                  <a:srgbClr val="1B04FA"/>
                </a:solidFill>
                <a:latin typeface="Arial" panose="020B0604020202020204" pitchFamily="34" charset="0"/>
                <a:cs typeface="Arial" panose="020B0604020202020204" pitchFamily="34" charset="0"/>
              </a:rPr>
              <a:t>ư</a:t>
            </a:r>
            <a:r>
              <a:rPr lang="en-US" sz="3600">
                <a:solidFill>
                  <a:srgbClr val="1B04FA"/>
                </a:solidFill>
                <a:latin typeface="Arial" panose="020B0604020202020204" pitchFamily="34" charset="0"/>
                <a:cs typeface="Arial" panose="020B0604020202020204" pitchFamily="34" charset="0"/>
              </a:rPr>
              <a:t>ớc</a:t>
            </a:r>
            <a:r>
              <a:rPr lang="vi-VN" sz="3600">
                <a:solidFill>
                  <a:srgbClr val="1B04FA"/>
                </a:solidFill>
                <a:latin typeface="Arial" panose="020B0604020202020204" pitchFamily="34" charset="0"/>
                <a:cs typeface="Arial" panose="020B0604020202020204" pitchFamily="34" charset="0"/>
              </a:rPr>
              <a:t>:</a:t>
            </a:r>
            <a:endParaRPr lang="en-US" sz="3600">
              <a:solidFill>
                <a:srgbClr val="1B04FA"/>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F2614867-0632-4100-98FC-E744C9294C13}"/>
              </a:ext>
            </a:extLst>
          </p:cNvPr>
          <p:cNvSpPr/>
          <p:nvPr/>
        </p:nvSpPr>
        <p:spPr>
          <a:xfrm>
            <a:off x="50454" y="2750795"/>
            <a:ext cx="11554648" cy="646331"/>
          </a:xfrm>
          <a:prstGeom prst="rect">
            <a:avLst/>
          </a:prstGeom>
        </p:spPr>
        <p:txBody>
          <a:bodyPr wrap="square">
            <a:spAutoFit/>
          </a:bodyPr>
          <a:lstStyle/>
          <a:p>
            <a:r>
              <a:rPr lang="vi-VN" sz="3600">
                <a:solidFill>
                  <a:srgbClr val="1B04FA"/>
                </a:solidFill>
                <a:latin typeface="Arial" panose="020B0604020202020204" pitchFamily="34" charset="0"/>
                <a:cs typeface="Arial" panose="020B0604020202020204" pitchFamily="34" charset="0"/>
              </a:rPr>
              <a:t>-  Phương thức khai thác bền vững tài nguyên </a:t>
            </a:r>
            <a:r>
              <a:rPr lang="en-US" sz="3600">
                <a:solidFill>
                  <a:srgbClr val="1B04FA"/>
                </a:solidFill>
                <a:latin typeface="Arial" panose="020B0604020202020204" pitchFamily="34" charset="0"/>
                <a:cs typeface="Arial" panose="020B0604020202020204" pitchFamily="34" charset="0"/>
              </a:rPr>
              <a:t>rừng</a:t>
            </a:r>
            <a:r>
              <a:rPr lang="vi-VN" sz="3600">
                <a:solidFill>
                  <a:srgbClr val="1B04FA"/>
                </a:solidFill>
                <a:latin typeface="Arial" panose="020B0604020202020204" pitchFamily="34" charset="0"/>
                <a:cs typeface="Arial" panose="020B0604020202020204" pitchFamily="34" charset="0"/>
              </a:rPr>
              <a:t>:</a:t>
            </a:r>
            <a:endParaRPr lang="en-US" sz="3600">
              <a:solidFill>
                <a:srgbClr val="1B04FA"/>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5F55C78B-1708-465E-99D2-8D00F8627068}"/>
              </a:ext>
            </a:extLst>
          </p:cNvPr>
          <p:cNvSpPr/>
          <p:nvPr/>
        </p:nvSpPr>
        <p:spPr>
          <a:xfrm>
            <a:off x="50454" y="3429000"/>
            <a:ext cx="12323274" cy="646331"/>
          </a:xfrm>
          <a:prstGeom prst="rect">
            <a:avLst/>
          </a:prstGeom>
        </p:spPr>
        <p:txBody>
          <a:bodyPr wrap="square">
            <a:spAutoFit/>
          </a:bodyPr>
          <a:lstStyle/>
          <a:p>
            <a:r>
              <a:rPr lang="vi-VN" sz="3600">
                <a:solidFill>
                  <a:srgbClr val="1B04FA"/>
                </a:solidFill>
                <a:latin typeface="Arial" panose="020B0604020202020204" pitchFamily="34" charset="0"/>
                <a:cs typeface="Arial" panose="020B0604020202020204" pitchFamily="34" charset="0"/>
              </a:rPr>
              <a:t>-  Phương thức khai thác bền vững tài nguyên </a:t>
            </a:r>
            <a:r>
              <a:rPr lang="en-US" sz="3600">
                <a:solidFill>
                  <a:srgbClr val="1B04FA"/>
                </a:solidFill>
                <a:latin typeface="Arial" panose="020B0604020202020204" pitchFamily="34" charset="0"/>
                <a:cs typeface="Arial" panose="020B0604020202020204" pitchFamily="34" charset="0"/>
              </a:rPr>
              <a:t>khoáng sản</a:t>
            </a:r>
          </a:p>
        </p:txBody>
      </p:sp>
    </p:spTree>
    <p:extLst>
      <p:ext uri="{BB962C8B-B14F-4D97-AF65-F5344CB8AC3E}">
        <p14:creationId xmlns:p14="http://schemas.microsoft.com/office/powerpoint/2010/main" val="82220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566057" y="763655"/>
            <a:ext cx="11005457" cy="5330690"/>
          </a:xfrm>
          <a:prstGeom prst="rect">
            <a:avLst/>
          </a:prstGeom>
        </p:spPr>
        <p:txBody>
          <a:bodyPr wrap="square">
            <a:spAutoFit/>
          </a:bodyPr>
          <a:lstStyle/>
          <a:p>
            <a:pPr algn="just">
              <a:lnSpc>
                <a:spcPct val="115000"/>
              </a:lnSpc>
              <a:spcAft>
                <a:spcPts val="800"/>
              </a:spcAft>
            </a:pP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khai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bền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rừng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vườn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quổc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khai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lọc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rừng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trồng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khai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chống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cháy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rừng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khai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bền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xử</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thải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ban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nuớc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sạch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khai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tổng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nhằm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tăng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bền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khai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khai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bền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Đẩy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nghiệp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hướng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nghiệp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nhờ</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đem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khai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bền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khoáng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Bắc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Mỹ</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kiệm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khoáng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đẩy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dirty="0">
                <a:solidFill>
                  <a:srgbClr val="000000"/>
                </a:solidFill>
                <a:latin typeface="Times New Roman" panose="02020603050405020304" pitchFamily="18" charset="0"/>
                <a:ea typeface="Times New Roman" panose="02020603050405020304" pitchFamily="18" charset="0"/>
              </a:rPr>
              <a:t>.</a:t>
            </a:r>
            <a:endParaRPr lang="en-US" dirty="0"/>
          </a:p>
        </p:txBody>
      </p:sp>
    </p:spTree>
    <p:extLst>
      <p:ext uri="{BB962C8B-B14F-4D97-AF65-F5344CB8AC3E}">
        <p14:creationId xmlns:p14="http://schemas.microsoft.com/office/powerpoint/2010/main" val="24925267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AAF909-09B6-4F77-A107-4E80ACD6B788}"/>
              </a:ext>
            </a:extLst>
          </p:cNvPr>
          <p:cNvSpPr txBox="1"/>
          <p:nvPr/>
        </p:nvSpPr>
        <p:spPr>
          <a:xfrm>
            <a:off x="314083" y="1770528"/>
            <a:ext cx="11241813" cy="1323439"/>
          </a:xfrm>
          <a:prstGeom prst="rect">
            <a:avLst/>
          </a:prstGeom>
          <a:noFill/>
          <a:ln>
            <a:solidFill>
              <a:srgbClr val="0070C0"/>
            </a:solidFill>
            <a:prstDash val="sysDash"/>
          </a:ln>
        </p:spPr>
        <p:txBody>
          <a:bodyPr wrap="square" rtlCol="0">
            <a:spAutoFit/>
          </a:bodyPr>
          <a:lstStyle/>
          <a:p>
            <a:pPr algn="just"/>
            <a:r>
              <a:rPr lang="en-US" sz="4000">
                <a:solidFill>
                  <a:srgbClr val="1B04FA"/>
                </a:solidFill>
                <a:latin typeface="Arial" panose="020B0604020202020204" pitchFamily="34" charset="0"/>
                <a:cs typeface="Arial" panose="020B0604020202020204" pitchFamily="34" charset="0"/>
              </a:rPr>
              <a:t>Đề ra các p</a:t>
            </a:r>
            <a:r>
              <a:rPr lang="vi-VN" sz="4000">
                <a:solidFill>
                  <a:srgbClr val="1B04FA"/>
                </a:solidFill>
                <a:latin typeface="Arial" panose="020B0604020202020204" pitchFamily="34" charset="0"/>
                <a:cs typeface="Arial" panose="020B0604020202020204" pitchFamily="34" charset="0"/>
              </a:rPr>
              <a:t>hương thức khai thác theo hướng bền vững tài nguyên rừng ở Việt Nam:</a:t>
            </a:r>
            <a:endParaRPr lang="en-US" sz="4000" dirty="0">
              <a:solidFill>
                <a:srgbClr val="1B04FA"/>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4230B021-2B94-48E6-A7EA-0D9C0115F5E3}"/>
              </a:ext>
            </a:extLst>
          </p:cNvPr>
          <p:cNvSpPr/>
          <p:nvPr/>
        </p:nvSpPr>
        <p:spPr>
          <a:xfrm>
            <a:off x="3331608" y="268761"/>
            <a:ext cx="5799140" cy="108296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41EB5C-3C41-4809-BC11-88DC0043499C}"/>
              </a:ext>
            </a:extLst>
          </p:cNvPr>
          <p:cNvSpPr txBox="1"/>
          <p:nvPr/>
        </p:nvSpPr>
        <p:spPr>
          <a:xfrm>
            <a:off x="3490193" y="460986"/>
            <a:ext cx="7589520" cy="707886"/>
          </a:xfrm>
          <a:prstGeom prst="rect">
            <a:avLst/>
          </a:prstGeom>
          <a:noFill/>
        </p:spPr>
        <p:txBody>
          <a:bodyPr wrap="square" rtlCol="0">
            <a:spAutoFit/>
          </a:bodyPr>
          <a:lstStyle/>
          <a:p>
            <a:r>
              <a:rPr lang="en-US" sz="4000" b="1">
                <a:solidFill>
                  <a:srgbClr val="FFFF00"/>
                </a:solidFill>
                <a:latin typeface="Arial" panose="020B0604020202020204" pitchFamily="34" charset="0"/>
                <a:cs typeface="Arial" panose="020B0604020202020204" pitchFamily="34" charset="0"/>
              </a:rPr>
              <a:t>THỬ THÁCH CHO EM</a:t>
            </a:r>
          </a:p>
        </p:txBody>
      </p:sp>
      <p:pic>
        <p:nvPicPr>
          <p:cNvPr id="2" name="Picture 1">
            <a:extLst>
              <a:ext uri="{FF2B5EF4-FFF2-40B4-BE49-F238E27FC236}">
                <a16:creationId xmlns:a16="http://schemas.microsoft.com/office/drawing/2014/main" id="{D319BD86-6859-4592-B989-CC989F4C26EB}"/>
              </a:ext>
            </a:extLst>
          </p:cNvPr>
          <p:cNvPicPr>
            <a:picLocks noChangeAspect="1"/>
          </p:cNvPicPr>
          <p:nvPr/>
        </p:nvPicPr>
        <p:blipFill rotWithShape="1">
          <a:blip r:embed="rId3"/>
          <a:srcRect r="4645"/>
          <a:stretch/>
        </p:blipFill>
        <p:spPr>
          <a:xfrm>
            <a:off x="6810873" y="3521679"/>
            <a:ext cx="4209023" cy="2846216"/>
          </a:xfrm>
          <a:prstGeom prst="rect">
            <a:avLst/>
          </a:prstGeom>
        </p:spPr>
      </p:pic>
      <p:pic>
        <p:nvPicPr>
          <p:cNvPr id="3" name="Picture 2">
            <a:extLst>
              <a:ext uri="{FF2B5EF4-FFF2-40B4-BE49-F238E27FC236}">
                <a16:creationId xmlns:a16="http://schemas.microsoft.com/office/drawing/2014/main" id="{DBC96A73-CB0C-4751-A0E7-4A33F93D23DB}"/>
              </a:ext>
            </a:extLst>
          </p:cNvPr>
          <p:cNvPicPr>
            <a:picLocks noChangeAspect="1"/>
          </p:cNvPicPr>
          <p:nvPr/>
        </p:nvPicPr>
        <p:blipFill>
          <a:blip r:embed="rId4"/>
          <a:stretch>
            <a:fillRect/>
          </a:stretch>
        </p:blipFill>
        <p:spPr>
          <a:xfrm>
            <a:off x="1669263" y="3521679"/>
            <a:ext cx="4209023" cy="2918578"/>
          </a:xfrm>
          <a:prstGeom prst="rect">
            <a:avLst/>
          </a:prstGeom>
        </p:spPr>
      </p:pic>
    </p:spTree>
    <p:extLst>
      <p:ext uri="{BB962C8B-B14F-4D97-AF65-F5344CB8AC3E}">
        <p14:creationId xmlns:p14="http://schemas.microsoft.com/office/powerpoint/2010/main" val="13064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702365" y="1296509"/>
            <a:ext cx="11105322" cy="1569660"/>
          </a:xfrm>
          <a:prstGeom prst="rect">
            <a:avLst/>
          </a:prstGeom>
          <a:noFill/>
          <a:ln>
            <a:solidFill>
              <a:srgbClr val="00B050"/>
            </a:solidFill>
            <a:prstDash val="sysDash"/>
          </a:ln>
        </p:spPr>
        <p:txBody>
          <a:bodyPr wrap="square" rtlCol="0">
            <a:spAutoFit/>
          </a:bodyPr>
          <a:lstStyle/>
          <a:p>
            <a:pPr algn="ctr"/>
            <a:r>
              <a:rPr lang="vi-VN" sz="3200">
                <a:solidFill>
                  <a:srgbClr val="1B04FA"/>
                </a:solidFill>
                <a:latin typeface="Arial" panose="020B0604020202020204" pitchFamily="34" charset="0"/>
                <a:cs typeface="Arial" panose="020B0604020202020204" pitchFamily="34" charset="0"/>
              </a:rPr>
              <a:t>Tìm hiểu thông tin và chia sẻ với bạn về hoạt động sản xuất nông nghiệp ở khu vực Bắc Mỹ (cách thức canh tác, </a:t>
            </a:r>
            <a:endParaRPr lang="en-US" sz="3200">
              <a:solidFill>
                <a:srgbClr val="1B04FA"/>
              </a:solidFill>
              <a:latin typeface="Arial" panose="020B0604020202020204" pitchFamily="34" charset="0"/>
              <a:cs typeface="Arial" panose="020B0604020202020204" pitchFamily="34" charset="0"/>
            </a:endParaRPr>
          </a:p>
          <a:p>
            <a:pPr algn="ctr"/>
            <a:r>
              <a:rPr lang="vi-VN" sz="3200">
                <a:solidFill>
                  <a:srgbClr val="1B04FA"/>
                </a:solidFill>
                <a:latin typeface="Arial" panose="020B0604020202020204" pitchFamily="34" charset="0"/>
                <a:cs typeface="Arial" panose="020B0604020202020204" pitchFamily="34" charset="0"/>
              </a:rPr>
              <a:t>sản lượng, các trang trại).</a:t>
            </a:r>
            <a:endParaRPr lang="en-US" sz="3200">
              <a:solidFill>
                <a:srgbClr val="1B04FA"/>
              </a:solidFill>
              <a:latin typeface="Arial" panose="020B0604020202020204" pitchFamily="34" charset="0"/>
              <a:cs typeface="Arial" panose="020B0604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id="{1C0E14F9-A934-40C9-A966-234C3A14C80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5600" t="8748" r="11440" b="18501"/>
          <a:stretch/>
        </p:blipFill>
        <p:spPr>
          <a:xfrm>
            <a:off x="1384035" y="165884"/>
            <a:ext cx="805716" cy="943537"/>
          </a:xfrm>
          <a:prstGeom prst="rect">
            <a:avLst/>
          </a:prstGeom>
        </p:spPr>
      </p:pic>
      <p:sp>
        <p:nvSpPr>
          <p:cNvPr id="9" name="Rectangle 8">
            <a:extLst>
              <a:ext uri="{FF2B5EF4-FFF2-40B4-BE49-F238E27FC236}">
                <a16:creationId xmlns:a16="http://schemas.microsoft.com/office/drawing/2014/main" id="{9165D76C-FE58-4B06-82CD-13E9265A4312}"/>
              </a:ext>
            </a:extLst>
          </p:cNvPr>
          <p:cNvSpPr/>
          <p:nvPr/>
        </p:nvSpPr>
        <p:spPr>
          <a:xfrm>
            <a:off x="6402261" y="2963545"/>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Viết đoạn văn ngắn</a:t>
            </a:r>
          </a:p>
        </p:txBody>
      </p:sp>
      <p:sp>
        <p:nvSpPr>
          <p:cNvPr id="10" name="Rectangle 9">
            <a:extLst>
              <a:ext uri="{FF2B5EF4-FFF2-40B4-BE49-F238E27FC236}">
                <a16:creationId xmlns:a16="http://schemas.microsoft.com/office/drawing/2014/main" id="{E5DDC94A-B737-438F-B1AD-2E47631CAF6F}"/>
              </a:ext>
            </a:extLst>
          </p:cNvPr>
          <p:cNvSpPr/>
          <p:nvPr/>
        </p:nvSpPr>
        <p:spPr>
          <a:xfrm>
            <a:off x="6402261" y="3548320"/>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Làm Video</a:t>
            </a:r>
          </a:p>
        </p:txBody>
      </p:sp>
      <p:sp>
        <p:nvSpPr>
          <p:cNvPr id="14" name="Rectangle 13">
            <a:extLst>
              <a:ext uri="{FF2B5EF4-FFF2-40B4-BE49-F238E27FC236}">
                <a16:creationId xmlns:a16="http://schemas.microsoft.com/office/drawing/2014/main" id="{6EEB0EDF-AE49-4207-92F0-783C2C8F24D8}"/>
              </a:ext>
            </a:extLst>
          </p:cNvPr>
          <p:cNvSpPr/>
          <p:nvPr/>
        </p:nvSpPr>
        <p:spPr>
          <a:xfrm>
            <a:off x="6402261" y="4178054"/>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Infographic</a:t>
            </a:r>
          </a:p>
        </p:txBody>
      </p:sp>
      <p:pic>
        <p:nvPicPr>
          <p:cNvPr id="15" name="Picture 14">
            <a:extLst>
              <a:ext uri="{FF2B5EF4-FFF2-40B4-BE49-F238E27FC236}">
                <a16:creationId xmlns:a16="http://schemas.microsoft.com/office/drawing/2014/main" id="{B377B3F6-15D5-4615-ADB0-81A63A8A2EA6}"/>
              </a:ext>
            </a:extLst>
          </p:cNvPr>
          <p:cNvPicPr>
            <a:picLocks noChangeAspect="1"/>
          </p:cNvPicPr>
          <p:nvPr/>
        </p:nvPicPr>
        <p:blipFill rotWithShape="1">
          <a:blip r:embed="rId3"/>
          <a:srcRect l="12833" t="48222" r="77167" b="28445"/>
          <a:stretch/>
        </p:blipFill>
        <p:spPr>
          <a:xfrm>
            <a:off x="261657" y="2963545"/>
            <a:ext cx="1219200" cy="1600200"/>
          </a:xfrm>
          <a:prstGeom prst="rect">
            <a:avLst/>
          </a:prstGeom>
        </p:spPr>
      </p:pic>
      <p:sp>
        <p:nvSpPr>
          <p:cNvPr id="16" name="TextBox 15">
            <a:extLst>
              <a:ext uri="{FF2B5EF4-FFF2-40B4-BE49-F238E27FC236}">
                <a16:creationId xmlns:a16="http://schemas.microsoft.com/office/drawing/2014/main" id="{43691258-C049-4ABF-B964-DCE751DE70C3}"/>
              </a:ext>
            </a:extLst>
          </p:cNvPr>
          <p:cNvSpPr txBox="1"/>
          <p:nvPr/>
        </p:nvSpPr>
        <p:spPr>
          <a:xfrm>
            <a:off x="1689875" y="3295363"/>
            <a:ext cx="3627120" cy="523220"/>
          </a:xfrm>
          <a:prstGeom prst="rect">
            <a:avLst/>
          </a:prstGeom>
          <a:noFill/>
        </p:spPr>
        <p:txBody>
          <a:bodyPr wrap="square" rtlCol="0">
            <a:spAutoFit/>
          </a:bodyPr>
          <a:lstStyle/>
          <a:p>
            <a:r>
              <a:rPr lang="en-US" sz="2800" b="1">
                <a:solidFill>
                  <a:srgbClr val="0ABA27"/>
                </a:solidFill>
                <a:latin typeface="Arial" panose="020B0604020202020204" pitchFamily="34" charset="0"/>
                <a:cs typeface="Arial" panose="020B0604020202020204" pitchFamily="34" charset="0"/>
              </a:rPr>
              <a:t> </a:t>
            </a:r>
            <a:r>
              <a:rPr lang="en-US" sz="2800" b="1" i="1">
                <a:solidFill>
                  <a:srgbClr val="26529A"/>
                </a:solidFill>
                <a:latin typeface="Arial" panose="020B0604020202020204" pitchFamily="34" charset="0"/>
                <a:cs typeface="Arial" panose="020B0604020202020204" pitchFamily="34" charset="0"/>
              </a:rPr>
              <a:t>Gợi ý cách làm</a:t>
            </a:r>
          </a:p>
        </p:txBody>
      </p:sp>
      <p:sp>
        <p:nvSpPr>
          <p:cNvPr id="17" name="TextBox 16">
            <a:extLst>
              <a:ext uri="{FF2B5EF4-FFF2-40B4-BE49-F238E27FC236}">
                <a16:creationId xmlns:a16="http://schemas.microsoft.com/office/drawing/2014/main" id="{BEAFD0C9-25B1-4015-A605-DA1EDAB20624}"/>
              </a:ext>
            </a:extLst>
          </p:cNvPr>
          <p:cNvSpPr txBox="1"/>
          <p:nvPr/>
        </p:nvSpPr>
        <p:spPr>
          <a:xfrm>
            <a:off x="3696200" y="69505"/>
            <a:ext cx="5202803" cy="1015663"/>
          </a:xfrm>
          <a:prstGeom prst="rect">
            <a:avLst/>
          </a:prstGeom>
          <a:noFill/>
        </p:spPr>
        <p:txBody>
          <a:bodyPr wrap="square" rtlCol="0">
            <a:spAutoFit/>
          </a:bodyPr>
          <a:lstStyle/>
          <a:p>
            <a:r>
              <a:rPr lang="en-US" sz="6000">
                <a:solidFill>
                  <a:srgbClr val="FF0000"/>
                </a:solidFill>
                <a:latin typeface="#9Slide03 IcielNovecento sans E" panose="00000900000000000000" pitchFamily="2" charset="0"/>
              </a:rPr>
              <a:t>VẬN DỤNG</a:t>
            </a:r>
          </a:p>
        </p:txBody>
      </p:sp>
      <p:sp>
        <p:nvSpPr>
          <p:cNvPr id="19" name="TextBox 18">
            <a:extLst>
              <a:ext uri="{FF2B5EF4-FFF2-40B4-BE49-F238E27FC236}">
                <a16:creationId xmlns:a16="http://schemas.microsoft.com/office/drawing/2014/main" id="{2C9CC0DA-D317-4E9D-9579-7F06379DB0F3}"/>
              </a:ext>
            </a:extLst>
          </p:cNvPr>
          <p:cNvSpPr txBox="1"/>
          <p:nvPr/>
        </p:nvSpPr>
        <p:spPr>
          <a:xfrm>
            <a:off x="1244856" y="5085190"/>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Thời gian nộp bài: </a:t>
            </a:r>
            <a:r>
              <a:rPr lang="en-US" sz="2800" b="1" i="1">
                <a:solidFill>
                  <a:srgbClr val="FF0066"/>
                </a:solidFill>
                <a:latin typeface="Arial" panose="020B0604020202020204" pitchFamily="34" charset="0"/>
                <a:cs typeface="Arial" panose="020B0604020202020204" pitchFamily="34" charset="0"/>
              </a:rPr>
              <a:t>1 tuần</a:t>
            </a:r>
          </a:p>
        </p:txBody>
      </p:sp>
      <p:sp>
        <p:nvSpPr>
          <p:cNvPr id="21" name="TextBox 20">
            <a:extLst>
              <a:ext uri="{FF2B5EF4-FFF2-40B4-BE49-F238E27FC236}">
                <a16:creationId xmlns:a16="http://schemas.microsoft.com/office/drawing/2014/main" id="{A01B2151-0D4B-45CA-BB24-832534EB4304}"/>
              </a:ext>
            </a:extLst>
          </p:cNvPr>
          <p:cNvSpPr txBox="1"/>
          <p:nvPr/>
        </p:nvSpPr>
        <p:spPr>
          <a:xfrm>
            <a:off x="6402261" y="6069654"/>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Cá nhân hoặc nhóm</a:t>
            </a:r>
            <a:endParaRPr lang="en-US" sz="2800" b="1" i="1">
              <a:solidFill>
                <a:srgbClr val="FF0066"/>
              </a:solidFill>
              <a:latin typeface="Arial" panose="020B0604020202020204" pitchFamily="34" charset="0"/>
              <a:cs typeface="Arial" panose="020B0604020202020204" pitchFamily="34" charset="0"/>
            </a:endParaRPr>
          </a:p>
        </p:txBody>
      </p:sp>
      <p:pic>
        <p:nvPicPr>
          <p:cNvPr id="22" name="Picture 4" descr="Chương trình đào tạo học sinh thi tuyển vào các đại học hàng đầu tại Mỹ">
            <a:extLst>
              <a:ext uri="{FF2B5EF4-FFF2-40B4-BE49-F238E27FC236}">
                <a16:creationId xmlns:a16="http://schemas.microsoft.com/office/drawing/2014/main" id="{9096D3B2-96C8-4F4F-86E8-A9BE87747D4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467" t="13295" r="14207" b="13729"/>
          <a:stretch/>
        </p:blipFill>
        <p:spPr bwMode="auto">
          <a:xfrm>
            <a:off x="5630894" y="5815244"/>
            <a:ext cx="830729" cy="92799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D6765460-BCF6-40F8-9CE7-A3BE184546D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317" t="33855" r="19901" b="41111"/>
          <a:stretch/>
        </p:blipFill>
        <p:spPr bwMode="auto">
          <a:xfrm>
            <a:off x="10646868" y="5954896"/>
            <a:ext cx="1284382" cy="78834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iểu tượng máy tính Đồng hồ báo thức Đồng hồ bấm giờ &amp; chấm công, thời  gian, Đồng hồ báo thức, đồng hồ png | PNGEgg">
            <a:extLst>
              <a:ext uri="{FF2B5EF4-FFF2-40B4-BE49-F238E27FC236}">
                <a16:creationId xmlns:a16="http://schemas.microsoft.com/office/drawing/2014/main" id="{581D5B66-0E78-41A0-A8BA-64577470897F}"/>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8247" t="13005" r="31350" b="15971"/>
          <a:stretch/>
        </p:blipFill>
        <p:spPr bwMode="auto">
          <a:xfrm>
            <a:off x="261657" y="4882801"/>
            <a:ext cx="927998" cy="927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13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6" presetClass="entr" presetSubtype="21"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par>
                                <p:cTn id="47" presetID="16" presetClass="entr" presetSubtype="21"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arn(inVertical)">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P spid="16" grpId="0"/>
      <p:bldP spid="19"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FF99CC"/>
                </a:solidFill>
                <a:latin typeface="Arial" pitchFamily="34" charset="0"/>
                <a:cs typeface="Arial" pitchFamily="34" charset="0"/>
              </a:rPr>
              <a:t>Hoàn thành bài tập SBT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730" b="1">
                <a:solidFill>
                  <a:srgbClr val="3399FF"/>
                </a:solidFill>
                <a:latin typeface="Arial" pitchFamily="34" charset="0"/>
                <a:cs typeface="Arial" pitchFamily="34" charset="0"/>
              </a:rPr>
              <a:t>Chuẩn bị bài 30: Kinh tế Châu Phi.</a:t>
            </a:r>
            <a:endParaRPr lang="en-US" sz="4000" b="1">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14627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52100" y="383820"/>
            <a:ext cx="9287800" cy="251227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29" tIns="45665" rIns="91329" bIns="45665" rtlCol="0" anchor="ctr"/>
          <a:lstStyle/>
          <a:p>
            <a:pPr algn="ctr"/>
            <a:endParaRPr lang="en-US" sz="3596"/>
          </a:p>
        </p:txBody>
      </p:sp>
      <p:sp>
        <p:nvSpPr>
          <p:cNvPr id="3" name="TextBox 2"/>
          <p:cNvSpPr txBox="1"/>
          <p:nvPr/>
        </p:nvSpPr>
        <p:spPr>
          <a:xfrm>
            <a:off x="1320020" y="4061057"/>
            <a:ext cx="9906780" cy="2551870"/>
          </a:xfrm>
          <a:prstGeom prst="rect">
            <a:avLst/>
          </a:prstGeom>
          <a:solidFill>
            <a:srgbClr val="D8F4E3"/>
          </a:solidFill>
        </p:spPr>
        <p:txBody>
          <a:bodyPr wrap="square" lIns="91329" tIns="45665" rIns="91329" bIns="45665" rtlCol="0">
            <a:spAutoFit/>
          </a:bodyPr>
          <a:lstStyle/>
          <a:p>
            <a:r>
              <a:rPr lang="en-US" sz="1998" b="1">
                <a:latin typeface="Arial" pitchFamily="34" charset="0"/>
                <a:cs typeface="Arial" pitchFamily="34" charset="0"/>
              </a:rPr>
              <a:t>Thân chào Quý Thầy Cô!</a:t>
            </a:r>
          </a:p>
          <a:p>
            <a:r>
              <a:rPr lang="en-US" sz="1998" b="1">
                <a:latin typeface="Arial" pitchFamily="34" charset="0"/>
                <a:cs typeface="Arial" pitchFamily="34" charset="0"/>
              </a:rPr>
              <a:t>Người soạn rất mong nhận được phản hồi và góp ý từ Quý Thầy Cô để bộ giáo án ppt được hoàn thiện hơn.</a:t>
            </a:r>
          </a:p>
          <a:p>
            <a:r>
              <a:rPr lang="en-US" sz="1998" b="1">
                <a:latin typeface="Arial" pitchFamily="34" charset="0"/>
                <a:cs typeface="Arial" pitchFamily="34" charset="0"/>
              </a:rPr>
              <a:t>Mọi thông tin phản hồi mong được QTC gửi về:</a:t>
            </a:r>
          </a:p>
          <a:p>
            <a:r>
              <a:rPr lang="en-US" sz="1998" b="1">
                <a:latin typeface="Arial" pitchFamily="34" charset="0"/>
                <a:cs typeface="Arial" pitchFamily="34" charset="0"/>
              </a:rPr>
              <a:t>+ Zalo: 0982276629</a:t>
            </a:r>
          </a:p>
          <a:p>
            <a:r>
              <a:rPr lang="en-US" sz="1998" b="1">
                <a:latin typeface="Arial" pitchFamily="34" charset="0"/>
                <a:cs typeface="Arial" pitchFamily="34" charset="0"/>
              </a:rPr>
              <a:t>+ Facebook cá nhân: </a:t>
            </a:r>
            <a:r>
              <a:rPr lang="en-US" sz="1998">
                <a:hlinkClick r:id="rId2"/>
              </a:rPr>
              <a:t>https://www.facebook.com/ti.gon.566</a:t>
            </a:r>
            <a:endParaRPr lang="en-US" sz="1998"/>
          </a:p>
          <a:p>
            <a:r>
              <a:rPr lang="en-US" sz="1998" b="1">
                <a:latin typeface="Arial" pitchFamily="34" charset="0"/>
                <a:cs typeface="Arial" pitchFamily="34" charset="0"/>
              </a:rPr>
              <a:t>+ Nhóm chia sẻ tài liệu: </a:t>
            </a:r>
            <a:r>
              <a:rPr lang="en-US" sz="1998" b="1">
                <a:latin typeface="Arial" pitchFamily="34" charset="0"/>
                <a:cs typeface="Arial" pitchFamily="34" charset="0"/>
                <a:hlinkClick r:id="rId3"/>
              </a:rPr>
              <a:t>https://www.facebook.com/groups/1448467355535530</a:t>
            </a:r>
            <a:endParaRPr lang="en-US" sz="1998" b="1">
              <a:latin typeface="Arial" pitchFamily="34" charset="0"/>
              <a:cs typeface="Arial" pitchFamily="34" charset="0"/>
            </a:endParaRPr>
          </a:p>
          <a:p>
            <a:r>
              <a:rPr lang="en-US" sz="1998" b="1" i="1">
                <a:solidFill>
                  <a:srgbClr val="FF0000"/>
                </a:solidFill>
                <a:latin typeface="Arial" pitchFamily="34" charset="0"/>
                <a:cs typeface="Arial" pitchFamily="34" charset="0"/>
              </a:rPr>
              <a:t>* Thầy cô có thể liên hệ khi cần được hỗ trợ soạn giáo án điện tử.</a:t>
            </a:r>
          </a:p>
        </p:txBody>
      </p:sp>
      <p:sp>
        <p:nvSpPr>
          <p:cNvPr id="4" name="TextBox 3"/>
          <p:cNvSpPr txBox="1"/>
          <p:nvPr/>
        </p:nvSpPr>
        <p:spPr>
          <a:xfrm>
            <a:off x="4244424" y="717786"/>
            <a:ext cx="5942628" cy="1629502"/>
          </a:xfrm>
          <a:prstGeom prst="rect">
            <a:avLst/>
          </a:prstGeom>
          <a:noFill/>
        </p:spPr>
        <p:txBody>
          <a:bodyPr wrap="square" lIns="91329" tIns="45665" rIns="91329" bIns="45665" rtlCol="0">
            <a:spAutoFit/>
          </a:bodyPr>
          <a:lstStyle/>
          <a:p>
            <a:r>
              <a:rPr lang="en-US" sz="1998">
                <a:solidFill>
                  <a:srgbClr val="0070C0"/>
                </a:solidFill>
                <a:latin typeface="Arial" pitchFamily="34" charset="0"/>
                <a:cs typeface="Arial" pitchFamily="34" charset="0"/>
              </a:rPr>
              <a:t>Người soạn	: Lê Thị Chinh</a:t>
            </a:r>
          </a:p>
          <a:p>
            <a:r>
              <a:rPr lang="en-US" sz="1998">
                <a:solidFill>
                  <a:srgbClr val="0070C0"/>
                </a:solidFill>
                <a:latin typeface="Arial" pitchFamily="34" charset="0"/>
                <a:cs typeface="Arial" pitchFamily="34" charset="0"/>
              </a:rPr>
              <a:t>Năm sinh           : 1990</a:t>
            </a:r>
          </a:p>
          <a:p>
            <a:r>
              <a:rPr lang="en-US" sz="1998">
                <a:solidFill>
                  <a:srgbClr val="0070C0"/>
                </a:solidFill>
                <a:latin typeface="Arial" pitchFamily="34" charset="0"/>
                <a:cs typeface="Arial" pitchFamily="34" charset="0"/>
              </a:rPr>
              <a:t>Đơn vị công tác	: Trường THCS LÝ TỰ TRỌNG</a:t>
            </a:r>
          </a:p>
          <a:p>
            <a:r>
              <a:rPr lang="en-US" sz="1998">
                <a:solidFill>
                  <a:srgbClr val="0070C0"/>
                </a:solidFill>
                <a:latin typeface="Arial" pitchFamily="34" charset="0"/>
                <a:cs typeface="Arial" pitchFamily="34" charset="0"/>
              </a:rPr>
              <a:t>SĐT		: 0982276629</a:t>
            </a:r>
          </a:p>
          <a:p>
            <a:r>
              <a:rPr lang="en-US" sz="1998">
                <a:solidFill>
                  <a:srgbClr val="0070C0"/>
                </a:solidFill>
                <a:latin typeface="Arial" pitchFamily="34" charset="0"/>
                <a:cs typeface="Arial" pitchFamily="34" charset="0"/>
              </a:rPr>
              <a:t>Mail		: lethichinh09sdl@gmail.com</a:t>
            </a:r>
          </a:p>
        </p:txBody>
      </p:sp>
      <p:pic>
        <p:nvPicPr>
          <p:cNvPr id="1026" name="Picture 2" descr="Có thể là hình ảnh về Chinh Lê và đang cười">
            <a:extLst>
              <a:ext uri="{FF2B5EF4-FFF2-40B4-BE49-F238E27FC236}">
                <a16:creationId xmlns:a16="http://schemas.microsoft.com/office/drawing/2014/main" id="{B6F0CEC5-1133-43C2-AFAB-A10F331152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0431" y="419194"/>
            <a:ext cx="1831144" cy="24415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0DB166E-121C-4A2F-BD4D-CF667EF03B39}"/>
              </a:ext>
            </a:extLst>
          </p:cNvPr>
          <p:cNvSpPr txBox="1"/>
          <p:nvPr/>
        </p:nvSpPr>
        <p:spPr>
          <a:xfrm>
            <a:off x="866255" y="3013501"/>
            <a:ext cx="10459490" cy="830997"/>
          </a:xfrm>
          <a:prstGeom prst="rect">
            <a:avLst/>
          </a:prstGeom>
          <a:solidFill>
            <a:schemeClr val="accent2">
              <a:lumMod val="20000"/>
              <a:lumOff val="80000"/>
            </a:schemeClr>
          </a:solidFill>
        </p:spPr>
        <p:txBody>
          <a:bodyPr wrap="square" rtlCol="0">
            <a:spAutoFit/>
          </a:bodyPr>
          <a:lstStyle/>
          <a:p>
            <a:r>
              <a:rPr lang="en-US" sz="2400" b="1">
                <a:solidFill>
                  <a:srgbClr val="0070C0"/>
                </a:solidFill>
                <a:latin typeface="Arial" panose="020B0604020202020204" pitchFamily="34" charset="0"/>
                <a:cs typeface="Arial" panose="020B0604020202020204" pitchFamily="34" charset="0"/>
              </a:rPr>
              <a:t>TÀI LIỆU TỰ MÌNH BIÊN SOẠN CÓ ĐỦ BỘ POWERPOINT 6,7,8,9</a:t>
            </a:r>
          </a:p>
          <a:p>
            <a:r>
              <a:rPr lang="en-US" sz="2400" b="1">
                <a:solidFill>
                  <a:srgbClr val="0070C0"/>
                </a:solidFill>
                <a:latin typeface="Arial" panose="020B0604020202020204" pitchFamily="34" charset="0"/>
                <a:cs typeface="Arial" panose="020B0604020202020204" pitchFamily="34" charset="0"/>
              </a:rPr>
              <a:t>CÓ PHÍ NHỎ, THẦY CÔ CẦN IB NHẬN BÀI THAM KHẢO NHÉ! CẢM </a:t>
            </a:r>
            <a:r>
              <a:rPr lang="vi-VN" sz="2400" b="1">
                <a:solidFill>
                  <a:srgbClr val="0070C0"/>
                </a:solidFill>
                <a:latin typeface="Arial" panose="020B0604020202020204" pitchFamily="34" charset="0"/>
                <a:cs typeface="Arial" panose="020B0604020202020204" pitchFamily="34" charset="0"/>
              </a:rPr>
              <a:t>Ơ</a:t>
            </a:r>
            <a:r>
              <a:rPr lang="en-US" sz="2400" b="1">
                <a:solidFill>
                  <a:srgbClr val="0070C0"/>
                </a:solidFill>
                <a:latin typeface="Arial" panose="020B0604020202020204" pitchFamily="34" charset="0"/>
                <a:cs typeface="Arial" panose="020B0604020202020204" pitchFamily="34" charset="0"/>
              </a:rPr>
              <a:t>N</a:t>
            </a:r>
          </a:p>
        </p:txBody>
      </p:sp>
      <p:pic>
        <p:nvPicPr>
          <p:cNvPr id="7" name="Picture 6">
            <a:extLst>
              <a:ext uri="{FF2B5EF4-FFF2-40B4-BE49-F238E27FC236}">
                <a16:creationId xmlns:a16="http://schemas.microsoft.com/office/drawing/2014/main" id="{A91558C1-095B-4B5C-928F-EAF1486F2664}"/>
              </a:ext>
            </a:extLst>
          </p:cNvPr>
          <p:cNvPicPr>
            <a:picLocks noChangeAspect="1"/>
          </p:cNvPicPr>
          <p:nvPr/>
        </p:nvPicPr>
        <p:blipFill rotWithShape="1">
          <a:blip r:embed="rId5"/>
          <a:srcRect l="49250" t="16517" r="40417" b="67812"/>
          <a:stretch/>
        </p:blipFill>
        <p:spPr>
          <a:xfrm>
            <a:off x="10700288" y="152653"/>
            <a:ext cx="1259840" cy="1074695"/>
          </a:xfrm>
          <a:prstGeom prst="rect">
            <a:avLst/>
          </a:prstGeom>
        </p:spPr>
      </p:pic>
    </p:spTree>
    <p:extLst>
      <p:ext uri="{BB962C8B-B14F-4D97-AF65-F5344CB8AC3E}">
        <p14:creationId xmlns:p14="http://schemas.microsoft.com/office/powerpoint/2010/main" val="14139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08ACE7-CBC4-42FE-B039-E59741087CB9}"/>
              </a:ext>
            </a:extLst>
          </p:cNvPr>
          <p:cNvSpPr/>
          <p:nvPr/>
        </p:nvSpPr>
        <p:spPr>
          <a:xfrm>
            <a:off x="0" y="2150526"/>
            <a:ext cx="12164612" cy="2002728"/>
          </a:xfrm>
          <a:prstGeom prst="rect">
            <a:avLst/>
          </a:prstGeom>
        </p:spPr>
        <p:txBody>
          <a:bodyPr wrap="square">
            <a:spAutoFit/>
          </a:bodyPr>
          <a:lstStyle/>
          <a:p>
            <a:pPr indent="180340" algn="ctr">
              <a:lnSpc>
                <a:spcPct val="120000"/>
              </a:lnSpc>
              <a:spcAft>
                <a:spcPts val="600"/>
              </a:spcAft>
            </a:pPr>
            <a:r>
              <a:rPr lang="vi-VN" sz="5400">
                <a:solidFill>
                  <a:srgbClr val="FF0000"/>
                </a:solidFill>
                <a:latin typeface="#9Slide03 AllRoundGothic" panose="020B0703020202020104" pitchFamily="34" charset="0"/>
                <a:ea typeface="Calibri" panose="020F0502020204030204" pitchFamily="34" charset="0"/>
              </a:rPr>
              <a:t>Liệt kê nhanh </a:t>
            </a:r>
            <a:r>
              <a:rPr lang="en-US" sz="5400">
                <a:solidFill>
                  <a:srgbClr val="FF0000"/>
                </a:solidFill>
                <a:latin typeface="#9Slide03 AllRoundGothic" panose="020B0703020202020104" pitchFamily="34" charset="0"/>
                <a:ea typeface="Calibri" panose="020F0502020204030204" pitchFamily="34" charset="0"/>
              </a:rPr>
              <a:t>các đô thị lớn của Bắc Mĩ</a:t>
            </a:r>
            <a:endParaRPr lang="en-US" sz="5400">
              <a:solidFill>
                <a:srgbClr val="FF0000"/>
              </a:solidFill>
              <a:effectLst/>
              <a:latin typeface="#9Slide03 AllRoundGothic" panose="020B0703020202020104" pitchFamily="34" charset="0"/>
              <a:ea typeface="Calibri" panose="020F0502020204030204" pitchFamily="34" charset="0"/>
            </a:endParaRPr>
          </a:p>
        </p:txBody>
      </p:sp>
      <p:sp>
        <p:nvSpPr>
          <p:cNvPr id="3" name="TextBox 2">
            <a:extLst>
              <a:ext uri="{FF2B5EF4-FFF2-40B4-BE49-F238E27FC236}">
                <a16:creationId xmlns:a16="http://schemas.microsoft.com/office/drawing/2014/main" id="{6E928FF3-2D55-4524-B0E8-CEB9FA09C133}"/>
              </a:ext>
            </a:extLst>
          </p:cNvPr>
          <p:cNvSpPr txBox="1"/>
          <p:nvPr/>
        </p:nvSpPr>
        <p:spPr>
          <a:xfrm>
            <a:off x="3460582" y="363531"/>
            <a:ext cx="6723942" cy="1015663"/>
          </a:xfrm>
          <a:prstGeom prst="rect">
            <a:avLst/>
          </a:prstGeom>
          <a:noFill/>
        </p:spPr>
        <p:txBody>
          <a:bodyPr wrap="square" rtlCol="0">
            <a:spAutoFit/>
          </a:bodyPr>
          <a:lstStyle/>
          <a:p>
            <a:r>
              <a:rPr lang="en-US" sz="6000" b="1">
                <a:solidFill>
                  <a:srgbClr val="00B050"/>
                </a:solidFill>
                <a:latin typeface="Arial" panose="020B0604020202020204" pitchFamily="34" charset="0"/>
                <a:cs typeface="Arial" panose="020B0604020202020204" pitchFamily="34" charset="0"/>
              </a:rPr>
              <a:t>AI NHANH HƠN</a:t>
            </a:r>
          </a:p>
        </p:txBody>
      </p:sp>
      <p:pic>
        <p:nvPicPr>
          <p:cNvPr id="4" name="Hình ảnh 4">
            <a:extLst>
              <a:ext uri="{FF2B5EF4-FFF2-40B4-BE49-F238E27FC236}">
                <a16:creationId xmlns:a16="http://schemas.microsoft.com/office/drawing/2014/main" id="{89240F0A-15E9-4829-9190-7F08FA6DC8C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085340" y="80304"/>
            <a:ext cx="990600" cy="1582116"/>
          </a:xfrm>
          <a:prstGeom prst="rect">
            <a:avLst/>
          </a:prstGeom>
        </p:spPr>
      </p:pic>
      <p:pic>
        <p:nvPicPr>
          <p:cNvPr id="7" name="Picture 6">
            <a:extLst>
              <a:ext uri="{FF2B5EF4-FFF2-40B4-BE49-F238E27FC236}">
                <a16:creationId xmlns:a16="http://schemas.microsoft.com/office/drawing/2014/main" id="{CF56B8CD-1087-4EDD-BF05-629DB61BB6C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97" b="95152" l="3797" r="94304">
                        <a14:foregroundMark x1="15190" y1="50303" x2="15190" y2="50303"/>
                        <a14:foregroundMark x1="6962" y1="32121" x2="12025" y2="39394"/>
                        <a14:foregroundMark x1="13924" y1="50303" x2="13924" y2="56970"/>
                        <a14:foregroundMark x1="36076" y1="93333" x2="54430" y2="95152"/>
                        <a14:foregroundMark x1="62658" y1="84242" x2="56962" y2="67273"/>
                        <a14:foregroundMark x1="60127" y1="66061" x2="58228" y2="80000"/>
                        <a14:foregroundMark x1="91139" y1="46667" x2="89873" y2="58788"/>
                        <a14:foregroundMark x1="62658" y1="17576" x2="62658" y2="17576"/>
                        <a14:foregroundMark x1="70886" y1="13333" x2="72785" y2="24848"/>
                        <a14:foregroundMark x1="81013" y1="88485" x2="81013" y2="88485"/>
                        <a14:foregroundMark x1="84810" y1="81212" x2="75316" y2="88485"/>
                        <a14:foregroundMark x1="82911" y1="83636" x2="72152" y2="90909"/>
                        <a14:foregroundMark x1="92405" y1="56970" x2="92405" y2="56970"/>
                        <a14:foregroundMark x1="93038" y1="52121" x2="93671" y2="58788"/>
                        <a14:foregroundMark x1="94304" y1="61818" x2="93038" y2="50909"/>
                      </a14:backgroundRemoval>
                    </a14:imgEffect>
                  </a14:imgLayer>
                </a14:imgProps>
              </a:ext>
            </a:extLst>
          </a:blip>
          <a:stretch>
            <a:fillRect/>
          </a:stretch>
        </p:blipFill>
        <p:spPr>
          <a:xfrm>
            <a:off x="9590391" y="4381585"/>
            <a:ext cx="2203688" cy="2301320"/>
          </a:xfrm>
          <a:prstGeom prst="rect">
            <a:avLst/>
          </a:prstGeom>
        </p:spPr>
      </p:pic>
      <p:pic>
        <p:nvPicPr>
          <p:cNvPr id="8" name="Picture 7">
            <a:extLst>
              <a:ext uri="{FF2B5EF4-FFF2-40B4-BE49-F238E27FC236}">
                <a16:creationId xmlns:a16="http://schemas.microsoft.com/office/drawing/2014/main" id="{148376A7-1BA5-439C-BB6F-137E81FD7F4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818" b="95455" l="9783" r="91848">
                        <a14:foregroundMark x1="51630" y1="17045" x2="51630" y2="17045"/>
                        <a14:foregroundMark x1="40761" y1="60795" x2="42935" y2="94886"/>
                        <a14:foregroundMark x1="38043" y1="67614" x2="46196" y2="90341"/>
                        <a14:foregroundMark x1="85870" y1="50000" x2="88587" y2="55114"/>
                        <a14:foregroundMark x1="46196" y1="11932" x2="29891" y2="10795"/>
                        <a14:foregroundMark x1="25543" y1="14205" x2="25543" y2="32955"/>
                        <a14:foregroundMark x1="38043" y1="66477" x2="41304" y2="88636"/>
                        <a14:foregroundMark x1="39130" y1="90341" x2="51087" y2="95455"/>
                        <a14:foregroundMark x1="52717" y1="95455" x2="28261" y2="80682"/>
                        <a14:foregroundMark x1="33696" y1="7386" x2="42391" y2="9091"/>
                        <a14:foregroundMark x1="42391" y1="7955" x2="48913" y2="14205"/>
                        <a14:foregroundMark x1="40217" y1="18182" x2="43478" y2="21591"/>
                        <a14:foregroundMark x1="30978" y1="21591" x2="30435" y2="24432"/>
                        <a14:foregroundMark x1="89130" y1="47727" x2="89130" y2="47727"/>
                        <a14:foregroundMark x1="89674" y1="52841" x2="91848" y2="55682"/>
                        <a14:foregroundMark x1="43478" y1="76705" x2="43478" y2="76705"/>
                        <a14:foregroundMark x1="20109" y1="7386" x2="20109" y2="7386"/>
                        <a14:foregroundMark x1="19565" y1="6250" x2="19565" y2="6250"/>
                      </a14:backgroundRemoval>
                    </a14:imgEffect>
                  </a14:imgLayer>
                </a14:imgProps>
              </a:ext>
            </a:extLst>
          </a:blip>
          <a:stretch>
            <a:fillRect/>
          </a:stretch>
        </p:blipFill>
        <p:spPr>
          <a:xfrm>
            <a:off x="85512" y="4381585"/>
            <a:ext cx="2203688" cy="2107876"/>
          </a:xfrm>
          <a:prstGeom prst="rect">
            <a:avLst/>
          </a:prstGeom>
        </p:spPr>
      </p:pic>
    </p:spTree>
    <p:extLst>
      <p:ext uri="{BB962C8B-B14F-4D97-AF65-F5344CB8AC3E}">
        <p14:creationId xmlns:p14="http://schemas.microsoft.com/office/powerpoint/2010/main" val="66429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repeatCount="indefinite" fill="hold" grpId="0" nodeType="clickEffect">
                                  <p:stCondLst>
                                    <p:cond delay="0"/>
                                  </p:stCondLst>
                                  <p:childTnLst>
                                    <p:animClr clrSpc="hsl" dir="cw">
                                      <p:cBhvr override="childStyle">
                                        <p:cTn id="6" dur="500" fill="hold"/>
                                        <p:tgtEl>
                                          <p:spTgt spid="3"/>
                                        </p:tgtEl>
                                        <p:attrNameLst>
                                          <p:attrName>style.color</p:attrName>
                                        </p:attrNameLst>
                                      </p:cBhvr>
                                      <p:by>
                                        <p:hsl h="7200000" s="0" l="0"/>
                                      </p:by>
                                    </p:animClr>
                                    <p:animClr clrSpc="hsl" dir="cw">
                                      <p:cBhvr>
                                        <p:cTn id="7" dur="500" fill="hold"/>
                                        <p:tgtEl>
                                          <p:spTgt spid="3"/>
                                        </p:tgtEl>
                                        <p:attrNameLst>
                                          <p:attrName>fillcolor</p:attrName>
                                        </p:attrNameLst>
                                      </p:cBhvr>
                                      <p:by>
                                        <p:hsl h="7200000" s="0" l="0"/>
                                      </p:by>
                                    </p:animClr>
                                    <p:animClr clrSpc="hsl" dir="cw">
                                      <p:cBhvr>
                                        <p:cTn id="8" dur="500" fill="hold"/>
                                        <p:tgtEl>
                                          <p:spTgt spid="3"/>
                                        </p:tgtEl>
                                        <p:attrNameLst>
                                          <p:attrName>stroke.color</p:attrName>
                                        </p:attrNameLst>
                                      </p:cBhvr>
                                      <p:by>
                                        <p:hsl h="7200000" s="0" l="0"/>
                                      </p:by>
                                    </p:animClr>
                                    <p:set>
                                      <p:cBhvr>
                                        <p:cTn id="9" dur="500" fill="hold"/>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CE2EBAAB-1F47-408A-8323-22CE33D42B7E}"/>
              </a:ext>
            </a:extLst>
          </p:cNvPr>
          <p:cNvSpPr txBox="1"/>
          <p:nvPr/>
        </p:nvSpPr>
        <p:spPr>
          <a:xfrm>
            <a:off x="3551402" y="227837"/>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pic>
        <p:nvPicPr>
          <p:cNvPr id="27" name="Hình ảnh 13">
            <a:extLst>
              <a:ext uri="{FF2B5EF4-FFF2-40B4-BE49-F238E27FC236}">
                <a16:creationId xmlns:a16="http://schemas.microsoft.com/office/drawing/2014/main" id="{139B1CBB-E2A5-457C-B92D-4A2E187590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31" b="96568" l="3974" r="98234">
                        <a14:foregroundMark x1="37528" y1="9840" x2="37528" y2="9840"/>
                        <a14:foregroundMark x1="19426" y1="16934" x2="19426" y2="16934"/>
                        <a14:foregroundMark x1="13687" y1="22426" x2="12583" y2="25172"/>
                        <a14:foregroundMark x1="10155" y1="28833" x2="9272" y2="32723"/>
                        <a14:foregroundMark x1="6402" y1="43249" x2="26049" y2="69336"/>
                        <a14:foregroundMark x1="26049" y1="69336" x2="63797" y2="51030"/>
                        <a14:foregroundMark x1="63797" y1="51030" x2="45695" y2="47368"/>
                        <a14:foregroundMark x1="31788" y1="7323" x2="53863" y2="7551"/>
                        <a14:foregroundMark x1="53863" y1="7551" x2="80795" y2="42792"/>
                        <a14:foregroundMark x1="80795" y1="42792" x2="63355" y2="75973"/>
                        <a14:foregroundMark x1="63355" y1="75973" x2="43488" y2="53089"/>
                        <a14:foregroundMark x1="43488" y1="53089" x2="44150" y2="29977"/>
                        <a14:foregroundMark x1="44150" y1="29977" x2="50331" y2="56293"/>
                        <a14:foregroundMark x1="50331" y1="56293" x2="18764" y2="53547"/>
                        <a14:foregroundMark x1="18764" y1="53547" x2="40839" y2="48284"/>
                        <a14:foregroundMark x1="40839" y1="48284" x2="57616" y2="81236"/>
                        <a14:foregroundMark x1="57616" y1="81236" x2="46578" y2="51259"/>
                        <a14:foregroundMark x1="46578" y1="51259" x2="82561" y2="52174"/>
                        <a14:foregroundMark x1="82561" y1="52174" x2="73068" y2="22883"/>
                        <a14:foregroundMark x1="52759" y1="14416" x2="29581" y2="33181"/>
                        <a14:foregroundMark x1="29581" y1="33181" x2="48124" y2="66590"/>
                        <a14:foregroundMark x1="48124" y1="66590" x2="18543" y2="47140"/>
                        <a14:foregroundMark x1="18543" y1="47140" x2="57616" y2="45538"/>
                        <a14:foregroundMark x1="57616" y1="45538" x2="55188" y2="61098"/>
                        <a14:foregroundMark x1="55188" y1="61098" x2="51656" y2="46682"/>
                        <a14:foregroundMark x1="51656" y1="46682" x2="45254" y2="58810"/>
                        <a14:foregroundMark x1="45254" y1="58810" x2="49007" y2="57666"/>
                        <a14:foregroundMark x1="90508" y1="32723" x2="90508" y2="32723"/>
                        <a14:foregroundMark x1="91391" y1="32265" x2="91391" y2="32265"/>
                        <a14:foregroundMark x1="91391" y1="32265" x2="91832" y2="31579"/>
                        <a14:foregroundMark x1="93598" y1="24485" x2="93598" y2="24485"/>
                        <a14:foregroundMark x1="88962" y1="35698" x2="88521" y2="38673"/>
                        <a14:foregroundMark x1="88742" y1="38673" x2="92274" y2="40961"/>
                        <a14:foregroundMark x1="92936" y1="42563" x2="94040" y2="41648"/>
                        <a14:foregroundMark x1="97351" y1="40961" x2="98234" y2="37986"/>
                        <a14:foregroundMark x1="97351" y1="41419" x2="97351" y2="41419"/>
                        <a14:foregroundMark x1="51435" y1="4119" x2="51435" y2="4119"/>
                        <a14:foregroundMark x1="40397" y1="3661" x2="40397" y2="3661"/>
                        <a14:foregroundMark x1="31347" y1="5034" x2="29581" y2="5950"/>
                        <a14:foregroundMark x1="8830" y1="22197" x2="6843" y2="29977"/>
                        <a14:foregroundMark x1="3974" y1="40732" x2="8168" y2="57666"/>
                        <a14:foregroundMark x1="8168" y1="57666" x2="37086" y2="75515"/>
                        <a14:foregroundMark x1="37086" y1="75515" x2="58499" y2="71396"/>
                        <a14:foregroundMark x1="58499" y1="71396" x2="59161" y2="69565"/>
                        <a14:foregroundMark x1="29139" y1="90389" x2="29139" y2="90389"/>
                        <a14:foregroundMark x1="29139" y1="92677" x2="35099" y2="91991"/>
                        <a14:foregroundMark x1="38190" y1="92906" x2="44592" y2="95652"/>
                        <a14:foregroundMark x1="47682" y1="96796" x2="61589" y2="94966"/>
                        <a14:foregroundMark x1="61589" y1="94966" x2="61589" y2="94966"/>
                        <a14:foregroundMark x1="61589" y1="94966" x2="62031" y2="94050"/>
                        <a14:foregroundMark x1="66446" y1="91533" x2="66446" y2="91533"/>
                        <a14:foregroundMark x1="66446" y1="90847" x2="57616" y2="91076"/>
                        <a14:foregroundMark x1="56512" y1="91076" x2="58940" y2="91304"/>
                        <a14:foregroundMark x1="61589" y1="91304" x2="65563" y2="89474"/>
                        <a14:foregroundMark x1="66004" y1="89474" x2="62914" y2="91076"/>
                        <a14:foregroundMark x1="48565" y1="94508" x2="46578" y2="94737"/>
                        <a14:foregroundMark x1="66004" y1="76888" x2="71523" y2="79176"/>
                        <a14:foregroundMark x1="74393" y1="78719" x2="76159" y2="75286"/>
                        <a14:foregroundMark x1="47020" y1="81922" x2="39956" y2="82380"/>
                        <a14:foregroundMark x1="32671" y1="84211" x2="28035" y2="79863"/>
                        <a14:foregroundMark x1="24503" y1="76430" x2="24283" y2="75286"/>
                        <a14:foregroundMark x1="19205" y1="70252" x2="22517" y2="74142"/>
                        <a14:foregroundMark x1="33775" y1="84439" x2="45695" y2="82151"/>
                        <a14:foregroundMark x1="45695" y1="82151" x2="60265" y2="81693"/>
                        <a14:foregroundMark x1="60265" y1="81693" x2="61148" y2="79634"/>
                        <a14:foregroundMark x1="61148" y1="79634" x2="60706" y2="80778"/>
                        <a14:foregroundMark x1="45254" y1="85812" x2="45254" y2="85812"/>
                        <a14:foregroundMark x1="46137" y1="88330" x2="52980" y2="86041"/>
                        <a14:foregroundMark x1="52980" y1="85812" x2="51435" y2="85812"/>
                        <a14:foregroundMark x1="43488" y1="86728" x2="47682" y2="88558"/>
                        <a14:foregroundMark x1="25386" y1="6178" x2="26269" y2="5721"/>
                        <a14:foregroundMark x1="39073" y1="1831" x2="35099" y2="2746"/>
                        <a14:foregroundMark x1="34437" y1="2746" x2="30022" y2="4577"/>
                        <a14:foregroundMark x1="28256" y1="5492" x2="29139" y2="5721"/>
                      </a14:backgroundRemoval>
                    </a14:imgEffect>
                  </a14:imgLayer>
                </a14:imgProps>
              </a:ext>
            </a:extLst>
          </a:blip>
          <a:stretch>
            <a:fillRect/>
          </a:stretch>
        </p:blipFill>
        <p:spPr>
          <a:xfrm flipH="1">
            <a:off x="2391629" y="234284"/>
            <a:ext cx="1143000" cy="1088589"/>
          </a:xfrm>
          <a:prstGeom prst="rect">
            <a:avLst/>
          </a:prstGeom>
        </p:spPr>
      </p:pic>
      <p:grpSp>
        <p:nvGrpSpPr>
          <p:cNvPr id="46" name="Group 45">
            <a:extLst>
              <a:ext uri="{FF2B5EF4-FFF2-40B4-BE49-F238E27FC236}">
                <a16:creationId xmlns:a16="http://schemas.microsoft.com/office/drawing/2014/main" id="{1DA25B27-3FE2-4EA9-B319-A4C74E173D37}"/>
              </a:ext>
            </a:extLst>
          </p:cNvPr>
          <p:cNvGrpSpPr/>
          <p:nvPr/>
        </p:nvGrpSpPr>
        <p:grpSpPr>
          <a:xfrm>
            <a:off x="1800073" y="1995965"/>
            <a:ext cx="8082981" cy="872949"/>
            <a:chOff x="1133366" y="2220084"/>
            <a:chExt cx="5681780" cy="914400"/>
          </a:xfrm>
          <a:solidFill>
            <a:srgbClr val="FFFF9B"/>
          </a:solidFill>
        </p:grpSpPr>
        <p:sp>
          <p:nvSpPr>
            <p:cNvPr id="47" name="Arrow: Pentagon 46">
              <a:extLst>
                <a:ext uri="{FF2B5EF4-FFF2-40B4-BE49-F238E27FC236}">
                  <a16:creationId xmlns:a16="http://schemas.microsoft.com/office/drawing/2014/main" id="{DE6CBB99-1D24-4D6E-8FFA-0B27B2012F5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8" name="TextBox 47">
              <a:extLst>
                <a:ext uri="{FF2B5EF4-FFF2-40B4-BE49-F238E27FC236}">
                  <a16:creationId xmlns:a16="http://schemas.microsoft.com/office/drawing/2014/main" id="{2CA35A80-CFD3-4521-AB93-32335143D21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9" name="TextBox 48">
            <a:extLst>
              <a:ext uri="{FF2B5EF4-FFF2-40B4-BE49-F238E27FC236}">
                <a16:creationId xmlns:a16="http://schemas.microsoft.com/office/drawing/2014/main" id="{44F0A733-C38A-415D-A6A2-49AA91FAC796}"/>
              </a:ext>
            </a:extLst>
          </p:cNvPr>
          <p:cNvSpPr txBox="1"/>
          <p:nvPr/>
        </p:nvSpPr>
        <p:spPr>
          <a:xfrm>
            <a:off x="3020512" y="2157537"/>
            <a:ext cx="639224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Các trung tâm kinh tế quan trọng</a:t>
            </a:r>
          </a:p>
        </p:txBody>
      </p:sp>
      <p:sp>
        <p:nvSpPr>
          <p:cNvPr id="50" name="Arrow: Pentagon 49">
            <a:extLst>
              <a:ext uri="{FF2B5EF4-FFF2-40B4-BE49-F238E27FC236}">
                <a16:creationId xmlns:a16="http://schemas.microsoft.com/office/drawing/2014/main" id="{6ABB842F-89A4-43D5-B998-191B11037AB6}"/>
              </a:ext>
            </a:extLst>
          </p:cNvPr>
          <p:cNvSpPr/>
          <p:nvPr/>
        </p:nvSpPr>
        <p:spPr>
          <a:xfrm>
            <a:off x="1690253" y="1993041"/>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51" name="Isosceles Triangle 50">
            <a:extLst>
              <a:ext uri="{FF2B5EF4-FFF2-40B4-BE49-F238E27FC236}">
                <a16:creationId xmlns:a16="http://schemas.microsoft.com/office/drawing/2014/main" id="{1E458E45-DEE1-452B-B939-589B19DE5390}"/>
              </a:ext>
            </a:extLst>
          </p:cNvPr>
          <p:cNvSpPr/>
          <p:nvPr/>
        </p:nvSpPr>
        <p:spPr>
          <a:xfrm rot="5400000">
            <a:off x="2680985" y="230041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7D5A7D3B-F620-4B8D-929F-1C61E473FF24}"/>
              </a:ext>
            </a:extLst>
          </p:cNvPr>
          <p:cNvGrpSpPr/>
          <p:nvPr/>
        </p:nvGrpSpPr>
        <p:grpSpPr>
          <a:xfrm>
            <a:off x="1800073" y="3525473"/>
            <a:ext cx="8082981" cy="872949"/>
            <a:chOff x="1133366" y="2220084"/>
            <a:chExt cx="5681780" cy="914400"/>
          </a:xfrm>
          <a:solidFill>
            <a:schemeClr val="accent4">
              <a:lumMod val="20000"/>
              <a:lumOff val="80000"/>
            </a:schemeClr>
          </a:solidFill>
        </p:grpSpPr>
        <p:sp>
          <p:nvSpPr>
            <p:cNvPr id="53" name="Arrow: Pentagon 52">
              <a:extLst>
                <a:ext uri="{FF2B5EF4-FFF2-40B4-BE49-F238E27FC236}">
                  <a16:creationId xmlns:a16="http://schemas.microsoft.com/office/drawing/2014/main" id="{CAB58215-AC9F-423B-84E2-99DE97E03DF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4" name="TextBox 53">
              <a:extLst>
                <a:ext uri="{FF2B5EF4-FFF2-40B4-BE49-F238E27FC236}">
                  <a16:creationId xmlns:a16="http://schemas.microsoft.com/office/drawing/2014/main" id="{55B9F07E-D54C-4C97-83BB-C10F53DE9B0E}"/>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5" name="TextBox 54">
            <a:extLst>
              <a:ext uri="{FF2B5EF4-FFF2-40B4-BE49-F238E27FC236}">
                <a16:creationId xmlns:a16="http://schemas.microsoft.com/office/drawing/2014/main" id="{3E5BA55F-A3CC-4C22-A214-B6DD7B47944C}"/>
              </a:ext>
            </a:extLst>
          </p:cNvPr>
          <p:cNvSpPr txBox="1"/>
          <p:nvPr/>
        </p:nvSpPr>
        <p:spPr>
          <a:xfrm>
            <a:off x="2992205" y="3481979"/>
            <a:ext cx="6392242" cy="954107"/>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Phương thức con người khai thác tự nhiên bền vững ở Bắc Mĩ</a:t>
            </a:r>
          </a:p>
        </p:txBody>
      </p:sp>
      <p:sp>
        <p:nvSpPr>
          <p:cNvPr id="56" name="Arrow: Pentagon 55">
            <a:extLst>
              <a:ext uri="{FF2B5EF4-FFF2-40B4-BE49-F238E27FC236}">
                <a16:creationId xmlns:a16="http://schemas.microsoft.com/office/drawing/2014/main" id="{8C287FD7-F66A-40CE-B2C7-B62A71D966D4}"/>
              </a:ext>
            </a:extLst>
          </p:cNvPr>
          <p:cNvSpPr/>
          <p:nvPr/>
        </p:nvSpPr>
        <p:spPr>
          <a:xfrm>
            <a:off x="1690253" y="3522549"/>
            <a:ext cx="1301952" cy="872949"/>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57" name="Isosceles Triangle 56">
            <a:extLst>
              <a:ext uri="{FF2B5EF4-FFF2-40B4-BE49-F238E27FC236}">
                <a16:creationId xmlns:a16="http://schemas.microsoft.com/office/drawing/2014/main" id="{250753FD-838A-430D-94A0-D8CCD66588D3}"/>
              </a:ext>
            </a:extLst>
          </p:cNvPr>
          <p:cNvSpPr/>
          <p:nvPr/>
        </p:nvSpPr>
        <p:spPr>
          <a:xfrm rot="5400000">
            <a:off x="2680985" y="382992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66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wipe(left)">
                                      <p:cBhvr>
                                        <p:cTn id="14" dur="500"/>
                                        <p:tgtEl>
                                          <p:spTgt spid="4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left)">
                                      <p:cBhvr>
                                        <p:cTn id="17" dur="500"/>
                                        <p:tgtEl>
                                          <p:spTgt spid="49"/>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wipe(left)">
                                      <p:cBhvr>
                                        <p:cTn id="20" dur="500"/>
                                        <p:tgtEl>
                                          <p:spTgt spid="50"/>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wipe(left)">
                                      <p:cBhvr>
                                        <p:cTn id="23" dur="500"/>
                                        <p:tgtEl>
                                          <p:spTgt spid="5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left)">
                                      <p:cBhvr>
                                        <p:cTn id="28" dur="500"/>
                                        <p:tgtEl>
                                          <p:spTgt spid="52"/>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wipe(left)">
                                      <p:cBhvr>
                                        <p:cTn id="31" dur="500"/>
                                        <p:tgtEl>
                                          <p:spTgt spid="5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wipe(left)">
                                      <p:cBhvr>
                                        <p:cTn id="34" dur="500"/>
                                        <p:tgtEl>
                                          <p:spTgt spid="56"/>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wipe(left)">
                                      <p:cBhvr>
                                        <p:cTn id="3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9" grpId="0"/>
      <p:bldP spid="50" grpId="0" animBg="1"/>
      <p:bldP spid="51" grpId="0" animBg="1"/>
      <p:bldP spid="55" grpId="0"/>
      <p:bldP spid="56" grpId="0" animBg="1"/>
      <p:bldP spid="5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9CFDFE2-2C5E-488C-B127-CFDAF159A3A4}"/>
              </a:ext>
            </a:extLst>
          </p:cNvPr>
          <p:cNvGrpSpPr/>
          <p:nvPr/>
        </p:nvGrpSpPr>
        <p:grpSpPr>
          <a:xfrm>
            <a:off x="193327" y="57837"/>
            <a:ext cx="8082981" cy="872949"/>
            <a:chOff x="1133366" y="2220084"/>
            <a:chExt cx="5681780" cy="914400"/>
          </a:xfrm>
          <a:solidFill>
            <a:srgbClr val="FFFF9B"/>
          </a:solidFill>
        </p:grpSpPr>
        <p:sp>
          <p:nvSpPr>
            <p:cNvPr id="3" name="Arrow: Pentagon 2">
              <a:extLst>
                <a:ext uri="{FF2B5EF4-FFF2-40B4-BE49-F238E27FC236}">
                  <a16:creationId xmlns:a16="http://schemas.microsoft.com/office/drawing/2014/main" id="{46135B1E-6B66-490B-8D86-B16FA79924A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AE1D5C38-68B9-4EDE-9FCE-35F2AD31DA6F}"/>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BEAE209A-7DF8-4C27-A5DF-498A7DE35901}"/>
              </a:ext>
            </a:extLst>
          </p:cNvPr>
          <p:cNvSpPr txBox="1"/>
          <p:nvPr/>
        </p:nvSpPr>
        <p:spPr>
          <a:xfrm>
            <a:off x="1413766" y="219409"/>
            <a:ext cx="639224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Các trung tâm kinh tế quan trọng</a:t>
            </a:r>
          </a:p>
        </p:txBody>
      </p:sp>
      <p:sp>
        <p:nvSpPr>
          <p:cNvPr id="6" name="Arrow: Pentagon 5">
            <a:extLst>
              <a:ext uri="{FF2B5EF4-FFF2-40B4-BE49-F238E27FC236}">
                <a16:creationId xmlns:a16="http://schemas.microsoft.com/office/drawing/2014/main" id="{9B659726-F15D-43B4-A10C-CADA9610B0A1}"/>
              </a:ext>
            </a:extLst>
          </p:cNvPr>
          <p:cNvSpPr/>
          <p:nvPr/>
        </p:nvSpPr>
        <p:spPr>
          <a:xfrm>
            <a:off x="83507" y="54913"/>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A481E01A-DA59-44E6-AC62-4042C1E29FD6}"/>
              </a:ext>
            </a:extLst>
          </p:cNvPr>
          <p:cNvSpPr/>
          <p:nvPr/>
        </p:nvSpPr>
        <p:spPr>
          <a:xfrm rot="5400000">
            <a:off x="1074239" y="36228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805B16A-7179-42E0-8287-9A755357FC99}"/>
              </a:ext>
            </a:extLst>
          </p:cNvPr>
          <p:cNvPicPr>
            <a:picLocks noChangeAspect="1"/>
          </p:cNvPicPr>
          <p:nvPr/>
        </p:nvPicPr>
        <p:blipFill rotWithShape="1">
          <a:blip r:embed="rId2"/>
          <a:srcRect l="49250" t="16517" r="40417" b="67812"/>
          <a:stretch/>
        </p:blipFill>
        <p:spPr>
          <a:xfrm>
            <a:off x="10932160" y="26173"/>
            <a:ext cx="1259840" cy="1074695"/>
          </a:xfrm>
          <a:prstGeom prst="rect">
            <a:avLst/>
          </a:prstGeom>
        </p:spPr>
      </p:pic>
      <p:sp>
        <p:nvSpPr>
          <p:cNvPr id="9" name="Rectangle 8">
            <a:extLst>
              <a:ext uri="{FF2B5EF4-FFF2-40B4-BE49-F238E27FC236}">
                <a16:creationId xmlns:a16="http://schemas.microsoft.com/office/drawing/2014/main" id="{11ED1B28-E00D-46E8-BE7F-709114015ACE}"/>
              </a:ext>
            </a:extLst>
          </p:cNvPr>
          <p:cNvSpPr/>
          <p:nvPr/>
        </p:nvSpPr>
        <p:spPr>
          <a:xfrm>
            <a:off x="133952" y="2413476"/>
            <a:ext cx="5442399" cy="2246769"/>
          </a:xfrm>
          <a:prstGeom prst="rect">
            <a:avLst/>
          </a:prstGeom>
          <a:ln w="6350">
            <a:solidFill>
              <a:srgbClr val="2B26F6"/>
            </a:solidFill>
            <a:prstDash val="sysDash"/>
          </a:ln>
        </p:spPr>
        <p:txBody>
          <a:bodyPr wrap="square">
            <a:spAutoFit/>
          </a:bodyPr>
          <a:lstStyle/>
          <a:p>
            <a:pPr algn="just"/>
            <a:r>
              <a:rPr lang="en-US" sz="2800">
                <a:solidFill>
                  <a:srgbClr val="FF0000"/>
                </a:solidFill>
                <a:latin typeface="Arial" panose="020B0604020202020204" pitchFamily="34" charset="0"/>
                <a:cs typeface="Arial" panose="020B0604020202020204" pitchFamily="34" charset="0"/>
              </a:rPr>
              <a:t>Quan sát hình 2, hãy:</a:t>
            </a:r>
          </a:p>
          <a:p>
            <a:pPr algn="just"/>
            <a:r>
              <a:rPr lang="en-US" sz="2800">
                <a:solidFill>
                  <a:srgbClr val="FF0000"/>
                </a:solidFill>
                <a:latin typeface="Arial" panose="020B0604020202020204" pitchFamily="34" charset="0"/>
                <a:cs typeface="Arial" panose="020B0604020202020204" pitchFamily="34" charset="0"/>
              </a:rPr>
              <a:t>- Xác định trên bản đồ các trung tâm kinh tế quan trọng ở Bắc Mỹ.</a:t>
            </a:r>
          </a:p>
          <a:p>
            <a:pPr algn="just"/>
            <a:r>
              <a:rPr lang="en-US" sz="2800">
                <a:solidFill>
                  <a:srgbClr val="FF0000"/>
                </a:solidFill>
                <a:latin typeface="Arial" panose="020B0604020202020204" pitchFamily="34" charset="0"/>
                <a:cs typeface="Arial" panose="020B0604020202020204" pitchFamily="34" charset="0"/>
              </a:rPr>
              <a:t>- Kể tên các ngành kinh tế ở một số trung tâm.</a:t>
            </a:r>
            <a:endParaRPr lang="en-US"/>
          </a:p>
        </p:txBody>
      </p:sp>
      <p:grpSp>
        <p:nvGrpSpPr>
          <p:cNvPr id="14" name="Group 13">
            <a:extLst>
              <a:ext uri="{FF2B5EF4-FFF2-40B4-BE49-F238E27FC236}">
                <a16:creationId xmlns:a16="http://schemas.microsoft.com/office/drawing/2014/main" id="{AB0AA484-AED5-4F05-A7CB-CC8900062CF1}"/>
              </a:ext>
            </a:extLst>
          </p:cNvPr>
          <p:cNvGrpSpPr/>
          <p:nvPr/>
        </p:nvGrpSpPr>
        <p:grpSpPr>
          <a:xfrm>
            <a:off x="5652056" y="962252"/>
            <a:ext cx="6599319" cy="5895748"/>
            <a:chOff x="5652056" y="962252"/>
            <a:chExt cx="6599319" cy="5895748"/>
          </a:xfrm>
        </p:grpSpPr>
        <p:pic>
          <p:nvPicPr>
            <p:cNvPr id="12" name="Picture 11" descr="Map&#10;&#10;Description automatically generated">
              <a:extLst>
                <a:ext uri="{FF2B5EF4-FFF2-40B4-BE49-F238E27FC236}">
                  <a16:creationId xmlns:a16="http://schemas.microsoft.com/office/drawing/2014/main" id="{004813D5-A62F-44A3-A93B-6DEB68712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5782" y="962252"/>
              <a:ext cx="6356162" cy="5862545"/>
            </a:xfrm>
            <a:prstGeom prst="rect">
              <a:avLst/>
            </a:prstGeom>
          </p:spPr>
        </p:pic>
        <p:sp>
          <p:nvSpPr>
            <p:cNvPr id="13" name="TextBox 12">
              <a:extLst>
                <a:ext uri="{FF2B5EF4-FFF2-40B4-BE49-F238E27FC236}">
                  <a16:creationId xmlns:a16="http://schemas.microsoft.com/office/drawing/2014/main" id="{FEA1FA9C-8093-48EA-9B5E-1C9116659E94}"/>
                </a:ext>
              </a:extLst>
            </p:cNvPr>
            <p:cNvSpPr txBox="1"/>
            <p:nvPr/>
          </p:nvSpPr>
          <p:spPr>
            <a:xfrm>
              <a:off x="5652056" y="6519446"/>
              <a:ext cx="6599319" cy="338554"/>
            </a:xfrm>
            <a:prstGeom prst="rect">
              <a:avLst/>
            </a:prstGeom>
            <a:solidFill>
              <a:schemeClr val="bg1"/>
            </a:solidFill>
          </p:spPr>
          <p:txBody>
            <a:bodyPr wrap="square" rtlCol="0">
              <a:spAutoFit/>
            </a:bodyPr>
            <a:lstStyle/>
            <a:p>
              <a:r>
                <a:rPr lang="en-US" sz="1600">
                  <a:solidFill>
                    <a:srgbClr val="0071C1"/>
                  </a:solidFill>
                  <a:latin typeface="Arial" panose="020B0604020202020204" pitchFamily="34" charset="0"/>
                  <a:cs typeface="Arial" panose="020B0604020202020204" pitchFamily="34" charset="0"/>
                </a:rPr>
                <a:t>Hình 2. Bản đồ các trung tâm kinh tế quan trọng ở Bắc Mĩ năm 2020</a:t>
              </a:r>
            </a:p>
          </p:txBody>
        </p:sp>
      </p:grpSp>
      <p:grpSp>
        <p:nvGrpSpPr>
          <p:cNvPr id="15" name="Group 14">
            <a:extLst>
              <a:ext uri="{FF2B5EF4-FFF2-40B4-BE49-F238E27FC236}">
                <a16:creationId xmlns:a16="http://schemas.microsoft.com/office/drawing/2014/main" id="{FF298D5E-7DD5-42FA-ADCD-A20C16B78F4E}"/>
              </a:ext>
            </a:extLst>
          </p:cNvPr>
          <p:cNvGrpSpPr/>
          <p:nvPr/>
        </p:nvGrpSpPr>
        <p:grpSpPr>
          <a:xfrm>
            <a:off x="1544855" y="1397484"/>
            <a:ext cx="3810866" cy="827835"/>
            <a:chOff x="3222881" y="908516"/>
            <a:chExt cx="3514971" cy="682233"/>
          </a:xfrm>
        </p:grpSpPr>
        <p:sp>
          <p:nvSpPr>
            <p:cNvPr id="16" name="Rectangle: Rounded Corners 15">
              <a:extLst>
                <a:ext uri="{FF2B5EF4-FFF2-40B4-BE49-F238E27FC236}">
                  <a16:creationId xmlns:a16="http://schemas.microsoft.com/office/drawing/2014/main" id="{D47F8E70-3B77-4E38-B45B-038942F1A9B3}"/>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7" name="TextBox 16">
              <a:extLst>
                <a:ext uri="{FF2B5EF4-FFF2-40B4-BE49-F238E27FC236}">
                  <a16:creationId xmlns:a16="http://schemas.microsoft.com/office/drawing/2014/main" id="{316281A9-1BA2-49B5-BB31-902E61C45F66}"/>
                </a:ext>
              </a:extLst>
            </p:cNvPr>
            <p:cNvSpPr txBox="1"/>
            <p:nvPr/>
          </p:nvSpPr>
          <p:spPr>
            <a:xfrm>
              <a:off x="3284825" y="1008670"/>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grpSp>
        <p:nvGrpSpPr>
          <p:cNvPr id="18" name="Group 17">
            <a:extLst>
              <a:ext uri="{FF2B5EF4-FFF2-40B4-BE49-F238E27FC236}">
                <a16:creationId xmlns:a16="http://schemas.microsoft.com/office/drawing/2014/main" id="{2AD2C798-C327-4A7E-B578-8068A05D062E}"/>
              </a:ext>
            </a:extLst>
          </p:cNvPr>
          <p:cNvGrpSpPr/>
          <p:nvPr/>
        </p:nvGrpSpPr>
        <p:grpSpPr>
          <a:xfrm>
            <a:off x="494929" y="1413165"/>
            <a:ext cx="848449" cy="796469"/>
            <a:chOff x="3634055" y="3302115"/>
            <a:chExt cx="848449" cy="796469"/>
          </a:xfrm>
        </p:grpSpPr>
        <p:pic>
          <p:nvPicPr>
            <p:cNvPr id="19" name="Picture 18">
              <a:extLst>
                <a:ext uri="{FF2B5EF4-FFF2-40B4-BE49-F238E27FC236}">
                  <a16:creationId xmlns:a16="http://schemas.microsoft.com/office/drawing/2014/main" id="{C5669147-0F88-4C05-92E9-BA49B64BBFB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20" name="Picture 19">
              <a:extLst>
                <a:ext uri="{FF2B5EF4-FFF2-40B4-BE49-F238E27FC236}">
                  <a16:creationId xmlns:a16="http://schemas.microsoft.com/office/drawing/2014/main" id="{B2158BBB-AA55-4085-A7D5-C2501D4F1ABA}"/>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Tree>
    <p:extLst>
      <p:ext uri="{BB962C8B-B14F-4D97-AF65-F5344CB8AC3E}">
        <p14:creationId xmlns:p14="http://schemas.microsoft.com/office/powerpoint/2010/main" val="159607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9CFDFE2-2C5E-488C-B127-CFDAF159A3A4}"/>
              </a:ext>
            </a:extLst>
          </p:cNvPr>
          <p:cNvGrpSpPr/>
          <p:nvPr/>
        </p:nvGrpSpPr>
        <p:grpSpPr>
          <a:xfrm>
            <a:off x="193327" y="57837"/>
            <a:ext cx="8082981" cy="872949"/>
            <a:chOff x="1133366" y="2220084"/>
            <a:chExt cx="5681780" cy="914400"/>
          </a:xfrm>
          <a:solidFill>
            <a:srgbClr val="FFFF9B"/>
          </a:solidFill>
        </p:grpSpPr>
        <p:sp>
          <p:nvSpPr>
            <p:cNvPr id="3" name="Arrow: Pentagon 2">
              <a:extLst>
                <a:ext uri="{FF2B5EF4-FFF2-40B4-BE49-F238E27FC236}">
                  <a16:creationId xmlns:a16="http://schemas.microsoft.com/office/drawing/2014/main" id="{46135B1E-6B66-490B-8D86-B16FA79924A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AE1D5C38-68B9-4EDE-9FCE-35F2AD31DA6F}"/>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BEAE209A-7DF8-4C27-A5DF-498A7DE35901}"/>
              </a:ext>
            </a:extLst>
          </p:cNvPr>
          <p:cNvSpPr txBox="1"/>
          <p:nvPr/>
        </p:nvSpPr>
        <p:spPr>
          <a:xfrm>
            <a:off x="1413766" y="219409"/>
            <a:ext cx="639224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Các trung tâm kinh tế quan trọng</a:t>
            </a:r>
          </a:p>
        </p:txBody>
      </p:sp>
      <p:sp>
        <p:nvSpPr>
          <p:cNvPr id="6" name="Arrow: Pentagon 5">
            <a:extLst>
              <a:ext uri="{FF2B5EF4-FFF2-40B4-BE49-F238E27FC236}">
                <a16:creationId xmlns:a16="http://schemas.microsoft.com/office/drawing/2014/main" id="{9B659726-F15D-43B4-A10C-CADA9610B0A1}"/>
              </a:ext>
            </a:extLst>
          </p:cNvPr>
          <p:cNvSpPr/>
          <p:nvPr/>
        </p:nvSpPr>
        <p:spPr>
          <a:xfrm>
            <a:off x="83507" y="54913"/>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A481E01A-DA59-44E6-AC62-4042C1E29FD6}"/>
              </a:ext>
            </a:extLst>
          </p:cNvPr>
          <p:cNvSpPr/>
          <p:nvPr/>
        </p:nvSpPr>
        <p:spPr>
          <a:xfrm rot="5400000">
            <a:off x="1074239" y="36228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805B16A-7179-42E0-8287-9A755357FC99}"/>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grpSp>
        <p:nvGrpSpPr>
          <p:cNvPr id="14" name="Group 13">
            <a:extLst>
              <a:ext uri="{FF2B5EF4-FFF2-40B4-BE49-F238E27FC236}">
                <a16:creationId xmlns:a16="http://schemas.microsoft.com/office/drawing/2014/main" id="{AB0AA484-AED5-4F05-A7CB-CC8900062CF1}"/>
              </a:ext>
            </a:extLst>
          </p:cNvPr>
          <p:cNvGrpSpPr/>
          <p:nvPr/>
        </p:nvGrpSpPr>
        <p:grpSpPr>
          <a:xfrm>
            <a:off x="5652056" y="962252"/>
            <a:ext cx="6599319" cy="5895748"/>
            <a:chOff x="5652056" y="962252"/>
            <a:chExt cx="6599319" cy="5895748"/>
          </a:xfrm>
        </p:grpSpPr>
        <p:pic>
          <p:nvPicPr>
            <p:cNvPr id="12" name="Picture 11" descr="Map&#10;&#10;Description automatically generated">
              <a:extLst>
                <a:ext uri="{FF2B5EF4-FFF2-40B4-BE49-F238E27FC236}">
                  <a16:creationId xmlns:a16="http://schemas.microsoft.com/office/drawing/2014/main" id="{004813D5-A62F-44A3-A93B-6DEB68712C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5782" y="962252"/>
              <a:ext cx="6356162" cy="5862545"/>
            </a:xfrm>
            <a:prstGeom prst="rect">
              <a:avLst/>
            </a:prstGeom>
          </p:spPr>
        </p:pic>
        <p:sp>
          <p:nvSpPr>
            <p:cNvPr id="13" name="TextBox 12">
              <a:extLst>
                <a:ext uri="{FF2B5EF4-FFF2-40B4-BE49-F238E27FC236}">
                  <a16:creationId xmlns:a16="http://schemas.microsoft.com/office/drawing/2014/main" id="{FEA1FA9C-8093-48EA-9B5E-1C9116659E94}"/>
                </a:ext>
              </a:extLst>
            </p:cNvPr>
            <p:cNvSpPr txBox="1"/>
            <p:nvPr/>
          </p:nvSpPr>
          <p:spPr>
            <a:xfrm>
              <a:off x="5652056" y="6519446"/>
              <a:ext cx="6599319" cy="338554"/>
            </a:xfrm>
            <a:prstGeom prst="rect">
              <a:avLst/>
            </a:prstGeom>
            <a:solidFill>
              <a:schemeClr val="bg1"/>
            </a:solidFill>
          </p:spPr>
          <p:txBody>
            <a:bodyPr wrap="square" rtlCol="0">
              <a:spAutoFit/>
            </a:bodyPr>
            <a:lstStyle/>
            <a:p>
              <a:r>
                <a:rPr lang="en-US" sz="1600">
                  <a:solidFill>
                    <a:srgbClr val="0071C1"/>
                  </a:solidFill>
                  <a:latin typeface="Arial" panose="020B0604020202020204" pitchFamily="34" charset="0"/>
                  <a:cs typeface="Arial" panose="020B0604020202020204" pitchFamily="34" charset="0"/>
                </a:rPr>
                <a:t>Hình 2. Bản đồ các trung tâm kinh tế quan trọng ở Bắc Mĩ năm 2020</a:t>
              </a:r>
            </a:p>
          </p:txBody>
        </p:sp>
      </p:grpSp>
      <p:sp>
        <p:nvSpPr>
          <p:cNvPr id="10" name="Rectangle 9">
            <a:extLst>
              <a:ext uri="{FF2B5EF4-FFF2-40B4-BE49-F238E27FC236}">
                <a16:creationId xmlns:a16="http://schemas.microsoft.com/office/drawing/2014/main" id="{F4FF9CF8-B591-44EE-870B-C85C3D6A456F}"/>
              </a:ext>
            </a:extLst>
          </p:cNvPr>
          <p:cNvSpPr/>
          <p:nvPr/>
        </p:nvSpPr>
        <p:spPr>
          <a:xfrm>
            <a:off x="149957" y="1443841"/>
            <a:ext cx="5374469" cy="1384995"/>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Khu vực phía tây ven biển Thái Bình Dương: Van-cu-vơ, Xan-phran-xi-cô, Lốt-an-giơ-lét.</a:t>
            </a:r>
          </a:p>
        </p:txBody>
      </p:sp>
      <p:sp>
        <p:nvSpPr>
          <p:cNvPr id="21" name="Rectangle 20">
            <a:extLst>
              <a:ext uri="{FF2B5EF4-FFF2-40B4-BE49-F238E27FC236}">
                <a16:creationId xmlns:a16="http://schemas.microsoft.com/office/drawing/2014/main" id="{0F47D23E-14E4-4995-8AFF-6BEF42FDC20B}"/>
              </a:ext>
            </a:extLst>
          </p:cNvPr>
          <p:cNvSpPr/>
          <p:nvPr/>
        </p:nvSpPr>
        <p:spPr>
          <a:xfrm>
            <a:off x="149957" y="4958212"/>
            <a:ext cx="5374469" cy="954107"/>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Khu vực phía Nam: Hau-xtơn, Niu Oóc-lin.</a:t>
            </a:r>
            <a:endParaRPr lang="en-US"/>
          </a:p>
        </p:txBody>
      </p:sp>
      <p:sp>
        <p:nvSpPr>
          <p:cNvPr id="22" name="Rectangle 21">
            <a:extLst>
              <a:ext uri="{FF2B5EF4-FFF2-40B4-BE49-F238E27FC236}">
                <a16:creationId xmlns:a16="http://schemas.microsoft.com/office/drawing/2014/main" id="{280957D2-9D36-4470-AC02-399720FA7941}"/>
              </a:ext>
            </a:extLst>
          </p:cNvPr>
          <p:cNvSpPr/>
          <p:nvPr/>
        </p:nvSpPr>
        <p:spPr>
          <a:xfrm>
            <a:off x="100056" y="2985583"/>
            <a:ext cx="5374469" cy="1815882"/>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Khu vực phía đông ven biển Đại Tây Dương: Niu-Oóc, Oa-sinh-tơn, Tô-rôn-tô, Môn-trê-an, Si-ca-gô.</a:t>
            </a:r>
          </a:p>
        </p:txBody>
      </p:sp>
      <p:sp>
        <p:nvSpPr>
          <p:cNvPr id="11" name="Flowchart: Connector 10">
            <a:extLst>
              <a:ext uri="{FF2B5EF4-FFF2-40B4-BE49-F238E27FC236}">
                <a16:creationId xmlns:a16="http://schemas.microsoft.com/office/drawing/2014/main" id="{CD3A9DDF-9C9A-4DC5-AC59-2CFB1B09046C}"/>
              </a:ext>
            </a:extLst>
          </p:cNvPr>
          <p:cNvSpPr/>
          <p:nvPr/>
        </p:nvSpPr>
        <p:spPr>
          <a:xfrm>
            <a:off x="7782258" y="3648148"/>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9A08ECF7-4034-4A27-A099-9CA4442A88B7}"/>
              </a:ext>
            </a:extLst>
          </p:cNvPr>
          <p:cNvSpPr/>
          <p:nvPr/>
        </p:nvSpPr>
        <p:spPr>
          <a:xfrm>
            <a:off x="7576830" y="4683716"/>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F338E7FA-AB3E-4B4E-9D5A-F220D3652150}"/>
              </a:ext>
            </a:extLst>
          </p:cNvPr>
          <p:cNvSpPr/>
          <p:nvPr/>
        </p:nvSpPr>
        <p:spPr>
          <a:xfrm>
            <a:off x="7755710" y="5003670"/>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3B378A97-550D-4C79-9055-4BF017A9D16C}"/>
              </a:ext>
            </a:extLst>
          </p:cNvPr>
          <p:cNvSpPr/>
          <p:nvPr/>
        </p:nvSpPr>
        <p:spPr>
          <a:xfrm>
            <a:off x="10465780" y="4345162"/>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6894DD52-5A00-4E99-89EF-71B1E937F474}"/>
              </a:ext>
            </a:extLst>
          </p:cNvPr>
          <p:cNvSpPr/>
          <p:nvPr/>
        </p:nvSpPr>
        <p:spPr>
          <a:xfrm>
            <a:off x="10339638" y="4646961"/>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7A2834F8-9263-4F7B-95A1-9B176B9E1200}"/>
              </a:ext>
            </a:extLst>
          </p:cNvPr>
          <p:cNvSpPr/>
          <p:nvPr/>
        </p:nvSpPr>
        <p:spPr>
          <a:xfrm>
            <a:off x="10063621" y="4136649"/>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065FD87E-E96F-45C3-B08F-7DD381E367D6}"/>
              </a:ext>
            </a:extLst>
          </p:cNvPr>
          <p:cNvSpPr/>
          <p:nvPr/>
        </p:nvSpPr>
        <p:spPr>
          <a:xfrm>
            <a:off x="10324878" y="3920729"/>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53384AB2-DBF2-47EA-B479-1A662030D81D}"/>
              </a:ext>
            </a:extLst>
          </p:cNvPr>
          <p:cNvSpPr/>
          <p:nvPr/>
        </p:nvSpPr>
        <p:spPr>
          <a:xfrm>
            <a:off x="9618855" y="4501707"/>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31AE7E00-A977-4D06-9301-9477B299BDD7}"/>
              </a:ext>
            </a:extLst>
          </p:cNvPr>
          <p:cNvSpPr/>
          <p:nvPr/>
        </p:nvSpPr>
        <p:spPr>
          <a:xfrm>
            <a:off x="9266515" y="5510576"/>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78905C8C-FF92-46BF-B324-0AA29AE9FD70}"/>
              </a:ext>
            </a:extLst>
          </p:cNvPr>
          <p:cNvSpPr/>
          <p:nvPr/>
        </p:nvSpPr>
        <p:spPr>
          <a:xfrm>
            <a:off x="9618855" y="5423004"/>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714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arn(inVertical)">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barn(inVertical)">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barn(inVertical)">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barn(inVertical)">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barn(inVertical)">
                                      <p:cBhvr>
                                        <p:cTn id="70" dur="500"/>
                                        <p:tgtEl>
                                          <p:spTgt spid="30"/>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barn(inVertical)">
                                      <p:cBhvr>
                                        <p:cTn id="7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p:bldP spid="21" grpId="0"/>
      <p:bldP spid="22" grpId="0"/>
      <p:bldP spid="11"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D719DC-3B93-4C18-A776-B8D785CF4451}"/>
              </a:ext>
            </a:extLst>
          </p:cNvPr>
          <p:cNvPicPr>
            <a:picLocks noChangeAspect="1"/>
          </p:cNvPicPr>
          <p:nvPr/>
        </p:nvPicPr>
        <p:blipFill rotWithShape="1">
          <a:blip r:embed="rId2"/>
          <a:srcRect l="49250" t="16517" r="40417" b="67812"/>
          <a:stretch/>
        </p:blipFill>
        <p:spPr>
          <a:xfrm>
            <a:off x="10932160" y="26173"/>
            <a:ext cx="1259840" cy="1074695"/>
          </a:xfrm>
          <a:prstGeom prst="rect">
            <a:avLst/>
          </a:prstGeom>
        </p:spPr>
      </p:pic>
      <p:sp>
        <p:nvSpPr>
          <p:cNvPr id="9" name="Rectangle 8">
            <a:extLst>
              <a:ext uri="{FF2B5EF4-FFF2-40B4-BE49-F238E27FC236}">
                <a16:creationId xmlns:a16="http://schemas.microsoft.com/office/drawing/2014/main" id="{457C9FFA-EAC4-4800-9499-37952E2717C8}"/>
              </a:ext>
            </a:extLst>
          </p:cNvPr>
          <p:cNvSpPr/>
          <p:nvPr/>
        </p:nvSpPr>
        <p:spPr>
          <a:xfrm>
            <a:off x="140845" y="2618466"/>
            <a:ext cx="2157724" cy="461665"/>
          </a:xfrm>
          <a:prstGeom prst="rect">
            <a:avLst/>
          </a:prstGeom>
        </p:spPr>
        <p:txBody>
          <a:bodyPr wrap="square">
            <a:spAutoFit/>
          </a:bodyPr>
          <a:lstStyle/>
          <a:p>
            <a:pPr algn="just"/>
            <a:r>
              <a:rPr lang="vi-VN" sz="2400">
                <a:solidFill>
                  <a:srgbClr val="1B04FA"/>
                </a:solidFill>
                <a:latin typeface="Arial" panose="020B0604020202020204" pitchFamily="34" charset="0"/>
                <a:cs typeface="Arial" panose="020B0604020202020204" pitchFamily="34" charset="0"/>
              </a:rPr>
              <a:t>sản xuất giấy</a:t>
            </a:r>
            <a:endParaRPr lang="en-US" sz="2400">
              <a:solidFill>
                <a:srgbClr val="1B04FA"/>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C6F97E2E-A7C8-4C19-A86D-BB20CAAD5131}"/>
              </a:ext>
            </a:extLst>
          </p:cNvPr>
          <p:cNvGrpSpPr/>
          <p:nvPr/>
        </p:nvGrpSpPr>
        <p:grpSpPr>
          <a:xfrm>
            <a:off x="5652056" y="962252"/>
            <a:ext cx="6599319" cy="5895748"/>
            <a:chOff x="5652056" y="962252"/>
            <a:chExt cx="6599319" cy="5895748"/>
          </a:xfrm>
        </p:grpSpPr>
        <p:pic>
          <p:nvPicPr>
            <p:cNvPr id="11" name="Picture 10" descr="Map&#10;&#10;Description automatically generated">
              <a:extLst>
                <a:ext uri="{FF2B5EF4-FFF2-40B4-BE49-F238E27FC236}">
                  <a16:creationId xmlns:a16="http://schemas.microsoft.com/office/drawing/2014/main" id="{AE826812-F001-4AD2-8EB3-1494F7902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5782" y="962252"/>
              <a:ext cx="6356162" cy="5862545"/>
            </a:xfrm>
            <a:prstGeom prst="rect">
              <a:avLst/>
            </a:prstGeom>
          </p:spPr>
        </p:pic>
        <p:sp>
          <p:nvSpPr>
            <p:cNvPr id="12" name="TextBox 11">
              <a:extLst>
                <a:ext uri="{FF2B5EF4-FFF2-40B4-BE49-F238E27FC236}">
                  <a16:creationId xmlns:a16="http://schemas.microsoft.com/office/drawing/2014/main" id="{C000CA27-F458-4CDD-A439-14D4FF82FCE0}"/>
                </a:ext>
              </a:extLst>
            </p:cNvPr>
            <p:cNvSpPr txBox="1"/>
            <p:nvPr/>
          </p:nvSpPr>
          <p:spPr>
            <a:xfrm>
              <a:off x="5652056" y="6519446"/>
              <a:ext cx="6599319" cy="338554"/>
            </a:xfrm>
            <a:prstGeom prst="rect">
              <a:avLst/>
            </a:prstGeom>
            <a:solidFill>
              <a:schemeClr val="bg1"/>
            </a:solidFill>
          </p:spPr>
          <p:txBody>
            <a:bodyPr wrap="square" rtlCol="0">
              <a:spAutoFit/>
            </a:bodyPr>
            <a:lstStyle/>
            <a:p>
              <a:r>
                <a:rPr lang="en-US" sz="1600">
                  <a:solidFill>
                    <a:srgbClr val="0071C1"/>
                  </a:solidFill>
                  <a:latin typeface="Arial" panose="020B0604020202020204" pitchFamily="34" charset="0"/>
                  <a:cs typeface="Arial" panose="020B0604020202020204" pitchFamily="34" charset="0"/>
                </a:rPr>
                <a:t>Hình 2. Bản đồ các trung tâm kinh tế quan trọng ở Bắc Mĩ năm 2020</a:t>
              </a:r>
            </a:p>
          </p:txBody>
        </p:sp>
      </p:grpSp>
      <p:pic>
        <p:nvPicPr>
          <p:cNvPr id="16" name="Picture 15" descr="Diagram, engineering drawing&#10;&#10;Description automatically generated">
            <a:extLst>
              <a:ext uri="{FF2B5EF4-FFF2-40B4-BE49-F238E27FC236}">
                <a16:creationId xmlns:a16="http://schemas.microsoft.com/office/drawing/2014/main" id="{E77FA1B4-5E83-489E-86C9-9A68DB802C4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12427"/>
          <a:stretch/>
        </p:blipFill>
        <p:spPr>
          <a:xfrm>
            <a:off x="300276" y="923114"/>
            <a:ext cx="2157724" cy="1757302"/>
          </a:xfrm>
          <a:prstGeom prst="rect">
            <a:avLst/>
          </a:prstGeom>
        </p:spPr>
      </p:pic>
      <p:pic>
        <p:nvPicPr>
          <p:cNvPr id="17" name="Picture 16">
            <a:extLst>
              <a:ext uri="{FF2B5EF4-FFF2-40B4-BE49-F238E27FC236}">
                <a16:creationId xmlns:a16="http://schemas.microsoft.com/office/drawing/2014/main" id="{63D0FB2A-DB1F-4BFF-BAE1-6A5A39DE9FE2}"/>
              </a:ext>
            </a:extLst>
          </p:cNvPr>
          <p:cNvPicPr>
            <a:picLocks noChangeAspect="1"/>
          </p:cNvPicPr>
          <p:nvPr/>
        </p:nvPicPr>
        <p:blipFill>
          <a:blip r:embed="rId5"/>
          <a:stretch>
            <a:fillRect/>
          </a:stretch>
        </p:blipFill>
        <p:spPr>
          <a:xfrm>
            <a:off x="3407335" y="1100868"/>
            <a:ext cx="1698418" cy="1643790"/>
          </a:xfrm>
          <a:prstGeom prst="rect">
            <a:avLst/>
          </a:prstGeom>
        </p:spPr>
      </p:pic>
      <p:pic>
        <p:nvPicPr>
          <p:cNvPr id="18" name="Picture 17">
            <a:extLst>
              <a:ext uri="{FF2B5EF4-FFF2-40B4-BE49-F238E27FC236}">
                <a16:creationId xmlns:a16="http://schemas.microsoft.com/office/drawing/2014/main" id="{69BF9075-275E-47FF-AA2A-62A5647A3586}"/>
              </a:ext>
            </a:extLst>
          </p:cNvPr>
          <p:cNvPicPr>
            <a:picLocks noChangeAspect="1"/>
          </p:cNvPicPr>
          <p:nvPr/>
        </p:nvPicPr>
        <p:blipFill>
          <a:blip r:embed="rId6"/>
          <a:stretch>
            <a:fillRect/>
          </a:stretch>
        </p:blipFill>
        <p:spPr>
          <a:xfrm>
            <a:off x="176959" y="3158374"/>
            <a:ext cx="1992398" cy="1484308"/>
          </a:xfrm>
          <a:prstGeom prst="rect">
            <a:avLst/>
          </a:prstGeom>
        </p:spPr>
      </p:pic>
      <p:pic>
        <p:nvPicPr>
          <p:cNvPr id="19" name="Picture 18">
            <a:extLst>
              <a:ext uri="{FF2B5EF4-FFF2-40B4-BE49-F238E27FC236}">
                <a16:creationId xmlns:a16="http://schemas.microsoft.com/office/drawing/2014/main" id="{C8B6DCAD-D2AF-4F73-8640-70283A61F306}"/>
              </a:ext>
            </a:extLst>
          </p:cNvPr>
          <p:cNvPicPr>
            <a:picLocks noChangeAspect="1"/>
          </p:cNvPicPr>
          <p:nvPr/>
        </p:nvPicPr>
        <p:blipFill>
          <a:blip r:embed="rId7"/>
          <a:stretch>
            <a:fillRect/>
          </a:stretch>
        </p:blipFill>
        <p:spPr>
          <a:xfrm>
            <a:off x="176185" y="5293926"/>
            <a:ext cx="1992398" cy="1484308"/>
          </a:xfrm>
          <a:prstGeom prst="rect">
            <a:avLst/>
          </a:prstGeom>
        </p:spPr>
      </p:pic>
      <p:sp>
        <p:nvSpPr>
          <p:cNvPr id="20" name="Flowchart: Connector 19">
            <a:extLst>
              <a:ext uri="{FF2B5EF4-FFF2-40B4-BE49-F238E27FC236}">
                <a16:creationId xmlns:a16="http://schemas.microsoft.com/office/drawing/2014/main" id="{C73C7FC1-29D3-43D2-B806-28EB1A2D741C}"/>
              </a:ext>
            </a:extLst>
          </p:cNvPr>
          <p:cNvSpPr/>
          <p:nvPr/>
        </p:nvSpPr>
        <p:spPr>
          <a:xfrm>
            <a:off x="7782258" y="3648148"/>
            <a:ext cx="352340" cy="338554"/>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C3EDE30-40E1-4AC0-B754-0AFE88039EAB}"/>
              </a:ext>
            </a:extLst>
          </p:cNvPr>
          <p:cNvSpPr/>
          <p:nvPr/>
        </p:nvSpPr>
        <p:spPr>
          <a:xfrm>
            <a:off x="2658373" y="2854682"/>
            <a:ext cx="3404146" cy="461665"/>
          </a:xfrm>
          <a:prstGeom prst="rect">
            <a:avLst/>
          </a:prstGeom>
        </p:spPr>
        <p:txBody>
          <a:bodyPr wrap="square">
            <a:spAutoFit/>
          </a:bodyPr>
          <a:lstStyle/>
          <a:p>
            <a:pPr algn="just"/>
            <a:r>
              <a:rPr lang="vi-VN" sz="2400">
                <a:solidFill>
                  <a:srgbClr val="1B04FA"/>
                </a:solidFill>
                <a:latin typeface="Arial" panose="020B0604020202020204" pitchFamily="34" charset="0"/>
                <a:cs typeface="Arial" panose="020B0604020202020204" pitchFamily="34" charset="0"/>
              </a:rPr>
              <a:t>điện tử - viễn thông</a:t>
            </a:r>
            <a:endParaRPr lang="en-US" sz="2400">
              <a:solidFill>
                <a:srgbClr val="1B04FA"/>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D1CED907-849D-4E1E-963A-6E439A76444D}"/>
              </a:ext>
            </a:extLst>
          </p:cNvPr>
          <p:cNvSpPr/>
          <p:nvPr/>
        </p:nvSpPr>
        <p:spPr>
          <a:xfrm>
            <a:off x="2257515" y="6056569"/>
            <a:ext cx="4945656" cy="523220"/>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chế biến nông sản.</a:t>
            </a:r>
            <a:endParaRPr lang="en-US" sz="2800">
              <a:solidFill>
                <a:srgbClr val="1B04FA"/>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A555988D-57D9-4ED2-AC34-C29FC3AC66D5}"/>
              </a:ext>
            </a:extLst>
          </p:cNvPr>
          <p:cNvSpPr/>
          <p:nvPr/>
        </p:nvSpPr>
        <p:spPr>
          <a:xfrm>
            <a:off x="369740" y="4763938"/>
            <a:ext cx="1852290" cy="523220"/>
          </a:xfrm>
          <a:prstGeom prst="rect">
            <a:avLst/>
          </a:prstGeom>
        </p:spPr>
        <p:txBody>
          <a:bodyPr wrap="square">
            <a:spAutoFit/>
          </a:bodyPr>
          <a:lstStyle/>
          <a:p>
            <a:pPr algn="just"/>
            <a:r>
              <a:rPr lang="en-US" sz="2800">
                <a:solidFill>
                  <a:srgbClr val="1B04FA"/>
                </a:solidFill>
                <a:latin typeface="Arial" panose="020B0604020202020204" pitchFamily="34" charset="0"/>
                <a:cs typeface="Arial" panose="020B0604020202020204" pitchFamily="34" charset="0"/>
              </a:rPr>
              <a:t>h</a:t>
            </a:r>
            <a:r>
              <a:rPr lang="vi-VN" sz="2800">
                <a:solidFill>
                  <a:srgbClr val="1B04FA"/>
                </a:solidFill>
                <a:latin typeface="Arial" panose="020B0604020202020204" pitchFamily="34" charset="0"/>
                <a:cs typeface="Arial" panose="020B0604020202020204" pitchFamily="34" charset="0"/>
              </a:rPr>
              <a:t>ải cảng</a:t>
            </a:r>
            <a:endParaRPr lang="en-US" sz="2800">
              <a:solidFill>
                <a:srgbClr val="1B04FA"/>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F93E07A9-6625-4C6E-86D9-EFAF3162395C}"/>
              </a:ext>
            </a:extLst>
          </p:cNvPr>
          <p:cNvSpPr/>
          <p:nvPr/>
        </p:nvSpPr>
        <p:spPr>
          <a:xfrm>
            <a:off x="3528892" y="4997664"/>
            <a:ext cx="4945656" cy="523220"/>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du lịch.</a:t>
            </a:r>
            <a:endParaRPr lang="en-US" sz="2800">
              <a:solidFill>
                <a:srgbClr val="1B04FA"/>
              </a:solidFill>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7124814C-1D89-4D26-B3B0-3908BC25ED68}"/>
              </a:ext>
            </a:extLst>
          </p:cNvPr>
          <p:cNvPicPr>
            <a:picLocks noChangeAspect="1"/>
          </p:cNvPicPr>
          <p:nvPr/>
        </p:nvPicPr>
        <p:blipFill>
          <a:blip r:embed="rId8"/>
          <a:stretch>
            <a:fillRect/>
          </a:stretch>
        </p:blipFill>
        <p:spPr>
          <a:xfrm>
            <a:off x="3222560" y="3270074"/>
            <a:ext cx="1773721" cy="1794050"/>
          </a:xfrm>
          <a:prstGeom prst="rect">
            <a:avLst/>
          </a:prstGeom>
        </p:spPr>
      </p:pic>
      <p:grpSp>
        <p:nvGrpSpPr>
          <p:cNvPr id="27" name="Group 26">
            <a:extLst>
              <a:ext uri="{FF2B5EF4-FFF2-40B4-BE49-F238E27FC236}">
                <a16:creationId xmlns:a16="http://schemas.microsoft.com/office/drawing/2014/main" id="{744A30BC-D71A-45AF-96EB-30F9F58AA0F2}"/>
              </a:ext>
            </a:extLst>
          </p:cNvPr>
          <p:cNvGrpSpPr/>
          <p:nvPr/>
        </p:nvGrpSpPr>
        <p:grpSpPr>
          <a:xfrm>
            <a:off x="193327" y="31333"/>
            <a:ext cx="8082981" cy="872949"/>
            <a:chOff x="1133366" y="2220084"/>
            <a:chExt cx="5681780" cy="914400"/>
          </a:xfrm>
          <a:solidFill>
            <a:srgbClr val="FFFF9B"/>
          </a:solidFill>
        </p:grpSpPr>
        <p:sp>
          <p:nvSpPr>
            <p:cNvPr id="28" name="Arrow: Pentagon 27">
              <a:extLst>
                <a:ext uri="{FF2B5EF4-FFF2-40B4-BE49-F238E27FC236}">
                  <a16:creationId xmlns:a16="http://schemas.microsoft.com/office/drawing/2014/main" id="{86393778-9460-4FE2-8C3A-31EAEC702E5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9" name="TextBox 28">
              <a:extLst>
                <a:ext uri="{FF2B5EF4-FFF2-40B4-BE49-F238E27FC236}">
                  <a16:creationId xmlns:a16="http://schemas.microsoft.com/office/drawing/2014/main" id="{6DE445DC-E70A-482D-A948-1D5D97A31B1A}"/>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30" name="TextBox 29">
            <a:extLst>
              <a:ext uri="{FF2B5EF4-FFF2-40B4-BE49-F238E27FC236}">
                <a16:creationId xmlns:a16="http://schemas.microsoft.com/office/drawing/2014/main" id="{8C52A107-B477-4A6B-8F7C-B910010541E7}"/>
              </a:ext>
            </a:extLst>
          </p:cNvPr>
          <p:cNvSpPr txBox="1"/>
          <p:nvPr/>
        </p:nvSpPr>
        <p:spPr>
          <a:xfrm>
            <a:off x="1413766" y="192905"/>
            <a:ext cx="639224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Các trung tâm kinh tế quan trọng</a:t>
            </a:r>
          </a:p>
        </p:txBody>
      </p:sp>
      <p:sp>
        <p:nvSpPr>
          <p:cNvPr id="31" name="Arrow: Pentagon 30">
            <a:extLst>
              <a:ext uri="{FF2B5EF4-FFF2-40B4-BE49-F238E27FC236}">
                <a16:creationId xmlns:a16="http://schemas.microsoft.com/office/drawing/2014/main" id="{691993E4-F7EC-49BB-A95B-D9CCE006C561}"/>
              </a:ext>
            </a:extLst>
          </p:cNvPr>
          <p:cNvSpPr/>
          <p:nvPr/>
        </p:nvSpPr>
        <p:spPr>
          <a:xfrm>
            <a:off x="83507" y="28409"/>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32" name="Isosceles Triangle 31">
            <a:extLst>
              <a:ext uri="{FF2B5EF4-FFF2-40B4-BE49-F238E27FC236}">
                <a16:creationId xmlns:a16="http://schemas.microsoft.com/office/drawing/2014/main" id="{F423A0DA-FDBA-407C-ADCE-74169E317FAC}"/>
              </a:ext>
            </a:extLst>
          </p:cNvPr>
          <p:cNvSpPr/>
          <p:nvPr/>
        </p:nvSpPr>
        <p:spPr>
          <a:xfrm rot="5400000">
            <a:off x="1074239" y="33578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35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par>
                                <p:cTn id="21" presetID="16" presetClass="entr" presetSubtype="2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par>
                                <p:cTn id="29" presetID="16" presetClass="entr" presetSubtype="21"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par>
                                <p:cTn id="37" presetID="16" presetClass="entr" presetSubtype="21"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barn(inVertical)">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left)">
                                      <p:cBhvr>
                                        <p:cTn id="50" dur="500"/>
                                        <p:tgtEl>
                                          <p:spTgt spid="31"/>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wipe(left)">
                                      <p:cBhvr>
                                        <p:cTn id="5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animBg="1"/>
      <p:bldP spid="22" grpId="0"/>
      <p:bldP spid="23" grpId="0"/>
      <p:bldP spid="24" grpId="0"/>
      <p:bldP spid="25" grpId="0"/>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D719DC-3B93-4C18-A776-B8D785CF4451}"/>
              </a:ext>
            </a:extLst>
          </p:cNvPr>
          <p:cNvPicPr>
            <a:picLocks noChangeAspect="1"/>
          </p:cNvPicPr>
          <p:nvPr/>
        </p:nvPicPr>
        <p:blipFill rotWithShape="1">
          <a:blip r:embed="rId2"/>
          <a:srcRect l="49250" t="16517" r="40417" b="67812"/>
          <a:stretch/>
        </p:blipFill>
        <p:spPr>
          <a:xfrm>
            <a:off x="10932160" y="26173"/>
            <a:ext cx="1259840" cy="1074695"/>
          </a:xfrm>
          <a:prstGeom prst="rect">
            <a:avLst/>
          </a:prstGeom>
        </p:spPr>
      </p:pic>
      <p:grpSp>
        <p:nvGrpSpPr>
          <p:cNvPr id="10" name="Group 9">
            <a:extLst>
              <a:ext uri="{FF2B5EF4-FFF2-40B4-BE49-F238E27FC236}">
                <a16:creationId xmlns:a16="http://schemas.microsoft.com/office/drawing/2014/main" id="{C6F97E2E-A7C8-4C19-A86D-BB20CAAD5131}"/>
              </a:ext>
            </a:extLst>
          </p:cNvPr>
          <p:cNvGrpSpPr/>
          <p:nvPr/>
        </p:nvGrpSpPr>
        <p:grpSpPr>
          <a:xfrm>
            <a:off x="5652056" y="962252"/>
            <a:ext cx="6599319" cy="5895748"/>
            <a:chOff x="5652056" y="962252"/>
            <a:chExt cx="6599319" cy="5895748"/>
          </a:xfrm>
        </p:grpSpPr>
        <p:pic>
          <p:nvPicPr>
            <p:cNvPr id="11" name="Picture 10" descr="Map&#10;&#10;Description automatically generated">
              <a:extLst>
                <a:ext uri="{FF2B5EF4-FFF2-40B4-BE49-F238E27FC236}">
                  <a16:creationId xmlns:a16="http://schemas.microsoft.com/office/drawing/2014/main" id="{AE826812-F001-4AD2-8EB3-1494F7902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5782" y="962252"/>
              <a:ext cx="6356162" cy="5862545"/>
            </a:xfrm>
            <a:prstGeom prst="rect">
              <a:avLst/>
            </a:prstGeom>
          </p:spPr>
        </p:pic>
        <p:sp>
          <p:nvSpPr>
            <p:cNvPr id="12" name="TextBox 11">
              <a:extLst>
                <a:ext uri="{FF2B5EF4-FFF2-40B4-BE49-F238E27FC236}">
                  <a16:creationId xmlns:a16="http://schemas.microsoft.com/office/drawing/2014/main" id="{C000CA27-F458-4CDD-A439-14D4FF82FCE0}"/>
                </a:ext>
              </a:extLst>
            </p:cNvPr>
            <p:cNvSpPr txBox="1"/>
            <p:nvPr/>
          </p:nvSpPr>
          <p:spPr>
            <a:xfrm>
              <a:off x="5652056" y="6519446"/>
              <a:ext cx="6599319" cy="338554"/>
            </a:xfrm>
            <a:prstGeom prst="rect">
              <a:avLst/>
            </a:prstGeom>
            <a:solidFill>
              <a:schemeClr val="bg1"/>
            </a:solidFill>
          </p:spPr>
          <p:txBody>
            <a:bodyPr wrap="square" rtlCol="0">
              <a:spAutoFit/>
            </a:bodyPr>
            <a:lstStyle/>
            <a:p>
              <a:r>
                <a:rPr lang="en-US" sz="1600">
                  <a:solidFill>
                    <a:srgbClr val="0071C1"/>
                  </a:solidFill>
                  <a:latin typeface="Arial" panose="020B0604020202020204" pitchFamily="34" charset="0"/>
                  <a:cs typeface="Arial" panose="020B0604020202020204" pitchFamily="34" charset="0"/>
                </a:rPr>
                <a:t>Hình 2. Bản đồ các trung tâm kinh tế quan trọng ở Bắc Mĩ năm 2020</a:t>
              </a:r>
            </a:p>
          </p:txBody>
        </p:sp>
      </p:grpSp>
      <p:grpSp>
        <p:nvGrpSpPr>
          <p:cNvPr id="23" name="Group 22">
            <a:extLst>
              <a:ext uri="{FF2B5EF4-FFF2-40B4-BE49-F238E27FC236}">
                <a16:creationId xmlns:a16="http://schemas.microsoft.com/office/drawing/2014/main" id="{4778DDD4-F3A6-4383-B7DC-38D8A9DCA905}"/>
              </a:ext>
            </a:extLst>
          </p:cNvPr>
          <p:cNvGrpSpPr/>
          <p:nvPr/>
        </p:nvGrpSpPr>
        <p:grpSpPr>
          <a:xfrm>
            <a:off x="141741" y="1012523"/>
            <a:ext cx="2256060" cy="2196892"/>
            <a:chOff x="141741" y="1012523"/>
            <a:chExt cx="2256060" cy="2196892"/>
          </a:xfrm>
        </p:grpSpPr>
        <p:sp>
          <p:nvSpPr>
            <p:cNvPr id="13" name="Rectangle 12">
              <a:extLst>
                <a:ext uri="{FF2B5EF4-FFF2-40B4-BE49-F238E27FC236}">
                  <a16:creationId xmlns:a16="http://schemas.microsoft.com/office/drawing/2014/main" id="{E890C454-7854-4979-A3B3-1FF1B7F8FA28}"/>
                </a:ext>
              </a:extLst>
            </p:cNvPr>
            <p:cNvSpPr/>
            <p:nvPr/>
          </p:nvSpPr>
          <p:spPr>
            <a:xfrm>
              <a:off x="701431" y="2747750"/>
              <a:ext cx="1621866" cy="461665"/>
            </a:xfrm>
            <a:prstGeom prst="rect">
              <a:avLst/>
            </a:prstGeom>
          </p:spPr>
          <p:txBody>
            <a:bodyPr wrap="square">
              <a:spAutoFit/>
            </a:bodyPr>
            <a:lstStyle/>
            <a:p>
              <a:r>
                <a:rPr lang="vi-VN" sz="2400">
                  <a:solidFill>
                    <a:srgbClr val="1B04FA"/>
                  </a:solidFill>
                  <a:latin typeface="Arial" panose="020B0604020202020204" pitchFamily="34" charset="0"/>
                  <a:cs typeface="Arial" panose="020B0604020202020204" pitchFamily="34" charset="0"/>
                </a:rPr>
                <a:t>Cơ khí</a:t>
              </a:r>
              <a:endParaRPr lang="en-US" sz="2400">
                <a:solidFill>
                  <a:srgbClr val="1B04FA"/>
                </a:solidFill>
                <a:latin typeface="Arial" panose="020B0604020202020204" pitchFamily="34" charset="0"/>
                <a:cs typeface="Arial" panose="020B0604020202020204" pitchFamily="34" charset="0"/>
              </a:endParaRPr>
            </a:p>
          </p:txBody>
        </p:sp>
        <p:pic>
          <p:nvPicPr>
            <p:cNvPr id="1026" name="Picture 2" descr="Quản lý sản xuất cơ khí có những cách nào? | Cloudify">
              <a:extLst>
                <a:ext uri="{FF2B5EF4-FFF2-40B4-BE49-F238E27FC236}">
                  <a16:creationId xmlns:a16="http://schemas.microsoft.com/office/drawing/2014/main" id="{D8BC3774-14B2-44F7-9209-9BC0DFFF81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741" y="1012523"/>
              <a:ext cx="2256060" cy="1692045"/>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Flowchart: Connector 13">
            <a:extLst>
              <a:ext uri="{FF2B5EF4-FFF2-40B4-BE49-F238E27FC236}">
                <a16:creationId xmlns:a16="http://schemas.microsoft.com/office/drawing/2014/main" id="{54DB4AE4-F2CD-43D3-808C-FB45F61668E5}"/>
              </a:ext>
            </a:extLst>
          </p:cNvPr>
          <p:cNvSpPr/>
          <p:nvPr/>
        </p:nvSpPr>
        <p:spPr>
          <a:xfrm>
            <a:off x="7576830" y="4683716"/>
            <a:ext cx="352340" cy="338554"/>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F09F9E0E-81D9-4065-B09B-1B41BF55AC5C}"/>
              </a:ext>
            </a:extLst>
          </p:cNvPr>
          <p:cNvGrpSpPr/>
          <p:nvPr/>
        </p:nvGrpSpPr>
        <p:grpSpPr>
          <a:xfrm>
            <a:off x="3115146" y="1151395"/>
            <a:ext cx="1992398" cy="1971286"/>
            <a:chOff x="3115146" y="1151395"/>
            <a:chExt cx="1992398" cy="1971286"/>
          </a:xfrm>
        </p:grpSpPr>
        <p:sp>
          <p:nvSpPr>
            <p:cNvPr id="16" name="Rectangle 15">
              <a:extLst>
                <a:ext uri="{FF2B5EF4-FFF2-40B4-BE49-F238E27FC236}">
                  <a16:creationId xmlns:a16="http://schemas.microsoft.com/office/drawing/2014/main" id="{1E21F0F4-8554-4115-BC5E-687C06AF45B0}"/>
                </a:ext>
              </a:extLst>
            </p:cNvPr>
            <p:cNvSpPr/>
            <p:nvPr/>
          </p:nvSpPr>
          <p:spPr>
            <a:xfrm>
              <a:off x="3386665" y="2661016"/>
              <a:ext cx="1630200" cy="461665"/>
            </a:xfrm>
            <a:prstGeom prst="rect">
              <a:avLst/>
            </a:prstGeom>
          </p:spPr>
          <p:txBody>
            <a:bodyPr wrap="square">
              <a:spAutoFit/>
            </a:bodyPr>
            <a:lstStyle/>
            <a:p>
              <a:r>
                <a:rPr lang="vi-VN" sz="2400">
                  <a:solidFill>
                    <a:srgbClr val="1B04FA"/>
                  </a:solidFill>
                  <a:latin typeface="Arial" panose="020B0604020202020204" pitchFamily="34" charset="0"/>
                  <a:cs typeface="Arial" panose="020B0604020202020204" pitchFamily="34" charset="0"/>
                </a:rPr>
                <a:t>hải cảng</a:t>
              </a:r>
              <a:endParaRPr lang="en-US" sz="2400">
                <a:solidFill>
                  <a:srgbClr val="1B04FA"/>
                </a:solidFill>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CE9B90C3-5D99-4D29-A58A-CD4CD57273B8}"/>
                </a:ext>
              </a:extLst>
            </p:cNvPr>
            <p:cNvPicPr>
              <a:picLocks noChangeAspect="1"/>
            </p:cNvPicPr>
            <p:nvPr/>
          </p:nvPicPr>
          <p:blipFill>
            <a:blip r:embed="rId5"/>
            <a:stretch>
              <a:fillRect/>
            </a:stretch>
          </p:blipFill>
          <p:spPr>
            <a:xfrm>
              <a:off x="3115146" y="1151395"/>
              <a:ext cx="1992398" cy="1484308"/>
            </a:xfrm>
            <a:prstGeom prst="rect">
              <a:avLst/>
            </a:prstGeom>
          </p:spPr>
        </p:pic>
      </p:grpSp>
      <p:grpSp>
        <p:nvGrpSpPr>
          <p:cNvPr id="27" name="Group 26">
            <a:extLst>
              <a:ext uri="{FF2B5EF4-FFF2-40B4-BE49-F238E27FC236}">
                <a16:creationId xmlns:a16="http://schemas.microsoft.com/office/drawing/2014/main" id="{5AB685A2-6DE7-4E2A-B6AF-305F57CF35BF}"/>
              </a:ext>
            </a:extLst>
          </p:cNvPr>
          <p:cNvGrpSpPr/>
          <p:nvPr/>
        </p:nvGrpSpPr>
        <p:grpSpPr>
          <a:xfrm>
            <a:off x="-1703683" y="5214210"/>
            <a:ext cx="6791017" cy="1643790"/>
            <a:chOff x="-1703683" y="5214210"/>
            <a:chExt cx="6791017" cy="1643790"/>
          </a:xfrm>
        </p:grpSpPr>
        <p:sp>
          <p:nvSpPr>
            <p:cNvPr id="20" name="Rectangle 19">
              <a:extLst>
                <a:ext uri="{FF2B5EF4-FFF2-40B4-BE49-F238E27FC236}">
                  <a16:creationId xmlns:a16="http://schemas.microsoft.com/office/drawing/2014/main" id="{B572F7E8-EA46-4F00-9298-395A62534CCB}"/>
                </a:ext>
              </a:extLst>
            </p:cNvPr>
            <p:cNvSpPr/>
            <p:nvPr/>
          </p:nvSpPr>
          <p:spPr>
            <a:xfrm>
              <a:off x="-1703683" y="5985500"/>
              <a:ext cx="6683774" cy="830997"/>
            </a:xfrm>
            <a:prstGeom prst="rect">
              <a:avLst/>
            </a:prstGeom>
          </p:spPr>
          <p:txBody>
            <a:bodyPr wrap="square">
              <a:spAutoFit/>
            </a:bodyPr>
            <a:lstStyle/>
            <a:p>
              <a:pPr algn="ctr"/>
              <a:r>
                <a:rPr lang="vi-VN" sz="2400">
                  <a:solidFill>
                    <a:srgbClr val="1B04FA"/>
                  </a:solidFill>
                  <a:latin typeface="Arial" panose="020B0604020202020204" pitchFamily="34" charset="0"/>
                  <a:cs typeface="Arial" panose="020B0604020202020204" pitchFamily="34" charset="0"/>
                </a:rPr>
                <a:t>hàng không và </a:t>
              </a:r>
              <a:endParaRPr lang="en-US" sz="2400">
                <a:solidFill>
                  <a:srgbClr val="1B04FA"/>
                </a:solidFill>
                <a:latin typeface="Arial" panose="020B0604020202020204" pitchFamily="34" charset="0"/>
                <a:cs typeface="Arial" panose="020B0604020202020204" pitchFamily="34" charset="0"/>
              </a:endParaRPr>
            </a:p>
            <a:p>
              <a:pPr algn="ctr"/>
              <a:r>
                <a:rPr lang="vi-VN" sz="2400">
                  <a:solidFill>
                    <a:srgbClr val="1B04FA"/>
                  </a:solidFill>
                  <a:latin typeface="Arial" panose="020B0604020202020204" pitchFamily="34" charset="0"/>
                  <a:cs typeface="Arial" panose="020B0604020202020204" pitchFamily="34" charset="0"/>
                </a:rPr>
                <a:t>điện tử - viễn thông.</a:t>
              </a:r>
              <a:endParaRPr lang="en-US" sz="2400">
                <a:solidFill>
                  <a:srgbClr val="1B04FA"/>
                </a:solidFill>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0C1F6587-2274-4530-BF92-E4AB440F5317}"/>
                </a:ext>
              </a:extLst>
            </p:cNvPr>
            <p:cNvPicPr>
              <a:picLocks noChangeAspect="1"/>
            </p:cNvPicPr>
            <p:nvPr/>
          </p:nvPicPr>
          <p:blipFill>
            <a:blip r:embed="rId6"/>
            <a:stretch>
              <a:fillRect/>
            </a:stretch>
          </p:blipFill>
          <p:spPr>
            <a:xfrm>
              <a:off x="3388916" y="5214210"/>
              <a:ext cx="1698418" cy="1643790"/>
            </a:xfrm>
            <a:prstGeom prst="rect">
              <a:avLst/>
            </a:prstGeom>
          </p:spPr>
        </p:pic>
      </p:grpSp>
      <p:grpSp>
        <p:nvGrpSpPr>
          <p:cNvPr id="25" name="Group 24">
            <a:extLst>
              <a:ext uri="{FF2B5EF4-FFF2-40B4-BE49-F238E27FC236}">
                <a16:creationId xmlns:a16="http://schemas.microsoft.com/office/drawing/2014/main" id="{D2BF231C-1E7E-4AB9-B76E-90BDE0FA0AD0}"/>
              </a:ext>
            </a:extLst>
          </p:cNvPr>
          <p:cNvGrpSpPr/>
          <p:nvPr/>
        </p:nvGrpSpPr>
        <p:grpSpPr>
          <a:xfrm>
            <a:off x="398672" y="3266713"/>
            <a:ext cx="1801424" cy="1829544"/>
            <a:chOff x="398672" y="3266713"/>
            <a:chExt cx="1801424" cy="1829544"/>
          </a:xfrm>
        </p:grpSpPr>
        <p:sp>
          <p:nvSpPr>
            <p:cNvPr id="17" name="Rectangle 16">
              <a:extLst>
                <a:ext uri="{FF2B5EF4-FFF2-40B4-BE49-F238E27FC236}">
                  <a16:creationId xmlns:a16="http://schemas.microsoft.com/office/drawing/2014/main" id="{B0B78393-EDFD-4B30-8721-A32ADE61B803}"/>
                </a:ext>
              </a:extLst>
            </p:cNvPr>
            <p:cNvSpPr/>
            <p:nvPr/>
          </p:nvSpPr>
          <p:spPr>
            <a:xfrm>
              <a:off x="568092" y="4634592"/>
              <a:ext cx="1621866" cy="461665"/>
            </a:xfrm>
            <a:prstGeom prst="rect">
              <a:avLst/>
            </a:prstGeom>
          </p:spPr>
          <p:txBody>
            <a:bodyPr wrap="square">
              <a:spAutoFit/>
            </a:bodyPr>
            <a:lstStyle/>
            <a:p>
              <a:r>
                <a:rPr lang="vi-VN" sz="2400">
                  <a:solidFill>
                    <a:srgbClr val="1B04FA"/>
                  </a:solidFill>
                  <a:latin typeface="Arial" panose="020B0604020202020204" pitchFamily="34" charset="0"/>
                  <a:cs typeface="Arial" panose="020B0604020202020204" pitchFamily="34" charset="0"/>
                </a:rPr>
                <a:t>đóng tàu</a:t>
              </a:r>
              <a:endParaRPr lang="en-US" sz="2400">
                <a:solidFill>
                  <a:srgbClr val="1B04FA"/>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9F34E015-8FB2-47E0-B7A9-DE6082F1B9B2}"/>
                </a:ext>
              </a:extLst>
            </p:cNvPr>
            <p:cNvPicPr>
              <a:picLocks noChangeAspect="1"/>
            </p:cNvPicPr>
            <p:nvPr/>
          </p:nvPicPr>
          <p:blipFill>
            <a:blip r:embed="rId7"/>
            <a:stretch>
              <a:fillRect/>
            </a:stretch>
          </p:blipFill>
          <p:spPr>
            <a:xfrm>
              <a:off x="398672" y="3266713"/>
              <a:ext cx="1801424" cy="1344346"/>
            </a:xfrm>
            <a:prstGeom prst="rect">
              <a:avLst/>
            </a:prstGeom>
          </p:spPr>
        </p:pic>
      </p:grpSp>
      <p:grpSp>
        <p:nvGrpSpPr>
          <p:cNvPr id="26" name="Group 25">
            <a:extLst>
              <a:ext uri="{FF2B5EF4-FFF2-40B4-BE49-F238E27FC236}">
                <a16:creationId xmlns:a16="http://schemas.microsoft.com/office/drawing/2014/main" id="{AC513FEC-3FB8-4C33-AAD5-EB2C271950A4}"/>
              </a:ext>
            </a:extLst>
          </p:cNvPr>
          <p:cNvGrpSpPr/>
          <p:nvPr/>
        </p:nvGrpSpPr>
        <p:grpSpPr>
          <a:xfrm>
            <a:off x="3115146" y="3221173"/>
            <a:ext cx="2542121" cy="1846274"/>
            <a:chOff x="3115146" y="3221173"/>
            <a:chExt cx="2542121" cy="1846274"/>
          </a:xfrm>
        </p:grpSpPr>
        <p:sp>
          <p:nvSpPr>
            <p:cNvPr id="19" name="Rectangle 18">
              <a:extLst>
                <a:ext uri="{FF2B5EF4-FFF2-40B4-BE49-F238E27FC236}">
                  <a16:creationId xmlns:a16="http://schemas.microsoft.com/office/drawing/2014/main" id="{2BF0E630-212E-4162-B65E-B9492567CCA2}"/>
                </a:ext>
              </a:extLst>
            </p:cNvPr>
            <p:cNvSpPr/>
            <p:nvPr/>
          </p:nvSpPr>
          <p:spPr>
            <a:xfrm>
              <a:off x="3252440" y="4605782"/>
              <a:ext cx="2404827" cy="461665"/>
            </a:xfrm>
            <a:prstGeom prst="rect">
              <a:avLst/>
            </a:prstGeom>
          </p:spPr>
          <p:txBody>
            <a:bodyPr wrap="square">
              <a:spAutoFit/>
            </a:bodyPr>
            <a:lstStyle/>
            <a:p>
              <a:r>
                <a:rPr lang="vi-VN" sz="2400">
                  <a:solidFill>
                    <a:srgbClr val="1B04FA"/>
                  </a:solidFill>
                  <a:latin typeface="Arial" panose="020B0604020202020204" pitchFamily="34" charset="0"/>
                  <a:cs typeface="Arial" panose="020B0604020202020204" pitchFamily="34" charset="0"/>
                </a:rPr>
                <a:t>ngân hàng</a:t>
              </a:r>
              <a:endParaRPr lang="en-US" sz="2400">
                <a:solidFill>
                  <a:srgbClr val="1B04FA"/>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3C49CB9B-4769-4FFC-823F-C40DF5CE1A19}"/>
                </a:ext>
              </a:extLst>
            </p:cNvPr>
            <p:cNvPicPr>
              <a:picLocks noChangeAspect="1"/>
            </p:cNvPicPr>
            <p:nvPr/>
          </p:nvPicPr>
          <p:blipFill>
            <a:blip r:embed="rId8"/>
            <a:stretch>
              <a:fillRect/>
            </a:stretch>
          </p:blipFill>
          <p:spPr>
            <a:xfrm>
              <a:off x="3115146" y="3221173"/>
              <a:ext cx="2072943" cy="1426738"/>
            </a:xfrm>
            <a:prstGeom prst="rect">
              <a:avLst/>
            </a:prstGeom>
          </p:spPr>
        </p:pic>
      </p:grpSp>
      <p:grpSp>
        <p:nvGrpSpPr>
          <p:cNvPr id="29" name="Group 28">
            <a:extLst>
              <a:ext uri="{FF2B5EF4-FFF2-40B4-BE49-F238E27FC236}">
                <a16:creationId xmlns:a16="http://schemas.microsoft.com/office/drawing/2014/main" id="{529FF53C-2008-4BEC-926D-0802ACC4115A}"/>
              </a:ext>
            </a:extLst>
          </p:cNvPr>
          <p:cNvGrpSpPr/>
          <p:nvPr/>
        </p:nvGrpSpPr>
        <p:grpSpPr>
          <a:xfrm>
            <a:off x="193327" y="31333"/>
            <a:ext cx="8082981" cy="872949"/>
            <a:chOff x="1133366" y="2220084"/>
            <a:chExt cx="5681780" cy="914400"/>
          </a:xfrm>
          <a:solidFill>
            <a:srgbClr val="FFFF9B"/>
          </a:solidFill>
        </p:grpSpPr>
        <p:sp>
          <p:nvSpPr>
            <p:cNvPr id="30" name="Arrow: Pentagon 29">
              <a:extLst>
                <a:ext uri="{FF2B5EF4-FFF2-40B4-BE49-F238E27FC236}">
                  <a16:creationId xmlns:a16="http://schemas.microsoft.com/office/drawing/2014/main" id="{E68B9499-0121-4747-8BBC-C189C3462B54}"/>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1" name="TextBox 30">
              <a:extLst>
                <a:ext uri="{FF2B5EF4-FFF2-40B4-BE49-F238E27FC236}">
                  <a16:creationId xmlns:a16="http://schemas.microsoft.com/office/drawing/2014/main" id="{989281B9-E492-4049-841C-1CD610F6ECB5}"/>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32" name="TextBox 31">
            <a:extLst>
              <a:ext uri="{FF2B5EF4-FFF2-40B4-BE49-F238E27FC236}">
                <a16:creationId xmlns:a16="http://schemas.microsoft.com/office/drawing/2014/main" id="{57D51EE8-40B8-4015-9A7A-1B02EE908651}"/>
              </a:ext>
            </a:extLst>
          </p:cNvPr>
          <p:cNvSpPr txBox="1"/>
          <p:nvPr/>
        </p:nvSpPr>
        <p:spPr>
          <a:xfrm>
            <a:off x="1413766" y="192905"/>
            <a:ext cx="639224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Các trung tâm kinh tế quan trọng</a:t>
            </a:r>
          </a:p>
        </p:txBody>
      </p:sp>
      <p:sp>
        <p:nvSpPr>
          <p:cNvPr id="33" name="Arrow: Pentagon 32">
            <a:extLst>
              <a:ext uri="{FF2B5EF4-FFF2-40B4-BE49-F238E27FC236}">
                <a16:creationId xmlns:a16="http://schemas.microsoft.com/office/drawing/2014/main" id="{1BC4F935-9994-47C0-A33F-55B90101C565}"/>
              </a:ext>
            </a:extLst>
          </p:cNvPr>
          <p:cNvSpPr/>
          <p:nvPr/>
        </p:nvSpPr>
        <p:spPr>
          <a:xfrm>
            <a:off x="83507" y="28409"/>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34" name="Isosceles Triangle 33">
            <a:extLst>
              <a:ext uri="{FF2B5EF4-FFF2-40B4-BE49-F238E27FC236}">
                <a16:creationId xmlns:a16="http://schemas.microsoft.com/office/drawing/2014/main" id="{454754B4-4C11-45B9-9210-B3BB51DC37A3}"/>
              </a:ext>
            </a:extLst>
          </p:cNvPr>
          <p:cNvSpPr/>
          <p:nvPr/>
        </p:nvSpPr>
        <p:spPr>
          <a:xfrm rot="5400000">
            <a:off x="1074239" y="33578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177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left)">
                                      <p:cBhvr>
                                        <p:cTn id="3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3"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D719DC-3B93-4C18-A776-B8D785CF4451}"/>
              </a:ext>
            </a:extLst>
          </p:cNvPr>
          <p:cNvPicPr>
            <a:picLocks noChangeAspect="1"/>
          </p:cNvPicPr>
          <p:nvPr/>
        </p:nvPicPr>
        <p:blipFill rotWithShape="1">
          <a:blip r:embed="rId2"/>
          <a:srcRect l="49250" t="16517" r="40417" b="67812"/>
          <a:stretch/>
        </p:blipFill>
        <p:spPr>
          <a:xfrm>
            <a:off x="10932160" y="26173"/>
            <a:ext cx="1259840" cy="1074695"/>
          </a:xfrm>
          <a:prstGeom prst="rect">
            <a:avLst/>
          </a:prstGeom>
        </p:spPr>
      </p:pic>
      <p:grpSp>
        <p:nvGrpSpPr>
          <p:cNvPr id="10" name="Group 9">
            <a:extLst>
              <a:ext uri="{FF2B5EF4-FFF2-40B4-BE49-F238E27FC236}">
                <a16:creationId xmlns:a16="http://schemas.microsoft.com/office/drawing/2014/main" id="{C6F97E2E-A7C8-4C19-A86D-BB20CAAD5131}"/>
              </a:ext>
            </a:extLst>
          </p:cNvPr>
          <p:cNvGrpSpPr/>
          <p:nvPr/>
        </p:nvGrpSpPr>
        <p:grpSpPr>
          <a:xfrm>
            <a:off x="5652056" y="962252"/>
            <a:ext cx="6599319" cy="5895748"/>
            <a:chOff x="5652056" y="962252"/>
            <a:chExt cx="6599319" cy="5895748"/>
          </a:xfrm>
        </p:grpSpPr>
        <p:pic>
          <p:nvPicPr>
            <p:cNvPr id="11" name="Picture 10" descr="Map&#10;&#10;Description automatically generated">
              <a:extLst>
                <a:ext uri="{FF2B5EF4-FFF2-40B4-BE49-F238E27FC236}">
                  <a16:creationId xmlns:a16="http://schemas.microsoft.com/office/drawing/2014/main" id="{AE826812-F001-4AD2-8EB3-1494F7902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5782" y="962252"/>
              <a:ext cx="6356162" cy="5862545"/>
            </a:xfrm>
            <a:prstGeom prst="rect">
              <a:avLst/>
            </a:prstGeom>
          </p:spPr>
        </p:pic>
        <p:sp>
          <p:nvSpPr>
            <p:cNvPr id="12" name="TextBox 11">
              <a:extLst>
                <a:ext uri="{FF2B5EF4-FFF2-40B4-BE49-F238E27FC236}">
                  <a16:creationId xmlns:a16="http://schemas.microsoft.com/office/drawing/2014/main" id="{C000CA27-F458-4CDD-A439-14D4FF82FCE0}"/>
                </a:ext>
              </a:extLst>
            </p:cNvPr>
            <p:cNvSpPr txBox="1"/>
            <p:nvPr/>
          </p:nvSpPr>
          <p:spPr>
            <a:xfrm>
              <a:off x="5652056" y="6519446"/>
              <a:ext cx="6599319" cy="338554"/>
            </a:xfrm>
            <a:prstGeom prst="rect">
              <a:avLst/>
            </a:prstGeom>
            <a:solidFill>
              <a:schemeClr val="bg1"/>
            </a:solidFill>
          </p:spPr>
          <p:txBody>
            <a:bodyPr wrap="square" rtlCol="0">
              <a:spAutoFit/>
            </a:bodyPr>
            <a:lstStyle/>
            <a:p>
              <a:r>
                <a:rPr lang="en-US" sz="1600">
                  <a:solidFill>
                    <a:srgbClr val="0071C1"/>
                  </a:solidFill>
                  <a:latin typeface="Arial" panose="020B0604020202020204" pitchFamily="34" charset="0"/>
                  <a:cs typeface="Arial" panose="020B0604020202020204" pitchFamily="34" charset="0"/>
                </a:rPr>
                <a:t>Hình 2. Bản đồ các trung tâm kinh tế quan trọng ở Bắc Mĩ năm 2020</a:t>
              </a:r>
            </a:p>
          </p:txBody>
        </p:sp>
      </p:grpSp>
      <p:sp>
        <p:nvSpPr>
          <p:cNvPr id="9" name="Rectangle 8">
            <a:extLst>
              <a:ext uri="{FF2B5EF4-FFF2-40B4-BE49-F238E27FC236}">
                <a16:creationId xmlns:a16="http://schemas.microsoft.com/office/drawing/2014/main" id="{EDAC8781-EC6F-4604-BBD6-5953D0A44988}"/>
              </a:ext>
            </a:extLst>
          </p:cNvPr>
          <p:cNvSpPr/>
          <p:nvPr/>
        </p:nvSpPr>
        <p:spPr>
          <a:xfrm>
            <a:off x="405944" y="1532691"/>
            <a:ext cx="6096000" cy="3539430"/>
          </a:xfrm>
          <a:prstGeom prst="rect">
            <a:avLst/>
          </a:prstGeom>
        </p:spPr>
        <p:txBody>
          <a:bodyPr>
            <a:spAutoFit/>
          </a:bodyPr>
          <a:lstStyle/>
          <a:p>
            <a:r>
              <a:rPr lang="vi-VN" sz="2800">
                <a:solidFill>
                  <a:srgbClr val="1B04FA"/>
                </a:solidFill>
              </a:rPr>
              <a:t>+ Lốt-an-giơ-lét: </a:t>
            </a:r>
            <a:endParaRPr lang="en-US" sz="2800">
              <a:solidFill>
                <a:srgbClr val="1B04FA"/>
              </a:solidFill>
            </a:endParaRPr>
          </a:p>
          <a:p>
            <a:r>
              <a:rPr lang="vi-VN" sz="2800">
                <a:solidFill>
                  <a:srgbClr val="1B04FA"/>
                </a:solidFill>
              </a:rPr>
              <a:t>+ Niu-Oóc:.</a:t>
            </a:r>
          </a:p>
          <a:p>
            <a:r>
              <a:rPr lang="vi-VN" sz="2800">
                <a:solidFill>
                  <a:srgbClr val="1B04FA"/>
                </a:solidFill>
              </a:rPr>
              <a:t>+ Oa-sinh-tơn: </a:t>
            </a:r>
            <a:endParaRPr lang="en-US" sz="2800">
              <a:solidFill>
                <a:srgbClr val="1B04FA"/>
              </a:solidFill>
            </a:endParaRPr>
          </a:p>
          <a:p>
            <a:r>
              <a:rPr lang="vi-VN" sz="2800">
                <a:solidFill>
                  <a:srgbClr val="1B04FA"/>
                </a:solidFill>
              </a:rPr>
              <a:t>+ Tô-rôn-tô: </a:t>
            </a:r>
            <a:endParaRPr lang="en-US" sz="2800">
              <a:solidFill>
                <a:srgbClr val="1B04FA"/>
              </a:solidFill>
            </a:endParaRPr>
          </a:p>
          <a:p>
            <a:r>
              <a:rPr lang="vi-VN" sz="2800">
                <a:solidFill>
                  <a:srgbClr val="1B04FA"/>
                </a:solidFill>
              </a:rPr>
              <a:t>+ Môn-trê-an:.</a:t>
            </a:r>
          </a:p>
          <a:p>
            <a:r>
              <a:rPr lang="vi-VN" sz="2800">
                <a:solidFill>
                  <a:srgbClr val="1B04FA"/>
                </a:solidFill>
              </a:rPr>
              <a:t>+ Si-ca-gô:</a:t>
            </a:r>
          </a:p>
          <a:p>
            <a:r>
              <a:rPr lang="vi-VN" sz="2800">
                <a:solidFill>
                  <a:srgbClr val="1B04FA"/>
                </a:solidFill>
              </a:rPr>
              <a:t>+Hau-xtơn: </a:t>
            </a:r>
            <a:endParaRPr lang="en-US" sz="2800">
              <a:solidFill>
                <a:srgbClr val="1B04FA"/>
              </a:solidFill>
            </a:endParaRPr>
          </a:p>
          <a:p>
            <a:r>
              <a:rPr lang="vi-VN" sz="2800">
                <a:solidFill>
                  <a:srgbClr val="1B04FA"/>
                </a:solidFill>
              </a:rPr>
              <a:t>+</a:t>
            </a:r>
            <a:r>
              <a:rPr lang="en-US" sz="2800">
                <a:solidFill>
                  <a:srgbClr val="1B04FA"/>
                </a:solidFill>
              </a:rPr>
              <a:t> Niu Oóc-lin</a:t>
            </a:r>
            <a:r>
              <a:rPr lang="vi-VN" sz="2800">
                <a:solidFill>
                  <a:srgbClr val="1B04FA"/>
                </a:solidFill>
              </a:rPr>
              <a:t> :</a:t>
            </a:r>
            <a:endParaRPr lang="en-US"/>
          </a:p>
        </p:txBody>
      </p:sp>
      <p:sp>
        <p:nvSpPr>
          <p:cNvPr id="14" name="Flowchart: Connector 13">
            <a:extLst>
              <a:ext uri="{FF2B5EF4-FFF2-40B4-BE49-F238E27FC236}">
                <a16:creationId xmlns:a16="http://schemas.microsoft.com/office/drawing/2014/main" id="{0825C864-B640-47CB-A6DB-A5EA611308EA}"/>
              </a:ext>
            </a:extLst>
          </p:cNvPr>
          <p:cNvSpPr/>
          <p:nvPr/>
        </p:nvSpPr>
        <p:spPr>
          <a:xfrm>
            <a:off x="7755710" y="5003670"/>
            <a:ext cx="352340" cy="338554"/>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8BF4E76E-A7A1-448F-B4A0-C1FC48C58A2F}"/>
              </a:ext>
            </a:extLst>
          </p:cNvPr>
          <p:cNvSpPr/>
          <p:nvPr/>
        </p:nvSpPr>
        <p:spPr>
          <a:xfrm>
            <a:off x="10465780" y="4345162"/>
            <a:ext cx="352340" cy="338554"/>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0174D4AA-660A-4172-A2DB-CF9F29620A43}"/>
              </a:ext>
            </a:extLst>
          </p:cNvPr>
          <p:cNvSpPr/>
          <p:nvPr/>
        </p:nvSpPr>
        <p:spPr>
          <a:xfrm>
            <a:off x="10339638" y="4646961"/>
            <a:ext cx="352340" cy="338554"/>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CC7822D3-08F6-4CF0-A8E2-39E5BB275682}"/>
              </a:ext>
            </a:extLst>
          </p:cNvPr>
          <p:cNvSpPr/>
          <p:nvPr/>
        </p:nvSpPr>
        <p:spPr>
          <a:xfrm>
            <a:off x="10063621" y="4136649"/>
            <a:ext cx="352340" cy="338554"/>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C8905A69-1CA7-4EBF-9F0C-8E22B46ACEB7}"/>
              </a:ext>
            </a:extLst>
          </p:cNvPr>
          <p:cNvSpPr/>
          <p:nvPr/>
        </p:nvSpPr>
        <p:spPr>
          <a:xfrm>
            <a:off x="9618855" y="4501707"/>
            <a:ext cx="352340" cy="338554"/>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15507BEC-B72A-4003-9DD2-CB04A2C6B4BA}"/>
              </a:ext>
            </a:extLst>
          </p:cNvPr>
          <p:cNvSpPr/>
          <p:nvPr/>
        </p:nvSpPr>
        <p:spPr>
          <a:xfrm>
            <a:off x="9266515" y="5510576"/>
            <a:ext cx="352340" cy="338554"/>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4EA1681F-B8F9-4C36-B721-E95D4CD6A57E}"/>
              </a:ext>
            </a:extLst>
          </p:cNvPr>
          <p:cNvSpPr/>
          <p:nvPr/>
        </p:nvSpPr>
        <p:spPr>
          <a:xfrm>
            <a:off x="9618855" y="5423004"/>
            <a:ext cx="352340" cy="338554"/>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55E1F2CD-D75B-4590-9A36-CC5D0A8E8E61}"/>
              </a:ext>
            </a:extLst>
          </p:cNvPr>
          <p:cNvSpPr/>
          <p:nvPr/>
        </p:nvSpPr>
        <p:spPr>
          <a:xfrm>
            <a:off x="10324878" y="3920729"/>
            <a:ext cx="352340" cy="338554"/>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D8140E5A-51C1-4FF5-A09D-032EC160F708}"/>
              </a:ext>
            </a:extLst>
          </p:cNvPr>
          <p:cNvGrpSpPr/>
          <p:nvPr/>
        </p:nvGrpSpPr>
        <p:grpSpPr>
          <a:xfrm>
            <a:off x="193327" y="57837"/>
            <a:ext cx="8082981" cy="872949"/>
            <a:chOff x="1133366" y="2220084"/>
            <a:chExt cx="5681780" cy="914400"/>
          </a:xfrm>
          <a:solidFill>
            <a:srgbClr val="FFFF9B"/>
          </a:solidFill>
        </p:grpSpPr>
        <p:sp>
          <p:nvSpPr>
            <p:cNvPr id="23" name="Arrow: Pentagon 22">
              <a:extLst>
                <a:ext uri="{FF2B5EF4-FFF2-40B4-BE49-F238E27FC236}">
                  <a16:creationId xmlns:a16="http://schemas.microsoft.com/office/drawing/2014/main" id="{FF089502-0298-4FB7-93F3-5B1150996482}"/>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4" name="TextBox 23">
              <a:extLst>
                <a:ext uri="{FF2B5EF4-FFF2-40B4-BE49-F238E27FC236}">
                  <a16:creationId xmlns:a16="http://schemas.microsoft.com/office/drawing/2014/main" id="{3F5EC5B0-50E7-4487-A4A7-03D478689547}"/>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5" name="TextBox 24">
            <a:extLst>
              <a:ext uri="{FF2B5EF4-FFF2-40B4-BE49-F238E27FC236}">
                <a16:creationId xmlns:a16="http://schemas.microsoft.com/office/drawing/2014/main" id="{F014DDA0-E125-46FB-82DE-E9D7B06BC41F}"/>
              </a:ext>
            </a:extLst>
          </p:cNvPr>
          <p:cNvSpPr txBox="1"/>
          <p:nvPr/>
        </p:nvSpPr>
        <p:spPr>
          <a:xfrm>
            <a:off x="1413766" y="219409"/>
            <a:ext cx="639224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Các trung tâm kinh tế quan trọng</a:t>
            </a:r>
          </a:p>
        </p:txBody>
      </p:sp>
      <p:sp>
        <p:nvSpPr>
          <p:cNvPr id="26" name="Arrow: Pentagon 25">
            <a:extLst>
              <a:ext uri="{FF2B5EF4-FFF2-40B4-BE49-F238E27FC236}">
                <a16:creationId xmlns:a16="http://schemas.microsoft.com/office/drawing/2014/main" id="{06879F54-E142-4265-AAF6-078FD5E8DD32}"/>
              </a:ext>
            </a:extLst>
          </p:cNvPr>
          <p:cNvSpPr/>
          <p:nvPr/>
        </p:nvSpPr>
        <p:spPr>
          <a:xfrm>
            <a:off x="83507" y="54913"/>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7" name="Isosceles Triangle 26">
            <a:extLst>
              <a:ext uri="{FF2B5EF4-FFF2-40B4-BE49-F238E27FC236}">
                <a16:creationId xmlns:a16="http://schemas.microsoft.com/office/drawing/2014/main" id="{7A9D94FC-19A6-4433-B916-72740E281B1A}"/>
              </a:ext>
            </a:extLst>
          </p:cNvPr>
          <p:cNvSpPr/>
          <p:nvPr/>
        </p:nvSpPr>
        <p:spPr>
          <a:xfrm rot="5400000">
            <a:off x="1074239" y="36228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227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left)">
                                      <p:cBhvr>
                                        <p:cTn id="45" dur="500"/>
                                        <p:tgtEl>
                                          <p:spTgt spid="26"/>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left)">
                                      <p:cBhvr>
                                        <p:cTn id="4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6" grpId="0" animBg="1"/>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36115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847</TotalTime>
  <Words>2012</Words>
  <Application>Microsoft Office PowerPoint</Application>
  <PresentationFormat>Widescreen</PresentationFormat>
  <Paragraphs>170</Paragraphs>
  <Slides>29</Slides>
  <Notes>13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#9Slide03 AllRoundGothic</vt:lpstr>
      <vt:lpstr>#9Slide03 IcielNovecento sans E</vt:lpstr>
      <vt:lpstr>Arial</vt:lpstr>
      <vt:lpstr>Calibri</vt:lpstr>
      <vt:lpstr>Calibri Light</vt:lpstr>
      <vt:lpstr>Kids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Windows User</cp:lastModifiedBy>
  <cp:revision>66</cp:revision>
  <dcterms:created xsi:type="dcterms:W3CDTF">2022-05-01T02:50:18Z</dcterms:created>
  <dcterms:modified xsi:type="dcterms:W3CDTF">2023-02-23T04:10:23Z</dcterms:modified>
</cp:coreProperties>
</file>