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6" r:id="rId2"/>
    <p:sldId id="1368" r:id="rId3"/>
    <p:sldId id="387" r:id="rId4"/>
    <p:sldId id="273" r:id="rId5"/>
    <p:sldId id="274" r:id="rId6"/>
    <p:sldId id="278" r:id="rId7"/>
    <p:sldId id="275" r:id="rId8"/>
    <p:sldId id="579" r:id="rId9"/>
    <p:sldId id="277" r:id="rId10"/>
    <p:sldId id="1376" r:id="rId11"/>
    <p:sldId id="1378" r:id="rId12"/>
    <p:sldId id="1300" r:id="rId13"/>
    <p:sldId id="1401" r:id="rId14"/>
    <p:sldId id="1403" r:id="rId15"/>
    <p:sldId id="1405" r:id="rId16"/>
    <p:sldId id="1406" r:id="rId17"/>
    <p:sldId id="626" r:id="rId18"/>
    <p:sldId id="1409" r:id="rId19"/>
    <p:sldId id="1407" r:id="rId20"/>
    <p:sldId id="302" r:id="rId21"/>
    <p:sldId id="303" r:id="rId22"/>
    <p:sldId id="480" r:id="rId23"/>
    <p:sldId id="1410" r:id="rId24"/>
    <p:sldId id="610" r:id="rId25"/>
    <p:sldId id="616" r:id="rId26"/>
    <p:sldId id="315" r:id="rId27"/>
    <p:sldId id="617" r:id="rId28"/>
    <p:sldId id="621" r:id="rId29"/>
    <p:sldId id="318" r:id="rId30"/>
    <p:sldId id="311" r:id="rId31"/>
    <p:sldId id="312" r:id="rId32"/>
    <p:sldId id="313" r:id="rId33"/>
    <p:sldId id="618" r:id="rId34"/>
    <p:sldId id="1411" r:id="rId35"/>
    <p:sldId id="300" r:id="rId36"/>
    <p:sldId id="1414" r:id="rId37"/>
    <p:sldId id="320" r:id="rId38"/>
    <p:sldId id="601" r:id="rId39"/>
    <p:sldId id="285" r:id="rId40"/>
    <p:sldId id="344" r:id="rId41"/>
    <p:sldId id="1415" r:id="rId42"/>
    <p:sldId id="1402" r:id="rId43"/>
    <p:sldId id="1404" r:id="rId44"/>
    <p:sldId id="1400" r:id="rId45"/>
    <p:sldId id="1380" r:id="rId46"/>
    <p:sldId id="812" r:id="rId47"/>
    <p:sldId id="398" r:id="rId48"/>
    <p:sldId id="1397" r:id="rId49"/>
    <p:sldId id="1399" r:id="rId50"/>
    <p:sldId id="264" r:id="rId51"/>
    <p:sldId id="258" r:id="rId52"/>
    <p:sldId id="291" r:id="rId53"/>
    <p:sldId id="295" r:id="rId54"/>
    <p:sldId id="296" r:id="rId55"/>
    <p:sldId id="297" r:id="rId56"/>
    <p:sldId id="299" r:id="rId57"/>
    <p:sldId id="1322" r:id="rId58"/>
    <p:sldId id="440" r:id="rId59"/>
    <p:sldId id="317" r:id="rId60"/>
    <p:sldId id="625" r:id="rId61"/>
    <p:sldId id="308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B0"/>
    <a:srgbClr val="3366FF"/>
    <a:srgbClr val="FF0066"/>
    <a:srgbClr val="1B04FA"/>
    <a:srgbClr val="F7FA76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48" d="100"/>
          <a:sy n="48" d="100"/>
        </p:scale>
        <p:origin x="52" y="1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 cấu dấn số trẻ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lớp thành 8 nhóm (mỗi nhóm 5-6 HS)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2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5FB7D-FA4E-49DD-9533-025CF81678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3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nhận xét chung,mời hs đại diện nhóm bất kì xác định trên bản đồ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1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0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5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3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slide" Target="slide2.xml"/><Relationship Id="rId17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%E1%BA%A2_R%E1%BA%ADp_X%C3%AA_%C3%9At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s://vi.wikipedia.org/wiki/Mecca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H%E1%BB%93i_gi%C3%A1o" TargetMode="External"/><Relationship Id="rId5" Type="http://schemas.openxmlformats.org/officeDocument/2006/relationships/hyperlink" Target="https://vi.wikipedia.org/wiki/Al-Masjid_al-Haram#cite_note-GME-1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vi.wikipedia.org/wiki/Ti%E1%BA%BFng_%E1%BA%A2_R%E1%BA%ADp" TargetMode="External"/><Relationship Id="rId9" Type="http://schemas.openxmlformats.org/officeDocument/2006/relationships/hyperlink" Target="https://vi.wikipedia.org/wiki/Th%C3%A1nh_%C4%91%C6%B0%E1%BB%9Dng_H%E1%BB%93i_gi%C3%A1o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5"/>
            <a:ext cx="2505692" cy="1262657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1685925" y="154187"/>
            <a:ext cx="10506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đặc điểm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tôn giáo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8682878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3145241" y="3827996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bố dân cư, các đô thị lớn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9BF37-30C3-4C23-A377-10C4B7AA17F7}"/>
              </a:ext>
            </a:extLst>
          </p:cNvPr>
          <p:cNvGrpSpPr/>
          <p:nvPr/>
        </p:nvGrpSpPr>
        <p:grpSpPr>
          <a:xfrm>
            <a:off x="110635" y="93172"/>
            <a:ext cx="9315805" cy="872949"/>
            <a:chOff x="110635" y="93172"/>
            <a:chExt cx="9315805" cy="8729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9252531-8132-4908-9173-C41AC1D06769}"/>
                </a:ext>
              </a:extLst>
            </p:cNvPr>
            <p:cNvGrpSpPr/>
            <p:nvPr/>
          </p:nvGrpSpPr>
          <p:grpSpPr>
            <a:xfrm>
              <a:off x="872863" y="93172"/>
              <a:ext cx="5620702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EDF44B02-C7D4-43EB-9A1C-D3A9D7ED2239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A0D230-C254-44CB-A530-00A9D818CF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5E59E-1C51-4D6A-BDCC-169F0DD6CC24}"/>
                </a:ext>
              </a:extLst>
            </p:cNvPr>
            <p:cNvSpPr txBox="1"/>
            <p:nvPr/>
          </p:nvSpPr>
          <p:spPr>
            <a:xfrm>
              <a:off x="2044930" y="268389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Dân cư,tôn giáo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35662B-4097-4F11-A25E-1EA633DA8650}"/>
                </a:ext>
              </a:extLst>
            </p:cNvPr>
            <p:cNvGrpSpPr/>
            <p:nvPr/>
          </p:nvGrpSpPr>
          <p:grpSpPr>
            <a:xfrm>
              <a:off x="110635" y="93172"/>
              <a:ext cx="1301952" cy="872949"/>
              <a:chOff x="344605" y="154323"/>
              <a:chExt cx="1301952" cy="872949"/>
            </a:xfrm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2566DAB2-8108-478E-BC4C-FA9EACA1552A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D27078DB-C4BE-459A-A8FC-3764D4B8EE3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E7630C5-DF2F-4F34-A7FD-74C59DD2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407964"/>
              </p:ext>
            </p:extLst>
          </p:nvPr>
        </p:nvGraphicFramePr>
        <p:xfrm>
          <a:off x="547006" y="1780925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9595B14-595C-4889-A369-B3DB0578B66B}"/>
              </a:ext>
            </a:extLst>
          </p:cNvPr>
          <p:cNvSpPr txBox="1"/>
          <p:nvPr/>
        </p:nvSpPr>
        <p:spPr>
          <a:xfrm>
            <a:off x="1070679" y="207075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69CC2-6946-48E6-8D03-202BCB58F18A}"/>
              </a:ext>
            </a:extLst>
          </p:cNvPr>
          <p:cNvSpPr txBox="1"/>
          <p:nvPr/>
        </p:nvSpPr>
        <p:spPr>
          <a:xfrm>
            <a:off x="4643844" y="1857154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1D61B-1924-45E0-B0FD-5419BD5135D5}"/>
              </a:ext>
            </a:extLst>
          </p:cNvPr>
          <p:cNvSpPr txBox="1"/>
          <p:nvPr/>
        </p:nvSpPr>
        <p:spPr>
          <a:xfrm>
            <a:off x="8440093" y="1805334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55747-5595-415C-80F7-20EE1652E878}"/>
              </a:ext>
            </a:extLst>
          </p:cNvPr>
          <p:cNvSpPr txBox="1"/>
          <p:nvPr/>
        </p:nvSpPr>
        <p:spPr>
          <a:xfrm>
            <a:off x="1067498" y="307359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9FE76-302D-416C-8DA5-F09EB0E802C3}"/>
              </a:ext>
            </a:extLst>
          </p:cNvPr>
          <p:cNvSpPr txBox="1"/>
          <p:nvPr/>
        </p:nvSpPr>
        <p:spPr>
          <a:xfrm>
            <a:off x="1064317" y="407644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5941A-BF31-443B-A2E7-0D9F50DC98C4}"/>
              </a:ext>
            </a:extLst>
          </p:cNvPr>
          <p:cNvSpPr txBox="1"/>
          <p:nvPr/>
        </p:nvSpPr>
        <p:spPr>
          <a:xfrm>
            <a:off x="5362792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48FE7-3891-4B89-9AA6-D9453F7806EF}"/>
              </a:ext>
            </a:extLst>
          </p:cNvPr>
          <p:cNvSpPr txBox="1"/>
          <p:nvPr/>
        </p:nvSpPr>
        <p:spPr>
          <a:xfrm>
            <a:off x="9496970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8FB78A-2D5F-4874-835E-E02ED14991A7}"/>
              </a:ext>
            </a:extLst>
          </p:cNvPr>
          <p:cNvSpPr txBox="1"/>
          <p:nvPr/>
        </p:nvSpPr>
        <p:spPr>
          <a:xfrm>
            <a:off x="5361202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1BBC78-CEC6-4899-BE91-518AE66D612D}"/>
              </a:ext>
            </a:extLst>
          </p:cNvPr>
          <p:cNvSpPr txBox="1"/>
          <p:nvPr/>
        </p:nvSpPr>
        <p:spPr>
          <a:xfrm>
            <a:off x="9496970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31F0E-5A64-4220-9437-E6178D9FEB11}"/>
              </a:ext>
            </a:extLst>
          </p:cNvPr>
          <p:cNvSpPr txBox="1"/>
          <p:nvPr/>
        </p:nvSpPr>
        <p:spPr>
          <a:xfrm>
            <a:off x="717419" y="1141338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5EF26-B906-4C47-BDDC-80BA8734463B}"/>
              </a:ext>
            </a:extLst>
          </p:cNvPr>
          <p:cNvSpPr/>
          <p:nvPr/>
        </p:nvSpPr>
        <p:spPr>
          <a:xfrm>
            <a:off x="249672" y="5079287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bảng 1, cho biết số dân và tỉ lệ số dân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5A668-627D-4699-B817-81580EF40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9" t="43556" r="43417" b="27111"/>
          <a:stretch/>
        </p:blipFill>
        <p:spPr>
          <a:xfrm>
            <a:off x="138509" y="5601657"/>
            <a:ext cx="1221055" cy="119687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F2AA07-E1A6-4748-B619-19085F1F2EC0}"/>
              </a:ext>
            </a:extLst>
          </p:cNvPr>
          <p:cNvSpPr/>
          <p:nvPr/>
        </p:nvSpPr>
        <p:spPr>
          <a:xfrm>
            <a:off x="5359341" y="2977979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7FE1BE-929D-49F8-B584-A7119575B73D}"/>
              </a:ext>
            </a:extLst>
          </p:cNvPr>
          <p:cNvSpPr/>
          <p:nvPr/>
        </p:nvSpPr>
        <p:spPr>
          <a:xfrm>
            <a:off x="5467734" y="4063310"/>
            <a:ext cx="1397589" cy="523220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</p:spTree>
    <p:extLst>
      <p:ext uri="{BB962C8B-B14F-4D97-AF65-F5344CB8AC3E}">
        <p14:creationId xmlns:p14="http://schemas.microsoft.com/office/powerpoint/2010/main" val="21549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64618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1047368" y="5515761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2341291"/>
            <a:ext cx="107992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 đông nhất thế giới, chiếm gần 60% dân số thế giới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F3EB410-52AC-481C-88AE-9728028B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357329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 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01" y="108816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6CF42-3C3A-439E-B45D-86405CC7D60E}"/>
              </a:ext>
            </a:extLst>
          </p:cNvPr>
          <p:cNvSpPr txBox="1"/>
          <p:nvPr/>
        </p:nvSpPr>
        <p:spPr>
          <a:xfrm>
            <a:off x="1045279" y="13093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Dân c</a:t>
            </a:r>
            <a:r>
              <a:rPr lang="vi-VN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17145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391329" cy="2682307"/>
            <a:chOff x="2612336" y="729937"/>
            <a:chExt cx="8812156" cy="22436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334374" cy="211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2344815"/>
            <a:chOff x="2304646" y="3301497"/>
            <a:chExt cx="9248237" cy="2687509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D6024AC6-9463-4E08-A7DE-30A63B87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6133488" y="3474127"/>
            <a:ext cx="1992316" cy="8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819651-A202-49DF-9CEF-35006E5CF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590" y="3062765"/>
            <a:ext cx="1992316" cy="125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8300529" y="3435042"/>
            <a:ext cx="389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theo vòng tròn</a:t>
            </a:r>
          </a:p>
        </p:txBody>
      </p:sp>
    </p:spTree>
    <p:extLst>
      <p:ext uri="{BB962C8B-B14F-4D97-AF65-F5344CB8AC3E}">
        <p14:creationId xmlns:p14="http://schemas.microsoft.com/office/powerpoint/2010/main" val="41627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90774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4175F9-6CCD-473A-BDCA-4C267BF695AF}"/>
              </a:ext>
            </a:extLst>
          </p:cNvPr>
          <p:cNvGrpSpPr/>
          <p:nvPr/>
        </p:nvGrpSpPr>
        <p:grpSpPr>
          <a:xfrm>
            <a:off x="968579" y="5092950"/>
            <a:ext cx="11071791" cy="2038048"/>
            <a:chOff x="2612336" y="729937"/>
            <a:chExt cx="8922550" cy="2518354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D5FB229D-5DC5-490B-9848-197E63E61EEE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0AF03A-4B49-411E-8496-1E9F80A30902}"/>
                </a:ext>
              </a:extLst>
            </p:cNvPr>
            <p:cNvSpPr/>
            <p:nvPr/>
          </p:nvSpPr>
          <p:spPr>
            <a:xfrm>
              <a:off x="2722730" y="863192"/>
              <a:ext cx="8812156" cy="2385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8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63AC8-87A0-42B0-A339-7EB95C68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" t="4292" r="1470" b="7102"/>
          <a:stretch/>
        </p:blipFill>
        <p:spPr>
          <a:xfrm>
            <a:off x="122711" y="-2969"/>
            <a:ext cx="11946577" cy="343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6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323BB4-0058-42F9-892B-0F20BA4F9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60739"/>
              </p:ext>
            </p:extLst>
          </p:nvPr>
        </p:nvGraphicFramePr>
        <p:xfrm>
          <a:off x="2845981" y="72957"/>
          <a:ext cx="9346019" cy="6785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410">
                  <a:extLst>
                    <a:ext uri="{9D8B030D-6E8A-4147-A177-3AD203B41FA5}">
                      <a16:colId xmlns:a16="http://schemas.microsoft.com/office/drawing/2014/main" val="1919794690"/>
                    </a:ext>
                  </a:extLst>
                </a:gridCol>
                <a:gridCol w="6758609">
                  <a:extLst>
                    <a:ext uri="{9D8B030D-6E8A-4147-A177-3AD203B41FA5}">
                      <a16:colId xmlns:a16="http://schemas.microsoft.com/office/drawing/2014/main" val="804720878"/>
                    </a:ext>
                  </a:extLst>
                </a:gridCol>
              </a:tblGrid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đầu của thiên niên kỉ thứ 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thần Bra-ma, Si-va, thần Vệ Nữ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thánh địa, đền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57812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Phật Thích ca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chùa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2882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đầu Công nguyên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Chúa Giê-su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0977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VII sau 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thánh A-la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thờ, thánh địa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05504"/>
                  </a:ext>
                </a:extLst>
              </a:tr>
              <a:tr h="45255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 b="1">
                          <a:solidFill>
                            <a:srgbClr val="1B04F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 giáo ở VN</a:t>
                      </a:r>
                      <a:endParaRPr lang="en-US" sz="2400" b="1">
                        <a:solidFill>
                          <a:srgbClr val="1B04F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28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546FC5-38C2-4390-88E8-3AE62C58636D}"/>
              </a:ext>
            </a:extLst>
          </p:cNvPr>
          <p:cNvSpPr txBox="1"/>
          <p:nvPr/>
        </p:nvSpPr>
        <p:spPr>
          <a:xfrm>
            <a:off x="57979" y="2798803"/>
            <a:ext cx="2703961" cy="240065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tên và nơi ra đời các tôn giáo ở châu Á vào chỗ trống</a:t>
            </a:r>
            <a:endParaRPr lang="en-US" sz="3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740E6-F42D-4300-8F3E-9F2CEEB08429}"/>
              </a:ext>
            </a:extLst>
          </p:cNvPr>
          <p:cNvSpPr/>
          <p:nvPr/>
        </p:nvSpPr>
        <p:spPr>
          <a:xfrm>
            <a:off x="304652" y="2228792"/>
            <a:ext cx="2547991" cy="529185"/>
          </a:xfrm>
          <a:prstGeom prst="roundRect">
            <a:avLst/>
          </a:prstGeom>
          <a:solidFill>
            <a:srgbClr val="FC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</a:t>
            </a:r>
            <a:endParaRPr lang="en-US" sz="2000" b="1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C5A8D-56DA-48B8-B88A-3CA64DB7B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0" t="48594" r="67417" b="41481"/>
          <a:stretch/>
        </p:blipFill>
        <p:spPr>
          <a:xfrm>
            <a:off x="270386" y="1414910"/>
            <a:ext cx="1177065" cy="6480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4DFC9-009D-459D-B6A7-540DC679A26E}"/>
              </a:ext>
            </a:extLst>
          </p:cNvPr>
          <p:cNvSpPr txBox="1"/>
          <p:nvPr/>
        </p:nvSpPr>
        <p:spPr>
          <a:xfrm>
            <a:off x="3267423" y="536734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 giáo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46CCA-DF86-4A74-9DAB-FAB6F6B85FB2}"/>
              </a:ext>
            </a:extLst>
          </p:cNvPr>
          <p:cNvSpPr txBox="1"/>
          <p:nvPr/>
        </p:nvSpPr>
        <p:spPr>
          <a:xfrm>
            <a:off x="7323385" y="412359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13396-A905-495B-BA99-FEC6D6C247A6}"/>
              </a:ext>
            </a:extLst>
          </p:cNvPr>
          <p:cNvSpPr txBox="1"/>
          <p:nvPr/>
        </p:nvSpPr>
        <p:spPr>
          <a:xfrm>
            <a:off x="3267423" y="1923841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F866-9F33-421B-B078-8ABE154CFA96}"/>
              </a:ext>
            </a:extLst>
          </p:cNvPr>
          <p:cNvSpPr txBox="1"/>
          <p:nvPr/>
        </p:nvSpPr>
        <p:spPr>
          <a:xfrm>
            <a:off x="7199986" y="1862947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9656B-C302-49F2-8DBF-E04C1997CD8C}"/>
              </a:ext>
            </a:extLst>
          </p:cNvPr>
          <p:cNvSpPr txBox="1"/>
          <p:nvPr/>
        </p:nvSpPr>
        <p:spPr>
          <a:xfrm>
            <a:off x="3202320" y="3408307"/>
            <a:ext cx="173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8350-6EF6-410B-A155-B4DBF8A1E357}"/>
              </a:ext>
            </a:extLst>
          </p:cNvPr>
          <p:cNvSpPr txBox="1"/>
          <p:nvPr/>
        </p:nvSpPr>
        <p:spPr>
          <a:xfrm>
            <a:off x="3385611" y="5330014"/>
            <a:ext cx="1649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 giáo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2009-25F8-4701-AF21-E881BEE91F10}"/>
              </a:ext>
            </a:extLst>
          </p:cNvPr>
          <p:cNvSpPr txBox="1"/>
          <p:nvPr/>
        </p:nvSpPr>
        <p:spPr>
          <a:xfrm>
            <a:off x="7141638" y="3501642"/>
            <a:ext cx="1444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Pa-le-xtin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72241-8998-4E61-BED2-E5621FC8A623}"/>
              </a:ext>
            </a:extLst>
          </p:cNvPr>
          <p:cNvSpPr txBox="1"/>
          <p:nvPr/>
        </p:nvSpPr>
        <p:spPr>
          <a:xfrm>
            <a:off x="7157203" y="5177723"/>
            <a:ext cx="17698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rập xê út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B5ACE-BD66-4FF5-B9B3-67DB8875D234}"/>
              </a:ext>
            </a:extLst>
          </p:cNvPr>
          <p:cNvSpPr txBox="1"/>
          <p:nvPr/>
        </p:nvSpPr>
        <p:spPr>
          <a:xfrm>
            <a:off x="5875792" y="6453425"/>
            <a:ext cx="4076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giáo,tin lành, thiên chúa giáo</a:t>
            </a:r>
          </a:p>
        </p:txBody>
      </p:sp>
      <p:pic>
        <p:nvPicPr>
          <p:cNvPr id="2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4FB11A2-C62A-49A5-A368-518B7A841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33" y="1450812"/>
            <a:ext cx="1171535" cy="648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0A95DF-76D7-4026-A9A6-350B49063F9D}"/>
              </a:ext>
            </a:extLst>
          </p:cNvPr>
          <p:cNvSpPr txBox="1"/>
          <p:nvPr/>
        </p:nvSpPr>
        <p:spPr>
          <a:xfrm>
            <a:off x="170108" y="1661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3113107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51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6B3688-0506-4BE3-A488-EB2E0819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7" t="23259" r="30250" b="37334"/>
          <a:stretch/>
        </p:blipFill>
        <p:spPr>
          <a:xfrm>
            <a:off x="948463" y="1181146"/>
            <a:ext cx="10175358" cy="54569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7F5461-DB15-4E55-A8D7-0C4258D1B4CD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A62C658-8A30-4F71-8319-A42D001A4FE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EB0993-B5A2-4B69-9623-EB82F4FEBD43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35B903-99F1-4712-8C35-A1E57393A048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D09D9-C579-4382-8AEA-B11B6395A741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C887196-CB16-4DAD-ACC7-F4C3E0C30EB6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E49779A-B387-477A-8A86-4D2C259F797F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D383C-7587-464C-932B-E8A70DD5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dogiao2">
            <a:extLst>
              <a:ext uri="{FF2B5EF4-FFF2-40B4-BE49-F238E27FC236}">
                <a16:creationId xmlns:a16="http://schemas.microsoft.com/office/drawing/2014/main" id="{188281F6-481A-417E-A0DB-62D7F1F4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 b="3847"/>
          <a:stretch>
            <a:fillRect/>
          </a:stretch>
        </p:blipFill>
        <p:spPr bwMode="auto">
          <a:xfrm>
            <a:off x="5350632" y="365198"/>
            <a:ext cx="3505200" cy="36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andogiao5">
            <a:extLst>
              <a:ext uri="{FF2B5EF4-FFF2-40B4-BE49-F238E27FC236}">
                <a16:creationId xmlns:a16="http://schemas.microsoft.com/office/drawing/2014/main" id="{E2B0E3A9-25BC-4417-85EA-49FB1804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495298" y="3615669"/>
            <a:ext cx="40005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ndogiao1">
            <a:extLst>
              <a:ext uri="{FF2B5EF4-FFF2-40B4-BE49-F238E27FC236}">
                <a16:creationId xmlns:a16="http://schemas.microsoft.com/office/drawing/2014/main" id="{D7ED07D8-492C-4706-A3EB-48006F7C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84" y="3065329"/>
            <a:ext cx="3317116" cy="37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angco-vat">
            <a:extLst>
              <a:ext uri="{FF2B5EF4-FFF2-40B4-BE49-F238E27FC236}">
                <a16:creationId xmlns:a16="http://schemas.microsoft.com/office/drawing/2014/main" id="{D8B3014E-A811-414A-891E-12A6C55B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457200" y="321365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720CAB5-B08E-44FB-B625-3D4A674E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3178003"/>
            <a:ext cx="3962401" cy="400110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thánh địa của Ấn Độ giáo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FC613B58-EA1D-4C2D-8A90-C3B3414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6457950"/>
            <a:ext cx="3657600" cy="400050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nghi lễ của Ấn Độ giáo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12D38837-76BE-4ADD-8809-D41C8F35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032" y="1862621"/>
            <a:ext cx="2421768" cy="907941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vị thần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Ấn Độ giáo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77ED9-8D68-44A6-AAFF-7DBAE92E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igiao7">
            <a:extLst>
              <a:ext uri="{FF2B5EF4-FFF2-40B4-BE49-F238E27FC236}">
                <a16:creationId xmlns:a16="http://schemas.microsoft.com/office/drawing/2014/main" id="{2053D57A-7DA7-4656-890E-C98ABFC2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>
            <a:fillRect/>
          </a:stretch>
        </p:blipFill>
        <p:spPr bwMode="auto">
          <a:xfrm>
            <a:off x="5941887" y="3559863"/>
            <a:ext cx="5236395" cy="27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oi giao mec ca">
            <a:extLst>
              <a:ext uri="{FF2B5EF4-FFF2-40B4-BE49-F238E27FC236}">
                <a16:creationId xmlns:a16="http://schemas.microsoft.com/office/drawing/2014/main" id="{BCC58DC2-BF06-4840-927E-271D65A1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87" y="-40481"/>
            <a:ext cx="523639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oi giao">
            <a:extLst>
              <a:ext uri="{FF2B5EF4-FFF2-40B4-BE49-F238E27FC236}">
                <a16:creationId xmlns:a16="http://schemas.microsoft.com/office/drawing/2014/main" id="{46CC6879-48BF-435A-BD2F-3EAD6BC4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2272"/>
          <a:stretch>
            <a:fillRect/>
          </a:stretch>
        </p:blipFill>
        <p:spPr bwMode="auto">
          <a:xfrm>
            <a:off x="565079" y="3536052"/>
            <a:ext cx="5106255" cy="28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oi giao 4">
            <a:extLst>
              <a:ext uri="{FF2B5EF4-FFF2-40B4-BE49-F238E27FC236}">
                <a16:creationId xmlns:a16="http://schemas.microsoft.com/office/drawing/2014/main" id="{85D5288F-62EE-41B7-9E4B-0556E897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565079" y="114650"/>
            <a:ext cx="4981253" cy="2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5062F382-8439-4502-BA55-F28F039A5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201" y="2988228"/>
            <a:ext cx="25908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A6984D1-01E0-4E11-91BD-D8ACC389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993231"/>
            <a:ext cx="2362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Thánh địa Mec-ca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F039B15-79C8-4392-97EE-35419042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334" y="6447676"/>
            <a:ext cx="4267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Tín đồ đạo Hồi đang cầu nguyện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59F23-34B6-4D58-95DD-E1C55D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09176" y="0"/>
            <a:ext cx="982824" cy="8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quanam">
            <a:extLst>
              <a:ext uri="{FF2B5EF4-FFF2-40B4-BE49-F238E27FC236}">
                <a16:creationId xmlns:a16="http://schemas.microsoft.com/office/drawing/2014/main" id="{D7D7F9FD-9892-4016-A863-D568E26D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07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4P1N9ACAMXIG9UCAWVP3SCCACU3XPLCAE3UZSZCAJG21CHCANPQTGVCAY80846CA20CTFGCAAVZLPRCAT8ZXSSCAXT5FCICA24K261CAWS0X0MCA9GXP54CAEUX106CA6DV1XCCAVYMS7ZCAD23DCFCA4M4LX9">
            <a:extLst>
              <a:ext uri="{FF2B5EF4-FFF2-40B4-BE49-F238E27FC236}">
                <a16:creationId xmlns:a16="http://schemas.microsoft.com/office/drawing/2014/main" id="{473C80B6-A884-446E-BCE2-88DF8BB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3489327"/>
            <a:ext cx="42534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Kathmandu_1024_768">
            <a:extLst>
              <a:ext uri="{FF2B5EF4-FFF2-40B4-BE49-F238E27FC236}">
                <a16:creationId xmlns:a16="http://schemas.microsoft.com/office/drawing/2014/main" id="{FDFB6497-7107-4FFD-B182-9C34D054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0043"/>
            <a:ext cx="4404190" cy="30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umbini3">
            <a:extLst>
              <a:ext uri="{FF2B5EF4-FFF2-40B4-BE49-F238E27FC236}">
                <a16:creationId xmlns:a16="http://schemas.microsoft.com/office/drawing/2014/main" id="{DDCBD74D-C298-4BBF-AFFE-6CD36E94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404020"/>
            <a:ext cx="42535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>
            <a:extLst>
              <a:ext uri="{FF2B5EF4-FFF2-40B4-BE49-F238E27FC236}">
                <a16:creationId xmlns:a16="http://schemas.microsoft.com/office/drawing/2014/main" id="{85FB05B8-7656-4E10-A5E8-30819E5B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99" y="0"/>
            <a:ext cx="2514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BB0E8F91-1288-445C-9F36-2DA060D0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6504255"/>
            <a:ext cx="20574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Phật Thích ca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417A3C7D-721E-4523-A214-3C6636FB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6475413"/>
            <a:ext cx="23622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Quan âm bồ tát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A9049-B5A6-4E87-B1F9-D3F091812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  <p:bldP spid="286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dogiao5">
            <a:extLst>
              <a:ext uri="{FF2B5EF4-FFF2-40B4-BE49-F238E27FC236}">
                <a16:creationId xmlns:a16="http://schemas.microsoft.com/office/drawing/2014/main" id="{F04C5EA2-6BE4-41A4-BA39-7B178CBE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752600" y="173218"/>
            <a:ext cx="44196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oi giao 4">
            <a:extLst>
              <a:ext uri="{FF2B5EF4-FFF2-40B4-BE49-F238E27FC236}">
                <a16:creationId xmlns:a16="http://schemas.microsoft.com/office/drawing/2014/main" id="{F10C01FB-9DB2-4824-BE60-530C32B6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6248400" y="173218"/>
            <a:ext cx="41910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Lumbini3">
            <a:extLst>
              <a:ext uri="{FF2B5EF4-FFF2-40B4-BE49-F238E27FC236}">
                <a16:creationId xmlns:a16="http://schemas.microsoft.com/office/drawing/2014/main" id="{872537DA-BD31-4C5B-8E75-9DCDB1D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6F5219B-C3F7-445D-850A-134F00D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7245"/>
            <a:ext cx="2895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 Một nghi lễ củaẤn Độ giáo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A8F4F114-C4EE-46F8-91C8-A09EDF64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971801"/>
            <a:ext cx="2389188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E9879AE3-42DD-478F-9AAE-B5FCE3C14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pic>
        <p:nvPicPr>
          <p:cNvPr id="30728" name="Picture 8" descr="Lebanon4">
            <a:extLst>
              <a:ext uri="{FF2B5EF4-FFF2-40B4-BE49-F238E27FC236}">
                <a16:creationId xmlns:a16="http://schemas.microsoft.com/office/drawing/2014/main" id="{2AC25674-5510-446C-A284-08FBE652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>
            <a:extLst>
              <a:ext uri="{FF2B5EF4-FFF2-40B4-BE49-F238E27FC236}">
                <a16:creationId xmlns:a16="http://schemas.microsoft.com/office/drawing/2014/main" id="{5B181BF2-E284-48F5-9116-13C3F22F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Ki-tô giáo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CFF9F-A810-40E4-8F16-05397500B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9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17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Kết quả hình ảnh cho hinh anh chua hoang phap o Viet nam">
            <a:extLst>
              <a:ext uri="{FF2B5EF4-FFF2-40B4-BE49-F238E27FC236}">
                <a16:creationId xmlns:a16="http://schemas.microsoft.com/office/drawing/2014/main" id="{143A3297-4DA3-4226-8CB7-06DBF424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24579" name="Picture 5" descr="Kết quả hình ảnh cho hinh anh chua hoang phap o Viet nam">
            <a:extLst>
              <a:ext uri="{FF2B5EF4-FFF2-40B4-BE49-F238E27FC236}">
                <a16:creationId xmlns:a16="http://schemas.microsoft.com/office/drawing/2014/main" id="{CB6D6659-6FDD-4135-8330-77B44793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829923"/>
            <a:ext cx="4123362" cy="26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thumbnail">
            <a:extLst>
              <a:ext uri="{FF2B5EF4-FFF2-40B4-BE49-F238E27FC236}">
                <a16:creationId xmlns:a16="http://schemas.microsoft.com/office/drawing/2014/main" id="{318C1BCF-D378-413F-8D9F-C1EC9C8D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5620"/>
            <a:ext cx="4331416" cy="288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Kết quả hình ảnh cho hinh anh chua hoang phap o Viet nam">
            <a:extLst>
              <a:ext uri="{FF2B5EF4-FFF2-40B4-BE49-F238E27FC236}">
                <a16:creationId xmlns:a16="http://schemas.microsoft.com/office/drawing/2014/main" id="{C5C961B7-3DEE-4F97-80F7-C18DCDCA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3791164"/>
            <a:ext cx="4123362" cy="28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60D7705-27D7-4AAC-876A-DC4AB7CC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902" y="130715"/>
            <a:ext cx="5318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Phật giáo</a:t>
            </a:r>
          </a:p>
        </p:txBody>
      </p:sp>
      <p:pic>
        <p:nvPicPr>
          <p:cNvPr id="24583" name="Picture 34" descr="dao phat">
            <a:extLst>
              <a:ext uri="{FF2B5EF4-FFF2-40B4-BE49-F238E27FC236}">
                <a16:creationId xmlns:a16="http://schemas.microsoft.com/office/drawing/2014/main" id="{4297DE8F-9284-4BFB-A5A6-9762A6C1FB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9923"/>
            <a:ext cx="4331416" cy="26752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B3740-A328-437A-B33B-E4F56DD7C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932160" y="7990"/>
            <a:ext cx="1259840" cy="107469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banon4">
            <a:extLst>
              <a:ext uri="{FF2B5EF4-FFF2-40B4-BE49-F238E27FC236}">
                <a16:creationId xmlns:a16="http://schemas.microsoft.com/office/drawing/2014/main" id="{A98DB30E-9972-4C5F-92CE-FCB0F3B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2" y="441789"/>
            <a:ext cx="4965843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ThanhTam_0">
            <a:extLst>
              <a:ext uri="{FF2B5EF4-FFF2-40B4-BE49-F238E27FC236}">
                <a16:creationId xmlns:a16="http://schemas.microsoft.com/office/drawing/2014/main" id="{C75449D0-C77F-4D09-AD47-0EB6B2F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441789"/>
            <a:ext cx="4965842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hinh anh hanh lễ thien chua giao">
            <a:extLst>
              <a:ext uri="{FF2B5EF4-FFF2-40B4-BE49-F238E27FC236}">
                <a16:creationId xmlns:a16="http://schemas.microsoft.com/office/drawing/2014/main" id="{4CE709B1-ED4C-4208-97C8-44A21475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5" y="3585682"/>
            <a:ext cx="4965843" cy="30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IMG_6773-600x422">
            <a:extLst>
              <a:ext uri="{FF2B5EF4-FFF2-40B4-BE49-F238E27FC236}">
                <a16:creationId xmlns:a16="http://schemas.microsoft.com/office/drawing/2014/main" id="{01474D7D-BE80-4B6A-BB71-66268CBD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3505200"/>
            <a:ext cx="4965842" cy="31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7F6B3328-0E24-46AF-B44D-70BCF733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778" y="8830"/>
            <a:ext cx="4503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đạo Ki - tô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3290F-8583-4AF4-B3D2-A8A422EE9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60977" y="44688"/>
            <a:ext cx="931023" cy="794201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oi giao 4">
            <a:extLst>
              <a:ext uri="{FF2B5EF4-FFF2-40B4-BE49-F238E27FC236}">
                <a16:creationId xmlns:a16="http://schemas.microsoft.com/office/drawing/2014/main" id="{4756CD77-148E-4EE4-B0FB-492E6CBE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930367" y="633951"/>
            <a:ext cx="4911047" cy="29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1412220445-3-1443084262621">
            <a:extLst>
              <a:ext uri="{FF2B5EF4-FFF2-40B4-BE49-F238E27FC236}">
                <a16:creationId xmlns:a16="http://schemas.microsoft.com/office/drawing/2014/main" id="{AE54BF69-512D-45C1-8254-F373A0D3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592855"/>
            <a:ext cx="4911047" cy="30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Mohammad-va-dai-thien-su-jibril">
            <a:extLst>
              <a:ext uri="{FF2B5EF4-FFF2-40B4-BE49-F238E27FC236}">
                <a16:creationId xmlns:a16="http://schemas.microsoft.com/office/drawing/2014/main" id="{82C774B1-3194-4C21-A944-26FB47C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" y="3782698"/>
            <a:ext cx="5613886" cy="294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UUUUUUUUUUUU4">
            <a:extLst>
              <a:ext uri="{FF2B5EF4-FFF2-40B4-BE49-F238E27FC236}">
                <a16:creationId xmlns:a16="http://schemas.microsoft.com/office/drawing/2014/main" id="{7E2D6ADE-DB60-428D-944E-7C0E007F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3792268"/>
            <a:ext cx="4911047" cy="28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E95DF1D3-ACA7-4D09-A7D6-42386527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16" y="134382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</a:t>
            </a:r>
            <a:r>
              <a:rPr lang="en-US" altLang="en-US" sz="1800" b="1">
                <a:latin typeface="Comic Sans MS" panose="030F0702030302020204" pitchFamily="66" charset="0"/>
              </a:rPr>
              <a:t> </a:t>
            </a: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nét đặc trưng của Hồi giáo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7932-F40F-4BA0-8A9E-33ECA2F0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25115" y="0"/>
            <a:ext cx="930367" cy="79364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F7B649-DC3B-448D-AF14-9540ED83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" y="251791"/>
            <a:ext cx="4281149" cy="37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D80FED-AB07-4BAD-8D23-69B0C24A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3067974"/>
            <a:ext cx="4185145" cy="37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AAD9738-515C-4C6A-90DE-E5D0E568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701" y="877689"/>
            <a:ext cx="7115710" cy="1938992"/>
          </a:xfrm>
          <a:prstGeom prst="rect">
            <a:avLst/>
          </a:prstGeom>
          <a:solidFill>
            <a:srgbClr val="FCFEB0"/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1B04FA"/>
                </a:solidFill>
                <a:latin typeface="+mn-lt"/>
              </a:rPr>
              <a:t>l-Masjid Al-Haram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(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4" tooltip="Tiếng Ả Rậ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tiếng Ả Rập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: </a:t>
            </a:r>
            <a:r>
              <a:rPr lang="ar-AE" altLang="en-US" sz="2400">
                <a:solidFill>
                  <a:srgbClr val="1B04FA"/>
                </a:solidFill>
                <a:latin typeface="+mn-lt"/>
              </a:rPr>
              <a:t>المسجد الحرام, 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Nhà thờ Hồi giáo linh thiêng hay The Grand Mosque)</a:t>
            </a:r>
            <a:r>
              <a:rPr lang="vi-VN" altLang="en-US" sz="2400" baseline="30000">
                <a:solidFill>
                  <a:srgbClr val="1B04FA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là nhà thờ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6" tooltip="Hồi giá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tại thành phố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7" tooltip="Mec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Mecca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,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8" tooltip="Ả Rập Xê Ú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 Rập Xê Út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. Đây là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9" tooltip="Thánh đường Hồi giá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thánh đường 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lớn nhất thế giới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57BC262-45ED-480F-8CA2-A36B0F40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5" y="4779982"/>
            <a:ext cx="7314218" cy="830997"/>
          </a:xfrm>
          <a:prstGeom prst="rect">
            <a:avLst/>
          </a:prstGeom>
          <a:solidFill>
            <a:srgbClr val="FCFEB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solidFill>
                  <a:srgbClr val="1B04FA"/>
                </a:solidFill>
                <a:latin typeface="+mn-lt"/>
              </a:rPr>
              <a:t>Chùa Shwedagon (hay Chùa Vàng) ở Yangon, là ngôi đền Phật giáo linh thiêng nhất ở Miến Điện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1611D-5A6D-444D-A1E8-529930448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1143027" y="71592"/>
            <a:ext cx="1048973" cy="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8" y="2371019"/>
            <a:ext cx="121327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là nơi ra đời các tôn giáo lớn : Ấn Độ giáo,phật giáo,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giáo,hồi giáo</a:t>
            </a: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6" y="1026259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A8A8FC-8F7B-4446-8EA9-83C0580CFAF1}"/>
              </a:ext>
            </a:extLst>
          </p:cNvPr>
          <p:cNvSpPr txBox="1"/>
          <p:nvPr/>
        </p:nvSpPr>
        <p:spPr>
          <a:xfrm>
            <a:off x="1359564" y="1217442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14108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D333E-7C59-4A3C-8A68-49A97407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727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1FF55F-CBDE-4246-A13C-1E7300AF8A4F}"/>
              </a:ext>
            </a:extLst>
          </p:cNvPr>
          <p:cNvSpPr txBox="1"/>
          <p:nvPr/>
        </p:nvSpPr>
        <p:spPr>
          <a:xfrm>
            <a:off x="2855640" y="13196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LUYỆN TẬP -VẬN DỤNG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140501" y="1151667"/>
            <a:ext cx="11321397" cy="1200329"/>
          </a:xfrm>
          <a:prstGeom prst="rect">
            <a:avLst/>
          </a:prstGeom>
          <a:solidFill>
            <a:srgbClr val="FCFEB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tôn giáo của châu Á sẽ có những thuận lợi và khó khăn như thế nào đến phát triển kinh tế - xã hội?</a:t>
            </a:r>
          </a:p>
        </p:txBody>
      </p:sp>
      <p:pic>
        <p:nvPicPr>
          <p:cNvPr id="7" name="image70.png" descr="Image result for kÄ© thuáº­t khÄn phá»§ bÃ n">
            <a:extLst>
              <a:ext uri="{FF2B5EF4-FFF2-40B4-BE49-F238E27FC236}">
                <a16:creationId xmlns:a16="http://schemas.microsoft.com/office/drawing/2014/main" id="{391CD05E-9968-4B0B-9996-5D54DCFA51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1871" y="2415159"/>
            <a:ext cx="2583712" cy="162931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872BDD-774D-4D0C-8D88-02B2D326BE22}"/>
              </a:ext>
            </a:extLst>
          </p:cNvPr>
          <p:cNvSpPr/>
          <p:nvPr/>
        </p:nvSpPr>
        <p:spPr>
          <a:xfrm>
            <a:off x="3540690" y="2415159"/>
            <a:ext cx="7921208" cy="15960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89802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2 phút suy nghĩ và trả lời cá nhân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3 phút để hoàn thành thông tin trả lời trên bảng nhóm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câu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hỏi trong vở bài tập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núi này là ranh giới giữa Châu Á và châu Âu?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Hi-ma-lay-a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Xai-an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Côn- Luân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14" y="417454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193063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905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C35255-B924-443C-A99C-B6953FD55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6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82F467-10C5-4859-A32C-1A26A50E97F2}"/>
              </a:ext>
            </a:extLst>
          </p:cNvPr>
          <p:cNvGrpSpPr/>
          <p:nvPr/>
        </p:nvGrpSpPr>
        <p:grpSpPr>
          <a:xfrm>
            <a:off x="899367" y="104465"/>
            <a:ext cx="7791351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84725DB7-77B3-40AF-B183-9B13D89CE47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60E6CB-CAAF-44D7-A6A0-4BE347D0E172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808919-C402-4CA9-9732-04BAE8400383}"/>
              </a:ext>
            </a:extLst>
          </p:cNvPr>
          <p:cNvSpPr txBox="1"/>
          <p:nvPr/>
        </p:nvSpPr>
        <p:spPr>
          <a:xfrm>
            <a:off x="1572343" y="255041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lí, hình dạng và kích th</a:t>
            </a:r>
            <a:r>
              <a:rPr lang="vi-VN" sz="3200">
                <a:solidFill>
                  <a:srgbClr val="0070C0"/>
                </a:solidFill>
                <a:cs typeface="Arial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AB56-0B77-46E3-A92C-B76189A85E3D}"/>
              </a:ext>
            </a:extLst>
          </p:cNvPr>
          <p:cNvGrpSpPr/>
          <p:nvPr/>
        </p:nvGrpSpPr>
        <p:grpSpPr>
          <a:xfrm>
            <a:off x="137140" y="104465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72A55454-4ABA-4487-92FB-5B81F2D2BB1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E902F13E-BB7D-483D-BB5C-FB5AE1D5D16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8FE921-EF35-4C89-9A0E-EA0ED9D62A28}"/>
              </a:ext>
            </a:extLst>
          </p:cNvPr>
          <p:cNvSpPr/>
          <p:nvPr/>
        </p:nvSpPr>
        <p:spPr>
          <a:xfrm>
            <a:off x="219024" y="2256665"/>
            <a:ext cx="11753952" cy="3667058"/>
          </a:xfrm>
          <a:prstGeom prst="round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9BCC30-FC3B-4EE6-8CED-BA96CBEB8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205" y="1603010"/>
            <a:ext cx="7579589" cy="1032114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E99722-73E0-4B33-95A7-B0724FDC6F10}"/>
              </a:ext>
            </a:extLst>
          </p:cNvPr>
          <p:cNvSpPr txBox="1"/>
          <p:nvPr/>
        </p:nvSpPr>
        <p:spPr>
          <a:xfrm>
            <a:off x="0" y="2745526"/>
            <a:ext cx="1253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sát l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hình 1 các đảo, bán đảo, quần đảo,</a:t>
            </a:r>
          </a:p>
          <a:p>
            <a:pPr algn="ctr"/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vịnh, biển, đại d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ơng,châu lục Châu Á tiếp giáp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1B59A-9554-408B-8B30-F1016B87B100}"/>
              </a:ext>
            </a:extLst>
          </p:cNvPr>
          <p:cNvSpPr txBox="1"/>
          <p:nvPr/>
        </p:nvSpPr>
        <p:spPr>
          <a:xfrm>
            <a:off x="340965" y="3956770"/>
            <a:ext cx="11225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3 phút, GV gọi ngẫu nhiên các STT của nhóm xác định tên địa danh bất kì trên hình 1.</a:t>
            </a:r>
          </a:p>
        </p:txBody>
      </p:sp>
      <p:pic>
        <p:nvPicPr>
          <p:cNvPr id="4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352AC9A4-B9B1-455D-A8BC-8DED28629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219023" y="1323689"/>
            <a:ext cx="2017718" cy="8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F8131D7-9050-42EC-A79A-054A4CE04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3752" y="1276189"/>
            <a:ext cx="1522816" cy="8742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CC1F82-D3C9-48C0-8FAF-52E65B2B47D1}"/>
              </a:ext>
            </a:extLst>
          </p:cNvPr>
          <p:cNvSpPr txBox="1"/>
          <p:nvPr/>
        </p:nvSpPr>
        <p:spPr>
          <a:xfrm>
            <a:off x="137140" y="5157099"/>
            <a:ext cx="1122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nào có bạn trả lời nhanh hơn sẽ ghi điểm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DDE719-3636-4400-A6BF-FB8DA09F5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07" t="35673" r="77408" b="53633"/>
          <a:stretch/>
        </p:blipFill>
        <p:spPr>
          <a:xfrm>
            <a:off x="6304942" y="5986885"/>
            <a:ext cx="968877" cy="7892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FE51644-00E5-42E4-88C0-0DFD4DF1A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34327" r="85585" b="53313"/>
          <a:stretch/>
        </p:blipFill>
        <p:spPr>
          <a:xfrm>
            <a:off x="1529634" y="5950705"/>
            <a:ext cx="998626" cy="8134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AB362E9-C53F-4B55-A92D-39B22410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63030" r="86102" b="24531"/>
          <a:stretch/>
        </p:blipFill>
        <p:spPr>
          <a:xfrm>
            <a:off x="4703790" y="5962244"/>
            <a:ext cx="977634" cy="853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CBC687-6663-4415-8C20-12A64645FE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49255" r="85930" b="38306"/>
          <a:stretch/>
        </p:blipFill>
        <p:spPr>
          <a:xfrm>
            <a:off x="3016925" y="5986056"/>
            <a:ext cx="998627" cy="8530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297F63-7403-472E-A4E8-6B71669B7F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39" t="63031" r="77170" b="24531"/>
          <a:stretch/>
        </p:blipFill>
        <p:spPr>
          <a:xfrm>
            <a:off x="9648922" y="5941815"/>
            <a:ext cx="998626" cy="8530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92F0D5-0FFE-4FEF-A4E8-8B194552A0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44" t="50137" r="77320" b="38410"/>
          <a:stretch/>
        </p:blipFill>
        <p:spPr>
          <a:xfrm>
            <a:off x="8056527" y="5976515"/>
            <a:ext cx="944811" cy="853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D60E9-FE97-43C0-9E80-AEB1C5D582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50" t="16517" r="40417" b="67812"/>
          <a:stretch/>
        </p:blipFill>
        <p:spPr>
          <a:xfrm>
            <a:off x="10805160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32" grpId="0" animBg="1"/>
      <p:bldP spid="35" grpId="0"/>
      <p:bldP spid="36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" y="1514355"/>
            <a:ext cx="1498919" cy="956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1256" y="1367333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5358052" cy="927477"/>
            <a:chOff x="0" y="0"/>
            <a:chExt cx="5358052" cy="927477"/>
          </a:xfrm>
        </p:grpSpPr>
        <p:sp>
          <p:nvSpPr>
            <p:cNvPr id="108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0" y="55743"/>
              <a:ext cx="5358052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800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mảnh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ghép</a:t>
              </a:r>
              <a:endParaRPr lang="en-US" sz="4000" b="1" dirty="0">
                <a:solidFill>
                  <a:srgbClr val="00206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0" name="Picture 2" descr="Puzzle Piece Icon Cliparts, Vector, Và Stock Hình ảnh Minh Họa Miễn Phí Bản  Quyền. Image 14557243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3" b="94741" l="5077" r="92231">
                          <a14:foregroundMark x1="20692" y1="6672" x2="20692" y2="6672"/>
                          <a14:foregroundMark x1="7923" y1="17425" x2="7923" y2="17425"/>
                          <a14:foregroundMark x1="5077" y1="46075" x2="5077" y2="46075"/>
                          <a14:foregroundMark x1="53846" y1="4631" x2="53846" y2="4631"/>
                          <a14:foregroundMark x1="92231" y1="21036" x2="92231" y2="21036"/>
                          <a14:foregroundMark x1="74154" y1="93564" x2="74154" y2="93564"/>
                          <a14:foregroundMark x1="41462" y1="94741" x2="40769" y2="94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1" y="0"/>
              <a:ext cx="946405" cy="92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143154" y="1320359"/>
            <a:ext cx="5501123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274075" y="5275242"/>
            <a:ext cx="1913195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846" y="1011599"/>
            <a:ext cx="6096000" cy="1571625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3702505" y="3005223"/>
            <a:ext cx="6045639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PHT.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4479623" y="5085100"/>
            <a:ext cx="5508273" cy="1384995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GV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sung.</a:t>
            </a:r>
          </a:p>
        </p:txBody>
      </p:sp>
      <p:pic>
        <p:nvPicPr>
          <p:cNvPr id="220" name="Picture 2" descr="Xổ Số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25667" x2="38000" y2="25667"/>
                        <a14:foregroundMark x1="36833" y1="26667" x2="36333" y2="27417"/>
                        <a14:foregroundMark x1="32917" y1="29833" x2="32917" y2="29833"/>
                        <a14:foregroundMark x1="32417" y1="29333" x2="32667" y2="28083"/>
                        <a14:foregroundMark x1="33167" y1="26917" x2="33167" y2="26917"/>
                        <a14:foregroundMark x1="37750" y1="23750" x2="38500" y2="23750"/>
                        <a14:foregroundMark x1="42667" y1="20583" x2="42667" y2="20583"/>
                        <a14:foregroundMark x1="44583" y1="21333" x2="44583" y2="21333"/>
                        <a14:foregroundMark x1="45750" y1="21583" x2="48250" y2="21583"/>
                        <a14:foregroundMark x1="51833" y1="21583" x2="51833" y2="21583"/>
                        <a14:foregroundMark x1="58167" y1="23000" x2="59333" y2="24750"/>
                        <a14:foregroundMark x1="32167" y1="19667" x2="32167" y2="19667"/>
                        <a14:foregroundMark x1="32167" y1="19417" x2="32167" y2="19417"/>
                        <a14:foregroundMark x1="35833" y1="17917" x2="35833" y2="1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3564" r="14663" b="15340"/>
          <a:stretch/>
        </p:blipFill>
        <p:spPr bwMode="auto">
          <a:xfrm>
            <a:off x="10224654" y="4911389"/>
            <a:ext cx="1967346" cy="18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Biểu tượng máy tính Đồng hồ báo thức Đồng hồ bấm giờ &amp; chấm công, thời  gian, Đồng hồ báo thức, đồng hồ png | PNGEg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/>
        </p:blipFill>
        <p:spPr bwMode="auto">
          <a:xfrm>
            <a:off x="2604695" y="5085100"/>
            <a:ext cx="1457503" cy="14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F6A6D-3D8C-4654-8381-AB466B5F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0847516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7" grpId="0" animBg="1"/>
      <p:bldP spid="218" grpId="0" animBg="1"/>
      <p:bldP spid="2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1367333"/>
            <a:ext cx="1729253" cy="1103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6661" y="1320009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6969F8-E822-4DEF-A02E-54123836A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50FA9-9E50-4A19-9898-798E618D51F9}"/>
              </a:ext>
            </a:extLst>
          </p:cNvPr>
          <p:cNvGrpSpPr/>
          <p:nvPr/>
        </p:nvGrpSpPr>
        <p:grpSpPr>
          <a:xfrm>
            <a:off x="193512" y="122925"/>
            <a:ext cx="5902488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D99CE59F-2548-44E4-8743-F91CCFCAF57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A90B34-B538-491A-9401-6E8175AA9226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B188F4-737B-47A4-AF52-0E28A73503B0}"/>
              </a:ext>
            </a:extLst>
          </p:cNvPr>
          <p:cNvSpPr txBox="1"/>
          <p:nvPr/>
        </p:nvSpPr>
        <p:spPr>
          <a:xfrm>
            <a:off x="1223620" y="264897"/>
            <a:ext cx="440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F3583B6-D5B9-4473-835C-A1332E20F6BA}"/>
              </a:ext>
            </a:extLst>
          </p:cNvPr>
          <p:cNvSpPr/>
          <p:nvPr/>
        </p:nvSpPr>
        <p:spPr>
          <a:xfrm>
            <a:off x="131192" y="120001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9C2C6C7-BC91-46C9-B7F8-5AA93921262E}"/>
              </a:ext>
            </a:extLst>
          </p:cNvPr>
          <p:cNvSpPr/>
          <p:nvPr/>
        </p:nvSpPr>
        <p:spPr>
          <a:xfrm rot="5400000">
            <a:off x="1074424" y="42737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56E6A-B0E3-4DB9-AC7B-C14967C3DD54}"/>
              </a:ext>
            </a:extLst>
          </p:cNvPr>
          <p:cNvSpPr txBox="1"/>
          <p:nvPr/>
        </p:nvSpPr>
        <p:spPr>
          <a:xfrm>
            <a:off x="795130" y="1126437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F786B-D781-4F99-9242-A836FC8B9F5F}"/>
              </a:ext>
            </a:extLst>
          </p:cNvPr>
          <p:cNvSpPr txBox="1"/>
          <p:nvPr/>
        </p:nvSpPr>
        <p:spPr>
          <a:xfrm>
            <a:off x="782168" y="2036191"/>
            <a:ext cx="295590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Khoáng sản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F3273-A47C-43F7-A8B6-56604D47510F}"/>
              </a:ext>
            </a:extLst>
          </p:cNvPr>
          <p:cNvSpPr txBox="1"/>
          <p:nvPr/>
        </p:nvSpPr>
        <p:spPr>
          <a:xfrm>
            <a:off x="782168" y="3177671"/>
            <a:ext cx="10265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Nguồn khoáng sản phong phú,đa dạng và có trữ lượng lớn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991F6-D4DC-4F03-BEF1-67B79ACD65A4}"/>
              </a:ext>
            </a:extLst>
          </p:cNvPr>
          <p:cNvSpPr/>
          <p:nvPr/>
        </p:nvSpPr>
        <p:spPr>
          <a:xfrm>
            <a:off x="782168" y="4581151"/>
            <a:ext cx="11043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khoáng sản quan trọng nhất là: Dầu mỏ, khí đốt, than, sắt, crom…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book9">
            <a:extLst>
              <a:ext uri="{FF2B5EF4-FFF2-40B4-BE49-F238E27FC236}">
                <a16:creationId xmlns:a16="http://schemas.microsoft.com/office/drawing/2014/main" id="{1D0C6D5C-E2A7-435D-9886-393BB99B2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72" y="1650298"/>
            <a:ext cx="1269743" cy="8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2D57D-D604-4CF4-95AD-F001CFFB5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9" grpId="0" animBg="1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 sau đây có mật độ dân số cao nhất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srgbClr val="0E73B7"/>
                </a:solidFill>
                <a:latin typeface="Arial" panose="020B0604020202020204" pitchFamily="34" charset="0"/>
              </a:rPr>
              <a:t>Trung Phi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Mĩ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Đông 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38" y="35125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17" y="2376342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tiếp giáp với Châu Âu và Châu Phi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giáp với các châu lục nào?</a:t>
            </a:r>
          </a:p>
        </p:txBody>
      </p:sp>
      <p:sp>
        <p:nvSpPr>
          <p:cNvPr id="4" name="Star: 5 Points 3">
            <a:hlinkClick r:id="rId8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AF1F74D-05D3-4FED-8DC3-1FCFFAC20D06}"/>
              </a:ext>
            </a:extLst>
          </p:cNvPr>
          <p:cNvGrpSpPr>
            <a:grpSpLocks/>
          </p:cNvGrpSpPr>
          <p:nvPr/>
        </p:nvGrpSpPr>
        <p:grpSpPr bwMode="auto">
          <a:xfrm>
            <a:off x="10269494" y="4842914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1444A943-1067-41A3-9709-929886DE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AA0750AC-4F9D-468C-9567-42A023BB02F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2" name="WordArt 36">
            <a:extLst>
              <a:ext uri="{FF2B5EF4-FFF2-40B4-BE49-F238E27FC236}">
                <a16:creationId xmlns:a16="http://schemas.microsoft.com/office/drawing/2014/main" id="{B8258A2A-B285-4CED-BB23-A92F5C426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3" name="WordArt 37">
            <a:extLst>
              <a:ext uri="{FF2B5EF4-FFF2-40B4-BE49-F238E27FC236}">
                <a16:creationId xmlns:a16="http://schemas.microsoft.com/office/drawing/2014/main" id="{9F93C493-27ED-4471-A686-D0D961FCD4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4" name="WordArt 38">
            <a:extLst>
              <a:ext uri="{FF2B5EF4-FFF2-40B4-BE49-F238E27FC236}">
                <a16:creationId xmlns:a16="http://schemas.microsoft.com/office/drawing/2014/main" id="{4D951504-8610-4B82-8DB9-2A64D29ED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5" name="WordArt 39">
            <a:extLst>
              <a:ext uri="{FF2B5EF4-FFF2-40B4-BE49-F238E27FC236}">
                <a16:creationId xmlns:a16="http://schemas.microsoft.com/office/drawing/2014/main" id="{CB3914FA-E080-405B-A0DE-C7E5A749ED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6" name="WordArt 40">
            <a:extLst>
              <a:ext uri="{FF2B5EF4-FFF2-40B4-BE49-F238E27FC236}">
                <a16:creationId xmlns:a16="http://schemas.microsoft.com/office/drawing/2014/main" id="{7D639D17-EA2E-485C-98D1-2AADACA1E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7" name="WordArt 41">
            <a:extLst>
              <a:ext uri="{FF2B5EF4-FFF2-40B4-BE49-F238E27FC236}">
                <a16:creationId xmlns:a16="http://schemas.microsoft.com/office/drawing/2014/main" id="{D9B59173-A4C5-44C5-82BA-7C58E8962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8" name="WordArt 42">
            <a:extLst>
              <a:ext uri="{FF2B5EF4-FFF2-40B4-BE49-F238E27FC236}">
                <a16:creationId xmlns:a16="http://schemas.microsoft.com/office/drawing/2014/main" id="{8600057B-CCF4-4C21-9EF5-00C0AD102D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9" name="WordArt 43">
            <a:extLst>
              <a:ext uri="{FF2B5EF4-FFF2-40B4-BE49-F238E27FC236}">
                <a16:creationId xmlns:a16="http://schemas.microsoft.com/office/drawing/2014/main" id="{1D2A2C72-FFD4-484A-87C3-27D063CD1A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0" name="WordArt 44">
            <a:extLst>
              <a:ext uri="{FF2B5EF4-FFF2-40B4-BE49-F238E27FC236}">
                <a16:creationId xmlns:a16="http://schemas.microsoft.com/office/drawing/2014/main" id="{5D6A2AB1-592A-4DE0-B588-EF850CABF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93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1" name="WordArt 45">
            <a:extLst>
              <a:ext uri="{FF2B5EF4-FFF2-40B4-BE49-F238E27FC236}">
                <a16:creationId xmlns:a16="http://schemas.microsoft.com/office/drawing/2014/main" id="{E69965DC-FF6A-44E9-9BD8-B51D3FE3C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883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2" name="WordArt 46">
            <a:extLst>
              <a:ext uri="{FF2B5EF4-FFF2-40B4-BE49-F238E27FC236}">
                <a16:creationId xmlns:a16="http://schemas.microsoft.com/office/drawing/2014/main" id="{F3B107AE-61F8-476F-9CCF-0D800822E2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1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của Châu 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nằm ở khu vực nào của châu Á?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84000" y="6521986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891226-E122-46A1-8181-B5EB4188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943" y="6561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Hi-ma-lay-a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nào cao nhất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Tây Tạng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nào cao và đồ sộ nhất châu Á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đá, dầu mỏ, sắt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3 loại khoáng sản tiêu biểu của châu lục 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thác, năng lượng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thế mạnh về than đá, dầu mỏ; Ngành CN nào ở châu Á có điều kiện phát triển mạnh?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327642" y="1924056"/>
            <a:ext cx="11490290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hiều và viết đoạn văn ngắn mô tả đặc điểm của một đồng bằng hoặc cao nguyên ở Châu Á.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 cứ vào nội dung bài học vừa qua. Hãy tóm tắt nội dung bài học bằng sơ đồ tư duy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CA5FF-7055-4FD8-9197-3AE099BE5E65}"/>
              </a:ext>
            </a:extLst>
          </p:cNvPr>
          <p:cNvSpPr txBox="1"/>
          <p:nvPr/>
        </p:nvSpPr>
        <p:spPr>
          <a:xfrm>
            <a:off x="2468880" y="4032291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t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8" y="3429000"/>
            <a:ext cx="333954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CBE109-06B3-46CA-BB77-012367B1028C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35C96C1B-A53B-4911-AD8F-E2E234A6BDAF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vàng,tóc đen và dài,mắt đen,mũi thấp là những đặc điểm cơ bản của người thuộc chủng tộc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Môn-gô-lô-it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 noProof="0">
                <a:solidFill>
                  <a:srgbClr val="0E73B7"/>
                </a:solidFill>
                <a:latin typeface="Arial" panose="020B0604020202020204" pitchFamily="34" charset="0"/>
              </a:rPr>
              <a:t>Ơ-rô-pê- 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Nê-gr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115;p73">
            <a:extLst>
              <a:ext uri="{FF2B5EF4-FFF2-40B4-BE49-F238E27FC236}">
                <a16:creationId xmlns:a16="http://schemas.microsoft.com/office/drawing/2014/main" id="{7338BDDA-B27F-4603-B871-C4ED7F2ABAEB}"/>
              </a:ext>
            </a:extLst>
          </p:cNvPr>
          <p:cNvGrpSpPr/>
          <p:nvPr/>
        </p:nvGrpSpPr>
        <p:grpSpPr>
          <a:xfrm>
            <a:off x="1293331" y="1482266"/>
            <a:ext cx="2438400" cy="5105400"/>
            <a:chOff x="8075075" y="3754290"/>
            <a:chExt cx="255613" cy="613194"/>
          </a:xfrm>
          <a:solidFill>
            <a:srgbClr val="FFC000"/>
          </a:solidFill>
        </p:grpSpPr>
        <p:grpSp>
          <p:nvGrpSpPr>
            <p:cNvPr id="3" name="Google Shape;10116;p73">
              <a:extLst>
                <a:ext uri="{FF2B5EF4-FFF2-40B4-BE49-F238E27FC236}">
                  <a16:creationId xmlns:a16="http://schemas.microsoft.com/office/drawing/2014/main" id="{FA31BCB4-B2EA-4B9B-9FC2-78193F80A5E7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5" name="Google Shape;10117;p73">
                <a:extLst>
                  <a:ext uri="{FF2B5EF4-FFF2-40B4-BE49-F238E27FC236}">
                    <a16:creationId xmlns:a16="http://schemas.microsoft.com/office/drawing/2014/main" id="{42596F73-2271-4DEF-A7F4-060E0AEC55CF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0118;p73">
                <a:extLst>
                  <a:ext uri="{FF2B5EF4-FFF2-40B4-BE49-F238E27FC236}">
                    <a16:creationId xmlns:a16="http://schemas.microsoft.com/office/drawing/2014/main" id="{626F7939-934A-4FEA-8F6E-AE13FF911B99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0119;p73">
              <a:extLst>
                <a:ext uri="{FF2B5EF4-FFF2-40B4-BE49-F238E27FC236}">
                  <a16:creationId xmlns:a16="http://schemas.microsoft.com/office/drawing/2014/main" id="{F982AD8B-045F-4872-91D7-F249692E193D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1BF55C6B-1F46-443E-A136-4C3FE9AC9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1540145" y="1773502"/>
            <a:ext cx="1882291" cy="1753486"/>
          </a:xfrm>
          <a:prstGeom prst="ellipse">
            <a:avLst/>
          </a:prstGeom>
          <a:solidFill>
            <a:srgbClr val="FFC000"/>
          </a:solidFill>
        </p:spPr>
      </p:pic>
      <p:grpSp>
        <p:nvGrpSpPr>
          <p:cNvPr id="8" name="Google Shape;10115;p73">
            <a:extLst>
              <a:ext uri="{FF2B5EF4-FFF2-40B4-BE49-F238E27FC236}">
                <a16:creationId xmlns:a16="http://schemas.microsoft.com/office/drawing/2014/main" id="{654D1C90-3F68-4CB5-B376-6412AC921E91}"/>
              </a:ext>
            </a:extLst>
          </p:cNvPr>
          <p:cNvGrpSpPr/>
          <p:nvPr/>
        </p:nvGrpSpPr>
        <p:grpSpPr>
          <a:xfrm>
            <a:off x="4909318" y="1482266"/>
            <a:ext cx="2438400" cy="5105400"/>
            <a:chOff x="8075075" y="3754290"/>
            <a:chExt cx="255613" cy="613194"/>
          </a:xfrm>
          <a:solidFill>
            <a:srgbClr val="00B050"/>
          </a:solidFill>
        </p:grpSpPr>
        <p:grpSp>
          <p:nvGrpSpPr>
            <p:cNvPr id="9" name="Google Shape;10116;p73">
              <a:extLst>
                <a:ext uri="{FF2B5EF4-FFF2-40B4-BE49-F238E27FC236}">
                  <a16:creationId xmlns:a16="http://schemas.microsoft.com/office/drawing/2014/main" id="{9F48B93B-F0B6-492C-A31D-F5259F3C3696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1" name="Google Shape;10117;p73">
                <a:extLst>
                  <a:ext uri="{FF2B5EF4-FFF2-40B4-BE49-F238E27FC236}">
                    <a16:creationId xmlns:a16="http://schemas.microsoft.com/office/drawing/2014/main" id="{D4A6DC6A-415C-40F8-870C-E6045AFF99D6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118;p73">
                <a:extLst>
                  <a:ext uri="{FF2B5EF4-FFF2-40B4-BE49-F238E27FC236}">
                    <a16:creationId xmlns:a16="http://schemas.microsoft.com/office/drawing/2014/main" id="{FF59D34B-BAB9-4102-96C8-6A8C8D35EC1E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0119;p73">
              <a:extLst>
                <a:ext uri="{FF2B5EF4-FFF2-40B4-BE49-F238E27FC236}">
                  <a16:creationId xmlns:a16="http://schemas.microsoft.com/office/drawing/2014/main" id="{9C13E3BB-34FF-48DC-A60F-C0A27E5B6F6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6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D69A5F12-2D06-4877-AD1D-C707F676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56" y="1773502"/>
            <a:ext cx="1832518" cy="1832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1076232" y="4007551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indent="-7429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Dân cư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tôn giáo</a:t>
            </a:r>
          </a:p>
        </p:txBody>
      </p:sp>
      <p:grpSp>
        <p:nvGrpSpPr>
          <p:cNvPr id="16" name="Google Shape;10115;p73">
            <a:extLst>
              <a:ext uri="{FF2B5EF4-FFF2-40B4-BE49-F238E27FC236}">
                <a16:creationId xmlns:a16="http://schemas.microsoft.com/office/drawing/2014/main" id="{ADFD07FC-A9B7-4329-B174-766F0CCA67DC}"/>
              </a:ext>
            </a:extLst>
          </p:cNvPr>
          <p:cNvGrpSpPr/>
          <p:nvPr/>
        </p:nvGrpSpPr>
        <p:grpSpPr>
          <a:xfrm>
            <a:off x="8636103" y="1545788"/>
            <a:ext cx="2438400" cy="5105400"/>
            <a:chOff x="8075075" y="3754290"/>
            <a:chExt cx="255613" cy="613194"/>
          </a:xfrm>
          <a:solidFill>
            <a:srgbClr val="CC0099"/>
          </a:solidFill>
        </p:grpSpPr>
        <p:grpSp>
          <p:nvGrpSpPr>
            <p:cNvPr id="17" name="Google Shape;10116;p73">
              <a:extLst>
                <a:ext uri="{FF2B5EF4-FFF2-40B4-BE49-F238E27FC236}">
                  <a16:creationId xmlns:a16="http://schemas.microsoft.com/office/drawing/2014/main" id="{DA3BC755-410A-4970-A875-7FED530E2731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9" name="Google Shape;10117;p73">
                <a:extLst>
                  <a:ext uri="{FF2B5EF4-FFF2-40B4-BE49-F238E27FC236}">
                    <a16:creationId xmlns:a16="http://schemas.microsoft.com/office/drawing/2014/main" id="{055FCEE4-ED91-4EFA-8BA3-8E2BB3132843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118;p73">
                <a:extLst>
                  <a:ext uri="{FF2B5EF4-FFF2-40B4-BE49-F238E27FC236}">
                    <a16:creationId xmlns:a16="http://schemas.microsoft.com/office/drawing/2014/main" id="{48D7E10A-6D8A-4B25-B653-5EE36E207523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0119;p73">
              <a:extLst>
                <a:ext uri="{FF2B5EF4-FFF2-40B4-BE49-F238E27FC236}">
                  <a16:creationId xmlns:a16="http://schemas.microsoft.com/office/drawing/2014/main" id="{11542EAD-1411-4D88-A381-74718F0F4B0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CC0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C9521D8-6290-491C-9FAA-7E5C3AAB4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3" t="6437" r="6431" b="9814"/>
          <a:stretch/>
        </p:blipFill>
        <p:spPr>
          <a:xfrm>
            <a:off x="8947918" y="1744392"/>
            <a:ext cx="1815171" cy="1705749"/>
          </a:xfrm>
          <a:prstGeom prst="ellipse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299708" y="2219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#9Slide03 BoosterNextFYBlack" panose="02000A03000000020004" pitchFamily="2" charset="0"/>
              </a:rPr>
              <a:t>NỘI DUNG CHÍNH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19400" y="103829"/>
            <a:ext cx="1143000" cy="1088589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8081445-A446-427A-8EF7-7DBE96C354AA}"/>
              </a:ext>
            </a:extLst>
          </p:cNvPr>
          <p:cNvSpPr txBox="1"/>
          <p:nvPr/>
        </p:nvSpPr>
        <p:spPr>
          <a:xfrm>
            <a:off x="8535589" y="4180743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3.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>
            <a:off x="5076583" y="4547491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2. Sự phân bố dân cư, các đô thị lớn</a:t>
            </a:r>
          </a:p>
        </p:txBody>
      </p:sp>
    </p:spTree>
    <p:extLst>
      <p:ext uri="{BB962C8B-B14F-4D97-AF65-F5344CB8AC3E}">
        <p14:creationId xmlns:p14="http://schemas.microsoft.com/office/powerpoint/2010/main" val="5434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Ấn Độ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Nhật Bản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PHẦN QUÀ</a:t>
            </a:r>
            <a:endParaRPr lang="en-US" sz="40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4400"/>
              <a:t> 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Nê-g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</a:rPr>
              <a:t>Ơ-rô-pê-ô-it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59" y="23562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881" y="378241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2815</Words>
  <Application>Microsoft Office PowerPoint</Application>
  <PresentationFormat>Widescreen</PresentationFormat>
  <Paragraphs>472</Paragraphs>
  <Slides>61</Slides>
  <Notes>25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#9Slide03 Arima Madurai</vt:lpstr>
      <vt:lpstr>#9Slide03 BoosterNextFYBlack</vt:lpstr>
      <vt:lpstr>#9Slide03 IcielNovecento sans E</vt:lpstr>
      <vt:lpstr>#9Slide03 SFU Futura_12</vt:lpstr>
      <vt:lpstr>#9Slide05 Atlantika</vt:lpstr>
      <vt:lpstr>#9Slide07 IcielFinch</vt:lpstr>
      <vt:lpstr>.VnHelvetInsH</vt:lpstr>
      <vt:lpstr>Arial</vt:lpstr>
      <vt:lpstr>Calibri</vt:lpstr>
      <vt:lpstr>Calibri Light</vt:lpstr>
      <vt:lpstr>Comic Sans MS</vt:lpstr>
      <vt:lpstr>Impact</vt:lpstr>
      <vt:lpstr>SVN-Comic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104</cp:revision>
  <dcterms:created xsi:type="dcterms:W3CDTF">2022-03-23T08:47:13Z</dcterms:created>
  <dcterms:modified xsi:type="dcterms:W3CDTF">2022-07-07T03:46:45Z</dcterms:modified>
</cp:coreProperties>
</file>