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9" r:id="rId5"/>
    <p:sldId id="271" r:id="rId6"/>
    <p:sldId id="260" r:id="rId7"/>
    <p:sldId id="284" r:id="rId8"/>
    <p:sldId id="275" r:id="rId9"/>
    <p:sldId id="274" r:id="rId10"/>
    <p:sldId id="276" r:id="rId11"/>
    <p:sldId id="278" r:id="rId12"/>
    <p:sldId id="279" r:id="rId13"/>
    <p:sldId id="270" r:id="rId14"/>
    <p:sldId id="282" r:id="rId15"/>
    <p:sldId id="321" r:id="rId16"/>
    <p:sldId id="258" r:id="rId17"/>
    <p:sldId id="285" r:id="rId18"/>
    <p:sldId id="286" r:id="rId19"/>
    <p:sldId id="268" r:id="rId20"/>
    <p:sldId id="323" r:id="rId21"/>
    <p:sldId id="324" r:id="rId22"/>
    <p:sldId id="330" r:id="rId23"/>
    <p:sldId id="325" r:id="rId24"/>
    <p:sldId id="326" r:id="rId25"/>
    <p:sldId id="327" r:id="rId26"/>
    <p:sldId id="331" r:id="rId27"/>
    <p:sldId id="333" r:id="rId28"/>
    <p:sldId id="334" r:id="rId29"/>
    <p:sldId id="338" r:id="rId30"/>
    <p:sldId id="342" r:id="rId31"/>
    <p:sldId id="339" r:id="rId32"/>
    <p:sldId id="340" r:id="rId33"/>
    <p:sldId id="328" r:id="rId34"/>
    <p:sldId id="343" r:id="rId35"/>
    <p:sldId id="322" r:id="rId36"/>
    <p:sldId id="336" r:id="rId37"/>
    <p:sldId id="344" r:id="rId38"/>
    <p:sldId id="337" r:id="rId39"/>
    <p:sldId id="287" r:id="rId40"/>
    <p:sldId id="345" r:id="rId41"/>
    <p:sldId id="288" r:id="rId42"/>
    <p:sldId id="281" r:id="rId43"/>
    <p:sldId id="289" r:id="rId44"/>
    <p:sldId id="346" r:id="rId45"/>
    <p:sldId id="348" r:id="rId46"/>
    <p:sldId id="347" r:id="rId47"/>
    <p:sldId id="300" r:id="rId48"/>
    <p:sldId id="298" r:id="rId49"/>
    <p:sldId id="349" r:id="rId50"/>
    <p:sldId id="294" r:id="rId51"/>
    <p:sldId id="262" r:id="rId52"/>
    <p:sldId id="272" r:id="rId53"/>
  </p:sldIdLst>
  <p:sldSz cx="18288000" cy="10287000"/>
  <p:notesSz cx="6858000" cy="9144000"/>
  <p:embeddedFontLst>
    <p:embeddedFont>
      <p:font typeface="Calibri" panose="020F050202020403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DCC"/>
    <a:srgbClr val="F9DB99"/>
    <a:srgbClr val="FDF7F0"/>
    <a:srgbClr val="5E3023"/>
    <a:srgbClr val="C08552"/>
    <a:srgbClr val="FBE5B3"/>
    <a:srgbClr val="E6C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40" d="100"/>
          <a:sy n="40" d="100"/>
        </p:scale>
        <p:origin x="888"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svg"/><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3.svg"/><Relationship Id="rId3" Type="http://schemas.openxmlformats.org/officeDocument/2006/relationships/image" Target="../media/image49.svg"/><Relationship Id="rId7" Type="http://schemas.openxmlformats.org/officeDocument/2006/relationships/image" Target="../media/image2.svg"/><Relationship Id="rId12"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6.svg"/><Relationship Id="rId5" Type="http://schemas.openxmlformats.org/officeDocument/2006/relationships/image" Target="../media/image51.svg"/><Relationship Id="rId10" Type="http://schemas.openxmlformats.org/officeDocument/2006/relationships/image" Target="../media/image15.png"/><Relationship Id="rId4" Type="http://schemas.openxmlformats.org/officeDocument/2006/relationships/image" Target="../media/image50.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svg"/><Relationship Id="rId10" Type="http://schemas.openxmlformats.org/officeDocument/2006/relationships/image" Target="../media/image58.jpeg"/><Relationship Id="rId4" Type="http://schemas.openxmlformats.org/officeDocument/2006/relationships/image" Target="../media/image5.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svg"/><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sv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66.jfif"/><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0.sv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svg"/><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svg"/></Relationships>
</file>

<file path=ppt/slides/_rels/slide3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2.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1.jpg"/><Relationship Id="rId5" Type="http://schemas.openxmlformats.org/officeDocument/2006/relationships/image" Target="../media/image51.svg"/><Relationship Id="rId10" Type="http://schemas.openxmlformats.org/officeDocument/2006/relationships/image" Target="../media/image70.jpg"/><Relationship Id="rId4" Type="http://schemas.openxmlformats.org/officeDocument/2006/relationships/image" Target="../media/image50.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svg"/><Relationship Id="rId7" Type="http://schemas.openxmlformats.org/officeDocument/2006/relationships/image" Target="../media/image2.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svg"/><Relationship Id="rId7"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10.sv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2.svg"/></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svg"/><Relationship Id="rId7" Type="http://schemas.openxmlformats.org/officeDocument/2006/relationships/image" Target="../media/image4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9.svg"/></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svg"/><Relationship Id="rId18" Type="http://schemas.openxmlformats.org/officeDocument/2006/relationships/image" Target="../media/image5.png"/><Relationship Id="rId3" Type="http://schemas.openxmlformats.org/officeDocument/2006/relationships/image" Target="../media/image10.svg"/><Relationship Id="rId21" Type="http://schemas.openxmlformats.org/officeDocument/2006/relationships/image" Target="../media/image45.svg"/><Relationship Id="rId7" Type="http://schemas.openxmlformats.org/officeDocument/2006/relationships/image" Target="../media/image2.svg"/><Relationship Id="rId12" Type="http://schemas.openxmlformats.org/officeDocument/2006/relationships/image" Target="../media/image17.png"/><Relationship Id="rId17" Type="http://schemas.openxmlformats.org/officeDocument/2006/relationships/image" Target="../media/image41.svg"/><Relationship Id="rId2" Type="http://schemas.openxmlformats.org/officeDocument/2006/relationships/image" Target="../media/image9.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3.svg"/><Relationship Id="rId5" Type="http://schemas.openxmlformats.org/officeDocument/2006/relationships/image" Target="../media/image81.svg"/><Relationship Id="rId15" Type="http://schemas.openxmlformats.org/officeDocument/2006/relationships/image" Target="../media/image39.svg"/><Relationship Id="rId10" Type="http://schemas.openxmlformats.org/officeDocument/2006/relationships/image" Target="../media/image82.png"/><Relationship Id="rId19" Type="http://schemas.openxmlformats.org/officeDocument/2006/relationships/image" Target="../media/image6.svg"/><Relationship Id="rId4" Type="http://schemas.openxmlformats.org/officeDocument/2006/relationships/image" Target="../media/image80.png"/><Relationship Id="rId9" Type="http://schemas.openxmlformats.org/officeDocument/2006/relationships/image" Target="../media/image51.sv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9.svg"/><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25939">
            <a:off x="15019116" y="178706"/>
            <a:ext cx="5270649" cy="41686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92908" flipH="1" flipV="1">
            <a:off x="-2320134" y="43268"/>
            <a:ext cx="5724514" cy="27581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5221" y="1638030"/>
            <a:ext cx="1366814" cy="136681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884216">
            <a:off x="15948876" y="1060955"/>
            <a:ext cx="655368" cy="192755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4066411" y="8929396"/>
            <a:ext cx="7237673" cy="161942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4645465" y="9191222"/>
            <a:ext cx="4897332" cy="1095778"/>
          </a:xfrm>
          <a:prstGeom prst="rect">
            <a:avLst/>
          </a:prstGeom>
        </p:spPr>
      </p:pic>
      <p:sp>
        <p:nvSpPr>
          <p:cNvPr id="15" name="TextBox 3">
            <a:extLst>
              <a:ext uri="{FF2B5EF4-FFF2-40B4-BE49-F238E27FC236}">
                <a16:creationId xmlns:a16="http://schemas.microsoft.com/office/drawing/2014/main" id="{0D2B47A9-BE81-4A4E-8EC8-B9449E4D2AA5}"/>
              </a:ext>
            </a:extLst>
          </p:cNvPr>
          <p:cNvSpPr txBox="1"/>
          <p:nvPr/>
        </p:nvSpPr>
        <p:spPr>
          <a:xfrm>
            <a:off x="1276877" y="3294614"/>
            <a:ext cx="15734246" cy="3465179"/>
          </a:xfrm>
          <a:prstGeom prst="rect">
            <a:avLst/>
          </a:prstGeom>
        </p:spPr>
        <p:txBody>
          <a:bodyPr wrap="square" lIns="0" tIns="0" rIns="0" bIns="0" rtlCol="0" anchor="t">
            <a:spAutoFit/>
          </a:bodyPr>
          <a:lstStyle/>
          <a:p>
            <a:pPr algn="ctr">
              <a:lnSpc>
                <a:spcPct val="150000"/>
              </a:lnSpc>
            </a:pPr>
            <a:r>
              <a:rPr lang="en-US" sz="8000" b="1" dirty="0">
                <a:solidFill>
                  <a:srgbClr val="5E3023"/>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id="{8A72C59C-6EEC-D9CB-CADA-E33118C196F6}"/>
              </a:ext>
            </a:extLst>
          </p:cNvPr>
          <p:cNvSpPr txBox="1"/>
          <p:nvPr/>
        </p:nvSpPr>
        <p:spPr>
          <a:xfrm>
            <a:off x="8991600" y="1416925"/>
            <a:ext cx="8839200" cy="8299644"/>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1</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latin typeface="Arial" panose="020B0604020202020204" pitchFamily="34" charset="0"/>
                <a:ea typeface="Noto Sans Symbols"/>
                <a:cs typeface="Arial" panose="020B0604020202020204" pitchFamily="34" charset="0"/>
              </a:rPr>
              <a:t>1258, 3 vạn quân Mông Cổ từ Vân Nam tiến vào Đại Việt .</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Vua Trần Thái Tông trực tiếp chỉ huy chặn giặc ở Bình Lệ Nguyên (Vĩnh Phúc). Trước thế giặc mạnh, quân ta tạm rút lui để bảo toàn lực lượng.</a:t>
            </a: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Nhà Trần đã thi hành kế sách “vườn không nhà trống”</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N</a:t>
            </a:r>
            <a:r>
              <a:rPr lang="vi-VN" sz="3600">
                <a:solidFill>
                  <a:srgbClr val="000000"/>
                </a:solidFill>
                <a:latin typeface="Arial" panose="020B0604020202020204" pitchFamily="34" charset="0"/>
                <a:ea typeface="Noto Sans Symbols"/>
                <a:cs typeface="Arial" panose="020B0604020202020204" pitchFamily="34" charset="0"/>
              </a:rPr>
              <a:t>hà Trần mở cuộc tấn công quyết định vào Đông Bộ Đầu (Hà Nội ngày nay). </a:t>
            </a:r>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53492"/>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id="{8468DA63-1943-E753-1906-79AFFB5DF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260151"/>
            <a:ext cx="8228954" cy="5766697"/>
          </a:xfrm>
          <a:prstGeom prst="rect">
            <a:avLst/>
          </a:prstGeom>
        </p:spPr>
      </p:pic>
      <p:sp>
        <p:nvSpPr>
          <p:cNvPr id="14" name="Oval 13">
            <a:extLst>
              <a:ext uri="{FF2B5EF4-FFF2-40B4-BE49-F238E27FC236}">
                <a16:creationId xmlns:a16="http://schemas.microsoft.com/office/drawing/2014/main" id="{781DF292-AFCE-B617-55D4-5DEA44591C9F}"/>
              </a:ext>
            </a:extLst>
          </p:cNvPr>
          <p:cNvSpPr/>
          <p:nvPr/>
        </p:nvSpPr>
        <p:spPr>
          <a:xfrm>
            <a:off x="5486400" y="5300047"/>
            <a:ext cx="1155978" cy="533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4ED8E93-AB69-7E27-7856-16E403274AF1}"/>
              </a:ext>
            </a:extLst>
          </p:cNvPr>
          <p:cNvSpPr/>
          <p:nvPr/>
        </p:nvSpPr>
        <p:spPr>
          <a:xfrm>
            <a:off x="6301098" y="5971358"/>
            <a:ext cx="1155978" cy="533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612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2" dur="500" fill="hold"/>
                                        <p:tgtEl>
                                          <p:spTgt spid="14"/>
                                        </p:tgtEl>
                                        <p:attrNameLst>
                                          <p:attrName>style.color</p:attrName>
                                        </p:attrNameLst>
                                      </p:cBhvr>
                                      <p:by>
                                        <p:hsl h="7200000" s="0" l="0"/>
                                      </p:by>
                                    </p:animClr>
                                    <p:animClr clrSpc="hsl" dir="cw">
                                      <p:cBhvr>
                                        <p:cTn id="23" dur="500" fill="hold"/>
                                        <p:tgtEl>
                                          <p:spTgt spid="14"/>
                                        </p:tgtEl>
                                        <p:attrNameLst>
                                          <p:attrName>fillcolor</p:attrName>
                                        </p:attrNameLst>
                                      </p:cBhvr>
                                      <p:by>
                                        <p:hsl h="7200000" s="0" l="0"/>
                                      </p:by>
                                    </p:animClr>
                                    <p:animClr clrSpc="hsl" dir="cw">
                                      <p:cBhvr>
                                        <p:cTn id="24" dur="500" fill="hold"/>
                                        <p:tgtEl>
                                          <p:spTgt spid="14"/>
                                        </p:tgtEl>
                                        <p:attrNameLst>
                                          <p:attrName>stroke.color</p:attrName>
                                        </p:attrNameLst>
                                      </p:cBhvr>
                                      <p:by>
                                        <p:hsl h="7200000" s="0" l="0"/>
                                      </p:by>
                                    </p:animClr>
                                    <p:set>
                                      <p:cBhvr>
                                        <p:cTn id="25" dur="500" fill="hold"/>
                                        <p:tgtEl>
                                          <p:spTgt spid="1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arn(inVertical)">
                                      <p:cBhvr>
                                        <p:cTn id="35" dur="500"/>
                                        <p:tgtEl>
                                          <p:spTgt spid="4">
                                            <p:txEl>
                                              <p:pRg st="3" end="3"/>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40" dur="500" fill="hold"/>
                                        <p:tgtEl>
                                          <p:spTgt spid="15"/>
                                        </p:tgtEl>
                                        <p:attrNameLst>
                                          <p:attrName>style.color</p:attrName>
                                        </p:attrNameLst>
                                      </p:cBhvr>
                                      <p:by>
                                        <p:hsl h="7200000" s="0" l="0"/>
                                      </p:by>
                                    </p:animClr>
                                    <p:animClr clrSpc="hsl" dir="cw">
                                      <p:cBhvr>
                                        <p:cTn id="41" dur="500" fill="hold"/>
                                        <p:tgtEl>
                                          <p:spTgt spid="15"/>
                                        </p:tgtEl>
                                        <p:attrNameLst>
                                          <p:attrName>fillcolor</p:attrName>
                                        </p:attrNameLst>
                                      </p:cBhvr>
                                      <p:by>
                                        <p:hsl h="7200000" s="0" l="0"/>
                                      </p:by>
                                    </p:animClr>
                                    <p:animClr clrSpc="hsl" dir="cw">
                                      <p:cBhvr>
                                        <p:cTn id="42" dur="500" fill="hold"/>
                                        <p:tgtEl>
                                          <p:spTgt spid="15"/>
                                        </p:tgtEl>
                                        <p:attrNameLst>
                                          <p:attrName>stroke.color</p:attrName>
                                        </p:attrNameLst>
                                      </p:cBhvr>
                                      <p:by>
                                        <p:hsl h="7200000" s="0" l="0"/>
                                      </p:by>
                                    </p:animClr>
                                    <p:set>
                                      <p:cBhvr>
                                        <p:cTn id="43"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4" grpId="0" animBg="1"/>
      <p:bldP spid="14" grpId="1" animBg="1"/>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454" y="0"/>
            <a:ext cx="14663092" cy="10275621"/>
          </a:xfrm>
          <a:prstGeom prst="rect">
            <a:avLst/>
          </a:prstGeom>
        </p:spPr>
      </p:pic>
    </p:spTree>
    <p:extLst>
      <p:ext uri="{BB962C8B-B14F-4D97-AF65-F5344CB8AC3E}">
        <p14:creationId xmlns:p14="http://schemas.microsoft.com/office/powerpoint/2010/main" val="209379089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id="{89DCBA16-8C83-A130-F148-6C1C56E13B1A}"/>
              </a:ext>
            </a:extLst>
          </p:cNvPr>
          <p:cNvSpPr txBox="1"/>
          <p:nvPr/>
        </p:nvSpPr>
        <p:spPr>
          <a:xfrm>
            <a:off x="685800" y="3009900"/>
            <a:ext cx="8305800"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Quân Mông Cổ thua trận, rút chạy khỏi Thăng Long</a:t>
            </a:r>
            <a:r>
              <a:rPr lang="en-US" sz="40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Đ</a:t>
            </a:r>
            <a:r>
              <a:rPr lang="vi-VN" sz="4000">
                <a:solidFill>
                  <a:srgbClr val="000000"/>
                </a:solidFill>
                <a:latin typeface="Arial" panose="020B0604020202020204" pitchFamily="34" charset="0"/>
                <a:ea typeface="Noto Sans Symbols"/>
                <a:cs typeface="Arial" panose="020B0604020202020204" pitchFamily="34" charset="0"/>
              </a:rPr>
              <a:t>ến phủ Quy Hoá lại bị dân binh địa phương chặn đánh.</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Sau chưa đầy 1 tháng: </a:t>
            </a:r>
            <a:r>
              <a:rPr lang="vi-VN" sz="4000">
                <a:solidFill>
                  <a:srgbClr val="000000"/>
                </a:solidFill>
                <a:latin typeface="Arial" panose="020B0604020202020204" pitchFamily="34" charset="0"/>
                <a:ea typeface="Noto Sans Symbols"/>
                <a:cs typeface="Arial" panose="020B0604020202020204" pitchFamily="34" charset="0"/>
              </a:rPr>
              <a:t>Cuộc kháng chiến kết thúc thắng lợi</a:t>
            </a:r>
            <a:r>
              <a:rPr lang="en-US" sz="4000">
                <a:solidFill>
                  <a:srgbClr val="000000"/>
                </a:solidFill>
                <a:latin typeface="Arial" panose="020B0604020202020204" pitchFamily="34" charset="0"/>
                <a:ea typeface="Noto Sans Symbols"/>
                <a:cs typeface="Arial" panose="020B0604020202020204" pitchFamily="34" charset="0"/>
              </a:rPr>
              <a:t>.</a:t>
            </a:r>
          </a:p>
        </p:txBody>
      </p:sp>
      <p:sp>
        <p:nvSpPr>
          <p:cNvPr id="7" name="TextBox 6">
            <a:extLst>
              <a:ext uri="{FF2B5EF4-FFF2-40B4-BE49-F238E27FC236}">
                <a16:creationId xmlns:a16="http://schemas.microsoft.com/office/drawing/2014/main" id="{EE846510-A16B-1C96-A6B6-2C144EDD8753}"/>
              </a:ext>
            </a:extLst>
          </p:cNvPr>
          <p:cNvSpPr txBox="1"/>
          <p:nvPr/>
        </p:nvSpPr>
        <p:spPr>
          <a:xfrm>
            <a:off x="6879087" y="1104900"/>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12" name="Picture 11" descr="Diagram&#10;&#10;Description automatically generated">
            <a:extLst>
              <a:ext uri="{FF2B5EF4-FFF2-40B4-BE49-F238E27FC236}">
                <a16:creationId xmlns:a16="http://schemas.microsoft.com/office/drawing/2014/main" id="{A447CC51-B0CF-41D1-6744-B41B1A6D8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2552700"/>
            <a:ext cx="8228954" cy="5766697"/>
          </a:xfrm>
          <a:prstGeom prst="rect">
            <a:avLst/>
          </a:prstGeom>
        </p:spPr>
      </p:pic>
      <p:sp>
        <p:nvSpPr>
          <p:cNvPr id="16" name="Arrow: Right 15">
            <a:extLst>
              <a:ext uri="{FF2B5EF4-FFF2-40B4-BE49-F238E27FC236}">
                <a16:creationId xmlns:a16="http://schemas.microsoft.com/office/drawing/2014/main" id="{3F573A75-5411-D2C8-A78B-F1FA1730DECD}"/>
              </a:ext>
            </a:extLst>
          </p:cNvPr>
          <p:cNvSpPr/>
          <p:nvPr/>
        </p:nvSpPr>
        <p:spPr>
          <a:xfrm rot="19003613">
            <a:off x="13270491" y="5879411"/>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4237C66-4160-AB4A-9B75-CCE59DCDF11D}"/>
              </a:ext>
            </a:extLst>
          </p:cNvPr>
          <p:cNvSpPr/>
          <p:nvPr/>
        </p:nvSpPr>
        <p:spPr>
          <a:xfrm rot="19003613">
            <a:off x="11226963" y="5311309"/>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343BA4F-F357-B368-A52C-7ED3A2519052}"/>
              </a:ext>
            </a:extLst>
          </p:cNvPr>
          <p:cNvSpPr/>
          <p:nvPr/>
        </p:nvSpPr>
        <p:spPr>
          <a:xfrm>
            <a:off x="10439400" y="3895725"/>
            <a:ext cx="1155978" cy="53340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0005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12" dur="500" fill="hold"/>
                                        <p:tgtEl>
                                          <p:spTgt spid="16"/>
                                        </p:tgtEl>
                                        <p:attrNameLst>
                                          <p:attrName>style.color</p:attrName>
                                        </p:attrNameLst>
                                      </p:cBhvr>
                                      <p:by>
                                        <p:hsl h="7200000" s="0" l="0"/>
                                      </p:by>
                                    </p:animClr>
                                    <p:animClr clrSpc="hsl" dir="cw">
                                      <p:cBhvr>
                                        <p:cTn id="13" dur="500" fill="hold"/>
                                        <p:tgtEl>
                                          <p:spTgt spid="16"/>
                                        </p:tgtEl>
                                        <p:attrNameLst>
                                          <p:attrName>fillcolor</p:attrName>
                                        </p:attrNameLst>
                                      </p:cBhvr>
                                      <p:by>
                                        <p:hsl h="7200000" s="0" l="0"/>
                                      </p:by>
                                    </p:animClr>
                                    <p:animClr clrSpc="hsl" dir="cw">
                                      <p:cBhvr>
                                        <p:cTn id="14" dur="500" fill="hold"/>
                                        <p:tgtEl>
                                          <p:spTgt spid="16"/>
                                        </p:tgtEl>
                                        <p:attrNameLst>
                                          <p:attrName>stroke.color</p:attrName>
                                        </p:attrNameLst>
                                      </p:cBhvr>
                                      <p:by>
                                        <p:hsl h="7200000" s="0" l="0"/>
                                      </p:by>
                                    </p:animClr>
                                    <p:set>
                                      <p:cBhvr>
                                        <p:cTn id="15" dur="500" fill="hold"/>
                                        <p:tgtEl>
                                          <p:spTgt spid="16"/>
                                        </p:tgtEl>
                                        <p:attrNameLst>
                                          <p:attrName>fill.type</p:attrName>
                                        </p:attrNameLst>
                                      </p:cBhvr>
                                      <p:to>
                                        <p:strVal val="solid"/>
                                      </p:to>
                                    </p:se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17"/>
                                        </p:tgtEl>
                                        <p:attrNameLst>
                                          <p:attrName>style.color</p:attrName>
                                        </p:attrNameLst>
                                      </p:cBhvr>
                                      <p:by>
                                        <p:hsl h="7200000" s="0" l="0"/>
                                      </p:by>
                                    </p:animClr>
                                    <p:animClr clrSpc="hsl" dir="cw">
                                      <p:cBhvr>
                                        <p:cTn id="21" dur="500" fill="hold"/>
                                        <p:tgtEl>
                                          <p:spTgt spid="17"/>
                                        </p:tgtEl>
                                        <p:attrNameLst>
                                          <p:attrName>fillcolor</p:attrName>
                                        </p:attrNameLst>
                                      </p:cBhvr>
                                      <p:by>
                                        <p:hsl h="7200000" s="0" l="0"/>
                                      </p:by>
                                    </p:animClr>
                                    <p:animClr clrSpc="hsl" dir="cw">
                                      <p:cBhvr>
                                        <p:cTn id="22" dur="500" fill="hold"/>
                                        <p:tgtEl>
                                          <p:spTgt spid="17"/>
                                        </p:tgtEl>
                                        <p:attrNameLst>
                                          <p:attrName>stroke.color</p:attrName>
                                        </p:attrNameLst>
                                      </p:cBhvr>
                                      <p:by>
                                        <p:hsl h="7200000" s="0" l="0"/>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19"/>
                                        </p:tgtEl>
                                        <p:attrNameLst>
                                          <p:attrName>style.color</p:attrName>
                                        </p:attrNameLst>
                                      </p:cBhvr>
                                      <p:by>
                                        <p:hsl h="7200000" s="0" l="0"/>
                                      </p:by>
                                    </p:animClr>
                                    <p:animClr clrSpc="hsl" dir="cw">
                                      <p:cBhvr>
                                        <p:cTn id="34" dur="500" fill="hold"/>
                                        <p:tgtEl>
                                          <p:spTgt spid="19"/>
                                        </p:tgtEl>
                                        <p:attrNameLst>
                                          <p:attrName>fillcolor</p:attrName>
                                        </p:attrNameLst>
                                      </p:cBhvr>
                                      <p:by>
                                        <p:hsl h="7200000" s="0" l="0"/>
                                      </p:by>
                                    </p:animClr>
                                    <p:animClr clrSpc="hsl" dir="cw">
                                      <p:cBhvr>
                                        <p:cTn id="35" dur="500" fill="hold"/>
                                        <p:tgtEl>
                                          <p:spTgt spid="19"/>
                                        </p:tgtEl>
                                        <p:attrNameLst>
                                          <p:attrName>stroke.color</p:attrName>
                                        </p:attrNameLst>
                                      </p:cBhvr>
                                      <p:by>
                                        <p:hsl h="7200000" s="0" l="0"/>
                                      </p:by>
                                    </p:animClr>
                                    <p:set>
                                      <p:cBhvr>
                                        <p:cTn id="36" dur="500" fill="hold"/>
                                        <p:tgtEl>
                                          <p:spTgt spid="19"/>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barn(inVertical)">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03729">
            <a:off x="-3317390" y="5734873"/>
            <a:ext cx="4760594" cy="3765197"/>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62120">
            <a:off x="15907703" y="-156344"/>
            <a:ext cx="4760594" cy="376519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6959726" y="4249162"/>
            <a:ext cx="968916" cy="96891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4635">
            <a:off x="17192276" y="1999809"/>
            <a:ext cx="503815" cy="479083"/>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28575" y="418598"/>
            <a:ext cx="968916" cy="96891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31730">
            <a:off x="17634778" y="9350966"/>
            <a:ext cx="716786" cy="799660"/>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4409">
            <a:off x="486869" y="6238896"/>
            <a:ext cx="503815" cy="479083"/>
          </a:xfrm>
          <a:prstGeom prst="rect">
            <a:avLst/>
          </a:prstGeom>
        </p:spPr>
      </p:pic>
      <p:sp>
        <p:nvSpPr>
          <p:cNvPr id="2" name="Rectangle 1">
            <a:extLst>
              <a:ext uri="{FF2B5EF4-FFF2-40B4-BE49-F238E27FC236}">
                <a16:creationId xmlns:a16="http://schemas.microsoft.com/office/drawing/2014/main" id="{E4E329D6-D9AC-F10A-AF07-B1662AE91CAB}"/>
              </a:ext>
            </a:extLst>
          </p:cNvPr>
          <p:cNvSpPr/>
          <p:nvPr/>
        </p:nvSpPr>
        <p:spPr>
          <a:xfrm>
            <a:off x="949438" y="5647993"/>
            <a:ext cx="16389124" cy="3938956"/>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i="1">
                <a:solidFill>
                  <a:schemeClr val="tx1"/>
                </a:solidFill>
                <a:latin typeface="Arial" panose="020B0604020202020204" pitchFamily="34" charset="0"/>
                <a:cs typeface="Arial" panose="020B0604020202020204" pitchFamily="34" charset="0"/>
              </a:rPr>
              <a:t>Sau trận Bình Lệ Nguyên, vua Trần Thái Tông tỏ ý lo lắng và hỏi ý kiến Thái sư Trần Thủ Độ, ông đã trả lời: “Đầu thần chưa rơi xuống đất, xin bệ hạ đừng lo.”</a:t>
            </a:r>
          </a:p>
          <a:p>
            <a:pPr algn="r">
              <a:lnSpc>
                <a:spcPct val="150000"/>
              </a:lnSpc>
            </a:pPr>
            <a:r>
              <a:rPr lang="vi-VN" sz="4000">
                <a:solidFill>
                  <a:schemeClr val="tx1"/>
                </a:solidFill>
                <a:latin typeface="Arial" panose="020B0604020202020204" pitchFamily="34" charset="0"/>
                <a:cs typeface="Arial" panose="020B0604020202020204" pitchFamily="34" charset="0"/>
              </a:rPr>
              <a:t>(Theo Lịch sử Việt Nam, Tập 1, Sđd tr.746)</a:t>
            </a:r>
          </a:p>
        </p:txBody>
      </p:sp>
      <p:grpSp>
        <p:nvGrpSpPr>
          <p:cNvPr id="3" name="Group 2">
            <a:extLst>
              <a:ext uri="{FF2B5EF4-FFF2-40B4-BE49-F238E27FC236}">
                <a16:creationId xmlns:a16="http://schemas.microsoft.com/office/drawing/2014/main" id="{7F927CAB-172B-E9CF-923F-19CB233A1FF2}"/>
              </a:ext>
            </a:extLst>
          </p:cNvPr>
          <p:cNvGrpSpPr/>
          <p:nvPr/>
        </p:nvGrpSpPr>
        <p:grpSpPr>
          <a:xfrm>
            <a:off x="1017033" y="954830"/>
            <a:ext cx="16718436" cy="4931539"/>
            <a:chOff x="1017033" y="954830"/>
            <a:chExt cx="16718436" cy="4931539"/>
          </a:xfrm>
        </p:grpSpPr>
        <p:sp>
          <p:nvSpPr>
            <p:cNvPr id="4" name="TextBox 3">
              <a:extLst>
                <a:ext uri="{FF2B5EF4-FFF2-40B4-BE49-F238E27FC236}">
                  <a16:creationId xmlns:a16="http://schemas.microsoft.com/office/drawing/2014/main" id="{8AF8AB2E-8D85-CF21-7A7F-A2DFE28FA1E2}"/>
                </a:ext>
              </a:extLst>
            </p:cNvPr>
            <p:cNvSpPr txBox="1"/>
            <p:nvPr/>
          </p:nvSpPr>
          <p:spPr>
            <a:xfrm>
              <a:off x="1017033" y="954830"/>
              <a:ext cx="15098039" cy="367158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tư liệu 1, thảo luận cặp đôi và trả lời câu hỏi: </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Câu nói của Trần Thủ Độ thể hiện điều gì về tinh thần đánh giặc của quân dân nhà Trần?</a:t>
              </a: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Vì sao quân Mông Cổ mạnh mà vẫn bị quân ta đánh bại?</a:t>
              </a:r>
            </a:p>
          </p:txBody>
        </p:sp>
        <p:pic>
          <p:nvPicPr>
            <p:cNvPr id="5" name="Picture 12">
              <a:extLst>
                <a:ext uri="{FF2B5EF4-FFF2-40B4-BE49-F238E27FC236}">
                  <a16:creationId xmlns:a16="http://schemas.microsoft.com/office/drawing/2014/main" id="{70793908-136E-924C-0557-6812D28148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63800" y="3314700"/>
              <a:ext cx="2571669" cy="257166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4" name="Rectangle 3">
            <a:extLst>
              <a:ext uri="{FF2B5EF4-FFF2-40B4-BE49-F238E27FC236}">
                <a16:creationId xmlns:a16="http://schemas.microsoft.com/office/drawing/2014/main" id="{7E9D5C0F-C6FA-9B39-7E27-D517B6656817}"/>
              </a:ext>
            </a:extLst>
          </p:cNvPr>
          <p:cNvSpPr/>
          <p:nvPr/>
        </p:nvSpPr>
        <p:spPr>
          <a:xfrm>
            <a:off x="949438" y="495300"/>
            <a:ext cx="16389124" cy="35052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i="1">
                <a:solidFill>
                  <a:schemeClr val="tx1"/>
                </a:solidFill>
                <a:latin typeface="Arial" panose="020B0604020202020204" pitchFamily="34" charset="0"/>
                <a:cs typeface="Arial" panose="020B0604020202020204" pitchFamily="34" charset="0"/>
              </a:rPr>
              <a:t>Sau trận Bình Lệ Nguyên, vua Trần Thái Tông tỏ ý lo lắng và hỏi ý kiến Thái sư Trần Thủ Độ, ông đã trả lời: “Đầu thần chưa rơi xuống đất, xin bệ hạ đừng lo.”</a:t>
            </a:r>
          </a:p>
          <a:p>
            <a:pPr algn="r">
              <a:lnSpc>
                <a:spcPct val="150000"/>
              </a:lnSpc>
            </a:pPr>
            <a:r>
              <a:rPr lang="vi-VN" sz="4000">
                <a:solidFill>
                  <a:schemeClr val="tx1"/>
                </a:solidFill>
                <a:latin typeface="Arial" panose="020B0604020202020204" pitchFamily="34" charset="0"/>
                <a:cs typeface="Arial" panose="020B0604020202020204" pitchFamily="34" charset="0"/>
              </a:rPr>
              <a:t>(Theo Lịch sử Việt Nam, Tập 1, Sđd tr.746)</a:t>
            </a:r>
          </a:p>
        </p:txBody>
      </p:sp>
      <p:cxnSp>
        <p:nvCxnSpPr>
          <p:cNvPr id="7" name="Straight Connector 6">
            <a:extLst>
              <a:ext uri="{FF2B5EF4-FFF2-40B4-BE49-F238E27FC236}">
                <a16:creationId xmlns:a16="http://schemas.microsoft.com/office/drawing/2014/main" id="{BA7D14CE-A9E6-C9DD-5B5C-6F7CA9596030}"/>
              </a:ext>
            </a:extLst>
          </p:cNvPr>
          <p:cNvCxnSpPr>
            <a:cxnSpLocks/>
          </p:cNvCxnSpPr>
          <p:nvPr/>
        </p:nvCxnSpPr>
        <p:spPr>
          <a:xfrm>
            <a:off x="10591800" y="2245703"/>
            <a:ext cx="6553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0D79D5-CC92-460E-60CD-5530D2B3AFF3}"/>
              </a:ext>
            </a:extLst>
          </p:cNvPr>
          <p:cNvSpPr txBox="1"/>
          <p:nvPr/>
        </p:nvSpPr>
        <p:spPr>
          <a:xfrm>
            <a:off x="1181100" y="4061246"/>
            <a:ext cx="15925800"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Câu nói đó đã thể hiện tinh thần quyết tâm đánh giặc và bộc lộ niềm tin chiến thắng của quân dân nhà Trần.</a:t>
            </a:r>
            <a:endParaRPr lang="en-US" sz="3600">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Q</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uân Mông Cổ mạnh mà vẫn bị quân ta đánh bại</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 vì:</a:t>
            </a:r>
          </a:p>
          <a:p>
            <a:pPr marL="57150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cs typeface="Arial" panose="020B0604020202020204" pitchFamily="34" charset="0"/>
              </a:rPr>
              <a:t>Quân dân nhà Trần có sự chuẩn bị chu đáo</a:t>
            </a: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có ý chí kiên quyết, đoàn kết đánh giặc. </a:t>
            </a:r>
            <a:endParaRPr lang="vi-VN" sz="3600">
              <a:solidFill>
                <a:srgbClr val="0000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ü"/>
            </a:pPr>
            <a:r>
              <a:rPr lang="vi-VN" sz="3600">
                <a:solidFill>
                  <a:srgbClr val="000000"/>
                </a:solidFill>
                <a:latin typeface="Arial" panose="020B0604020202020204" pitchFamily="34" charset="0"/>
                <a:cs typeface="Arial" panose="020B0604020202020204" pitchFamily="34" charset="0"/>
              </a:rPr>
              <a:t>Vua quan nhà Trần có kế sách đánh giặc phù hợp, đúng đắn: “vườn không nhà trống”</a:t>
            </a:r>
            <a:r>
              <a:rPr lang="en-US" sz="3600">
                <a:solidFill>
                  <a:srgbClr val="000000"/>
                </a:solidFill>
                <a:latin typeface="Arial" panose="020B0604020202020204" pitchFamily="34" charset="0"/>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AC7B952-0852-FAEA-21B5-92CBF50A7030}"/>
              </a:ext>
            </a:extLst>
          </p:cNvPr>
          <p:cNvCxnSpPr>
            <a:cxnSpLocks/>
          </p:cNvCxnSpPr>
          <p:nvPr/>
        </p:nvCxnSpPr>
        <p:spPr>
          <a:xfrm>
            <a:off x="949438" y="3238500"/>
            <a:ext cx="43845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5205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1285</a:t>
            </a:r>
            <a:endParaRPr lang="en-US" sz="6600" b="1" u="none" dirty="0">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2</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913311505"/>
      </p:ext>
    </p:extLst>
  </p:cSld>
  <p:clrMapOvr>
    <a:masterClrMapping/>
  </p:clrMapOvr>
  <p:transition>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54808">
            <a:off x="-3536415" y="-1247252"/>
            <a:ext cx="5901821" cy="4667804"/>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24859">
            <a:off x="16360467" y="7202226"/>
            <a:ext cx="5284319" cy="4179416"/>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25408">
            <a:off x="17298164" y="183822"/>
            <a:ext cx="1094368" cy="917280"/>
          </a:xfrm>
          <a:prstGeom prst="rect">
            <a:avLst/>
          </a:prstGeom>
        </p:spPr>
      </p:pic>
      <p:sp>
        <p:nvSpPr>
          <p:cNvPr id="2" name="TextBox 1">
            <a:extLst>
              <a:ext uri="{FF2B5EF4-FFF2-40B4-BE49-F238E27FC236}">
                <a16:creationId xmlns:a16="http://schemas.microsoft.com/office/drawing/2014/main" id="{56800828-7C49-CBBD-CC6F-5E7008CB4E1E}"/>
              </a:ext>
            </a:extLst>
          </p:cNvPr>
          <p:cNvSpPr txBox="1"/>
          <p:nvPr/>
        </p:nvSpPr>
        <p:spPr>
          <a:xfrm>
            <a:off x="762000" y="2384379"/>
            <a:ext cx="9130495" cy="5518242"/>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tr.69 và trả lời câu hỏi: </a:t>
            </a:r>
          </a:p>
          <a:p>
            <a:pPr marL="571500" indent="-571500" algn="just">
              <a:lnSpc>
                <a:spcPct val="150000"/>
              </a:lnSpc>
              <a:buFont typeface="Arial" panose="020B0604020202020204" pitchFamily="34" charset="0"/>
              <a:buChar char="•"/>
            </a:pPr>
            <a:r>
              <a:rPr lang="vi-VN" sz="4000">
                <a:solidFill>
                  <a:srgbClr val="000000"/>
                </a:solidFill>
                <a:ea typeface="Arial" panose="020B0604020202020204" pitchFamily="34" charset="0"/>
                <a:cs typeface="Arial" panose="020B0604020202020204" pitchFamily="34" charset="0"/>
              </a:rPr>
              <a:t>Hốt Tất Liệt chủ trương xâm lược Chăm-pa và Đại Việt để làm gì? </a:t>
            </a:r>
            <a:endParaRPr lang="en-US" sz="4000">
              <a:solidFill>
                <a:srgbClr val="000000"/>
              </a:solidFill>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Arial" panose="020B0604020202020204" pitchFamily="34" charset="0"/>
                <a:cs typeface="Arial" panose="020B0604020202020204" pitchFamily="34" charset="0"/>
              </a:rPr>
              <a:t>Tại sao quân Nguyên đánh Chăm-pa trước Đại Việt?</a:t>
            </a:r>
            <a:endPar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87DE218-ACF5-C56C-9CBD-E9B69E0C4D34}"/>
              </a:ext>
            </a:extLst>
          </p:cNvPr>
          <p:cNvGrpSpPr/>
          <p:nvPr/>
        </p:nvGrpSpPr>
        <p:grpSpPr>
          <a:xfrm>
            <a:off x="10324405" y="586281"/>
            <a:ext cx="6998285" cy="9114438"/>
            <a:chOff x="10363200" y="647700"/>
            <a:chExt cx="6998285" cy="9114438"/>
          </a:xfrm>
        </p:grpSpPr>
        <p:pic>
          <p:nvPicPr>
            <p:cNvPr id="4" name="Picture 3" descr="Text&#10;&#10;Description automatically generated">
              <a:extLst>
                <a:ext uri="{FF2B5EF4-FFF2-40B4-BE49-F238E27FC236}">
                  <a16:creationId xmlns:a16="http://schemas.microsoft.com/office/drawing/2014/main" id="{66C4ED3B-69BD-BC95-6F5B-F27DEB590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200" y="647700"/>
              <a:ext cx="6998285" cy="8362950"/>
            </a:xfrm>
            <a:prstGeom prst="rect">
              <a:avLst/>
            </a:prstGeom>
          </p:spPr>
        </p:pic>
        <p:sp>
          <p:nvSpPr>
            <p:cNvPr id="5" name="TextBox 4">
              <a:extLst>
                <a:ext uri="{FF2B5EF4-FFF2-40B4-BE49-F238E27FC236}">
                  <a16:creationId xmlns:a16="http://schemas.microsoft.com/office/drawing/2014/main" id="{418035B8-C475-2143-BB84-F2C2F4CED9EA}"/>
                </a:ext>
              </a:extLst>
            </p:cNvPr>
            <p:cNvSpPr txBox="1"/>
            <p:nvPr/>
          </p:nvSpPr>
          <p:spPr>
            <a:xfrm>
              <a:off x="10500359" y="9010650"/>
              <a:ext cx="6644640" cy="751488"/>
            </a:xfrm>
            <a:prstGeom prst="rect">
              <a:avLst/>
            </a:prstGeom>
            <a:noFill/>
          </p:spPr>
          <p:txBody>
            <a:bodyPr wrap="square">
              <a:spAutoFit/>
            </a:bodyPr>
            <a:lstStyle/>
            <a:p>
              <a:pPr algn="ctr">
                <a:lnSpc>
                  <a:spcPct val="150000"/>
                </a:lnSpc>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Hốt Tất Liệt</a:t>
              </a:r>
              <a:endParaRPr lang="en-US" sz="32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7" name="TextBox 6">
            <a:extLst>
              <a:ext uri="{FF2B5EF4-FFF2-40B4-BE49-F238E27FC236}">
                <a16:creationId xmlns:a16="http://schemas.microsoft.com/office/drawing/2014/main" id="{257473B3-5D89-5C23-6252-D857A1A0EB7B}"/>
              </a:ext>
            </a:extLst>
          </p:cNvPr>
          <p:cNvSpPr txBox="1"/>
          <p:nvPr/>
        </p:nvSpPr>
        <p:spPr>
          <a:xfrm>
            <a:off x="457200" y="1409753"/>
            <a:ext cx="7924800" cy="7467493"/>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Mục đích xâm lược Chăm-pa và Đại Việt của nhà Nguyên</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 mở rộng phạm vi thống trị, đô hộ và thôn tính các nước khác. </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Nhà Nguyên đánh Chăm-pa trước là để phối hợp thực hiện kế hoạch “gọng kìm”, nhanh chóng đánh bại Đại Việt.</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descr="A picture containing text, outdoor&#10;&#10;Description automatically generated">
            <a:extLst>
              <a:ext uri="{FF2B5EF4-FFF2-40B4-BE49-F238E27FC236}">
                <a16:creationId xmlns:a16="http://schemas.microsoft.com/office/drawing/2014/main" id="{E43A0A31-F3F8-AB66-B618-3608AE524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012" y="1712118"/>
            <a:ext cx="8924268" cy="6862762"/>
          </a:xfrm>
          <a:prstGeom prst="rect">
            <a:avLst/>
          </a:prstGeom>
        </p:spPr>
      </p:pic>
    </p:spTree>
    <p:extLst>
      <p:ext uri="{BB962C8B-B14F-4D97-AF65-F5344CB8AC3E}">
        <p14:creationId xmlns:p14="http://schemas.microsoft.com/office/powerpoint/2010/main" val="1136940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4" name="TextBox 3">
            <a:extLst>
              <a:ext uri="{FF2B5EF4-FFF2-40B4-BE49-F238E27FC236}">
                <a16:creationId xmlns:a16="http://schemas.microsoft.com/office/drawing/2014/main" id="{9E7FE203-F58D-F61F-0C3F-7D37D891E6ED}"/>
              </a:ext>
            </a:extLst>
          </p:cNvPr>
          <p:cNvSpPr txBox="1"/>
          <p:nvPr/>
        </p:nvSpPr>
        <p:spPr>
          <a:xfrm>
            <a:off x="1023937" y="1714500"/>
            <a:ext cx="16240125"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đọc tư liệu 2, 3 SGK tr.69, 70 và trả lời câu hỏi</a:t>
            </a:r>
            <a:r>
              <a:rPr lang="en-US" sz="4000" b="1" i="1">
                <a:solidFill>
                  <a:srgbClr val="FF0000"/>
                </a:solidFill>
                <a:latin typeface="Arial" panose="020B0604020202020204" pitchFamily="34" charset="0"/>
                <a:cs typeface="Arial" panose="020B0604020202020204" pitchFamily="34" charset="0"/>
              </a:rPr>
              <a:t>: </a:t>
            </a:r>
          </a:p>
          <a:p>
            <a:pPr algn="ctr">
              <a:lnSpc>
                <a:spcPct val="150000"/>
              </a:lnSpc>
            </a:pPr>
            <a:r>
              <a:rPr lang="en-US" sz="4000">
                <a:latin typeface="Arial" panose="020B0604020202020204" pitchFamily="34" charset="0"/>
                <a:cs typeface="Arial" panose="020B0604020202020204" pitchFamily="34" charset="0"/>
              </a:rPr>
              <a:t>Em hãy rút ra điểm chung về tinh thần chiến đấu của vua tôi nhà Trần</a:t>
            </a:r>
            <a:endParaRPr lang="en-US" sz="4000"/>
          </a:p>
        </p:txBody>
      </p:sp>
      <p:sp>
        <p:nvSpPr>
          <p:cNvPr id="8" name="TextBox 7">
            <a:extLst>
              <a:ext uri="{FF2B5EF4-FFF2-40B4-BE49-F238E27FC236}">
                <a16:creationId xmlns:a16="http://schemas.microsoft.com/office/drawing/2014/main" id="{9F8CF4F4-04A3-BF89-E48C-0E7946DB9350}"/>
              </a:ext>
            </a:extLst>
          </p:cNvPr>
          <p:cNvSpPr txBox="1"/>
          <p:nvPr/>
        </p:nvSpPr>
        <p:spPr>
          <a:xfrm>
            <a:off x="4438649" y="79117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a:t>
            </a:r>
            <a:endParaRPr kumimoji="0" lang="en-US" sz="5400" b="1" i="0" u="none" strike="noStrike" kern="1200" cap="none" spc="0" normalizeH="0" baseline="0" noProof="0">
              <a:ln>
                <a:noFill/>
              </a:ln>
              <a:solidFill>
                <a:srgbClr val="002060"/>
              </a:solidFill>
              <a:effectLst/>
              <a:uLnTx/>
              <a:uFillTx/>
              <a:latin typeface="Calibri"/>
              <a:ea typeface="+mn-ea"/>
            </a:endParaRPr>
          </a:p>
        </p:txBody>
      </p:sp>
      <p:sp>
        <p:nvSpPr>
          <p:cNvPr id="9" name="Rectangle 8">
            <a:extLst>
              <a:ext uri="{FF2B5EF4-FFF2-40B4-BE49-F238E27FC236}">
                <a16:creationId xmlns:a16="http://schemas.microsoft.com/office/drawing/2014/main" id="{2FCC4BDF-6FDF-EE0C-6827-26645010604F}"/>
              </a:ext>
            </a:extLst>
          </p:cNvPr>
          <p:cNvSpPr/>
          <p:nvPr/>
        </p:nvSpPr>
        <p:spPr>
          <a:xfrm>
            <a:off x="949437" y="3848099"/>
            <a:ext cx="7889763" cy="5715001"/>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2. </a:t>
            </a:r>
            <a:r>
              <a:rPr lang="vi-VN" sz="3600" i="1">
                <a:solidFill>
                  <a:schemeClr val="tx1"/>
                </a:solidFill>
                <a:cs typeface="Arial" panose="020B0604020202020204" pitchFamily="34" charset="0"/>
              </a:rPr>
              <a:t>Khắp nơi quân ta tự động thích vào cánh tay của mình hay chữ “Sát Thát”... Tại điện Diên Hồng, khi được hỏi về kế đánh giặc, tất cả các bô lão đều đồng thanh hô lớn “Đánh!”</a:t>
            </a:r>
          </a:p>
          <a:p>
            <a:pPr algn="r">
              <a:lnSpc>
                <a:spcPct val="150000"/>
              </a:lnSpc>
            </a:pPr>
            <a:r>
              <a:rPr lang="vi-VN" sz="2800">
                <a:solidFill>
                  <a:schemeClr val="tx1"/>
                </a:solidFill>
                <a:cs typeface="Arial" panose="020B0604020202020204" pitchFamily="34" charset="0"/>
              </a:rPr>
              <a:t>(Theo </a:t>
            </a:r>
            <a:r>
              <a:rPr lang="vi-VN" sz="2800" i="1">
                <a:solidFill>
                  <a:schemeClr val="tx1"/>
                </a:solidFill>
                <a:cs typeface="Arial" panose="020B0604020202020204" pitchFamily="34" charset="0"/>
              </a:rPr>
              <a:t>Lịch sử Việt Nam</a:t>
            </a:r>
            <a:r>
              <a:rPr lang="vi-VN" sz="2800">
                <a:solidFill>
                  <a:schemeClr val="tx1"/>
                </a:solidFill>
                <a:cs typeface="Arial" panose="020B0604020202020204" pitchFamily="34" charset="0"/>
              </a:rPr>
              <a:t>, Tập 1, Sđd tr.764)</a:t>
            </a:r>
          </a:p>
        </p:txBody>
      </p:sp>
      <p:sp>
        <p:nvSpPr>
          <p:cNvPr id="10" name="Rectangle 9">
            <a:extLst>
              <a:ext uri="{FF2B5EF4-FFF2-40B4-BE49-F238E27FC236}">
                <a16:creationId xmlns:a16="http://schemas.microsoft.com/office/drawing/2014/main" id="{5B1FD6BA-D50A-E287-C576-2D2E0C174F44}"/>
              </a:ext>
            </a:extLst>
          </p:cNvPr>
          <p:cNvSpPr/>
          <p:nvPr/>
        </p:nvSpPr>
        <p:spPr>
          <a:xfrm>
            <a:off x="9448797" y="3848100"/>
            <a:ext cx="7889763" cy="5715000"/>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3. </a:t>
            </a:r>
            <a:r>
              <a:rPr lang="vi-VN" sz="3600" i="1">
                <a:solidFill>
                  <a:schemeClr val="tx1"/>
                </a:solidFill>
                <a:cs typeface="Arial" panose="020B0604020202020204" pitchFamily="34" charset="0"/>
              </a:rPr>
              <a:t>Thượng hoàng Trần Thánh Tông đến gặp Trần Quốc Tuấn và có ý dòi hỏi: “Thế giặc như thế, ta phải hàng thôi”. Trần Quốc Tuấn trả lời: “Xin bệ hạ chém đầu thần rồi hãy hàng”</a:t>
            </a:r>
          </a:p>
          <a:p>
            <a:pPr algn="r">
              <a:lnSpc>
                <a:spcPct val="150000"/>
              </a:lnSpc>
            </a:pPr>
            <a:r>
              <a:rPr lang="vi-VN" sz="2800">
                <a:solidFill>
                  <a:schemeClr val="tx1"/>
                </a:solidFill>
                <a:cs typeface="Arial" panose="020B0604020202020204" pitchFamily="34" charset="0"/>
              </a:rPr>
              <a:t>(Theo </a:t>
            </a:r>
            <a:r>
              <a:rPr lang="vi-VN" sz="2800" i="1">
                <a:solidFill>
                  <a:schemeClr val="tx1"/>
                </a:solidFill>
                <a:cs typeface="Arial" panose="020B0604020202020204" pitchFamily="34" charset="0"/>
              </a:rPr>
              <a:t>Lịch sử Việt Nam</a:t>
            </a:r>
            <a:r>
              <a:rPr lang="vi-VN" sz="2800">
                <a:solidFill>
                  <a:schemeClr val="tx1"/>
                </a:solidFill>
                <a:cs typeface="Arial" panose="020B0604020202020204" pitchFamily="34" charset="0"/>
              </a:rPr>
              <a:t>, Tập 1, Sđd tr.767)</a:t>
            </a:r>
          </a:p>
        </p:txBody>
      </p:sp>
    </p:spTree>
    <p:extLst>
      <p:ext uri="{BB962C8B-B14F-4D97-AF65-F5344CB8AC3E}">
        <p14:creationId xmlns:p14="http://schemas.microsoft.com/office/powerpoint/2010/main" val="4245164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213" y="657814"/>
            <a:ext cx="1173006" cy="1173006"/>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2037" y="2545062"/>
            <a:ext cx="999656" cy="1021953"/>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5887">
            <a:off x="1852298" y="895558"/>
            <a:ext cx="656627" cy="624392"/>
          </a:xfrm>
          <a:prstGeom prst="rect">
            <a:avLst/>
          </a:prstGeom>
        </p:spPr>
      </p:pic>
      <p:grpSp>
        <p:nvGrpSpPr>
          <p:cNvPr id="31" name="Group 30">
            <a:extLst>
              <a:ext uri="{FF2B5EF4-FFF2-40B4-BE49-F238E27FC236}">
                <a16:creationId xmlns:a16="http://schemas.microsoft.com/office/drawing/2014/main" id="{7B3A200E-3F1C-4305-A1C8-57D0970F7D72}"/>
              </a:ext>
            </a:extLst>
          </p:cNvPr>
          <p:cNvGrpSpPr/>
          <p:nvPr/>
        </p:nvGrpSpPr>
        <p:grpSpPr>
          <a:xfrm>
            <a:off x="2150131" y="1485900"/>
            <a:ext cx="14644525" cy="7315200"/>
            <a:chOff x="2507483" y="2911475"/>
            <a:chExt cx="13265907" cy="2232025"/>
          </a:xfrm>
        </p:grpSpPr>
        <p:grpSp>
          <p:nvGrpSpPr>
            <p:cNvPr id="26" name="Group 3">
              <a:extLst>
                <a:ext uri="{FF2B5EF4-FFF2-40B4-BE49-F238E27FC236}">
                  <a16:creationId xmlns:a16="http://schemas.microsoft.com/office/drawing/2014/main" id="{72084058-99E4-4AC0-A282-BC69839FB9A9}"/>
                </a:ext>
              </a:extLst>
            </p:cNvPr>
            <p:cNvGrpSpPr/>
            <p:nvPr/>
          </p:nvGrpSpPr>
          <p:grpSpPr>
            <a:xfrm>
              <a:off x="2507483" y="2911475"/>
              <a:ext cx="13265907" cy="2232025"/>
              <a:chOff x="0" y="0"/>
              <a:chExt cx="13480836" cy="3300935"/>
            </a:xfrm>
            <a:solidFill>
              <a:srgbClr val="FBE5B3"/>
            </a:solidFill>
          </p:grpSpPr>
          <p:sp>
            <p:nvSpPr>
              <p:cNvPr id="27" name="Freeform 4">
                <a:extLst>
                  <a:ext uri="{FF2B5EF4-FFF2-40B4-BE49-F238E27FC236}">
                    <a16:creationId xmlns:a16="http://schemas.microsoft.com/office/drawing/2014/main" id="{A6F29ABC-0BF9-4AA5-AC70-CF051B18CB4E}"/>
                  </a:ext>
                </a:extLst>
              </p:cNvPr>
              <p:cNvSpPr/>
              <p:nvPr/>
            </p:nvSpPr>
            <p:spPr>
              <a:xfrm>
                <a:off x="0" y="0"/>
                <a:ext cx="13480836" cy="339999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grpFill/>
            </p:spPr>
          </p:sp>
        </p:grpSp>
        <p:sp>
          <p:nvSpPr>
            <p:cNvPr id="29" name="TextBox 28">
              <a:extLst>
                <a:ext uri="{FF2B5EF4-FFF2-40B4-BE49-F238E27FC236}">
                  <a16:creationId xmlns:a16="http://schemas.microsoft.com/office/drawing/2014/main" id="{91A71495-C5DD-4D16-A3F8-EB87069969B2}"/>
                </a:ext>
              </a:extLst>
            </p:cNvPr>
            <p:cNvSpPr txBox="1"/>
            <p:nvPr/>
          </p:nvSpPr>
          <p:spPr>
            <a:xfrm>
              <a:off x="2766426" y="3050977"/>
              <a:ext cx="12037195" cy="1965462"/>
            </a:xfrm>
            <a:prstGeom prst="rect">
              <a:avLst/>
            </a:prstGeom>
            <a:noFill/>
          </p:spPr>
          <p:txBody>
            <a:bodyPr wrap="square">
              <a:spAutoFit/>
            </a:bodyPr>
            <a:lstStyle/>
            <a:p>
              <a:pPr marL="457200" marR="0" algn="just">
                <a:lnSpc>
                  <a:spcPct val="150000"/>
                </a:lnSpc>
                <a:spcBef>
                  <a:spcPts val="600"/>
                </a:spcBef>
                <a:spcAft>
                  <a:spcPts val="600"/>
                </a:spcAft>
              </a:pPr>
              <a:r>
                <a:rPr lang="vi-VN" sz="4000">
                  <a:latin typeface="Arial" panose="020B0604020202020204" pitchFamily="34" charset="0"/>
                  <a:ea typeface="Calibri" panose="020F0502020204030204" pitchFamily="34" charset="0"/>
                  <a:cs typeface="Arial" panose="020B0604020202020204" pitchFamily="34" charset="0"/>
                </a:rPr>
                <a:t>Nội dung tư liệu 2, 3 đều thể hiện ý chí quyết chiến của quân dân nhà Trần. Trong bối cảnh khó khăn của cuộc kháng</a:t>
              </a:r>
              <a:r>
                <a:rPr lang="en-US" sz="4000">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chiến lần thứ hai, chính tinh thần quyết tâm, đồng lòng đánh giặc của cả triều đình và quân dân Đại Việt đã trở thành một trong những nhân tố quan trọng nhất dẫn đến thắng lợi vẻ vang của quân dân Đại Việt trong cuộc kháng chiến này.</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2835927" y="9258300"/>
            <a:ext cx="5607324" cy="125463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2335" y="-114300"/>
            <a:ext cx="1067869" cy="1091688"/>
          </a:xfrm>
          <a:prstGeom prst="rect">
            <a:avLst/>
          </a:prstGeom>
        </p:spPr>
      </p:pic>
      <p:sp>
        <p:nvSpPr>
          <p:cNvPr id="14" name="TextBox 8">
            <a:extLst>
              <a:ext uri="{FF2B5EF4-FFF2-40B4-BE49-F238E27FC236}">
                <a16:creationId xmlns:a16="http://schemas.microsoft.com/office/drawing/2014/main" id="{F687AF13-8A56-4CCF-8D65-02EC240ABC8E}"/>
              </a:ext>
            </a:extLst>
          </p:cNvPr>
          <p:cNvSpPr txBox="1"/>
          <p:nvPr/>
        </p:nvSpPr>
        <p:spPr>
          <a:xfrm>
            <a:off x="5516167" y="764274"/>
            <a:ext cx="7539885" cy="962058"/>
          </a:xfrm>
          <a:prstGeom prst="rect">
            <a:avLst/>
          </a:prstGeom>
        </p:spPr>
        <p:txBody>
          <a:bodyPr wrap="square" lIns="0" tIns="0" rIns="0" bIns="0" rtlCol="0" anchor="t">
            <a:spAutoFit/>
          </a:bodyPr>
          <a:lstStyle/>
          <a:p>
            <a:pPr marL="0" lvl="0" indent="0" algn="ctr">
              <a:lnSpc>
                <a:spcPts val="8000"/>
              </a:lnSpc>
              <a:spcBef>
                <a:spcPct val="0"/>
              </a:spcBef>
            </a:pPr>
            <a:r>
              <a:rPr lang="en-US" sz="6600" b="1" spc="-80" dirty="0">
                <a:solidFill>
                  <a:srgbClr val="C00000"/>
                </a:solidFill>
                <a:latin typeface="Arial" panose="020B0604020202020204" pitchFamily="34" charset="0"/>
                <a:cs typeface="Arial" panose="020B0604020202020204" pitchFamily="34" charset="0"/>
              </a:rPr>
              <a:t>KHỞI ĐỘNG</a:t>
            </a:r>
          </a:p>
        </p:txBody>
      </p:sp>
      <p:pic>
        <p:nvPicPr>
          <p:cNvPr id="8" name="Picture 7" descr="A picture containing ground, outdoor, stone&#10;&#10;Description automatically generated">
            <a:extLst>
              <a:ext uri="{FF2B5EF4-FFF2-40B4-BE49-F238E27FC236}">
                <a16:creationId xmlns:a16="http://schemas.microsoft.com/office/drawing/2014/main" id="{7FC981FE-9EDC-A571-6E14-666F1637F1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7114" y="1917439"/>
            <a:ext cx="6775224" cy="4478423"/>
          </a:xfrm>
          <a:prstGeom prst="rect">
            <a:avLst/>
          </a:prstGeom>
        </p:spPr>
      </p:pic>
      <p:sp>
        <p:nvSpPr>
          <p:cNvPr id="13" name="TextBox 12">
            <a:extLst>
              <a:ext uri="{FF2B5EF4-FFF2-40B4-BE49-F238E27FC236}">
                <a16:creationId xmlns:a16="http://schemas.microsoft.com/office/drawing/2014/main" id="{BDFF4770-E0A7-2773-6E10-D239BEFA850E}"/>
              </a:ext>
            </a:extLst>
          </p:cNvPr>
          <p:cNvSpPr txBox="1"/>
          <p:nvPr/>
        </p:nvSpPr>
        <p:spPr>
          <a:xfrm>
            <a:off x="1734042" y="6456154"/>
            <a:ext cx="15275257" cy="3429465"/>
          </a:xfrm>
          <a:prstGeom prst="rect">
            <a:avLst/>
          </a:prstGeom>
          <a:noFill/>
        </p:spPr>
        <p:txBody>
          <a:bodyPr wrap="square">
            <a:spAutoFit/>
          </a:bodyPr>
          <a:lstStyle/>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Em có biết sông Bạch Đằng đã từng gắn với những sự kiện lịch sử và những vị anh hùng nào trong lịch sử dân tộc? </a:t>
            </a:r>
            <a:endParaRPr lang="en-US" sz="3600">
              <a:effectLst/>
              <a:ea typeface="Arial" panose="020B0604020202020204" pitchFamily="34" charset="0"/>
              <a:cs typeface="Times New Roman" panose="02020603050405020304" pitchFamily="18" charset="0"/>
            </a:endParaRPr>
          </a:p>
          <a:p>
            <a:pPr marL="571500" indent="-571500" algn="just">
              <a:lnSpc>
                <a:spcPct val="150000"/>
              </a:lnSpc>
              <a:spcBef>
                <a:spcPts val="400"/>
              </a:spcBef>
              <a:spcAft>
                <a:spcPts val="4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Hãy chia sẻ những hiểu biết của em về sông Bạch Đằng và sự kiện lịch sử liên quan đến địa danh đó.</a:t>
            </a:r>
            <a:endParaRPr lang="en-US" sz="3600">
              <a:effectLst/>
              <a:ea typeface="Arial" panose="020B0604020202020204" pitchFamily="34" charset="0"/>
              <a:cs typeface="Times New Roman" panose="02020603050405020304" pitchFamily="18" charset="0"/>
            </a:endParaRPr>
          </a:p>
        </p:txBody>
      </p:sp>
      <p:pic>
        <p:nvPicPr>
          <p:cNvPr id="21" name="Picture 20" descr="A picture containing water, boat, nature, shore&#10;&#10;Description automatically generated">
            <a:extLst>
              <a:ext uri="{FF2B5EF4-FFF2-40B4-BE49-F238E27FC236}">
                <a16:creationId xmlns:a16="http://schemas.microsoft.com/office/drawing/2014/main" id="{B0DB6CB1-7DAB-F975-4667-E38284E9B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5663" y="1917439"/>
            <a:ext cx="6775224" cy="44784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id="{96852210-D5B2-4C15-9987-FEB5645886C5}"/>
              </a:ext>
            </a:extLst>
          </p:cNvPr>
          <p:cNvSpPr txBox="1"/>
          <p:nvPr/>
        </p:nvSpPr>
        <p:spPr>
          <a:xfrm>
            <a:off x="838200" y="3071169"/>
            <a:ext cx="8077200" cy="4144661"/>
          </a:xfrm>
          <a:prstGeom prst="rect">
            <a:avLst/>
          </a:prstGeom>
          <a:noFill/>
        </p:spPr>
        <p:txBody>
          <a:bodyPr wrap="square">
            <a:spAutoFit/>
          </a:bodyPr>
          <a:lstStyle/>
          <a:p>
            <a:pPr algn="just">
              <a:lnSpc>
                <a:spcPct val="150000"/>
              </a:lnSpc>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2,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lược đồ Hình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2</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SGK tr.6</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9, 70</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và thực hiện nhiệm vụ:  </a:t>
            </a:r>
            <a:r>
              <a:rPr lang="vi-VN" sz="3600">
                <a:ea typeface="Calibri" panose="020F0502020204030204" pitchFamily="34" charset="0"/>
                <a:cs typeface="Arial" panose="020B0604020202020204" pitchFamily="34" charset="0"/>
              </a:rPr>
              <a:t>Trình bày tóm lược những nét chính của cuộc kháng chiến chống quân Nguyên năm 1285. </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1685EC7-6933-E545-C399-B80B85B362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72602" y="266700"/>
            <a:ext cx="8327217" cy="9771875"/>
          </a:xfrm>
          <a:prstGeom prst="rect">
            <a:avLst/>
          </a:prstGeom>
        </p:spPr>
      </p:pic>
    </p:spTree>
    <p:extLst>
      <p:ext uri="{BB962C8B-B14F-4D97-AF65-F5344CB8AC3E}">
        <p14:creationId xmlns:p14="http://schemas.microsoft.com/office/powerpoint/2010/main" val="3290393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72C59C-6EEC-D9CB-CADA-E33118C196F6}"/>
              </a:ext>
            </a:extLst>
          </p:cNvPr>
          <p:cNvSpPr txBox="1"/>
          <p:nvPr/>
        </p:nvSpPr>
        <p:spPr>
          <a:xfrm>
            <a:off x="7696200" y="2324100"/>
            <a:ext cx="9982200"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Triệu tập Hội nghị Bình Than (Bắc Ninh).</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Mở Hội nghị Diên Hồng (Thăng Long).</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Cử Trần Quốc Tuấn làm Quốc công tiết chế để chỉ huy kháng chiến.</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Tổ chức cuộc tập trận lớn và duyệt binh ở Đông Bộ Đầu.</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Noto Sans Symbols"/>
                <a:cs typeface="Arial" panose="020B0604020202020204" pitchFamily="34" charset="0"/>
              </a:rPr>
              <a:t>Chia quân đóng giữ nơi trọng yếu.</a:t>
            </a:r>
            <a:endParaRPr lang="vi-VN" sz="4000">
              <a:solidFill>
                <a:srgbClr val="000000"/>
              </a:solidFill>
              <a:latin typeface="Arial" panose="020B0604020202020204" pitchFamily="34" charset="0"/>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CF50CFE9-1F39-A1C6-37DD-DA770DAE921D}"/>
              </a:ext>
            </a:extLst>
          </p:cNvPr>
          <p:cNvSpPr txBox="1"/>
          <p:nvPr/>
        </p:nvSpPr>
        <p:spPr>
          <a:xfrm>
            <a:off x="9753600" y="837211"/>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Chuẩn bị</a:t>
            </a:r>
            <a:endParaRPr lang="en-US" sz="4800" b="1" dirty="0">
              <a:solidFill>
                <a:srgbClr val="9F472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BF7CFEB-7C00-489C-B9A8-C35092C84E89}"/>
              </a:ext>
            </a:extLst>
          </p:cNvPr>
          <p:cNvGrpSpPr/>
          <p:nvPr/>
        </p:nvGrpSpPr>
        <p:grpSpPr>
          <a:xfrm>
            <a:off x="994675" y="457200"/>
            <a:ext cx="6019800" cy="9372600"/>
            <a:chOff x="952500" y="571500"/>
            <a:chExt cx="6019800" cy="9372600"/>
          </a:xfrm>
        </p:grpSpPr>
        <p:pic>
          <p:nvPicPr>
            <p:cNvPr id="10" name="Picture 9">
              <a:extLst>
                <a:ext uri="{FF2B5EF4-FFF2-40B4-BE49-F238E27FC236}">
                  <a16:creationId xmlns:a16="http://schemas.microsoft.com/office/drawing/2014/main" id="{8468DA63-1943-E753-1906-79AFFB5DFD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500" y="571500"/>
              <a:ext cx="6019800" cy="8028909"/>
            </a:xfrm>
            <a:prstGeom prst="rect">
              <a:avLst/>
            </a:prstGeom>
          </p:spPr>
        </p:pic>
        <p:sp>
          <p:nvSpPr>
            <p:cNvPr id="3" name="TextBox 2">
              <a:extLst>
                <a:ext uri="{FF2B5EF4-FFF2-40B4-BE49-F238E27FC236}">
                  <a16:creationId xmlns:a16="http://schemas.microsoft.com/office/drawing/2014/main" id="{E9E6ECE2-276A-60B9-24A0-14C9F3D2BEFD}"/>
                </a:ext>
              </a:extLst>
            </p:cNvPr>
            <p:cNvSpPr txBox="1"/>
            <p:nvPr/>
          </p:nvSpPr>
          <p:spPr>
            <a:xfrm>
              <a:off x="952500" y="8453948"/>
              <a:ext cx="6019800" cy="1490152"/>
            </a:xfrm>
            <a:prstGeom prst="rect">
              <a:avLst/>
            </a:prstGeom>
            <a:noFill/>
          </p:spPr>
          <p:txBody>
            <a:bodyPr wrap="square">
              <a:spAutoFit/>
            </a:bodyPr>
            <a:lstStyle/>
            <a:p>
              <a:pPr algn="ctr">
                <a:lnSpc>
                  <a:spcPct val="150000"/>
                </a:lnSpc>
              </a:pPr>
              <a:r>
                <a:rPr lang="en-US" sz="3200" b="0" i="0">
                  <a:solidFill>
                    <a:srgbClr val="202122"/>
                  </a:solidFill>
                  <a:effectLst/>
                  <a:latin typeface="Arial" panose="020B0604020202020204" pitchFamily="34" charset="0"/>
                </a:rPr>
                <a:t>Phù điêu Hội nghị Diên Hồng tại Đền thờ Đức Thánh Trầ</a:t>
              </a:r>
              <a:endParaRPr lang="en-US" sz="3200"/>
            </a:p>
          </p:txBody>
        </p:sp>
      </p:grpSp>
    </p:spTree>
    <p:extLst>
      <p:ext uri="{BB962C8B-B14F-4D97-AF65-F5344CB8AC3E}">
        <p14:creationId xmlns:p14="http://schemas.microsoft.com/office/powerpoint/2010/main" val="3344300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72C59C-6EEC-D9CB-CADA-E33118C196F6}"/>
              </a:ext>
            </a:extLst>
          </p:cNvPr>
          <p:cNvSpPr txBox="1"/>
          <p:nvPr/>
        </p:nvSpPr>
        <p:spPr>
          <a:xfrm>
            <a:off x="9178025" y="2400300"/>
            <a:ext cx="8576575" cy="7481856"/>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Trần Quốc Tuấn cho lui quân về đóng ở Vạn Kiếp (Chí Linh, Hải Dương).</a:t>
            </a: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Nhà Trần tiếp tục thực hiện kế sách “vườn không nhà trống”</a:t>
            </a:r>
            <a:r>
              <a:rPr lang="en-US" sz="3600">
                <a:solidFill>
                  <a:srgbClr val="000000"/>
                </a:solidFill>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Quân dân nhà Trần chiến đấu, phá vỡ kế hoạch hội quân của Toa Đô và Thoát Hoan tại vùng Thiên Trường, làm tiêu hao lực lượng địch.</a:t>
            </a:r>
            <a:endParaRPr lang="en-US" sz="36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5</a:t>
            </a:r>
            <a:r>
              <a:rPr lang="en-US" sz="3600">
                <a:solidFill>
                  <a:srgbClr val="000000"/>
                </a:solidFill>
                <a:latin typeface="Arial" panose="020B0604020202020204" pitchFamily="34" charset="0"/>
                <a:ea typeface="Noto Sans Symbols"/>
                <a:cs typeface="Arial" panose="020B0604020202020204" pitchFamily="34" charset="0"/>
              </a:rPr>
              <a:t>/</a:t>
            </a:r>
            <a:r>
              <a:rPr lang="vi-VN" sz="3600">
                <a:solidFill>
                  <a:srgbClr val="000000"/>
                </a:solidFill>
                <a:ea typeface="Noto Sans Symbols"/>
                <a:cs typeface="Arial" panose="020B0604020202020204" pitchFamily="34" charset="0"/>
              </a:rPr>
              <a:t>1285, nhà Trần tổ chức phản công</a:t>
            </a:r>
            <a:r>
              <a:rPr lang="en-US" sz="3600">
                <a:solidFill>
                  <a:srgbClr val="000000"/>
                </a:solidFill>
                <a:ea typeface="Noto Sans Symbols"/>
                <a:cs typeface="Arial" panose="020B0604020202020204" pitchFamily="34" charset="0"/>
              </a:rPr>
              <a:t>.</a:t>
            </a:r>
            <a:endParaRPr lang="vi-VN" sz="3600">
              <a:solidFill>
                <a:srgbClr val="000000"/>
              </a:solidFill>
              <a:ea typeface="Noto Sans Symbols"/>
              <a:cs typeface="Arial" panose="020B0604020202020204" pitchFamily="34" charset="0"/>
            </a:endParaRPr>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90373FB-A691-4FFF-BCFE-A7D55C5C9236}"/>
              </a:ext>
            </a:extLst>
          </p:cNvPr>
          <p:cNvCxnSpPr/>
          <p:nvPr/>
        </p:nvCxnSpPr>
        <p:spPr>
          <a:xfrm>
            <a:off x="8610600" y="1638300"/>
            <a:ext cx="0" cy="7924800"/>
          </a:xfrm>
          <a:prstGeom prst="line">
            <a:avLst/>
          </a:prstGeom>
          <a:ln w="76200">
            <a:solidFill>
              <a:srgbClr val="5E3023"/>
            </a:solidFill>
            <a:prstDash val="lg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4CA496-FE26-F68F-A0FF-FB2DCA42227D}"/>
              </a:ext>
            </a:extLst>
          </p:cNvPr>
          <p:cNvSpPr txBox="1"/>
          <p:nvPr/>
        </p:nvSpPr>
        <p:spPr>
          <a:xfrm>
            <a:off x="2082566" y="1645920"/>
            <a:ext cx="4529823" cy="769441"/>
          </a:xfrm>
          <a:prstGeom prst="rect">
            <a:avLst/>
          </a:prstGeom>
          <a:noFill/>
        </p:spPr>
        <p:txBody>
          <a:bodyPr wrap="square">
            <a:spAutoFit/>
          </a:bodyPr>
          <a:lstStyle/>
          <a:p>
            <a:pPr algn="ctr"/>
            <a:r>
              <a:rPr lang="en-US" sz="4400" b="1">
                <a:solidFill>
                  <a:srgbClr val="FF0000"/>
                </a:solidFill>
                <a:latin typeface="Arial" panose="020B0604020202020204" pitchFamily="34" charset="0"/>
                <a:ea typeface="Noto Sans Symbols"/>
                <a:cs typeface="Arial" panose="020B0604020202020204" pitchFamily="34" charset="0"/>
              </a:rPr>
              <a:t>Q</a:t>
            </a:r>
            <a:r>
              <a:rPr lang="vi-VN" sz="4400" b="1">
                <a:solidFill>
                  <a:srgbClr val="FF0000"/>
                </a:solidFill>
                <a:latin typeface="Arial" panose="020B0604020202020204" pitchFamily="34" charset="0"/>
                <a:ea typeface="Noto Sans Symbols"/>
                <a:cs typeface="Arial" panose="020B0604020202020204" pitchFamily="34" charset="0"/>
              </a:rPr>
              <a:t>uân Nguyên </a:t>
            </a:r>
            <a:endParaRPr lang="en-US" sz="44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F5E500-1E24-D986-2334-7BF0D93E0A27}"/>
              </a:ext>
            </a:extLst>
          </p:cNvPr>
          <p:cNvSpPr txBox="1"/>
          <p:nvPr/>
        </p:nvSpPr>
        <p:spPr>
          <a:xfrm>
            <a:off x="10972800" y="1645920"/>
            <a:ext cx="4529823" cy="769441"/>
          </a:xfrm>
          <a:prstGeom prst="rect">
            <a:avLst/>
          </a:prstGeom>
          <a:noFill/>
        </p:spPr>
        <p:txBody>
          <a:bodyPr wrap="square">
            <a:spAutoFit/>
          </a:bodyPr>
          <a:lstStyle/>
          <a:p>
            <a:pPr algn="ctr"/>
            <a:r>
              <a:rPr lang="en-US" sz="4400" b="1">
                <a:solidFill>
                  <a:srgbClr val="0070C0"/>
                </a:solidFill>
                <a:latin typeface="Arial" panose="020B0604020202020204" pitchFamily="34" charset="0"/>
                <a:ea typeface="Noto Sans Symbols"/>
                <a:cs typeface="Arial" panose="020B0604020202020204" pitchFamily="34" charset="0"/>
              </a:rPr>
              <a:t>Q</a:t>
            </a:r>
            <a:r>
              <a:rPr lang="vi-VN" sz="4400" b="1">
                <a:solidFill>
                  <a:srgbClr val="0070C0"/>
                </a:solidFill>
                <a:latin typeface="Arial" panose="020B0604020202020204" pitchFamily="34" charset="0"/>
                <a:ea typeface="Noto Sans Symbols"/>
                <a:cs typeface="Arial" panose="020B0604020202020204" pitchFamily="34" charset="0"/>
              </a:rPr>
              <a:t>uân </a:t>
            </a:r>
            <a:r>
              <a:rPr lang="en-US" sz="4400" b="1">
                <a:solidFill>
                  <a:srgbClr val="0070C0"/>
                </a:solidFill>
                <a:latin typeface="Arial" panose="020B0604020202020204" pitchFamily="34" charset="0"/>
                <a:ea typeface="Noto Sans Symbols"/>
                <a:cs typeface="Arial" panose="020B0604020202020204" pitchFamily="34" charset="0"/>
              </a:rPr>
              <a:t>Đại Việt</a:t>
            </a:r>
            <a:endParaRPr lang="en-US" sz="4400" b="1">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3D7EDB-DCA8-0AD9-E269-2C151C02F6D6}"/>
              </a:ext>
            </a:extLst>
          </p:cNvPr>
          <p:cNvSpPr txBox="1"/>
          <p:nvPr/>
        </p:nvSpPr>
        <p:spPr>
          <a:xfrm>
            <a:off x="499377" y="2400300"/>
            <a:ext cx="7696199" cy="4144661"/>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1</a:t>
            </a:r>
            <a:r>
              <a:rPr lang="en-US" sz="3600">
                <a:solidFill>
                  <a:srgbClr val="000000"/>
                </a:solidFill>
                <a:ea typeface="Noto Sans Symbols"/>
                <a:cs typeface="Arial" panose="020B0604020202020204" pitchFamily="34" charset="0"/>
              </a:rPr>
              <a:t>/</a:t>
            </a:r>
            <a:r>
              <a:rPr lang="vi-VN" sz="3600">
                <a:solidFill>
                  <a:srgbClr val="000000"/>
                </a:solidFill>
                <a:ea typeface="Noto Sans Symbols"/>
                <a:cs typeface="Arial" panose="020B0604020202020204" pitchFamily="34" charset="0"/>
              </a:rPr>
              <a:t>1285, hơn 50 vạn quân Nguyên do Thoát Hoan chỉ huy tràn vào xâm lược Đại Việt. </a:t>
            </a:r>
            <a:endParaRPr lang="en-US" sz="36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ea typeface="Noto Sans Symbols"/>
                <a:cs typeface="Arial" panose="020B0604020202020204" pitchFamily="34" charset="0"/>
              </a:rPr>
              <a:t>Quân Nguyên rút về Thăng Long chờ tiếp viện</a:t>
            </a:r>
            <a:r>
              <a:rPr lang="en-US" sz="3600">
                <a:solidFill>
                  <a:srgbClr val="000000"/>
                </a:solidFill>
                <a:ea typeface="Noto Sans Symbols"/>
                <a:cs typeface="Arial" panose="020B0604020202020204" pitchFamily="34" charset="0"/>
              </a:rPr>
              <a:t>.</a:t>
            </a:r>
            <a:endParaRPr lang="vi-VN" sz="3600">
              <a:solidFill>
                <a:srgbClr val="000000"/>
              </a:solidFill>
              <a:ea typeface="Noto Sans Symbols"/>
              <a:cs typeface="Arial" panose="020B0604020202020204" pitchFamily="34" charset="0"/>
            </a:endParaRPr>
          </a:p>
        </p:txBody>
      </p:sp>
    </p:spTree>
    <p:extLst>
      <p:ext uri="{BB962C8B-B14F-4D97-AF65-F5344CB8AC3E}">
        <p14:creationId xmlns:p14="http://schemas.microsoft.com/office/powerpoint/2010/main" val="207130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barn(inVertical)">
                                      <p:cBhvr>
                                        <p:cTn id="4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6" grpId="0"/>
      <p:bldP spid="8" grpId="0"/>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53955" y="0"/>
            <a:ext cx="7180090" cy="10275621"/>
          </a:xfrm>
          <a:prstGeom prst="rect">
            <a:avLst/>
          </a:prstGeom>
        </p:spPr>
      </p:pic>
    </p:spTree>
    <p:extLst>
      <p:ext uri="{BB962C8B-B14F-4D97-AF65-F5344CB8AC3E}">
        <p14:creationId xmlns:p14="http://schemas.microsoft.com/office/powerpoint/2010/main" val="26587414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sp>
        <p:nvSpPr>
          <p:cNvPr id="4" name="TextBox 3">
            <a:extLst>
              <a:ext uri="{FF2B5EF4-FFF2-40B4-BE49-F238E27FC236}">
                <a16:creationId xmlns:a16="http://schemas.microsoft.com/office/drawing/2014/main" id="{89DCBA16-8C83-A130-F148-6C1C56E13B1A}"/>
              </a:ext>
            </a:extLst>
          </p:cNvPr>
          <p:cNvSpPr txBox="1"/>
          <p:nvPr/>
        </p:nvSpPr>
        <p:spPr>
          <a:xfrm>
            <a:off x="778048" y="3086100"/>
            <a:ext cx="9144000" cy="459491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5</a:t>
            </a:r>
            <a:r>
              <a:rPr lang="en-US" sz="4000">
                <a:solidFill>
                  <a:srgbClr val="000000"/>
                </a:solidFill>
                <a:latin typeface="Arial" panose="020B0604020202020204" pitchFamily="34" charset="0"/>
                <a:ea typeface="Noto Sans Symbols"/>
                <a:cs typeface="Arial" panose="020B0604020202020204" pitchFamily="34" charset="0"/>
              </a:rPr>
              <a:t>/</a:t>
            </a:r>
            <a:r>
              <a:rPr lang="vi-VN" sz="4000">
                <a:solidFill>
                  <a:srgbClr val="000000"/>
                </a:solidFill>
                <a:latin typeface="Arial" panose="020B0604020202020204" pitchFamily="34" charset="0"/>
                <a:ea typeface="Noto Sans Symbols"/>
                <a:cs typeface="Arial" panose="020B0604020202020204" pitchFamily="34" charset="0"/>
              </a:rPr>
              <a:t>1285, nhà Trần tổ chức phản công, đánh bại quân giặc ở nhiều nơi rồi tiến vào giải phóng Thăng Long.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Quân giặc phải rút chạy về nước. </a:t>
            </a:r>
            <a:endParaRPr lang="en-US" sz="4000">
              <a:solidFill>
                <a:srgbClr val="000000"/>
              </a:solidFill>
              <a:latin typeface="Arial" panose="020B0604020202020204" pitchFamily="34" charset="0"/>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Noto Sans Symbols"/>
                <a:cs typeface="Arial" panose="020B0604020202020204" pitchFamily="34" charset="0"/>
              </a:rPr>
              <a:t>Cuộc kháng chiến kết thúc thắng lợi.</a:t>
            </a:r>
          </a:p>
        </p:txBody>
      </p:sp>
      <p:sp>
        <p:nvSpPr>
          <p:cNvPr id="7" name="TextBox 6">
            <a:extLst>
              <a:ext uri="{FF2B5EF4-FFF2-40B4-BE49-F238E27FC236}">
                <a16:creationId xmlns:a16="http://schemas.microsoft.com/office/drawing/2014/main" id="{EE846510-A16B-1C96-A6B6-2C144EDD8753}"/>
              </a:ext>
            </a:extLst>
          </p:cNvPr>
          <p:cNvSpPr txBox="1"/>
          <p:nvPr/>
        </p:nvSpPr>
        <p:spPr>
          <a:xfrm>
            <a:off x="2584976" y="1485900"/>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Kết quả:</a:t>
            </a:r>
            <a:endParaRPr lang="en-US" sz="4800" b="1" dirty="0">
              <a:solidFill>
                <a:srgbClr val="9F4727"/>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447CC51-B0CF-41D1-6744-B41B1A6D83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5277" y="367856"/>
            <a:ext cx="6553199" cy="9551288"/>
          </a:xfrm>
          <a:prstGeom prst="rect">
            <a:avLst/>
          </a:prstGeom>
        </p:spPr>
      </p:pic>
      <p:sp>
        <p:nvSpPr>
          <p:cNvPr id="16" name="Arrow: Right 15">
            <a:extLst>
              <a:ext uri="{FF2B5EF4-FFF2-40B4-BE49-F238E27FC236}">
                <a16:creationId xmlns:a16="http://schemas.microsoft.com/office/drawing/2014/main" id="{3F573A75-5411-D2C8-A78B-F1FA1730DECD}"/>
              </a:ext>
            </a:extLst>
          </p:cNvPr>
          <p:cNvSpPr/>
          <p:nvPr/>
        </p:nvSpPr>
        <p:spPr>
          <a:xfrm rot="13601032">
            <a:off x="14143852" y="1926788"/>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4237C66-4160-AB4A-9B75-CCE59DCDF11D}"/>
              </a:ext>
            </a:extLst>
          </p:cNvPr>
          <p:cNvSpPr/>
          <p:nvPr/>
        </p:nvSpPr>
        <p:spPr>
          <a:xfrm rot="19003613">
            <a:off x="9993891" y="1623262"/>
            <a:ext cx="1042772" cy="57877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343BA4F-F357-B368-A52C-7ED3A2519052}"/>
              </a:ext>
            </a:extLst>
          </p:cNvPr>
          <p:cNvSpPr/>
          <p:nvPr/>
        </p:nvSpPr>
        <p:spPr>
          <a:xfrm>
            <a:off x="13119577" y="2897654"/>
            <a:ext cx="1136474" cy="822488"/>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2E1EC4E-94AF-9782-CA4E-9AC8330F638B}"/>
              </a:ext>
            </a:extLst>
          </p:cNvPr>
          <p:cNvSpPr/>
          <p:nvPr/>
        </p:nvSpPr>
        <p:spPr>
          <a:xfrm>
            <a:off x="11649079" y="2486410"/>
            <a:ext cx="1470498" cy="822488"/>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49534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12" dur="500" fill="hold"/>
                                        <p:tgtEl>
                                          <p:spTgt spid="19"/>
                                        </p:tgtEl>
                                        <p:attrNameLst>
                                          <p:attrName>style.color</p:attrName>
                                        </p:attrNameLst>
                                      </p:cBhvr>
                                      <p:by>
                                        <p:hsl h="7200000" s="0" l="0"/>
                                      </p:by>
                                    </p:animClr>
                                    <p:animClr clrSpc="hsl" dir="cw">
                                      <p:cBhvr>
                                        <p:cTn id="13" dur="500" fill="hold"/>
                                        <p:tgtEl>
                                          <p:spTgt spid="19"/>
                                        </p:tgtEl>
                                        <p:attrNameLst>
                                          <p:attrName>fillcolor</p:attrName>
                                        </p:attrNameLst>
                                      </p:cBhvr>
                                      <p:by>
                                        <p:hsl h="7200000" s="0" l="0"/>
                                      </p:by>
                                    </p:animClr>
                                    <p:animClr clrSpc="hsl" dir="cw">
                                      <p:cBhvr>
                                        <p:cTn id="14" dur="500" fill="hold"/>
                                        <p:tgtEl>
                                          <p:spTgt spid="19"/>
                                        </p:tgtEl>
                                        <p:attrNameLst>
                                          <p:attrName>stroke.color</p:attrName>
                                        </p:attrNameLst>
                                      </p:cBhvr>
                                      <p:by>
                                        <p:hsl h="7200000" s="0" l="0"/>
                                      </p:by>
                                    </p:animClr>
                                    <p:set>
                                      <p:cBhvr>
                                        <p:cTn id="15" dur="500" fill="hold"/>
                                        <p:tgtEl>
                                          <p:spTgt spid="19"/>
                                        </p:tgtEl>
                                        <p:attrNameLst>
                                          <p:attrName>fill.type</p:attrName>
                                        </p:attrNameLst>
                                      </p:cBhvr>
                                      <p:to>
                                        <p:strVal val="solid"/>
                                      </p:to>
                                    </p:se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20" dur="500" fill="hold"/>
                                        <p:tgtEl>
                                          <p:spTgt spid="2"/>
                                        </p:tgtEl>
                                        <p:attrNameLst>
                                          <p:attrName>style.color</p:attrName>
                                        </p:attrNameLst>
                                      </p:cBhvr>
                                      <p:by>
                                        <p:hsl h="7200000" s="0" l="0"/>
                                      </p:by>
                                    </p:animClr>
                                    <p:animClr clrSpc="hsl" dir="cw">
                                      <p:cBhvr>
                                        <p:cTn id="21" dur="500" fill="hold"/>
                                        <p:tgtEl>
                                          <p:spTgt spid="2"/>
                                        </p:tgtEl>
                                        <p:attrNameLst>
                                          <p:attrName>fillcolor</p:attrName>
                                        </p:attrNameLst>
                                      </p:cBhvr>
                                      <p:by>
                                        <p:hsl h="7200000" s="0" l="0"/>
                                      </p:by>
                                    </p:animClr>
                                    <p:animClr clrSpc="hsl" dir="cw">
                                      <p:cBhvr>
                                        <p:cTn id="22" dur="500" fill="hold"/>
                                        <p:tgtEl>
                                          <p:spTgt spid="2"/>
                                        </p:tgtEl>
                                        <p:attrNameLst>
                                          <p:attrName>stroke.color</p:attrName>
                                        </p:attrNameLst>
                                      </p:cBhvr>
                                      <p:by>
                                        <p:hsl h="7200000" s="0" l="0"/>
                                      </p:by>
                                    </p:animClr>
                                    <p:set>
                                      <p:cBhvr>
                                        <p:cTn id="23" dur="500" fill="hold"/>
                                        <p:tgtEl>
                                          <p:spTgt spid="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33" dur="500" fill="hold"/>
                                        <p:tgtEl>
                                          <p:spTgt spid="16"/>
                                        </p:tgtEl>
                                        <p:attrNameLst>
                                          <p:attrName>style.color</p:attrName>
                                        </p:attrNameLst>
                                      </p:cBhvr>
                                      <p:by>
                                        <p:hsl h="7200000" s="0" l="0"/>
                                      </p:by>
                                    </p:animClr>
                                    <p:animClr clrSpc="hsl" dir="cw">
                                      <p:cBhvr>
                                        <p:cTn id="34" dur="500" fill="hold"/>
                                        <p:tgtEl>
                                          <p:spTgt spid="16"/>
                                        </p:tgtEl>
                                        <p:attrNameLst>
                                          <p:attrName>fillcolor</p:attrName>
                                        </p:attrNameLst>
                                      </p:cBhvr>
                                      <p:by>
                                        <p:hsl h="7200000" s="0" l="0"/>
                                      </p:by>
                                    </p:animClr>
                                    <p:animClr clrSpc="hsl" dir="cw">
                                      <p:cBhvr>
                                        <p:cTn id="35" dur="500" fill="hold"/>
                                        <p:tgtEl>
                                          <p:spTgt spid="16"/>
                                        </p:tgtEl>
                                        <p:attrNameLst>
                                          <p:attrName>stroke.color</p:attrName>
                                        </p:attrNameLst>
                                      </p:cBhvr>
                                      <p:by>
                                        <p:hsl h="7200000" s="0" l="0"/>
                                      </p:by>
                                    </p:animClr>
                                    <p:set>
                                      <p:cBhvr>
                                        <p:cTn id="36" dur="500" fill="hold"/>
                                        <p:tgtEl>
                                          <p:spTgt spid="16"/>
                                        </p:tgtEl>
                                        <p:attrNameLst>
                                          <p:attrName>fill.type</p:attrName>
                                        </p:attrNameLst>
                                      </p:cBhvr>
                                      <p:to>
                                        <p:strVal val="solid"/>
                                      </p:to>
                                    </p:se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41" dur="500" fill="hold"/>
                                        <p:tgtEl>
                                          <p:spTgt spid="17"/>
                                        </p:tgtEl>
                                        <p:attrNameLst>
                                          <p:attrName>style.color</p:attrName>
                                        </p:attrNameLst>
                                      </p:cBhvr>
                                      <p:by>
                                        <p:hsl h="7200000" s="0" l="0"/>
                                      </p:by>
                                    </p:animClr>
                                    <p:animClr clrSpc="hsl" dir="cw">
                                      <p:cBhvr>
                                        <p:cTn id="42" dur="500" fill="hold"/>
                                        <p:tgtEl>
                                          <p:spTgt spid="17"/>
                                        </p:tgtEl>
                                        <p:attrNameLst>
                                          <p:attrName>fillcolor</p:attrName>
                                        </p:attrNameLst>
                                      </p:cBhvr>
                                      <p:by>
                                        <p:hsl h="7200000" s="0" l="0"/>
                                      </p:by>
                                    </p:animClr>
                                    <p:animClr clrSpc="hsl" dir="cw">
                                      <p:cBhvr>
                                        <p:cTn id="43" dur="500" fill="hold"/>
                                        <p:tgtEl>
                                          <p:spTgt spid="17"/>
                                        </p:tgtEl>
                                        <p:attrNameLst>
                                          <p:attrName>stroke.color</p:attrName>
                                        </p:attrNameLst>
                                      </p:cBhvr>
                                      <p:by>
                                        <p:hsl h="7200000" s="0" l="0"/>
                                      </p:by>
                                    </p:animClr>
                                    <p:set>
                                      <p:cBhvr>
                                        <p:cTn id="44" dur="500" fill="hold"/>
                                        <p:tgtEl>
                                          <p:spTgt spid="1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barn(inVertical)">
                                      <p:cBhvr>
                                        <p:cTn id="4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03729">
            <a:off x="-3317390" y="5734873"/>
            <a:ext cx="4760594" cy="3765197"/>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28575" y="418598"/>
            <a:ext cx="968916" cy="96891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31730">
            <a:off x="17634778" y="9350966"/>
            <a:ext cx="716786" cy="79966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4409">
            <a:off x="486869" y="6238896"/>
            <a:ext cx="503815" cy="479083"/>
          </a:xfrm>
          <a:prstGeom prst="rect">
            <a:avLst/>
          </a:prstGeom>
        </p:spPr>
      </p:pic>
      <p:pic>
        <p:nvPicPr>
          <p:cNvPr id="8" name="Picture 7" descr="A picture containing indoor, altar, painting&#10;&#10;Description automatically generated">
            <a:extLst>
              <a:ext uri="{FF2B5EF4-FFF2-40B4-BE49-F238E27FC236}">
                <a16:creationId xmlns:a16="http://schemas.microsoft.com/office/drawing/2014/main" id="{A6211BF3-C24D-1ADD-25E2-D77D7D471B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0341" y="628650"/>
            <a:ext cx="7334219" cy="9029700"/>
          </a:xfrm>
          <a:prstGeom prst="rect">
            <a:avLst/>
          </a:prstGeom>
        </p:spPr>
      </p:pic>
      <p:sp>
        <p:nvSpPr>
          <p:cNvPr id="10" name="TextBox 9">
            <a:extLst>
              <a:ext uri="{FF2B5EF4-FFF2-40B4-BE49-F238E27FC236}">
                <a16:creationId xmlns:a16="http://schemas.microsoft.com/office/drawing/2014/main" id="{48E455E9-E1C8-4CCD-BFA4-898F879F62D4}"/>
              </a:ext>
            </a:extLst>
          </p:cNvPr>
          <p:cNvSpPr txBox="1"/>
          <p:nvPr/>
        </p:nvSpPr>
        <p:spPr>
          <a:xfrm>
            <a:off x="8673961" y="463055"/>
            <a:ext cx="8789271"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Trần Bình Trọng</a:t>
            </a:r>
            <a:endParaRPr lang="en-US" sz="48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7DDFCD1-3533-2310-5C76-F89C669D244A}"/>
              </a:ext>
            </a:extLst>
          </p:cNvPr>
          <p:cNvSpPr txBox="1"/>
          <p:nvPr/>
        </p:nvSpPr>
        <p:spPr>
          <a:xfrm>
            <a:off x="8440567" y="1549348"/>
            <a:ext cx="9256057" cy="829964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1259 – mất năm 1285.</a:t>
            </a:r>
          </a:p>
          <a:p>
            <a:pPr marL="571500" lvl="0" indent="-571500" algn="just">
              <a:lnSpc>
                <a:spcPct val="150000"/>
              </a:lnSpc>
              <a:buFont typeface="Arial" panose="020B0604020202020204" pitchFamily="34" charset="0"/>
              <a:buChar char="•"/>
              <a:defRP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à một danh tướng nhà Trần, có công lớn hộ giá bảo vệ cho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vua</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trong cuộc chiến với quân Nguyên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Mông vào năm 1285.</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Sau khi b</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ị bắt</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 tướng Nguyên tìm mọi cách để khai thác thông tin, </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nhưng ông </a:t>
            </a:r>
            <a:r>
              <a:rPr lang="vi-VN" sz="3600">
                <a:solidFill>
                  <a:prstClr val="black"/>
                </a:solidFill>
                <a:latin typeface="Arial" panose="020B0604020202020204" pitchFamily="34" charset="0"/>
                <a:ea typeface="Calibri" panose="020F0502020204030204" pitchFamily="34" charset="0"/>
                <a:cs typeface="Arial" panose="020B0604020202020204" pitchFamily="34" charset="0"/>
              </a:rPr>
              <a:t>khẳng khái trả lời:</a:t>
            </a: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i="1">
                <a:solidFill>
                  <a:prstClr val="black"/>
                </a:solidFill>
                <a:latin typeface="Arial" panose="020B0604020202020204" pitchFamily="34" charset="0"/>
                <a:ea typeface="Calibri" panose="020F0502020204030204" pitchFamily="34" charset="0"/>
                <a:cs typeface="Arial" panose="020B0604020202020204" pitchFamily="34" charset="0"/>
              </a:rPr>
              <a:t>“Ta thà làm quỷ nước Nam, chứ không thèm làm vương đất Bắc. Ta đã bị bắt thì có một chết mà thôi, can gì mà phải hỏi lôi thôi</a:t>
            </a:r>
            <a:r>
              <a:rPr lang="en-US" sz="3600" i="1">
                <a:solidFill>
                  <a:prstClr val="black"/>
                </a:solidFill>
                <a:latin typeface="Arial" panose="020B0604020202020204" pitchFamily="34" charset="0"/>
                <a:ea typeface="Calibri" panose="020F0502020204030204" pitchFamily="34" charset="0"/>
                <a:cs typeface="Arial" panose="020B0604020202020204" pitchFamily="34" charset="0"/>
              </a:rPr>
              <a:t>”.</a:t>
            </a:r>
            <a:endParaRPr lang="vi-VN" sz="3600" i="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839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1287 – 1288</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3</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530835157"/>
      </p:ext>
    </p:extLst>
  </p:cSld>
  <p:clrMapOvr>
    <a:masterClrMapping/>
  </p:clrMapOvr>
  <p:transition>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7" name="TextBox 6">
            <a:extLst>
              <a:ext uri="{FF2B5EF4-FFF2-40B4-BE49-F238E27FC236}">
                <a16:creationId xmlns:a16="http://schemas.microsoft.com/office/drawing/2014/main" id="{257473B3-5D89-5C23-6252-D857A1A0EB7B}"/>
              </a:ext>
            </a:extLst>
          </p:cNvPr>
          <p:cNvSpPr txBox="1"/>
          <p:nvPr/>
        </p:nvSpPr>
        <p:spPr>
          <a:xfrm>
            <a:off x="457200" y="3314700"/>
            <a:ext cx="7924800" cy="4594912"/>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a typeface="Arial" panose="020B0604020202020204" pitchFamily="34" charset="0"/>
                <a:cs typeface="Arial" panose="020B0604020202020204" pitchFamily="34" charset="0"/>
              </a:rPr>
              <a:t>Cuộc xâm lược Đại Việt lần thứ ba của nhà Nguyên được chuẩn bị rất công phu, kĩ lưỡng, thể hiện ý đồ quyết tâm thôn tính nước ta của chúng.</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244425B-14C2-287B-4C2A-32AFE765BDBF}"/>
              </a:ext>
            </a:extLst>
          </p:cNvPr>
          <p:cNvSpPr txBox="1"/>
          <p:nvPr/>
        </p:nvSpPr>
        <p:spPr>
          <a:xfrm>
            <a:off x="4145280" y="497291"/>
            <a:ext cx="9997440" cy="1824923"/>
          </a:xfrm>
          <a:prstGeom prst="rect">
            <a:avLst/>
          </a:prstGeom>
          <a:noFill/>
        </p:spPr>
        <p:txBody>
          <a:bodyPr wrap="square">
            <a:spAutoFit/>
          </a:bodyPr>
          <a:lstStyle/>
          <a:p>
            <a:pPr marL="571500" indent="-571500" algn="ctr">
              <a:lnSpc>
                <a:spcPct val="150000"/>
              </a:lnSpc>
              <a:buFont typeface="Arial" panose="020B0604020202020204" pitchFamily="34" charset="0"/>
              <a:buChar char="•"/>
            </a:pPr>
            <a:r>
              <a:rPr lang="en-US" sz="4000" b="1">
                <a:solidFill>
                  <a:srgbClr val="FF0000"/>
                </a:solidFill>
                <a:latin typeface="Arial" panose="020B0604020202020204" pitchFamily="34" charset="0"/>
                <a:ea typeface="Arial" panose="020B0604020202020204" pitchFamily="34" charset="0"/>
                <a:cs typeface="Arial" panose="020B0604020202020204" pitchFamily="34" charset="0"/>
              </a:rPr>
              <a:t>T</a:t>
            </a:r>
            <a:r>
              <a:rPr lang="vi-VN" sz="4000" b="1">
                <a:solidFill>
                  <a:srgbClr val="FF0000"/>
                </a:solidFill>
                <a:effectLst/>
                <a:latin typeface="Arial" panose="020B0604020202020204" pitchFamily="34" charset="0"/>
                <a:ea typeface="Arial" panose="020B0604020202020204" pitchFamily="34" charset="0"/>
                <a:cs typeface="Arial" panose="020B0604020202020204" pitchFamily="34" charset="0"/>
              </a:rPr>
              <a:t>ham vọng của nhà Nguyên trong cuộc xâm lược Đại Việt lần thứ ba</a:t>
            </a:r>
            <a:endParaRPr lang="en-US" sz="4000" b="1">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23A29E1-5317-6413-1A0C-C2F4429F15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91600" y="2781300"/>
            <a:ext cx="8702239" cy="6717776"/>
          </a:xfrm>
          <a:prstGeom prst="rect">
            <a:avLst/>
          </a:prstGeom>
        </p:spPr>
      </p:pic>
    </p:spTree>
    <p:extLst>
      <p:ext uri="{BB962C8B-B14F-4D97-AF65-F5344CB8AC3E}">
        <p14:creationId xmlns:p14="http://schemas.microsoft.com/office/powerpoint/2010/main" val="316249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4" name="TextBox 3">
            <a:extLst>
              <a:ext uri="{FF2B5EF4-FFF2-40B4-BE49-F238E27FC236}">
                <a16:creationId xmlns:a16="http://schemas.microsoft.com/office/drawing/2014/main" id="{9E7FE203-F58D-F61F-0C3F-7D37D891E6ED}"/>
              </a:ext>
            </a:extLst>
          </p:cNvPr>
          <p:cNvSpPr txBox="1"/>
          <p:nvPr/>
        </p:nvSpPr>
        <p:spPr>
          <a:xfrm>
            <a:off x="1023937" y="1542364"/>
            <a:ext cx="16240125" cy="276293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quan sát lược đồ Hình 3 kết hợp đọc thông tin SGK tr.71, 72 và thực hiện nhiệm vụ: </a:t>
            </a:r>
            <a:r>
              <a:rPr lang="vi-VN" sz="4000">
                <a:cs typeface="Arial" panose="020B0604020202020204" pitchFamily="34" charset="0"/>
              </a:rPr>
              <a:t>Lập sơ đồ diễn biến cuộc kháng chiến chống quân Nguyên lần thứ ba.</a:t>
            </a:r>
            <a:endParaRPr lang="en-US" sz="4000"/>
          </a:p>
        </p:txBody>
      </p:sp>
      <p:sp>
        <p:nvSpPr>
          <p:cNvPr id="8" name="TextBox 7">
            <a:extLst>
              <a:ext uri="{FF2B5EF4-FFF2-40B4-BE49-F238E27FC236}">
                <a16:creationId xmlns:a16="http://schemas.microsoft.com/office/drawing/2014/main" id="{9F8CF4F4-04A3-BF89-E48C-0E7946DB9350}"/>
              </a:ext>
            </a:extLst>
          </p:cNvPr>
          <p:cNvSpPr txBox="1"/>
          <p:nvPr/>
        </p:nvSpPr>
        <p:spPr>
          <a:xfrm>
            <a:off x="4438649" y="57150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rgbClr val="002060"/>
              </a:solidFill>
              <a:effectLst/>
              <a:uLnTx/>
              <a:uFillTx/>
              <a:latin typeface="Calibri"/>
              <a:ea typeface="+mn-ea"/>
            </a:endParaRPr>
          </a:p>
        </p:txBody>
      </p:sp>
      <p:grpSp>
        <p:nvGrpSpPr>
          <p:cNvPr id="12" name="Group 11">
            <a:extLst>
              <a:ext uri="{FF2B5EF4-FFF2-40B4-BE49-F238E27FC236}">
                <a16:creationId xmlns:a16="http://schemas.microsoft.com/office/drawing/2014/main" id="{8D61514D-7C48-61E1-35B6-933E433A20CF}"/>
              </a:ext>
            </a:extLst>
          </p:cNvPr>
          <p:cNvGrpSpPr/>
          <p:nvPr/>
        </p:nvGrpSpPr>
        <p:grpSpPr>
          <a:xfrm>
            <a:off x="760063" y="4762500"/>
            <a:ext cx="8164551" cy="4495800"/>
            <a:chOff x="609600" y="4381500"/>
            <a:chExt cx="7315200" cy="4495800"/>
          </a:xfrm>
        </p:grpSpPr>
        <p:sp>
          <p:nvSpPr>
            <p:cNvPr id="11" name="Freeform 3">
              <a:extLst>
                <a:ext uri="{FF2B5EF4-FFF2-40B4-BE49-F238E27FC236}">
                  <a16:creationId xmlns:a16="http://schemas.microsoft.com/office/drawing/2014/main" id="{C414B6A8-BBD6-BFF7-6626-F40412B6D243}"/>
                </a:ext>
              </a:extLst>
            </p:cNvPr>
            <p:cNvSpPr/>
            <p:nvPr/>
          </p:nvSpPr>
          <p:spPr>
            <a:xfrm>
              <a:off x="609600" y="4381500"/>
              <a:ext cx="7315200" cy="4495800"/>
            </a:xfrm>
            <a:custGeom>
              <a:avLst/>
              <a:gdLst/>
              <a:ahLst/>
              <a:cxnLst/>
              <a:rect l="l" t="t" r="r" b="b"/>
              <a:pathLst>
                <a:path w="2939693" h="2659006">
                  <a:moveTo>
                    <a:pt x="2815233" y="2659006"/>
                  </a:moveTo>
                  <a:lnTo>
                    <a:pt x="124460" y="2659006"/>
                  </a:lnTo>
                  <a:cubicBezTo>
                    <a:pt x="55880" y="2659006"/>
                    <a:pt x="0" y="2603126"/>
                    <a:pt x="0" y="2534546"/>
                  </a:cubicBezTo>
                  <a:lnTo>
                    <a:pt x="0" y="124460"/>
                  </a:lnTo>
                  <a:cubicBezTo>
                    <a:pt x="0" y="55880"/>
                    <a:pt x="55880" y="0"/>
                    <a:pt x="124460" y="0"/>
                  </a:cubicBezTo>
                  <a:lnTo>
                    <a:pt x="2815233" y="0"/>
                  </a:lnTo>
                  <a:cubicBezTo>
                    <a:pt x="2883813" y="0"/>
                    <a:pt x="2939693" y="55880"/>
                    <a:pt x="2939693" y="124460"/>
                  </a:cubicBezTo>
                  <a:lnTo>
                    <a:pt x="2939693" y="2534546"/>
                  </a:lnTo>
                  <a:cubicBezTo>
                    <a:pt x="2939693" y="2603126"/>
                    <a:pt x="2883813" y="2659006"/>
                    <a:pt x="2815233" y="2659006"/>
                  </a:cubicBezTo>
                  <a:close/>
                </a:path>
              </a:pathLst>
            </a:custGeom>
            <a:solidFill>
              <a:srgbClr val="E6CCBC"/>
            </a:solidFill>
          </p:spPr>
        </p:sp>
        <p:sp>
          <p:nvSpPr>
            <p:cNvPr id="3" name="TextBox 2">
              <a:extLst>
                <a:ext uri="{FF2B5EF4-FFF2-40B4-BE49-F238E27FC236}">
                  <a16:creationId xmlns:a16="http://schemas.microsoft.com/office/drawing/2014/main" id="{763F5133-BB0C-4D0D-5543-A99F851CCE10}"/>
                </a:ext>
              </a:extLst>
            </p:cNvPr>
            <p:cNvSpPr txBox="1"/>
            <p:nvPr/>
          </p:nvSpPr>
          <p:spPr>
            <a:xfrm>
              <a:off x="993457" y="4527793"/>
              <a:ext cx="6553200" cy="4144661"/>
            </a:xfrm>
            <a:prstGeom prst="rect">
              <a:avLst/>
            </a:prstGeom>
            <a:noFill/>
          </p:spPr>
          <p:txBody>
            <a:bodyPr wrap="square">
              <a:spAutoFit/>
            </a:bodyPr>
            <a:lstStyle/>
            <a:p>
              <a:pPr algn="just">
                <a:lnSpc>
                  <a:spcPct val="150000"/>
                </a:lnSpc>
                <a:spcBef>
                  <a:spcPts val="400"/>
                </a:spcBef>
                <a:spcAft>
                  <a:spcPts val="400"/>
                </a:spcAft>
              </a:pP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Gợi ý: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ham khảo sơ đồ trong SGK về cuộc kháng chiến năm 1258. Chú ý đến trận chiến Bạch Đằng năm 1288 và sự rút chạy của cánh quân bộ của Thoát Hoan.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descr="Map&#10;&#10;Description automatically generated">
            <a:extLst>
              <a:ext uri="{FF2B5EF4-FFF2-40B4-BE49-F238E27FC236}">
                <a16:creationId xmlns:a16="http://schemas.microsoft.com/office/drawing/2014/main" id="{31983109-2F2E-EF9A-3E70-1257C557D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850" y="4381500"/>
            <a:ext cx="7750212" cy="5502117"/>
          </a:xfrm>
          <a:prstGeom prst="rect">
            <a:avLst/>
          </a:prstGeom>
        </p:spPr>
      </p:pic>
    </p:spTree>
    <p:extLst>
      <p:ext uri="{BB962C8B-B14F-4D97-AF65-F5344CB8AC3E}">
        <p14:creationId xmlns:p14="http://schemas.microsoft.com/office/powerpoint/2010/main" val="82645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8D9893A-6205-3259-7486-42866CDDB7FE}"/>
              </a:ext>
            </a:extLst>
          </p:cNvPr>
          <p:cNvSpPr/>
          <p:nvPr/>
        </p:nvSpPr>
        <p:spPr>
          <a:xfrm>
            <a:off x="16078200" y="0"/>
            <a:ext cx="10363200" cy="10287000"/>
          </a:xfrm>
          <a:prstGeom prst="rect">
            <a:avLst/>
          </a:pr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90373FB-A691-4FFF-BCFE-A7D55C5C9236}"/>
              </a:ext>
            </a:extLst>
          </p:cNvPr>
          <p:cNvCxnSpPr>
            <a:cxnSpLocks/>
          </p:cNvCxnSpPr>
          <p:nvPr/>
        </p:nvCxnSpPr>
        <p:spPr>
          <a:xfrm>
            <a:off x="685800" y="5706590"/>
            <a:ext cx="20421600" cy="0"/>
          </a:xfrm>
          <a:prstGeom prst="line">
            <a:avLst/>
          </a:prstGeom>
          <a:ln w="76200">
            <a:solidFill>
              <a:srgbClr val="5E3023"/>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61308E4-16CA-E1A5-8B2E-8A3637C6CC6E}"/>
              </a:ext>
            </a:extLst>
          </p:cNvPr>
          <p:cNvSpPr/>
          <p:nvPr/>
        </p:nvSpPr>
        <p:spPr>
          <a:xfrm>
            <a:off x="20193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nvGrpSpPr>
          <p:cNvPr id="36" name="Group 35">
            <a:extLst>
              <a:ext uri="{FF2B5EF4-FFF2-40B4-BE49-F238E27FC236}">
                <a16:creationId xmlns:a16="http://schemas.microsoft.com/office/drawing/2014/main" id="{DB8C5D9A-1770-6404-63E9-0B8B5AD5BB9F}"/>
              </a:ext>
            </a:extLst>
          </p:cNvPr>
          <p:cNvGrpSpPr/>
          <p:nvPr/>
        </p:nvGrpSpPr>
        <p:grpSpPr>
          <a:xfrm>
            <a:off x="304800" y="1956760"/>
            <a:ext cx="4343400" cy="3307870"/>
            <a:chOff x="304800" y="1790700"/>
            <a:chExt cx="4343400" cy="3307870"/>
          </a:xfrm>
        </p:grpSpPr>
        <p:cxnSp>
          <p:nvCxnSpPr>
            <p:cNvPr id="12" name="Straight Connector 11">
              <a:extLst>
                <a:ext uri="{FF2B5EF4-FFF2-40B4-BE49-F238E27FC236}">
                  <a16:creationId xmlns:a16="http://schemas.microsoft.com/office/drawing/2014/main" id="{CF7D8E7F-3B13-2221-495B-9116E629D42C}"/>
                </a:ext>
              </a:extLst>
            </p:cNvPr>
            <p:cNvCxnSpPr>
              <a:cxnSpLocks/>
              <a:stCxn id="10" idx="0"/>
              <a:endCxn id="15" idx="2"/>
            </p:cNvCxnSpPr>
            <p:nvPr/>
          </p:nvCxnSpPr>
          <p:spPr>
            <a:xfrm flipV="1">
              <a:off x="247650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A77262E-FD91-3038-639F-EFFF901C6B9A}"/>
                </a:ext>
              </a:extLst>
            </p:cNvPr>
            <p:cNvSpPr/>
            <p:nvPr/>
          </p:nvSpPr>
          <p:spPr>
            <a:xfrm>
              <a:off x="304800" y="1790700"/>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Cuối năm 1287, quân Nguyên ồ ạt tiến vào nước ta</a:t>
              </a:r>
              <a:r>
                <a:rPr lang="en-US" sz="3200" b="0" i="0">
                  <a:solidFill>
                    <a:srgbClr val="333333"/>
                  </a:solidFill>
                  <a:effectLst/>
                  <a:latin typeface="Arial" panose="020B0604020202020204" pitchFamily="34" charset="0"/>
                  <a:cs typeface="Arial" panose="020B0604020202020204" pitchFamily="34" charset="0"/>
                </a:rPr>
                <a:t>.</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id="{89EE601F-E59F-6F92-52C0-A124934BE400}"/>
              </a:ext>
            </a:extLst>
          </p:cNvPr>
          <p:cNvSpPr/>
          <p:nvPr/>
        </p:nvSpPr>
        <p:spPr>
          <a:xfrm>
            <a:off x="46101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grpSp>
        <p:nvGrpSpPr>
          <p:cNvPr id="38" name="Group 37">
            <a:extLst>
              <a:ext uri="{FF2B5EF4-FFF2-40B4-BE49-F238E27FC236}">
                <a16:creationId xmlns:a16="http://schemas.microsoft.com/office/drawing/2014/main" id="{89516F3B-9D3B-C2D3-5311-1D198E5B4953}"/>
              </a:ext>
            </a:extLst>
          </p:cNvPr>
          <p:cNvGrpSpPr/>
          <p:nvPr/>
        </p:nvGrpSpPr>
        <p:grpSpPr>
          <a:xfrm>
            <a:off x="2895600" y="6179030"/>
            <a:ext cx="4343400" cy="3307870"/>
            <a:chOff x="2819400" y="6012970"/>
            <a:chExt cx="4343400" cy="3307870"/>
          </a:xfrm>
        </p:grpSpPr>
        <p:cxnSp>
          <p:nvCxnSpPr>
            <p:cNvPr id="23" name="Straight Connector 22">
              <a:extLst>
                <a:ext uri="{FF2B5EF4-FFF2-40B4-BE49-F238E27FC236}">
                  <a16:creationId xmlns:a16="http://schemas.microsoft.com/office/drawing/2014/main" id="{0B367979-6EDB-AB10-736F-520ABEADE8E8}"/>
                </a:ext>
              </a:extLst>
            </p:cNvPr>
            <p:cNvCxnSpPr>
              <a:cxnSpLocks/>
            </p:cNvCxnSpPr>
            <p:nvPr/>
          </p:nvCxnSpPr>
          <p:spPr>
            <a:xfrm flipV="1">
              <a:off x="5029200"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99939CAF-2D86-F1D3-0DB2-EDAC57D4D662}"/>
                </a:ext>
              </a:extLst>
            </p:cNvPr>
            <p:cNvSpPr/>
            <p:nvPr/>
          </p:nvSpPr>
          <p:spPr>
            <a:xfrm>
              <a:off x="2819400" y="7087396"/>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Quân dân </a:t>
              </a:r>
              <a:r>
                <a:rPr lang="en-US" sz="3200">
                  <a:solidFill>
                    <a:srgbClr val="333333"/>
                  </a:solidFill>
                  <a:latin typeface="Arial" panose="020B0604020202020204" pitchFamily="34" charset="0"/>
                  <a:cs typeface="Arial" panose="020B0604020202020204" pitchFamily="34" charset="0"/>
                </a:rPr>
                <a:t>ta </a:t>
              </a:r>
              <a:r>
                <a:rPr lang="vi-VN" sz="3200" b="0" i="0">
                  <a:solidFill>
                    <a:srgbClr val="333333"/>
                  </a:solidFill>
                  <a:effectLst/>
                  <a:latin typeface="Arial" panose="020B0604020202020204" pitchFamily="34" charset="0"/>
                  <a:cs typeface="Arial" panose="020B0604020202020204" pitchFamily="34" charset="0"/>
                </a:rPr>
                <a:t>chặn đường tiến quân của giặc đến Thăng Long.</a:t>
              </a:r>
            </a:p>
          </p:txBody>
        </p:sp>
      </p:grpSp>
      <p:sp>
        <p:nvSpPr>
          <p:cNvPr id="26" name="Oval 25">
            <a:extLst>
              <a:ext uri="{FF2B5EF4-FFF2-40B4-BE49-F238E27FC236}">
                <a16:creationId xmlns:a16="http://schemas.microsoft.com/office/drawing/2014/main" id="{57E5D091-92F1-5853-6D1D-8E67029685EF}"/>
              </a:ext>
            </a:extLst>
          </p:cNvPr>
          <p:cNvSpPr/>
          <p:nvPr/>
        </p:nvSpPr>
        <p:spPr>
          <a:xfrm>
            <a:off x="7625715"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grpSp>
        <p:nvGrpSpPr>
          <p:cNvPr id="37" name="Group 36">
            <a:extLst>
              <a:ext uri="{FF2B5EF4-FFF2-40B4-BE49-F238E27FC236}">
                <a16:creationId xmlns:a16="http://schemas.microsoft.com/office/drawing/2014/main" id="{23D15D47-151B-EB4E-AF00-18746C7C7896}"/>
              </a:ext>
            </a:extLst>
          </p:cNvPr>
          <p:cNvGrpSpPr/>
          <p:nvPr/>
        </p:nvGrpSpPr>
        <p:grpSpPr>
          <a:xfrm>
            <a:off x="5486400" y="1956760"/>
            <a:ext cx="5193030" cy="3307870"/>
            <a:chOff x="5354955" y="1790700"/>
            <a:chExt cx="5193030" cy="3307870"/>
          </a:xfrm>
        </p:grpSpPr>
        <p:cxnSp>
          <p:nvCxnSpPr>
            <p:cNvPr id="27" name="Straight Connector 26">
              <a:extLst>
                <a:ext uri="{FF2B5EF4-FFF2-40B4-BE49-F238E27FC236}">
                  <a16:creationId xmlns:a16="http://schemas.microsoft.com/office/drawing/2014/main" id="{5F427752-D4B1-E5E4-CAFC-806190381C3D}"/>
                </a:ext>
              </a:extLst>
            </p:cNvPr>
            <p:cNvCxnSpPr>
              <a:cxnSpLocks/>
              <a:stCxn id="26" idx="0"/>
              <a:endCxn id="28" idx="2"/>
            </p:cNvCxnSpPr>
            <p:nvPr/>
          </p:nvCxnSpPr>
          <p:spPr>
            <a:xfrm flipV="1">
              <a:off x="795147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6E832CF6-25C1-B826-A61A-BF0F91D1B4C2}"/>
                </a:ext>
              </a:extLst>
            </p:cNvPr>
            <p:cNvSpPr/>
            <p:nvPr/>
          </p:nvSpPr>
          <p:spPr>
            <a:xfrm>
              <a:off x="5354955" y="1790700"/>
              <a:ext cx="519303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Tại Vân Đồn, Trần Khánh Dư chỉ huy quân mai phục</a:t>
              </a:r>
              <a:r>
                <a:rPr lang="en-US" sz="3200" b="0" i="0">
                  <a:solidFill>
                    <a:srgbClr val="333333"/>
                  </a:solidFill>
                  <a:effectLst/>
                  <a:latin typeface="Arial" panose="020B0604020202020204" pitchFamily="34" charset="0"/>
                  <a:cs typeface="Arial" panose="020B0604020202020204" pitchFamily="34" charset="0"/>
                </a:rPr>
                <a:t> và giành thắng lợi</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31" name="Oval 30">
            <a:extLst>
              <a:ext uri="{FF2B5EF4-FFF2-40B4-BE49-F238E27FC236}">
                <a16:creationId xmlns:a16="http://schemas.microsoft.com/office/drawing/2014/main" id="{961CC438-9004-0F46-A481-8A694721EB04}"/>
              </a:ext>
            </a:extLst>
          </p:cNvPr>
          <p:cNvSpPr/>
          <p:nvPr/>
        </p:nvSpPr>
        <p:spPr>
          <a:xfrm>
            <a:off x="11258549"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4</a:t>
            </a:r>
          </a:p>
        </p:txBody>
      </p:sp>
      <p:grpSp>
        <p:nvGrpSpPr>
          <p:cNvPr id="39" name="Group 38">
            <a:extLst>
              <a:ext uri="{FF2B5EF4-FFF2-40B4-BE49-F238E27FC236}">
                <a16:creationId xmlns:a16="http://schemas.microsoft.com/office/drawing/2014/main" id="{453B96DE-F153-BA6F-E4F7-6379FC072DD5}"/>
              </a:ext>
            </a:extLst>
          </p:cNvPr>
          <p:cNvGrpSpPr/>
          <p:nvPr/>
        </p:nvGrpSpPr>
        <p:grpSpPr>
          <a:xfrm>
            <a:off x="9144000" y="6179030"/>
            <a:ext cx="5143498" cy="3307870"/>
            <a:chOff x="8096253" y="6012970"/>
            <a:chExt cx="5143498" cy="3307870"/>
          </a:xfrm>
        </p:grpSpPr>
        <p:cxnSp>
          <p:nvCxnSpPr>
            <p:cNvPr id="32" name="Straight Connector 31">
              <a:extLst>
                <a:ext uri="{FF2B5EF4-FFF2-40B4-BE49-F238E27FC236}">
                  <a16:creationId xmlns:a16="http://schemas.microsoft.com/office/drawing/2014/main" id="{4E60CF54-D693-E7C5-EFE9-889A321DC0BC}"/>
                </a:ext>
              </a:extLst>
            </p:cNvPr>
            <p:cNvCxnSpPr>
              <a:cxnSpLocks/>
            </p:cNvCxnSpPr>
            <p:nvPr/>
          </p:nvCxnSpPr>
          <p:spPr>
            <a:xfrm flipV="1">
              <a:off x="10687051"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7FAD223F-AC68-F052-5556-CF589613B96C}"/>
                </a:ext>
              </a:extLst>
            </p:cNvPr>
            <p:cNvSpPr/>
            <p:nvPr/>
          </p:nvSpPr>
          <p:spPr>
            <a:xfrm>
              <a:off x="8096253" y="7087396"/>
              <a:ext cx="514349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Cuối tháng 1/1288, Thoát Hoan kéo quân vào kinh thành Thăng Long</a:t>
              </a:r>
            </a:p>
          </p:txBody>
        </p:sp>
      </p:grpSp>
      <p:sp>
        <p:nvSpPr>
          <p:cNvPr id="41" name="Oval 40">
            <a:extLst>
              <a:ext uri="{FF2B5EF4-FFF2-40B4-BE49-F238E27FC236}">
                <a16:creationId xmlns:a16="http://schemas.microsoft.com/office/drawing/2014/main" id="{398C06CC-441F-480C-9BBD-2DE7B09B92AA}"/>
              </a:ext>
            </a:extLst>
          </p:cNvPr>
          <p:cNvSpPr/>
          <p:nvPr/>
        </p:nvSpPr>
        <p:spPr>
          <a:xfrm>
            <a:off x="14236859" y="52519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5</a:t>
            </a:r>
          </a:p>
        </p:txBody>
      </p:sp>
      <p:grpSp>
        <p:nvGrpSpPr>
          <p:cNvPr id="42" name="Group 41">
            <a:extLst>
              <a:ext uri="{FF2B5EF4-FFF2-40B4-BE49-F238E27FC236}">
                <a16:creationId xmlns:a16="http://schemas.microsoft.com/office/drawing/2014/main" id="{59CB5E5E-F0F3-9379-F0D6-0DD5B571EC1F}"/>
              </a:ext>
            </a:extLst>
          </p:cNvPr>
          <p:cNvGrpSpPr/>
          <p:nvPr/>
        </p:nvGrpSpPr>
        <p:grpSpPr>
          <a:xfrm>
            <a:off x="11430000" y="1944060"/>
            <a:ext cx="6528118" cy="3307870"/>
            <a:chOff x="4687411" y="1790700"/>
            <a:chExt cx="6528118" cy="3307870"/>
          </a:xfrm>
        </p:grpSpPr>
        <p:cxnSp>
          <p:nvCxnSpPr>
            <p:cNvPr id="43" name="Straight Connector 42">
              <a:extLst>
                <a:ext uri="{FF2B5EF4-FFF2-40B4-BE49-F238E27FC236}">
                  <a16:creationId xmlns:a16="http://schemas.microsoft.com/office/drawing/2014/main" id="{88ED8AC7-16CE-67E1-0690-9DD05A43F528}"/>
                </a:ext>
              </a:extLst>
            </p:cNvPr>
            <p:cNvCxnSpPr>
              <a:cxnSpLocks/>
              <a:stCxn id="41" idx="0"/>
              <a:endCxn id="44" idx="2"/>
            </p:cNvCxnSpPr>
            <p:nvPr/>
          </p:nvCxnSpPr>
          <p:spPr>
            <a:xfrm flipV="1">
              <a:off x="795147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7A363122-7062-1D09-0729-7BF65D0C425B}"/>
                </a:ext>
              </a:extLst>
            </p:cNvPr>
            <p:cNvSpPr/>
            <p:nvPr/>
          </p:nvSpPr>
          <p:spPr>
            <a:xfrm>
              <a:off x="4687411" y="1790700"/>
              <a:ext cx="652811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Thoát Hoan quyết định rút quân về Vạn Kiếp và từ đây rút quân về nước theo hai đường thuỷ, bộ.</a:t>
              </a:r>
            </a:p>
          </p:txBody>
        </p:sp>
      </p:grpSp>
    </p:spTree>
    <p:extLst>
      <p:ext uri="{BB962C8B-B14F-4D97-AF65-F5344CB8AC3E}">
        <p14:creationId xmlns:p14="http://schemas.microsoft.com/office/powerpoint/2010/main" val="3233234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500"/>
                                        <p:tgtEl>
                                          <p:spTgt spid="22"/>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circle(in)">
                                      <p:cBhvr>
                                        <p:cTn id="36" dur="500"/>
                                        <p:tgtEl>
                                          <p:spTgt spid="2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circle(in)">
                                      <p:cBhvr>
                                        <p:cTn id="45" dur="500"/>
                                        <p:tgtEl>
                                          <p:spTgt spid="31"/>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circle(in)">
                                      <p:cBhvr>
                                        <p:cTn id="54" dur="500"/>
                                        <p:tgtEl>
                                          <p:spTgt spid="41"/>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down)">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22" grpId="0" animBg="1"/>
      <p:bldP spid="26" grpId="0" animBg="1"/>
      <p:bldP spid="31"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285" y="0"/>
            <a:ext cx="830494" cy="849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7319" y="509450"/>
            <a:ext cx="1357568" cy="1357568"/>
          </a:xfrm>
          <a:prstGeom prst="rect">
            <a:avLst/>
          </a:prstGeom>
        </p:spPr>
      </p:pic>
      <p:sp>
        <p:nvSpPr>
          <p:cNvPr id="5" name="TextBox 4">
            <a:extLst>
              <a:ext uri="{FF2B5EF4-FFF2-40B4-BE49-F238E27FC236}">
                <a16:creationId xmlns:a16="http://schemas.microsoft.com/office/drawing/2014/main" id="{73D910C1-BD46-615A-D166-370E05A41FFF}"/>
              </a:ext>
            </a:extLst>
          </p:cNvPr>
          <p:cNvSpPr txBox="1"/>
          <p:nvPr/>
        </p:nvSpPr>
        <p:spPr>
          <a:xfrm>
            <a:off x="2729865" y="636894"/>
            <a:ext cx="12828270" cy="1839606"/>
          </a:xfrm>
          <a:prstGeom prst="rect">
            <a:avLst/>
          </a:prstGeom>
          <a:noFill/>
        </p:spPr>
        <p:txBody>
          <a:bodyPr wrap="square">
            <a:spAutoFit/>
          </a:bodyPr>
          <a:lstStyle/>
          <a:p>
            <a:pPr algn="ctr">
              <a:lnSpc>
                <a:spcPct val="150000"/>
              </a:lnSpc>
              <a:spcBef>
                <a:spcPts val="400"/>
              </a:spcBef>
              <a:spcAft>
                <a:spcPts val="400"/>
              </a:spcAft>
            </a:pPr>
            <a:r>
              <a:rPr lang="vi-VN" sz="4000">
                <a:solidFill>
                  <a:srgbClr val="000000"/>
                </a:solidFill>
                <a:effectLst/>
                <a:ea typeface="Arial" panose="020B0604020202020204" pitchFamily="34" charset="0"/>
                <a:cs typeface="Times New Roman" panose="02020603050405020304" pitchFamily="18" charset="0"/>
              </a:rPr>
              <a:t>Sông Bạch Đằng đã từng gắn với những sự kiện lịch sử và với những vị anh hùng trong lịch sử dân tộc:</a:t>
            </a:r>
            <a:endParaRPr lang="en-US" sz="4000">
              <a:effectLst/>
              <a:ea typeface="Arial" panose="020B060402020202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67091444-2A2A-7DA8-21CF-55B3A11614AC}"/>
              </a:ext>
            </a:extLst>
          </p:cNvPr>
          <p:cNvGrpSpPr/>
          <p:nvPr/>
        </p:nvGrpSpPr>
        <p:grpSpPr>
          <a:xfrm>
            <a:off x="542714" y="3009900"/>
            <a:ext cx="5248486" cy="5938168"/>
            <a:chOff x="609599" y="2969517"/>
            <a:chExt cx="5248486" cy="5938168"/>
          </a:xfrm>
        </p:grpSpPr>
        <p:pic>
          <p:nvPicPr>
            <p:cNvPr id="7" name="Picture 6" descr="Diagram&#10;&#10;Description automatically generated">
              <a:extLst>
                <a:ext uri="{FF2B5EF4-FFF2-40B4-BE49-F238E27FC236}">
                  <a16:creationId xmlns:a16="http://schemas.microsoft.com/office/drawing/2014/main" id="{94654F45-D29E-6CB7-EEAA-F562803DBA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95" y="2969517"/>
              <a:ext cx="4949895" cy="3739491"/>
            </a:xfrm>
            <a:prstGeom prst="rect">
              <a:avLst/>
            </a:prstGeom>
          </p:spPr>
        </p:pic>
        <p:sp>
          <p:nvSpPr>
            <p:cNvPr id="11" name="TextBox 10">
              <a:extLst>
                <a:ext uri="{FF2B5EF4-FFF2-40B4-BE49-F238E27FC236}">
                  <a16:creationId xmlns:a16="http://schemas.microsoft.com/office/drawing/2014/main" id="{7EA1A761-A6C7-F159-71F5-AAF3740F07CC}"/>
                </a:ext>
              </a:extLst>
            </p:cNvPr>
            <p:cNvSpPr txBox="1"/>
            <p:nvPr/>
          </p:nvSpPr>
          <p:spPr>
            <a:xfrm>
              <a:off x="609599" y="6678870"/>
              <a:ext cx="5248486" cy="2228815"/>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ea typeface="Arial" panose="020B0604020202020204" pitchFamily="34" charset="0"/>
                  <a:cs typeface="Times New Roman" panose="02020603050405020304" pitchFamily="18" charset="0"/>
                </a:rPr>
                <a:t>Trận thủy chiến năm 938: Ngô Quyền đánh thắng quân xâm lược Nam Hán.</a:t>
              </a:r>
              <a:endParaRPr lang="en-US" sz="3200">
                <a:effectLst/>
                <a:ea typeface="Arial" panose="020B060402020202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60C10428-7A93-FA3D-461B-32EC9F03504F}"/>
              </a:ext>
            </a:extLst>
          </p:cNvPr>
          <p:cNvGrpSpPr/>
          <p:nvPr/>
        </p:nvGrpSpPr>
        <p:grpSpPr>
          <a:xfrm>
            <a:off x="6234593" y="3009900"/>
            <a:ext cx="5652607" cy="5991166"/>
            <a:chOff x="265147" y="2969517"/>
            <a:chExt cx="5652607" cy="5991166"/>
          </a:xfrm>
        </p:grpSpPr>
        <p:pic>
          <p:nvPicPr>
            <p:cNvPr id="15" name="Picture 14">
              <a:extLst>
                <a:ext uri="{FF2B5EF4-FFF2-40B4-BE49-F238E27FC236}">
                  <a16:creationId xmlns:a16="http://schemas.microsoft.com/office/drawing/2014/main" id="{5097991D-E7BB-97F7-A9F4-F42B64D9D8B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147" y="2969517"/>
              <a:ext cx="5652607" cy="3709353"/>
            </a:xfrm>
            <a:prstGeom prst="rect">
              <a:avLst/>
            </a:prstGeom>
          </p:spPr>
        </p:pic>
        <p:sp>
          <p:nvSpPr>
            <p:cNvPr id="16" name="TextBox 15">
              <a:extLst>
                <a:ext uri="{FF2B5EF4-FFF2-40B4-BE49-F238E27FC236}">
                  <a16:creationId xmlns:a16="http://schemas.microsoft.com/office/drawing/2014/main" id="{E6B2817F-475A-C17F-35E3-761CA6795E4D}"/>
                </a:ext>
              </a:extLst>
            </p:cNvPr>
            <p:cNvSpPr txBox="1"/>
            <p:nvPr/>
          </p:nvSpPr>
          <p:spPr>
            <a:xfrm>
              <a:off x="362725" y="6731868"/>
              <a:ext cx="5457450" cy="2228815"/>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ea typeface="Arial" panose="020B0604020202020204" pitchFamily="34" charset="0"/>
                  <a:cs typeface="Times New Roman" panose="02020603050405020304" pitchFamily="18" charset="0"/>
                </a:rPr>
                <a:t>Trận thủy chiến năm 981: Hoàng đế Lê Đại Hành phá tan quân Tống xâm lược.</a:t>
              </a:r>
              <a:endParaRPr lang="en-US" sz="3200">
                <a:effectLst/>
                <a:ea typeface="Arial" panose="020B060402020202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EA29F404-BC1A-662E-1AAF-596C97BA00D4}"/>
              </a:ext>
            </a:extLst>
          </p:cNvPr>
          <p:cNvGrpSpPr/>
          <p:nvPr/>
        </p:nvGrpSpPr>
        <p:grpSpPr>
          <a:xfrm>
            <a:off x="11969609" y="3042364"/>
            <a:ext cx="6013591" cy="6632634"/>
            <a:chOff x="-15720" y="3001982"/>
            <a:chExt cx="6013591" cy="6632634"/>
          </a:xfrm>
        </p:grpSpPr>
        <p:pic>
          <p:nvPicPr>
            <p:cNvPr id="23" name="Picture 22">
              <a:extLst>
                <a:ext uri="{FF2B5EF4-FFF2-40B4-BE49-F238E27FC236}">
                  <a16:creationId xmlns:a16="http://schemas.microsoft.com/office/drawing/2014/main" id="{D60812E3-0E0F-6F36-F678-4E216D38AD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5407" y="3001982"/>
              <a:ext cx="5252697" cy="3676888"/>
            </a:xfrm>
            <a:prstGeom prst="rect">
              <a:avLst/>
            </a:prstGeom>
          </p:spPr>
        </p:pic>
        <p:sp>
          <p:nvSpPr>
            <p:cNvPr id="24" name="TextBox 23">
              <a:extLst>
                <a:ext uri="{FF2B5EF4-FFF2-40B4-BE49-F238E27FC236}">
                  <a16:creationId xmlns:a16="http://schemas.microsoft.com/office/drawing/2014/main" id="{EA5289A6-2724-9422-37AD-6FDCD3112B13}"/>
                </a:ext>
              </a:extLst>
            </p:cNvPr>
            <p:cNvSpPr txBox="1"/>
            <p:nvPr/>
          </p:nvSpPr>
          <p:spPr>
            <a:xfrm>
              <a:off x="-15720" y="6678870"/>
              <a:ext cx="6013591" cy="2955746"/>
            </a:xfrm>
            <a:prstGeom prst="rect">
              <a:avLst/>
            </a:prstGeom>
            <a:noFill/>
          </p:spPr>
          <p:txBody>
            <a:bodyPr wrap="square">
              <a:spAutoFit/>
            </a:bodyPr>
            <a:lstStyle/>
            <a:p>
              <a:pPr algn="ctr">
                <a:lnSpc>
                  <a:spcPct val="150000"/>
                </a:lnSpc>
                <a:spcBef>
                  <a:spcPts val="400"/>
                </a:spcBef>
                <a:spcAft>
                  <a:spcPts val="400"/>
                </a:spcAft>
              </a:pPr>
              <a:r>
                <a:rPr lang="vi-VN" sz="3200">
                  <a:solidFill>
                    <a:srgbClr val="000000"/>
                  </a:solidFill>
                  <a:effectLst/>
                  <a:latin typeface="Arial" panose="020B0604020202020204" pitchFamily="34" charset="0"/>
                  <a:ea typeface="Arial" panose="020B0604020202020204" pitchFamily="34" charset="0"/>
                  <a:cs typeface="Arial" panose="020B0604020202020204" pitchFamily="34" charset="0"/>
                </a:rPr>
                <a:t>Trận thủy chiến năm 1288: Hưng Đạo Vương Trần Quốc Tuấn đại thắng quân xâm lược Mông Nguyên </a:t>
              </a:r>
              <a:r>
                <a:rPr lang="en-US" sz="3200">
                  <a:solidFill>
                    <a:srgbClr val="000000"/>
                  </a:solidFill>
                  <a:effectLst/>
                  <a:latin typeface="Arial" panose="020B0604020202020204" pitchFamily="34" charset="0"/>
                  <a:ea typeface="Arial" panose="020B0604020202020204" pitchFamily="34" charset="0"/>
                  <a:cs typeface="Arial" panose="020B0604020202020204" pitchFamily="34" charset="0"/>
                </a:rPr>
                <a:t>lần thứ ba</a:t>
              </a:r>
              <a:endParaRPr lang="en-US" sz="3200">
                <a:effectLst/>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5F68E-B7E6-AB26-149B-6FF6757B2E08}"/>
              </a:ext>
            </a:extLst>
          </p:cNvPr>
          <p:cNvSpPr/>
          <p:nvPr/>
        </p:nvSpPr>
        <p:spPr>
          <a:xfrm>
            <a:off x="-9244966" y="0"/>
            <a:ext cx="10363200" cy="10287000"/>
          </a:xfrm>
          <a:prstGeom prst="rect">
            <a:avLst/>
          </a:pr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50CFE9-1F39-A1C6-37DD-DA770DAE921D}"/>
              </a:ext>
            </a:extLst>
          </p:cNvPr>
          <p:cNvSpPr txBox="1"/>
          <p:nvPr/>
        </p:nvSpPr>
        <p:spPr>
          <a:xfrm>
            <a:off x="6879087" y="322617"/>
            <a:ext cx="4529825"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Diễn biến:</a:t>
            </a:r>
            <a:endParaRPr lang="en-US" sz="4800" b="1" dirty="0">
              <a:solidFill>
                <a:srgbClr val="9F4727"/>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190373FB-A691-4FFF-BCFE-A7D55C5C9236}"/>
              </a:ext>
            </a:extLst>
          </p:cNvPr>
          <p:cNvCxnSpPr>
            <a:cxnSpLocks/>
          </p:cNvCxnSpPr>
          <p:nvPr/>
        </p:nvCxnSpPr>
        <p:spPr>
          <a:xfrm>
            <a:off x="-2895600" y="5706590"/>
            <a:ext cx="20853718" cy="0"/>
          </a:xfrm>
          <a:prstGeom prst="line">
            <a:avLst/>
          </a:prstGeom>
          <a:ln w="76200">
            <a:solidFill>
              <a:srgbClr val="5E3023"/>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61308E4-16CA-E1A5-8B2E-8A3637C6CC6E}"/>
              </a:ext>
            </a:extLst>
          </p:cNvPr>
          <p:cNvSpPr/>
          <p:nvPr/>
        </p:nvSpPr>
        <p:spPr>
          <a:xfrm>
            <a:off x="2019300"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nvGrpSpPr>
          <p:cNvPr id="36" name="Group 35">
            <a:extLst>
              <a:ext uri="{FF2B5EF4-FFF2-40B4-BE49-F238E27FC236}">
                <a16:creationId xmlns:a16="http://schemas.microsoft.com/office/drawing/2014/main" id="{DB8C5D9A-1770-6404-63E9-0B8B5AD5BB9F}"/>
              </a:ext>
            </a:extLst>
          </p:cNvPr>
          <p:cNvGrpSpPr/>
          <p:nvPr/>
        </p:nvGrpSpPr>
        <p:grpSpPr>
          <a:xfrm>
            <a:off x="304800" y="1956760"/>
            <a:ext cx="4343400" cy="3307870"/>
            <a:chOff x="304800" y="1790700"/>
            <a:chExt cx="4343400" cy="3307870"/>
          </a:xfrm>
        </p:grpSpPr>
        <p:cxnSp>
          <p:nvCxnSpPr>
            <p:cNvPr id="12" name="Straight Connector 11">
              <a:extLst>
                <a:ext uri="{FF2B5EF4-FFF2-40B4-BE49-F238E27FC236}">
                  <a16:creationId xmlns:a16="http://schemas.microsoft.com/office/drawing/2014/main" id="{CF7D8E7F-3B13-2221-495B-9116E629D42C}"/>
                </a:ext>
              </a:extLst>
            </p:cNvPr>
            <p:cNvCxnSpPr>
              <a:cxnSpLocks/>
              <a:stCxn id="10" idx="0"/>
              <a:endCxn id="15" idx="2"/>
            </p:cNvCxnSpPr>
            <p:nvPr/>
          </p:nvCxnSpPr>
          <p:spPr>
            <a:xfrm flipV="1">
              <a:off x="2476500" y="4024144"/>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A77262E-FD91-3038-639F-EFFF901C6B9A}"/>
                </a:ext>
              </a:extLst>
            </p:cNvPr>
            <p:cNvSpPr/>
            <p:nvPr/>
          </p:nvSpPr>
          <p:spPr>
            <a:xfrm>
              <a:off x="304800" y="1790700"/>
              <a:ext cx="4343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Nhà Trần tổ chức phản công</a:t>
              </a:r>
              <a:r>
                <a:rPr lang="en-US" sz="3200" b="0" i="0">
                  <a:solidFill>
                    <a:srgbClr val="333333"/>
                  </a:solidFill>
                  <a:effectLst/>
                  <a:latin typeface="Arial" panose="020B0604020202020204" pitchFamily="34" charset="0"/>
                  <a:cs typeface="Arial" panose="020B0604020202020204" pitchFamily="34" charset="0"/>
                </a:rPr>
                <a:t> ở cả hai mặt trận thuỷ, bộ</a:t>
              </a:r>
              <a:endParaRPr lang="vi-VN" sz="3200" b="0" i="0">
                <a:solidFill>
                  <a:srgbClr val="333333"/>
                </a:solidFill>
                <a:effectLst/>
                <a:latin typeface="Arial" panose="020B0604020202020204" pitchFamily="34" charset="0"/>
                <a:cs typeface="Arial" panose="020B0604020202020204" pitchFamily="34" charset="0"/>
              </a:endParaRPr>
            </a:p>
          </p:txBody>
        </p:sp>
      </p:grpSp>
      <p:sp>
        <p:nvSpPr>
          <p:cNvPr id="22" name="Oval 21">
            <a:extLst>
              <a:ext uri="{FF2B5EF4-FFF2-40B4-BE49-F238E27FC236}">
                <a16:creationId xmlns:a16="http://schemas.microsoft.com/office/drawing/2014/main" id="{89EE601F-E59F-6F92-52C0-A124934BE400}"/>
              </a:ext>
            </a:extLst>
          </p:cNvPr>
          <p:cNvSpPr/>
          <p:nvPr/>
        </p:nvSpPr>
        <p:spPr>
          <a:xfrm>
            <a:off x="5940743"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grpSp>
        <p:nvGrpSpPr>
          <p:cNvPr id="38" name="Group 37">
            <a:extLst>
              <a:ext uri="{FF2B5EF4-FFF2-40B4-BE49-F238E27FC236}">
                <a16:creationId xmlns:a16="http://schemas.microsoft.com/office/drawing/2014/main" id="{89516F3B-9D3B-C2D3-5311-1D198E5B4953}"/>
              </a:ext>
            </a:extLst>
          </p:cNvPr>
          <p:cNvGrpSpPr/>
          <p:nvPr/>
        </p:nvGrpSpPr>
        <p:grpSpPr>
          <a:xfrm>
            <a:off x="3042286" y="6179030"/>
            <a:ext cx="6787514" cy="3307870"/>
            <a:chOff x="1635443" y="6012970"/>
            <a:chExt cx="6787514" cy="3307870"/>
          </a:xfrm>
        </p:grpSpPr>
        <p:cxnSp>
          <p:nvCxnSpPr>
            <p:cNvPr id="23" name="Straight Connector 22">
              <a:extLst>
                <a:ext uri="{FF2B5EF4-FFF2-40B4-BE49-F238E27FC236}">
                  <a16:creationId xmlns:a16="http://schemas.microsoft.com/office/drawing/2014/main" id="{0B367979-6EDB-AB10-736F-520ABEADE8E8}"/>
                </a:ext>
              </a:extLst>
            </p:cNvPr>
            <p:cNvCxnSpPr>
              <a:cxnSpLocks/>
            </p:cNvCxnSpPr>
            <p:nvPr/>
          </p:nvCxnSpPr>
          <p:spPr>
            <a:xfrm flipV="1">
              <a:off x="5029200"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99939CAF-2D86-F1D3-0DB2-EDAC57D4D662}"/>
                </a:ext>
              </a:extLst>
            </p:cNvPr>
            <p:cNvSpPr/>
            <p:nvPr/>
          </p:nvSpPr>
          <p:spPr>
            <a:xfrm>
              <a:off x="1635443" y="7087396"/>
              <a:ext cx="6787514"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4/1288, đoàn thuyền của Ô Mã Nhi lọt vào trận địa bãi cọc trên sông Bạch Đằng, Ô Mã Nhi bị bắt sống.</a:t>
              </a:r>
            </a:p>
          </p:txBody>
        </p:sp>
      </p:grpSp>
      <p:sp>
        <p:nvSpPr>
          <p:cNvPr id="26" name="Oval 25">
            <a:extLst>
              <a:ext uri="{FF2B5EF4-FFF2-40B4-BE49-F238E27FC236}">
                <a16:creationId xmlns:a16="http://schemas.microsoft.com/office/drawing/2014/main" id="{57E5D091-92F1-5853-6D1D-8E67029685EF}"/>
              </a:ext>
            </a:extLst>
          </p:cNvPr>
          <p:cNvSpPr/>
          <p:nvPr/>
        </p:nvSpPr>
        <p:spPr>
          <a:xfrm>
            <a:off x="10210800" y="524939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grpSp>
        <p:nvGrpSpPr>
          <p:cNvPr id="37" name="Group 36">
            <a:extLst>
              <a:ext uri="{FF2B5EF4-FFF2-40B4-BE49-F238E27FC236}">
                <a16:creationId xmlns:a16="http://schemas.microsoft.com/office/drawing/2014/main" id="{23D15D47-151B-EB4E-AF00-18746C7C7896}"/>
              </a:ext>
            </a:extLst>
          </p:cNvPr>
          <p:cNvGrpSpPr/>
          <p:nvPr/>
        </p:nvGrpSpPr>
        <p:grpSpPr>
          <a:xfrm>
            <a:off x="6781800" y="1956760"/>
            <a:ext cx="7772400" cy="3292630"/>
            <a:chOff x="5354955" y="1790700"/>
            <a:chExt cx="7772400" cy="3292630"/>
          </a:xfrm>
        </p:grpSpPr>
        <p:cxnSp>
          <p:nvCxnSpPr>
            <p:cNvPr id="27" name="Straight Connector 26">
              <a:extLst>
                <a:ext uri="{FF2B5EF4-FFF2-40B4-BE49-F238E27FC236}">
                  <a16:creationId xmlns:a16="http://schemas.microsoft.com/office/drawing/2014/main" id="{5F427752-D4B1-E5E4-CAFC-806190381C3D}"/>
                </a:ext>
              </a:extLst>
            </p:cNvPr>
            <p:cNvCxnSpPr>
              <a:cxnSpLocks/>
              <a:stCxn id="26" idx="0"/>
              <a:endCxn id="28" idx="2"/>
            </p:cNvCxnSpPr>
            <p:nvPr/>
          </p:nvCxnSpPr>
          <p:spPr>
            <a:xfrm flipV="1">
              <a:off x="9241155" y="4024144"/>
              <a:ext cx="0" cy="105918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6E832CF6-25C1-B826-A61A-BF0F91D1B4C2}"/>
                </a:ext>
              </a:extLst>
            </p:cNvPr>
            <p:cNvSpPr/>
            <p:nvPr/>
          </p:nvSpPr>
          <p:spPr>
            <a:xfrm>
              <a:off x="5354955" y="1790700"/>
              <a:ext cx="7772400"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Trên bộ, Thoát Hoan dẫn quân từ Vạn Kiếp theo hướng Lạng Sơn rút về Trung Quốc, bị quân dân ta liên tục chặn đánh.</a:t>
              </a:r>
            </a:p>
          </p:txBody>
        </p:sp>
      </p:grpSp>
      <p:sp>
        <p:nvSpPr>
          <p:cNvPr id="31" name="Oval 30">
            <a:extLst>
              <a:ext uri="{FF2B5EF4-FFF2-40B4-BE49-F238E27FC236}">
                <a16:creationId xmlns:a16="http://schemas.microsoft.com/office/drawing/2014/main" id="{961CC438-9004-0F46-A481-8A694721EB04}"/>
              </a:ext>
            </a:extLst>
          </p:cNvPr>
          <p:cNvSpPr/>
          <p:nvPr/>
        </p:nvSpPr>
        <p:spPr>
          <a:xfrm>
            <a:off x="14306551" y="5264630"/>
            <a:ext cx="914400" cy="914400"/>
          </a:xfrm>
          <a:prstGeom prst="ellipse">
            <a:avLst/>
          </a:prstGeom>
          <a:solidFill>
            <a:srgbClr val="F9DB99"/>
          </a:solidFill>
          <a:ln>
            <a:solidFill>
              <a:srgbClr val="F9DB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nvGrpSpPr>
          <p:cNvPr id="39" name="Group 38">
            <a:extLst>
              <a:ext uri="{FF2B5EF4-FFF2-40B4-BE49-F238E27FC236}">
                <a16:creationId xmlns:a16="http://schemas.microsoft.com/office/drawing/2014/main" id="{453B96DE-F153-BA6F-E4F7-6379FC072DD5}"/>
              </a:ext>
            </a:extLst>
          </p:cNvPr>
          <p:cNvGrpSpPr/>
          <p:nvPr/>
        </p:nvGrpSpPr>
        <p:grpSpPr>
          <a:xfrm>
            <a:off x="12192002" y="6179030"/>
            <a:ext cx="5105398" cy="3307870"/>
            <a:chOff x="8096253" y="6012970"/>
            <a:chExt cx="5105398" cy="3307870"/>
          </a:xfrm>
        </p:grpSpPr>
        <p:cxnSp>
          <p:nvCxnSpPr>
            <p:cNvPr id="32" name="Straight Connector 31">
              <a:extLst>
                <a:ext uri="{FF2B5EF4-FFF2-40B4-BE49-F238E27FC236}">
                  <a16:creationId xmlns:a16="http://schemas.microsoft.com/office/drawing/2014/main" id="{4E60CF54-D693-E7C5-EFE9-889A321DC0BC}"/>
                </a:ext>
              </a:extLst>
            </p:cNvPr>
            <p:cNvCxnSpPr>
              <a:cxnSpLocks/>
            </p:cNvCxnSpPr>
            <p:nvPr/>
          </p:nvCxnSpPr>
          <p:spPr>
            <a:xfrm flipV="1">
              <a:off x="10687051" y="6012970"/>
              <a:ext cx="0" cy="1074426"/>
            </a:xfrm>
            <a:prstGeom prst="line">
              <a:avLst/>
            </a:prstGeom>
            <a:ln w="57150">
              <a:solidFill>
                <a:srgbClr val="5E3023"/>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7FAD223F-AC68-F052-5556-CF589613B96C}"/>
                </a:ext>
              </a:extLst>
            </p:cNvPr>
            <p:cNvSpPr/>
            <p:nvPr/>
          </p:nvSpPr>
          <p:spPr>
            <a:xfrm>
              <a:off x="8096253" y="7087396"/>
              <a:ext cx="5105398" cy="2233444"/>
            </a:xfrm>
            <a:prstGeom prst="roundRect">
              <a:avLst/>
            </a:prstGeom>
            <a:solidFill>
              <a:schemeClr val="bg1"/>
            </a:solidFill>
            <a:ln w="57150">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0" i="0">
                  <a:solidFill>
                    <a:srgbClr val="333333"/>
                  </a:solidFill>
                  <a:effectLst/>
                  <a:latin typeface="Arial" panose="020B0604020202020204" pitchFamily="34" charset="0"/>
                  <a:cs typeface="Arial" panose="020B0604020202020204" pitchFamily="34" charset="0"/>
                </a:rPr>
                <a:t>Trận Bạch Đằng đại thắng. Cuộc kháng chiến kết thúc thắng lợi.</a:t>
              </a:r>
            </a:p>
          </p:txBody>
        </p:sp>
      </p:grpSp>
    </p:spTree>
    <p:extLst>
      <p:ext uri="{BB962C8B-B14F-4D97-AF65-F5344CB8AC3E}">
        <p14:creationId xmlns:p14="http://schemas.microsoft.com/office/powerpoint/2010/main" val="3810942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500"/>
                                        <p:tgtEl>
                                          <p:spTgt spid="2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500"/>
                                        <p:tgtEl>
                                          <p:spTgt spid="3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02BCA2-0B87-D099-8823-7FA0BAB96E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47900" y="0"/>
            <a:ext cx="13792200" cy="10330680"/>
          </a:xfrm>
          <a:prstGeom prst="rect">
            <a:avLst/>
          </a:prstGeom>
        </p:spPr>
      </p:pic>
    </p:spTree>
    <p:extLst>
      <p:ext uri="{BB962C8B-B14F-4D97-AF65-F5344CB8AC3E}">
        <p14:creationId xmlns:p14="http://schemas.microsoft.com/office/powerpoint/2010/main" val="1265729761"/>
      </p:ext>
    </p:extLst>
  </p:cSld>
  <p:clrMapOvr>
    <a:masterClrMapping/>
  </p:clrMapOvr>
  <p:transition spd="med">
    <p:circl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F578ED70-F9A8-8435-AEEA-992F23150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703" y="0"/>
            <a:ext cx="16118594" cy="10287000"/>
          </a:xfrm>
          <a:prstGeom prst="rect">
            <a:avLst/>
          </a:prstGeom>
        </p:spPr>
      </p:pic>
    </p:spTree>
    <p:extLst>
      <p:ext uri="{BB962C8B-B14F-4D97-AF65-F5344CB8AC3E}">
        <p14:creationId xmlns:p14="http://schemas.microsoft.com/office/powerpoint/2010/main" val="1507154910"/>
      </p:ext>
    </p:extLst>
  </p:cSld>
  <p:clrMapOvr>
    <a:masterClrMapping/>
  </p:clrMapOvr>
  <p:transition spd="med">
    <p:circl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grpSp>
        <p:nvGrpSpPr>
          <p:cNvPr id="15" name="Group 14">
            <a:extLst>
              <a:ext uri="{FF2B5EF4-FFF2-40B4-BE49-F238E27FC236}">
                <a16:creationId xmlns:a16="http://schemas.microsoft.com/office/drawing/2014/main" id="{D440D447-7F11-2166-215E-CC66F9D36884}"/>
              </a:ext>
            </a:extLst>
          </p:cNvPr>
          <p:cNvGrpSpPr/>
          <p:nvPr/>
        </p:nvGrpSpPr>
        <p:grpSpPr>
          <a:xfrm>
            <a:off x="6476999" y="1039778"/>
            <a:ext cx="11397455" cy="8331453"/>
            <a:chOff x="6476999" y="1039778"/>
            <a:chExt cx="11397455" cy="8331453"/>
          </a:xfrm>
        </p:grpSpPr>
        <p:pic>
          <p:nvPicPr>
            <p:cNvPr id="9" name="Picture 8" descr="A picture containing text&#10;&#10;Description automatically generated">
              <a:extLst>
                <a:ext uri="{FF2B5EF4-FFF2-40B4-BE49-F238E27FC236}">
                  <a16:creationId xmlns:a16="http://schemas.microsoft.com/office/drawing/2014/main" id="{1B88468E-70BB-7352-B676-09A86774E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99" y="1039778"/>
              <a:ext cx="11397455" cy="7489756"/>
            </a:xfrm>
            <a:prstGeom prst="rect">
              <a:avLst/>
            </a:prstGeom>
          </p:spPr>
        </p:pic>
        <p:sp>
          <p:nvSpPr>
            <p:cNvPr id="13" name="TextBox 12">
              <a:extLst>
                <a:ext uri="{FF2B5EF4-FFF2-40B4-BE49-F238E27FC236}">
                  <a16:creationId xmlns:a16="http://schemas.microsoft.com/office/drawing/2014/main" id="{574BFECE-13FB-4C2A-2E8D-9938B703D125}"/>
                </a:ext>
              </a:extLst>
            </p:cNvPr>
            <p:cNvSpPr txBox="1"/>
            <p:nvPr/>
          </p:nvSpPr>
          <p:spPr>
            <a:xfrm>
              <a:off x="7175101" y="8724900"/>
              <a:ext cx="10001250" cy="646331"/>
            </a:xfrm>
            <a:prstGeom prst="rect">
              <a:avLst/>
            </a:prstGeom>
            <a:noFill/>
          </p:spPr>
          <p:txBody>
            <a:bodyPr wrap="square">
              <a:spAutoFit/>
            </a:bodyPr>
            <a:lstStyle/>
            <a:p>
              <a:pPr algn="ctr"/>
              <a:r>
                <a:rPr lang="en-US" sz="3600" i="1">
                  <a:solidFill>
                    <a:srgbClr val="111111"/>
                  </a:solidFill>
                  <a:effectLst/>
                  <a:latin typeface="Arial" panose="020B0604020202020204" pitchFamily="34" charset="0"/>
                </a:rPr>
                <a:t>Sa bàn minh họa trận Bạch Đằng 1288</a:t>
              </a:r>
              <a:endParaRPr lang="en-US" sz="3600"/>
            </a:p>
          </p:txBody>
        </p:sp>
      </p:grpSp>
      <p:grpSp>
        <p:nvGrpSpPr>
          <p:cNvPr id="18" name="Group 17">
            <a:extLst>
              <a:ext uri="{FF2B5EF4-FFF2-40B4-BE49-F238E27FC236}">
                <a16:creationId xmlns:a16="http://schemas.microsoft.com/office/drawing/2014/main" id="{5B5B4D25-4C40-8E0D-6F95-BA26552C04BF}"/>
              </a:ext>
            </a:extLst>
          </p:cNvPr>
          <p:cNvGrpSpPr/>
          <p:nvPr/>
        </p:nvGrpSpPr>
        <p:grpSpPr>
          <a:xfrm>
            <a:off x="184520" y="1039777"/>
            <a:ext cx="6315075" cy="9097485"/>
            <a:chOff x="184520" y="1039777"/>
            <a:chExt cx="6315075" cy="9097485"/>
          </a:xfrm>
        </p:grpSpPr>
        <p:pic>
          <p:nvPicPr>
            <p:cNvPr id="3" name="Picture 2" descr="A close-up of a turtle&#10;&#10;Description automatically generated with medium confidence">
              <a:extLst>
                <a:ext uri="{FF2B5EF4-FFF2-40B4-BE49-F238E27FC236}">
                  <a16:creationId xmlns:a16="http://schemas.microsoft.com/office/drawing/2014/main" id="{4EB17E0B-0DA8-3C8D-443A-B3E16B754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039777"/>
              <a:ext cx="5617317" cy="7489756"/>
            </a:xfrm>
            <a:prstGeom prst="rect">
              <a:avLst/>
            </a:prstGeom>
          </p:spPr>
        </p:pic>
        <p:sp>
          <p:nvSpPr>
            <p:cNvPr id="17" name="TextBox 16">
              <a:extLst>
                <a:ext uri="{FF2B5EF4-FFF2-40B4-BE49-F238E27FC236}">
                  <a16:creationId xmlns:a16="http://schemas.microsoft.com/office/drawing/2014/main" id="{4B5CB2CD-BE9F-156B-A82D-3C829D7F761A}"/>
                </a:ext>
              </a:extLst>
            </p:cNvPr>
            <p:cNvSpPr txBox="1"/>
            <p:nvPr/>
          </p:nvSpPr>
          <p:spPr>
            <a:xfrm>
              <a:off x="184520" y="8472383"/>
              <a:ext cx="6315075" cy="1664879"/>
            </a:xfrm>
            <a:prstGeom prst="rect">
              <a:avLst/>
            </a:prstGeom>
            <a:noFill/>
          </p:spPr>
          <p:txBody>
            <a:bodyPr wrap="square">
              <a:spAutoFit/>
            </a:bodyPr>
            <a:lstStyle/>
            <a:p>
              <a:pPr algn="ctr">
                <a:lnSpc>
                  <a:spcPct val="150000"/>
                </a:lnSpc>
              </a:pPr>
              <a:r>
                <a:rPr lang="en-US" sz="3600" b="0" i="0">
                  <a:solidFill>
                    <a:srgbClr val="202122"/>
                  </a:solidFill>
                  <a:effectLst/>
                  <a:latin typeface="Arial" panose="020B0604020202020204" pitchFamily="34" charset="0"/>
                </a:rPr>
                <a:t>Điêu khắc hình Thoát Hoan đang chui ống đồng</a:t>
              </a:r>
              <a:endParaRPr lang="en-US" sz="3600"/>
            </a:p>
          </p:txBody>
        </p:sp>
      </p:grpSp>
    </p:spTree>
    <p:extLst>
      <p:ext uri="{BB962C8B-B14F-4D97-AF65-F5344CB8AC3E}">
        <p14:creationId xmlns:p14="http://schemas.microsoft.com/office/powerpoint/2010/main" val="188455394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grpSp>
        <p:nvGrpSpPr>
          <p:cNvPr id="15" name="Group 14">
            <a:extLst>
              <a:ext uri="{FF2B5EF4-FFF2-40B4-BE49-F238E27FC236}">
                <a16:creationId xmlns:a16="http://schemas.microsoft.com/office/drawing/2014/main" id="{D440D447-7F11-2166-215E-CC66F9D36884}"/>
              </a:ext>
            </a:extLst>
          </p:cNvPr>
          <p:cNvGrpSpPr/>
          <p:nvPr/>
        </p:nvGrpSpPr>
        <p:grpSpPr>
          <a:xfrm>
            <a:off x="6556214" y="549739"/>
            <a:ext cx="11239024" cy="8860961"/>
            <a:chOff x="6556214" y="1039778"/>
            <a:chExt cx="11239024" cy="8860961"/>
          </a:xfrm>
        </p:grpSpPr>
        <p:pic>
          <p:nvPicPr>
            <p:cNvPr id="9" name="Picture 8">
              <a:extLst>
                <a:ext uri="{FF2B5EF4-FFF2-40B4-BE49-F238E27FC236}">
                  <a16:creationId xmlns:a16="http://schemas.microsoft.com/office/drawing/2014/main" id="{1B88468E-70BB-7352-B676-09A86774E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6214" y="1039778"/>
              <a:ext cx="11239024" cy="7489756"/>
            </a:xfrm>
            <a:prstGeom prst="rect">
              <a:avLst/>
            </a:prstGeom>
          </p:spPr>
        </p:pic>
        <p:sp>
          <p:nvSpPr>
            <p:cNvPr id="13" name="TextBox 12">
              <a:extLst>
                <a:ext uri="{FF2B5EF4-FFF2-40B4-BE49-F238E27FC236}">
                  <a16:creationId xmlns:a16="http://schemas.microsoft.com/office/drawing/2014/main" id="{574BFECE-13FB-4C2A-2E8D-9938B703D125}"/>
                </a:ext>
              </a:extLst>
            </p:cNvPr>
            <p:cNvSpPr txBox="1"/>
            <p:nvPr/>
          </p:nvSpPr>
          <p:spPr>
            <a:xfrm>
              <a:off x="6719288" y="8585314"/>
              <a:ext cx="10912875" cy="1315425"/>
            </a:xfrm>
            <a:prstGeom prst="rect">
              <a:avLst/>
            </a:prstGeom>
            <a:noFill/>
          </p:spPr>
          <p:txBody>
            <a:bodyPr wrap="square">
              <a:spAutoFit/>
            </a:bodyPr>
            <a:lstStyle/>
            <a:p>
              <a:pPr algn="ctr">
                <a:lnSpc>
                  <a:spcPct val="150000"/>
                </a:lnSpc>
              </a:pPr>
              <a:r>
                <a:rPr lang="vi-VN" sz="2800" i="1">
                  <a:solidFill>
                    <a:srgbClr val="111111"/>
                  </a:solidFill>
                  <a:effectLst/>
                  <a:latin typeface="Arial" panose="020B0604020202020204" pitchFamily="34" charset="0"/>
                </a:rPr>
                <a:t>Các cọc sông Bạch Đằng năm 1288 với ảnh nền mô phỏng trong chiến trận (trưng bày ở Bảo tàng Lịch sử Thành phố Hồ Chí Minh).</a:t>
              </a:r>
              <a:endParaRPr lang="en-US" sz="2800"/>
            </a:p>
          </p:txBody>
        </p:sp>
      </p:grpSp>
      <p:grpSp>
        <p:nvGrpSpPr>
          <p:cNvPr id="18" name="Group 17">
            <a:extLst>
              <a:ext uri="{FF2B5EF4-FFF2-40B4-BE49-F238E27FC236}">
                <a16:creationId xmlns:a16="http://schemas.microsoft.com/office/drawing/2014/main" id="{5B5B4D25-4C40-8E0D-6F95-BA26552C04BF}"/>
              </a:ext>
            </a:extLst>
          </p:cNvPr>
          <p:cNvGrpSpPr/>
          <p:nvPr/>
        </p:nvGrpSpPr>
        <p:grpSpPr>
          <a:xfrm>
            <a:off x="200024" y="549739"/>
            <a:ext cx="6315075" cy="9394361"/>
            <a:chOff x="184520" y="1039777"/>
            <a:chExt cx="6315075" cy="9394361"/>
          </a:xfrm>
        </p:grpSpPr>
        <p:pic>
          <p:nvPicPr>
            <p:cNvPr id="3" name="Picture 2">
              <a:extLst>
                <a:ext uri="{FF2B5EF4-FFF2-40B4-BE49-F238E27FC236}">
                  <a16:creationId xmlns:a16="http://schemas.microsoft.com/office/drawing/2014/main" id="{4EB17E0B-0DA8-3C8D-443A-B3E16B7544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4277" y="1039777"/>
              <a:ext cx="5615562" cy="7489756"/>
            </a:xfrm>
            <a:prstGeom prst="rect">
              <a:avLst/>
            </a:prstGeom>
          </p:spPr>
        </p:pic>
        <p:sp>
          <p:nvSpPr>
            <p:cNvPr id="17" name="TextBox 16">
              <a:extLst>
                <a:ext uri="{FF2B5EF4-FFF2-40B4-BE49-F238E27FC236}">
                  <a16:creationId xmlns:a16="http://schemas.microsoft.com/office/drawing/2014/main" id="{4B5CB2CD-BE9F-156B-A82D-3C829D7F761A}"/>
                </a:ext>
              </a:extLst>
            </p:cNvPr>
            <p:cNvSpPr txBox="1"/>
            <p:nvPr/>
          </p:nvSpPr>
          <p:spPr>
            <a:xfrm>
              <a:off x="184520" y="8472383"/>
              <a:ext cx="6315075" cy="1961755"/>
            </a:xfrm>
            <a:prstGeom prst="rect">
              <a:avLst/>
            </a:prstGeom>
            <a:noFill/>
          </p:spPr>
          <p:txBody>
            <a:bodyPr wrap="square">
              <a:spAutoFit/>
            </a:bodyPr>
            <a:lstStyle/>
            <a:p>
              <a:pPr algn="ctr">
                <a:lnSpc>
                  <a:spcPct val="150000"/>
                </a:lnSpc>
              </a:pPr>
              <a:r>
                <a:rPr lang="en-US" sz="2800" b="0" i="0">
                  <a:solidFill>
                    <a:srgbClr val="202122"/>
                  </a:solidFill>
                  <a:effectLst/>
                  <a:latin typeface="Arial" panose="020B0604020202020204" pitchFamily="34" charset="0"/>
                </a:rPr>
                <a:t>Cọc nhọn </a:t>
              </a:r>
              <a:r>
                <a:rPr lang="vi-VN" sz="2800" b="0" i="0">
                  <a:solidFill>
                    <a:srgbClr val="202122"/>
                  </a:solidFill>
                  <a:effectLst/>
                  <a:latin typeface="Arial" panose="020B0604020202020204" pitchFamily="34" charset="0"/>
                </a:rPr>
                <a:t>quân Đại Việt dùng để tiêu diệt thủy quân Nguyê</a:t>
              </a:r>
              <a:r>
                <a:rPr lang="en-US" sz="2800" b="0" i="0">
                  <a:solidFill>
                    <a:srgbClr val="202122"/>
                  </a:solidFill>
                  <a:effectLst/>
                  <a:latin typeface="Arial" panose="020B0604020202020204" pitchFamily="34" charset="0"/>
                </a:rPr>
                <a:t>n, trưng bày tại Bảo tàng Lịch sử Việt Nam</a:t>
              </a:r>
              <a:endParaRPr lang="en-US" sz="2800"/>
            </a:p>
          </p:txBody>
        </p:sp>
      </p:grpSp>
    </p:spTree>
    <p:extLst>
      <p:ext uri="{BB962C8B-B14F-4D97-AF65-F5344CB8AC3E}">
        <p14:creationId xmlns:p14="http://schemas.microsoft.com/office/powerpoint/2010/main" val="25830215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9043501"/>
            <a:ext cx="5557537" cy="1243499"/>
          </a:xfrm>
          <a:prstGeom prst="rect">
            <a:avLst/>
          </a:prstGeom>
        </p:spPr>
      </p:pic>
      <p:sp>
        <p:nvSpPr>
          <p:cNvPr id="17" name="Speech Bubble: Rectangle with Corners Rounded 16">
            <a:extLst>
              <a:ext uri="{FF2B5EF4-FFF2-40B4-BE49-F238E27FC236}">
                <a16:creationId xmlns:a16="http://schemas.microsoft.com/office/drawing/2014/main" id="{76199ACF-38FB-49BF-BCAB-AB20DF1E6421}"/>
              </a:ext>
            </a:extLst>
          </p:cNvPr>
          <p:cNvSpPr/>
          <p:nvPr/>
        </p:nvSpPr>
        <p:spPr>
          <a:xfrm>
            <a:off x="4876800" y="578610"/>
            <a:ext cx="12687300" cy="2736090"/>
          </a:xfrm>
          <a:prstGeom prst="wedgeRoundRectCallout">
            <a:avLst>
              <a:gd name="adj1" fmla="val -61860"/>
              <a:gd name="adj2" fmla="val 15859"/>
              <a:gd name="adj3" fmla="val 16667"/>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ea typeface="Calibri" panose="020F0502020204030204" pitchFamily="34" charset="0"/>
                <a:cs typeface="Arial" panose="020B0604020202020204" pitchFamily="34" charset="0"/>
              </a:rPr>
              <a:t>Cách đánh giặc của nhà Trần trong cuộc kháng chiến lần thứ ba có gì giống và khác so với lần thứ hai? </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id="{7D4D29B2-60DF-BA58-970B-8339741BE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62282" y="3100465"/>
            <a:ext cx="1788780" cy="2349056"/>
          </a:xfrm>
          <a:prstGeom prst="rect">
            <a:avLst/>
          </a:prstGeom>
        </p:spPr>
      </p:pic>
      <p:grpSp>
        <p:nvGrpSpPr>
          <p:cNvPr id="4" name="Group 3">
            <a:extLst>
              <a:ext uri="{FF2B5EF4-FFF2-40B4-BE49-F238E27FC236}">
                <a16:creationId xmlns:a16="http://schemas.microsoft.com/office/drawing/2014/main" id="{5419D558-F019-6620-90C2-A3B978252761}"/>
              </a:ext>
            </a:extLst>
          </p:cNvPr>
          <p:cNvGrpSpPr/>
          <p:nvPr/>
        </p:nvGrpSpPr>
        <p:grpSpPr>
          <a:xfrm>
            <a:off x="930082" y="570990"/>
            <a:ext cx="3802681" cy="5808168"/>
            <a:chOff x="1506836" y="3592427"/>
            <a:chExt cx="3146625" cy="5074705"/>
          </a:xfrm>
        </p:grpSpPr>
        <p:grpSp>
          <p:nvGrpSpPr>
            <p:cNvPr id="5" name="Group 5">
              <a:extLst>
                <a:ext uri="{FF2B5EF4-FFF2-40B4-BE49-F238E27FC236}">
                  <a16:creationId xmlns:a16="http://schemas.microsoft.com/office/drawing/2014/main" id="{56968695-0904-F547-0F62-AD77CC75C25F}"/>
                </a:ext>
              </a:extLst>
            </p:cNvPr>
            <p:cNvGrpSpPr/>
            <p:nvPr/>
          </p:nvGrpSpPr>
          <p:grpSpPr>
            <a:xfrm>
              <a:off x="1506836" y="7784572"/>
              <a:ext cx="3146625" cy="882559"/>
              <a:chOff x="0" y="0"/>
              <a:chExt cx="6350000" cy="6350000"/>
            </a:xfrm>
          </p:grpSpPr>
          <p:sp>
            <p:nvSpPr>
              <p:cNvPr id="9" name="Freeform 6">
                <a:extLst>
                  <a:ext uri="{FF2B5EF4-FFF2-40B4-BE49-F238E27FC236}">
                    <a16:creationId xmlns:a16="http://schemas.microsoft.com/office/drawing/2014/main" id="{E3906465-F6A1-D7FD-A687-3368579CED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6">
              <a:extLst>
                <a:ext uri="{FF2B5EF4-FFF2-40B4-BE49-F238E27FC236}">
                  <a16:creationId xmlns:a16="http://schemas.microsoft.com/office/drawing/2014/main" id="{351659FC-4681-7FBC-6790-62418EC5DA7B}"/>
                </a:ext>
              </a:extLst>
            </p:cNvPr>
            <p:cNvPicPr>
              <a:picLocks noChangeAspect="1"/>
            </p:cNvPicPr>
            <p:nvPr/>
          </p:nvPicPr>
          <p:blipFill rotWithShape="1">
            <a:blip r:embed="rId8">
              <a:extLst>
                <a:ext uri="{28A0092B-C50C-407E-A947-70E740481C1C}">
                  <a14:useLocalDpi xmlns:a14="http://schemas.microsoft.com/office/drawing/2010/main" val="0"/>
                </a:ext>
              </a:extLst>
            </a:blip>
            <a:srcRect l="25714" t="16666" r="25224" b="13405"/>
            <a:stretch/>
          </p:blipFill>
          <p:spPr>
            <a:xfrm flipH="1">
              <a:off x="1718513" y="3592427"/>
              <a:ext cx="2696340" cy="5074705"/>
            </a:xfrm>
            <a:prstGeom prst="rect">
              <a:avLst/>
            </a:prstGeom>
          </p:spPr>
        </p:pic>
      </p:grpSp>
      <p:sp>
        <p:nvSpPr>
          <p:cNvPr id="3" name="TextBox 2">
            <a:extLst>
              <a:ext uri="{FF2B5EF4-FFF2-40B4-BE49-F238E27FC236}">
                <a16:creationId xmlns:a16="http://schemas.microsoft.com/office/drawing/2014/main" id="{BD7306BA-5F53-170C-B4C7-72320EFCFBD1}"/>
              </a:ext>
            </a:extLst>
          </p:cNvPr>
          <p:cNvSpPr txBox="1"/>
          <p:nvPr/>
        </p:nvSpPr>
        <p:spPr>
          <a:xfrm>
            <a:off x="6469584" y="3620036"/>
            <a:ext cx="10814644" cy="5518242"/>
          </a:xfrm>
          <a:prstGeom prst="rect">
            <a:avLst/>
          </a:prstGeom>
          <a:noFill/>
        </p:spPr>
        <p:txBody>
          <a:bodyPr wrap="square">
            <a:spAutoFit/>
          </a:bodyPr>
          <a:lstStyle/>
          <a:p>
            <a:pPr marL="457200" indent="-457200" algn="just">
              <a:lnSpc>
                <a:spcPct val="150000"/>
              </a:lnSpc>
              <a:buFontTx/>
              <a:buChar char="-"/>
            </a:pPr>
            <a:r>
              <a:rPr lang="vi-VN" sz="4000" b="1" i="1">
                <a:solidFill>
                  <a:srgbClr val="000000"/>
                </a:solidFill>
                <a:effectLst/>
                <a:latin typeface="Arial" panose="020B0604020202020204" pitchFamily="34" charset="0"/>
                <a:ea typeface="Arial" panose="020B0604020202020204" pitchFamily="34" charset="0"/>
                <a:cs typeface="Arial" panose="020B0604020202020204" pitchFamily="34" charset="0"/>
              </a:rPr>
              <a:t>Giống nhau: </a:t>
            </a:r>
            <a:endParaRPr lang="en-US" sz="4000" b="1" i="1">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ránh thế giặc mạnh lúc đầu</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hủ động vừa chặn giặc vừa rút lui để bảo toàn lực lượng</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hờ thời cơ để phản công tiêu diệt giặc</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hực hiện kế hoạch “vườn không nhà trống”.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239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id="{96852210-D5B2-4C15-9987-FEB5645886C5}"/>
              </a:ext>
            </a:extLst>
          </p:cNvPr>
          <p:cNvSpPr txBox="1"/>
          <p:nvPr/>
        </p:nvSpPr>
        <p:spPr>
          <a:xfrm>
            <a:off x="485774" y="1409175"/>
            <a:ext cx="8963026" cy="7468648"/>
          </a:xfrm>
          <a:prstGeom prst="rect">
            <a:avLst/>
          </a:prstGeom>
          <a:noFill/>
        </p:spPr>
        <p:txBody>
          <a:bodyPr wrap="square">
            <a:spAutoFit/>
          </a:bodyPr>
          <a:lstStyle/>
          <a:p>
            <a:pPr marL="571500" indent="-571500" algn="just">
              <a:lnSpc>
                <a:spcPct val="150000"/>
              </a:lnSpc>
              <a:buFontTx/>
              <a:buChar char="-"/>
            </a:pPr>
            <a:r>
              <a:rPr lang="vi-VN" sz="3600" b="1" i="1">
                <a:solidFill>
                  <a:srgbClr val="000000"/>
                </a:solidFill>
                <a:latin typeface="Arial" panose="020B0604020202020204" pitchFamily="34" charset="0"/>
                <a:ea typeface="Arial" panose="020B0604020202020204" pitchFamily="34" charset="0"/>
                <a:cs typeface="Arial" panose="020B0604020202020204" pitchFamily="34" charset="0"/>
              </a:rPr>
              <a:t>Khác nhau:</a:t>
            </a:r>
            <a:endParaRPr lang="en-US" sz="3600" b="1" i="1">
              <a:solidFill>
                <a:srgbClr val="0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ập trung tiêu diệt đoàn thuyền lương của Trương Văn Hổ để quân Mông - Nguyên không có lương thảo nuôi quân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D</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ồn chúng vào thế bị động, khó kh</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ă</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n</a:t>
            </a: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3600">
                <a:solidFill>
                  <a:srgbClr val="000000"/>
                </a:solidFill>
                <a:latin typeface="Arial" panose="020B0604020202020204" pitchFamily="34" charset="0"/>
                <a:ea typeface="Arial" panose="020B0604020202020204" pitchFamily="34" charset="0"/>
                <a:cs typeface="Arial" panose="020B0604020202020204" pitchFamily="34" charset="0"/>
              </a:rPr>
              <a:t>hủ động bố trí trận địa bãi cọc ở sông Bạch Đằng để tiêu diệt đoàn thuyền chiến của giặc và đánh sập ý đổ xâm lược của nhà Nguyên đối với nước ta.</a:t>
            </a:r>
            <a:endParaRPr lang="en-US" sz="3600">
              <a:latin typeface="Arial" panose="020B0604020202020204" pitchFamily="34" charset="0"/>
              <a:ea typeface="Arial" panose="020B0604020202020204" pitchFamily="34" charset="0"/>
              <a:cs typeface="Arial" panose="020B0604020202020204" pitchFamily="34" charset="0"/>
            </a:endParaRPr>
          </a:p>
        </p:txBody>
      </p:sp>
      <p:pic>
        <p:nvPicPr>
          <p:cNvPr id="4" name="Picture 3" descr="Background pattern&#10;&#10;Description automatically generated">
            <a:extLst>
              <a:ext uri="{FF2B5EF4-FFF2-40B4-BE49-F238E27FC236}">
                <a16:creationId xmlns:a16="http://schemas.microsoft.com/office/drawing/2014/main" id="{E8B6CCA4-42C4-6401-C4EE-93192161B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7185" y="2100000"/>
            <a:ext cx="7885991" cy="6086999"/>
          </a:xfrm>
          <a:prstGeom prst="rect">
            <a:avLst/>
          </a:prstGeom>
        </p:spPr>
      </p:pic>
    </p:spTree>
    <p:extLst>
      <p:ext uri="{BB962C8B-B14F-4D97-AF65-F5344CB8AC3E}">
        <p14:creationId xmlns:p14="http://schemas.microsoft.com/office/powerpoint/2010/main" val="304238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2540814" y="3183086"/>
            <a:ext cx="13206369" cy="5905719"/>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NGUYÊN NHÂN THẮNG LỢI VÀ Ý NGHĨA LỊCH SỬ CỦA BA LẦN KHÁNG CHIẾN CHỐNG QUÂN MÔNG – NGUYÊN</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952500"/>
            <a:ext cx="5679462" cy="2327465"/>
            <a:chOff x="6312926" y="2054035"/>
            <a:chExt cx="5679462" cy="2327465"/>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a:latin typeface="Arial" panose="020B0604020202020204" pitchFamily="34" charset="0"/>
                  <a:cs typeface="Arial" panose="020B0604020202020204" pitchFamily="34" charset="0"/>
                </a:rPr>
                <a:t>PHẦN 4</a:t>
              </a:r>
              <a:endParaRPr lang="en-US" sz="6600" b="1" spc="118" dirty="0">
                <a:latin typeface="Arial" panose="020B0604020202020204" pitchFamily="34" charset="0"/>
                <a:cs typeface="Arial" panose="020B0604020202020204" pitchFamily="34" charset="0"/>
              </a:endParaRP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95275" y="8405401"/>
            <a:ext cx="2792725" cy="1881599"/>
          </a:xfrm>
          <a:prstGeom prst="rect">
            <a:avLst/>
          </a:prstGeom>
        </p:spPr>
      </p:pic>
    </p:spTree>
    <p:extLst>
      <p:ext uri="{BB962C8B-B14F-4D97-AF65-F5344CB8AC3E}">
        <p14:creationId xmlns:p14="http://schemas.microsoft.com/office/powerpoint/2010/main" val="3569317749"/>
      </p:ext>
    </p:extLst>
  </p:cSld>
  <p:clrMapOvr>
    <a:masterClrMapping/>
  </p:clrMapOvr>
  <p:transition>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BA051-4358-D11D-AC32-5C96D9160FBA}"/>
              </a:ext>
            </a:extLst>
          </p:cNvPr>
          <p:cNvSpPr txBox="1"/>
          <p:nvPr/>
        </p:nvSpPr>
        <p:spPr>
          <a:xfrm>
            <a:off x="960834" y="1494830"/>
            <a:ext cx="9813132" cy="367158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latin typeface="Arial" panose="020B0604020202020204" pitchFamily="34" charset="0"/>
                <a:cs typeface="Arial" panose="020B0604020202020204" pitchFamily="34" charset="0"/>
              </a:rPr>
              <a:t>quan sát hình 4</a:t>
            </a:r>
            <a:r>
              <a:rPr lang="en-US" sz="4000" b="1" i="1">
                <a:solidFill>
                  <a:srgbClr val="FF0000"/>
                </a:solidFill>
                <a:latin typeface="Arial" panose="020B0604020202020204" pitchFamily="34" charset="0"/>
                <a:cs typeface="Arial" panose="020B0604020202020204" pitchFamily="34" charset="0"/>
              </a:rPr>
              <a:t>,</a:t>
            </a:r>
            <a:r>
              <a:rPr lang="vi-VN" sz="4000" b="1" i="1">
                <a:solidFill>
                  <a:srgbClr val="FF0000"/>
                </a:solidFill>
                <a:latin typeface="Arial" panose="020B0604020202020204" pitchFamily="34" charset="0"/>
                <a:cs typeface="Arial" panose="020B0604020202020204" pitchFamily="34" charset="0"/>
              </a:rPr>
              <a:t> tư liệu 5</a:t>
            </a:r>
            <a:r>
              <a:rPr lang="en-US" sz="4000" b="1" i="1">
                <a:solidFill>
                  <a:srgbClr val="FF0000"/>
                </a:solidFill>
                <a:latin typeface="Arial" panose="020B0604020202020204" pitchFamily="34" charset="0"/>
                <a:cs typeface="Arial" panose="020B0604020202020204" pitchFamily="34" charset="0"/>
              </a:rPr>
              <a:t> và </a:t>
            </a:r>
            <a:r>
              <a:rPr lang="vi-VN" sz="4000" b="1" i="1">
                <a:solidFill>
                  <a:srgbClr val="FF0000"/>
                </a:solidFill>
                <a:latin typeface="Arial" panose="020B0604020202020204" pitchFamily="34" charset="0"/>
                <a:cs typeface="Arial" panose="020B0604020202020204" pitchFamily="34" charset="0"/>
              </a:rPr>
              <a:t>thực hiện yêu cầu: </a:t>
            </a:r>
            <a:r>
              <a:rPr lang="vi-VN" sz="4000">
                <a:cs typeface="Arial" panose="020B0604020202020204" pitchFamily="34" charset="0"/>
              </a:rPr>
              <a:t>Em hãy phân tích nguyên nhân thắng lợi của ba lần kháng chiến chống quân Mông - Nguyên.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B181ED-D370-9B02-09C6-87A0E8587116}"/>
              </a:ext>
            </a:extLst>
          </p:cNvPr>
          <p:cNvSpPr txBox="1"/>
          <p:nvPr/>
        </p:nvSpPr>
        <p:spPr>
          <a:xfrm>
            <a:off x="4438649" y="571500"/>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 ĐÔI</a:t>
            </a:r>
            <a:endParaRPr kumimoji="0" lang="en-US" sz="5400" b="1" i="0" u="none" strike="noStrike" kern="1200" cap="none" spc="0" normalizeH="0" baseline="0" noProof="0">
              <a:ln>
                <a:noFill/>
              </a:ln>
              <a:solidFill>
                <a:srgbClr val="002060"/>
              </a:solidFill>
              <a:effectLst/>
              <a:uLnTx/>
              <a:uFillTx/>
              <a:latin typeface="Calibri"/>
              <a:ea typeface="+mn-ea"/>
            </a:endParaRPr>
          </a:p>
        </p:txBody>
      </p:sp>
      <p:pic>
        <p:nvPicPr>
          <p:cNvPr id="8" name="Picture 7">
            <a:extLst>
              <a:ext uri="{FF2B5EF4-FFF2-40B4-BE49-F238E27FC236}">
                <a16:creationId xmlns:a16="http://schemas.microsoft.com/office/drawing/2014/main" id="{D66E35DB-F058-3F4F-E711-5DEDA6DF70D7}"/>
              </a:ext>
            </a:extLst>
          </p:cNvPr>
          <p:cNvPicPr>
            <a:picLocks noChangeAspect="1"/>
          </p:cNvPicPr>
          <p:nvPr/>
        </p:nvPicPr>
        <p:blipFill rotWithShape="1">
          <a:blip r:embed="rId2">
            <a:extLst>
              <a:ext uri="{28A0092B-C50C-407E-A947-70E740481C1C}">
                <a14:useLocalDpi xmlns:a14="http://schemas.microsoft.com/office/drawing/2010/main" val="0"/>
              </a:ext>
            </a:extLst>
          </a:blip>
          <a:srcRect l="5534" r="7666"/>
          <a:stretch/>
        </p:blipFill>
        <p:spPr>
          <a:xfrm>
            <a:off x="11391901" y="1456730"/>
            <a:ext cx="6400800" cy="8114228"/>
          </a:xfrm>
          <a:prstGeom prst="rect">
            <a:avLst/>
          </a:prstGeom>
        </p:spPr>
      </p:pic>
      <p:sp>
        <p:nvSpPr>
          <p:cNvPr id="9" name="Rectangle 8">
            <a:extLst>
              <a:ext uri="{FF2B5EF4-FFF2-40B4-BE49-F238E27FC236}">
                <a16:creationId xmlns:a16="http://schemas.microsoft.com/office/drawing/2014/main" id="{3C262114-F70A-A8B1-7E68-D2496D61E585}"/>
              </a:ext>
            </a:extLst>
          </p:cNvPr>
          <p:cNvSpPr/>
          <p:nvPr/>
        </p:nvSpPr>
        <p:spPr>
          <a:xfrm>
            <a:off x="762000" y="5448300"/>
            <a:ext cx="10210800" cy="4122658"/>
          </a:xfrm>
          <a:prstGeom prst="rect">
            <a:avLst/>
          </a:prstGeom>
          <a:solidFill>
            <a:srgbClr val="E0ED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5. </a:t>
            </a:r>
            <a:r>
              <a:rPr lang="vi-VN" sz="3600" i="1">
                <a:solidFill>
                  <a:schemeClr val="tx1"/>
                </a:solidFill>
                <a:cs typeface="Arial" panose="020B0604020202020204" pitchFamily="34" charset="0"/>
              </a:rPr>
              <a:t>Trần Quốc Tuấn đã tổng kết nguyên nhân thắng lợi: “vua tôi đồng lòng, anh em hào thuận, cả nước góp sức”.</a:t>
            </a:r>
          </a:p>
          <a:p>
            <a:pPr algn="r">
              <a:lnSpc>
                <a:spcPct val="150000"/>
              </a:lnSpc>
            </a:pPr>
            <a:r>
              <a:rPr lang="vi-VN" sz="3600">
                <a:solidFill>
                  <a:schemeClr val="tx1"/>
                </a:solidFill>
                <a:cs typeface="Arial" panose="020B0604020202020204" pitchFamily="34" charset="0"/>
              </a:rPr>
              <a:t>(Theo </a:t>
            </a:r>
            <a:r>
              <a:rPr lang="vi-VN" sz="3600" i="1">
                <a:solidFill>
                  <a:schemeClr val="tx1"/>
                </a:solidFill>
                <a:cs typeface="Arial" panose="020B0604020202020204" pitchFamily="34" charset="0"/>
              </a:rPr>
              <a:t>Đại Việt sử ký toàn thư</a:t>
            </a:r>
            <a:r>
              <a:rPr lang="vi-VN" sz="3600">
                <a:solidFill>
                  <a:schemeClr val="tx1"/>
                </a:solidFill>
                <a:cs typeface="Arial" panose="020B0604020202020204" pitchFamily="34" charset="0"/>
              </a:rPr>
              <a:t>, Tập II, Sđd, tr.210)</a:t>
            </a:r>
          </a:p>
        </p:txBody>
      </p:sp>
    </p:spTree>
    <p:extLst>
      <p:ext uri="{BB962C8B-B14F-4D97-AF65-F5344CB8AC3E}">
        <p14:creationId xmlns:p14="http://schemas.microsoft.com/office/powerpoint/2010/main" val="2211995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213" y="657814"/>
            <a:ext cx="1173006" cy="1173006"/>
          </a:xfrm>
          <a:prstGeom prst="rect">
            <a:avLst/>
          </a:prstGeom>
        </p:spPr>
      </p:pic>
      <p:sp>
        <p:nvSpPr>
          <p:cNvPr id="2" name="TextBox 1">
            <a:extLst>
              <a:ext uri="{FF2B5EF4-FFF2-40B4-BE49-F238E27FC236}">
                <a16:creationId xmlns:a16="http://schemas.microsoft.com/office/drawing/2014/main" id="{2C9D5280-209D-DBD7-46ED-062101A08D67}"/>
              </a:ext>
            </a:extLst>
          </p:cNvPr>
          <p:cNvSpPr txBox="1"/>
          <p:nvPr/>
        </p:nvSpPr>
        <p:spPr>
          <a:xfrm>
            <a:off x="4629150" y="635156"/>
            <a:ext cx="9029700"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a) Nguyên nhân thắng lợi</a:t>
            </a:r>
            <a:endParaRPr lang="en-US" sz="5400" b="1" i="1">
              <a:solidFill>
                <a:srgbClr val="002060"/>
              </a:solidFill>
            </a:endParaRPr>
          </a:p>
        </p:txBody>
      </p:sp>
      <p:sp>
        <p:nvSpPr>
          <p:cNvPr id="5" name="TextBox 4">
            <a:extLst>
              <a:ext uri="{FF2B5EF4-FFF2-40B4-BE49-F238E27FC236}">
                <a16:creationId xmlns:a16="http://schemas.microsoft.com/office/drawing/2014/main" id="{4FD17074-E55E-47C8-BB47-9F72CB60ECF8}"/>
              </a:ext>
            </a:extLst>
          </p:cNvPr>
          <p:cNvSpPr txBox="1"/>
          <p:nvPr/>
        </p:nvSpPr>
        <p:spPr>
          <a:xfrm>
            <a:off x="359425" y="1830820"/>
            <a:ext cx="9372600" cy="7570086"/>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Lòng yêu nước, tinh thần đoàn kết, ý chí độc lập tự chủ và quyết tâm đánh giặc của quân dân Đại Việt.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K</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ế sách đánh giặc đúng đắn và sáng tạo: chủ động trong chuẩn bị kháng chiến, tránh chỗ mạnh, đánh chỗ yếu.</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400"/>
              </a:spcBef>
              <a:spcAft>
                <a:spcPts val="400"/>
              </a:spcAft>
              <a:buFontTx/>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Sự </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chỉ huy tài ba của </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các vị vua và danh tướng nhà Trần. </a:t>
            </a:r>
          </a:p>
        </p:txBody>
      </p:sp>
      <p:grpSp>
        <p:nvGrpSpPr>
          <p:cNvPr id="15" name="Group 14">
            <a:extLst>
              <a:ext uri="{FF2B5EF4-FFF2-40B4-BE49-F238E27FC236}">
                <a16:creationId xmlns:a16="http://schemas.microsoft.com/office/drawing/2014/main" id="{EFB60404-0F3B-9DC8-6158-2D21986F198E}"/>
              </a:ext>
            </a:extLst>
          </p:cNvPr>
          <p:cNvGrpSpPr/>
          <p:nvPr/>
        </p:nvGrpSpPr>
        <p:grpSpPr>
          <a:xfrm>
            <a:off x="9284734" y="1849870"/>
            <a:ext cx="9079466" cy="7448549"/>
            <a:chOff x="8976663" y="1809751"/>
            <a:chExt cx="9079466" cy="7448549"/>
          </a:xfrm>
        </p:grpSpPr>
        <p:grpSp>
          <p:nvGrpSpPr>
            <p:cNvPr id="12" name="Group 11">
              <a:extLst>
                <a:ext uri="{FF2B5EF4-FFF2-40B4-BE49-F238E27FC236}">
                  <a16:creationId xmlns:a16="http://schemas.microsoft.com/office/drawing/2014/main" id="{83B79239-3DE1-1A25-9E22-C1843CBE3DF8}"/>
                </a:ext>
              </a:extLst>
            </p:cNvPr>
            <p:cNvGrpSpPr/>
            <p:nvPr/>
          </p:nvGrpSpPr>
          <p:grpSpPr>
            <a:xfrm>
              <a:off x="8976663" y="1809751"/>
              <a:ext cx="9079466" cy="7448549"/>
              <a:chOff x="11731529" y="2047500"/>
              <a:chExt cx="9079466" cy="7448549"/>
            </a:xfrm>
          </p:grpSpPr>
          <p:pic>
            <p:nvPicPr>
              <p:cNvPr id="7" name="Picture 6" descr="A picture containing rock&#10;&#10;Description automatically generated">
                <a:extLst>
                  <a:ext uri="{FF2B5EF4-FFF2-40B4-BE49-F238E27FC236}">
                    <a16:creationId xmlns:a16="http://schemas.microsoft.com/office/drawing/2014/main" id="{3D06D39D-52BE-3195-781C-236DA3C4CA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94612" y="2047500"/>
                <a:ext cx="4181053" cy="6627380"/>
              </a:xfrm>
              <a:prstGeom prst="rect">
                <a:avLst/>
              </a:prstGeom>
            </p:spPr>
          </p:pic>
          <p:sp>
            <p:nvSpPr>
              <p:cNvPr id="11" name="TextBox 10">
                <a:extLst>
                  <a:ext uri="{FF2B5EF4-FFF2-40B4-BE49-F238E27FC236}">
                    <a16:creationId xmlns:a16="http://schemas.microsoft.com/office/drawing/2014/main" id="{530F9AB3-5556-C2FE-222F-55A9C3321CF4}"/>
                  </a:ext>
                </a:extLst>
              </p:cNvPr>
              <p:cNvSpPr txBox="1"/>
              <p:nvPr/>
            </p:nvSpPr>
            <p:spPr>
              <a:xfrm>
                <a:off x="11731529" y="8744561"/>
                <a:ext cx="9079466" cy="751488"/>
              </a:xfrm>
              <a:prstGeom prst="rect">
                <a:avLst/>
              </a:prstGeom>
              <a:noFill/>
            </p:spPr>
            <p:txBody>
              <a:bodyPr wrap="square">
                <a:spAutoFit/>
              </a:bodyPr>
              <a:lstStyle/>
              <a:p>
                <a:pPr algn="ctr">
                  <a:lnSpc>
                    <a:spcPct val="150000"/>
                  </a:lnSpc>
                </a:pPr>
                <a:r>
                  <a:rPr lang="vi-VN" sz="3200"/>
                  <a:t>Tượng Trần Hưng Đạo tại công trường Mê Linh</a:t>
                </a:r>
                <a:endParaRPr lang="en-US" sz="3200"/>
              </a:p>
            </p:txBody>
          </p:sp>
        </p:grpSp>
        <p:pic>
          <p:nvPicPr>
            <p:cNvPr id="14" name="Picture 13" descr="A statue of a person holding an object&#10;&#10;Description automatically generated with medium confidence">
              <a:extLst>
                <a:ext uri="{FF2B5EF4-FFF2-40B4-BE49-F238E27FC236}">
                  <a16:creationId xmlns:a16="http://schemas.microsoft.com/office/drawing/2014/main" id="{E8737E5F-611B-EE50-CA84-F57E86C60EE3}"/>
                </a:ext>
              </a:extLst>
            </p:cNvPr>
            <p:cNvPicPr>
              <a:picLocks noChangeAspect="1"/>
            </p:cNvPicPr>
            <p:nvPr/>
          </p:nvPicPr>
          <p:blipFill rotWithShape="1">
            <a:blip r:embed="rId11">
              <a:extLst>
                <a:ext uri="{28A0092B-C50C-407E-A947-70E740481C1C}">
                  <a14:useLocalDpi xmlns:a14="http://schemas.microsoft.com/office/drawing/2010/main" val="0"/>
                </a:ext>
              </a:extLst>
            </a:blip>
            <a:srcRect l="9114" r="15744"/>
            <a:stretch/>
          </p:blipFill>
          <p:spPr>
            <a:xfrm>
              <a:off x="14020799" y="1809751"/>
              <a:ext cx="3733801" cy="6627379"/>
            </a:xfrm>
            <a:prstGeom prst="rect">
              <a:avLst/>
            </a:prstGeom>
          </p:spPr>
        </p:pic>
      </p:grpSp>
    </p:spTree>
    <p:extLst>
      <p:ext uri="{BB962C8B-B14F-4D97-AF65-F5344CB8AC3E}">
        <p14:creationId xmlns:p14="http://schemas.microsoft.com/office/powerpoint/2010/main" val="278573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7697">
            <a:off x="14497511" y="-1072331"/>
            <a:ext cx="6904977" cy="5461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78218">
            <a:off x="-1360530" y="-1909062"/>
            <a:ext cx="5180225" cy="4901788"/>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12479">
            <a:off x="16598218" y="-83749"/>
            <a:ext cx="591946" cy="1741018"/>
          </a:xfrm>
          <a:prstGeom prst="rect">
            <a:avLst/>
          </a:prstGeom>
        </p:spPr>
      </p:pic>
      <p:sp>
        <p:nvSpPr>
          <p:cNvPr id="20" name="TextBox 19">
            <a:extLst>
              <a:ext uri="{FF2B5EF4-FFF2-40B4-BE49-F238E27FC236}">
                <a16:creationId xmlns:a16="http://schemas.microsoft.com/office/drawing/2014/main" id="{9FC02268-CB76-4EC3-A2EE-E81390E01DCC}"/>
              </a:ext>
            </a:extLst>
          </p:cNvPr>
          <p:cNvSpPr txBox="1"/>
          <p:nvPr/>
        </p:nvSpPr>
        <p:spPr>
          <a:xfrm>
            <a:off x="823912" y="872222"/>
            <a:ext cx="16640175" cy="8152873"/>
          </a:xfrm>
          <a:prstGeom prst="rect">
            <a:avLst/>
          </a:prstGeom>
          <a:noFill/>
        </p:spPr>
        <p:txBody>
          <a:bodyPr wrap="square">
            <a:spAutoFit/>
          </a:bodyPr>
          <a:lstStyle/>
          <a:p>
            <a:pPr marL="457200" marR="0" algn="ctr">
              <a:lnSpc>
                <a:spcPct val="150000"/>
              </a:lnSpc>
              <a:spcBef>
                <a:spcPts val="600"/>
              </a:spcBef>
              <a:spcAft>
                <a:spcPts val="600"/>
              </a:spcAft>
            </a:pPr>
            <a:r>
              <a:rPr lang="vi-VN" sz="8800" b="1">
                <a:solidFill>
                  <a:srgbClr val="C00000"/>
                </a:solidFill>
                <a:ea typeface="Calibri" panose="020F0502020204030204" pitchFamily="34" charset="0"/>
                <a:cs typeface="Arial" panose="020B0604020202020204" pitchFamily="34" charset="0"/>
              </a:rPr>
              <a:t>BÀI 14: </a:t>
            </a:r>
            <a:endParaRPr lang="en-US" sz="8800" b="1">
              <a:solidFill>
                <a:srgbClr val="C00000"/>
              </a:solidFill>
              <a:ea typeface="Calibri" panose="020F0502020204030204" pitchFamily="34" charset="0"/>
              <a:cs typeface="Arial" panose="020B0604020202020204" pitchFamily="34" charset="0"/>
            </a:endParaRPr>
          </a:p>
          <a:p>
            <a:pPr marL="457200" marR="0" algn="ctr">
              <a:lnSpc>
                <a:spcPct val="150000"/>
              </a:lnSpc>
              <a:spcBef>
                <a:spcPts val="600"/>
              </a:spcBef>
              <a:spcAft>
                <a:spcPts val="600"/>
              </a:spcAft>
            </a:pPr>
            <a:r>
              <a:rPr lang="vi-VN" sz="8800" b="1">
                <a:solidFill>
                  <a:srgbClr val="5E3023"/>
                </a:solidFill>
                <a:ea typeface="Calibri" panose="020F0502020204030204" pitchFamily="34" charset="0"/>
                <a:cs typeface="Arial" panose="020B0604020202020204" pitchFamily="34" charset="0"/>
              </a:rPr>
              <a:t>BA LẦN KHÁNG CHIẾN CHỐNG QUÂN XÂM LƯỢC MÔNG - NGUYÊN</a:t>
            </a:r>
            <a:endParaRPr lang="en-US" sz="7200" dirty="0">
              <a:solidFill>
                <a:srgbClr val="5E3023"/>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BA051-4358-D11D-AC32-5C96D9160FBA}"/>
              </a:ext>
            </a:extLst>
          </p:cNvPr>
          <p:cNvSpPr txBox="1"/>
          <p:nvPr/>
        </p:nvSpPr>
        <p:spPr>
          <a:xfrm>
            <a:off x="348612" y="2941521"/>
            <a:ext cx="9410702" cy="5518242"/>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a:t>
            </a:r>
            <a:r>
              <a:rPr lang="vi-VN" sz="4000" b="1" i="1">
                <a:solidFill>
                  <a:srgbClr val="FF0000"/>
                </a:solidFill>
                <a:cs typeface="Arial" panose="020B0604020202020204" pitchFamily="34" charset="0"/>
              </a:rPr>
              <a:t>đọc thông tin mục 4b, quan sát Hình 5, thảo luận theo nhóm và thực hiện nhiệm vụ: </a:t>
            </a:r>
            <a:r>
              <a:rPr lang="vi-VN" sz="4000">
                <a:cs typeface="Arial" panose="020B0604020202020204" pitchFamily="34" charset="0"/>
              </a:rPr>
              <a:t>Theo em, ba lần kháng chiến chống quân Mông – Nguyên thắng lợi có ý nghĩa quan trọng như thế nào?</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B181ED-D370-9B02-09C6-87A0E8587116}"/>
              </a:ext>
            </a:extLst>
          </p:cNvPr>
          <p:cNvSpPr txBox="1"/>
          <p:nvPr/>
        </p:nvSpPr>
        <p:spPr>
          <a:xfrm>
            <a:off x="4438649" y="1461049"/>
            <a:ext cx="941070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THẢO LUẬN NHÓM</a:t>
            </a:r>
            <a:endParaRPr kumimoji="0" lang="en-US" sz="5400" b="1" i="0" u="none" strike="noStrike" kern="1200" cap="none" spc="0" normalizeH="0" baseline="0" noProof="0">
              <a:ln>
                <a:noFill/>
              </a:ln>
              <a:solidFill>
                <a:srgbClr val="002060"/>
              </a:solidFill>
              <a:effectLst/>
              <a:uLnTx/>
              <a:uFillTx/>
              <a:latin typeface="Calibri"/>
              <a:ea typeface="+mn-ea"/>
            </a:endParaRPr>
          </a:p>
        </p:txBody>
      </p:sp>
      <p:pic>
        <p:nvPicPr>
          <p:cNvPr id="4" name="Picture 3" descr="Map&#10;&#10;Description automatically generated">
            <a:extLst>
              <a:ext uri="{FF2B5EF4-FFF2-40B4-BE49-F238E27FC236}">
                <a16:creationId xmlns:a16="http://schemas.microsoft.com/office/drawing/2014/main" id="{5DD10018-1A2E-4165-0C61-BFAF9B569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749457"/>
            <a:ext cx="7804788" cy="5902371"/>
          </a:xfrm>
          <a:prstGeom prst="rect">
            <a:avLst/>
          </a:prstGeom>
        </p:spPr>
      </p:pic>
    </p:spTree>
    <p:extLst>
      <p:ext uri="{BB962C8B-B14F-4D97-AF65-F5344CB8AC3E}">
        <p14:creationId xmlns:p14="http://schemas.microsoft.com/office/powerpoint/2010/main" val="64416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442491" y="9258300"/>
            <a:ext cx="1173006" cy="1173006"/>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56301" y="-144586"/>
            <a:ext cx="999656" cy="1021953"/>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70389">
            <a:off x="-3173100" y="-13869"/>
            <a:ext cx="4760594" cy="3765197"/>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213" y="657814"/>
            <a:ext cx="1173006" cy="1173006"/>
          </a:xfrm>
          <a:prstGeom prst="rect">
            <a:avLst/>
          </a:prstGeom>
        </p:spPr>
      </p:pic>
      <p:sp>
        <p:nvSpPr>
          <p:cNvPr id="2" name="TextBox 1">
            <a:extLst>
              <a:ext uri="{FF2B5EF4-FFF2-40B4-BE49-F238E27FC236}">
                <a16:creationId xmlns:a16="http://schemas.microsoft.com/office/drawing/2014/main" id="{B1E6E9B6-B5EF-8AE0-9278-E7EDEA794D6F}"/>
              </a:ext>
            </a:extLst>
          </p:cNvPr>
          <p:cNvSpPr txBox="1"/>
          <p:nvPr/>
        </p:nvSpPr>
        <p:spPr>
          <a:xfrm>
            <a:off x="4629150" y="635156"/>
            <a:ext cx="9029700" cy="923330"/>
          </a:xfrm>
          <a:prstGeom prst="rect">
            <a:avLst/>
          </a:prstGeom>
          <a:noFill/>
        </p:spPr>
        <p:txBody>
          <a:bodyPr wrap="square">
            <a:spAutoFit/>
          </a:bodyPr>
          <a:lstStyle/>
          <a:p>
            <a:pPr algn="ctr"/>
            <a:r>
              <a:rPr lang="en-US" sz="5400" b="1" i="1">
                <a:solidFill>
                  <a:srgbClr val="002060"/>
                </a:solidFill>
                <a:latin typeface="Arial" panose="020B0604020202020204" pitchFamily="34" charset="0"/>
                <a:cs typeface="Arial" panose="020B0604020202020204" pitchFamily="34" charset="0"/>
              </a:rPr>
              <a:t>b) Ý nghĩa lịch sử</a:t>
            </a:r>
            <a:endParaRPr lang="en-US" sz="5400" b="1" i="1">
              <a:solidFill>
                <a:srgbClr val="002060"/>
              </a:solidFill>
            </a:endParaRPr>
          </a:p>
        </p:txBody>
      </p:sp>
      <p:sp>
        <p:nvSpPr>
          <p:cNvPr id="10" name="TextBox 9">
            <a:extLst>
              <a:ext uri="{FF2B5EF4-FFF2-40B4-BE49-F238E27FC236}">
                <a16:creationId xmlns:a16="http://schemas.microsoft.com/office/drawing/2014/main" id="{DE7D6395-7B15-65F1-04B6-972CF6E3B822}"/>
              </a:ext>
            </a:extLst>
          </p:cNvPr>
          <p:cNvSpPr txBox="1"/>
          <p:nvPr/>
        </p:nvSpPr>
        <p:spPr>
          <a:xfrm>
            <a:off x="743413" y="1868729"/>
            <a:ext cx="16812888" cy="7672678"/>
          </a:xfrm>
          <a:prstGeom prst="rect">
            <a:avLst/>
          </a:prstGeom>
          <a:noFill/>
        </p:spPr>
        <p:txBody>
          <a:bodyPr wrap="square">
            <a:spAutoFit/>
          </a:bodyPr>
          <a:lstStyle/>
          <a:p>
            <a:pPr marL="571500" indent="-571500" algn="just">
              <a:lnSpc>
                <a:spcPct val="150000"/>
              </a:lnSpc>
              <a:spcBef>
                <a:spcPts val="400"/>
              </a:spcBef>
              <a:spcAft>
                <a:spcPts val="400"/>
              </a:spcAft>
              <a:buFontTx/>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Đã đập tan tham vọng và ý chí xâm lược của kẻ thù, bảo vệ vững chắc độc lập dân tộc.</a:t>
            </a:r>
          </a:p>
          <a:p>
            <a:pPr marL="571500" indent="-571500" algn="just">
              <a:lnSpc>
                <a:spcPct val="150000"/>
              </a:lnSpc>
              <a:spcBef>
                <a:spcPts val="400"/>
              </a:spcBef>
              <a:spcAft>
                <a:spcPts val="400"/>
              </a:spcAft>
              <a:buFontTx/>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óng góp vào truyền thống và nghệ thuật quân sự Việt Nam.</a:t>
            </a:r>
          </a:p>
          <a:p>
            <a:pPr marL="571500" indent="-571500" algn="just">
              <a:lnSpc>
                <a:spcPct val="150000"/>
              </a:lnSpc>
              <a:spcBef>
                <a:spcPts val="400"/>
              </a:spcBef>
              <a:spcAft>
                <a:spcPts val="400"/>
              </a:spcAft>
              <a:buFontTx/>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Để lại những bài học lịch sử quý giá: chăm lo sức dân, củng cố khối đoàn kết toàn dân tộc, phát huy sức mạnh của nhân dân trong công cuộc xây dựng và bảo vệ Tổ quốc.</a:t>
            </a:r>
          </a:p>
          <a:p>
            <a:pPr marL="571500" indent="-571500" algn="just">
              <a:lnSpc>
                <a:spcPct val="150000"/>
              </a:lnSpc>
              <a:spcBef>
                <a:spcPts val="400"/>
              </a:spcBef>
              <a:spcAft>
                <a:spcPts val="400"/>
              </a:spcAft>
              <a:buFontTx/>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N</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găn chặn cuộc xâm lược của quân Nguyên đối với Nhật Bản và các nước ở Đông Nam Á, làm suy yếu đế chế Mông - Nguyên.</a:t>
            </a:r>
          </a:p>
        </p:txBody>
      </p:sp>
    </p:spTree>
    <p:extLst>
      <p:ext uri="{BB962C8B-B14F-4D97-AF65-F5344CB8AC3E}">
        <p14:creationId xmlns:p14="http://schemas.microsoft.com/office/powerpoint/2010/main" val="1030425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4255998"/>
            <a:ext cx="18288000" cy="6031002"/>
          </a:xfrm>
          <a:prstGeom prst="rect">
            <a:avLst/>
          </a:prstGeom>
          <a:solidFill>
            <a:srgbClr val="DAB49D"/>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7319" y="509450"/>
            <a:ext cx="1357568" cy="1357568"/>
          </a:xfrm>
          <a:prstGeom prst="rect">
            <a:avLst/>
          </a:prstGeom>
        </p:spPr>
      </p:pic>
      <p:sp>
        <p:nvSpPr>
          <p:cNvPr id="16" name="TextBox 6">
            <a:extLst>
              <a:ext uri="{FF2B5EF4-FFF2-40B4-BE49-F238E27FC236}">
                <a16:creationId xmlns:a16="http://schemas.microsoft.com/office/drawing/2014/main" id="{042E4764-EC60-4F0A-AECA-06375EB2EFB1}"/>
              </a:ext>
            </a:extLst>
          </p:cNvPr>
          <p:cNvSpPr txBox="1"/>
          <p:nvPr/>
        </p:nvSpPr>
        <p:spPr>
          <a:xfrm>
            <a:off x="6219748" y="752935"/>
            <a:ext cx="5848501" cy="961802"/>
          </a:xfrm>
          <a:prstGeom prst="rect">
            <a:avLst/>
          </a:prstGeom>
        </p:spPr>
        <p:txBody>
          <a:bodyPr lIns="0" tIns="0" rIns="0" bIns="0" rtlCol="0" anchor="t">
            <a:spAutoFit/>
          </a:bodyPr>
          <a:lstStyle/>
          <a:p>
            <a:pPr marL="0" lvl="0" indent="0" algn="ctr">
              <a:lnSpc>
                <a:spcPts val="7500"/>
              </a:lnSpc>
              <a:spcBef>
                <a:spcPct val="0"/>
              </a:spcBef>
            </a:pPr>
            <a:r>
              <a:rPr lang="en-US" sz="6600" b="1">
                <a:solidFill>
                  <a:srgbClr val="5E3023"/>
                </a:solidFill>
                <a:latin typeface="Arial" panose="020B0604020202020204" pitchFamily="34" charset="0"/>
                <a:cs typeface="Arial" panose="020B0604020202020204" pitchFamily="34" charset="0"/>
              </a:rPr>
              <a:t>LUYỆN TẬP</a:t>
            </a:r>
            <a:endParaRPr lang="en-US" sz="6600" b="1" dirty="0">
              <a:solidFill>
                <a:srgbClr val="5E3023"/>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E7CFECE-3D92-4317-9F01-7DA2FAFB613C}"/>
              </a:ext>
            </a:extLst>
          </p:cNvPr>
          <p:cNvSpPr txBox="1"/>
          <p:nvPr/>
        </p:nvSpPr>
        <p:spPr>
          <a:xfrm>
            <a:off x="2978942" y="1978369"/>
            <a:ext cx="12330112" cy="1824923"/>
          </a:xfrm>
          <a:prstGeom prst="rect">
            <a:avLst/>
          </a:prstGeom>
          <a:noFill/>
        </p:spPr>
        <p:txBody>
          <a:bodyPr wrap="square">
            <a:spAutoFit/>
          </a:bodyPr>
          <a:lstStyle/>
          <a:p>
            <a:pPr algn="ctr">
              <a:lnSpc>
                <a:spcPct val="150000"/>
              </a:lnSpc>
            </a:pPr>
            <a:r>
              <a:rPr lang="vi-VN" sz="4000" b="1" i="1" dirty="0">
                <a:solidFill>
                  <a:srgbClr val="000000"/>
                </a:solidFill>
                <a:effectLst/>
                <a:latin typeface="Arial" panose="020B0604020202020204" pitchFamily="34" charset="0"/>
                <a:cs typeface="Arial" panose="020B0604020202020204" pitchFamily="34" charset="0"/>
              </a:rPr>
              <a:t>Câu 1</a:t>
            </a:r>
            <a:r>
              <a:rPr lang="vi-VN" sz="4000" b="1" i="1">
                <a:solidFill>
                  <a:srgbClr val="000000"/>
                </a:solidFill>
                <a:effectLst/>
                <a:latin typeface="Arial" panose="020B0604020202020204" pitchFamily="34" charset="0"/>
                <a:cs typeface="Arial" panose="020B0604020202020204" pitchFamily="34" charset="0"/>
              </a:rPr>
              <a:t>: </a:t>
            </a:r>
            <a:r>
              <a:rPr lang="vi-VN" sz="4000">
                <a:solidFill>
                  <a:srgbClr val="000000"/>
                </a:solidFill>
                <a:cs typeface="Arial" panose="020B0604020202020204" pitchFamily="34" charset="0"/>
              </a:rPr>
              <a:t>Nhà Trần đã chủ động đề ra kế hoạch gì để đối phó với quân xâm lược Mông Cổ?</a:t>
            </a:r>
            <a:endParaRPr lang="en-US" sz="4000" dirty="0">
              <a:latin typeface="Arial" panose="020B0604020202020204" pitchFamily="34" charset="0"/>
              <a:cs typeface="Arial" panose="020B0604020202020204" pitchFamily="34" charset="0"/>
            </a:endParaRPr>
          </a:p>
        </p:txBody>
      </p:sp>
      <p:sp>
        <p:nvSpPr>
          <p:cNvPr id="20" name="Đáp án A">
            <a:extLst>
              <a:ext uri="{FF2B5EF4-FFF2-40B4-BE49-F238E27FC236}">
                <a16:creationId xmlns:a16="http://schemas.microsoft.com/office/drawing/2014/main" id="{48DDBF5C-D113-4912-B41A-612376C3C622}"/>
              </a:ext>
            </a:extLst>
          </p:cNvPr>
          <p:cNvSpPr/>
          <p:nvPr/>
        </p:nvSpPr>
        <p:spPr>
          <a:xfrm>
            <a:off x="1371600" y="45339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Tăng cường phòng thủ ở biên giới.</a:t>
            </a:r>
            <a:endParaRPr lang="en-US" sz="4000" dirty="0">
              <a:solidFill>
                <a:schemeClr val="tx1"/>
              </a:solidFill>
              <a:latin typeface="Arial" panose="020B0604020202020204" pitchFamily="34" charset="0"/>
              <a:cs typeface="Arial" panose="020B0604020202020204" pitchFamily="34" charset="0"/>
            </a:endParaRPr>
          </a:p>
        </p:txBody>
      </p:sp>
      <p:sp>
        <p:nvSpPr>
          <p:cNvPr id="21" name="Đáp án C">
            <a:extLst>
              <a:ext uri="{FF2B5EF4-FFF2-40B4-BE49-F238E27FC236}">
                <a16:creationId xmlns:a16="http://schemas.microsoft.com/office/drawing/2014/main" id="{74558EC1-3F1F-4542-BFE6-D245AA5443C9}"/>
              </a:ext>
            </a:extLst>
          </p:cNvPr>
          <p:cNvSpPr/>
          <p:nvPr/>
        </p:nvSpPr>
        <p:spPr>
          <a:xfrm>
            <a:off x="1371600" y="73990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Chuẩn bị vũ khí.</a:t>
            </a:r>
            <a:endParaRPr lang="en-US" sz="4000" dirty="0">
              <a:solidFill>
                <a:schemeClr val="tx1"/>
              </a:solidFill>
              <a:latin typeface="Arial" panose="020B0604020202020204" pitchFamily="34" charset="0"/>
              <a:cs typeface="Arial" panose="020B0604020202020204" pitchFamily="34" charset="0"/>
            </a:endParaRPr>
          </a:p>
        </p:txBody>
      </p:sp>
      <p:sp>
        <p:nvSpPr>
          <p:cNvPr id="22" name="Đáp án B">
            <a:extLst>
              <a:ext uri="{FF2B5EF4-FFF2-40B4-BE49-F238E27FC236}">
                <a16:creationId xmlns:a16="http://schemas.microsoft.com/office/drawing/2014/main" id="{C84496B2-7C7F-4EF1-AE10-14C7D99E3EC2}"/>
              </a:ext>
            </a:extLst>
          </p:cNvPr>
          <p:cNvSpPr/>
          <p:nvPr/>
        </p:nvSpPr>
        <p:spPr>
          <a:xfrm>
            <a:off x="9677402" y="45373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Chuẩn bị lực lượng.</a:t>
            </a:r>
            <a:endParaRPr lang="en-US" sz="4000" dirty="0">
              <a:solidFill>
                <a:schemeClr val="tx1"/>
              </a:solidFill>
              <a:latin typeface="Arial" panose="020B0604020202020204" pitchFamily="34" charset="0"/>
              <a:cs typeface="Arial" panose="020B0604020202020204" pitchFamily="34" charset="0"/>
            </a:endParaRPr>
          </a:p>
        </p:txBody>
      </p:sp>
      <p:sp>
        <p:nvSpPr>
          <p:cNvPr id="23" name="Đáp án D">
            <a:extLst>
              <a:ext uri="{FF2B5EF4-FFF2-40B4-BE49-F238E27FC236}">
                <a16:creationId xmlns:a16="http://schemas.microsoft.com/office/drawing/2014/main" id="{E5B3480C-1E71-4C79-AB01-F06D50166225}"/>
              </a:ext>
            </a:extLst>
          </p:cNvPr>
          <p:cNvSpPr/>
          <p:nvPr/>
        </p:nvSpPr>
        <p:spPr>
          <a:xfrm>
            <a:off x="9677400" y="73990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a:solidFill>
                  <a:schemeClr val="tx1"/>
                </a:solidFill>
                <a:latin typeface="Arial" panose="020B0604020202020204" pitchFamily="34" charset="0"/>
                <a:cs typeface="Arial" panose="020B0604020202020204" pitchFamily="34" charset="0"/>
              </a:rPr>
              <a:t>D. Cả A, B, C đều đúng.</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678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23"/>
                                        </p:tgtEl>
                                        <p:attrNameLst>
                                          <p:attrName>fillcolor</p:attrName>
                                        </p:attrNameLst>
                                      </p:cBhvr>
                                      <p:to>
                                        <a:srgbClr val="92D050"/>
                                      </p:to>
                                    </p:animClr>
                                    <p:set>
                                      <p:cBhvr>
                                        <p:cTn id="27" dur="500" fill="hold"/>
                                        <p:tgtEl>
                                          <p:spTgt spid="23"/>
                                        </p:tgtEl>
                                        <p:attrNameLst>
                                          <p:attrName>fill.type</p:attrName>
                                        </p:attrNameLst>
                                      </p:cBhvr>
                                      <p:to>
                                        <p:strVal val="solid"/>
                                      </p:to>
                                    </p:set>
                                    <p:set>
                                      <p:cBhvr>
                                        <p:cTn id="2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0"/>
                                        </p:tgtEl>
                                        <p:attrNameLst>
                                          <p:attrName>fillcolor</p:attrName>
                                        </p:attrNameLst>
                                      </p:cBhvr>
                                      <p:to>
                                        <a:srgbClr val="C0504D"/>
                                      </p:to>
                                    </p:animClr>
                                    <p:set>
                                      <p:cBhvr>
                                        <p:cTn id="34" dur="500" fill="hold"/>
                                        <p:tgtEl>
                                          <p:spTgt spid="20"/>
                                        </p:tgtEl>
                                        <p:attrNameLst>
                                          <p:attrName>fill.type</p:attrName>
                                        </p:attrNameLst>
                                      </p:cBhvr>
                                      <p:to>
                                        <p:strVal val="solid"/>
                                      </p:to>
                                    </p:set>
                                    <p:set>
                                      <p:cBhvr>
                                        <p:cTn id="35"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2"/>
                                        </p:tgtEl>
                                        <p:attrNameLst>
                                          <p:attrName>fillcolor</p:attrName>
                                        </p:attrNameLst>
                                      </p:cBhvr>
                                      <p:to>
                                        <a:srgbClr val="C0504D"/>
                                      </p:to>
                                    </p:animClr>
                                    <p:set>
                                      <p:cBhvr>
                                        <p:cTn id="41" dur="500" fill="hold"/>
                                        <p:tgtEl>
                                          <p:spTgt spid="22"/>
                                        </p:tgtEl>
                                        <p:attrNameLst>
                                          <p:attrName>fill.type</p:attrName>
                                        </p:attrNameLst>
                                      </p:cBhvr>
                                      <p:to>
                                        <p:strVal val="solid"/>
                                      </p:to>
                                    </p:set>
                                    <p:set>
                                      <p:cBhvr>
                                        <p:cTn id="42"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21"/>
                                        </p:tgtEl>
                                        <p:attrNameLst>
                                          <p:attrName>fillcolor</p:attrName>
                                        </p:attrNameLst>
                                      </p:cBhvr>
                                      <p:to>
                                        <a:srgbClr val="C0504D"/>
                                      </p:to>
                                    </p:animClr>
                                    <p:set>
                                      <p:cBhvr>
                                        <p:cTn id="48" dur="500" fill="hold"/>
                                        <p:tgtEl>
                                          <p:spTgt spid="21"/>
                                        </p:tgtEl>
                                        <p:attrNameLst>
                                          <p:attrName>fill.type</p:attrName>
                                        </p:attrNameLst>
                                      </p:cBhvr>
                                      <p:to>
                                        <p:strVal val="solid"/>
                                      </p:to>
                                    </p:set>
                                    <p:set>
                                      <p:cBhvr>
                                        <p:cTn id="49"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18" grpId="0"/>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390900"/>
            <a:ext cx="18288000" cy="6896100"/>
          </a:xfrm>
          <a:prstGeom prst="rect">
            <a:avLst/>
          </a:prstGeom>
          <a:solidFill>
            <a:srgbClr val="DAB49D"/>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2289571" y="743506"/>
            <a:ext cx="13708857" cy="1998176"/>
          </a:xfrm>
          <a:prstGeom prst="rect">
            <a:avLst/>
          </a:prstGeom>
          <a:noFill/>
        </p:spPr>
        <p:txBody>
          <a:bodyPr wrap="square">
            <a:spAutoFit/>
          </a:bodyPr>
          <a:lstStyle/>
          <a:p>
            <a:pPr algn="ctr">
              <a:lnSpc>
                <a:spcPct val="150000"/>
              </a:lnSpc>
            </a:pPr>
            <a:r>
              <a:rPr lang="vi-VN" sz="4400" b="1" i="1" dirty="0">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effectLst/>
                <a:latin typeface="Arial" panose="020B0604020202020204" pitchFamily="34" charset="0"/>
                <a:cs typeface="Arial" panose="020B0604020202020204" pitchFamily="34" charset="0"/>
              </a:rPr>
              <a:t>2</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Điều nào dưới đây không đúng khi nói về cuộc kháng chiến chống quân Nguyên năm 1285:</a:t>
            </a:r>
            <a:endParaRPr lang="en-US" sz="4400" dirty="0">
              <a:latin typeface="Arial" panose="020B0604020202020204" pitchFamily="34" charset="0"/>
              <a:cs typeface="Arial" panose="020B0604020202020204" pitchFamily="34" charset="0"/>
            </a:endParaRPr>
          </a:p>
        </p:txBody>
      </p:sp>
      <p:sp>
        <p:nvSpPr>
          <p:cNvPr id="3" name="Đáp án A">
            <a:extLst>
              <a:ext uri="{FF2B5EF4-FFF2-40B4-BE49-F238E27FC236}">
                <a16:creationId xmlns:a16="http://schemas.microsoft.com/office/drawing/2014/main" id="{D49DDD03-1F78-033F-8CF2-C34D920F779F}"/>
              </a:ext>
            </a:extLst>
          </p:cNvPr>
          <p:cNvSpPr/>
          <p:nvPr/>
        </p:nvSpPr>
        <p:spPr>
          <a:xfrm>
            <a:off x="1463467" y="420949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A. </a:t>
            </a:r>
            <a:r>
              <a:rPr lang="vi-VN" sz="3200">
                <a:solidFill>
                  <a:schemeClr val="tx1"/>
                </a:solidFill>
                <a:cs typeface="Arial" panose="020B0604020202020204" pitchFamily="34" charset="0"/>
              </a:rPr>
              <a:t>Vua Trần mở Hội nghị Diên Hồng bàn kế sách và khẳng định quyết tâm chống giặc.</a:t>
            </a:r>
            <a:endParaRPr lang="en-US" sz="32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707461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C. </a:t>
            </a:r>
            <a:r>
              <a:rPr lang="vi-VN" sz="3200">
                <a:solidFill>
                  <a:schemeClr val="tx1"/>
                </a:solidFill>
                <a:cs typeface="Arial" panose="020B0604020202020204" pitchFamily="34" charset="0"/>
              </a:rPr>
              <a:t>Quân dân nhà Trần kiên cường chiến đấu, từng bức làm tiêu hao lực lượng địch.</a:t>
            </a:r>
            <a:endParaRPr lang="en-US" sz="32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4212966"/>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B. </a:t>
            </a:r>
            <a:r>
              <a:rPr lang="vi-VN" sz="3200">
                <a:solidFill>
                  <a:schemeClr val="tx1"/>
                </a:solidFill>
                <a:cs typeface="Arial" panose="020B0604020202020204" pitchFamily="34" charset="0"/>
              </a:rPr>
              <a:t>Nhà Trần thay đổi kế sách vườn không nhà trống sang kế sách tổ chức đánh đồn lương của quân địch.</a:t>
            </a:r>
            <a:endParaRPr lang="en-US" sz="32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7074614"/>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200">
                <a:solidFill>
                  <a:schemeClr val="tx1"/>
                </a:solidFill>
                <a:latin typeface="Arial" panose="020B0604020202020204" pitchFamily="34" charset="0"/>
                <a:cs typeface="Arial" panose="020B0604020202020204" pitchFamily="34" charset="0"/>
              </a:rPr>
              <a:t>D. </a:t>
            </a:r>
            <a:r>
              <a:rPr lang="vi-VN" sz="3200">
                <a:solidFill>
                  <a:schemeClr val="tx1"/>
                </a:solidFill>
                <a:cs typeface="Arial" panose="020B0604020202020204" pitchFamily="34" charset="0"/>
              </a:rPr>
              <a:t>Trần Quốc Tuấn đã soạn Hịch Tướng Sĩ để khích lệ tinh thần chiến đấu của quân dân Đại Việt. </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59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92D050"/>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695700"/>
            <a:ext cx="18288000" cy="6591300"/>
          </a:xfrm>
          <a:prstGeom prst="rect">
            <a:avLst/>
          </a:prstGeom>
          <a:solidFill>
            <a:srgbClr val="DAB49D"/>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1010542" y="509450"/>
            <a:ext cx="16266915" cy="3013838"/>
          </a:xfrm>
          <a:prstGeom prst="rect">
            <a:avLst/>
          </a:prstGeom>
          <a:noFill/>
        </p:spPr>
        <p:txBody>
          <a:bodyPr wrap="square">
            <a:spAutoFit/>
          </a:bodyPr>
          <a:lstStyle/>
          <a:p>
            <a:pPr algn="ctr">
              <a:lnSpc>
                <a:spcPct val="150000"/>
              </a:lnSpc>
            </a:pPr>
            <a:r>
              <a:rPr lang="vi-VN" sz="4400" b="1" i="1">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latin typeface="Arial" panose="020B0604020202020204" pitchFamily="34" charset="0"/>
                <a:cs typeface="Arial" panose="020B0604020202020204" pitchFamily="34" charset="0"/>
              </a:rPr>
              <a:t>3</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Vua Trần Nhân Tông hỏi: </a:t>
            </a:r>
            <a:r>
              <a:rPr lang="vi-VN" sz="4400" i="1">
                <a:solidFill>
                  <a:srgbClr val="000000"/>
                </a:solidFill>
                <a:cs typeface="Arial" panose="020B0604020202020204" pitchFamily="34" charset="0"/>
              </a:rPr>
              <a:t>Giặc tới liệu tình hình thế nào?</a:t>
            </a:r>
            <a:r>
              <a:rPr lang="vi-VN" sz="4400">
                <a:solidFill>
                  <a:srgbClr val="000000"/>
                </a:solidFill>
                <a:cs typeface="Arial" panose="020B0604020202020204" pitchFamily="34" charset="0"/>
              </a:rPr>
              <a:t> Trần Quốc Tuấn trả lời: </a:t>
            </a:r>
            <a:r>
              <a:rPr lang="vi-VN" sz="4400" i="1">
                <a:solidFill>
                  <a:srgbClr val="000000"/>
                </a:solidFill>
                <a:cs typeface="Arial" panose="020B0604020202020204" pitchFamily="34" charset="0"/>
              </a:rPr>
              <a:t>Năm nay đánh giặc nhàn.</a:t>
            </a:r>
          </a:p>
          <a:p>
            <a:pPr algn="ctr">
              <a:lnSpc>
                <a:spcPct val="150000"/>
              </a:lnSpc>
            </a:pPr>
            <a:r>
              <a:rPr lang="vi-VN" sz="4400">
                <a:solidFill>
                  <a:srgbClr val="000000"/>
                </a:solidFill>
                <a:cs typeface="Arial" panose="020B0604020202020204" pitchFamily="34" charset="0"/>
              </a:rPr>
              <a:t>Câu nói trên có ý nghĩa gì?</a:t>
            </a:r>
          </a:p>
        </p:txBody>
      </p:sp>
      <p:sp>
        <p:nvSpPr>
          <p:cNvPr id="3" name="Đáp án A">
            <a:extLst>
              <a:ext uri="{FF2B5EF4-FFF2-40B4-BE49-F238E27FC236}">
                <a16:creationId xmlns:a16="http://schemas.microsoft.com/office/drawing/2014/main" id="{D49DDD03-1F78-033F-8CF2-C34D920F779F}"/>
              </a:ext>
            </a:extLst>
          </p:cNvPr>
          <p:cNvSpPr/>
          <p:nvPr/>
        </p:nvSpPr>
        <p:spPr>
          <a:xfrm>
            <a:off x="1463467" y="43053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 Thể hiện sự tự tin vào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thế trận.</a:t>
            </a:r>
            <a:endParaRPr lang="en-US" sz="40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 Năng lực của quân ta đủ sức chiến đấu với quân giặc.</a:t>
            </a:r>
            <a:endParaRPr lang="en-US" sz="40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43087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 Tin tưởng vào tiền đồ tất thắng của cuộc kháng chiến.</a:t>
            </a:r>
            <a:endParaRPr lang="en-US" sz="40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000">
                <a:solidFill>
                  <a:schemeClr val="tx1"/>
                </a:solidFill>
                <a:latin typeface="Arial" panose="020B0604020202020204" pitchFamily="34" charset="0"/>
                <a:cs typeface="Arial" panose="020B0604020202020204" pitchFamily="34" charset="0"/>
              </a:rPr>
              <a:t>D. Cả A, B, C đều đúng.</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087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086100"/>
            <a:ext cx="18288000" cy="7200900"/>
          </a:xfrm>
          <a:prstGeom prst="rect">
            <a:avLst/>
          </a:prstGeom>
          <a:solidFill>
            <a:srgbClr val="DAB49D"/>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1638300" y="743506"/>
            <a:ext cx="15011400" cy="1998176"/>
          </a:xfrm>
          <a:prstGeom prst="rect">
            <a:avLst/>
          </a:prstGeom>
          <a:noFill/>
        </p:spPr>
        <p:txBody>
          <a:bodyPr wrap="square">
            <a:spAutoFit/>
          </a:bodyPr>
          <a:lstStyle/>
          <a:p>
            <a:pPr algn="ctr">
              <a:lnSpc>
                <a:spcPct val="150000"/>
              </a:lnSpc>
            </a:pPr>
            <a:r>
              <a:rPr lang="vi-VN" sz="4400" b="1" i="1">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latin typeface="Arial" panose="020B0604020202020204" pitchFamily="34" charset="0"/>
                <a:cs typeface="Arial" panose="020B0604020202020204" pitchFamily="34" charset="0"/>
              </a:rPr>
              <a:t>4</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 Đâu không phải là nguyên nhân dẫn đến thắng lợi của ba lần kháng chiến chống quân Mông – Nguyên?</a:t>
            </a:r>
            <a:endParaRPr lang="en-US" sz="4400" dirty="0">
              <a:latin typeface="Arial" panose="020B0604020202020204" pitchFamily="34" charset="0"/>
              <a:cs typeface="Arial" panose="020B0604020202020204" pitchFamily="34" charset="0"/>
            </a:endParaRPr>
          </a:p>
        </p:txBody>
      </p:sp>
      <p:sp>
        <p:nvSpPr>
          <p:cNvPr id="3" name="Đáp án A">
            <a:extLst>
              <a:ext uri="{FF2B5EF4-FFF2-40B4-BE49-F238E27FC236}">
                <a16:creationId xmlns:a16="http://schemas.microsoft.com/office/drawing/2014/main" id="{D49DDD03-1F78-033F-8CF2-C34D920F779F}"/>
              </a:ext>
            </a:extLst>
          </p:cNvPr>
          <p:cNvSpPr/>
          <p:nvPr/>
        </p:nvSpPr>
        <p:spPr>
          <a:xfrm>
            <a:off x="1463467" y="3601682"/>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A. </a:t>
            </a:r>
            <a:r>
              <a:rPr lang="vi-VN" sz="3200">
                <a:solidFill>
                  <a:schemeClr val="tx1"/>
                </a:solidFill>
                <a:cs typeface="Arial" panose="020B0604020202020204" pitchFamily="34" charset="0"/>
              </a:rPr>
              <a:t>Là kết quả của lòng yêu nước, tinh thần đoàn kết, ý chí độc lập tự chủ và quyết tâm đánh giặc của quân dân Đại Việt.</a:t>
            </a:r>
            <a:endParaRPr lang="en-US" sz="32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6896100"/>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C. </a:t>
            </a:r>
            <a:r>
              <a:rPr lang="vi-VN" sz="3200">
                <a:solidFill>
                  <a:schemeClr val="tx1"/>
                </a:solidFill>
                <a:cs typeface="Arial" panose="020B0604020202020204" pitchFamily="34" charset="0"/>
              </a:rPr>
              <a:t>Quân Mông – Nguyên ngày càng suy yếu dần, không đủ lực lượng và lương thực để quyết chiến với quân dân Đại Việt. </a:t>
            </a:r>
            <a:endParaRPr lang="en-US" sz="32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3605154"/>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B. </a:t>
            </a:r>
            <a:r>
              <a:rPr lang="vi-VN" sz="3200">
                <a:solidFill>
                  <a:schemeClr val="tx1"/>
                </a:solidFill>
                <a:cs typeface="Arial" panose="020B0604020202020204" pitchFamily="34" charset="0"/>
              </a:rPr>
              <a:t>Nhà Trần đã đề ra kế sách đánh giặc đúng đắn và sáng tạo: chủ động trong chuẩn bị kháng chiến, tránh chỗ mạnh, đánh chỗ yếu.</a:t>
            </a:r>
            <a:endParaRPr lang="en-US" sz="32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6896100"/>
            <a:ext cx="7239000" cy="2986146"/>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200">
                <a:solidFill>
                  <a:schemeClr val="tx1"/>
                </a:solidFill>
                <a:latin typeface="Arial" panose="020B0604020202020204" pitchFamily="34" charset="0"/>
                <a:cs typeface="Arial" panose="020B0604020202020204" pitchFamily="34" charset="0"/>
              </a:rPr>
              <a:t>D. </a:t>
            </a:r>
            <a:r>
              <a:rPr lang="vi-VN" sz="3200">
                <a:solidFill>
                  <a:schemeClr val="tx1"/>
                </a:solidFill>
                <a:cs typeface="Arial" panose="020B0604020202020204" pitchFamily="34" charset="0"/>
              </a:rPr>
              <a:t>Cuộc kháng chiến của quân dân nhà Trần được đặt dưới sự chỉ huy tài ba của các vị anh hùng dân tộc.</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698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C0504D"/>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92D050"/>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 name="AutoShape 2"/>
          <p:cNvSpPr/>
          <p:nvPr/>
        </p:nvSpPr>
        <p:spPr>
          <a:xfrm>
            <a:off x="0" y="3314700"/>
            <a:ext cx="18288000" cy="6972300"/>
          </a:xfrm>
          <a:prstGeom prst="rect">
            <a:avLst/>
          </a:prstGeom>
          <a:solidFill>
            <a:srgbClr val="DAB49D"/>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247" y="0"/>
            <a:ext cx="830494" cy="8490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7027319" y="509450"/>
            <a:ext cx="1357568" cy="1357568"/>
          </a:xfrm>
          <a:prstGeom prst="rect">
            <a:avLst/>
          </a:prstGeom>
        </p:spPr>
      </p:pic>
      <p:sp>
        <p:nvSpPr>
          <p:cNvPr id="18" name="TextBox 17">
            <a:extLst>
              <a:ext uri="{FF2B5EF4-FFF2-40B4-BE49-F238E27FC236}">
                <a16:creationId xmlns:a16="http://schemas.microsoft.com/office/drawing/2014/main" id="{5E7CFECE-3D92-4317-9F01-7DA2FAFB613C}"/>
              </a:ext>
            </a:extLst>
          </p:cNvPr>
          <p:cNvSpPr txBox="1"/>
          <p:nvPr/>
        </p:nvSpPr>
        <p:spPr>
          <a:xfrm>
            <a:off x="1010542" y="1257300"/>
            <a:ext cx="16266915" cy="982513"/>
          </a:xfrm>
          <a:prstGeom prst="rect">
            <a:avLst/>
          </a:prstGeom>
          <a:noFill/>
        </p:spPr>
        <p:txBody>
          <a:bodyPr wrap="square">
            <a:spAutoFit/>
          </a:bodyPr>
          <a:lstStyle/>
          <a:p>
            <a:pPr algn="ctr">
              <a:lnSpc>
                <a:spcPct val="150000"/>
              </a:lnSpc>
            </a:pPr>
            <a:r>
              <a:rPr lang="vi-VN" sz="4400" b="1" i="1">
                <a:solidFill>
                  <a:srgbClr val="000000"/>
                </a:solidFill>
                <a:effectLst/>
                <a:latin typeface="Arial" panose="020B0604020202020204" pitchFamily="34" charset="0"/>
                <a:cs typeface="Arial" panose="020B0604020202020204" pitchFamily="34" charset="0"/>
              </a:rPr>
              <a:t>Câu </a:t>
            </a:r>
            <a:r>
              <a:rPr lang="en-US" sz="4400" b="1" i="1" dirty="0">
                <a:solidFill>
                  <a:srgbClr val="000000"/>
                </a:solidFill>
                <a:latin typeface="Arial" panose="020B0604020202020204" pitchFamily="34" charset="0"/>
                <a:cs typeface="Arial" panose="020B0604020202020204" pitchFamily="34" charset="0"/>
              </a:rPr>
              <a:t>5</a:t>
            </a:r>
            <a:r>
              <a:rPr lang="vi-VN" sz="4400" b="1" i="1">
                <a:solidFill>
                  <a:srgbClr val="000000"/>
                </a:solidFill>
                <a:effectLst/>
                <a:latin typeface="Arial" panose="020B0604020202020204" pitchFamily="34" charset="0"/>
                <a:cs typeface="Arial" panose="020B0604020202020204" pitchFamily="34" charset="0"/>
              </a:rPr>
              <a:t>: </a:t>
            </a:r>
            <a:r>
              <a:rPr lang="vi-VN" sz="4400">
                <a:solidFill>
                  <a:srgbClr val="000000"/>
                </a:solidFill>
                <a:cs typeface="Arial" panose="020B0604020202020204" pitchFamily="34" charset="0"/>
              </a:rPr>
              <a:t>Tượng Quốc công tiết chế Trần Hưng Đạo đặt tại:</a:t>
            </a:r>
          </a:p>
        </p:txBody>
      </p:sp>
      <p:sp>
        <p:nvSpPr>
          <p:cNvPr id="3" name="Đáp án A">
            <a:extLst>
              <a:ext uri="{FF2B5EF4-FFF2-40B4-BE49-F238E27FC236}">
                <a16:creationId xmlns:a16="http://schemas.microsoft.com/office/drawing/2014/main" id="{D49DDD03-1F78-033F-8CF2-C34D920F779F}"/>
              </a:ext>
            </a:extLst>
          </p:cNvPr>
          <p:cNvSpPr/>
          <p:nvPr/>
        </p:nvSpPr>
        <p:spPr>
          <a:xfrm>
            <a:off x="1463467" y="407670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A. </a:t>
            </a:r>
            <a:r>
              <a:rPr lang="vi-VN" sz="4400">
                <a:solidFill>
                  <a:schemeClr val="tx1"/>
                </a:solidFill>
                <a:cs typeface="Arial" panose="020B0604020202020204" pitchFamily="34" charset="0"/>
              </a:rPr>
              <a:t>Hải Phòng.</a:t>
            </a:r>
            <a:endParaRPr lang="en-US" sz="4400" dirty="0">
              <a:solidFill>
                <a:schemeClr val="tx1"/>
              </a:solidFill>
              <a:latin typeface="Arial" panose="020B0604020202020204" pitchFamily="34" charset="0"/>
              <a:cs typeface="Arial" panose="020B0604020202020204" pitchFamily="34" charset="0"/>
            </a:endParaRPr>
          </a:p>
        </p:txBody>
      </p:sp>
      <p:sp>
        <p:nvSpPr>
          <p:cNvPr id="4" name="Đáp án C">
            <a:extLst>
              <a:ext uri="{FF2B5EF4-FFF2-40B4-BE49-F238E27FC236}">
                <a16:creationId xmlns:a16="http://schemas.microsoft.com/office/drawing/2014/main" id="{B4FAFE20-FFFF-2DA1-A0F5-90D4AC7DE270}"/>
              </a:ext>
            </a:extLst>
          </p:cNvPr>
          <p:cNvSpPr/>
          <p:nvPr/>
        </p:nvSpPr>
        <p:spPr>
          <a:xfrm>
            <a:off x="14634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C. </a:t>
            </a:r>
            <a:r>
              <a:rPr lang="vi-VN" sz="4400">
                <a:solidFill>
                  <a:schemeClr val="tx1"/>
                </a:solidFill>
                <a:cs typeface="Arial" panose="020B0604020202020204" pitchFamily="34" charset="0"/>
              </a:rPr>
              <a:t>Thái Bình.</a:t>
            </a:r>
            <a:endParaRPr lang="en-US" sz="4400" dirty="0">
              <a:solidFill>
                <a:schemeClr val="tx1"/>
              </a:solidFill>
              <a:latin typeface="Arial" panose="020B0604020202020204" pitchFamily="34" charset="0"/>
              <a:cs typeface="Arial" panose="020B0604020202020204" pitchFamily="34" charset="0"/>
            </a:endParaRPr>
          </a:p>
        </p:txBody>
      </p:sp>
      <p:sp>
        <p:nvSpPr>
          <p:cNvPr id="5" name="Đáp án B">
            <a:extLst>
              <a:ext uri="{FF2B5EF4-FFF2-40B4-BE49-F238E27FC236}">
                <a16:creationId xmlns:a16="http://schemas.microsoft.com/office/drawing/2014/main" id="{1A11EEEB-65AA-D31A-89E5-E3A235C95E13}"/>
              </a:ext>
            </a:extLst>
          </p:cNvPr>
          <p:cNvSpPr/>
          <p:nvPr/>
        </p:nvSpPr>
        <p:spPr>
          <a:xfrm>
            <a:off x="9769269" y="4080172"/>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B. </a:t>
            </a:r>
            <a:r>
              <a:rPr lang="vi-VN" sz="4400">
                <a:solidFill>
                  <a:schemeClr val="tx1"/>
                </a:solidFill>
                <a:cs typeface="Arial" panose="020B0604020202020204" pitchFamily="34" charset="0"/>
              </a:rPr>
              <a:t>Nghệ An.</a:t>
            </a:r>
            <a:endParaRPr lang="en-US" sz="4400" dirty="0">
              <a:solidFill>
                <a:schemeClr val="tx1"/>
              </a:solidFill>
              <a:latin typeface="Arial" panose="020B0604020202020204" pitchFamily="34" charset="0"/>
              <a:cs typeface="Arial" panose="020B0604020202020204" pitchFamily="34" charset="0"/>
            </a:endParaRPr>
          </a:p>
        </p:txBody>
      </p:sp>
      <p:sp>
        <p:nvSpPr>
          <p:cNvPr id="6" name="Đáp án D">
            <a:extLst>
              <a:ext uri="{FF2B5EF4-FFF2-40B4-BE49-F238E27FC236}">
                <a16:creationId xmlns:a16="http://schemas.microsoft.com/office/drawing/2014/main" id="{54DF230C-8F97-568D-38DC-AC39159F4170}"/>
              </a:ext>
            </a:extLst>
          </p:cNvPr>
          <p:cNvSpPr/>
          <p:nvPr/>
        </p:nvSpPr>
        <p:spPr>
          <a:xfrm>
            <a:off x="9769267" y="7170420"/>
            <a:ext cx="7239000" cy="2468880"/>
          </a:xfrm>
          <a:prstGeom prst="roundRect">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4400">
                <a:solidFill>
                  <a:schemeClr val="tx1"/>
                </a:solidFill>
                <a:latin typeface="Arial" panose="020B0604020202020204" pitchFamily="34" charset="0"/>
                <a:cs typeface="Arial" panose="020B0604020202020204" pitchFamily="34" charset="0"/>
              </a:rPr>
              <a:t>D. </a:t>
            </a:r>
            <a:r>
              <a:rPr lang="vi-VN" sz="4400">
                <a:solidFill>
                  <a:schemeClr val="tx1"/>
                </a:solidFill>
                <a:cs typeface="Arial" panose="020B0604020202020204" pitchFamily="34" charset="0"/>
              </a:rPr>
              <a:t>Hải Dương.</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62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C0504D"/>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3"/>
                                        </p:tgtEl>
                                        <p:attrNameLst>
                                          <p:attrName>fillcolor</p:attrName>
                                        </p:attrNameLst>
                                      </p:cBhvr>
                                      <p:to>
                                        <a:srgbClr val="92D050"/>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C0504D"/>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4"/>
                                        </p:tgtEl>
                                        <p:attrNameLst>
                                          <p:attrName>fillcolor</p:attrName>
                                        </p:attrNameLst>
                                      </p:cBhvr>
                                      <p:to>
                                        <a:srgbClr val="C0504D"/>
                                      </p:to>
                                    </p:animClr>
                                    <p:set>
                                      <p:cBhvr>
                                        <p:cTn id="48" dur="500" fill="hold"/>
                                        <p:tgtEl>
                                          <p:spTgt spid="4"/>
                                        </p:tgtEl>
                                        <p:attrNameLst>
                                          <p:attrName>fill.type</p:attrName>
                                        </p:attrNameLst>
                                      </p:cBhvr>
                                      <p:to>
                                        <p:strVal val="solid"/>
                                      </p:to>
                                    </p:set>
                                    <p:set>
                                      <p:cBhvr>
                                        <p:cTn id="49"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childTnLst>
        </p:cTn>
      </p:par>
    </p:tnLst>
    <p:bldLst>
      <p:bldP spid="18" grpId="0"/>
      <p:bldP spid="3" grpId="0" animBg="1"/>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2994" y="9043501"/>
            <a:ext cx="5557537" cy="124349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7697">
            <a:off x="14649111" y="-2188772"/>
            <a:ext cx="6904977" cy="5461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878218">
            <a:off x="-1360530" y="-1909062"/>
            <a:ext cx="5180225" cy="4901788"/>
          </a:xfrm>
          <a:prstGeom prst="rect">
            <a:avLst/>
          </a:prstGeom>
        </p:spPr>
      </p:pic>
      <p:pic>
        <p:nvPicPr>
          <p:cNvPr id="21" name="Picture 12">
            <a:extLst>
              <a:ext uri="{FF2B5EF4-FFF2-40B4-BE49-F238E27FC236}">
                <a16:creationId xmlns:a16="http://schemas.microsoft.com/office/drawing/2014/main" id="{DD7F9B3F-9E49-406E-9220-9D5A9444DE33}"/>
              </a:ext>
            </a:extLst>
          </p:cNvPr>
          <p:cNvPicPr>
            <a:picLocks noChangeAspect="1"/>
          </p:cNvPicPr>
          <p:nvPr/>
        </p:nvPicPr>
        <p:blipFill>
          <a:blip r:embed="rId8"/>
          <a:srcRect/>
          <a:stretch>
            <a:fillRect/>
          </a:stretch>
        </p:blipFill>
        <p:spPr>
          <a:xfrm>
            <a:off x="1656120" y="2076481"/>
            <a:ext cx="3276600" cy="6134037"/>
          </a:xfrm>
          <a:prstGeom prst="rect">
            <a:avLst/>
          </a:prstGeom>
        </p:spPr>
      </p:pic>
      <p:grpSp>
        <p:nvGrpSpPr>
          <p:cNvPr id="25" name="Group 24">
            <a:extLst>
              <a:ext uri="{FF2B5EF4-FFF2-40B4-BE49-F238E27FC236}">
                <a16:creationId xmlns:a16="http://schemas.microsoft.com/office/drawing/2014/main" id="{490F93AB-E563-44BE-97E1-0B51CD7DD96D}"/>
              </a:ext>
            </a:extLst>
          </p:cNvPr>
          <p:cNvGrpSpPr/>
          <p:nvPr/>
        </p:nvGrpSpPr>
        <p:grpSpPr>
          <a:xfrm>
            <a:off x="6019800" y="1434335"/>
            <a:ext cx="10866233" cy="7418330"/>
            <a:chOff x="6026865" y="2868670"/>
            <a:chExt cx="10866233" cy="6437029"/>
          </a:xfrm>
        </p:grpSpPr>
        <p:grpSp>
          <p:nvGrpSpPr>
            <p:cNvPr id="10" name="Picture 2">
              <a:extLst>
                <a:ext uri="{FF2B5EF4-FFF2-40B4-BE49-F238E27FC236}">
                  <a16:creationId xmlns:a16="http://schemas.microsoft.com/office/drawing/2014/main" id="{9BF87712-707F-420B-8D78-3558F9EF2E63}"/>
                </a:ext>
              </a:extLst>
            </p:cNvPr>
            <p:cNvGrpSpPr/>
            <p:nvPr/>
          </p:nvGrpSpPr>
          <p:grpSpPr>
            <a:xfrm flipH="1">
              <a:off x="6026865" y="2868670"/>
              <a:ext cx="10866233" cy="6437029"/>
              <a:chOff x="7823754" y="5677677"/>
              <a:chExt cx="10866233" cy="6437029"/>
            </a:xfrm>
          </p:grpSpPr>
          <p:sp>
            <p:nvSpPr>
              <p:cNvPr id="23" name="Freeform: Shape 22">
                <a:extLst>
                  <a:ext uri="{FF2B5EF4-FFF2-40B4-BE49-F238E27FC236}">
                    <a16:creationId xmlns:a16="http://schemas.microsoft.com/office/drawing/2014/main" id="{14DA840F-AD1F-4937-9E3D-DCB152B3F2E3}"/>
                  </a:ext>
                </a:extLst>
              </p:cNvPr>
              <p:cNvSpPr/>
              <p:nvPr/>
            </p:nvSpPr>
            <p:spPr>
              <a:xfrm>
                <a:off x="7945787" y="5709395"/>
                <a:ext cx="10675065" cy="6373595"/>
              </a:xfrm>
              <a:custGeom>
                <a:avLst/>
                <a:gdLst>
                  <a:gd name="connsiteX0" fmla="*/ 8474046 w 10675065"/>
                  <a:gd name="connsiteY0" fmla="*/ 20605 h 6373595"/>
                  <a:gd name="connsiteX1" fmla="*/ 4187913 w 10675065"/>
                  <a:gd name="connsiteY1" fmla="*/ 28100 h 6373595"/>
                  <a:gd name="connsiteX2" fmla="*/ 2218055 w 10675065"/>
                  <a:gd name="connsiteY2" fmla="*/ 28100 h 6373595"/>
                  <a:gd name="connsiteX3" fmla="*/ 128808 w 10675065"/>
                  <a:gd name="connsiteY3" fmla="*/ 1357751 h 6373595"/>
                  <a:gd name="connsiteX4" fmla="*/ 15357 w 10675065"/>
                  <a:gd name="connsiteY4" fmla="*/ 3728082 h 6373595"/>
                  <a:gd name="connsiteX5" fmla="*/ 1604812 w 10675065"/>
                  <a:gd name="connsiteY5" fmla="*/ 5231275 h 6373595"/>
                  <a:gd name="connsiteX6" fmla="*/ 5274417 w 10675065"/>
                  <a:gd name="connsiteY6" fmla="*/ 5242806 h 6373595"/>
                  <a:gd name="connsiteX7" fmla="*/ 6461992 w 10675065"/>
                  <a:gd name="connsiteY7" fmla="*/ 6315312 h 6373595"/>
                  <a:gd name="connsiteX8" fmla="*/ 6786680 w 10675065"/>
                  <a:gd name="connsiteY8" fmla="*/ 6358669 h 6373595"/>
                  <a:gd name="connsiteX9" fmla="*/ 6675755 w 10675065"/>
                  <a:gd name="connsiteY9" fmla="*/ 5238539 h 6373595"/>
                  <a:gd name="connsiteX10" fmla="*/ 8161866 w 10675065"/>
                  <a:gd name="connsiteY10" fmla="*/ 5231275 h 6373595"/>
                  <a:gd name="connsiteX11" fmla="*/ 10659689 w 10675065"/>
                  <a:gd name="connsiteY11" fmla="*/ 3699254 h 6373595"/>
                  <a:gd name="connsiteX12" fmla="*/ 8474046 w 10675065"/>
                  <a:gd name="connsiteY12" fmla="*/ 20605 h 63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75065" h="6373595">
                    <a:moveTo>
                      <a:pt x="8474046" y="20605"/>
                    </a:moveTo>
                    <a:cubicBezTo>
                      <a:pt x="5947797" y="-29786"/>
                      <a:pt x="4187913" y="28100"/>
                      <a:pt x="4187913" y="28100"/>
                    </a:cubicBezTo>
                    <a:lnTo>
                      <a:pt x="2218055" y="28100"/>
                    </a:lnTo>
                    <a:cubicBezTo>
                      <a:pt x="2218055" y="28100"/>
                      <a:pt x="128808" y="-174270"/>
                      <a:pt x="128808" y="1357751"/>
                    </a:cubicBezTo>
                    <a:cubicBezTo>
                      <a:pt x="128808" y="2357150"/>
                      <a:pt x="15357" y="3728082"/>
                      <a:pt x="15357" y="3728082"/>
                    </a:cubicBezTo>
                    <a:cubicBezTo>
                      <a:pt x="15357" y="3728082"/>
                      <a:pt x="-268524" y="5202332"/>
                      <a:pt x="1604812" y="5231275"/>
                    </a:cubicBezTo>
                    <a:cubicBezTo>
                      <a:pt x="2473131" y="5244651"/>
                      <a:pt x="3944965" y="5245688"/>
                      <a:pt x="5274417" y="5242806"/>
                    </a:cubicBezTo>
                    <a:cubicBezTo>
                      <a:pt x="5274417" y="5242806"/>
                      <a:pt x="5749447" y="5953928"/>
                      <a:pt x="6461992" y="6315312"/>
                    </a:cubicBezTo>
                    <a:cubicBezTo>
                      <a:pt x="6461992" y="6315312"/>
                      <a:pt x="6675755" y="6409175"/>
                      <a:pt x="6786680" y="6358669"/>
                    </a:cubicBezTo>
                    <a:cubicBezTo>
                      <a:pt x="6897478" y="6308048"/>
                      <a:pt x="6675755" y="5238539"/>
                      <a:pt x="6675755" y="5238539"/>
                    </a:cubicBezTo>
                    <a:cubicBezTo>
                      <a:pt x="7547865" y="5235080"/>
                      <a:pt x="8161866" y="5231275"/>
                      <a:pt x="8161866" y="5231275"/>
                    </a:cubicBezTo>
                    <a:cubicBezTo>
                      <a:pt x="8161866" y="5231275"/>
                      <a:pt x="10659689" y="5289161"/>
                      <a:pt x="10659689" y="3699254"/>
                    </a:cubicBezTo>
                    <a:cubicBezTo>
                      <a:pt x="10659689" y="2109347"/>
                      <a:pt x="11000422" y="70881"/>
                      <a:pt x="8474046" y="20605"/>
                    </a:cubicBezTo>
                  </a:path>
                </a:pathLst>
              </a:custGeom>
              <a:solidFill>
                <a:srgbClr val="F9DB99"/>
              </a:solidFill>
              <a:ln w="3233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4EE0403-0826-4B1F-8E61-019BD535D1CA}"/>
                  </a:ext>
                </a:extLst>
              </p:cNvPr>
              <p:cNvSpPr/>
              <p:nvPr/>
            </p:nvSpPr>
            <p:spPr>
              <a:xfrm>
                <a:off x="7823754" y="5677677"/>
                <a:ext cx="10866233" cy="6437029"/>
              </a:xfrm>
              <a:custGeom>
                <a:avLst/>
                <a:gdLst>
                  <a:gd name="connsiteX0" fmla="*/ 8627484 w 10866233"/>
                  <a:gd name="connsiteY0" fmla="*/ 16232 h 6437029"/>
                  <a:gd name="connsiteX1" fmla="*/ 2436178 w 10866233"/>
                  <a:gd name="connsiteY1" fmla="*/ 23727 h 6437029"/>
                  <a:gd name="connsiteX2" fmla="*/ 2288489 w 10866233"/>
                  <a:gd name="connsiteY2" fmla="*/ 18307 h 6437029"/>
                  <a:gd name="connsiteX3" fmla="*/ 1868163 w 10866233"/>
                  <a:gd name="connsiteY3" fmla="*/ 24188 h 6437029"/>
                  <a:gd name="connsiteX4" fmla="*/ 676546 w 10866233"/>
                  <a:gd name="connsiteY4" fmla="*/ 369775 h 6437029"/>
                  <a:gd name="connsiteX5" fmla="*/ 246366 w 10866233"/>
                  <a:gd name="connsiteY5" fmla="*/ 843011 h 6437029"/>
                  <a:gd name="connsiteX6" fmla="*/ 125082 w 10866233"/>
                  <a:gd name="connsiteY6" fmla="*/ 1674287 h 6437029"/>
                  <a:gd name="connsiteX7" fmla="*/ 25780 w 10866233"/>
                  <a:gd name="connsiteY7" fmla="*/ 3629960 h 6437029"/>
                  <a:gd name="connsiteX8" fmla="*/ 5313 w 10866233"/>
                  <a:gd name="connsiteY8" fmla="*/ 4124413 h 6437029"/>
                  <a:gd name="connsiteX9" fmla="*/ 539722 w 10866233"/>
                  <a:gd name="connsiteY9" fmla="*/ 5023608 h 6437029"/>
                  <a:gd name="connsiteX10" fmla="*/ 2425565 w 10866233"/>
                  <a:gd name="connsiteY10" fmla="*/ 5302776 h 6437029"/>
                  <a:gd name="connsiteX11" fmla="*/ 5247697 w 10866233"/>
                  <a:gd name="connsiteY11" fmla="*/ 5306350 h 6437029"/>
                  <a:gd name="connsiteX12" fmla="*/ 5309982 w 10866233"/>
                  <a:gd name="connsiteY12" fmla="*/ 5347516 h 6437029"/>
                  <a:gd name="connsiteX13" fmla="*/ 5416611 w 10866233"/>
                  <a:gd name="connsiteY13" fmla="*/ 5485774 h 6437029"/>
                  <a:gd name="connsiteX14" fmla="*/ 5788549 w 10866233"/>
                  <a:gd name="connsiteY14" fmla="*/ 5886364 h 6437029"/>
                  <a:gd name="connsiteX15" fmla="*/ 6379810 w 10866233"/>
                  <a:gd name="connsiteY15" fmla="*/ 6327659 h 6437029"/>
                  <a:gd name="connsiteX16" fmla="*/ 6798619 w 10866233"/>
                  <a:gd name="connsiteY16" fmla="*/ 6432707 h 6437029"/>
                  <a:gd name="connsiteX17" fmla="*/ 6999749 w 10866233"/>
                  <a:gd name="connsiteY17" fmla="*/ 6302636 h 6437029"/>
                  <a:gd name="connsiteX18" fmla="*/ 6979409 w 10866233"/>
                  <a:gd name="connsiteY18" fmla="*/ 5931912 h 6437029"/>
                  <a:gd name="connsiteX19" fmla="*/ 6861788 w 10866233"/>
                  <a:gd name="connsiteY19" fmla="*/ 5245120 h 6437029"/>
                  <a:gd name="connsiteX20" fmla="*/ 6829193 w 10866233"/>
                  <a:gd name="connsiteY20" fmla="*/ 5234166 h 6437029"/>
                  <a:gd name="connsiteX21" fmla="*/ 6829067 w 10866233"/>
                  <a:gd name="connsiteY21" fmla="*/ 5234166 h 6437029"/>
                  <a:gd name="connsiteX22" fmla="*/ 6706898 w 10866233"/>
                  <a:gd name="connsiteY22" fmla="*/ 5301968 h 6437029"/>
                  <a:gd name="connsiteX23" fmla="*/ 9120580 w 10866233"/>
                  <a:gd name="connsiteY23" fmla="*/ 5208567 h 6437029"/>
                  <a:gd name="connsiteX24" fmla="*/ 10353763 w 10866233"/>
                  <a:gd name="connsiteY24" fmla="*/ 4711000 h 6437029"/>
                  <a:gd name="connsiteX25" fmla="*/ 10756274 w 10866233"/>
                  <a:gd name="connsiteY25" fmla="*/ 4190371 h 6437029"/>
                  <a:gd name="connsiteX26" fmla="*/ 10847996 w 10866233"/>
                  <a:gd name="connsiteY26" fmla="*/ 3459646 h 6437029"/>
                  <a:gd name="connsiteX27" fmla="*/ 10646992 w 10866233"/>
                  <a:gd name="connsiteY27" fmla="*/ 1141897 h 6437029"/>
                  <a:gd name="connsiteX28" fmla="*/ 9979171 w 10866233"/>
                  <a:gd name="connsiteY28" fmla="*/ 340255 h 6437029"/>
                  <a:gd name="connsiteX29" fmla="*/ 8627484 w 10866233"/>
                  <a:gd name="connsiteY29" fmla="*/ 16232 h 6437029"/>
                  <a:gd name="connsiteX30" fmla="*/ 8505315 w 10866233"/>
                  <a:gd name="connsiteY30" fmla="*/ 84034 h 6437029"/>
                  <a:gd name="connsiteX31" fmla="*/ 10174489 w 10866233"/>
                  <a:gd name="connsiteY31" fmla="*/ 709942 h 6437029"/>
                  <a:gd name="connsiteX32" fmla="*/ 10648761 w 10866233"/>
                  <a:gd name="connsiteY32" fmla="*/ 2051123 h 6437029"/>
                  <a:gd name="connsiteX33" fmla="*/ 10658868 w 10866233"/>
                  <a:gd name="connsiteY33" fmla="*/ 3629268 h 6437029"/>
                  <a:gd name="connsiteX34" fmla="*/ 10498419 w 10866233"/>
                  <a:gd name="connsiteY34" fmla="*/ 4370833 h 6437029"/>
                  <a:gd name="connsiteX35" fmla="*/ 9993574 w 10866233"/>
                  <a:gd name="connsiteY35" fmla="*/ 4854677 h 6437029"/>
                  <a:gd name="connsiteX36" fmla="*/ 8484975 w 10866233"/>
                  <a:gd name="connsiteY36" fmla="*/ 5224364 h 6437029"/>
                  <a:gd name="connsiteX37" fmla="*/ 6829067 w 10866233"/>
                  <a:gd name="connsiteY37" fmla="*/ 5234166 h 6437029"/>
                  <a:gd name="connsiteX38" fmla="*/ 6706898 w 10866233"/>
                  <a:gd name="connsiteY38" fmla="*/ 5301968 h 6437029"/>
                  <a:gd name="connsiteX39" fmla="*/ 6681378 w 10866233"/>
                  <a:gd name="connsiteY39" fmla="*/ 5325261 h 6437029"/>
                  <a:gd name="connsiteX40" fmla="*/ 6699444 w 10866233"/>
                  <a:gd name="connsiteY40" fmla="*/ 5417741 h 6437029"/>
                  <a:gd name="connsiteX41" fmla="*/ 6757560 w 10866233"/>
                  <a:gd name="connsiteY41" fmla="*/ 5744647 h 6437029"/>
                  <a:gd name="connsiteX42" fmla="*/ 6808726 w 10866233"/>
                  <a:gd name="connsiteY42" fmla="*/ 6367211 h 6437029"/>
                  <a:gd name="connsiteX43" fmla="*/ 6797230 w 10866233"/>
                  <a:gd name="connsiteY43" fmla="*/ 6394424 h 6437029"/>
                  <a:gd name="connsiteX44" fmla="*/ 6752253 w 10866233"/>
                  <a:gd name="connsiteY44" fmla="*/ 6353027 h 6437029"/>
                  <a:gd name="connsiteX45" fmla="*/ 6599385 w 10866233"/>
                  <a:gd name="connsiteY45" fmla="*/ 6293527 h 6437029"/>
                  <a:gd name="connsiteX46" fmla="*/ 6095676 w 10866233"/>
                  <a:gd name="connsiteY46" fmla="*/ 5945403 h 6437029"/>
                  <a:gd name="connsiteX47" fmla="*/ 5507069 w 10866233"/>
                  <a:gd name="connsiteY47" fmla="*/ 5314883 h 6437029"/>
                  <a:gd name="connsiteX48" fmla="*/ 5427729 w 10866233"/>
                  <a:gd name="connsiteY48" fmla="*/ 5238547 h 6437029"/>
                  <a:gd name="connsiteX49" fmla="*/ 4666165 w 10866233"/>
                  <a:gd name="connsiteY49" fmla="*/ 5239585 h 6437029"/>
                  <a:gd name="connsiteX50" fmla="*/ 3226420 w 10866233"/>
                  <a:gd name="connsiteY50" fmla="*/ 5238201 h 6437029"/>
                  <a:gd name="connsiteX51" fmla="*/ 1997912 w 10866233"/>
                  <a:gd name="connsiteY51" fmla="*/ 5230130 h 6437029"/>
                  <a:gd name="connsiteX52" fmla="*/ 960300 w 10866233"/>
                  <a:gd name="connsiteY52" fmla="*/ 5089450 h 6437029"/>
                  <a:gd name="connsiteX53" fmla="*/ 209854 w 10866233"/>
                  <a:gd name="connsiteY53" fmla="*/ 4200403 h 6437029"/>
                  <a:gd name="connsiteX54" fmla="*/ 204548 w 10866233"/>
                  <a:gd name="connsiteY54" fmla="*/ 3695341 h 6437029"/>
                  <a:gd name="connsiteX55" fmla="*/ 304608 w 10866233"/>
                  <a:gd name="connsiteY55" fmla="*/ 1948497 h 6437029"/>
                  <a:gd name="connsiteX56" fmla="*/ 376494 w 10866233"/>
                  <a:gd name="connsiteY56" fmla="*/ 947944 h 6437029"/>
                  <a:gd name="connsiteX57" fmla="*/ 788986 w 10866233"/>
                  <a:gd name="connsiteY57" fmla="*/ 393760 h 6437029"/>
                  <a:gd name="connsiteX58" fmla="*/ 1964054 w 10866233"/>
                  <a:gd name="connsiteY58" fmla="*/ 82997 h 6437029"/>
                  <a:gd name="connsiteX59" fmla="*/ 2510338 w 10866233"/>
                  <a:gd name="connsiteY59" fmla="*/ 91414 h 6437029"/>
                  <a:gd name="connsiteX60" fmla="*/ 4523277 w 10866233"/>
                  <a:gd name="connsiteY60" fmla="*/ 83458 h 6437029"/>
                  <a:gd name="connsiteX61" fmla="*/ 8505315 w 10866233"/>
                  <a:gd name="connsiteY61" fmla="*/ 84034 h 6437029"/>
                  <a:gd name="connsiteX62" fmla="*/ 8627484 w 10866233"/>
                  <a:gd name="connsiteY62" fmla="*/ 16232 h 643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866233" h="6437029">
                    <a:moveTo>
                      <a:pt x="8627484" y="16232"/>
                    </a:moveTo>
                    <a:cubicBezTo>
                      <a:pt x="6563631" y="-24242"/>
                      <a:pt x="4500157" y="23727"/>
                      <a:pt x="2436178" y="23727"/>
                    </a:cubicBezTo>
                    <a:cubicBezTo>
                      <a:pt x="2363028" y="23727"/>
                      <a:pt x="2375283" y="22574"/>
                      <a:pt x="2288489" y="18307"/>
                    </a:cubicBezTo>
                    <a:cubicBezTo>
                      <a:pt x="2148507" y="11504"/>
                      <a:pt x="2007893" y="14848"/>
                      <a:pt x="1868163" y="24188"/>
                    </a:cubicBezTo>
                    <a:cubicBezTo>
                      <a:pt x="1453144" y="51747"/>
                      <a:pt x="1020942" y="149070"/>
                      <a:pt x="676546" y="369775"/>
                    </a:cubicBezTo>
                    <a:cubicBezTo>
                      <a:pt x="488429" y="490390"/>
                      <a:pt x="341245" y="651941"/>
                      <a:pt x="246366" y="843011"/>
                    </a:cubicBezTo>
                    <a:cubicBezTo>
                      <a:pt x="115606" y="1106150"/>
                      <a:pt x="129503" y="1392467"/>
                      <a:pt x="125082" y="1674287"/>
                    </a:cubicBezTo>
                    <a:cubicBezTo>
                      <a:pt x="114848" y="2326716"/>
                      <a:pt x="74926" y="2979145"/>
                      <a:pt x="25780" y="3629960"/>
                    </a:cubicBezTo>
                    <a:cubicBezTo>
                      <a:pt x="13525" y="3791857"/>
                      <a:pt x="-10731" y="3947411"/>
                      <a:pt x="5313" y="4124413"/>
                    </a:cubicBezTo>
                    <a:cubicBezTo>
                      <a:pt x="37782" y="4481993"/>
                      <a:pt x="217182" y="4812358"/>
                      <a:pt x="539722" y="5023608"/>
                    </a:cubicBezTo>
                    <a:cubicBezTo>
                      <a:pt x="1070846" y="5371616"/>
                      <a:pt x="1809416" y="5298509"/>
                      <a:pt x="2425565" y="5302776"/>
                    </a:cubicBezTo>
                    <a:cubicBezTo>
                      <a:pt x="3366276" y="5309118"/>
                      <a:pt x="4306987" y="5308195"/>
                      <a:pt x="5247697" y="5306350"/>
                    </a:cubicBezTo>
                    <a:cubicBezTo>
                      <a:pt x="5290652" y="5306235"/>
                      <a:pt x="5280293" y="5306581"/>
                      <a:pt x="5309982" y="5347516"/>
                    </a:cubicBezTo>
                    <a:cubicBezTo>
                      <a:pt x="5343967" y="5394563"/>
                      <a:pt x="5380099" y="5440341"/>
                      <a:pt x="5416611" y="5485774"/>
                    </a:cubicBezTo>
                    <a:cubicBezTo>
                      <a:pt x="5530315" y="5626915"/>
                      <a:pt x="5655642" y="5760099"/>
                      <a:pt x="5788549" y="5886364"/>
                    </a:cubicBezTo>
                    <a:cubicBezTo>
                      <a:pt x="5965548" y="6054487"/>
                      <a:pt x="6163393" y="6203584"/>
                      <a:pt x="6379810" y="6327659"/>
                    </a:cubicBezTo>
                    <a:cubicBezTo>
                      <a:pt x="6502105" y="6397768"/>
                      <a:pt x="6651436" y="6453232"/>
                      <a:pt x="6798619" y="6432707"/>
                    </a:cubicBezTo>
                    <a:cubicBezTo>
                      <a:pt x="6897289" y="6418870"/>
                      <a:pt x="6984336" y="6399036"/>
                      <a:pt x="6999749" y="6302636"/>
                    </a:cubicBezTo>
                    <a:cubicBezTo>
                      <a:pt x="7018826" y="6182482"/>
                      <a:pt x="6994316" y="6051374"/>
                      <a:pt x="6979409" y="5931912"/>
                    </a:cubicBezTo>
                    <a:cubicBezTo>
                      <a:pt x="6950477" y="5701982"/>
                      <a:pt x="6908786" y="5472629"/>
                      <a:pt x="6861788" y="5245120"/>
                    </a:cubicBezTo>
                    <a:cubicBezTo>
                      <a:pt x="6859640" y="5234742"/>
                      <a:pt x="6836268" y="5234166"/>
                      <a:pt x="6829193" y="5234166"/>
                    </a:cubicBezTo>
                    <a:cubicBezTo>
                      <a:pt x="6829067" y="5234166"/>
                      <a:pt x="6829067" y="5234166"/>
                      <a:pt x="6829067" y="5234166"/>
                    </a:cubicBezTo>
                    <a:cubicBezTo>
                      <a:pt x="6788386" y="5256767"/>
                      <a:pt x="6747705" y="5279367"/>
                      <a:pt x="6706898" y="5301968"/>
                    </a:cubicBezTo>
                    <a:cubicBezTo>
                      <a:pt x="7499667" y="5298740"/>
                      <a:pt x="8336276" y="5355357"/>
                      <a:pt x="9120580" y="5208567"/>
                    </a:cubicBezTo>
                    <a:cubicBezTo>
                      <a:pt x="9561878" y="5126004"/>
                      <a:pt x="10006334" y="4980020"/>
                      <a:pt x="10353763" y="4711000"/>
                    </a:cubicBezTo>
                    <a:cubicBezTo>
                      <a:pt x="10533920" y="4571359"/>
                      <a:pt x="10672386" y="4391819"/>
                      <a:pt x="10756274" y="4190371"/>
                    </a:cubicBezTo>
                    <a:cubicBezTo>
                      <a:pt x="10854439" y="3955022"/>
                      <a:pt x="10844206" y="3706873"/>
                      <a:pt x="10847996" y="3459646"/>
                    </a:cubicBezTo>
                    <a:cubicBezTo>
                      <a:pt x="10859871" y="2693636"/>
                      <a:pt x="10937569" y="1876197"/>
                      <a:pt x="10646992" y="1141897"/>
                    </a:cubicBezTo>
                    <a:cubicBezTo>
                      <a:pt x="10518633" y="817181"/>
                      <a:pt x="10293626" y="534208"/>
                      <a:pt x="9979171" y="340255"/>
                    </a:cubicBezTo>
                    <a:cubicBezTo>
                      <a:pt x="9585882" y="97641"/>
                      <a:pt x="9092154" y="27878"/>
                      <a:pt x="8627484" y="16232"/>
                    </a:cubicBezTo>
                    <a:cubicBezTo>
                      <a:pt x="8589456" y="15309"/>
                      <a:pt x="8413720" y="81728"/>
                      <a:pt x="8505315" y="84034"/>
                    </a:cubicBezTo>
                    <a:cubicBezTo>
                      <a:pt x="9129424" y="99601"/>
                      <a:pt x="9769198" y="246162"/>
                      <a:pt x="10174489" y="709942"/>
                    </a:cubicBezTo>
                    <a:cubicBezTo>
                      <a:pt x="10502209" y="1085164"/>
                      <a:pt x="10605175" y="1585152"/>
                      <a:pt x="10648761" y="2051123"/>
                    </a:cubicBezTo>
                    <a:cubicBezTo>
                      <a:pt x="10697654" y="2575673"/>
                      <a:pt x="10664427" y="3103797"/>
                      <a:pt x="10658868" y="3629268"/>
                    </a:cubicBezTo>
                    <a:cubicBezTo>
                      <a:pt x="10656089" y="3891139"/>
                      <a:pt x="10632590" y="4134561"/>
                      <a:pt x="10498419" y="4370833"/>
                    </a:cubicBezTo>
                    <a:cubicBezTo>
                      <a:pt x="10384084" y="4572166"/>
                      <a:pt x="10200262" y="4732678"/>
                      <a:pt x="9993574" y="4854677"/>
                    </a:cubicBezTo>
                    <a:cubicBezTo>
                      <a:pt x="9553413" y="5114588"/>
                      <a:pt x="9000812" y="5202109"/>
                      <a:pt x="8484975" y="5224364"/>
                    </a:cubicBezTo>
                    <a:cubicBezTo>
                      <a:pt x="7934774" y="5248118"/>
                      <a:pt x="7379773" y="5231975"/>
                      <a:pt x="6829067" y="5234166"/>
                    </a:cubicBezTo>
                    <a:cubicBezTo>
                      <a:pt x="6791544" y="5234396"/>
                      <a:pt x="6615809" y="5301968"/>
                      <a:pt x="6706898" y="5301968"/>
                    </a:cubicBezTo>
                    <a:cubicBezTo>
                      <a:pt x="6666344" y="5301968"/>
                      <a:pt x="6673166" y="5284787"/>
                      <a:pt x="6681378" y="5325261"/>
                    </a:cubicBezTo>
                    <a:cubicBezTo>
                      <a:pt x="6687442" y="5356049"/>
                      <a:pt x="6693506" y="5386953"/>
                      <a:pt x="6699444" y="5417741"/>
                    </a:cubicBezTo>
                    <a:cubicBezTo>
                      <a:pt x="6720416" y="5526479"/>
                      <a:pt x="6739746" y="5635448"/>
                      <a:pt x="6757560" y="5744647"/>
                    </a:cubicBezTo>
                    <a:cubicBezTo>
                      <a:pt x="6789270" y="5937562"/>
                      <a:pt x="6851681" y="6172450"/>
                      <a:pt x="6808726" y="6367211"/>
                    </a:cubicBezTo>
                    <a:cubicBezTo>
                      <a:pt x="6806579" y="6377012"/>
                      <a:pt x="6802409" y="6385660"/>
                      <a:pt x="6797230" y="6394424"/>
                    </a:cubicBezTo>
                    <a:cubicBezTo>
                      <a:pt x="6826540" y="6345532"/>
                      <a:pt x="6808853" y="6366057"/>
                      <a:pt x="6752253" y="6353027"/>
                    </a:cubicBezTo>
                    <a:cubicBezTo>
                      <a:pt x="6696917" y="6340458"/>
                      <a:pt x="6648277" y="6319011"/>
                      <a:pt x="6599385" y="6293527"/>
                    </a:cubicBezTo>
                    <a:cubicBezTo>
                      <a:pt x="6416069" y="6198165"/>
                      <a:pt x="6250440" y="6075474"/>
                      <a:pt x="6095676" y="5945403"/>
                    </a:cubicBezTo>
                    <a:cubicBezTo>
                      <a:pt x="5873069" y="5758484"/>
                      <a:pt x="5676614" y="5543084"/>
                      <a:pt x="5507069" y="5314883"/>
                    </a:cubicBezTo>
                    <a:cubicBezTo>
                      <a:pt x="5487234" y="5288131"/>
                      <a:pt x="5468788" y="5238432"/>
                      <a:pt x="5427729" y="5238547"/>
                    </a:cubicBezTo>
                    <a:cubicBezTo>
                      <a:pt x="5173916" y="5239009"/>
                      <a:pt x="4920104" y="5239470"/>
                      <a:pt x="4666165" y="5239585"/>
                    </a:cubicBezTo>
                    <a:cubicBezTo>
                      <a:pt x="4186208" y="5240046"/>
                      <a:pt x="3706377" y="5239701"/>
                      <a:pt x="3226420" y="5238201"/>
                    </a:cubicBezTo>
                    <a:cubicBezTo>
                      <a:pt x="2816960" y="5237048"/>
                      <a:pt x="2407373" y="5234857"/>
                      <a:pt x="1997912" y="5230130"/>
                    </a:cubicBezTo>
                    <a:cubicBezTo>
                      <a:pt x="1643156" y="5226094"/>
                      <a:pt x="1292316" y="5216177"/>
                      <a:pt x="960300" y="5089450"/>
                    </a:cubicBezTo>
                    <a:cubicBezTo>
                      <a:pt x="546418" y="4931359"/>
                      <a:pt x="286415" y="4596958"/>
                      <a:pt x="209854" y="4200403"/>
                    </a:cubicBezTo>
                    <a:cubicBezTo>
                      <a:pt x="177512" y="4032511"/>
                      <a:pt x="192799" y="3842478"/>
                      <a:pt x="204548" y="3695341"/>
                    </a:cubicBezTo>
                    <a:cubicBezTo>
                      <a:pt x="250914" y="3113829"/>
                      <a:pt x="285404" y="2531278"/>
                      <a:pt x="304608" y="1948497"/>
                    </a:cubicBezTo>
                    <a:cubicBezTo>
                      <a:pt x="315473" y="1618477"/>
                      <a:pt x="276434" y="1268854"/>
                      <a:pt x="376494" y="947944"/>
                    </a:cubicBezTo>
                    <a:cubicBezTo>
                      <a:pt x="445727" y="726547"/>
                      <a:pt x="592784" y="536399"/>
                      <a:pt x="788986" y="393760"/>
                    </a:cubicBezTo>
                    <a:cubicBezTo>
                      <a:pt x="1114180" y="157372"/>
                      <a:pt x="1559141" y="89569"/>
                      <a:pt x="1964054" y="82997"/>
                    </a:cubicBezTo>
                    <a:cubicBezTo>
                      <a:pt x="2178828" y="79422"/>
                      <a:pt x="2295816" y="91414"/>
                      <a:pt x="2510338" y="91414"/>
                    </a:cubicBezTo>
                    <a:cubicBezTo>
                      <a:pt x="3181318" y="91414"/>
                      <a:pt x="3852550" y="98910"/>
                      <a:pt x="4523277" y="83458"/>
                    </a:cubicBezTo>
                    <a:cubicBezTo>
                      <a:pt x="5850202" y="52901"/>
                      <a:pt x="7178390" y="57974"/>
                      <a:pt x="8505315" y="84034"/>
                    </a:cubicBezTo>
                    <a:cubicBezTo>
                      <a:pt x="8543343" y="84726"/>
                      <a:pt x="8718952" y="18077"/>
                      <a:pt x="8627484" y="16232"/>
                    </a:cubicBezTo>
                  </a:path>
                </a:pathLst>
              </a:custGeom>
              <a:solidFill>
                <a:srgbClr val="5E3023"/>
              </a:solidFill>
              <a:ln w="32337"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96852210-D5B2-4C15-9987-FEB5645886C5}"/>
                </a:ext>
              </a:extLst>
            </p:cNvPr>
            <p:cNvSpPr txBox="1"/>
            <p:nvPr/>
          </p:nvSpPr>
          <p:spPr>
            <a:xfrm>
              <a:off x="6764156" y="3571832"/>
              <a:ext cx="9391650" cy="3987094"/>
            </a:xfrm>
            <a:prstGeom prst="rect">
              <a:avLst/>
            </a:prstGeom>
            <a:noFill/>
          </p:spPr>
          <p:txBody>
            <a:bodyPr wrap="square">
              <a:spAutoFit/>
            </a:bodyPr>
            <a:lstStyle/>
            <a:p>
              <a:pPr marL="0" marR="0" algn="just">
                <a:lnSpc>
                  <a:spcPct val="150000"/>
                </a:lnSpc>
              </a:pP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kiến thức đã học ở bài 13 và bài 14, em hãy đánh giá ngắn gọn về vai trò của các nhân vật lịch sử: Trần Thủ Độ, Trần Quốc Tuần đối với nhà Trần và kháng chiến chống quân Mông – Nguyên.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2665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0" y="9035881"/>
            <a:ext cx="5557537" cy="1243499"/>
          </a:xfrm>
          <a:prstGeom prst="rect">
            <a:avLst/>
          </a:prstGeom>
        </p:spPr>
      </p:pic>
      <p:sp>
        <p:nvSpPr>
          <p:cNvPr id="4" name="TextBox 3">
            <a:extLst>
              <a:ext uri="{FF2B5EF4-FFF2-40B4-BE49-F238E27FC236}">
                <a16:creationId xmlns:a16="http://schemas.microsoft.com/office/drawing/2014/main" id="{8D4BAD69-6645-56DA-CFC5-029ED2E2D66D}"/>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Trần Thủ Độ</a:t>
            </a:r>
            <a:endParaRPr lang="en-US" sz="4800" b="1" dirty="0">
              <a:solidFill>
                <a:srgbClr val="9F472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98FBCA-A8CA-C272-2AC4-50DDA1C565AA}"/>
              </a:ext>
            </a:extLst>
          </p:cNvPr>
          <p:cNvSpPr txBox="1"/>
          <p:nvPr/>
        </p:nvSpPr>
        <p:spPr>
          <a:xfrm>
            <a:off x="7315200" y="2384379"/>
            <a:ext cx="10026593"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Vị quan khai quốc của triều Trần. </a:t>
            </a:r>
            <a:endParaRPr lang="en-US" sz="4000">
              <a:solidFill>
                <a:srgbClr val="000000"/>
              </a:solidFill>
              <a:ea typeface="Noto Sans Symbols"/>
              <a:cs typeface="Arial" panose="020B0604020202020204" pitchFamily="34" charset="0"/>
            </a:endParaRPr>
          </a:p>
          <a:p>
            <a:pPr marL="571500" lvl="0" indent="-571500" algn="just">
              <a:lnSpc>
                <a:spcPct val="150000"/>
              </a:lnSpc>
              <a:buFont typeface="Wingdings" panose="05000000000000000000" pitchFamily="2" charset="2"/>
              <a:buChar char="§"/>
            </a:pPr>
            <a:r>
              <a:rPr lang="vi-VN" sz="4000">
                <a:solidFill>
                  <a:srgbClr val="000000"/>
                </a:solidFill>
                <a:ea typeface="Noto Sans Symbols"/>
                <a:cs typeface="Arial" panose="020B0604020202020204" pitchFamily="34" charset="0"/>
              </a:rPr>
              <a:t>Trong cuộc kháng chiến chống quân xâm lược Mông Cổ năm 1258, Thái sư Trần Thủ Độ làm Tổng chỉ huy quân đội, đã lãnh đạo quân dân nhà Trần đánh đuổi quân xâm lược ra khỏi bờ cõi.</a:t>
            </a:r>
            <a:endParaRPr lang="vi-VN" sz="4000">
              <a:solidFill>
                <a:srgbClr val="000000"/>
              </a:solidFill>
              <a:latin typeface="Arial" panose="020B0604020202020204" pitchFamily="34" charset="0"/>
              <a:ea typeface="Noto Sans Symbols"/>
              <a:cs typeface="Arial" panose="020B0604020202020204" pitchFamily="34" charset="0"/>
            </a:endParaRPr>
          </a:p>
        </p:txBody>
      </p:sp>
      <p:pic>
        <p:nvPicPr>
          <p:cNvPr id="10" name="Picture 9" descr="A close-up of a book&#10;&#10;Description automatically generated with low confidence">
            <a:extLst>
              <a:ext uri="{FF2B5EF4-FFF2-40B4-BE49-F238E27FC236}">
                <a16:creationId xmlns:a16="http://schemas.microsoft.com/office/drawing/2014/main" id="{701666AD-08DC-0D7E-FFB1-F7E9785A97C8}"/>
              </a:ext>
            </a:extLst>
          </p:cNvPr>
          <p:cNvPicPr>
            <a:picLocks noChangeAspect="1"/>
          </p:cNvPicPr>
          <p:nvPr/>
        </p:nvPicPr>
        <p:blipFill rotWithShape="1">
          <a:blip r:embed="rId6">
            <a:extLst>
              <a:ext uri="{28A0092B-C50C-407E-A947-70E740481C1C}">
                <a14:useLocalDpi xmlns:a14="http://schemas.microsoft.com/office/drawing/2010/main" val="0"/>
              </a:ext>
            </a:extLst>
          </a:blip>
          <a:srcRect l="18148" r="18723"/>
          <a:stretch/>
        </p:blipFill>
        <p:spPr>
          <a:xfrm>
            <a:off x="1627627" y="1691003"/>
            <a:ext cx="5029200" cy="7966627"/>
          </a:xfrm>
          <a:prstGeom prst="rect">
            <a:avLst/>
          </a:prstGeom>
        </p:spPr>
      </p:pic>
    </p:spTree>
    <p:extLst>
      <p:ext uri="{BB962C8B-B14F-4D97-AF65-F5344CB8AC3E}">
        <p14:creationId xmlns:p14="http://schemas.microsoft.com/office/powerpoint/2010/main" val="2047794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0" y="9035881"/>
            <a:ext cx="5557537" cy="1243499"/>
          </a:xfrm>
          <a:prstGeom prst="rect">
            <a:avLst/>
          </a:prstGeom>
        </p:spPr>
      </p:pic>
      <p:sp>
        <p:nvSpPr>
          <p:cNvPr id="4" name="TextBox 3">
            <a:extLst>
              <a:ext uri="{FF2B5EF4-FFF2-40B4-BE49-F238E27FC236}">
                <a16:creationId xmlns:a16="http://schemas.microsoft.com/office/drawing/2014/main" id="{8D4BAD69-6645-56DA-CFC5-029ED2E2D66D}"/>
              </a:ext>
            </a:extLst>
          </p:cNvPr>
          <p:cNvSpPr txBox="1"/>
          <p:nvPr/>
        </p:nvSpPr>
        <p:spPr>
          <a:xfrm>
            <a:off x="4963543" y="62937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9F4727"/>
                </a:solidFill>
                <a:latin typeface="Arial" panose="020B0604020202020204" pitchFamily="34" charset="0"/>
                <a:cs typeface="Arial" panose="020B0604020202020204" pitchFamily="34" charset="0"/>
              </a:rPr>
              <a:t>Trần Quốc Tuấn</a:t>
            </a:r>
            <a:endParaRPr lang="en-US" sz="4800" b="1" dirty="0">
              <a:solidFill>
                <a:srgbClr val="9F472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98FBCA-A8CA-C272-2AC4-50DDA1C565AA}"/>
              </a:ext>
            </a:extLst>
          </p:cNvPr>
          <p:cNvSpPr txBox="1"/>
          <p:nvPr/>
        </p:nvSpPr>
        <p:spPr>
          <a:xfrm>
            <a:off x="895347" y="1921841"/>
            <a:ext cx="10972800"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Noto Sans Symbols"/>
                <a:cs typeface="Arial" panose="020B0604020202020204" pitchFamily="34" charset="0"/>
              </a:rPr>
              <a:t>Vị Tổng chỉ huy quân đội trong hai cuộc kháng chiến năm 1285 và năm 1287 – 1288</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C</a:t>
            </a:r>
            <a:r>
              <a:rPr lang="vi-VN" sz="3600">
                <a:solidFill>
                  <a:srgbClr val="000000"/>
                </a:solidFill>
                <a:latin typeface="Arial" panose="020B0604020202020204" pitchFamily="34" charset="0"/>
                <a:ea typeface="Noto Sans Symbols"/>
                <a:cs typeface="Arial" panose="020B0604020202020204" pitchFamily="34" charset="0"/>
              </a:rPr>
              <a:t>ùng với các vua Trần đưa ra những chủ trương, kế sách đúng đắn, là điều kiện tiên quyết dẫn đến thắng lợi của các cuộc kháng chiến</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N</a:t>
            </a:r>
            <a:r>
              <a:rPr lang="vi-VN" sz="3600">
                <a:solidFill>
                  <a:srgbClr val="000000"/>
                </a:solidFill>
                <a:latin typeface="Arial" panose="020B0604020202020204" pitchFamily="34" charset="0"/>
                <a:ea typeface="Noto Sans Symbols"/>
                <a:cs typeface="Arial" panose="020B0604020202020204" pitchFamily="34" charset="0"/>
              </a:rPr>
              <a:t>gười huấn luyện quân đội, khích lệ tinh thần các chiến sĩ thông qua việc soạn thảo Hịch tướng sĩ</a:t>
            </a:r>
            <a:r>
              <a:rPr lang="en-US" sz="3600">
                <a:solidFill>
                  <a:srgbClr val="000000"/>
                </a:solidFill>
                <a:latin typeface="Arial" panose="020B0604020202020204" pitchFamily="34" charset="0"/>
                <a:ea typeface="Noto Sans Symbols"/>
                <a:cs typeface="Arial" panose="020B0604020202020204" pitchFamily="34" charset="0"/>
              </a:rPr>
              <a:t>.</a:t>
            </a:r>
          </a:p>
          <a:p>
            <a:pPr marL="571500" lvl="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Noto Sans Symbols"/>
                <a:cs typeface="Arial" panose="020B0604020202020204" pitchFamily="34" charset="0"/>
              </a:rPr>
              <a:t>T</a:t>
            </a:r>
            <a:r>
              <a:rPr lang="vi-VN" sz="3600">
                <a:solidFill>
                  <a:srgbClr val="000000"/>
                </a:solidFill>
                <a:latin typeface="Arial" panose="020B0604020202020204" pitchFamily="34" charset="0"/>
                <a:ea typeface="Noto Sans Symbols"/>
                <a:cs typeface="Arial" panose="020B0604020202020204" pitchFamily="34" charset="0"/>
              </a:rPr>
              <a:t>ác giả của các bộ binh thư nổi tiếng: Binh thư yếu lược, Vạn Kiếp tông bí truyền thu.</a:t>
            </a:r>
          </a:p>
        </p:txBody>
      </p:sp>
      <p:pic>
        <p:nvPicPr>
          <p:cNvPr id="10" name="Picture 9">
            <a:extLst>
              <a:ext uri="{FF2B5EF4-FFF2-40B4-BE49-F238E27FC236}">
                <a16:creationId xmlns:a16="http://schemas.microsoft.com/office/drawing/2014/main" id="{701666AD-08DC-0D7E-FFB1-F7E9785A97C8}"/>
              </a:ext>
            </a:extLst>
          </p:cNvPr>
          <p:cNvPicPr>
            <a:picLocks noChangeAspect="1"/>
          </p:cNvPicPr>
          <p:nvPr/>
        </p:nvPicPr>
        <p:blipFill rotWithShape="1">
          <a:blip r:embed="rId6">
            <a:extLst>
              <a:ext uri="{28A0092B-C50C-407E-A947-70E740481C1C}">
                <a14:useLocalDpi xmlns:a14="http://schemas.microsoft.com/office/drawing/2010/main" val="0"/>
              </a:ext>
            </a:extLst>
          </a:blip>
          <a:srcRect l="30282" r="22414"/>
          <a:stretch/>
        </p:blipFill>
        <p:spPr>
          <a:xfrm>
            <a:off x="12363452" y="1672852"/>
            <a:ext cx="5029200" cy="7966627"/>
          </a:xfrm>
          <a:prstGeom prst="rect">
            <a:avLst/>
          </a:prstGeom>
        </p:spPr>
      </p:pic>
    </p:spTree>
    <p:extLst>
      <p:ext uri="{BB962C8B-B14F-4D97-AF65-F5344CB8AC3E}">
        <p14:creationId xmlns:p14="http://schemas.microsoft.com/office/powerpoint/2010/main" val="256031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sp>
        <p:nvSpPr>
          <p:cNvPr id="21" name="TextBox 21"/>
          <p:cNvSpPr txBox="1"/>
          <p:nvPr/>
        </p:nvSpPr>
        <p:spPr>
          <a:xfrm>
            <a:off x="1006469" y="571500"/>
            <a:ext cx="5598298" cy="2858731"/>
          </a:xfrm>
          <a:prstGeom prst="rect">
            <a:avLst/>
          </a:prstGeom>
        </p:spPr>
        <p:txBody>
          <a:bodyPr wrap="square" lIns="0" tIns="0" rIns="0" bIns="0" rtlCol="0" anchor="t">
            <a:spAutoFit/>
          </a:bodyPr>
          <a:lstStyle/>
          <a:p>
            <a:pPr marL="0" lvl="0" indent="0" algn="ctr">
              <a:lnSpc>
                <a:spcPct val="150000"/>
              </a:lnSpc>
            </a:pPr>
            <a:r>
              <a:rPr lang="en-US" sz="6600" b="1" dirty="0">
                <a:solidFill>
                  <a:srgbClr val="5E3023"/>
                </a:solidFill>
                <a:latin typeface="Arial" panose="020B0604020202020204" pitchFamily="34" charset="0"/>
                <a:cs typeface="Arial" panose="020B0604020202020204" pitchFamily="34" charset="0"/>
              </a:rPr>
              <a:t>NỘI DUNG BÀI HỌC</a:t>
            </a:r>
          </a:p>
        </p:txBody>
      </p:sp>
      <p:grpSp>
        <p:nvGrpSpPr>
          <p:cNvPr id="36" name="Group 35">
            <a:extLst>
              <a:ext uri="{FF2B5EF4-FFF2-40B4-BE49-F238E27FC236}">
                <a16:creationId xmlns:a16="http://schemas.microsoft.com/office/drawing/2014/main" id="{7C42B090-FC7F-48AC-A781-A3F3EFAF005D}"/>
              </a:ext>
            </a:extLst>
          </p:cNvPr>
          <p:cNvGrpSpPr/>
          <p:nvPr/>
        </p:nvGrpSpPr>
        <p:grpSpPr>
          <a:xfrm>
            <a:off x="7668791" y="1028700"/>
            <a:ext cx="4972916" cy="3934332"/>
            <a:chOff x="7772401" y="1500750"/>
            <a:chExt cx="4972916" cy="3934332"/>
          </a:xfrm>
        </p:grpSpPr>
        <p:grpSp>
          <p:nvGrpSpPr>
            <p:cNvPr id="14" name="Group 14"/>
            <p:cNvGrpSpPr/>
            <p:nvPr/>
          </p:nvGrpSpPr>
          <p:grpSpPr>
            <a:xfrm>
              <a:off x="7772401" y="1500750"/>
              <a:ext cx="4972916" cy="1072849"/>
              <a:chOff x="0" y="0"/>
              <a:chExt cx="2356426" cy="660400"/>
            </a:xfrm>
          </p:grpSpPr>
          <p:sp>
            <p:nvSpPr>
              <p:cNvPr id="15" name="Freeform 15"/>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grpSp>
          <p:nvGrpSpPr>
            <p:cNvPr id="16" name="Group 16"/>
            <p:cNvGrpSpPr/>
            <p:nvPr/>
          </p:nvGrpSpPr>
          <p:grpSpPr>
            <a:xfrm>
              <a:off x="7772401" y="2744024"/>
              <a:ext cx="4972916" cy="2691058"/>
              <a:chOff x="0" y="0"/>
              <a:chExt cx="2356426" cy="1656500"/>
            </a:xfrm>
          </p:grpSpPr>
          <p:sp>
            <p:nvSpPr>
              <p:cNvPr id="17" name="Freeform 17"/>
              <p:cNvSpPr/>
              <p:nvPr/>
            </p:nvSpPr>
            <p:spPr>
              <a:xfrm>
                <a:off x="0" y="0"/>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txBody>
              <a:bodyPr/>
              <a:lstStyle/>
              <a:p>
                <a:endParaRPr lang="en-US" dirty="0"/>
              </a:p>
            </p:txBody>
          </p:sp>
        </p:grpSp>
        <p:sp>
          <p:nvSpPr>
            <p:cNvPr id="25" name="TextBox 25"/>
            <p:cNvSpPr txBox="1"/>
            <p:nvPr/>
          </p:nvSpPr>
          <p:spPr>
            <a:xfrm>
              <a:off x="7772401" y="2850239"/>
              <a:ext cx="4896716"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1258</a:t>
              </a:r>
              <a:endParaRPr lang="en-US" sz="3600" u="none" dirty="0">
                <a:solidFill>
                  <a:srgbClr val="000000"/>
                </a:solidFill>
                <a:latin typeface="Arial" panose="020B0604020202020204" pitchFamily="34" charset="0"/>
                <a:cs typeface="Arial" panose="020B0604020202020204" pitchFamily="34" charset="0"/>
              </a:endParaRPr>
            </a:p>
          </p:txBody>
        </p:sp>
        <p:sp>
          <p:nvSpPr>
            <p:cNvPr id="29" name="TextBox 29"/>
            <p:cNvSpPr txBox="1"/>
            <p:nvPr/>
          </p:nvSpPr>
          <p:spPr>
            <a:xfrm>
              <a:off x="8739625" y="1905629"/>
              <a:ext cx="3038468" cy="411480"/>
            </a:xfrm>
            <a:prstGeom prst="rect">
              <a:avLst/>
            </a:prstGeom>
          </p:spPr>
          <p:txBody>
            <a:bodyPr lIns="0" tIns="0" rIns="0" bIns="0" rtlCol="0" anchor="t">
              <a:spAutoFit/>
            </a:bodyPr>
            <a:lstStyle/>
            <a:p>
              <a:pPr algn="ctr">
                <a:lnSpc>
                  <a:spcPts val="3240"/>
                </a:lnSpc>
              </a:pPr>
              <a:r>
                <a:rPr lang="en-US" sz="3600" b="1" spc="118" dirty="0">
                  <a:solidFill>
                    <a:srgbClr val="FFFFFF"/>
                  </a:solidFill>
                  <a:latin typeface="Arial" panose="020B0604020202020204" pitchFamily="34" charset="0"/>
                  <a:cs typeface="Arial" panose="020B0604020202020204" pitchFamily="34" charset="0"/>
                </a:rPr>
                <a:t>PHẦN 1</a:t>
              </a:r>
            </a:p>
          </p:txBody>
        </p:sp>
      </p:grpSp>
      <p:grpSp>
        <p:nvGrpSpPr>
          <p:cNvPr id="35" name="Group 34">
            <a:extLst>
              <a:ext uri="{FF2B5EF4-FFF2-40B4-BE49-F238E27FC236}">
                <a16:creationId xmlns:a16="http://schemas.microsoft.com/office/drawing/2014/main" id="{2E596F76-222B-44A8-8C5C-544155AE9F3E}"/>
              </a:ext>
            </a:extLst>
          </p:cNvPr>
          <p:cNvGrpSpPr/>
          <p:nvPr/>
        </p:nvGrpSpPr>
        <p:grpSpPr>
          <a:xfrm>
            <a:off x="12981827" y="1028700"/>
            <a:ext cx="4972916" cy="3934330"/>
            <a:chOff x="12981827" y="1500750"/>
            <a:chExt cx="4972916" cy="3934330"/>
          </a:xfrm>
        </p:grpSpPr>
        <p:grpSp>
          <p:nvGrpSpPr>
            <p:cNvPr id="2" name="Group 2"/>
            <p:cNvGrpSpPr/>
            <p:nvPr/>
          </p:nvGrpSpPr>
          <p:grpSpPr>
            <a:xfrm>
              <a:off x="12981827" y="2744022"/>
              <a:ext cx="4972916" cy="2691058"/>
              <a:chOff x="0" y="-1"/>
              <a:chExt cx="2356426" cy="1656500"/>
            </a:xfrm>
          </p:grpSpPr>
          <p:sp>
            <p:nvSpPr>
              <p:cNvPr id="3" name="Freeform 3"/>
              <p:cNvSpPr/>
              <p:nvPr/>
            </p:nvSpPr>
            <p:spPr>
              <a:xfrm>
                <a:off x="0" y="-1"/>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sp>
        </p:grpSp>
        <p:grpSp>
          <p:nvGrpSpPr>
            <p:cNvPr id="12" name="Group 12"/>
            <p:cNvGrpSpPr/>
            <p:nvPr/>
          </p:nvGrpSpPr>
          <p:grpSpPr>
            <a:xfrm>
              <a:off x="12981827" y="1500750"/>
              <a:ext cx="4972916" cy="1072849"/>
              <a:chOff x="0" y="0"/>
              <a:chExt cx="2356426" cy="660400"/>
            </a:xfrm>
          </p:grpSpPr>
          <p:sp>
            <p:nvSpPr>
              <p:cNvPr id="13" name="Freeform 13"/>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sp>
          <p:nvSpPr>
            <p:cNvPr id="27" name="TextBox 27"/>
            <p:cNvSpPr txBox="1"/>
            <p:nvPr/>
          </p:nvSpPr>
          <p:spPr>
            <a:xfrm>
              <a:off x="13142373" y="2888719"/>
              <a:ext cx="4651823"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1285</a:t>
              </a:r>
              <a:endParaRPr lang="en-US" sz="3600" u="none" dirty="0">
                <a:solidFill>
                  <a:srgbClr val="000000"/>
                </a:solidFill>
                <a:latin typeface="Arial" panose="020B0604020202020204" pitchFamily="34" charset="0"/>
                <a:cs typeface="Arial" panose="020B0604020202020204" pitchFamily="34" charset="0"/>
              </a:endParaRPr>
            </a:p>
          </p:txBody>
        </p:sp>
        <p:sp>
          <p:nvSpPr>
            <p:cNvPr id="30" name="TextBox 30"/>
            <p:cNvSpPr txBox="1"/>
            <p:nvPr/>
          </p:nvSpPr>
          <p:spPr>
            <a:xfrm>
              <a:off x="13949051" y="1905629"/>
              <a:ext cx="3038468" cy="411480"/>
            </a:xfrm>
            <a:prstGeom prst="rect">
              <a:avLst/>
            </a:prstGeom>
          </p:spPr>
          <p:txBody>
            <a:bodyPr lIns="0" tIns="0" rIns="0" bIns="0" rtlCol="0" anchor="t">
              <a:spAutoFit/>
            </a:bodyPr>
            <a:lstStyle/>
            <a:p>
              <a:pPr marL="0" lvl="0" indent="0" algn="ctr">
                <a:lnSpc>
                  <a:spcPts val="3240"/>
                </a:lnSpc>
              </a:pPr>
              <a:r>
                <a:rPr lang="en-US" sz="3600" b="1" spc="118" dirty="0">
                  <a:solidFill>
                    <a:srgbClr val="FFFFFF"/>
                  </a:solidFill>
                  <a:latin typeface="Arial" panose="020B0604020202020204" pitchFamily="34" charset="0"/>
                  <a:cs typeface="Arial" panose="020B0604020202020204" pitchFamily="34" charset="0"/>
                </a:rPr>
                <a:t>PHẦN</a:t>
              </a:r>
              <a:r>
                <a:rPr lang="en-US" sz="3600" b="1" u="none" spc="118" dirty="0">
                  <a:solidFill>
                    <a:srgbClr val="FFFFFF"/>
                  </a:solidFill>
                  <a:latin typeface="Arial" panose="020B0604020202020204" pitchFamily="34" charset="0"/>
                  <a:cs typeface="Arial" panose="020B0604020202020204" pitchFamily="34" charset="0"/>
                </a:rPr>
                <a:t> 2</a:t>
              </a:r>
            </a:p>
          </p:txBody>
        </p:sp>
      </p:grpSp>
      <p:pic>
        <p:nvPicPr>
          <p:cNvPr id="33" name="Picture 3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28575" y="418598"/>
            <a:ext cx="968916" cy="968916"/>
          </a:xfrm>
          <a:prstGeom prst="rect">
            <a:avLst/>
          </a:prstGeom>
        </p:spPr>
      </p:pic>
      <p:pic>
        <p:nvPicPr>
          <p:cNvPr id="34" name="Picture 7">
            <a:extLst>
              <a:ext uri="{FF2B5EF4-FFF2-40B4-BE49-F238E27FC236}">
                <a16:creationId xmlns:a16="http://schemas.microsoft.com/office/drawing/2014/main" id="{09CEF695-AEA4-472F-87C8-3164DAADEF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6469" y="4031603"/>
            <a:ext cx="5598298" cy="5472337"/>
          </a:xfrm>
          <a:prstGeom prst="rect">
            <a:avLst/>
          </a:prstGeom>
        </p:spPr>
      </p:pic>
      <p:grpSp>
        <p:nvGrpSpPr>
          <p:cNvPr id="18" name="Group 17">
            <a:extLst>
              <a:ext uri="{FF2B5EF4-FFF2-40B4-BE49-F238E27FC236}">
                <a16:creationId xmlns:a16="http://schemas.microsoft.com/office/drawing/2014/main" id="{566A9410-633F-4D44-C0C6-FA7A52075CC3}"/>
              </a:ext>
            </a:extLst>
          </p:cNvPr>
          <p:cNvGrpSpPr/>
          <p:nvPr/>
        </p:nvGrpSpPr>
        <p:grpSpPr>
          <a:xfrm>
            <a:off x="7668791" y="5524500"/>
            <a:ext cx="4972916" cy="3934332"/>
            <a:chOff x="7772401" y="1500750"/>
            <a:chExt cx="4972916" cy="3934332"/>
          </a:xfrm>
        </p:grpSpPr>
        <p:grpSp>
          <p:nvGrpSpPr>
            <p:cNvPr id="19" name="Group 14">
              <a:extLst>
                <a:ext uri="{FF2B5EF4-FFF2-40B4-BE49-F238E27FC236}">
                  <a16:creationId xmlns:a16="http://schemas.microsoft.com/office/drawing/2014/main" id="{787597EE-8133-561B-EC30-1FACEEC6EEBA}"/>
                </a:ext>
              </a:extLst>
            </p:cNvPr>
            <p:cNvGrpSpPr/>
            <p:nvPr/>
          </p:nvGrpSpPr>
          <p:grpSpPr>
            <a:xfrm>
              <a:off x="7772401" y="1500750"/>
              <a:ext cx="4972916" cy="1072849"/>
              <a:chOff x="0" y="0"/>
              <a:chExt cx="2356426" cy="660400"/>
            </a:xfrm>
          </p:grpSpPr>
          <p:sp>
            <p:nvSpPr>
              <p:cNvPr id="39" name="Freeform 15">
                <a:extLst>
                  <a:ext uri="{FF2B5EF4-FFF2-40B4-BE49-F238E27FC236}">
                    <a16:creationId xmlns:a16="http://schemas.microsoft.com/office/drawing/2014/main" id="{72AADFD1-B7D6-4535-2D5C-1CD084DBF711}"/>
                  </a:ext>
                </a:extLst>
              </p:cNvPr>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grpSp>
          <p:nvGrpSpPr>
            <p:cNvPr id="20" name="Group 16">
              <a:extLst>
                <a:ext uri="{FF2B5EF4-FFF2-40B4-BE49-F238E27FC236}">
                  <a16:creationId xmlns:a16="http://schemas.microsoft.com/office/drawing/2014/main" id="{112F5A29-99D5-8BB6-8FE9-C58845C431F0}"/>
                </a:ext>
              </a:extLst>
            </p:cNvPr>
            <p:cNvGrpSpPr/>
            <p:nvPr/>
          </p:nvGrpSpPr>
          <p:grpSpPr>
            <a:xfrm>
              <a:off x="7772401" y="2744024"/>
              <a:ext cx="4972916" cy="2691058"/>
              <a:chOff x="0" y="0"/>
              <a:chExt cx="2356426" cy="1656500"/>
            </a:xfrm>
          </p:grpSpPr>
          <p:sp>
            <p:nvSpPr>
              <p:cNvPr id="24" name="Freeform 17">
                <a:extLst>
                  <a:ext uri="{FF2B5EF4-FFF2-40B4-BE49-F238E27FC236}">
                    <a16:creationId xmlns:a16="http://schemas.microsoft.com/office/drawing/2014/main" id="{9289EB35-8BAB-6ED8-2CDF-A960E250DA60}"/>
                  </a:ext>
                </a:extLst>
              </p:cNvPr>
              <p:cNvSpPr/>
              <p:nvPr/>
            </p:nvSpPr>
            <p:spPr>
              <a:xfrm>
                <a:off x="0" y="0"/>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txBody>
              <a:bodyPr/>
              <a:lstStyle/>
              <a:p>
                <a:endParaRPr lang="en-US" dirty="0"/>
              </a:p>
            </p:txBody>
          </p:sp>
        </p:grpSp>
        <p:sp>
          <p:nvSpPr>
            <p:cNvPr id="22" name="TextBox 25">
              <a:extLst>
                <a:ext uri="{FF2B5EF4-FFF2-40B4-BE49-F238E27FC236}">
                  <a16:creationId xmlns:a16="http://schemas.microsoft.com/office/drawing/2014/main" id="{5065E6FB-1279-F10A-B4AA-D070E458CC7A}"/>
                </a:ext>
              </a:extLst>
            </p:cNvPr>
            <p:cNvSpPr txBox="1"/>
            <p:nvPr/>
          </p:nvSpPr>
          <p:spPr>
            <a:xfrm>
              <a:off x="7772401" y="2850239"/>
              <a:ext cx="4896716" cy="2390334"/>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Cuộc kháng chiến chống quân Mông Cổ năm 1287-1288</a:t>
              </a:r>
              <a:endParaRPr lang="en-US" sz="3600" u="none" dirty="0">
                <a:solidFill>
                  <a:srgbClr val="000000"/>
                </a:solidFill>
                <a:latin typeface="Arial" panose="020B0604020202020204" pitchFamily="34" charset="0"/>
                <a:cs typeface="Arial" panose="020B0604020202020204" pitchFamily="34" charset="0"/>
              </a:endParaRPr>
            </a:p>
          </p:txBody>
        </p:sp>
        <p:sp>
          <p:nvSpPr>
            <p:cNvPr id="23" name="TextBox 29">
              <a:extLst>
                <a:ext uri="{FF2B5EF4-FFF2-40B4-BE49-F238E27FC236}">
                  <a16:creationId xmlns:a16="http://schemas.microsoft.com/office/drawing/2014/main" id="{17A5AD94-4520-0E0E-8253-11283684C762}"/>
                </a:ext>
              </a:extLst>
            </p:cNvPr>
            <p:cNvSpPr txBox="1"/>
            <p:nvPr/>
          </p:nvSpPr>
          <p:spPr>
            <a:xfrm>
              <a:off x="8739625" y="1905629"/>
              <a:ext cx="3038468" cy="411480"/>
            </a:xfrm>
            <a:prstGeom prst="rect">
              <a:avLst/>
            </a:prstGeom>
          </p:spPr>
          <p:txBody>
            <a:bodyPr lIns="0" tIns="0" rIns="0" bIns="0" rtlCol="0" anchor="t">
              <a:spAutoFit/>
            </a:bodyPr>
            <a:lstStyle/>
            <a:p>
              <a:pPr algn="ctr">
                <a:lnSpc>
                  <a:spcPts val="3240"/>
                </a:lnSpc>
              </a:pPr>
              <a:r>
                <a:rPr lang="en-US" sz="3600" b="1" spc="118">
                  <a:solidFill>
                    <a:srgbClr val="FFFFFF"/>
                  </a:solidFill>
                  <a:latin typeface="Arial" panose="020B0604020202020204" pitchFamily="34" charset="0"/>
                  <a:cs typeface="Arial" panose="020B0604020202020204" pitchFamily="34" charset="0"/>
                </a:rPr>
                <a:t>PHẦN 3</a:t>
              </a:r>
              <a:endParaRPr lang="en-US" sz="3600" b="1" spc="118" dirty="0">
                <a:solidFill>
                  <a:srgbClr val="FFFFFF"/>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8610975A-7D51-0171-E0F5-343DFEB61D11}"/>
              </a:ext>
            </a:extLst>
          </p:cNvPr>
          <p:cNvGrpSpPr/>
          <p:nvPr/>
        </p:nvGrpSpPr>
        <p:grpSpPr>
          <a:xfrm>
            <a:off x="12981827" y="5524500"/>
            <a:ext cx="4972916" cy="3934330"/>
            <a:chOff x="12981827" y="1500750"/>
            <a:chExt cx="4972916" cy="3934330"/>
          </a:xfrm>
        </p:grpSpPr>
        <p:grpSp>
          <p:nvGrpSpPr>
            <p:cNvPr id="41" name="Group 2">
              <a:extLst>
                <a:ext uri="{FF2B5EF4-FFF2-40B4-BE49-F238E27FC236}">
                  <a16:creationId xmlns:a16="http://schemas.microsoft.com/office/drawing/2014/main" id="{9BACA682-8575-7DE7-3D5C-985450467320}"/>
                </a:ext>
              </a:extLst>
            </p:cNvPr>
            <p:cNvGrpSpPr/>
            <p:nvPr/>
          </p:nvGrpSpPr>
          <p:grpSpPr>
            <a:xfrm>
              <a:off x="12981827" y="2744022"/>
              <a:ext cx="4972916" cy="2691058"/>
              <a:chOff x="0" y="-1"/>
              <a:chExt cx="2356426" cy="1656500"/>
            </a:xfrm>
          </p:grpSpPr>
          <p:sp>
            <p:nvSpPr>
              <p:cNvPr id="46" name="Freeform 3">
                <a:extLst>
                  <a:ext uri="{FF2B5EF4-FFF2-40B4-BE49-F238E27FC236}">
                    <a16:creationId xmlns:a16="http://schemas.microsoft.com/office/drawing/2014/main" id="{9F161AE0-AAC0-6F3A-C165-42FC59B3A526}"/>
                  </a:ext>
                </a:extLst>
              </p:cNvPr>
              <p:cNvSpPr/>
              <p:nvPr/>
            </p:nvSpPr>
            <p:spPr>
              <a:xfrm>
                <a:off x="0" y="-1"/>
                <a:ext cx="2356426" cy="1656500"/>
              </a:xfrm>
              <a:custGeom>
                <a:avLst/>
                <a:gdLst/>
                <a:ahLst/>
                <a:cxnLst/>
                <a:rect l="l" t="t" r="r" b="b"/>
                <a:pathLst>
                  <a:path w="2356426" h="1402706">
                    <a:moveTo>
                      <a:pt x="2231966" y="1402705"/>
                    </a:moveTo>
                    <a:lnTo>
                      <a:pt x="124460" y="1402705"/>
                    </a:lnTo>
                    <a:cubicBezTo>
                      <a:pt x="55880" y="1402705"/>
                      <a:pt x="0" y="1346825"/>
                      <a:pt x="0" y="1278245"/>
                    </a:cubicBezTo>
                    <a:lnTo>
                      <a:pt x="0" y="124460"/>
                    </a:lnTo>
                    <a:cubicBezTo>
                      <a:pt x="0" y="55880"/>
                      <a:pt x="55880" y="0"/>
                      <a:pt x="124460" y="0"/>
                    </a:cubicBezTo>
                    <a:lnTo>
                      <a:pt x="2231966" y="0"/>
                    </a:lnTo>
                    <a:cubicBezTo>
                      <a:pt x="2300546" y="0"/>
                      <a:pt x="2356426" y="55880"/>
                      <a:pt x="2356426" y="124460"/>
                    </a:cubicBezTo>
                    <a:lnTo>
                      <a:pt x="2356426" y="1278246"/>
                    </a:lnTo>
                    <a:cubicBezTo>
                      <a:pt x="2356426" y="1346826"/>
                      <a:pt x="2300546" y="1402706"/>
                      <a:pt x="2231966" y="1402706"/>
                    </a:cubicBezTo>
                    <a:close/>
                  </a:path>
                </a:pathLst>
              </a:custGeom>
              <a:solidFill>
                <a:srgbClr val="E6CCBC"/>
              </a:solidFill>
            </p:spPr>
          </p:sp>
        </p:grpSp>
        <p:grpSp>
          <p:nvGrpSpPr>
            <p:cNvPr id="42" name="Group 12">
              <a:extLst>
                <a:ext uri="{FF2B5EF4-FFF2-40B4-BE49-F238E27FC236}">
                  <a16:creationId xmlns:a16="http://schemas.microsoft.com/office/drawing/2014/main" id="{F97DDC34-5CE8-1CDF-6002-98AAE818DBB6}"/>
                </a:ext>
              </a:extLst>
            </p:cNvPr>
            <p:cNvGrpSpPr/>
            <p:nvPr/>
          </p:nvGrpSpPr>
          <p:grpSpPr>
            <a:xfrm>
              <a:off x="12981827" y="1500750"/>
              <a:ext cx="4972916" cy="1072849"/>
              <a:chOff x="0" y="0"/>
              <a:chExt cx="2356426" cy="660400"/>
            </a:xfrm>
          </p:grpSpPr>
          <p:sp>
            <p:nvSpPr>
              <p:cNvPr id="45" name="Freeform 13">
                <a:extLst>
                  <a:ext uri="{FF2B5EF4-FFF2-40B4-BE49-F238E27FC236}">
                    <a16:creationId xmlns:a16="http://schemas.microsoft.com/office/drawing/2014/main" id="{7449A320-9750-E3FE-2D39-A1C1825869A3}"/>
                  </a:ext>
                </a:extLst>
              </p:cNvPr>
              <p:cNvSpPr/>
              <p:nvPr/>
            </p:nvSpPr>
            <p:spPr>
              <a:xfrm>
                <a:off x="0" y="0"/>
                <a:ext cx="2356426" cy="660400"/>
              </a:xfrm>
              <a:custGeom>
                <a:avLst/>
                <a:gdLst/>
                <a:ahLst/>
                <a:cxnLst/>
                <a:rect l="l" t="t" r="r" b="b"/>
                <a:pathLst>
                  <a:path w="2356426" h="660400">
                    <a:moveTo>
                      <a:pt x="2231966" y="660400"/>
                    </a:moveTo>
                    <a:lnTo>
                      <a:pt x="124460" y="660400"/>
                    </a:lnTo>
                    <a:cubicBezTo>
                      <a:pt x="55880" y="660400"/>
                      <a:pt x="0" y="604520"/>
                      <a:pt x="0" y="535940"/>
                    </a:cubicBezTo>
                    <a:lnTo>
                      <a:pt x="0" y="124460"/>
                    </a:lnTo>
                    <a:cubicBezTo>
                      <a:pt x="0" y="55880"/>
                      <a:pt x="55880" y="0"/>
                      <a:pt x="124460" y="0"/>
                    </a:cubicBezTo>
                    <a:lnTo>
                      <a:pt x="2231966" y="0"/>
                    </a:lnTo>
                    <a:cubicBezTo>
                      <a:pt x="2300546" y="0"/>
                      <a:pt x="2356426" y="55880"/>
                      <a:pt x="2356426" y="124460"/>
                    </a:cubicBezTo>
                    <a:lnTo>
                      <a:pt x="2356426" y="535940"/>
                    </a:lnTo>
                    <a:cubicBezTo>
                      <a:pt x="2356426" y="604520"/>
                      <a:pt x="2300546" y="660400"/>
                      <a:pt x="2231966" y="660400"/>
                    </a:cubicBezTo>
                    <a:close/>
                  </a:path>
                </a:pathLst>
              </a:custGeom>
              <a:solidFill>
                <a:srgbClr val="C08552"/>
              </a:solidFill>
            </p:spPr>
          </p:sp>
        </p:grpSp>
        <p:sp>
          <p:nvSpPr>
            <p:cNvPr id="43" name="TextBox 27">
              <a:extLst>
                <a:ext uri="{FF2B5EF4-FFF2-40B4-BE49-F238E27FC236}">
                  <a16:creationId xmlns:a16="http://schemas.microsoft.com/office/drawing/2014/main" id="{C3D46370-7318-F632-98BC-EF2FC868C86E}"/>
                </a:ext>
              </a:extLst>
            </p:cNvPr>
            <p:cNvSpPr txBox="1"/>
            <p:nvPr/>
          </p:nvSpPr>
          <p:spPr>
            <a:xfrm>
              <a:off x="13142373" y="3270333"/>
              <a:ext cx="4651823" cy="1559338"/>
            </a:xfrm>
            <a:prstGeom prst="rect">
              <a:avLst/>
            </a:prstGeom>
          </p:spPr>
          <p:txBody>
            <a:bodyPr wrap="square" lIns="0" tIns="0" rIns="0" bIns="0" rtlCol="0" anchor="t">
              <a:spAutoFit/>
            </a:bodyPr>
            <a:lstStyle/>
            <a:p>
              <a:pPr algn="ctr">
                <a:lnSpc>
                  <a:spcPct val="150000"/>
                </a:lnSpc>
                <a:spcBef>
                  <a:spcPct val="0"/>
                </a:spcBef>
              </a:pPr>
              <a:r>
                <a:rPr lang="en-US" sz="3600" u="none">
                  <a:solidFill>
                    <a:srgbClr val="000000"/>
                  </a:solidFill>
                  <a:latin typeface="Arial" panose="020B0604020202020204" pitchFamily="34" charset="0"/>
                  <a:cs typeface="Arial" panose="020B0604020202020204" pitchFamily="34" charset="0"/>
                </a:rPr>
                <a:t>Nguyên nhân thắng lợi và ý nghĩa lịch sử</a:t>
              </a:r>
              <a:endParaRPr lang="en-US" sz="3600" u="none" dirty="0">
                <a:solidFill>
                  <a:srgbClr val="000000"/>
                </a:solidFill>
                <a:latin typeface="Arial" panose="020B0604020202020204" pitchFamily="34" charset="0"/>
                <a:cs typeface="Arial" panose="020B0604020202020204" pitchFamily="34" charset="0"/>
              </a:endParaRPr>
            </a:p>
          </p:txBody>
        </p:sp>
        <p:sp>
          <p:nvSpPr>
            <p:cNvPr id="44" name="TextBox 30">
              <a:extLst>
                <a:ext uri="{FF2B5EF4-FFF2-40B4-BE49-F238E27FC236}">
                  <a16:creationId xmlns:a16="http://schemas.microsoft.com/office/drawing/2014/main" id="{8D7AED5C-7237-0748-3AF9-8072216756BF}"/>
                </a:ext>
              </a:extLst>
            </p:cNvPr>
            <p:cNvSpPr txBox="1"/>
            <p:nvPr/>
          </p:nvSpPr>
          <p:spPr>
            <a:xfrm>
              <a:off x="13949051" y="1905629"/>
              <a:ext cx="3038468" cy="411480"/>
            </a:xfrm>
            <a:prstGeom prst="rect">
              <a:avLst/>
            </a:prstGeom>
          </p:spPr>
          <p:txBody>
            <a:bodyPr lIns="0" tIns="0" rIns="0" bIns="0" rtlCol="0" anchor="t">
              <a:spAutoFit/>
            </a:bodyPr>
            <a:lstStyle/>
            <a:p>
              <a:pPr marL="0" lvl="0" indent="0" algn="ctr">
                <a:lnSpc>
                  <a:spcPts val="3240"/>
                </a:lnSpc>
              </a:pPr>
              <a:r>
                <a:rPr lang="en-US" sz="3600" b="1" spc="118">
                  <a:solidFill>
                    <a:srgbClr val="FFFFFF"/>
                  </a:solidFill>
                  <a:latin typeface="Arial" panose="020B0604020202020204" pitchFamily="34" charset="0"/>
                  <a:cs typeface="Arial" panose="020B0604020202020204" pitchFamily="34" charset="0"/>
                </a:rPr>
                <a:t>PHẦN</a:t>
              </a:r>
              <a:r>
                <a:rPr lang="en-US" sz="3600" b="1" u="none" spc="118">
                  <a:solidFill>
                    <a:srgbClr val="FFFFFF"/>
                  </a:solidFill>
                  <a:latin typeface="Arial" panose="020B0604020202020204" pitchFamily="34" charset="0"/>
                  <a:cs typeface="Arial" panose="020B0604020202020204" pitchFamily="34" charset="0"/>
                </a:rPr>
                <a:t> 4</a:t>
              </a:r>
              <a:endParaRPr lang="en-US" sz="3600" b="1" u="none" spc="118" dirty="0">
                <a:solidFill>
                  <a:srgbClr val="FFFFFF"/>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par>
                                <p:cTn id="13" presetID="22" presetClass="entr" presetSubtype="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par>
                                <p:cTn id="16" presetID="22"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par>
                                <p:cTn id="19" presetID="2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159718">
            <a:off x="-2923811" y="6485950"/>
            <a:ext cx="5250210" cy="415243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2615" y="6688356"/>
            <a:ext cx="1707513" cy="187381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22579">
            <a:off x="15907703" y="-351322"/>
            <a:ext cx="4760594" cy="376519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735739" y="2980173"/>
            <a:ext cx="1707513" cy="187381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835927" y="9258300"/>
            <a:ext cx="5607324" cy="125463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2335" y="-114300"/>
            <a:ext cx="1067869" cy="1091688"/>
          </a:xfrm>
          <a:prstGeom prst="rect">
            <a:avLst/>
          </a:prstGeom>
        </p:spPr>
      </p:pic>
      <p:sp>
        <p:nvSpPr>
          <p:cNvPr id="14" name="TextBox 8">
            <a:extLst>
              <a:ext uri="{FF2B5EF4-FFF2-40B4-BE49-F238E27FC236}">
                <a16:creationId xmlns:a16="http://schemas.microsoft.com/office/drawing/2014/main" id="{F687AF13-8A56-4CCF-8D65-02EC240ABC8E}"/>
              </a:ext>
            </a:extLst>
          </p:cNvPr>
          <p:cNvSpPr txBox="1"/>
          <p:nvPr/>
        </p:nvSpPr>
        <p:spPr>
          <a:xfrm>
            <a:off x="5516167" y="523842"/>
            <a:ext cx="7539885" cy="962058"/>
          </a:xfrm>
          <a:prstGeom prst="rect">
            <a:avLst/>
          </a:prstGeom>
        </p:spPr>
        <p:txBody>
          <a:bodyPr wrap="square" lIns="0" tIns="0" rIns="0" bIns="0" rtlCol="0" anchor="t">
            <a:spAutoFit/>
          </a:bodyPr>
          <a:lstStyle/>
          <a:p>
            <a:pPr marL="0" lvl="0" indent="0" algn="ctr">
              <a:lnSpc>
                <a:spcPts val="8000"/>
              </a:lnSpc>
              <a:spcBef>
                <a:spcPct val="0"/>
              </a:spcBef>
            </a:pPr>
            <a:r>
              <a:rPr lang="en-US" sz="6600" b="1" spc="-80">
                <a:solidFill>
                  <a:srgbClr val="C00000"/>
                </a:solidFill>
                <a:latin typeface="Arial" panose="020B0604020202020204" pitchFamily="34" charset="0"/>
                <a:cs typeface="Arial" panose="020B0604020202020204" pitchFamily="34" charset="0"/>
              </a:rPr>
              <a:t>VẬN DỤNG</a:t>
            </a:r>
            <a:endParaRPr lang="en-US" sz="6600" b="1" spc="-80" dirty="0">
              <a:solidFill>
                <a:srgbClr val="C0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8A1242E-23AB-522D-11A8-14E4F356BA70}"/>
              </a:ext>
            </a:extLst>
          </p:cNvPr>
          <p:cNvGrpSpPr/>
          <p:nvPr/>
        </p:nvGrpSpPr>
        <p:grpSpPr>
          <a:xfrm>
            <a:off x="457200" y="1638300"/>
            <a:ext cx="15544800" cy="3544611"/>
            <a:chOff x="2254045" y="2868774"/>
            <a:chExt cx="15544800" cy="3544611"/>
          </a:xfrm>
        </p:grpSpPr>
        <p:grpSp>
          <p:nvGrpSpPr>
            <p:cNvPr id="8" name="Group 3">
              <a:extLst>
                <a:ext uri="{FF2B5EF4-FFF2-40B4-BE49-F238E27FC236}">
                  <a16:creationId xmlns:a16="http://schemas.microsoft.com/office/drawing/2014/main" id="{EA778785-8E3D-D975-FFAA-0F7B5CC7D154}"/>
                </a:ext>
              </a:extLst>
            </p:cNvPr>
            <p:cNvGrpSpPr/>
            <p:nvPr/>
          </p:nvGrpSpPr>
          <p:grpSpPr>
            <a:xfrm>
              <a:off x="2254045" y="2868774"/>
              <a:ext cx="15544800" cy="3544611"/>
              <a:chOff x="-257544" y="-63150"/>
              <a:chExt cx="15796651" cy="5242115"/>
            </a:xfrm>
            <a:solidFill>
              <a:srgbClr val="FBE5B3"/>
            </a:solidFill>
          </p:grpSpPr>
          <p:sp>
            <p:nvSpPr>
              <p:cNvPr id="10" name="Freeform 4">
                <a:extLst>
                  <a:ext uri="{FF2B5EF4-FFF2-40B4-BE49-F238E27FC236}">
                    <a16:creationId xmlns:a16="http://schemas.microsoft.com/office/drawing/2014/main" id="{B7B9EDD9-0329-C46E-B3FF-82BF546E3BAC}"/>
                  </a:ext>
                </a:extLst>
              </p:cNvPr>
              <p:cNvSpPr/>
              <p:nvPr/>
            </p:nvSpPr>
            <p:spPr>
              <a:xfrm>
                <a:off x="-257544" y="-63150"/>
                <a:ext cx="15796651" cy="5242115"/>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FCEDCC"/>
              </a:solidFill>
            </p:spPr>
          </p:sp>
        </p:grpSp>
        <p:sp>
          <p:nvSpPr>
            <p:cNvPr id="9" name="TextBox 8">
              <a:extLst>
                <a:ext uri="{FF2B5EF4-FFF2-40B4-BE49-F238E27FC236}">
                  <a16:creationId xmlns:a16="http://schemas.microsoft.com/office/drawing/2014/main" id="{8CC355FC-513B-39ED-86F3-5B0308457E8D}"/>
                </a:ext>
              </a:extLst>
            </p:cNvPr>
            <p:cNvSpPr txBox="1"/>
            <p:nvPr/>
          </p:nvSpPr>
          <p:spPr>
            <a:xfrm>
              <a:off x="2562379" y="3049733"/>
              <a:ext cx="14024835" cy="3013838"/>
            </a:xfrm>
            <a:prstGeom prst="rect">
              <a:avLst/>
            </a:prstGeom>
            <a:noFill/>
          </p:spPr>
          <p:txBody>
            <a:bodyPr wrap="square">
              <a:spAutoFit/>
            </a:bodyPr>
            <a:lstStyle/>
            <a:p>
              <a:pPr marL="457200" marR="0" algn="just">
                <a:lnSpc>
                  <a:spcPct val="150000"/>
                </a:lnSpc>
                <a:spcBef>
                  <a:spcPts val="600"/>
                </a:spcBef>
                <a:spcAft>
                  <a:spcPts val="600"/>
                </a:spcAft>
              </a:pPr>
              <a:r>
                <a:rPr lang="en-US" sz="4400" b="1" i="1">
                  <a:solidFill>
                    <a:srgbClr val="FF0000"/>
                  </a:solidFill>
                  <a:latin typeface="Arial" panose="020B0604020202020204" pitchFamily="34" charset="0"/>
                  <a:ea typeface="Calibri" panose="020F0502020204030204" pitchFamily="34" charset="0"/>
                  <a:cs typeface="Arial" panose="020B0604020202020204" pitchFamily="34" charset="0"/>
                </a:rPr>
                <a:t>Đề bài: </a:t>
              </a:r>
              <a:r>
                <a:rPr lang="vi-VN" sz="4400">
                  <a:latin typeface="Arial" panose="020B0604020202020204" pitchFamily="34" charset="0"/>
                  <a:ea typeface="Calibri" panose="020F0502020204030204" pitchFamily="34" charset="0"/>
                  <a:cs typeface="Arial" panose="020B0604020202020204" pitchFamily="34" charset="0"/>
                </a:rPr>
                <a:t>Chiến thắng của ba lần chống quân xâm lược Mông - Nguyên đã để lại cho chúng ta bài học gì đối với công cuộc bảo vệ Tổ quốc hiện nay?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B93BEF8B-EB3A-A9A0-38E1-2458D1439348}"/>
              </a:ext>
            </a:extLst>
          </p:cNvPr>
          <p:cNvGrpSpPr/>
          <p:nvPr/>
        </p:nvGrpSpPr>
        <p:grpSpPr>
          <a:xfrm>
            <a:off x="3810000" y="5372100"/>
            <a:ext cx="14003958" cy="4501852"/>
            <a:chOff x="3597136" y="151203"/>
            <a:chExt cx="14003958" cy="4501852"/>
          </a:xfrm>
        </p:grpSpPr>
        <p:grpSp>
          <p:nvGrpSpPr>
            <p:cNvPr id="13" name="Group 3">
              <a:extLst>
                <a:ext uri="{FF2B5EF4-FFF2-40B4-BE49-F238E27FC236}">
                  <a16:creationId xmlns:a16="http://schemas.microsoft.com/office/drawing/2014/main" id="{3A242433-CF35-B0C8-9272-FCF62394D939}"/>
                </a:ext>
              </a:extLst>
            </p:cNvPr>
            <p:cNvGrpSpPr/>
            <p:nvPr/>
          </p:nvGrpSpPr>
          <p:grpSpPr>
            <a:xfrm>
              <a:off x="3597136" y="151203"/>
              <a:ext cx="14003958" cy="4501852"/>
              <a:chOff x="1107307" y="-4082158"/>
              <a:chExt cx="14230845" cy="6657774"/>
            </a:xfrm>
            <a:solidFill>
              <a:srgbClr val="FBE5B3"/>
            </a:solidFill>
          </p:grpSpPr>
          <p:sp>
            <p:nvSpPr>
              <p:cNvPr id="17" name="Freeform 4">
                <a:extLst>
                  <a:ext uri="{FF2B5EF4-FFF2-40B4-BE49-F238E27FC236}">
                    <a16:creationId xmlns:a16="http://schemas.microsoft.com/office/drawing/2014/main" id="{AE05FD78-C558-792B-D195-636B68DDCEEA}"/>
                  </a:ext>
                </a:extLst>
              </p:cNvPr>
              <p:cNvSpPr/>
              <p:nvPr/>
            </p:nvSpPr>
            <p:spPr>
              <a:xfrm flipH="1">
                <a:off x="1107307" y="-4082158"/>
                <a:ext cx="14230845" cy="6657774"/>
              </a:xfrm>
              <a:custGeom>
                <a:avLst/>
                <a:gdLst/>
                <a:ahLst/>
                <a:cxnLst/>
                <a:rect l="l" t="t" r="r" b="b"/>
                <a:pathLst>
                  <a:path w="13480836" h="3399995">
                    <a:moveTo>
                      <a:pt x="12858536" y="2829765"/>
                    </a:moveTo>
                    <a:cubicBezTo>
                      <a:pt x="12858536" y="2823415"/>
                      <a:pt x="12859807" y="2818335"/>
                      <a:pt x="12859807" y="2810715"/>
                    </a:cubicBezTo>
                    <a:lnTo>
                      <a:pt x="12859807" y="490220"/>
                    </a:lnTo>
                    <a:cubicBezTo>
                      <a:pt x="12859807" y="220980"/>
                      <a:pt x="12650257" y="0"/>
                      <a:pt x="12393716" y="0"/>
                    </a:cubicBezTo>
                    <a:lnTo>
                      <a:pt x="467360" y="0"/>
                    </a:lnTo>
                    <a:cubicBezTo>
                      <a:pt x="210820" y="0"/>
                      <a:pt x="0" y="220980"/>
                      <a:pt x="0" y="490220"/>
                    </a:cubicBezTo>
                    <a:lnTo>
                      <a:pt x="0" y="2810715"/>
                    </a:lnTo>
                    <a:cubicBezTo>
                      <a:pt x="0" y="3079955"/>
                      <a:pt x="209550" y="3300935"/>
                      <a:pt x="466090" y="3300935"/>
                    </a:cubicBezTo>
                    <a:lnTo>
                      <a:pt x="12392446" y="3300935"/>
                    </a:lnTo>
                    <a:cubicBezTo>
                      <a:pt x="12505476" y="3300935"/>
                      <a:pt x="12609616" y="3257755"/>
                      <a:pt x="12689626" y="3187905"/>
                    </a:cubicBezTo>
                    <a:cubicBezTo>
                      <a:pt x="12820436" y="3259025"/>
                      <a:pt x="13132856" y="3399995"/>
                      <a:pt x="13479566" y="3192985"/>
                    </a:cubicBezTo>
                    <a:cubicBezTo>
                      <a:pt x="13480836" y="3192985"/>
                      <a:pt x="13168416" y="3194255"/>
                      <a:pt x="12858536" y="2829765"/>
                    </a:cubicBezTo>
                    <a:lnTo>
                      <a:pt x="12858536" y="2829765"/>
                    </a:lnTo>
                    <a:close/>
                  </a:path>
                </a:pathLst>
              </a:custGeom>
              <a:solidFill>
                <a:srgbClr val="F9DB99"/>
              </a:solidFill>
            </p:spPr>
          </p:sp>
        </p:grpSp>
        <p:sp>
          <p:nvSpPr>
            <p:cNvPr id="16" name="TextBox 15">
              <a:extLst>
                <a:ext uri="{FF2B5EF4-FFF2-40B4-BE49-F238E27FC236}">
                  <a16:creationId xmlns:a16="http://schemas.microsoft.com/office/drawing/2014/main" id="{83FBE6F5-526D-8737-82A9-513E8F2AD7F5}"/>
                </a:ext>
              </a:extLst>
            </p:cNvPr>
            <p:cNvSpPr txBox="1"/>
            <p:nvPr/>
          </p:nvSpPr>
          <p:spPr>
            <a:xfrm>
              <a:off x="4345003" y="300453"/>
              <a:ext cx="12892077" cy="4183389"/>
            </a:xfrm>
            <a:prstGeom prst="rect">
              <a:avLst/>
            </a:prstGeom>
            <a:noFill/>
          </p:spPr>
          <p:txBody>
            <a:bodyPr wrap="square">
              <a:spAutoFit/>
            </a:bodyPr>
            <a:lstStyle/>
            <a:p>
              <a:pPr marL="1028700" marR="0" indent="-571500" algn="just">
                <a:lnSpc>
                  <a:spcPct val="150000"/>
                </a:lnSpc>
                <a:spcBef>
                  <a:spcPts val="600"/>
                </a:spcBef>
                <a:spcAft>
                  <a:spcPts val="600"/>
                </a:spcAft>
                <a:buFont typeface="Arial" panose="020B0604020202020204" pitchFamily="34" charset="0"/>
                <a:buChar char="•"/>
              </a:pPr>
              <a:r>
                <a:rPr lang="vi-VN" sz="4400">
                  <a:latin typeface="Arial" panose="020B0604020202020204" pitchFamily="34" charset="0"/>
                  <a:ea typeface="Calibri" panose="020F0502020204030204" pitchFamily="34" charset="0"/>
                  <a:cs typeface="Arial" panose="020B0604020202020204" pitchFamily="34" charset="0"/>
                </a:rPr>
                <a:t>Kiên quyết giữ vừng nền độc lập dân tộc, bờ cõi của đất nước.</a:t>
              </a:r>
            </a:p>
            <a:p>
              <a:pPr marL="1028700" marR="0" indent="-571500" algn="just">
                <a:lnSpc>
                  <a:spcPct val="150000"/>
                </a:lnSpc>
                <a:spcBef>
                  <a:spcPts val="600"/>
                </a:spcBef>
                <a:spcAft>
                  <a:spcPts val="600"/>
                </a:spcAft>
                <a:buFont typeface="Arial" panose="020B0604020202020204" pitchFamily="34" charset="0"/>
                <a:buChar char="•"/>
              </a:pPr>
              <a:r>
                <a:rPr lang="vi-VN" sz="4400">
                  <a:latin typeface="Arial" panose="020B0604020202020204" pitchFamily="34" charset="0"/>
                  <a:ea typeface="Calibri" panose="020F0502020204030204" pitchFamily="34" charset="0"/>
                  <a:cs typeface="Arial" panose="020B0604020202020204" pitchFamily="34" charset="0"/>
                </a:rPr>
                <a:t>Củng cố khối đại đoàn kết toàn dân, dựa vào dân để xây dựng và bảo vệ đất nước. </a:t>
              </a:r>
              <a:endParaRPr lang="vi-VN" sz="4400" dirty="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772642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FF5CC0D-53E1-4791-A021-F3C658CC0547}"/>
              </a:ext>
            </a:extLst>
          </p:cNvPr>
          <p:cNvGrpSpPr/>
          <p:nvPr/>
        </p:nvGrpSpPr>
        <p:grpSpPr>
          <a:xfrm>
            <a:off x="622645" y="3162300"/>
            <a:ext cx="5200190" cy="5410200"/>
            <a:chOff x="1513851" y="4000500"/>
            <a:chExt cx="4456781" cy="5410200"/>
          </a:xfrm>
        </p:grpSpPr>
        <p:grpSp>
          <p:nvGrpSpPr>
            <p:cNvPr id="2" name="Group 2"/>
            <p:cNvGrpSpPr/>
            <p:nvPr/>
          </p:nvGrpSpPr>
          <p:grpSpPr>
            <a:xfrm>
              <a:off x="1513851" y="4576115"/>
              <a:ext cx="4456781" cy="4834585"/>
              <a:chOff x="0" y="0"/>
              <a:chExt cx="1375484" cy="1492085"/>
            </a:xfrm>
          </p:grpSpPr>
          <p:sp>
            <p:nvSpPr>
              <p:cNvPr id="3" name="Freeform 3"/>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sp>
        </p:grpSp>
        <p:grpSp>
          <p:nvGrpSpPr>
            <p:cNvPr id="4" name="Group 4"/>
            <p:cNvGrpSpPr/>
            <p:nvPr/>
          </p:nvGrpSpPr>
          <p:grpSpPr>
            <a:xfrm>
              <a:off x="2222004" y="4000500"/>
              <a:ext cx="3040475" cy="1151230"/>
              <a:chOff x="0" y="0"/>
              <a:chExt cx="17855626" cy="6760766"/>
            </a:xfrm>
          </p:grpSpPr>
          <p:sp>
            <p:nvSpPr>
              <p:cNvPr id="5" name="Freeform 5"/>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txBody>
              <a:bodyPr/>
              <a:lstStyle/>
              <a:p>
                <a:endParaRPr lang="en-US" dirty="0"/>
              </a:p>
            </p:txBody>
          </p:sp>
        </p:grpSp>
        <p:sp>
          <p:nvSpPr>
            <p:cNvPr id="6" name="TextBox 6"/>
            <p:cNvSpPr txBox="1"/>
            <p:nvPr/>
          </p:nvSpPr>
          <p:spPr>
            <a:xfrm>
              <a:off x="1949202" y="6398225"/>
              <a:ext cx="3586079" cy="1559338"/>
            </a:xfrm>
            <a:prstGeom prst="rect">
              <a:avLst/>
            </a:prstGeom>
          </p:spPr>
          <p:txBody>
            <a:bodyPr wrap="square" lIns="0" tIns="0" rIns="0" bIns="0" rtlCol="0" anchor="t">
              <a:spAutoFit/>
            </a:bodyPr>
            <a:lstStyle/>
            <a:p>
              <a:pPr algn="ctr">
                <a:lnSpc>
                  <a:spcPct val="150000"/>
                </a:lnSpc>
              </a:pPr>
              <a:r>
                <a:rPr lang="vi-VN" sz="3600">
                  <a:latin typeface="Arial" panose="020B0604020202020204" pitchFamily="34" charset="0"/>
                  <a:cs typeface="Arial" panose="020B0604020202020204" pitchFamily="34" charset="0"/>
                </a:rPr>
                <a:t>Ôn tập lại kiến thức đã học.</a:t>
              </a:r>
              <a:endParaRPr lang="en-US" b="1" dirty="0">
                <a:latin typeface="Arial" panose="020B0604020202020204" pitchFamily="34" charset="0"/>
                <a:cs typeface="Arial" panose="020B0604020202020204" pitchFamily="34" charset="0"/>
              </a:endParaRPr>
            </a:p>
          </p:txBody>
        </p:sp>
        <p:sp>
          <p:nvSpPr>
            <p:cNvPr id="7" name="TextBox 7"/>
            <p:cNvSpPr txBox="1"/>
            <p:nvPr/>
          </p:nvSpPr>
          <p:spPr>
            <a:xfrm>
              <a:off x="2352588" y="4438166"/>
              <a:ext cx="2779307" cy="476734"/>
            </a:xfrm>
            <a:prstGeom prst="rect">
              <a:avLst/>
            </a:prstGeom>
          </p:spPr>
          <p:txBody>
            <a:bodyPr lIns="0" tIns="0" rIns="0" bIns="0" rtlCol="0" anchor="t">
              <a:spAutoFit/>
            </a:bodyPr>
            <a:lstStyle/>
            <a:p>
              <a:pPr algn="ctr">
                <a:lnSpc>
                  <a:spcPts val="3520"/>
                </a:lnSpc>
              </a:pPr>
              <a:r>
                <a:rPr lang="en-US" sz="4800" b="1" dirty="0">
                  <a:solidFill>
                    <a:srgbClr val="5E3023"/>
                  </a:solidFill>
                  <a:latin typeface="Arial" panose="020B0604020202020204" pitchFamily="34" charset="0"/>
                  <a:cs typeface="Arial" panose="020B0604020202020204" pitchFamily="34" charset="0"/>
                </a:rPr>
                <a:t>1</a:t>
              </a:r>
            </a:p>
          </p:txBody>
        </p:sp>
      </p:grpSp>
      <p:sp>
        <p:nvSpPr>
          <p:cNvPr id="9" name="TextBox 9"/>
          <p:cNvSpPr txBox="1"/>
          <p:nvPr/>
        </p:nvSpPr>
        <p:spPr>
          <a:xfrm>
            <a:off x="1833817" y="1856403"/>
            <a:ext cx="14620366" cy="961802"/>
          </a:xfrm>
          <a:prstGeom prst="rect">
            <a:avLst/>
          </a:prstGeom>
        </p:spPr>
        <p:txBody>
          <a:bodyPr lIns="0" tIns="0" rIns="0" bIns="0" rtlCol="0" anchor="t">
            <a:spAutoFit/>
          </a:bodyPr>
          <a:lstStyle/>
          <a:p>
            <a:pPr marL="0" lvl="0" indent="0" algn="ctr">
              <a:lnSpc>
                <a:spcPts val="7500"/>
              </a:lnSpc>
            </a:pPr>
            <a:r>
              <a:rPr lang="en-US" sz="6600" b="1" dirty="0">
                <a:solidFill>
                  <a:srgbClr val="5E3023"/>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C0CE8C7D-CCCA-48E9-AB8F-8DFF0784C5BA}"/>
              </a:ext>
            </a:extLst>
          </p:cNvPr>
          <p:cNvGrpSpPr/>
          <p:nvPr/>
        </p:nvGrpSpPr>
        <p:grpSpPr>
          <a:xfrm>
            <a:off x="6543905" y="3162300"/>
            <a:ext cx="5200190" cy="5410200"/>
            <a:chOff x="6919830" y="4000500"/>
            <a:chExt cx="4456781" cy="5410200"/>
          </a:xfrm>
        </p:grpSpPr>
        <p:grpSp>
          <p:nvGrpSpPr>
            <p:cNvPr id="11" name="Group 11"/>
            <p:cNvGrpSpPr/>
            <p:nvPr/>
          </p:nvGrpSpPr>
          <p:grpSpPr>
            <a:xfrm>
              <a:off x="6919830" y="4576115"/>
              <a:ext cx="4456781" cy="4834585"/>
              <a:chOff x="0" y="0"/>
              <a:chExt cx="1375484" cy="1492085"/>
            </a:xfrm>
          </p:grpSpPr>
          <p:sp>
            <p:nvSpPr>
              <p:cNvPr id="12" name="Freeform 12"/>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txBody>
              <a:bodyPr/>
              <a:lstStyle/>
              <a:p>
                <a:endParaRPr lang="en-US" dirty="0"/>
              </a:p>
            </p:txBody>
          </p:sp>
        </p:grpSp>
        <p:grpSp>
          <p:nvGrpSpPr>
            <p:cNvPr id="13" name="Group 13"/>
            <p:cNvGrpSpPr/>
            <p:nvPr/>
          </p:nvGrpSpPr>
          <p:grpSpPr>
            <a:xfrm>
              <a:off x="7627983" y="4000500"/>
              <a:ext cx="3040475" cy="1151230"/>
              <a:chOff x="0" y="0"/>
              <a:chExt cx="17855626" cy="6760766"/>
            </a:xfrm>
          </p:grpSpPr>
          <p:sp>
            <p:nvSpPr>
              <p:cNvPr id="14" name="Freeform 14"/>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15" name="TextBox 15"/>
            <p:cNvSpPr txBox="1"/>
            <p:nvPr/>
          </p:nvSpPr>
          <p:spPr>
            <a:xfrm>
              <a:off x="7006307" y="5151730"/>
              <a:ext cx="4298876" cy="4052328"/>
            </a:xfrm>
            <a:prstGeom prst="rect">
              <a:avLst/>
            </a:prstGeom>
          </p:spPr>
          <p:txBody>
            <a:bodyPr wrap="square" lIns="0" tIns="0" rIns="0" bIns="0" rtlCol="0" anchor="t">
              <a:spAutoFit/>
            </a:bodyPr>
            <a:lstStyle/>
            <a:p>
              <a:pPr algn="ctr">
                <a:lnSpc>
                  <a:spcPct val="150000"/>
                </a:lnSpc>
              </a:pPr>
              <a:r>
                <a:rPr lang="vi-VN" sz="3600">
                  <a:latin typeface="Arial" panose="020B0604020202020204" pitchFamily="34" charset="0"/>
                  <a:cs typeface="Arial" panose="020B0604020202020204" pitchFamily="34" charset="0"/>
                </a:rPr>
                <a:t>Trả lời câu 1 phần Luyện tập SGK tr.73</a:t>
              </a:r>
              <a:r>
                <a:rPr lang="en-US" sz="3600">
                  <a:latin typeface="Arial" panose="020B0604020202020204" pitchFamily="34" charset="0"/>
                  <a:cs typeface="Arial" panose="020B0604020202020204" pitchFamily="34" charset="0"/>
                </a:rPr>
                <a:t> và l</a:t>
              </a:r>
              <a:r>
                <a:rPr lang="vi-VN" sz="3600">
                  <a:latin typeface="Arial" panose="020B0604020202020204" pitchFamily="34" charset="0"/>
                  <a:cs typeface="Arial" panose="020B0604020202020204" pitchFamily="34" charset="0"/>
                </a:rPr>
                <a:t>àm bài tập Bài 13 Sách bài tập Lịch sử Địa lí 7 – phần Lịch sử.</a:t>
              </a:r>
              <a:endParaRPr lang="vi-VN" sz="3600" dirty="0">
                <a:latin typeface="Arial" panose="020B0604020202020204" pitchFamily="34" charset="0"/>
                <a:cs typeface="Arial" panose="020B0604020202020204" pitchFamily="34" charset="0"/>
              </a:endParaRPr>
            </a:p>
          </p:txBody>
        </p:sp>
        <p:sp>
          <p:nvSpPr>
            <p:cNvPr id="16" name="TextBox 16"/>
            <p:cNvSpPr txBox="1"/>
            <p:nvPr/>
          </p:nvSpPr>
          <p:spPr>
            <a:xfrm>
              <a:off x="7758567" y="4438166"/>
              <a:ext cx="2779307" cy="476734"/>
            </a:xfrm>
            <a:prstGeom prst="rect">
              <a:avLst/>
            </a:prstGeom>
          </p:spPr>
          <p:txBody>
            <a:bodyPr lIns="0" tIns="0" rIns="0" bIns="0" rtlCol="0" anchor="t">
              <a:spAutoFit/>
            </a:bodyPr>
            <a:lstStyle/>
            <a:p>
              <a:pPr algn="ctr">
                <a:lnSpc>
                  <a:spcPts val="3520"/>
                </a:lnSpc>
              </a:pPr>
              <a:r>
                <a:rPr lang="en-US" sz="4800" b="1" dirty="0">
                  <a:solidFill>
                    <a:srgbClr val="5E3023"/>
                  </a:solidFill>
                  <a:latin typeface="Arial" panose="020B0604020202020204" pitchFamily="34" charset="0"/>
                  <a:cs typeface="Arial" panose="020B0604020202020204" pitchFamily="34" charset="0"/>
                </a:rPr>
                <a:t>2</a:t>
              </a:r>
            </a:p>
          </p:txBody>
        </p:sp>
      </p:grpSp>
      <p:grpSp>
        <p:nvGrpSpPr>
          <p:cNvPr id="29" name="Group 28">
            <a:extLst>
              <a:ext uri="{FF2B5EF4-FFF2-40B4-BE49-F238E27FC236}">
                <a16:creationId xmlns:a16="http://schemas.microsoft.com/office/drawing/2014/main" id="{A8300D71-CBB1-4510-985B-CBACB08A50F8}"/>
              </a:ext>
            </a:extLst>
          </p:cNvPr>
          <p:cNvGrpSpPr/>
          <p:nvPr/>
        </p:nvGrpSpPr>
        <p:grpSpPr>
          <a:xfrm>
            <a:off x="12465165" y="3162300"/>
            <a:ext cx="5200190" cy="5410200"/>
            <a:chOff x="12325810" y="4000500"/>
            <a:chExt cx="4456781" cy="5410200"/>
          </a:xfrm>
        </p:grpSpPr>
        <p:grpSp>
          <p:nvGrpSpPr>
            <p:cNvPr id="17" name="Group 17"/>
            <p:cNvGrpSpPr/>
            <p:nvPr/>
          </p:nvGrpSpPr>
          <p:grpSpPr>
            <a:xfrm>
              <a:off x="12325810" y="4576115"/>
              <a:ext cx="4456781" cy="4834585"/>
              <a:chOff x="0" y="0"/>
              <a:chExt cx="1375484" cy="1492085"/>
            </a:xfrm>
          </p:grpSpPr>
          <p:sp>
            <p:nvSpPr>
              <p:cNvPr id="18" name="Freeform 18"/>
              <p:cNvSpPr/>
              <p:nvPr/>
            </p:nvSpPr>
            <p:spPr>
              <a:xfrm>
                <a:off x="0" y="0"/>
                <a:ext cx="1375484" cy="1492085"/>
              </a:xfrm>
              <a:custGeom>
                <a:avLst/>
                <a:gdLst/>
                <a:ahLst/>
                <a:cxnLst/>
                <a:rect l="l" t="t" r="r" b="b"/>
                <a:pathLst>
                  <a:path w="1375484" h="1352987">
                    <a:moveTo>
                      <a:pt x="1251024" y="1352987"/>
                    </a:moveTo>
                    <a:lnTo>
                      <a:pt x="124460" y="1352987"/>
                    </a:lnTo>
                    <a:cubicBezTo>
                      <a:pt x="55880" y="1352987"/>
                      <a:pt x="0" y="1297107"/>
                      <a:pt x="0" y="1228527"/>
                    </a:cubicBezTo>
                    <a:lnTo>
                      <a:pt x="0" y="124460"/>
                    </a:lnTo>
                    <a:cubicBezTo>
                      <a:pt x="0" y="55880"/>
                      <a:pt x="55880" y="0"/>
                      <a:pt x="124460" y="0"/>
                    </a:cubicBezTo>
                    <a:lnTo>
                      <a:pt x="1251024" y="0"/>
                    </a:lnTo>
                    <a:cubicBezTo>
                      <a:pt x="1319604" y="0"/>
                      <a:pt x="1375484" y="55880"/>
                      <a:pt x="1375484" y="124460"/>
                    </a:cubicBezTo>
                    <a:lnTo>
                      <a:pt x="1375484" y="1228527"/>
                    </a:lnTo>
                    <a:cubicBezTo>
                      <a:pt x="1375484" y="1297107"/>
                      <a:pt x="1319604" y="1352987"/>
                      <a:pt x="1251024" y="1352987"/>
                    </a:cubicBezTo>
                    <a:close/>
                  </a:path>
                </a:pathLst>
              </a:custGeom>
              <a:solidFill>
                <a:srgbClr val="FBE5B3"/>
              </a:solidFill>
            </p:spPr>
          </p:sp>
        </p:grpSp>
        <p:grpSp>
          <p:nvGrpSpPr>
            <p:cNvPr id="19" name="Group 19"/>
            <p:cNvGrpSpPr/>
            <p:nvPr/>
          </p:nvGrpSpPr>
          <p:grpSpPr>
            <a:xfrm>
              <a:off x="13033963" y="4000500"/>
              <a:ext cx="3040475" cy="1151230"/>
              <a:chOff x="0" y="0"/>
              <a:chExt cx="17855626" cy="6760766"/>
            </a:xfrm>
          </p:grpSpPr>
          <p:sp>
            <p:nvSpPr>
              <p:cNvPr id="20" name="Freeform 20"/>
              <p:cNvSpPr/>
              <p:nvPr/>
            </p:nvSpPr>
            <p:spPr>
              <a:xfrm>
                <a:off x="0" y="0"/>
                <a:ext cx="17855626" cy="6760766"/>
              </a:xfrm>
              <a:custGeom>
                <a:avLst/>
                <a:gdLst/>
                <a:ahLst/>
                <a:cxnLst/>
                <a:rect l="l" t="t" r="r" b="b"/>
                <a:pathLst>
                  <a:path w="17855626" h="6760766">
                    <a:moveTo>
                      <a:pt x="17855626" y="3380382"/>
                    </a:moveTo>
                    <a:lnTo>
                      <a:pt x="17855626" y="3380382"/>
                    </a:lnTo>
                    <a:cubicBezTo>
                      <a:pt x="17855626" y="6332267"/>
                      <a:pt x="17427256" y="6760766"/>
                      <a:pt x="16898682" y="6760766"/>
                    </a:cubicBezTo>
                    <a:lnTo>
                      <a:pt x="956945" y="6760766"/>
                    </a:lnTo>
                    <a:cubicBezTo>
                      <a:pt x="428371" y="6760766"/>
                      <a:pt x="0" y="6332267"/>
                      <a:pt x="0" y="3380382"/>
                    </a:cubicBezTo>
                    <a:lnTo>
                      <a:pt x="0" y="3380382"/>
                    </a:lnTo>
                    <a:cubicBezTo>
                      <a:pt x="0" y="428371"/>
                      <a:pt x="428371" y="0"/>
                      <a:pt x="956945" y="0"/>
                    </a:cubicBezTo>
                    <a:lnTo>
                      <a:pt x="16898682" y="0"/>
                    </a:lnTo>
                    <a:cubicBezTo>
                      <a:pt x="17427129" y="0"/>
                      <a:pt x="17855626" y="428371"/>
                      <a:pt x="17855626" y="3380382"/>
                    </a:cubicBezTo>
                    <a:close/>
                  </a:path>
                </a:pathLst>
              </a:custGeom>
              <a:solidFill>
                <a:srgbClr val="F7C860"/>
              </a:solidFill>
            </p:spPr>
          </p:sp>
        </p:grpSp>
        <p:sp>
          <p:nvSpPr>
            <p:cNvPr id="21" name="TextBox 21"/>
            <p:cNvSpPr txBox="1"/>
            <p:nvPr/>
          </p:nvSpPr>
          <p:spPr>
            <a:xfrm>
              <a:off x="12480050" y="5714473"/>
              <a:ext cx="4286214" cy="2390334"/>
            </a:xfrm>
            <a:prstGeom prst="rect">
              <a:avLst/>
            </a:prstGeom>
          </p:spPr>
          <p:txBody>
            <a:bodyPr wrap="square" lIns="0" tIns="0" rIns="0" bIns="0" rtlCol="0" anchor="t">
              <a:spAutoFit/>
            </a:bodyPr>
            <a:lstStyle/>
            <a:p>
              <a:pPr algn="ctr">
                <a:lnSpc>
                  <a:spcPct val="150000"/>
                </a:lnSpc>
              </a:pPr>
              <a:r>
                <a:rPr lang="vi-VN" sz="3600">
                  <a:latin typeface="Arial" panose="020B0604020202020204" pitchFamily="34" charset="0"/>
                  <a:cs typeface="Arial" panose="020B0604020202020204" pitchFamily="34" charset="0"/>
                </a:rPr>
                <a:t>Đọc và tìm hiểu trước </a:t>
              </a:r>
              <a:r>
                <a:rPr lang="vi-VN" sz="3600" b="1" i="1">
                  <a:latin typeface="Arial" panose="020B0604020202020204" pitchFamily="34" charset="0"/>
                  <a:cs typeface="Arial" panose="020B0604020202020204" pitchFamily="34" charset="0"/>
                </a:rPr>
                <a:t>Bài 15: Nước Đại Ngu thời Hồ (1400-1407). </a:t>
              </a:r>
              <a:endParaRPr lang="en-US" sz="3600" b="1" i="1" dirty="0">
                <a:latin typeface="Arial" panose="020B0604020202020204" pitchFamily="34" charset="0"/>
                <a:cs typeface="Arial" panose="020B0604020202020204" pitchFamily="34" charset="0"/>
              </a:endParaRPr>
            </a:p>
          </p:txBody>
        </p:sp>
        <p:sp>
          <p:nvSpPr>
            <p:cNvPr id="22" name="TextBox 22"/>
            <p:cNvSpPr txBox="1"/>
            <p:nvPr/>
          </p:nvSpPr>
          <p:spPr>
            <a:xfrm>
              <a:off x="13164546" y="4438166"/>
              <a:ext cx="2779307" cy="476734"/>
            </a:xfrm>
            <a:prstGeom prst="rect">
              <a:avLst/>
            </a:prstGeom>
          </p:spPr>
          <p:txBody>
            <a:bodyPr lIns="0" tIns="0" rIns="0" bIns="0" rtlCol="0" anchor="t">
              <a:spAutoFit/>
            </a:bodyPr>
            <a:lstStyle/>
            <a:p>
              <a:pPr algn="ctr">
                <a:lnSpc>
                  <a:spcPts val="3520"/>
                </a:lnSpc>
              </a:pPr>
              <a:r>
                <a:rPr lang="en-US" sz="4800" b="1" dirty="0">
                  <a:solidFill>
                    <a:srgbClr val="5E3023"/>
                  </a:solidFill>
                  <a:latin typeface="Arial" panose="020B0604020202020204" pitchFamily="34" charset="0"/>
                  <a:cs typeface="Arial" panose="020B0604020202020204" pitchFamily="34" charset="0"/>
                </a:rPr>
                <a:t>3</a:t>
              </a:r>
            </a:p>
          </p:txBody>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7511079" y="2001366"/>
            <a:ext cx="591946" cy="1741018"/>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82590" y="974505"/>
            <a:ext cx="916564" cy="937008"/>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7102" y="599409"/>
            <a:ext cx="1687201" cy="168720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7302" y="2871875"/>
            <a:ext cx="802796" cy="8207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par>
                                <p:cTn id="16" presetID="22" presetClass="entr" presetSubtype="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3C7FBFF2-D3B6-4EC0-B745-72CA8BC1E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7048" y="8978477"/>
            <a:ext cx="6012929" cy="1345393"/>
          </a:xfrm>
          <a:prstGeom prst="rect">
            <a:avLst/>
          </a:prstGeom>
        </p:spPr>
      </p:pic>
      <p:pic>
        <p:nvPicPr>
          <p:cNvPr id="17" name="Picture 7">
            <a:extLst>
              <a:ext uri="{FF2B5EF4-FFF2-40B4-BE49-F238E27FC236}">
                <a16:creationId xmlns:a16="http://schemas.microsoft.com/office/drawing/2014/main" id="{AB608B87-1E64-4819-B4EE-F78330672C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0" y="8760587"/>
            <a:ext cx="6986738" cy="156328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36659" y="-885922"/>
            <a:ext cx="5487184" cy="484929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419209" y="-1059310"/>
            <a:ext cx="6569748" cy="519607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65737" y="2904427"/>
            <a:ext cx="1215320" cy="124242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91137" y="7066885"/>
            <a:ext cx="1236980" cy="1264571"/>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7933" flipH="1">
            <a:off x="16004164" y="3228878"/>
            <a:ext cx="1490918" cy="149091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84635">
            <a:off x="13706303" y="8402311"/>
            <a:ext cx="702910" cy="668404"/>
          </a:xfrm>
          <a:prstGeom prst="rect">
            <a:avLst/>
          </a:prstGeom>
        </p:spPr>
      </p:pic>
      <p:sp>
        <p:nvSpPr>
          <p:cNvPr id="10" name="TextBox 10"/>
          <p:cNvSpPr txBox="1"/>
          <p:nvPr/>
        </p:nvSpPr>
        <p:spPr>
          <a:xfrm>
            <a:off x="2064933" y="3246006"/>
            <a:ext cx="14157330" cy="3465179"/>
          </a:xfrm>
          <a:prstGeom prst="rect">
            <a:avLst/>
          </a:prstGeom>
        </p:spPr>
        <p:txBody>
          <a:bodyPr wrap="square" lIns="0" tIns="0" rIns="0" bIns="0" rtlCol="0" anchor="t">
            <a:spAutoFit/>
          </a:bodyPr>
          <a:lstStyle/>
          <a:p>
            <a:pPr marL="0" lvl="0" indent="0" algn="ctr">
              <a:lnSpc>
                <a:spcPct val="150000"/>
              </a:lnSpc>
            </a:pPr>
            <a:r>
              <a:rPr lang="en-US" sz="8000" b="1" u="none" dirty="0">
                <a:solidFill>
                  <a:srgbClr val="5E3023"/>
                </a:solidFill>
                <a:latin typeface="Arial" panose="020B0604020202020204" pitchFamily="34" charset="0"/>
                <a:cs typeface="Arial" panose="020B0604020202020204" pitchFamily="34" charset="0"/>
              </a:rPr>
              <a:t>CẢM ƠN CÁC EM </a:t>
            </a:r>
          </a:p>
          <a:p>
            <a:pPr marL="0" lvl="0" indent="0" algn="ctr">
              <a:lnSpc>
                <a:spcPct val="150000"/>
              </a:lnSpc>
            </a:pPr>
            <a:r>
              <a:rPr lang="en-US" sz="8000" b="1" u="none" dirty="0">
                <a:solidFill>
                  <a:srgbClr val="5E3023"/>
                </a:solidFill>
                <a:latin typeface="Arial" panose="020B0604020202020204" pitchFamily="34" charset="0"/>
                <a:cs typeface="Arial" panose="020B0604020202020204" pitchFamily="34" charset="0"/>
              </a:rPr>
              <a:t>ĐÃ LẮNG NGHE BÀI GIẢNG!</a:t>
            </a:r>
          </a:p>
        </p:txBody>
      </p:sp>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17976">
            <a:off x="1150199" y="5972186"/>
            <a:ext cx="668756" cy="746076"/>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4409">
            <a:off x="1494523" y="1682024"/>
            <a:ext cx="599647" cy="57021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flipV="1">
            <a:off x="-31444" y="665061"/>
            <a:ext cx="968916" cy="968916"/>
          </a:xfrm>
          <a:prstGeom prst="rect">
            <a:avLst/>
          </a:prstGeom>
        </p:spPr>
      </p:pic>
      <p:pic>
        <p:nvPicPr>
          <p:cNvPr id="15" name="Picture 24">
            <a:extLst>
              <a:ext uri="{FF2B5EF4-FFF2-40B4-BE49-F238E27FC236}">
                <a16:creationId xmlns:a16="http://schemas.microsoft.com/office/drawing/2014/main" id="{D7ADF534-A255-47D2-BCD3-111105BDB4D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725408">
            <a:off x="8102996" y="1508489"/>
            <a:ext cx="1094368" cy="917280"/>
          </a:xfrm>
          <a:prstGeom prst="rect">
            <a:avLst/>
          </a:prstGeom>
        </p:spPr>
      </p:pic>
    </p:spTree>
  </p:cSld>
  <p:clrMapOvr>
    <a:masterClrMapping/>
  </p:clrMapOvr>
  <p:transition>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5107301" y="219670"/>
            <a:ext cx="5812843" cy="459743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49446">
            <a:off x="-2406528" y="6063499"/>
            <a:ext cx="5391605" cy="4264269"/>
          </a:xfrm>
          <a:prstGeom prst="rect">
            <a:avLst/>
          </a:prstGeom>
        </p:spPr>
      </p:pic>
      <p:sp>
        <p:nvSpPr>
          <p:cNvPr id="7" name="TextBox 7"/>
          <p:cNvSpPr txBox="1"/>
          <p:nvPr/>
        </p:nvSpPr>
        <p:spPr>
          <a:xfrm>
            <a:off x="3930315" y="4152900"/>
            <a:ext cx="10427368" cy="4382225"/>
          </a:xfrm>
          <a:prstGeom prst="rect">
            <a:avLst/>
          </a:prstGeom>
        </p:spPr>
        <p:txBody>
          <a:bodyPr wrap="square" lIns="0" tIns="0" rIns="0" bIns="0" rtlCol="0" anchor="t">
            <a:spAutoFit/>
          </a:bodyPr>
          <a:lstStyle/>
          <a:p>
            <a:pPr algn="ctr">
              <a:lnSpc>
                <a:spcPct val="150000"/>
              </a:lnSpc>
              <a:spcBef>
                <a:spcPct val="0"/>
              </a:spcBef>
            </a:pPr>
            <a:r>
              <a:rPr lang="en-US" sz="6600" b="1" u="none">
                <a:solidFill>
                  <a:srgbClr val="5E3023"/>
                </a:solidFill>
                <a:latin typeface="Arial" panose="020B0604020202020204" pitchFamily="34" charset="0"/>
                <a:cs typeface="Arial" panose="020B0604020202020204" pitchFamily="34" charset="0"/>
              </a:rPr>
              <a:t>CUỘC KHÁNG CHIẾN CHỐNG QUÂN MÔNG CỔ NĂM 1258</a:t>
            </a:r>
            <a:endParaRPr lang="en-US" sz="6600" b="1" u="none" dirty="0">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90500"/>
            <a:ext cx="1662134" cy="169920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27387">
            <a:off x="1753233" y="7522838"/>
            <a:ext cx="591946" cy="1741018"/>
          </a:xfrm>
          <a:prstGeom prst="rect">
            <a:avLst/>
          </a:prstGeom>
        </p:spPr>
      </p:pic>
      <p:grpSp>
        <p:nvGrpSpPr>
          <p:cNvPr id="15" name="Group 14">
            <a:extLst>
              <a:ext uri="{FF2B5EF4-FFF2-40B4-BE49-F238E27FC236}">
                <a16:creationId xmlns:a16="http://schemas.microsoft.com/office/drawing/2014/main" id="{2DAAB41D-DE88-446B-8128-F2E2BB5E229A}"/>
              </a:ext>
            </a:extLst>
          </p:cNvPr>
          <p:cNvGrpSpPr/>
          <p:nvPr/>
        </p:nvGrpSpPr>
        <p:grpSpPr>
          <a:xfrm>
            <a:off x="6304269" y="1354652"/>
            <a:ext cx="5679462" cy="2327465"/>
            <a:chOff x="6312926" y="2054035"/>
            <a:chExt cx="5679462" cy="2327465"/>
          </a:xfrm>
        </p:grpSpPr>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569" r="3971"/>
            <a:stretch>
              <a:fillRect/>
            </a:stretch>
          </p:blipFill>
          <p:spPr>
            <a:xfrm>
              <a:off x="6312926" y="2054035"/>
              <a:ext cx="5679462" cy="2327465"/>
            </a:xfrm>
            <a:prstGeom prst="rect">
              <a:avLst/>
            </a:prstGeom>
          </p:spPr>
        </p:pic>
        <p:sp>
          <p:nvSpPr>
            <p:cNvPr id="14" name="TextBox 29">
              <a:extLst>
                <a:ext uri="{FF2B5EF4-FFF2-40B4-BE49-F238E27FC236}">
                  <a16:creationId xmlns:a16="http://schemas.microsoft.com/office/drawing/2014/main" id="{496E67DF-C419-4140-98BE-771E19C9A34F}"/>
                </a:ext>
              </a:extLst>
            </p:cNvPr>
            <p:cNvSpPr txBox="1"/>
            <p:nvPr/>
          </p:nvSpPr>
          <p:spPr>
            <a:xfrm>
              <a:off x="7297296" y="2709935"/>
              <a:ext cx="3710721" cy="1015663"/>
            </a:xfrm>
            <a:prstGeom prst="rect">
              <a:avLst/>
            </a:prstGeom>
          </p:spPr>
          <p:txBody>
            <a:bodyPr wrap="square" lIns="0" tIns="0" rIns="0" bIns="0" rtlCol="0" anchor="t">
              <a:spAutoFit/>
            </a:bodyPr>
            <a:lstStyle/>
            <a:p>
              <a:pPr algn="ctr"/>
              <a:r>
                <a:rPr lang="en-US" sz="6600" b="1" spc="118" dirty="0">
                  <a:latin typeface="Arial" panose="020B0604020202020204" pitchFamily="34" charset="0"/>
                  <a:cs typeface="Arial" panose="020B0604020202020204" pitchFamily="34" charset="0"/>
                </a:rPr>
                <a:t>PHẦN 1</a:t>
              </a:r>
            </a:p>
          </p:txBody>
        </p:sp>
      </p:grpSp>
      <p:pic>
        <p:nvPicPr>
          <p:cNvPr id="16" name="Picture 8">
            <a:extLst>
              <a:ext uri="{FF2B5EF4-FFF2-40B4-BE49-F238E27FC236}">
                <a16:creationId xmlns:a16="http://schemas.microsoft.com/office/drawing/2014/main" id="{BD97D3E3-39D3-48A5-B029-73ECE8517A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95275" y="8405401"/>
            <a:ext cx="2792725" cy="1881599"/>
          </a:xfrm>
          <a:prstGeom prst="rect">
            <a:avLst/>
          </a:prstGeom>
        </p:spPr>
      </p:pic>
    </p:spTree>
  </p:cSld>
  <p:clrMapOvr>
    <a:masterClrMapping/>
  </p:clrMapOvr>
  <p:transition>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76615">
            <a:off x="-1283024" y="-2113125"/>
            <a:ext cx="4086175" cy="3231793"/>
          </a:xfrm>
          <a:prstGeom prst="rect">
            <a:avLst/>
          </a:prstGeom>
        </p:spPr>
      </p:pic>
      <p:sp>
        <p:nvSpPr>
          <p:cNvPr id="8" name="TextBox 7">
            <a:extLst>
              <a:ext uri="{FF2B5EF4-FFF2-40B4-BE49-F238E27FC236}">
                <a16:creationId xmlns:a16="http://schemas.microsoft.com/office/drawing/2014/main" id="{E7A7FF66-D820-A551-055F-765FFB60E8F2}"/>
              </a:ext>
            </a:extLst>
          </p:cNvPr>
          <p:cNvSpPr txBox="1"/>
          <p:nvPr/>
        </p:nvSpPr>
        <p:spPr>
          <a:xfrm>
            <a:off x="487883" y="1710644"/>
            <a:ext cx="8002937"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TK XII, các bộ lạc du mục (Thát Đát, Tác-ta) bước vào giai đoạn thống nhất, dần hình thành đế quốc Mông Cổ. </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Ngay trong quá trình thống nhất, Mông Cổ đã tổ chức các đạo quân xâm lược, không ngừng bành trướng lãnh thổ.</a:t>
            </a:r>
            <a:endParaRPr lang="en-US" sz="4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7F65F8-1348-A9A5-7375-830B5C137259}"/>
              </a:ext>
            </a:extLst>
          </p:cNvPr>
          <p:cNvSpPr txBox="1"/>
          <p:nvPr/>
        </p:nvSpPr>
        <p:spPr>
          <a:xfrm>
            <a:off x="4963543" y="419100"/>
            <a:ext cx="8360913" cy="1063433"/>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a:solidFill>
                  <a:srgbClr val="C00000"/>
                </a:solidFill>
                <a:latin typeface="Arial" panose="020B0604020202020204" pitchFamily="34" charset="0"/>
                <a:cs typeface="Arial" panose="020B0604020202020204" pitchFamily="34" charset="0"/>
              </a:rPr>
              <a:t>Đế chế Mông Cổ</a:t>
            </a:r>
            <a:endParaRPr lang="en-US" sz="4800" b="1" dirty="0">
              <a:solidFill>
                <a:srgbClr val="C00000"/>
              </a:solidFill>
              <a:latin typeface="Arial" panose="020B0604020202020204" pitchFamily="34" charset="0"/>
              <a:cs typeface="Arial" panose="020B0604020202020204" pitchFamily="34" charset="0"/>
            </a:endParaRPr>
          </a:p>
        </p:txBody>
      </p:sp>
      <p:pic>
        <p:nvPicPr>
          <p:cNvPr id="15" name="Picture 14" descr="Map&#10;&#10;Description automatically generated">
            <a:extLst>
              <a:ext uri="{FF2B5EF4-FFF2-40B4-BE49-F238E27FC236}">
                <a16:creationId xmlns:a16="http://schemas.microsoft.com/office/drawing/2014/main" id="{F0FCBA32-7672-CAE0-21AE-70F1F444E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463" y="1710644"/>
            <a:ext cx="8877102" cy="6976552"/>
          </a:xfrm>
          <a:prstGeom prst="rect">
            <a:avLst/>
          </a:prstGeom>
        </p:spPr>
      </p:pic>
      <p:sp>
        <p:nvSpPr>
          <p:cNvPr id="17" name="TextBox 16">
            <a:extLst>
              <a:ext uri="{FF2B5EF4-FFF2-40B4-BE49-F238E27FC236}">
                <a16:creationId xmlns:a16="http://schemas.microsoft.com/office/drawing/2014/main" id="{AAF74392-AD89-CE96-64FF-A95FD121027C}"/>
              </a:ext>
            </a:extLst>
          </p:cNvPr>
          <p:cNvSpPr txBox="1"/>
          <p:nvPr/>
        </p:nvSpPr>
        <p:spPr>
          <a:xfrm>
            <a:off x="10050694" y="8699801"/>
            <a:ext cx="6644640" cy="751488"/>
          </a:xfrm>
          <a:prstGeom prst="rect">
            <a:avLst/>
          </a:prstGeom>
          <a:noFill/>
        </p:spPr>
        <p:txBody>
          <a:bodyPr wrap="square">
            <a:spAutoFit/>
          </a:bodyPr>
          <a:lstStyle/>
          <a:p>
            <a:pPr algn="ctr">
              <a:lnSpc>
                <a:spcPct val="150000"/>
              </a:lnSpc>
            </a:pPr>
            <a:r>
              <a:rPr lang="fr-FR" sz="3200">
                <a:solidFill>
                  <a:srgbClr val="000000"/>
                </a:solidFill>
                <a:latin typeface="Arial" panose="020B0604020202020204" pitchFamily="34" charset="0"/>
                <a:ea typeface="Calibri" panose="020F0502020204030204" pitchFamily="34" charset="0"/>
                <a:cs typeface="Arial" panose="020B0604020202020204" pitchFamily="34" charset="0"/>
              </a:rPr>
              <a:t>Sự phát triển của đế quốc Mông Cổ</a:t>
            </a:r>
            <a:endParaRPr lang="en-US" sz="3200"/>
          </a:p>
        </p:txBody>
      </p:sp>
    </p:spTree>
    <p:extLst>
      <p:ext uri="{BB962C8B-B14F-4D97-AF65-F5344CB8AC3E}">
        <p14:creationId xmlns:p14="http://schemas.microsoft.com/office/powerpoint/2010/main" val="1385421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419D558-F019-6620-90C2-A3B978252761}"/>
              </a:ext>
            </a:extLst>
          </p:cNvPr>
          <p:cNvGrpSpPr/>
          <p:nvPr/>
        </p:nvGrpSpPr>
        <p:grpSpPr>
          <a:xfrm>
            <a:off x="0" y="-876300"/>
            <a:ext cx="7012836" cy="8305800"/>
            <a:chOff x="835764" y="2061148"/>
            <a:chExt cx="5802950" cy="7256933"/>
          </a:xfrm>
        </p:grpSpPr>
        <p:grpSp>
          <p:nvGrpSpPr>
            <p:cNvPr id="5" name="Group 5">
              <a:extLst>
                <a:ext uri="{FF2B5EF4-FFF2-40B4-BE49-F238E27FC236}">
                  <a16:creationId xmlns:a16="http://schemas.microsoft.com/office/drawing/2014/main" id="{56968695-0904-F547-0F62-AD77CC75C25F}"/>
                </a:ext>
              </a:extLst>
            </p:cNvPr>
            <p:cNvGrpSpPr/>
            <p:nvPr/>
          </p:nvGrpSpPr>
          <p:grpSpPr>
            <a:xfrm>
              <a:off x="1506836" y="7784572"/>
              <a:ext cx="3146625" cy="882559"/>
              <a:chOff x="0" y="0"/>
              <a:chExt cx="6350000" cy="6350000"/>
            </a:xfrm>
          </p:grpSpPr>
          <p:sp>
            <p:nvSpPr>
              <p:cNvPr id="9" name="Freeform 6">
                <a:extLst>
                  <a:ext uri="{FF2B5EF4-FFF2-40B4-BE49-F238E27FC236}">
                    <a16:creationId xmlns:a16="http://schemas.microsoft.com/office/drawing/2014/main" id="{E3906465-F6A1-D7FD-A687-3368579CED6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F442F">
                  <a:alpha val="49804"/>
                </a:srgbClr>
              </a:solidFill>
            </p:spPr>
          </p:sp>
        </p:grpSp>
        <p:pic>
          <p:nvPicPr>
            <p:cNvPr id="7" name="Picture 6" descr="A picture containing yellow, colorful, dark&#10;&#10;Description automatically generated">
              <a:extLst>
                <a:ext uri="{FF2B5EF4-FFF2-40B4-BE49-F238E27FC236}">
                  <a16:creationId xmlns:a16="http://schemas.microsoft.com/office/drawing/2014/main" id="{351659FC-4681-7FBC-6790-62418EC5D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64" y="2061148"/>
              <a:ext cx="5802950" cy="7256933"/>
            </a:xfrm>
            <a:prstGeom prst="rect">
              <a:avLst/>
            </a:prstGeom>
          </p:spPr>
        </p:pic>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6615">
            <a:off x="-415460" y="-1968229"/>
            <a:ext cx="4086175" cy="323179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9043501"/>
            <a:ext cx="5557537" cy="1243499"/>
          </a:xfrm>
          <a:prstGeom prst="rect">
            <a:avLst/>
          </a:prstGeom>
        </p:spPr>
      </p:pic>
      <p:sp>
        <p:nvSpPr>
          <p:cNvPr id="17" name="Speech Bubble: Rectangle with Corners Rounded 16">
            <a:extLst>
              <a:ext uri="{FF2B5EF4-FFF2-40B4-BE49-F238E27FC236}">
                <a16:creationId xmlns:a16="http://schemas.microsoft.com/office/drawing/2014/main" id="{76199ACF-38FB-49BF-BCAB-AB20DF1E6421}"/>
              </a:ext>
            </a:extLst>
          </p:cNvPr>
          <p:cNvSpPr/>
          <p:nvPr/>
        </p:nvSpPr>
        <p:spPr>
          <a:xfrm>
            <a:off x="5867400" y="578610"/>
            <a:ext cx="11696700" cy="5181600"/>
          </a:xfrm>
          <a:prstGeom prst="wedgeRoundRectCallout">
            <a:avLst>
              <a:gd name="adj1" fmla="val -63812"/>
              <a:gd name="adj2" fmla="val -10202"/>
              <a:gd name="adj3" fmla="val 16667"/>
            </a:avLst>
          </a:prstGeom>
          <a:solidFill>
            <a:srgbClr val="FBE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1,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Em có biết</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SGK tr.68 và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trả lời</a:t>
            </a:r>
            <a:r>
              <a:rPr lang="vi-VN" sz="4000" b="1" i="1">
                <a:solidFill>
                  <a:srgbClr val="FF0000"/>
                </a:solidFill>
                <a:latin typeface="Arial" panose="020B0604020202020204" pitchFamily="34" charset="0"/>
                <a:ea typeface="Calibri" panose="020F0502020204030204" pitchFamily="34" charset="0"/>
                <a:cs typeface="Arial" panose="020B0604020202020204" pitchFamily="34" charset="0"/>
              </a:rPr>
              <a:t> câu hỏi: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Trước nguy cơ bị xâm lược và trước thế lực mạnh của quân Mông Cổ, thái độ của Vương triều Trần và quân dân Đại Việt như thế nào?</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12">
            <a:extLst>
              <a:ext uri="{FF2B5EF4-FFF2-40B4-BE49-F238E27FC236}">
                <a16:creationId xmlns:a16="http://schemas.microsoft.com/office/drawing/2014/main" id="{7D4D29B2-60DF-BA58-970B-8339741BE1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33492" y="4626334"/>
            <a:ext cx="1788780" cy="2349056"/>
          </a:xfrm>
          <a:prstGeom prst="rect">
            <a:avLst/>
          </a:prstGeom>
        </p:spPr>
      </p:pic>
      <p:sp>
        <p:nvSpPr>
          <p:cNvPr id="12" name="TextBox 11">
            <a:extLst>
              <a:ext uri="{FF2B5EF4-FFF2-40B4-BE49-F238E27FC236}">
                <a16:creationId xmlns:a16="http://schemas.microsoft.com/office/drawing/2014/main" id="{138E62E1-32BC-8425-1897-03920636B98E}"/>
              </a:ext>
            </a:extLst>
          </p:cNvPr>
          <p:cNvSpPr txBox="1"/>
          <p:nvPr/>
        </p:nvSpPr>
        <p:spPr>
          <a:xfrm>
            <a:off x="7960496" y="5800862"/>
            <a:ext cx="8819333" cy="3994042"/>
          </a:xfrm>
          <a:prstGeom prst="rect">
            <a:avLst/>
          </a:prstGeom>
          <a:noFill/>
        </p:spPr>
        <p:txBody>
          <a:bodyPr wrap="square">
            <a:spAutoFit/>
          </a:bodyPr>
          <a:lstStyle/>
          <a:p>
            <a:pPr algn="just">
              <a:lnSpc>
                <a:spcPct val="150000"/>
              </a:lnSpc>
              <a:spcBef>
                <a:spcPts val="400"/>
              </a:spcBef>
              <a:spcAft>
                <a:spcPts val="400"/>
              </a:spcAft>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Thái độ của vua và quân nhà Trần: </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hủ động đề ra kế hoạch đối phó</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ăng cường phòng thủ ở biên giới</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400"/>
              </a:spcBef>
              <a:spcAft>
                <a:spcPts val="400"/>
              </a:spcAft>
              <a:buFont typeface="Arial" panose="020B0604020202020204" pitchFamily="34" charset="0"/>
              <a:buChar char="•"/>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C</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huẩn bị lực lượng, vũ khí...</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795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0"/>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2994" y="9043501"/>
            <a:ext cx="5557537" cy="1243499"/>
          </a:xfrm>
          <a:prstGeom prst="rect">
            <a:avLst/>
          </a:prstGeom>
        </p:spPr>
      </p:pic>
      <p:sp>
        <p:nvSpPr>
          <p:cNvPr id="22" name="TextBox 21">
            <a:extLst>
              <a:ext uri="{FF2B5EF4-FFF2-40B4-BE49-F238E27FC236}">
                <a16:creationId xmlns:a16="http://schemas.microsoft.com/office/drawing/2014/main" id="{96852210-D5B2-4C15-9987-FEB5645886C5}"/>
              </a:ext>
            </a:extLst>
          </p:cNvPr>
          <p:cNvSpPr txBox="1"/>
          <p:nvPr/>
        </p:nvSpPr>
        <p:spPr>
          <a:xfrm>
            <a:off x="1295400" y="265081"/>
            <a:ext cx="15697200" cy="2482667"/>
          </a:xfrm>
          <a:prstGeom prst="rect">
            <a:avLst/>
          </a:prstGeom>
          <a:noFill/>
        </p:spPr>
        <p:txBody>
          <a:bodyPr wrap="square">
            <a:spAutoFit/>
          </a:bodyPr>
          <a:lstStyle/>
          <a:p>
            <a:pPr algn="ctr">
              <a:lnSpc>
                <a:spcPct val="150000"/>
              </a:lnSpc>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Em hãy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đọc </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thông tin mục 1, </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quan sát lược đồ Hình 1 SGK tr.68</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69</a:t>
            </a:r>
            <a:r>
              <a:rPr lang="vi-VN" sz="3600" b="1" i="1">
                <a:solidFill>
                  <a:srgbClr val="FF0000"/>
                </a:solidFill>
                <a:latin typeface="Arial" panose="020B0604020202020204" pitchFamily="34" charset="0"/>
                <a:ea typeface="Calibri" panose="020F0502020204030204" pitchFamily="34" charset="0"/>
                <a:cs typeface="Arial" panose="020B0604020202020204" pitchFamily="34" charset="0"/>
              </a:rPr>
              <a:t> và thực hiện nhiệm vụ:  </a:t>
            </a:r>
            <a:r>
              <a:rPr lang="vi-VN" sz="3600">
                <a:solidFill>
                  <a:schemeClr val="tx1"/>
                </a:solidFill>
                <a:latin typeface="Arial" panose="020B0604020202020204" pitchFamily="34" charset="0"/>
                <a:ea typeface="Calibri" panose="020F0502020204030204" pitchFamily="34" charset="0"/>
                <a:cs typeface="Arial" panose="020B0604020202020204" pitchFamily="34" charset="0"/>
              </a:rPr>
              <a:t>Chỉ trên lược đồ Hình 1 và trình bày những nét chính của cuộc kháng chiến chống quân Mông Cổ năm 1258.</a:t>
            </a:r>
            <a:endParaRPr lang="en-US" sz="3600" dirty="0">
              <a:solidFill>
                <a:schemeClr val="tx1"/>
              </a:solidFill>
              <a:latin typeface="Arial" panose="020B0604020202020204" pitchFamily="34" charset="0"/>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id="{81685EC7-6933-E545-C399-B80B85B36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899" y="2828924"/>
            <a:ext cx="9890202" cy="7178707"/>
          </a:xfrm>
          <a:prstGeom prst="rect">
            <a:avLst/>
          </a:prstGeom>
        </p:spPr>
      </p:pic>
    </p:spTree>
    <p:extLst>
      <p:ext uri="{BB962C8B-B14F-4D97-AF65-F5344CB8AC3E}">
        <p14:creationId xmlns:p14="http://schemas.microsoft.com/office/powerpoint/2010/main" val="1402855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21</Template>
  <TotalTime>709</TotalTime>
  <Words>3211</Words>
  <Application>Microsoft Office PowerPoint</Application>
  <PresentationFormat>Custom</PresentationFormat>
  <Paragraphs>200</Paragraphs>
  <Slides>52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2</cp:revision>
  <dcterms:created xsi:type="dcterms:W3CDTF">2022-11-09T17:36:59Z</dcterms:created>
  <dcterms:modified xsi:type="dcterms:W3CDTF">2022-11-13T21:03:30Z</dcterms:modified>
  <dc:identifier>DAErThu04as</dc:identifier>
</cp:coreProperties>
</file>