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48" r:id="rId4"/>
    <p:sldId id="258" r:id="rId5"/>
    <p:sldId id="259" r:id="rId6"/>
    <p:sldId id="262" r:id="rId7"/>
    <p:sldId id="260" r:id="rId8"/>
    <p:sldId id="261" r:id="rId9"/>
    <p:sldId id="263" r:id="rId10"/>
    <p:sldId id="349" r:id="rId11"/>
    <p:sldId id="264" r:id="rId12"/>
    <p:sldId id="276" r:id="rId13"/>
    <p:sldId id="267" r:id="rId14"/>
    <p:sldId id="307" r:id="rId15"/>
    <p:sldId id="308" r:id="rId16"/>
    <p:sldId id="265" r:id="rId17"/>
    <p:sldId id="266" r:id="rId18"/>
    <p:sldId id="350" r:id="rId19"/>
    <p:sldId id="351" r:id="rId20"/>
    <p:sldId id="309" r:id="rId21"/>
    <p:sldId id="268" r:id="rId22"/>
    <p:sldId id="337" r:id="rId23"/>
    <p:sldId id="269" r:id="rId24"/>
    <p:sldId id="271" r:id="rId25"/>
    <p:sldId id="338" r:id="rId26"/>
    <p:sldId id="352" r:id="rId27"/>
    <p:sldId id="310" r:id="rId28"/>
    <p:sldId id="336" r:id="rId29"/>
    <p:sldId id="339" r:id="rId30"/>
    <p:sldId id="272" r:id="rId31"/>
    <p:sldId id="273" r:id="rId32"/>
    <p:sldId id="340" r:id="rId33"/>
    <p:sldId id="345" r:id="rId34"/>
    <p:sldId id="346" r:id="rId35"/>
    <p:sldId id="347" r:id="rId36"/>
    <p:sldId id="275" r:id="rId37"/>
  </p:sldIdLst>
  <p:sldSz cx="18288000" cy="10287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727"/>
    <a:srgbClr val="F1E7CC"/>
    <a:srgbClr val="A4633F"/>
    <a:srgbClr val="D5CD61"/>
    <a:srgbClr val="E0BEA0"/>
    <a:srgbClr val="CA9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40" d="100"/>
          <a:sy n="40" d="100"/>
        </p:scale>
        <p:origin x="989"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6.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0.sv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6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501477" y="1669031"/>
            <a:ext cx="13285045" cy="69489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81175" y="4462340"/>
            <a:ext cx="8512516" cy="75374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03244" y="-4826088"/>
            <a:ext cx="10094281" cy="8938027"/>
          </a:xfrm>
          <a:prstGeom prst="rect">
            <a:avLst/>
          </a:prstGeom>
        </p:spPr>
      </p:pic>
      <p:sp>
        <p:nvSpPr>
          <p:cNvPr id="12" name="TextBox 2">
            <a:extLst>
              <a:ext uri="{FF2B5EF4-FFF2-40B4-BE49-F238E27FC236}">
                <a16:creationId xmlns:a16="http://schemas.microsoft.com/office/drawing/2014/main" id="{C1FD61B3-E73C-0D8D-56FE-F897BA34799C}"/>
              </a:ext>
            </a:extLst>
          </p:cNvPr>
          <p:cNvSpPr txBox="1"/>
          <p:nvPr/>
        </p:nvSpPr>
        <p:spPr>
          <a:xfrm>
            <a:off x="3031156" y="3410910"/>
            <a:ext cx="12225685" cy="3465179"/>
          </a:xfrm>
          <a:prstGeom prst="rect">
            <a:avLst/>
          </a:prstGeom>
        </p:spPr>
        <p:txBody>
          <a:bodyPr wrap="square" lIns="0" tIns="0" rIns="0" bIns="0" rtlCol="0" anchor="t">
            <a:spAutoFit/>
          </a:bodyPr>
          <a:lstStyle/>
          <a:p>
            <a:pPr algn="ctr">
              <a:lnSpc>
                <a:spcPct val="150000"/>
              </a:lnSpc>
            </a:pPr>
            <a:r>
              <a:rPr lang="en-US" sz="8000" b="1">
                <a:solidFill>
                  <a:srgbClr val="A4633F"/>
                </a:solidFill>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6076179" y="-1106610"/>
            <a:ext cx="4423643" cy="5235080"/>
          </a:xfrm>
          <a:prstGeom prst="rect">
            <a:avLst/>
          </a:prstGeom>
        </p:spPr>
      </p:pic>
      <p:sp>
        <p:nvSpPr>
          <p:cNvPr id="19" name="TextBox 18">
            <a:extLst>
              <a:ext uri="{FF2B5EF4-FFF2-40B4-BE49-F238E27FC236}">
                <a16:creationId xmlns:a16="http://schemas.microsoft.com/office/drawing/2014/main" id="{7EDECF76-FF6C-EFC1-981C-45EE4668B8A3}"/>
              </a:ext>
            </a:extLst>
          </p:cNvPr>
          <p:cNvSpPr txBox="1"/>
          <p:nvPr/>
        </p:nvSpPr>
        <p:spPr>
          <a:xfrm>
            <a:off x="2657475" y="1246494"/>
            <a:ext cx="12973050"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2, - SGK tr.59 và cho biết:</a:t>
            </a:r>
            <a:endParaRPr lang="en-US" sz="4000"/>
          </a:p>
        </p:txBody>
      </p:sp>
      <p:sp>
        <p:nvSpPr>
          <p:cNvPr id="3" name="TextBox 2">
            <a:extLst>
              <a:ext uri="{FF2B5EF4-FFF2-40B4-BE49-F238E27FC236}">
                <a16:creationId xmlns:a16="http://schemas.microsoft.com/office/drawing/2014/main" id="{B8EE159B-4EF4-F1F7-55FF-BA0F9D47F1DA}"/>
              </a:ext>
            </a:extLst>
          </p:cNvPr>
          <p:cNvSpPr txBox="1"/>
          <p:nvPr/>
        </p:nvSpPr>
        <p:spPr>
          <a:xfrm>
            <a:off x="609601" y="3078480"/>
            <a:ext cx="8305800" cy="6740243"/>
          </a:xfrm>
          <a:prstGeom prst="rect">
            <a:avLst/>
          </a:prstGeom>
          <a:noFill/>
        </p:spPr>
        <p:txBody>
          <a:bodyPr wrap="square">
            <a:spAutoFit/>
          </a:bodyPr>
          <a:lstStyle/>
          <a:p>
            <a:pPr marL="571500" lvl="0" indent="-571500" algn="just">
              <a:lnSpc>
                <a:spcPct val="150000"/>
              </a:lnSpc>
              <a:spcBef>
                <a:spcPts val="400"/>
              </a:spcBef>
              <a:spcAft>
                <a:spcPts val="400"/>
              </a:spcAft>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Trước âm mưu và hành động chuẩn bị xâm lược của nhà Tống, chủ trương đối phó của nhà Lý như thế nào? Em có nhận xét gì về chủ trương đó?</a:t>
            </a:r>
          </a:p>
          <a:p>
            <a:pPr marL="571500" lvl="0" indent="-571500" algn="just">
              <a:lnSpc>
                <a:spcPct val="150000"/>
              </a:lnSpc>
              <a:spcBef>
                <a:spcPts val="400"/>
              </a:spcBef>
              <a:spcAft>
                <a:spcPts val="400"/>
              </a:spcAft>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Trình bày về cuộc tập kích vào đất Tống của quân Đại Việt cuối năm 1075 trên lược đồ.</a:t>
            </a:r>
          </a:p>
        </p:txBody>
      </p:sp>
      <p:pic>
        <p:nvPicPr>
          <p:cNvPr id="5" name="Picture 4">
            <a:extLst>
              <a:ext uri="{FF2B5EF4-FFF2-40B4-BE49-F238E27FC236}">
                <a16:creationId xmlns:a16="http://schemas.microsoft.com/office/drawing/2014/main" id="{E6DCEC8A-FCF3-4A02-20B2-0117363CC239}"/>
              </a:ext>
            </a:extLst>
          </p:cNvPr>
          <p:cNvPicPr>
            <a:picLocks noChangeAspect="1"/>
          </p:cNvPicPr>
          <p:nvPr/>
        </p:nvPicPr>
        <p:blipFill>
          <a:blip r:embed="rId4">
            <a:extLst>
              <a:ext uri="{28A0092B-C50C-407E-A947-70E740481C1C}">
                <a14:useLocalDpi xmlns:a14="http://schemas.microsoft.com/office/drawing/2010/main" val="0"/>
              </a:ext>
            </a:extLst>
          </a:blip>
          <a:srcRect l="2334" r="2334"/>
          <a:stretch/>
        </p:blipFill>
        <p:spPr>
          <a:xfrm>
            <a:off x="9372600" y="3142283"/>
            <a:ext cx="8474077" cy="6748508"/>
          </a:xfrm>
          <a:prstGeom prst="rect">
            <a:avLst/>
          </a:prstGeom>
        </p:spPr>
      </p:pic>
      <p:sp>
        <p:nvSpPr>
          <p:cNvPr id="2" name="TextBox 1">
            <a:extLst>
              <a:ext uri="{FF2B5EF4-FFF2-40B4-BE49-F238E27FC236}">
                <a16:creationId xmlns:a16="http://schemas.microsoft.com/office/drawing/2014/main" id="{3C29A7A9-2CCD-937B-58CD-A6843742EC74}"/>
              </a:ext>
            </a:extLst>
          </p:cNvPr>
          <p:cNvSpPr txBox="1"/>
          <p:nvPr/>
        </p:nvSpPr>
        <p:spPr>
          <a:xfrm>
            <a:off x="4438649" y="403829"/>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chemeClr val="accent5">
                  <a:lumMod val="75000"/>
                </a:schemeClr>
              </a:solidFill>
              <a:effectLst/>
              <a:uLnTx/>
              <a:uFillTx/>
              <a:latin typeface="Calibri"/>
              <a:ea typeface="+mn-ea"/>
            </a:endParaRPr>
          </a:p>
        </p:txBody>
      </p:sp>
    </p:spTree>
    <p:extLst>
      <p:ext uri="{BB962C8B-B14F-4D97-AF65-F5344CB8AC3E}">
        <p14:creationId xmlns:p14="http://schemas.microsoft.com/office/powerpoint/2010/main" val="2506568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35498" y="4200971"/>
            <a:ext cx="8512516" cy="7537446"/>
          </a:xfrm>
          <a:prstGeom prst="rect">
            <a:avLst/>
          </a:prstGeom>
        </p:spPr>
      </p:pic>
      <p:sp>
        <p:nvSpPr>
          <p:cNvPr id="23" name="TextBox 22">
            <a:extLst>
              <a:ext uri="{FF2B5EF4-FFF2-40B4-BE49-F238E27FC236}">
                <a16:creationId xmlns:a16="http://schemas.microsoft.com/office/drawing/2014/main" id="{334D50F1-153F-4C67-95AF-28121D979A00}"/>
              </a:ext>
            </a:extLst>
          </p:cNvPr>
          <p:cNvSpPr txBox="1"/>
          <p:nvPr/>
        </p:nvSpPr>
        <p:spPr>
          <a:xfrm>
            <a:off x="8991600" y="1942052"/>
            <a:ext cx="8839200"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10</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1975, Lý Thường Kiệt chỉ huy hơn 10 vạn quân thuỷ bộ, chia làm hai đạo tiến vào đất Tống.</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Chủ trương: tiến công trước khi tự vệ</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Mục đích: </a:t>
            </a:r>
            <a:r>
              <a:rPr lang="vi-VN" sz="3600">
                <a:solidFill>
                  <a:srgbClr val="000000"/>
                </a:solidFill>
                <a:latin typeface="Arial" panose="020B0604020202020204" pitchFamily="34" charset="0"/>
                <a:ea typeface="Noto Sans Symbols"/>
                <a:cs typeface="Arial" panose="020B0604020202020204" pitchFamily="34" charset="0"/>
              </a:rPr>
              <a:t>giành thế chủ động, tiêu hao sinh lực địch</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Đây là một chủ trương táo bạo, thể hiện trí tuệ, tầm nhìn của Lý Thường Kiệt và sự chủ động của vua tôi nhà Lý.</a:t>
            </a:r>
          </a:p>
        </p:txBody>
      </p:sp>
      <p:pic>
        <p:nvPicPr>
          <p:cNvPr id="2" name="Picture 1">
            <a:extLst>
              <a:ext uri="{FF2B5EF4-FFF2-40B4-BE49-F238E27FC236}">
                <a16:creationId xmlns:a16="http://schemas.microsoft.com/office/drawing/2014/main" id="{D6FAB0CB-9D90-18A8-A34E-A91D236B5A2E}"/>
              </a:ext>
            </a:extLst>
          </p:cNvPr>
          <p:cNvPicPr>
            <a:picLocks noChangeAspect="1"/>
          </p:cNvPicPr>
          <p:nvPr/>
        </p:nvPicPr>
        <p:blipFill>
          <a:blip r:embed="rId4">
            <a:extLst>
              <a:ext uri="{28A0092B-C50C-407E-A947-70E740481C1C}">
                <a14:useLocalDpi xmlns:a14="http://schemas.microsoft.com/office/drawing/2010/main" val="0"/>
              </a:ext>
            </a:extLst>
          </a:blip>
          <a:srcRect l="2334" r="2334"/>
          <a:stretch/>
        </p:blipFill>
        <p:spPr>
          <a:xfrm>
            <a:off x="304800" y="2307298"/>
            <a:ext cx="8461076" cy="6738155"/>
          </a:xfrm>
          <a:prstGeom prst="rect">
            <a:avLst/>
          </a:prstGeom>
        </p:spPr>
      </p:pic>
      <p:sp>
        <p:nvSpPr>
          <p:cNvPr id="4" name="TextBox 3">
            <a:extLst>
              <a:ext uri="{FF2B5EF4-FFF2-40B4-BE49-F238E27FC236}">
                <a16:creationId xmlns:a16="http://schemas.microsoft.com/office/drawing/2014/main" id="{69F79657-E4CE-E193-76EF-F92E82587D55}"/>
              </a:ext>
            </a:extLst>
          </p:cNvPr>
          <p:cNvSpPr txBox="1"/>
          <p:nvPr/>
        </p:nvSpPr>
        <p:spPr>
          <a:xfrm>
            <a:off x="6879087" y="57043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35498" y="4200971"/>
            <a:ext cx="8512516" cy="7537446"/>
          </a:xfrm>
          <a:prstGeom prst="rect">
            <a:avLst/>
          </a:prstGeom>
        </p:spPr>
      </p:pic>
      <p:sp>
        <p:nvSpPr>
          <p:cNvPr id="23" name="TextBox 22">
            <a:extLst>
              <a:ext uri="{FF2B5EF4-FFF2-40B4-BE49-F238E27FC236}">
                <a16:creationId xmlns:a16="http://schemas.microsoft.com/office/drawing/2014/main" id="{334D50F1-153F-4C67-95AF-28121D979A00}"/>
              </a:ext>
            </a:extLst>
          </p:cNvPr>
          <p:cNvSpPr txBox="1"/>
          <p:nvPr/>
        </p:nvSpPr>
        <p:spPr>
          <a:xfrm>
            <a:off x="10668000" y="2846041"/>
            <a:ext cx="7258925" cy="4594912"/>
          </a:xfrm>
          <a:prstGeom prst="rect">
            <a:avLst/>
          </a:prstGeom>
          <a:noFill/>
        </p:spPr>
        <p:txBody>
          <a:bodyPr wrap="square">
            <a:spAutoFit/>
          </a:bodyPr>
          <a:lstStyle/>
          <a:p>
            <a:pPr lvl="0" algn="just">
              <a:lnSpc>
                <a:spcPct val="150000"/>
              </a:lnSpc>
            </a:pPr>
            <a:r>
              <a:rPr lang="en-US" sz="4000">
                <a:solidFill>
                  <a:srgbClr val="000000"/>
                </a:solidFill>
                <a:latin typeface="Arial" panose="020B0604020202020204" pitchFamily="34" charset="0"/>
                <a:ea typeface="Noto Sans Symbols"/>
                <a:cs typeface="Arial" panose="020B0604020202020204" pitchFamily="34" charset="0"/>
              </a:rPr>
              <a:t>Sau 42 ngày:</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Hạ </a:t>
            </a:r>
            <a:r>
              <a:rPr lang="vi-VN" sz="4000">
                <a:solidFill>
                  <a:srgbClr val="000000"/>
                </a:solidFill>
                <a:latin typeface="Arial" panose="020B0604020202020204" pitchFamily="34" charset="0"/>
                <a:ea typeface="Noto Sans Symbols"/>
                <a:cs typeface="Arial" panose="020B0604020202020204" pitchFamily="34" charset="0"/>
              </a:rPr>
              <a:t>thành Ung Châu</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a:t>
            </a:r>
            <a:r>
              <a:rPr lang="vi-VN" sz="4000">
                <a:solidFill>
                  <a:srgbClr val="000000"/>
                </a:solidFill>
                <a:latin typeface="Arial" panose="020B0604020202020204" pitchFamily="34" charset="0"/>
                <a:ea typeface="Noto Sans Symbols"/>
                <a:cs typeface="Arial" panose="020B0604020202020204" pitchFamily="34" charset="0"/>
              </a:rPr>
              <a:t>iêu hủy hết kho lương dự trữ c</a:t>
            </a:r>
            <a:r>
              <a:rPr lang="en-US" sz="4000">
                <a:solidFill>
                  <a:srgbClr val="000000"/>
                </a:solidFill>
                <a:latin typeface="Arial" panose="020B0604020202020204" pitchFamily="34" charset="0"/>
                <a:ea typeface="Noto Sans Symbols"/>
                <a:cs typeface="Arial" panose="020B0604020202020204" pitchFamily="34" charset="0"/>
              </a:rPr>
              <a:t>ủa</a:t>
            </a:r>
            <a:r>
              <a:rPr lang="vi-VN" sz="4000">
                <a:solidFill>
                  <a:srgbClr val="000000"/>
                </a:solidFill>
                <a:latin typeface="Arial" panose="020B0604020202020204" pitchFamily="34" charset="0"/>
                <a:ea typeface="Noto Sans Symbols"/>
                <a:cs typeface="Arial" panose="020B0604020202020204" pitchFamily="34" charset="0"/>
              </a:rPr>
              <a:t> địch</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a:t>
            </a:r>
            <a:r>
              <a:rPr lang="vi-VN" sz="4000">
                <a:solidFill>
                  <a:srgbClr val="000000"/>
                </a:solidFill>
                <a:latin typeface="Arial" panose="020B0604020202020204" pitchFamily="34" charset="0"/>
                <a:ea typeface="Noto Sans Symbols"/>
                <a:cs typeface="Arial" panose="020B0604020202020204" pitchFamily="34" charset="0"/>
              </a:rPr>
              <a:t>hủ động rút quân về nước.</a:t>
            </a:r>
            <a:endParaRPr lang="en-US" sz="4000">
              <a:solidFill>
                <a:srgbClr val="000000"/>
              </a:solidFill>
              <a:latin typeface="Arial" panose="020B0604020202020204" pitchFamily="34" charset="0"/>
              <a:ea typeface="Noto Sans Symbols"/>
              <a:cs typeface="Arial" panose="020B0604020202020204" pitchFamily="34" charset="0"/>
            </a:endParaRPr>
          </a:p>
        </p:txBody>
      </p:sp>
      <p:pic>
        <p:nvPicPr>
          <p:cNvPr id="2" name="Picture 1">
            <a:extLst>
              <a:ext uri="{FF2B5EF4-FFF2-40B4-BE49-F238E27FC236}">
                <a16:creationId xmlns:a16="http://schemas.microsoft.com/office/drawing/2014/main" id="{E7848E16-1012-F1DE-9A8E-6F222057E4D5}"/>
              </a:ext>
            </a:extLst>
          </p:cNvPr>
          <p:cNvPicPr>
            <a:picLocks noChangeAspect="1"/>
          </p:cNvPicPr>
          <p:nvPr/>
        </p:nvPicPr>
        <p:blipFill>
          <a:blip r:embed="rId4">
            <a:extLst>
              <a:ext uri="{28A0092B-C50C-407E-A947-70E740481C1C}">
                <a14:useLocalDpi xmlns:a14="http://schemas.microsoft.com/office/drawing/2010/main" val="0"/>
              </a:ext>
            </a:extLst>
          </a:blip>
          <a:srcRect l="2334" r="2334"/>
          <a:stretch/>
        </p:blipFill>
        <p:spPr>
          <a:xfrm>
            <a:off x="533400" y="1774420"/>
            <a:ext cx="9829800" cy="7828167"/>
          </a:xfrm>
          <a:prstGeom prst="rect">
            <a:avLst/>
          </a:prstGeom>
        </p:spPr>
      </p:pic>
      <p:sp>
        <p:nvSpPr>
          <p:cNvPr id="4" name="TextBox 3">
            <a:extLst>
              <a:ext uri="{FF2B5EF4-FFF2-40B4-BE49-F238E27FC236}">
                <a16:creationId xmlns:a16="http://schemas.microsoft.com/office/drawing/2014/main" id="{9A9ABBAB-69AA-366D-90A6-D2730E934C3C}"/>
              </a:ext>
            </a:extLst>
          </p:cNvPr>
          <p:cNvSpPr txBox="1"/>
          <p:nvPr/>
        </p:nvSpPr>
        <p:spPr>
          <a:xfrm>
            <a:off x="6879087" y="57043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7" name="Picture 8">
            <a:extLst>
              <a:ext uri="{FF2B5EF4-FFF2-40B4-BE49-F238E27FC236}">
                <a16:creationId xmlns:a16="http://schemas.microsoft.com/office/drawing/2014/main" id="{8C1521C8-75D4-3073-710E-D7FA0442A1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7322" y="3543300"/>
            <a:ext cx="1103530" cy="1000027"/>
          </a:xfrm>
          <a:prstGeom prst="rect">
            <a:avLst/>
          </a:prstGeom>
        </p:spPr>
      </p:pic>
    </p:spTree>
    <p:extLst>
      <p:ext uri="{BB962C8B-B14F-4D97-AF65-F5344CB8AC3E}">
        <p14:creationId xmlns:p14="http://schemas.microsoft.com/office/powerpoint/2010/main" val="5246699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barn(inVertical)">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0" y="7895169"/>
            <a:ext cx="4783662" cy="4783662"/>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33600" y="-2247900"/>
            <a:ext cx="4783662" cy="4783662"/>
          </a:xfrm>
          <a:prstGeom prst="rect">
            <a:avLst/>
          </a:prstGeom>
        </p:spPr>
      </p:pic>
      <p:sp>
        <p:nvSpPr>
          <p:cNvPr id="22" name="Speech Bubble: Rectangle with Corners Rounded 21">
            <a:extLst>
              <a:ext uri="{FF2B5EF4-FFF2-40B4-BE49-F238E27FC236}">
                <a16:creationId xmlns:a16="http://schemas.microsoft.com/office/drawing/2014/main" id="{F2DF9FF1-CD8D-62F1-CD89-76D834258F22}"/>
              </a:ext>
            </a:extLst>
          </p:cNvPr>
          <p:cNvSpPr/>
          <p:nvPr/>
        </p:nvSpPr>
        <p:spPr>
          <a:xfrm>
            <a:off x="4876800" y="1115915"/>
            <a:ext cx="12496800" cy="2275289"/>
          </a:xfrm>
          <a:prstGeom prst="wedgeRoundRectCallout">
            <a:avLst>
              <a:gd name="adj1" fmla="val -59552"/>
              <a:gd name="adj2" fmla="val 42000"/>
              <a:gd name="adj3" fmla="val 16667"/>
            </a:avLst>
          </a:prstGeom>
          <a:solidFill>
            <a:schemeClr val="bg1"/>
          </a:solidFill>
          <a:ln w="57150">
            <a:solidFill>
              <a:srgbClr val="9F472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Việc chủ động tấn công để tự vệ của nhà Lý có ý nghĩa như thế nào?</a:t>
            </a:r>
            <a:endParaRPr lang="en-US" sz="4000">
              <a:solidFill>
                <a:schemeClr val="tx1"/>
              </a:solidFill>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E71EDE78-B695-6D09-BCBB-3990B3824225}"/>
              </a:ext>
            </a:extLst>
          </p:cNvPr>
          <p:cNvSpPr/>
          <p:nvPr/>
        </p:nvSpPr>
        <p:spPr>
          <a:xfrm>
            <a:off x="4876800" y="4494112"/>
            <a:ext cx="12496800" cy="4783662"/>
          </a:xfrm>
          <a:prstGeom prst="wedgeRoundRectCallout">
            <a:avLst>
              <a:gd name="adj1" fmla="val -61839"/>
              <a:gd name="adj2" fmla="val -31818"/>
              <a:gd name="adj3" fmla="val 16667"/>
            </a:avLst>
          </a:prstGeom>
          <a:solidFill>
            <a:schemeClr val="bg1"/>
          </a:solidFill>
          <a:ln w="57150">
            <a:solidFill>
              <a:srgbClr val="9F472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i="1">
                <a:solidFill>
                  <a:srgbClr val="FF0000"/>
                </a:solidFill>
                <a:latin typeface="Arial" panose="020B0604020202020204" pitchFamily="34" charset="0"/>
                <a:cs typeface="Arial" panose="020B0604020202020204" pitchFamily="34" charset="0"/>
              </a:rPr>
              <a:t> </a:t>
            </a:r>
            <a:r>
              <a:rPr lang="en-US" sz="4000" b="1" i="1">
                <a:solidFill>
                  <a:srgbClr val="FF0000"/>
                </a:solidFill>
                <a:latin typeface="Arial" panose="020B0604020202020204" pitchFamily="34" charset="0"/>
                <a:cs typeface="Arial" panose="020B0604020202020204" pitchFamily="34" charset="0"/>
              </a:rPr>
              <a:t>Câu trả lời: </a:t>
            </a:r>
            <a:r>
              <a:rPr lang="vi-VN" sz="4000">
                <a:solidFill>
                  <a:schemeClr val="tx1"/>
                </a:solidFill>
                <a:latin typeface="Arial" panose="020B0604020202020204" pitchFamily="34" charset="0"/>
                <a:cs typeface="Arial" panose="020B0604020202020204" pitchFamily="34" charset="0"/>
              </a:rPr>
              <a:t>Việc chủ động tấn công để tự vệ có ý nghĩa</a:t>
            </a:r>
            <a:r>
              <a:rPr lang="en-US" sz="4000">
                <a:solidFill>
                  <a:schemeClr val="tx1"/>
                </a:solidFill>
                <a:latin typeface="Arial" panose="020B0604020202020204" pitchFamily="34" charset="0"/>
                <a:cs typeface="Arial" panose="020B0604020202020204" pitchFamily="34" charset="0"/>
              </a:rPr>
              <a:t> rất</a:t>
            </a:r>
            <a:r>
              <a:rPr lang="vi-VN" sz="4000">
                <a:solidFill>
                  <a:schemeClr val="tx1"/>
                </a:solidFill>
                <a:latin typeface="Arial" panose="020B0604020202020204" pitchFamily="34" charset="0"/>
                <a:cs typeface="Arial" panose="020B0604020202020204" pitchFamily="34" charset="0"/>
              </a:rPr>
              <a:t> quan trọng</a:t>
            </a:r>
            <a:r>
              <a:rPr lang="en-US" sz="4000">
                <a:solidFill>
                  <a:schemeClr val="tx1"/>
                </a:solidFill>
                <a:latin typeface="Arial" panose="020B0604020202020204" pitchFamily="34" charset="0"/>
                <a:cs typeface="Arial" panose="020B0604020202020204" pitchFamily="34" charset="0"/>
              </a:rPr>
              <a:t>:</a:t>
            </a:r>
            <a:r>
              <a:rPr lang="vi-VN" sz="4000">
                <a:solidFill>
                  <a:schemeClr val="tx1"/>
                </a:solidFill>
                <a:latin typeface="Arial" panose="020B0604020202020204" pitchFamily="34" charset="0"/>
                <a:cs typeface="Arial" panose="020B0604020202020204" pitchFamily="34" charset="0"/>
              </a:rPr>
              <a:t> </a:t>
            </a:r>
            <a:endParaRPr lang="en-US" sz="40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Đ</a:t>
            </a:r>
            <a:r>
              <a:rPr lang="vi-VN" sz="4000">
                <a:solidFill>
                  <a:schemeClr val="tx1"/>
                </a:solidFill>
                <a:latin typeface="Arial" panose="020B0604020202020204" pitchFamily="34" charset="0"/>
                <a:cs typeface="Arial" panose="020B0604020202020204" pitchFamily="34" charset="0"/>
              </a:rPr>
              <a:t>ẩy kẻ thù vào thế bị động</a:t>
            </a:r>
            <a:r>
              <a:rPr lang="en-US" sz="40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T</a:t>
            </a:r>
            <a:r>
              <a:rPr lang="vi-VN" sz="4000">
                <a:solidFill>
                  <a:schemeClr val="tx1"/>
                </a:solidFill>
                <a:latin typeface="Arial" panose="020B0604020202020204" pitchFamily="34" charset="0"/>
                <a:cs typeface="Arial" panose="020B0604020202020204" pitchFamily="34" charset="0"/>
              </a:rPr>
              <a:t>ạo ra nhiều điều kiện có lợi để đánh bại kẻ thù </a:t>
            </a:r>
            <a:r>
              <a:rPr lang="en-US" sz="4000">
                <a:solidFill>
                  <a:schemeClr val="tx1"/>
                </a:solidFill>
                <a:latin typeface="Arial" panose="020B0604020202020204" pitchFamily="34" charset="0"/>
                <a:cs typeface="Arial" panose="020B0604020202020204" pitchFamily="34" charset="0"/>
              </a:rPr>
              <a:t>trước </a:t>
            </a:r>
            <a:r>
              <a:rPr lang="vi-VN" sz="4000">
                <a:solidFill>
                  <a:schemeClr val="tx1"/>
                </a:solidFill>
                <a:latin typeface="Arial" panose="020B0604020202020204" pitchFamily="34" charset="0"/>
                <a:cs typeface="Arial" panose="020B0604020202020204" pitchFamily="34" charset="0"/>
              </a:rPr>
              <a:t>khi chúng sang xâm lược nước ta.</a:t>
            </a:r>
            <a:endParaRPr lang="en-US" sz="4000">
              <a:solidFill>
                <a:schemeClr val="tx1"/>
              </a:solidFill>
              <a:latin typeface="Arial" panose="020B060402020202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CF2D41D0-45B4-B274-09D2-72EDE07FCF70}"/>
              </a:ext>
            </a:extLst>
          </p:cNvPr>
          <p:cNvPicPr>
            <a:picLocks noChangeAspect="1"/>
          </p:cNvPicPr>
          <p:nvPr/>
        </p:nvPicPr>
        <p:blipFill>
          <a:blip r:embed="rId4"/>
          <a:srcRect/>
          <a:stretch>
            <a:fillRect/>
          </a:stretch>
        </p:blipFill>
        <p:spPr>
          <a:xfrm>
            <a:off x="609600" y="1630827"/>
            <a:ext cx="3749778" cy="7025345"/>
          </a:xfrm>
          <a:prstGeom prst="rect">
            <a:avLst/>
          </a:prstGeom>
        </p:spPr>
      </p:pic>
    </p:spTree>
    <p:extLst>
      <p:ext uri="{BB962C8B-B14F-4D97-AF65-F5344CB8AC3E}">
        <p14:creationId xmlns:p14="http://schemas.microsoft.com/office/powerpoint/2010/main" val="3104298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l="-4000" r="-4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D9B10F-F0DE-F87D-5A13-48DF055D1D52}"/>
              </a:ext>
            </a:extLst>
          </p:cNvPr>
          <p:cNvGrpSpPr/>
          <p:nvPr/>
        </p:nvGrpSpPr>
        <p:grpSpPr>
          <a:xfrm>
            <a:off x="1038510" y="647700"/>
            <a:ext cx="16210979" cy="2819400"/>
            <a:chOff x="1315021" y="647700"/>
            <a:chExt cx="16210979" cy="2819400"/>
          </a:xfrm>
        </p:grpSpPr>
        <p:sp>
          <p:nvSpPr>
            <p:cNvPr id="8" name="Rectangle 7">
              <a:extLst>
                <a:ext uri="{FF2B5EF4-FFF2-40B4-BE49-F238E27FC236}">
                  <a16:creationId xmlns:a16="http://schemas.microsoft.com/office/drawing/2014/main" id="{57D5B653-2C0E-753B-75F6-380C152898D9}"/>
                </a:ext>
              </a:extLst>
            </p:cNvPr>
            <p:cNvSpPr/>
            <p:nvPr/>
          </p:nvSpPr>
          <p:spPr>
            <a:xfrm>
              <a:off x="1315021" y="647700"/>
              <a:ext cx="16210979" cy="28194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04D44366-10A7-E01A-B95A-E958BEB4D001}"/>
                </a:ext>
              </a:extLst>
            </p:cNvPr>
            <p:cNvGrpSpPr/>
            <p:nvPr/>
          </p:nvGrpSpPr>
          <p:grpSpPr>
            <a:xfrm>
              <a:off x="2819400" y="1066550"/>
              <a:ext cx="13716000" cy="2206425"/>
              <a:chOff x="4572002" y="1706691"/>
              <a:chExt cx="13716000" cy="2206425"/>
            </a:xfrm>
          </p:grpSpPr>
          <p:sp>
            <p:nvSpPr>
              <p:cNvPr id="4" name="TextBox 3">
                <a:extLst>
                  <a:ext uri="{FF2B5EF4-FFF2-40B4-BE49-F238E27FC236}">
                    <a16:creationId xmlns:a16="http://schemas.microsoft.com/office/drawing/2014/main" id="{FBF7C658-7A22-6E0A-E751-3B93BBCAD8C0}"/>
                  </a:ext>
                </a:extLst>
              </p:cNvPr>
              <p:cNvSpPr txBox="1"/>
              <p:nvPr/>
            </p:nvSpPr>
            <p:spPr>
              <a:xfrm>
                <a:off x="6705602" y="1897441"/>
                <a:ext cx="11582400" cy="1824923"/>
              </a:xfrm>
              <a:prstGeom prst="rect">
                <a:avLst/>
              </a:prstGeom>
              <a:noFill/>
            </p:spPr>
            <p:txBody>
              <a:bodyPr wrap="square">
                <a:spAutoFit/>
              </a:bodyPr>
              <a:lstStyle/>
              <a:p>
                <a:pPr algn="ctr">
                  <a:lnSpc>
                    <a:spcPct val="150000"/>
                  </a:lnSpc>
                  <a:spcBef>
                    <a:spcPts val="300"/>
                  </a:spcBef>
                  <a:spcAft>
                    <a:spcPts val="3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Chỉ ra những nét độc đáo trong cuộc kháng chiến chống Tống giai đoạn thứ nhất.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10">
                <a:extLst>
                  <a:ext uri="{FF2B5EF4-FFF2-40B4-BE49-F238E27FC236}">
                    <a16:creationId xmlns:a16="http://schemas.microsoft.com/office/drawing/2014/main" id="{795C5A8D-8E7F-E006-5EFA-9CF0822AAA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2" y="1706691"/>
                <a:ext cx="2211956" cy="2206425"/>
              </a:xfrm>
              <a:prstGeom prst="rect">
                <a:avLst/>
              </a:prstGeom>
            </p:spPr>
          </p:pic>
        </p:grpSp>
      </p:grpSp>
      <p:grpSp>
        <p:nvGrpSpPr>
          <p:cNvPr id="7" name="Group 6">
            <a:extLst>
              <a:ext uri="{FF2B5EF4-FFF2-40B4-BE49-F238E27FC236}">
                <a16:creationId xmlns:a16="http://schemas.microsoft.com/office/drawing/2014/main" id="{C7B4A385-7FB4-CD29-315A-B1E34BFE2D57}"/>
              </a:ext>
            </a:extLst>
          </p:cNvPr>
          <p:cNvGrpSpPr/>
          <p:nvPr/>
        </p:nvGrpSpPr>
        <p:grpSpPr>
          <a:xfrm>
            <a:off x="1038510" y="3691823"/>
            <a:ext cx="16210979" cy="6094312"/>
            <a:chOff x="1038510" y="3691823"/>
            <a:chExt cx="16210979" cy="6094312"/>
          </a:xfrm>
        </p:grpSpPr>
        <p:sp>
          <p:nvSpPr>
            <p:cNvPr id="2" name="Rectangle 1">
              <a:extLst>
                <a:ext uri="{FF2B5EF4-FFF2-40B4-BE49-F238E27FC236}">
                  <a16:creationId xmlns:a16="http://schemas.microsoft.com/office/drawing/2014/main" id="{12A2F2FC-686A-8906-529D-04EC99262406}"/>
                </a:ext>
              </a:extLst>
            </p:cNvPr>
            <p:cNvSpPr/>
            <p:nvPr/>
          </p:nvSpPr>
          <p:spPr>
            <a:xfrm>
              <a:off x="1038510" y="3691823"/>
              <a:ext cx="16210979" cy="6094312"/>
            </a:xfrm>
            <a:prstGeom prst="rect">
              <a:avLst/>
            </a:prstGeom>
            <a:solidFill>
              <a:srgbClr val="F1E7CC">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50F5E70-EEC9-C8D0-ADFC-0C735806467D}"/>
                </a:ext>
              </a:extLst>
            </p:cNvPr>
            <p:cNvSpPr txBox="1"/>
            <p:nvPr/>
          </p:nvSpPr>
          <p:spPr>
            <a:xfrm>
              <a:off x="1300161" y="3844475"/>
              <a:ext cx="15687675" cy="5738109"/>
            </a:xfrm>
            <a:prstGeom prst="rect">
              <a:avLst/>
            </a:prstGeom>
            <a:noFill/>
          </p:spPr>
          <p:txBody>
            <a:bodyPr wrap="square">
              <a:spAutoFit/>
            </a:bodyPr>
            <a:lstStyle/>
            <a:p>
              <a:pPr algn="just">
                <a:lnSpc>
                  <a:spcPct val="150000"/>
                </a:lnSpc>
                <a:spcBef>
                  <a:spcPts val="400"/>
                </a:spcBef>
                <a:spcAft>
                  <a:spcPts val="400"/>
                </a:spcAft>
              </a:pPr>
              <a:r>
                <a:rPr lang="vi-VN" sz="4000">
                  <a:solidFill>
                    <a:srgbClr val="000000"/>
                  </a:solidFill>
                  <a:effectLst/>
                  <a:ea typeface="Arial" panose="020B0604020202020204" pitchFamily="34" charset="0"/>
                  <a:cs typeface="Times New Roman" panose="02020603050405020304" pitchFamily="18" charset="0"/>
                </a:rPr>
                <a:t>Nét độc đáo trong cuộc kháng chiến chống Tống giai đoạn thứ nhất:</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Ta chỉ tấn công các căn cứ quân sự, các kho lương thảo là những nơi nhà</a:t>
              </a:r>
              <a:r>
                <a:rPr lang="en-US" sz="4000">
                  <a:solidFill>
                    <a:srgbClr val="000000"/>
                  </a:solidFill>
                  <a:effectLst/>
                  <a:ea typeface="Arial" panose="020B0604020202020204" pitchFamily="34" charset="0"/>
                  <a:cs typeface="Times New Roman" panose="02020603050405020304" pitchFamily="18" charset="0"/>
                </a:rPr>
                <a:t> </a:t>
              </a:r>
              <a:r>
                <a:rPr lang="vi-VN" sz="4000">
                  <a:solidFill>
                    <a:srgbClr val="000000"/>
                  </a:solidFill>
                  <a:effectLst/>
                  <a:ea typeface="Arial" panose="020B0604020202020204" pitchFamily="34" charset="0"/>
                  <a:cs typeface="Times New Roman" panose="02020603050405020304" pitchFamily="18" charset="0"/>
                </a:rPr>
                <a:t>Tống chuẩn bị cho cuộc tấn công xâm lược nước ta.</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Ta treo bảng nói rõ cho nhân dân hai nước biết được mục đích cuộc tấn công. Sau khi thực hiện mục đích của mình, quân ta nhanh chóng rút về nước.</a:t>
              </a:r>
              <a:endParaRPr lang="en-US" sz="4000">
                <a:effectLst/>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272653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76645" y="-4204653"/>
            <a:ext cx="6623384" cy="6623384"/>
          </a:xfrm>
          <a:prstGeom prst="rect">
            <a:avLst/>
          </a:prstGeom>
        </p:spPr>
      </p:pic>
      <p:sp>
        <p:nvSpPr>
          <p:cNvPr id="3" name="TextBox 2">
            <a:extLst>
              <a:ext uri="{FF2B5EF4-FFF2-40B4-BE49-F238E27FC236}">
                <a16:creationId xmlns:a16="http://schemas.microsoft.com/office/drawing/2014/main" id="{50CCD96A-207C-28A5-178E-7D6DCC7BE1BB}"/>
              </a:ext>
            </a:extLst>
          </p:cNvPr>
          <p:cNvSpPr txBox="1"/>
          <p:nvPr/>
        </p:nvSpPr>
        <p:spPr>
          <a:xfrm>
            <a:off x="1455241" y="2418731"/>
            <a:ext cx="15377518"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CUỘC KHÁNG CHIẾN CHỐNG TỐNG GIAI ĐOẠN THỨ HAI (NĂM 1077)</a:t>
            </a:r>
          </a:p>
        </p:txBody>
      </p:sp>
    </p:spTree>
    <p:extLst>
      <p:ext uri="{BB962C8B-B14F-4D97-AF65-F5344CB8AC3E}">
        <p14:creationId xmlns:p14="http://schemas.microsoft.com/office/powerpoint/2010/main" val="1997634880"/>
      </p:ext>
    </p:extLst>
  </p:cSld>
  <p:clrMapOvr>
    <a:masterClrMapping/>
  </p:clrMapOvr>
  <p:transition>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8FC6BC2-A09C-339D-8D18-38F7176F33FD}"/>
              </a:ext>
            </a:extLst>
          </p:cNvPr>
          <p:cNvSpPr txBox="1"/>
          <p:nvPr/>
        </p:nvSpPr>
        <p:spPr>
          <a:xfrm>
            <a:off x="641446" y="3089043"/>
            <a:ext cx="8534399" cy="5556714"/>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2a - SGK tr.60 và trả lời câu hỏi: </a:t>
            </a: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Sau khi rút quân về nước, Lý Thường Kiệt đã chuẩn bị kháng chiến như thế nào? </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Qua đó, em rút ra được điều gì? </a:t>
            </a:r>
          </a:p>
        </p:txBody>
      </p:sp>
      <p:sp>
        <p:nvSpPr>
          <p:cNvPr id="3" name="TextBox 2">
            <a:extLst>
              <a:ext uri="{FF2B5EF4-FFF2-40B4-BE49-F238E27FC236}">
                <a16:creationId xmlns:a16="http://schemas.microsoft.com/office/drawing/2014/main" id="{0AA59F1B-396E-192D-896E-CECEEEE05364}"/>
              </a:ext>
            </a:extLst>
          </p:cNvPr>
          <p:cNvSpPr txBox="1"/>
          <p:nvPr/>
        </p:nvSpPr>
        <p:spPr>
          <a:xfrm>
            <a:off x="1181100" y="1419463"/>
            <a:ext cx="15925800"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Chuẩn bị kháng chiến</a:t>
            </a:r>
            <a:endParaRPr lang="en-US" sz="5400" b="1" i="1">
              <a:solidFill>
                <a:srgbClr val="002060"/>
              </a:solidFill>
            </a:endParaRPr>
          </a:p>
        </p:txBody>
      </p:sp>
      <p:pic>
        <p:nvPicPr>
          <p:cNvPr id="5" name="Picture 4">
            <a:extLst>
              <a:ext uri="{FF2B5EF4-FFF2-40B4-BE49-F238E27FC236}">
                <a16:creationId xmlns:a16="http://schemas.microsoft.com/office/drawing/2014/main" id="{D15A66CA-FF78-41F9-40B2-426C3606F468}"/>
              </a:ext>
            </a:extLst>
          </p:cNvPr>
          <p:cNvPicPr>
            <a:picLocks noChangeAspect="1"/>
          </p:cNvPicPr>
          <p:nvPr/>
        </p:nvPicPr>
        <p:blipFill rotWithShape="1">
          <a:blip r:embed="rId2">
            <a:extLst>
              <a:ext uri="{28A0092B-C50C-407E-A947-70E740481C1C}">
                <a14:useLocalDpi xmlns:a14="http://schemas.microsoft.com/office/drawing/2010/main" val="0"/>
              </a:ext>
            </a:extLst>
          </a:blip>
          <a:srcRect t="256" b="-879"/>
          <a:stretch/>
        </p:blipFill>
        <p:spPr>
          <a:xfrm>
            <a:off x="9448800" y="2923437"/>
            <a:ext cx="8534399" cy="59685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03244" y="-4826088"/>
            <a:ext cx="10094281" cy="8938027"/>
          </a:xfrm>
          <a:prstGeom prst="rect">
            <a:avLst/>
          </a:prstGeom>
        </p:spPr>
      </p:pic>
      <p:sp>
        <p:nvSpPr>
          <p:cNvPr id="5" name="TextBox 4">
            <a:extLst>
              <a:ext uri="{FF2B5EF4-FFF2-40B4-BE49-F238E27FC236}">
                <a16:creationId xmlns:a16="http://schemas.microsoft.com/office/drawing/2014/main" id="{33FF9B5C-174A-FBCB-EA1D-AF3C184A4DB0}"/>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Chuẩn bị kháng chiến</a:t>
            </a:r>
            <a:endParaRPr lang="en-US" sz="4800" b="1" dirty="0">
              <a:solidFill>
                <a:srgbClr val="9F472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AC646F-D6D4-12E9-1C7E-3C76CC427FDD}"/>
              </a:ext>
            </a:extLst>
          </p:cNvPr>
          <p:cNvSpPr txBox="1"/>
          <p:nvPr/>
        </p:nvSpPr>
        <p:spPr>
          <a:xfrm>
            <a:off x="9143999" y="1562100"/>
            <a:ext cx="8720475" cy="829964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Hạ lệnh </a:t>
            </a:r>
            <a:r>
              <a:rPr lang="en-US" sz="3600">
                <a:solidFill>
                  <a:srgbClr val="000000"/>
                </a:solidFill>
                <a:latin typeface="Arial" panose="020B0604020202020204" pitchFamily="34" charset="0"/>
                <a:ea typeface="Noto Sans Symbols"/>
                <a:cs typeface="Arial" panose="020B0604020202020204" pitchFamily="34" charset="0"/>
              </a:rPr>
              <a:t>tích cực </a:t>
            </a:r>
            <a:r>
              <a:rPr lang="vi-VN" sz="3600">
                <a:solidFill>
                  <a:srgbClr val="000000"/>
                </a:solidFill>
                <a:latin typeface="Arial" panose="020B0604020202020204" pitchFamily="34" charset="0"/>
                <a:ea typeface="Noto Sans Symbols"/>
                <a:cs typeface="Arial" panose="020B0604020202020204" pitchFamily="34" charset="0"/>
              </a:rPr>
              <a:t>chuẩn bị kháng chiến</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Ở biên giới</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bố trí quân đánh chặn để kiềm chế, tiêu h</a:t>
            </a:r>
            <a:r>
              <a:rPr lang="en-US" sz="3600">
                <a:solidFill>
                  <a:srgbClr val="000000"/>
                </a:solidFill>
                <a:latin typeface="Arial" panose="020B0604020202020204" pitchFamily="34" charset="0"/>
                <a:ea typeface="Noto Sans Symbols"/>
                <a:cs typeface="Arial" panose="020B0604020202020204" pitchFamily="34" charset="0"/>
              </a:rPr>
              <a:t>ao</a:t>
            </a:r>
            <a:r>
              <a:rPr lang="vi-VN" sz="3600">
                <a:solidFill>
                  <a:srgbClr val="000000"/>
                </a:solidFill>
                <a:latin typeface="Arial" panose="020B0604020202020204" pitchFamily="34" charset="0"/>
                <a:ea typeface="Noto Sans Symbols"/>
                <a:cs typeface="Arial" panose="020B0604020202020204" pitchFamily="34" charset="0"/>
              </a:rPr>
              <a:t> sinh lực địch.</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Ở đường biển: phục kích, phá vỡ kế hoạch phối hợp thủy – bộ của giặc.</a:t>
            </a:r>
            <a:endParaRPr lang="vi-VN"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Xây dựng phòng tuyến kiên cố bên bờ nam sông Như Nguyệt và bố trí bộ binh đóng giữ.</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Noto Sans Symbols"/>
                <a:cs typeface="Arial" panose="020B0604020202020204" pitchFamily="34" charset="0"/>
              </a:rPr>
              <a:t>Thể hiện được vai trò, công lao và </a:t>
            </a:r>
            <a:r>
              <a:rPr lang="en-US" sz="3600">
                <a:solidFill>
                  <a:srgbClr val="000000"/>
                </a:solidFill>
                <a:latin typeface="Arial" panose="020B0604020202020204" pitchFamily="34" charset="0"/>
                <a:ea typeface="Noto Sans Symbols"/>
                <a:cs typeface="Arial" panose="020B0604020202020204" pitchFamily="34" charset="0"/>
              </a:rPr>
              <a:t>sự </a:t>
            </a:r>
            <a:r>
              <a:rPr lang="vi-VN" sz="3600">
                <a:solidFill>
                  <a:srgbClr val="000000"/>
                </a:solidFill>
                <a:latin typeface="Arial" panose="020B0604020202020204" pitchFamily="34" charset="0"/>
                <a:ea typeface="Noto Sans Symbols"/>
                <a:cs typeface="Arial" panose="020B0604020202020204" pitchFamily="34" charset="0"/>
              </a:rPr>
              <a:t>sáng suốt của Lý Thường Kiệt</a:t>
            </a:r>
            <a:r>
              <a:rPr lang="en-US" sz="3600">
                <a:solidFill>
                  <a:srgbClr val="000000"/>
                </a:solidFill>
                <a:latin typeface="Arial" panose="020B0604020202020204" pitchFamily="34" charset="0"/>
                <a:ea typeface="Noto Sans Symbols"/>
                <a:cs typeface="Arial" panose="020B0604020202020204" pitchFamily="34" charset="0"/>
              </a:rPr>
              <a:t>.</a:t>
            </a:r>
            <a:endParaRPr lang="vi-VN" sz="3600">
              <a:solidFill>
                <a:srgbClr val="000000"/>
              </a:solidFill>
              <a:latin typeface="Arial" panose="020B0604020202020204" pitchFamily="34" charset="0"/>
              <a:ea typeface="Noto Sans Symbols"/>
              <a:cs typeface="Arial" panose="020B0604020202020204" pitchFamily="34" charset="0"/>
            </a:endParaRPr>
          </a:p>
        </p:txBody>
      </p:sp>
      <p:pic>
        <p:nvPicPr>
          <p:cNvPr id="7" name="Picture 6">
            <a:extLst>
              <a:ext uri="{FF2B5EF4-FFF2-40B4-BE49-F238E27FC236}">
                <a16:creationId xmlns:a16="http://schemas.microsoft.com/office/drawing/2014/main" id="{C9DD88D3-8D23-98EE-249C-D50AC5CF8C59}"/>
              </a:ext>
            </a:extLst>
          </p:cNvPr>
          <p:cNvPicPr>
            <a:picLocks noChangeAspect="1"/>
          </p:cNvPicPr>
          <p:nvPr/>
        </p:nvPicPr>
        <p:blipFill rotWithShape="1">
          <a:blip r:embed="rId4">
            <a:extLst>
              <a:ext uri="{28A0092B-C50C-407E-A947-70E740481C1C}">
                <a14:useLocalDpi xmlns:a14="http://schemas.microsoft.com/office/drawing/2010/main" val="0"/>
              </a:ext>
            </a:extLst>
          </a:blip>
          <a:srcRect l="710" r="1019"/>
          <a:stretch/>
        </p:blipFill>
        <p:spPr>
          <a:xfrm>
            <a:off x="286604" y="2752724"/>
            <a:ext cx="8463868" cy="6400800"/>
          </a:xfrm>
          <a:prstGeom prst="rect">
            <a:avLst/>
          </a:prstGeom>
        </p:spPr>
      </p:pic>
    </p:spTree>
    <p:extLst>
      <p:ext uri="{BB962C8B-B14F-4D97-AF65-F5344CB8AC3E}">
        <p14:creationId xmlns:p14="http://schemas.microsoft.com/office/powerpoint/2010/main" val="22604423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580E3-AC60-B0D3-8BB9-39F0E8325FE5}"/>
              </a:ext>
            </a:extLst>
          </p:cNvPr>
          <p:cNvSpPr/>
          <p:nvPr/>
        </p:nvSpPr>
        <p:spPr>
          <a:xfrm>
            <a:off x="949438" y="5253435"/>
            <a:ext cx="16389124" cy="4594912"/>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2. </a:t>
            </a:r>
            <a:r>
              <a:rPr lang="vi-VN" sz="3200" i="1">
                <a:solidFill>
                  <a:schemeClr val="tx1"/>
                </a:solidFill>
                <a:cs typeface="Arial" panose="020B0604020202020204" pitchFamily="34" charset="0"/>
              </a:rPr>
              <a:t>Lý Thường Kiệt cho đắp đê cao như bức tường thành ở mặt nam sông Cầu, bên trên đóng tre làm dậu dày mấy tầng. Bức tường thành kiên cố chạy dài gần 10km, từ chân dãy núi Tam Đảo trở xuống, bao bọc che đỡ cho cả hai vùng đồng bằng rộng lớn. Thành hào kiên cố như thế chắc chắn giúp quân Lý dễ dàng phòng thủ hơn...</a:t>
            </a:r>
          </a:p>
          <a:p>
            <a:pPr algn="r">
              <a:lnSpc>
                <a:spcPct val="150000"/>
              </a:lnSpc>
            </a:pPr>
            <a:r>
              <a:rPr lang="vi-VN" sz="3200">
                <a:solidFill>
                  <a:schemeClr val="tx1"/>
                </a:solidFill>
                <a:cs typeface="Arial" panose="020B0604020202020204" pitchFamily="34" charset="0"/>
              </a:rPr>
              <a:t>(Theo Viện Sử học, Lịch sử Việt Nam,</a:t>
            </a:r>
          </a:p>
          <a:p>
            <a:pPr algn="r">
              <a:lnSpc>
                <a:spcPct val="150000"/>
              </a:lnSpc>
            </a:pPr>
            <a:r>
              <a:rPr lang="vi-VN" sz="3200">
                <a:solidFill>
                  <a:schemeClr val="tx1"/>
                </a:solidFill>
                <a:cs typeface="Arial" panose="020B0604020202020204" pitchFamily="34" charset="0"/>
              </a:rPr>
              <a:t>Tập 2, NXB Khoa học xã hội, tr.284)</a:t>
            </a:r>
          </a:p>
        </p:txBody>
      </p:sp>
      <p:grpSp>
        <p:nvGrpSpPr>
          <p:cNvPr id="11" name="Group 10">
            <a:extLst>
              <a:ext uri="{FF2B5EF4-FFF2-40B4-BE49-F238E27FC236}">
                <a16:creationId xmlns:a16="http://schemas.microsoft.com/office/drawing/2014/main" id="{1CF18088-DA79-9118-DC1E-33C07A2BF9BF}"/>
              </a:ext>
            </a:extLst>
          </p:cNvPr>
          <p:cNvGrpSpPr/>
          <p:nvPr/>
        </p:nvGrpSpPr>
        <p:grpSpPr>
          <a:xfrm>
            <a:off x="838200" y="354126"/>
            <a:ext cx="16897269" cy="5151243"/>
            <a:chOff x="838200" y="354126"/>
            <a:chExt cx="16897269" cy="5151243"/>
          </a:xfrm>
        </p:grpSpPr>
        <p:sp>
          <p:nvSpPr>
            <p:cNvPr id="3" name="TextBox 2">
              <a:extLst>
                <a:ext uri="{FF2B5EF4-FFF2-40B4-BE49-F238E27FC236}">
                  <a16:creationId xmlns:a16="http://schemas.microsoft.com/office/drawing/2014/main" id="{1548FB1F-E6BF-259E-762F-0EF79E868A9D}"/>
                </a:ext>
              </a:extLst>
            </p:cNvPr>
            <p:cNvSpPr txBox="1"/>
            <p:nvPr/>
          </p:nvSpPr>
          <p:spPr>
            <a:xfrm>
              <a:off x="838200" y="354126"/>
              <a:ext cx="15098039" cy="459491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2, thảo luận cặp đôi và trả lời câu hỏi: </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Gạch chân những từ ngữ m</a:t>
              </a:r>
              <a:r>
                <a:rPr lang="vi-VN" sz="4000">
                  <a:latin typeface="Arial" panose="020B0604020202020204" pitchFamily="34" charset="0"/>
                  <a:cs typeface="Arial" panose="020B0604020202020204" pitchFamily="34" charset="0"/>
                </a:rPr>
                <a:t>ô tả phòng tuyến sông Như Nguyệt và lí giải vì sao Lý Thường Kiệt lại cho xây dựng phòng tuyến chặn giặc ở đây.</a:t>
              </a:r>
              <a:endParaRPr lang="en-US" sz="4000">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Việc xây dựng phòng tuyến Như Nguyệt thể hiện điều gì?</a:t>
              </a:r>
            </a:p>
          </p:txBody>
        </p:sp>
        <p:pic>
          <p:nvPicPr>
            <p:cNvPr id="10" name="Picture 12">
              <a:extLst>
                <a:ext uri="{FF2B5EF4-FFF2-40B4-BE49-F238E27FC236}">
                  <a16:creationId xmlns:a16="http://schemas.microsoft.com/office/drawing/2014/main" id="{2D468D78-907A-0B58-7B23-E5EDA18489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3800" y="2933700"/>
              <a:ext cx="2571669" cy="2571669"/>
            </a:xfrm>
            <a:prstGeom prst="rect">
              <a:avLst/>
            </a:prstGeom>
          </p:spPr>
        </p:pic>
      </p:grpSp>
    </p:spTree>
    <p:extLst>
      <p:ext uri="{BB962C8B-B14F-4D97-AF65-F5344CB8AC3E}">
        <p14:creationId xmlns:p14="http://schemas.microsoft.com/office/powerpoint/2010/main" val="373316487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8203244" y="-4826088"/>
            <a:ext cx="10094281" cy="8938027"/>
          </a:xfrm>
          <a:prstGeom prst="rect">
            <a:avLst/>
          </a:prstGeom>
        </p:spPr>
      </p:pic>
      <p:sp>
        <p:nvSpPr>
          <p:cNvPr id="2" name="Rectangle 1">
            <a:extLst>
              <a:ext uri="{FF2B5EF4-FFF2-40B4-BE49-F238E27FC236}">
                <a16:creationId xmlns:a16="http://schemas.microsoft.com/office/drawing/2014/main" id="{C74EFEC9-43CD-CF54-4D6F-6D0EBBD1442F}"/>
              </a:ext>
            </a:extLst>
          </p:cNvPr>
          <p:cNvSpPr/>
          <p:nvPr/>
        </p:nvSpPr>
        <p:spPr>
          <a:xfrm>
            <a:off x="949438" y="495300"/>
            <a:ext cx="16389124" cy="49530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2. </a:t>
            </a:r>
            <a:r>
              <a:rPr lang="vi-VN" sz="3400" i="1">
                <a:solidFill>
                  <a:schemeClr val="tx1"/>
                </a:solidFill>
                <a:cs typeface="Arial" panose="020B0604020202020204" pitchFamily="34" charset="0"/>
              </a:rPr>
              <a:t>Lý Thường Kiệt cho đắp đê cao như bức tường thành ở mặt nam sông Cầu, bên trên đóng tre làm dậu dày mấy tầng. Bức tường thành kiên cố chạy dài gần 10km, từ chân dãy núi Tam Đảo trở xuống, bao bọc che đỡ cho cả hai vùng đồng bằng rộng lớn. Thành hào kiên cố như thế chắc chắn giúp quân Lý dễ dàng phòng thủ hơn...</a:t>
            </a:r>
          </a:p>
          <a:p>
            <a:pPr algn="r">
              <a:lnSpc>
                <a:spcPct val="150000"/>
              </a:lnSpc>
            </a:pPr>
            <a:r>
              <a:rPr lang="vi-VN" sz="3400">
                <a:solidFill>
                  <a:schemeClr val="tx1"/>
                </a:solidFill>
                <a:cs typeface="Arial" panose="020B0604020202020204" pitchFamily="34" charset="0"/>
              </a:rPr>
              <a:t>(Theo Viện Sử học, Lịch sử Việt Nam,</a:t>
            </a:r>
          </a:p>
          <a:p>
            <a:pPr algn="r">
              <a:lnSpc>
                <a:spcPct val="150000"/>
              </a:lnSpc>
            </a:pPr>
            <a:r>
              <a:rPr lang="vi-VN" sz="3400">
                <a:solidFill>
                  <a:schemeClr val="tx1"/>
                </a:solidFill>
                <a:cs typeface="Arial" panose="020B0604020202020204" pitchFamily="34" charset="0"/>
              </a:rPr>
              <a:t>Tập 2, NXB Khoa học xã hội, tr.284)</a:t>
            </a:r>
          </a:p>
        </p:txBody>
      </p:sp>
      <p:cxnSp>
        <p:nvCxnSpPr>
          <p:cNvPr id="3" name="Straight Connector 2">
            <a:extLst>
              <a:ext uri="{FF2B5EF4-FFF2-40B4-BE49-F238E27FC236}">
                <a16:creationId xmlns:a16="http://schemas.microsoft.com/office/drawing/2014/main" id="{395240A4-B49B-1DD5-1E0C-C71A289C8891}"/>
              </a:ext>
            </a:extLst>
          </p:cNvPr>
          <p:cNvCxnSpPr>
            <a:cxnSpLocks/>
          </p:cNvCxnSpPr>
          <p:nvPr/>
        </p:nvCxnSpPr>
        <p:spPr>
          <a:xfrm>
            <a:off x="6324600" y="1409700"/>
            <a:ext cx="5638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D6C491-9AF2-83E2-32FF-798A7956A134}"/>
              </a:ext>
            </a:extLst>
          </p:cNvPr>
          <p:cNvSpPr txBox="1"/>
          <p:nvPr/>
        </p:nvSpPr>
        <p:spPr>
          <a:xfrm>
            <a:off x="731511" y="5518055"/>
            <a:ext cx="16611600" cy="4349845"/>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Lý Thường Kiệt cho xây dựng phòng tuyến chặn giặc ở sông Như Nguyệt vì: </a:t>
            </a:r>
          </a:p>
          <a:p>
            <a:pPr marL="571500" indent="-571500" algn="just">
              <a:lnSpc>
                <a:spcPct val="150000"/>
              </a:lnSpc>
              <a:spcBef>
                <a:spcPts val="400"/>
              </a:spcBef>
              <a:spcAft>
                <a:spcPts val="400"/>
              </a:spcAft>
              <a:buFont typeface="Wingdings" panose="05000000000000000000" pitchFamily="2" charset="2"/>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Đây là một đoạn của sông Cầu (từ ngã ba sông Cà L</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ồ</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 và sông Cầu trở xuống đến Phả Lại - lúc đó là Vạn Xuân).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 typeface="Wingdings" panose="05000000000000000000" pitchFamily="2" charset="2"/>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Dòng sông chặn ngang con đường bộ mà quân Tống có thể vượt qua để tiến về Thăng Long.</a:t>
            </a:r>
          </a:p>
        </p:txBody>
      </p:sp>
      <p:cxnSp>
        <p:nvCxnSpPr>
          <p:cNvPr id="12" name="Straight Connector 11">
            <a:extLst>
              <a:ext uri="{FF2B5EF4-FFF2-40B4-BE49-F238E27FC236}">
                <a16:creationId xmlns:a16="http://schemas.microsoft.com/office/drawing/2014/main" id="{5F82F64C-2E0E-7A25-2114-50E2B1B4CF2A}"/>
              </a:ext>
            </a:extLst>
          </p:cNvPr>
          <p:cNvCxnSpPr>
            <a:cxnSpLocks/>
          </p:cNvCxnSpPr>
          <p:nvPr/>
        </p:nvCxnSpPr>
        <p:spPr>
          <a:xfrm>
            <a:off x="949438" y="2171700"/>
            <a:ext cx="68991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CADC6C-1349-A330-23C5-AF4577AF1F55}"/>
              </a:ext>
            </a:extLst>
          </p:cNvPr>
          <p:cNvCxnSpPr>
            <a:cxnSpLocks/>
          </p:cNvCxnSpPr>
          <p:nvPr/>
        </p:nvCxnSpPr>
        <p:spPr>
          <a:xfrm>
            <a:off x="8111101" y="2216624"/>
            <a:ext cx="331889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4DB668-7784-0952-B85D-7C712A8D96AB}"/>
              </a:ext>
            </a:extLst>
          </p:cNvPr>
          <p:cNvCxnSpPr>
            <a:cxnSpLocks/>
          </p:cNvCxnSpPr>
          <p:nvPr/>
        </p:nvCxnSpPr>
        <p:spPr>
          <a:xfrm>
            <a:off x="12954000" y="2216624"/>
            <a:ext cx="365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63995-5CA9-BBDD-D739-CA504F9BD8CF}"/>
              </a:ext>
            </a:extLst>
          </p:cNvPr>
          <p:cNvCxnSpPr>
            <a:cxnSpLocks/>
          </p:cNvCxnSpPr>
          <p:nvPr/>
        </p:nvCxnSpPr>
        <p:spPr>
          <a:xfrm>
            <a:off x="1835515" y="3695700"/>
            <a:ext cx="365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D3B209-7E87-0F2D-9E02-6943FF08BBE8}"/>
              </a:ext>
            </a:extLst>
          </p:cNvPr>
          <p:cNvCxnSpPr>
            <a:cxnSpLocks/>
          </p:cNvCxnSpPr>
          <p:nvPr/>
        </p:nvCxnSpPr>
        <p:spPr>
          <a:xfrm>
            <a:off x="11811000" y="3695700"/>
            <a:ext cx="365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7693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7600" y="9182100"/>
            <a:ext cx="4783662" cy="4783662"/>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3314700"/>
            <a:ext cx="4783662" cy="4783662"/>
          </a:xfrm>
          <a:prstGeom prst="rect">
            <a:avLst/>
          </a:prstGeom>
        </p:spPr>
      </p:pic>
      <p:sp>
        <p:nvSpPr>
          <p:cNvPr id="21" name="TextBox 2">
            <a:extLst>
              <a:ext uri="{FF2B5EF4-FFF2-40B4-BE49-F238E27FC236}">
                <a16:creationId xmlns:a16="http://schemas.microsoft.com/office/drawing/2014/main" id="{E4F2996F-6D26-94DF-4C0F-E77A9E76852E}"/>
              </a:ext>
            </a:extLst>
          </p:cNvPr>
          <p:cNvSpPr txBox="1"/>
          <p:nvPr/>
        </p:nvSpPr>
        <p:spPr>
          <a:xfrm>
            <a:off x="6096347" y="363794"/>
            <a:ext cx="6095306" cy="1224181"/>
          </a:xfrm>
          <a:prstGeom prst="rect">
            <a:avLst/>
          </a:prstGeom>
        </p:spPr>
        <p:txBody>
          <a:bodyPr wrap="square" lIns="0" tIns="0" rIns="0" bIns="0" rtlCol="0" anchor="t">
            <a:spAutoFit/>
          </a:bodyPr>
          <a:lstStyle/>
          <a:p>
            <a:pPr algn="ctr">
              <a:lnSpc>
                <a:spcPts val="10314"/>
              </a:lnSpc>
            </a:pPr>
            <a:r>
              <a:rPr lang="en-US" sz="6600" b="1">
                <a:solidFill>
                  <a:srgbClr val="9F4727"/>
                </a:solidFill>
                <a:latin typeface="Arial" panose="020B0604020202020204" pitchFamily="34" charset="0"/>
                <a:cs typeface="Arial" panose="020B0604020202020204" pitchFamily="34" charset="0"/>
              </a:rPr>
              <a:t>KHỞI ĐỘNG</a:t>
            </a:r>
          </a:p>
        </p:txBody>
      </p:sp>
      <p:sp>
        <p:nvSpPr>
          <p:cNvPr id="22" name="TextBox 21">
            <a:extLst>
              <a:ext uri="{FF2B5EF4-FFF2-40B4-BE49-F238E27FC236}">
                <a16:creationId xmlns:a16="http://schemas.microsoft.com/office/drawing/2014/main" id="{1F8C4F7B-9DAE-519E-04C3-871389BD24C7}"/>
              </a:ext>
            </a:extLst>
          </p:cNvPr>
          <p:cNvSpPr txBox="1"/>
          <p:nvPr/>
        </p:nvSpPr>
        <p:spPr>
          <a:xfrm>
            <a:off x="3905250" y="1446357"/>
            <a:ext cx="10477500" cy="1184876"/>
          </a:xfrm>
          <a:prstGeom prst="rect">
            <a:avLst/>
          </a:prstGeom>
          <a:noFill/>
        </p:spPr>
        <p:txBody>
          <a:bodyPr wrap="square">
            <a:spAutoFit/>
          </a:bodyPr>
          <a:lstStyle/>
          <a:p>
            <a:pPr algn="ctr">
              <a:lnSpc>
                <a:spcPct val="150000"/>
              </a:lnSpc>
            </a:pPr>
            <a:r>
              <a:rPr lang="en-US" sz="5400" b="1">
                <a:solidFill>
                  <a:srgbClr val="C00000"/>
                </a:solidFill>
                <a:effectLst/>
                <a:latin typeface="Arial" panose="020B0604020202020204" pitchFamily="34" charset="0"/>
                <a:ea typeface="Calibri" panose="020F0502020204030204" pitchFamily="34" charset="0"/>
                <a:cs typeface="Arial" panose="020B0604020202020204" pitchFamily="34" charset="0"/>
              </a:rPr>
              <a:t>Thảo luận nhóm đôi</a:t>
            </a:r>
            <a:endParaRPr lang="en-US" sz="5400" b="1">
              <a:solidFill>
                <a:srgbClr val="C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E61AC8B-3D05-F4E8-6975-B80DE0FA00FF}"/>
              </a:ext>
            </a:extLst>
          </p:cNvPr>
          <p:cNvSpPr txBox="1"/>
          <p:nvPr/>
        </p:nvSpPr>
        <p:spPr>
          <a:xfrm>
            <a:off x="10439400" y="3009900"/>
            <a:ext cx="68580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Em đã từng bao giờ nghe đến sông Như Nguyệt chưa?</a:t>
            </a:r>
          </a:p>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Hãy nêu hiểu biết của em về con sông đó.</a:t>
            </a:r>
          </a:p>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Em có biết con sông đó gắn với sự kiện lịch sử nào hoặc với vị anh hùng dân tộc nào?</a:t>
            </a:r>
          </a:p>
        </p:txBody>
      </p:sp>
      <p:pic>
        <p:nvPicPr>
          <p:cNvPr id="3" name="Picture 2" descr="A body of water with buildings along it&#10;&#10;Description automatically generated with medium confidence">
            <a:extLst>
              <a:ext uri="{FF2B5EF4-FFF2-40B4-BE49-F238E27FC236}">
                <a16:creationId xmlns:a16="http://schemas.microsoft.com/office/drawing/2014/main" id="{4A4BF791-F22E-AB7B-541D-4AD92C8C1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62" y="2781300"/>
            <a:ext cx="9220200" cy="6915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15020" y="1604319"/>
            <a:ext cx="15657957" cy="7078361"/>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8A1A41-0CBD-CEE9-F6D9-6F4848B19FB8}"/>
              </a:ext>
            </a:extLst>
          </p:cNvPr>
          <p:cNvSpPr txBox="1"/>
          <p:nvPr/>
        </p:nvSpPr>
        <p:spPr>
          <a:xfrm>
            <a:off x="1700353" y="2256138"/>
            <a:ext cx="14887290" cy="5774722"/>
          </a:xfrm>
          <a:prstGeom prst="rect">
            <a:avLst/>
          </a:prstGeom>
          <a:noFill/>
        </p:spPr>
        <p:txBody>
          <a:bodyPr wrap="square">
            <a:spAutoFit/>
          </a:bodyPr>
          <a:lstStyle/>
          <a:p>
            <a:pPr marL="571500" lvl="0" indent="-571500" algn="just">
              <a:lnSpc>
                <a:spcPct val="150000"/>
              </a:lnSpc>
              <a:spcAft>
                <a:spcPts val="1000"/>
              </a:spcAft>
              <a:buFontTx/>
              <a:buChar char="-"/>
              <a:defRPr/>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Việc xây dựng phòng tuyến Như Nguyệt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hể hiện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spcAft>
                <a:spcPts val="1000"/>
              </a:spcAft>
              <a:buFont typeface="Arial" panose="020B0604020202020204" pitchFamily="34" charset="0"/>
              <a:buChar char="•"/>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ự độc đáo trong cách tổ chức đánh giặc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spcAft>
                <a:spcPts val="1000"/>
              </a:spcAft>
              <a:buFont typeface="Arial" panose="020B0604020202020204" pitchFamily="34" charset="0"/>
              <a:buChar char="•"/>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ai trò, tầm nhìn sáng tạo của Lý Thường Kiệt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Nhờ việc xây dựng phòng tuyến Như Nguyệt dựa trên sự kết hợp giữa địa hình tự nhiên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nên vừa có thể bảo vệ được toàn chiến tuyến, vừa nhanh chóng tập trung tổ chức phản công địch.</a:t>
            </a:r>
          </a:p>
        </p:txBody>
      </p:sp>
    </p:spTree>
    <p:extLst>
      <p:ext uri="{BB962C8B-B14F-4D97-AF65-F5344CB8AC3E}">
        <p14:creationId xmlns:p14="http://schemas.microsoft.com/office/powerpoint/2010/main" val="4171134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478000" y="6362700"/>
            <a:ext cx="6623384" cy="662338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61447">
            <a:off x="-3086070" y="-3807892"/>
            <a:ext cx="6623384" cy="6623384"/>
          </a:xfrm>
          <a:prstGeom prst="rect">
            <a:avLst/>
          </a:prstGeom>
        </p:spPr>
      </p:pic>
      <p:sp>
        <p:nvSpPr>
          <p:cNvPr id="15" name="TextBox 14">
            <a:extLst>
              <a:ext uri="{FF2B5EF4-FFF2-40B4-BE49-F238E27FC236}">
                <a16:creationId xmlns:a16="http://schemas.microsoft.com/office/drawing/2014/main" id="{FD4E045B-7EB3-A97F-AEC2-D765487A7424}"/>
              </a:ext>
            </a:extLst>
          </p:cNvPr>
          <p:cNvSpPr txBox="1"/>
          <p:nvPr/>
        </p:nvSpPr>
        <p:spPr>
          <a:xfrm>
            <a:off x="533400" y="4177977"/>
            <a:ext cx="9410702" cy="367158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2b, quan sát  Hình 3 - SGK tr.61 và trả lời câu hỏi: </a:t>
            </a:r>
            <a:r>
              <a:rPr lang="vi-VN" sz="4000">
                <a:solidFill>
                  <a:srgbClr val="000000"/>
                </a:solidFill>
                <a:ea typeface="Arial" panose="020B0604020202020204" pitchFamily="34" charset="0"/>
                <a:cs typeface="Arial" panose="020B0604020202020204" pitchFamily="34" charset="0"/>
              </a:rPr>
              <a:t>Trình bày diễn biến cuộc chiến đấu trên phòng tuyến sông Như Nguyệt. </a:t>
            </a:r>
            <a:endPar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E55DC0B-C58B-D6DD-B8DD-9D9D08EFBCA8}"/>
              </a:ext>
            </a:extLst>
          </p:cNvPr>
          <p:cNvSpPr txBox="1"/>
          <p:nvPr/>
        </p:nvSpPr>
        <p:spPr>
          <a:xfrm>
            <a:off x="2914650" y="959717"/>
            <a:ext cx="12458700" cy="2451120"/>
          </a:xfrm>
          <a:prstGeom prst="rect">
            <a:avLst/>
          </a:prstGeom>
          <a:noFill/>
        </p:spPr>
        <p:txBody>
          <a:bodyPr wrap="square">
            <a:spAutoFit/>
          </a:bodyPr>
          <a:lstStyle/>
          <a:p>
            <a:pPr algn="ctr">
              <a:lnSpc>
                <a:spcPct val="150000"/>
              </a:lnSpc>
            </a:pPr>
            <a:r>
              <a:rPr lang="en-US" sz="5400" b="1" i="1">
                <a:solidFill>
                  <a:srgbClr val="002060"/>
                </a:solidFill>
                <a:latin typeface="Arial" panose="020B0604020202020204" pitchFamily="34" charset="0"/>
                <a:cs typeface="Arial" panose="020B0604020202020204" pitchFamily="34" charset="0"/>
              </a:rPr>
              <a:t>b) Cuộc chiến đấu trên phòng tuyến sông Như Nguyệt</a:t>
            </a:r>
            <a:endParaRPr lang="en-US" sz="5400" b="1" i="1">
              <a:solidFill>
                <a:srgbClr val="002060"/>
              </a:solidFill>
            </a:endParaRPr>
          </a:p>
        </p:txBody>
      </p:sp>
      <p:pic>
        <p:nvPicPr>
          <p:cNvPr id="4" name="Picture 3">
            <a:extLst>
              <a:ext uri="{FF2B5EF4-FFF2-40B4-BE49-F238E27FC236}">
                <a16:creationId xmlns:a16="http://schemas.microsoft.com/office/drawing/2014/main" id="{E99B9561-70D2-06BB-6819-839CE346A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0289" y="3809561"/>
            <a:ext cx="7948349" cy="5067739"/>
          </a:xfrm>
          <a:prstGeom prst="rect">
            <a:avLst/>
          </a:prstGeom>
        </p:spPr>
      </p:pic>
    </p:spTree>
    <p:extLst>
      <p:ext uri="{BB962C8B-B14F-4D97-AF65-F5344CB8AC3E}">
        <p14:creationId xmlns:p14="http://schemas.microsoft.com/office/powerpoint/2010/main" val="981072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8496300"/>
            <a:ext cx="2210105" cy="2088549"/>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6687800" y="-190500"/>
            <a:ext cx="2210105" cy="2088549"/>
          </a:xfrm>
          <a:prstGeom prst="rect">
            <a:avLst/>
          </a:prstGeom>
        </p:spPr>
      </p:pic>
      <p:sp>
        <p:nvSpPr>
          <p:cNvPr id="2" name="TextBox 1">
            <a:extLst>
              <a:ext uri="{FF2B5EF4-FFF2-40B4-BE49-F238E27FC236}">
                <a16:creationId xmlns:a16="http://schemas.microsoft.com/office/drawing/2014/main" id="{0C9E5559-1C98-FA47-C120-B72EC29A6492}"/>
              </a:ext>
            </a:extLst>
          </p:cNvPr>
          <p:cNvSpPr txBox="1"/>
          <p:nvPr/>
        </p:nvSpPr>
        <p:spPr>
          <a:xfrm>
            <a:off x="563030" y="1714500"/>
            <a:ext cx="9791548"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Năm 1077, quân Tống chia làm hai đạo tiến vào Đại Việt</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ea typeface="Noto Sans Symbols"/>
                <a:cs typeface="Arial" panose="020B0604020202020204" pitchFamily="34" charset="0"/>
              </a:rPr>
              <a:t>Quân bộ</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Quách Quy chỉ huy</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vượt qua biên giới </a:t>
            </a:r>
            <a:r>
              <a:rPr lang="en-US" sz="3600">
                <a:solidFill>
                  <a:srgbClr val="000000"/>
                </a:solidFill>
                <a:latin typeface="Arial" panose="020B0604020202020204" pitchFamily="34" charset="0"/>
                <a:ea typeface="Noto Sans Symbols"/>
                <a:cs typeface="Arial" panose="020B0604020202020204" pitchFamily="34" charset="0"/>
              </a:rPr>
              <a:t>nhưng </a:t>
            </a:r>
            <a:r>
              <a:rPr lang="vi-VN" sz="3600">
                <a:solidFill>
                  <a:srgbClr val="000000"/>
                </a:solidFill>
                <a:latin typeface="Arial" panose="020B0604020202020204" pitchFamily="34" charset="0"/>
                <a:ea typeface="Noto Sans Symbols"/>
                <a:cs typeface="Arial" panose="020B0604020202020204" pitchFamily="34" charset="0"/>
              </a:rPr>
              <a:t>bị chặn </a:t>
            </a:r>
            <a:r>
              <a:rPr lang="en-US" sz="3600">
                <a:solidFill>
                  <a:srgbClr val="000000"/>
                </a:solidFill>
                <a:latin typeface="Arial" panose="020B0604020202020204" pitchFamily="34" charset="0"/>
                <a:ea typeface="Noto Sans Symbols"/>
                <a:cs typeface="Arial" panose="020B0604020202020204" pitchFamily="34" charset="0"/>
              </a:rPr>
              <a:t>ở </a:t>
            </a:r>
            <a:r>
              <a:rPr lang="vi-VN" sz="3600">
                <a:solidFill>
                  <a:srgbClr val="000000"/>
                </a:solidFill>
                <a:latin typeface="Arial" panose="020B0604020202020204" pitchFamily="34" charset="0"/>
                <a:ea typeface="Noto Sans Symbols"/>
                <a:cs typeface="Arial" panose="020B0604020202020204" pitchFamily="34" charset="0"/>
              </a:rPr>
              <a:t>sông Như Nguyệt.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ea typeface="Noto Sans Symbols"/>
                <a:cs typeface="Arial" panose="020B0604020202020204" pitchFamily="34" charset="0"/>
              </a:rPr>
              <a:t>Quân thuỷ</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tiến vào vùng ven biển Đông Bắc, nhưng bị chặn đánh.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latin typeface="Arial" panose="020B0604020202020204" pitchFamily="34" charset="0"/>
                <a:ea typeface="Noto Sans Symbols"/>
                <a:cs typeface="Arial" panose="020B0604020202020204" pitchFamily="34" charset="0"/>
              </a:rPr>
              <a:t>Cuối </a:t>
            </a:r>
            <a:r>
              <a:rPr lang="en-US" sz="3600">
                <a:latin typeface="Arial" panose="020B0604020202020204" pitchFamily="34" charset="0"/>
                <a:ea typeface="Noto Sans Symbols"/>
                <a:cs typeface="Arial" panose="020B0604020202020204" pitchFamily="34" charset="0"/>
              </a:rPr>
              <a:t>xuân </a:t>
            </a:r>
            <a:r>
              <a:rPr lang="vi-VN" sz="3600">
                <a:latin typeface="Arial" panose="020B0604020202020204" pitchFamily="34" charset="0"/>
                <a:ea typeface="Noto Sans Symbols"/>
                <a:cs typeface="Arial" panose="020B0604020202020204" pitchFamily="34" charset="0"/>
              </a:rPr>
              <a:t>1077</a:t>
            </a:r>
            <a:r>
              <a:rPr lang="en-US" sz="3600">
                <a:latin typeface="Arial" panose="020B0604020202020204" pitchFamily="34" charset="0"/>
                <a:ea typeface="Noto Sans Symbols"/>
                <a:cs typeface="Arial" panose="020B0604020202020204" pitchFamily="34" charset="0"/>
              </a:rPr>
              <a:t>:</a:t>
            </a:r>
            <a:r>
              <a:rPr lang="vi-VN" sz="3600">
                <a:latin typeface="Arial" panose="020B0604020202020204" pitchFamily="34" charset="0"/>
                <a:ea typeface="Noto Sans Symbols"/>
                <a:cs typeface="Arial" panose="020B0604020202020204" pitchFamily="34" charset="0"/>
              </a:rPr>
              <a:t> Lý Thường Kiệt quyết định mở cuộc tấn công lớn. Quân ta vượt sông, đánh thẳng vào doanh trại </a:t>
            </a:r>
            <a:r>
              <a:rPr lang="en-US" sz="3600">
                <a:latin typeface="Arial" panose="020B0604020202020204" pitchFamily="34" charset="0"/>
                <a:ea typeface="Noto Sans Symbols"/>
                <a:cs typeface="Arial" panose="020B0604020202020204" pitchFamily="34" charset="0"/>
              </a:rPr>
              <a:t>địch</a:t>
            </a:r>
            <a:r>
              <a:rPr lang="vi-VN" sz="3600">
                <a:latin typeface="Arial" panose="020B0604020202020204" pitchFamily="34" charset="0"/>
                <a:ea typeface="Noto Sans Symbols"/>
                <a:cs typeface="Arial" panose="020B0604020202020204" pitchFamily="34" charset="0"/>
              </a:rPr>
              <a:t>.</a:t>
            </a:r>
          </a:p>
        </p:txBody>
      </p:sp>
      <p:grpSp>
        <p:nvGrpSpPr>
          <p:cNvPr id="6" name="Group 5">
            <a:extLst>
              <a:ext uri="{FF2B5EF4-FFF2-40B4-BE49-F238E27FC236}">
                <a16:creationId xmlns:a16="http://schemas.microsoft.com/office/drawing/2014/main" id="{38F8D0C8-AAC9-9F13-1306-B85E9C1B4CE2}"/>
              </a:ext>
            </a:extLst>
          </p:cNvPr>
          <p:cNvGrpSpPr/>
          <p:nvPr/>
        </p:nvGrpSpPr>
        <p:grpSpPr>
          <a:xfrm>
            <a:off x="10669004" y="2476500"/>
            <a:ext cx="7181449" cy="6483935"/>
            <a:chOff x="10770299" y="2886773"/>
            <a:chExt cx="7181449" cy="6483935"/>
          </a:xfrm>
        </p:grpSpPr>
        <p:pic>
          <p:nvPicPr>
            <p:cNvPr id="4" name="Picture 3">
              <a:extLst>
                <a:ext uri="{FF2B5EF4-FFF2-40B4-BE49-F238E27FC236}">
                  <a16:creationId xmlns:a16="http://schemas.microsoft.com/office/drawing/2014/main" id="{A83BFAEA-C45E-938E-1554-04FF8E6952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70299" y="2886773"/>
              <a:ext cx="7181449" cy="4991230"/>
            </a:xfrm>
            <a:prstGeom prst="rect">
              <a:avLst/>
            </a:prstGeom>
          </p:spPr>
        </p:pic>
        <p:sp>
          <p:nvSpPr>
            <p:cNvPr id="5" name="TextBox 4">
              <a:extLst>
                <a:ext uri="{FF2B5EF4-FFF2-40B4-BE49-F238E27FC236}">
                  <a16:creationId xmlns:a16="http://schemas.microsoft.com/office/drawing/2014/main" id="{BA38F3BA-1221-3EF3-6280-7AA83579BAF9}"/>
                </a:ext>
              </a:extLst>
            </p:cNvPr>
            <p:cNvSpPr txBox="1"/>
            <p:nvPr/>
          </p:nvSpPr>
          <p:spPr>
            <a:xfrm>
              <a:off x="11307885" y="7892290"/>
              <a:ext cx="6106276"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Lược đồ chiến tranh Tống – Việt lần thứ 2</a:t>
              </a:r>
            </a:p>
          </p:txBody>
        </p:sp>
      </p:grpSp>
      <p:sp>
        <p:nvSpPr>
          <p:cNvPr id="7" name="TextBox 6">
            <a:extLst>
              <a:ext uri="{FF2B5EF4-FFF2-40B4-BE49-F238E27FC236}">
                <a16:creationId xmlns:a16="http://schemas.microsoft.com/office/drawing/2014/main" id="{FAED6744-6A5C-2F58-89D6-5400EC501ED0}"/>
              </a:ext>
            </a:extLst>
          </p:cNvPr>
          <p:cNvSpPr txBox="1"/>
          <p:nvPr/>
        </p:nvSpPr>
        <p:spPr>
          <a:xfrm>
            <a:off x="7047309" y="639735"/>
            <a:ext cx="4193381" cy="769441"/>
          </a:xfrm>
          <a:prstGeom prst="rect">
            <a:avLst/>
          </a:prstGeom>
          <a:noFill/>
        </p:spPr>
        <p:txBody>
          <a:bodyPr wrap="square">
            <a:spAutoFit/>
          </a:bodyPr>
          <a:lstStyle/>
          <a:p>
            <a:pPr marL="571500" lvl="0" indent="-571500" algn="ctr">
              <a:buFont typeface="Arial" panose="020B0604020202020204" pitchFamily="34" charset="0"/>
              <a:buChar char="•"/>
            </a:pPr>
            <a:r>
              <a:rPr lang="en-US" sz="4400" b="1" i="1">
                <a:solidFill>
                  <a:srgbClr val="9F4727"/>
                </a:solidFill>
                <a:latin typeface="Arial" panose="020B0604020202020204" pitchFamily="34" charset="0"/>
                <a:ea typeface="Noto Sans Symbols"/>
                <a:cs typeface="Arial" panose="020B0604020202020204" pitchFamily="34" charset="0"/>
              </a:rPr>
              <a:t>Diễn biến:</a:t>
            </a:r>
          </a:p>
        </p:txBody>
      </p:sp>
    </p:spTree>
    <p:extLst>
      <p:ext uri="{BB962C8B-B14F-4D97-AF65-F5344CB8AC3E}">
        <p14:creationId xmlns:p14="http://schemas.microsoft.com/office/powerpoint/2010/main" val="4178752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59874" y="7249325"/>
            <a:ext cx="6861278" cy="607535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98700" y="7249325"/>
            <a:ext cx="6861278" cy="607535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159046" y="8064244"/>
            <a:ext cx="3129502" cy="336656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8653" y="8064244"/>
            <a:ext cx="3129502" cy="3366564"/>
          </a:xfrm>
          <a:prstGeom prst="rect">
            <a:avLst/>
          </a:prstGeom>
        </p:spPr>
      </p:pic>
      <p:pic>
        <p:nvPicPr>
          <p:cNvPr id="15" name="Picture 14">
            <a:extLst>
              <a:ext uri="{FF2B5EF4-FFF2-40B4-BE49-F238E27FC236}">
                <a16:creationId xmlns:a16="http://schemas.microsoft.com/office/drawing/2014/main" id="{A5DCF9B6-8954-FA72-E883-415D1692E483}"/>
              </a:ext>
            </a:extLst>
          </p:cNvPr>
          <p:cNvPicPr>
            <a:picLocks noChangeAspect="1"/>
          </p:cNvPicPr>
          <p:nvPr/>
        </p:nvPicPr>
        <p:blipFill rotWithShape="1">
          <a:blip r:embed="rId6">
            <a:extLst>
              <a:ext uri="{28A0092B-C50C-407E-A947-70E740481C1C}">
                <a14:useLocalDpi xmlns:a14="http://schemas.microsoft.com/office/drawing/2010/main" val="0"/>
              </a:ext>
            </a:extLst>
          </a:blip>
          <a:srcRect l="205" r="205"/>
          <a:stretch/>
        </p:blipFill>
        <p:spPr>
          <a:xfrm>
            <a:off x="1143000" y="21078"/>
            <a:ext cx="16002000" cy="10244843"/>
          </a:xfrm>
          <a:prstGeom prst="rect">
            <a:avLst/>
          </a:prstGeom>
        </p:spPr>
      </p:pic>
    </p:spTree>
    <p:extLst>
      <p:ext uri="{BB962C8B-B14F-4D97-AF65-F5344CB8AC3E}">
        <p14:creationId xmlns:p14="http://schemas.microsoft.com/office/powerpoint/2010/main" val="782767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92045" flipV="1">
            <a:off x="15788765" y="5518102"/>
            <a:ext cx="6623384" cy="6623384"/>
          </a:xfrm>
          <a:prstGeom prst="rect">
            <a:avLst/>
          </a:prstGeom>
        </p:spPr>
      </p:pic>
      <p:sp>
        <p:nvSpPr>
          <p:cNvPr id="12" name="TextBox 11">
            <a:extLst>
              <a:ext uri="{FF2B5EF4-FFF2-40B4-BE49-F238E27FC236}">
                <a16:creationId xmlns:a16="http://schemas.microsoft.com/office/drawing/2014/main" id="{F16673F1-AFDA-581C-FE1A-C549439CBC21}"/>
              </a:ext>
            </a:extLst>
          </p:cNvPr>
          <p:cNvSpPr txBox="1"/>
          <p:nvPr/>
        </p:nvSpPr>
        <p:spPr>
          <a:xfrm>
            <a:off x="642936" y="2689646"/>
            <a:ext cx="8800948" cy="580665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latin typeface="Arial" panose="020B0604020202020204" pitchFamily="34" charset="0"/>
                <a:ea typeface="Noto Sans Symbols"/>
                <a:cs typeface="Arial" panose="020B0604020202020204" pitchFamily="34" charset="0"/>
              </a:rPr>
              <a:t>Quân giặc thua to, lâm vào tình thế hết sức khó khăn, tuyệt vọng.</a:t>
            </a:r>
          </a:p>
          <a:p>
            <a:pPr marL="571500" lvl="0" indent="-571500" algn="just">
              <a:lnSpc>
                <a:spcPct val="150000"/>
              </a:lnSpc>
              <a:buFont typeface="Wingdings" panose="05000000000000000000" pitchFamily="2" charset="2"/>
              <a:buChar char="§"/>
            </a:pPr>
            <a:r>
              <a:rPr lang="vi-VN" sz="3600">
                <a:latin typeface="Arial" panose="020B0604020202020204" pitchFamily="34" charset="0"/>
                <a:ea typeface="Noto Sans Symbols"/>
                <a:cs typeface="Arial" panose="020B0604020202020204" pitchFamily="34" charset="0"/>
              </a:rPr>
              <a:t>Lý Thường Kiệt đã chủ động đề nghị “giảng hoà”, cho quân Tống một lối thoát. Quân Tống vội vã rút về nước.</a:t>
            </a:r>
            <a:endParaRPr lang="en-US" sz="3600">
              <a:latin typeface="Arial" panose="020B0604020202020204" pitchFamily="34" charset="0"/>
              <a:ea typeface="Noto Sans Symbols"/>
              <a:cs typeface="Arial" panose="020B0604020202020204" pitchFamily="34" charset="0"/>
            </a:endParaRPr>
          </a:p>
          <a:p>
            <a:pPr marL="571500" lvl="0" indent="-571500" algn="just">
              <a:lnSpc>
                <a:spcPct val="150000"/>
              </a:lnSpc>
              <a:buFont typeface="Arial" panose="020B0604020202020204" pitchFamily="34" charset="0"/>
              <a:buChar char="→"/>
            </a:pPr>
            <a:r>
              <a:rPr lang="vi-VN" sz="3600">
                <a:latin typeface="Arial" panose="020B0604020202020204" pitchFamily="34" charset="0"/>
                <a:ea typeface="Noto Sans Symbols"/>
                <a:cs typeface="Arial" panose="020B0604020202020204" pitchFamily="34" charset="0"/>
              </a:rPr>
              <a:t>Đây là cách kết thúc chiến tranh rất độc đáo của Lý Thường Kiệt</a:t>
            </a:r>
            <a:r>
              <a:rPr lang="en-US" sz="3600">
                <a:latin typeface="Arial" panose="020B0604020202020204" pitchFamily="34" charset="0"/>
                <a:ea typeface="Noto Sans Symbols"/>
                <a:cs typeface="Arial" panose="020B0604020202020204" pitchFamily="34" charset="0"/>
              </a:rPr>
              <a:t>.</a:t>
            </a:r>
            <a:endParaRPr lang="vi-VN" sz="3600">
              <a:latin typeface="Arial" panose="020B0604020202020204" pitchFamily="34" charset="0"/>
              <a:ea typeface="Noto Sans Symbols"/>
              <a:cs typeface="Arial" panose="020B0604020202020204" pitchFamily="34" charset="0"/>
            </a:endParaRPr>
          </a:p>
        </p:txBody>
      </p:sp>
      <p:grpSp>
        <p:nvGrpSpPr>
          <p:cNvPr id="16" name="Group 15">
            <a:extLst>
              <a:ext uri="{FF2B5EF4-FFF2-40B4-BE49-F238E27FC236}">
                <a16:creationId xmlns:a16="http://schemas.microsoft.com/office/drawing/2014/main" id="{4BF5AAB1-D0C6-CBB1-50EA-875E6CA8CDDE}"/>
              </a:ext>
            </a:extLst>
          </p:cNvPr>
          <p:cNvGrpSpPr/>
          <p:nvPr/>
        </p:nvGrpSpPr>
        <p:grpSpPr>
          <a:xfrm>
            <a:off x="9753601" y="2504700"/>
            <a:ext cx="7924800" cy="6673196"/>
            <a:chOff x="9753601" y="2268373"/>
            <a:chExt cx="7924800" cy="6673196"/>
          </a:xfrm>
        </p:grpSpPr>
        <p:pic>
          <p:nvPicPr>
            <p:cNvPr id="14" name="Picture 13" descr="A picture containing outdoor, old&#10;&#10;Description automatically generated">
              <a:extLst>
                <a:ext uri="{FF2B5EF4-FFF2-40B4-BE49-F238E27FC236}">
                  <a16:creationId xmlns:a16="http://schemas.microsoft.com/office/drawing/2014/main" id="{148EB5D4-18F7-2E7A-DC80-60228F85E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1" y="2268373"/>
              <a:ext cx="7924800" cy="5194778"/>
            </a:xfrm>
            <a:prstGeom prst="rect">
              <a:avLst/>
            </a:prstGeom>
          </p:spPr>
        </p:pic>
        <p:sp>
          <p:nvSpPr>
            <p:cNvPr id="15" name="TextBox 14">
              <a:extLst>
                <a:ext uri="{FF2B5EF4-FFF2-40B4-BE49-F238E27FC236}">
                  <a16:creationId xmlns:a16="http://schemas.microsoft.com/office/drawing/2014/main" id="{686150DB-83A1-F736-8CE0-786DF4A442EF}"/>
                </a:ext>
              </a:extLst>
            </p:cNvPr>
            <p:cNvSpPr txBox="1"/>
            <p:nvPr/>
          </p:nvSpPr>
          <p:spPr>
            <a:xfrm>
              <a:off x="10934853" y="7463151"/>
              <a:ext cx="5562295"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Khu di tích, đền thờ Thái úy Lý Thường Kiệt</a:t>
              </a:r>
            </a:p>
          </p:txBody>
        </p:sp>
      </p:grpSp>
      <p:sp>
        <p:nvSpPr>
          <p:cNvPr id="2" name="TextBox 1">
            <a:extLst>
              <a:ext uri="{FF2B5EF4-FFF2-40B4-BE49-F238E27FC236}">
                <a16:creationId xmlns:a16="http://schemas.microsoft.com/office/drawing/2014/main" id="{77E77E6C-F594-3B73-5CAF-6E11FD777CE1}"/>
              </a:ext>
            </a:extLst>
          </p:cNvPr>
          <p:cNvSpPr txBox="1"/>
          <p:nvPr/>
        </p:nvSpPr>
        <p:spPr>
          <a:xfrm>
            <a:off x="7047309" y="1326059"/>
            <a:ext cx="4193381" cy="769441"/>
          </a:xfrm>
          <a:prstGeom prst="rect">
            <a:avLst/>
          </a:prstGeom>
          <a:noFill/>
        </p:spPr>
        <p:txBody>
          <a:bodyPr wrap="square">
            <a:spAutoFit/>
          </a:bodyPr>
          <a:lstStyle/>
          <a:p>
            <a:pPr marL="571500" lvl="0" indent="-571500" algn="ctr">
              <a:buFont typeface="Arial" panose="020B0604020202020204" pitchFamily="34" charset="0"/>
              <a:buChar char="•"/>
            </a:pPr>
            <a:r>
              <a:rPr lang="en-US" sz="4400" b="1" i="1">
                <a:solidFill>
                  <a:srgbClr val="9F4727"/>
                </a:solidFill>
                <a:latin typeface="Arial" panose="020B0604020202020204" pitchFamily="34" charset="0"/>
                <a:ea typeface="Noto Sans Symbols"/>
                <a:cs typeface="Arial" panose="020B0604020202020204" pitchFamily="34" charset="0"/>
              </a:rPr>
              <a:t>Kết quả:</a:t>
            </a:r>
          </a:p>
        </p:txBody>
      </p:sp>
    </p:spTree>
    <p:extLst>
      <p:ext uri="{BB962C8B-B14F-4D97-AF65-F5344CB8AC3E}">
        <p14:creationId xmlns:p14="http://schemas.microsoft.com/office/powerpoint/2010/main" val="1484097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92045" flipV="1">
            <a:off x="15788765" y="5518102"/>
            <a:ext cx="6623384" cy="6623384"/>
          </a:xfrm>
          <a:prstGeom prst="rect">
            <a:avLst/>
          </a:prstGeom>
        </p:spPr>
      </p:pic>
      <p:sp>
        <p:nvSpPr>
          <p:cNvPr id="2" name="Rectangle 1">
            <a:extLst>
              <a:ext uri="{FF2B5EF4-FFF2-40B4-BE49-F238E27FC236}">
                <a16:creationId xmlns:a16="http://schemas.microsoft.com/office/drawing/2014/main" id="{6CCBF12B-D652-AE16-AE61-0970C7B3B816}"/>
              </a:ext>
            </a:extLst>
          </p:cNvPr>
          <p:cNvSpPr/>
          <p:nvPr/>
        </p:nvSpPr>
        <p:spPr>
          <a:xfrm>
            <a:off x="9163048" y="678853"/>
            <a:ext cx="8431921" cy="5293822"/>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vi-VN" sz="4000">
                <a:solidFill>
                  <a:schemeClr val="tx1"/>
                </a:solidFill>
                <a:cs typeface="Arial" panose="020B0604020202020204" pitchFamily="34" charset="0"/>
              </a:rPr>
              <a:t>3</a:t>
            </a:r>
            <a:r>
              <a:rPr lang="en-US" sz="4000">
                <a:solidFill>
                  <a:schemeClr val="tx1"/>
                </a:solidFill>
                <a:cs typeface="Arial" panose="020B0604020202020204" pitchFamily="34" charset="0"/>
              </a:rPr>
              <a:t>.</a:t>
            </a:r>
            <a:r>
              <a:rPr lang="vi-VN" sz="4000">
                <a:solidFill>
                  <a:schemeClr val="tx1"/>
                </a:solidFill>
                <a:cs typeface="Arial" panose="020B0604020202020204" pitchFamily="34" charset="0"/>
              </a:rPr>
              <a:t> </a:t>
            </a:r>
            <a:r>
              <a:rPr lang="vi-VN" sz="4000" i="1">
                <a:solidFill>
                  <a:schemeClr val="tx1"/>
                </a:solidFill>
                <a:cs typeface="Arial" panose="020B0604020202020204" pitchFamily="34" charset="0"/>
              </a:rPr>
              <a:t>“Làm như thế không nhọc tướng tá, khỏi tốn máu mủ, mà bảo toàn được tông miếu”</a:t>
            </a:r>
          </a:p>
          <a:p>
            <a:pPr algn="r">
              <a:lnSpc>
                <a:spcPct val="150000"/>
              </a:lnSpc>
            </a:pPr>
            <a:r>
              <a:rPr lang="vi-VN" sz="3600">
                <a:solidFill>
                  <a:schemeClr val="tx1"/>
                </a:solidFill>
                <a:cs typeface="Arial" panose="020B0604020202020204" pitchFamily="34" charset="0"/>
              </a:rPr>
              <a:t>(Theo Viện Sử học, Lịch sử Việt Nam,</a:t>
            </a:r>
            <a:r>
              <a:rPr lang="en-US" sz="3600">
                <a:solidFill>
                  <a:schemeClr val="tx1"/>
                </a:solidFill>
                <a:cs typeface="Arial" panose="020B0604020202020204" pitchFamily="34" charset="0"/>
              </a:rPr>
              <a:t> </a:t>
            </a:r>
            <a:r>
              <a:rPr lang="vi-VN" sz="3600">
                <a:solidFill>
                  <a:schemeClr val="tx1"/>
                </a:solidFill>
                <a:cs typeface="Arial" panose="020B0604020202020204" pitchFamily="34" charset="0"/>
              </a:rPr>
              <a:t>Tập 2, NXB Khoa học xã hội, tr.284)</a:t>
            </a:r>
          </a:p>
        </p:txBody>
      </p:sp>
      <p:grpSp>
        <p:nvGrpSpPr>
          <p:cNvPr id="11" name="Group 10">
            <a:extLst>
              <a:ext uri="{FF2B5EF4-FFF2-40B4-BE49-F238E27FC236}">
                <a16:creationId xmlns:a16="http://schemas.microsoft.com/office/drawing/2014/main" id="{C5F87FF5-93F1-81CE-4E3F-0EE6CCDD04D7}"/>
              </a:ext>
            </a:extLst>
          </p:cNvPr>
          <p:cNvGrpSpPr/>
          <p:nvPr/>
        </p:nvGrpSpPr>
        <p:grpSpPr>
          <a:xfrm>
            <a:off x="990600" y="752385"/>
            <a:ext cx="7403221" cy="5146757"/>
            <a:chOff x="1868132" y="3248099"/>
            <a:chExt cx="7403221" cy="5146757"/>
          </a:xfrm>
        </p:grpSpPr>
        <p:sp>
          <p:nvSpPr>
            <p:cNvPr id="4" name="TextBox 3">
              <a:extLst>
                <a:ext uri="{FF2B5EF4-FFF2-40B4-BE49-F238E27FC236}">
                  <a16:creationId xmlns:a16="http://schemas.microsoft.com/office/drawing/2014/main" id="{46BFB64D-75DA-665D-FACD-8B5D2ABA2B6B}"/>
                </a:ext>
              </a:extLst>
            </p:cNvPr>
            <p:cNvSpPr txBox="1"/>
            <p:nvPr/>
          </p:nvSpPr>
          <p:spPr>
            <a:xfrm>
              <a:off x="1868132" y="4723273"/>
              <a:ext cx="7403221" cy="367158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3 </a:t>
              </a:r>
              <a:r>
                <a:rPr lang="vi-VN" sz="4000" b="1" i="1">
                  <a:solidFill>
                    <a:srgbClr val="FF0000"/>
                  </a:solidFill>
                  <a:latin typeface="Arial" panose="020B0604020202020204" pitchFamily="34" charset="0"/>
                  <a:cs typeface="Arial" panose="020B0604020202020204" pitchFamily="34" charset="0"/>
                </a:rPr>
                <a:t>và cho biết: </a:t>
              </a:r>
              <a:r>
                <a:rPr lang="vi-VN" sz="4000">
                  <a:latin typeface="Arial" panose="020B0604020202020204" pitchFamily="34" charset="0"/>
                  <a:cs typeface="Arial" panose="020B0604020202020204" pitchFamily="34" charset="0"/>
                </a:rPr>
                <a:t>Em có nhận xét gì cách kết thúc chiến tranh của Lý Thường Kiệt?</a:t>
              </a:r>
            </a:p>
          </p:txBody>
        </p:sp>
        <p:pic>
          <p:nvPicPr>
            <p:cNvPr id="7" name="Picture 13">
              <a:extLst>
                <a:ext uri="{FF2B5EF4-FFF2-40B4-BE49-F238E27FC236}">
                  <a16:creationId xmlns:a16="http://schemas.microsoft.com/office/drawing/2014/main" id="{29C5A022-4DAB-98ED-3BA5-11DA647F0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68132" y="3248099"/>
              <a:ext cx="1693786" cy="1441836"/>
            </a:xfrm>
            <a:prstGeom prst="rect">
              <a:avLst/>
            </a:prstGeom>
          </p:spPr>
        </p:pic>
      </p:grpSp>
      <p:sp>
        <p:nvSpPr>
          <p:cNvPr id="14" name="TextBox 13">
            <a:extLst>
              <a:ext uri="{FF2B5EF4-FFF2-40B4-BE49-F238E27FC236}">
                <a16:creationId xmlns:a16="http://schemas.microsoft.com/office/drawing/2014/main" id="{AE51005E-7D9F-ADDC-794F-4AE20202527F}"/>
              </a:ext>
            </a:extLst>
          </p:cNvPr>
          <p:cNvSpPr txBox="1"/>
          <p:nvPr/>
        </p:nvSpPr>
        <p:spPr>
          <a:xfrm>
            <a:off x="502823" y="6227092"/>
            <a:ext cx="17310927" cy="3583353"/>
          </a:xfrm>
          <a:prstGeom prst="rect">
            <a:avLst/>
          </a:prstGeom>
          <a:noFill/>
        </p:spPr>
        <p:txBody>
          <a:bodyPr wrap="square">
            <a:spAutoFit/>
          </a:bodyPr>
          <a:lstStyle/>
          <a:p>
            <a:pPr algn="just">
              <a:lnSpc>
                <a:spcPct val="150000"/>
              </a:lnSpc>
              <a:spcAft>
                <a:spcPts val="800"/>
              </a:spcAft>
            </a:pPr>
            <a:r>
              <a:rPr lang="vi-VN" sz="3600" b="1" i="1">
                <a:solidFill>
                  <a:srgbClr val="FF0000"/>
                </a:solidFill>
                <a:effectLst/>
                <a:ea typeface="Arial" panose="020B0604020202020204" pitchFamily="34" charset="0"/>
                <a:cs typeface="Times New Roman" panose="02020603050405020304" pitchFamily="18" charset="0"/>
              </a:rPr>
              <a:t>Gợi ý:</a:t>
            </a:r>
            <a:endParaRPr lang="en-US" sz="3600" b="1" i="1">
              <a:solidFill>
                <a:srgbClr val="FF0000"/>
              </a:solidFill>
              <a:effectLst/>
              <a:ea typeface="Arial" panose="020B0604020202020204" pitchFamily="34" charset="0"/>
              <a:cs typeface="Times New Roman" panose="02020603050405020304" pitchFamily="18" charset="0"/>
            </a:endParaRPr>
          </a:p>
          <a:p>
            <a:pPr marL="571500" lvl="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Tình thế của quân giặc sau khi Lý Thường Kiệt mở cuộc tấn công vào trận tuyến của địch? </a:t>
            </a:r>
            <a:endParaRPr lang="en-US" sz="3600">
              <a:effectLst/>
              <a:ea typeface="Arial" panose="020B0604020202020204" pitchFamily="34" charset="0"/>
              <a:cs typeface="Times New Roman" panose="02020603050405020304" pitchFamily="18" charset="0"/>
            </a:endParaRPr>
          </a:p>
          <a:p>
            <a:pPr marL="571500" lvl="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Vì sao Lý Thường Kiệt lại cử người đến thương lượng giảng hoà với quân Tống?</a:t>
            </a:r>
            <a:endParaRPr lang="en-US" sz="360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98095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243156" y="543954"/>
            <a:ext cx="15801687" cy="9199091"/>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8A1A41-0CBD-CEE9-F6D9-6F4848B19FB8}"/>
              </a:ext>
            </a:extLst>
          </p:cNvPr>
          <p:cNvSpPr txBox="1"/>
          <p:nvPr/>
        </p:nvSpPr>
        <p:spPr>
          <a:xfrm>
            <a:off x="1828795" y="1812701"/>
            <a:ext cx="14630402" cy="7481856"/>
          </a:xfrm>
          <a:prstGeom prst="rect">
            <a:avLst/>
          </a:prstGeom>
          <a:noFill/>
        </p:spPr>
        <p:txBody>
          <a:bodyPr wrap="square">
            <a:spAutoFit/>
          </a:bodyPr>
          <a:lstStyle/>
          <a:p>
            <a:pPr lvl="0" indent="-571500" algn="just">
              <a:lnSpc>
                <a:spcPct val="150000"/>
              </a:lnSpc>
              <a:buFontTx/>
              <a:buChar char="-"/>
              <a:defRPr/>
            </a:pPr>
            <a:r>
              <a:rPr lang="vi-VN" sz="3600">
                <a:solidFill>
                  <a:srgbClr val="000000"/>
                </a:solidFill>
                <a:ea typeface="Times New Roman" panose="02020603050405020304" pitchFamily="18" charset="0"/>
                <a:cs typeface="Arial" panose="020B0604020202020204" pitchFamily="34" charset="0"/>
              </a:rPr>
              <a:t>Đây là cách kết thúc chiến tranh rất độc đáo của Lý Thường Kiệt:</a:t>
            </a: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Không tiêu diệt toàn bộ quân thù khi chúng đã ở </a:t>
            </a:r>
            <a:r>
              <a:rPr lang="vi-VN" sz="3600" i="1">
                <a:solidFill>
                  <a:srgbClr val="000000"/>
                </a:solidFill>
                <a:ea typeface="Times New Roman" panose="02020603050405020304" pitchFamily="18" charset="0"/>
                <a:cs typeface="Arial" panose="020B0604020202020204" pitchFamily="34" charset="0"/>
              </a:rPr>
              <a:t>thế cùng</a:t>
            </a:r>
            <a:r>
              <a:rPr lang="vi-VN" sz="3600">
                <a:solidFill>
                  <a:srgbClr val="000000"/>
                </a:solidFill>
                <a:ea typeface="Times New Roman" panose="02020603050405020304" pitchFamily="18" charset="0"/>
                <a:cs typeface="Arial" panose="020B0604020202020204" pitchFamily="34" charset="0"/>
              </a:rPr>
              <a:t>, </a:t>
            </a:r>
            <a:r>
              <a:rPr lang="vi-VN" sz="3600" i="1">
                <a:solidFill>
                  <a:srgbClr val="000000"/>
                </a:solidFill>
                <a:ea typeface="Times New Roman" panose="02020603050405020304" pitchFamily="18" charset="0"/>
                <a:cs typeface="Arial" panose="020B0604020202020204" pitchFamily="34" charset="0"/>
              </a:rPr>
              <a:t>lực kiệt </a:t>
            </a:r>
            <a:r>
              <a:rPr lang="vi-VN" sz="3600">
                <a:solidFill>
                  <a:srgbClr val="000000"/>
                </a:solidFill>
                <a:ea typeface="Times New Roman" panose="02020603050405020304" pitchFamily="18" charset="0"/>
                <a:cs typeface="Arial" panose="020B0604020202020204" pitchFamily="34" charset="0"/>
              </a:rPr>
              <a:t>mà kết thúc chiến tranh bằng cách giảng hoà để bảo đảm mối quan hệ bang giao, hoà hiếu giữa hai nước sau chiến tranh.</a:t>
            </a:r>
            <a:endParaRPr lang="en-US" sz="360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Không làm tổn thương danh dự của nước lớn, bảo đảm một nền hoà bình lâu dài. </a:t>
            </a:r>
            <a:endParaRPr lang="en-US" sz="360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Bảo toàn lực lượng của quân dân ta, tránh những tổn thất, hi sinh không cần thiết.</a:t>
            </a:r>
            <a:endParaRPr lang="en-US" sz="360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Chứng tỏ tinh thần nhân đạo của dân tộc ta</a:t>
            </a:r>
            <a:r>
              <a:rPr lang="en-US" sz="3600">
                <a:solidFill>
                  <a:srgbClr val="000000"/>
                </a:solidFill>
                <a:ea typeface="Times New Roman" panose="02020603050405020304" pitchFamily="18" charset="0"/>
                <a:cs typeface="Arial" panose="020B0604020202020204" pitchFamily="34" charset="0"/>
              </a:rPr>
              <a:t>.</a:t>
            </a:r>
            <a:endParaRPr lang="vi-VN" sz="3600">
              <a:solidFill>
                <a:srgbClr val="000000"/>
              </a:solidFill>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B33C2275-A8C8-5CCF-8C97-801921A8AE0D}"/>
              </a:ext>
            </a:extLst>
          </p:cNvPr>
          <p:cNvSpPr txBox="1"/>
          <p:nvPr/>
        </p:nvSpPr>
        <p:spPr>
          <a:xfrm>
            <a:off x="7047306" y="945059"/>
            <a:ext cx="4193381" cy="769441"/>
          </a:xfrm>
          <a:prstGeom prst="rect">
            <a:avLst/>
          </a:prstGeom>
          <a:noFill/>
        </p:spPr>
        <p:txBody>
          <a:bodyPr wrap="square">
            <a:spAutoFit/>
          </a:bodyPr>
          <a:lstStyle/>
          <a:p>
            <a:pPr lvl="0" algn="ctr"/>
            <a:r>
              <a:rPr lang="en-US" sz="4400" b="1" i="1">
                <a:solidFill>
                  <a:srgbClr val="9F4727"/>
                </a:solidFill>
                <a:latin typeface="Arial" panose="020B0604020202020204" pitchFamily="34" charset="0"/>
                <a:ea typeface="Noto Sans Symbols"/>
                <a:cs typeface="Arial" panose="020B0604020202020204" pitchFamily="34" charset="0"/>
              </a:rPr>
              <a:t>Nhận xét:</a:t>
            </a:r>
          </a:p>
        </p:txBody>
      </p:sp>
    </p:spTree>
    <p:extLst>
      <p:ext uri="{BB962C8B-B14F-4D97-AF65-F5344CB8AC3E}">
        <p14:creationId xmlns:p14="http://schemas.microsoft.com/office/powerpoint/2010/main" val="4203384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barn(inVertical)">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barn(inVertical)">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barn(inVertical)">
                                      <p:cBhvr>
                                        <p:cTn id="3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6984" y="7505700"/>
            <a:ext cx="6623384" cy="6623384"/>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76308" y="-3771900"/>
            <a:ext cx="6623384" cy="6623384"/>
          </a:xfrm>
          <a:prstGeom prst="rect">
            <a:avLst/>
          </a:prstGeom>
        </p:spPr>
      </p:pic>
      <p:pic>
        <p:nvPicPr>
          <p:cNvPr id="6" name="Picture 18">
            <a:extLst>
              <a:ext uri="{FF2B5EF4-FFF2-40B4-BE49-F238E27FC236}">
                <a16:creationId xmlns:a16="http://schemas.microsoft.com/office/drawing/2014/main" id="{9D8552E7-C4B9-98BC-B7F3-DD7115ABE5C2}"/>
              </a:ext>
            </a:extLst>
          </p:cNvPr>
          <p:cNvPicPr>
            <a:picLocks noChangeAspect="1"/>
          </p:cNvPicPr>
          <p:nvPr/>
        </p:nvPicPr>
        <p:blipFill>
          <a:blip r:embed="rId4"/>
          <a:srcRect/>
          <a:stretch>
            <a:fillRect/>
          </a:stretch>
        </p:blipFill>
        <p:spPr>
          <a:xfrm>
            <a:off x="14211394" y="2850991"/>
            <a:ext cx="4076606" cy="7207409"/>
          </a:xfrm>
          <a:prstGeom prst="rect">
            <a:avLst/>
          </a:prstGeom>
        </p:spPr>
      </p:pic>
      <p:sp>
        <p:nvSpPr>
          <p:cNvPr id="11" name="Speech Bubble: Rectangle with Corners Rounded 10">
            <a:extLst>
              <a:ext uri="{FF2B5EF4-FFF2-40B4-BE49-F238E27FC236}">
                <a16:creationId xmlns:a16="http://schemas.microsoft.com/office/drawing/2014/main" id="{124A1E48-38E6-0BE0-E025-CDC25444F444}"/>
              </a:ext>
            </a:extLst>
          </p:cNvPr>
          <p:cNvSpPr/>
          <p:nvPr/>
        </p:nvSpPr>
        <p:spPr>
          <a:xfrm>
            <a:off x="3429000" y="876300"/>
            <a:ext cx="10591800" cy="2275289"/>
          </a:xfrm>
          <a:prstGeom prst="wedgeRoundRectCallout">
            <a:avLst>
              <a:gd name="adj1" fmla="val 63060"/>
              <a:gd name="adj2" fmla="val 54559"/>
              <a:gd name="adj3" fmla="val 16667"/>
            </a:avLst>
          </a:prstGeom>
          <a:solidFill>
            <a:schemeClr val="bg1"/>
          </a:solidFill>
          <a:ln w="57150">
            <a:solidFill>
              <a:srgbClr val="9F472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Trình bày ý nghĩa của chiến thắng trên sông Như Nguyệt.</a:t>
            </a:r>
            <a:endParaRPr lang="en-US" sz="440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1BB63CA-5F54-3AD1-BE1F-FCA17ACAEEB4}"/>
              </a:ext>
            </a:extLst>
          </p:cNvPr>
          <p:cNvSpPr txBox="1"/>
          <p:nvPr/>
        </p:nvSpPr>
        <p:spPr>
          <a:xfrm>
            <a:off x="1676400" y="4672252"/>
            <a:ext cx="12306394"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Đánh tan cuộc xâm lược nhà Tống.</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B</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ảo vệ vững chắc nền độc lập dân tộc.</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Thể hiện tinh thần </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đoàn kết, quyết tâm chống giặc ngoại xâm của nhân dân Đại Việt.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Sự lãnh đạo sáng suốt, tài ba của Lý Thường Kiệt.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9F30624-C7F8-E13C-A0FF-43786B842B8D}"/>
              </a:ext>
            </a:extLst>
          </p:cNvPr>
          <p:cNvGrpSpPr/>
          <p:nvPr/>
        </p:nvGrpSpPr>
        <p:grpSpPr>
          <a:xfrm>
            <a:off x="762000" y="3422393"/>
            <a:ext cx="5656706" cy="1219200"/>
            <a:chOff x="533400" y="4152900"/>
            <a:chExt cx="5656706" cy="1219200"/>
          </a:xfrm>
        </p:grpSpPr>
        <p:sp>
          <p:nvSpPr>
            <p:cNvPr id="12" name="Arrow: Right 11">
              <a:extLst>
                <a:ext uri="{FF2B5EF4-FFF2-40B4-BE49-F238E27FC236}">
                  <a16:creationId xmlns:a16="http://schemas.microsoft.com/office/drawing/2014/main" id="{1C0002B4-E846-8324-BE2C-0F05240EE487}"/>
                </a:ext>
              </a:extLst>
            </p:cNvPr>
            <p:cNvSpPr/>
            <p:nvPr/>
          </p:nvSpPr>
          <p:spPr>
            <a:xfrm>
              <a:off x="533400" y="4152900"/>
              <a:ext cx="1828800" cy="1219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B4D1C5-A4C3-B882-2D5D-4119F1538C06}"/>
                </a:ext>
              </a:extLst>
            </p:cNvPr>
            <p:cNvSpPr txBox="1"/>
            <p:nvPr/>
          </p:nvSpPr>
          <p:spPr>
            <a:xfrm>
              <a:off x="1996725" y="4412159"/>
              <a:ext cx="4193381" cy="769441"/>
            </a:xfrm>
            <a:prstGeom prst="rect">
              <a:avLst/>
            </a:prstGeom>
            <a:noFill/>
          </p:spPr>
          <p:txBody>
            <a:bodyPr wrap="square">
              <a:spAutoFit/>
            </a:bodyPr>
            <a:lstStyle/>
            <a:p>
              <a:pPr marL="571500" lvl="0" indent="-571500" algn="ctr">
                <a:buFont typeface="Arial" panose="020B0604020202020204" pitchFamily="34" charset="0"/>
                <a:buChar char="•"/>
              </a:pPr>
              <a:r>
                <a:rPr lang="en-US" sz="4400" b="1" i="1">
                  <a:solidFill>
                    <a:srgbClr val="9F4727"/>
                  </a:solidFill>
                  <a:latin typeface="Arial" panose="020B0604020202020204" pitchFamily="34" charset="0"/>
                  <a:ea typeface="Noto Sans Symbols"/>
                  <a:cs typeface="Arial" panose="020B0604020202020204" pitchFamily="34" charset="0"/>
                </a:rPr>
                <a:t>Ý nghĩa</a:t>
              </a:r>
            </a:p>
          </p:txBody>
        </p:sp>
      </p:grpSp>
    </p:spTree>
    <p:extLst>
      <p:ext uri="{BB962C8B-B14F-4D97-AF65-F5344CB8AC3E}">
        <p14:creationId xmlns:p14="http://schemas.microsoft.com/office/powerpoint/2010/main" val="39713717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59942" y="210484"/>
            <a:ext cx="9878380" cy="9866031"/>
          </a:xfrm>
          <a:prstGeom prst="rect">
            <a:avLst/>
          </a:prstGeom>
        </p:spPr>
      </p:pic>
      <p:sp>
        <p:nvSpPr>
          <p:cNvPr id="11" name="TextBox 10">
            <a:extLst>
              <a:ext uri="{FF2B5EF4-FFF2-40B4-BE49-F238E27FC236}">
                <a16:creationId xmlns:a16="http://schemas.microsoft.com/office/drawing/2014/main" id="{F0EA5399-8887-2850-9065-811F77C4A6DC}"/>
              </a:ext>
            </a:extLst>
          </p:cNvPr>
          <p:cNvSpPr txBox="1"/>
          <p:nvPr/>
        </p:nvSpPr>
        <p:spPr>
          <a:xfrm>
            <a:off x="2552700" y="342900"/>
            <a:ext cx="13182600"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Các em hãy theo dõi video sau để hiểu rõ hơn về diễn biến của cuộc kháng chiến chống Tống lần thứ hai</a:t>
            </a:r>
          </a:p>
        </p:txBody>
      </p:sp>
      <p:pic>
        <p:nvPicPr>
          <p:cNvPr id="2" name="Cuộc Kháng Chiến Chống Tống lần 2 - Lý Thường Kiệt chiếm Ung Châu - Tóm tắt Nhanh lịch sử - EZ Sử">
            <a:hlinkClick r:id="" action="ppaction://media"/>
            <a:extLst>
              <a:ext uri="{FF2B5EF4-FFF2-40B4-BE49-F238E27FC236}">
                <a16:creationId xmlns:a16="http://schemas.microsoft.com/office/drawing/2014/main" id="{E6465C8B-B32A-D682-7F74-52FBA4124B3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71700" y="2021785"/>
            <a:ext cx="13944600" cy="7843838"/>
          </a:xfrm>
          <a:prstGeom prst="rect">
            <a:avLst/>
          </a:prstGeom>
        </p:spPr>
      </p:pic>
    </p:spTree>
    <p:extLst>
      <p:ext uri="{BB962C8B-B14F-4D97-AF65-F5344CB8AC3E}">
        <p14:creationId xmlns:p14="http://schemas.microsoft.com/office/powerpoint/2010/main" val="170881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76645" y="-4204653"/>
            <a:ext cx="6623384" cy="6623384"/>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00052" y="2019300"/>
            <a:ext cx="12287895" cy="6248400"/>
          </a:xfrm>
          <a:prstGeom prst="rect">
            <a:avLst/>
          </a:prstGeom>
        </p:spPr>
      </p:pic>
      <p:sp>
        <p:nvSpPr>
          <p:cNvPr id="13" name="TextBox 12">
            <a:extLst>
              <a:ext uri="{FF2B5EF4-FFF2-40B4-BE49-F238E27FC236}">
                <a16:creationId xmlns:a16="http://schemas.microsoft.com/office/drawing/2014/main" id="{BC4965BD-163F-AF3A-07B8-39B7F59D72E1}"/>
              </a:ext>
            </a:extLst>
          </p:cNvPr>
          <p:cNvSpPr txBox="1"/>
          <p:nvPr/>
        </p:nvSpPr>
        <p:spPr>
          <a:xfrm>
            <a:off x="3245940" y="4360452"/>
            <a:ext cx="11796118" cy="1427570"/>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LUYỆN TẬP</a:t>
            </a:r>
            <a:endParaRPr lang="en-US" sz="6600" b="1" ker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48275135"/>
      </p:ext>
    </p:extLst>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7600" y="9182100"/>
            <a:ext cx="4783662" cy="4783662"/>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3314700"/>
            <a:ext cx="4783662" cy="4783662"/>
          </a:xfrm>
          <a:prstGeom prst="rect">
            <a:avLst/>
          </a:prstGeom>
        </p:spPr>
      </p:pic>
      <p:sp>
        <p:nvSpPr>
          <p:cNvPr id="21" name="TextBox 2">
            <a:extLst>
              <a:ext uri="{FF2B5EF4-FFF2-40B4-BE49-F238E27FC236}">
                <a16:creationId xmlns:a16="http://schemas.microsoft.com/office/drawing/2014/main" id="{E4F2996F-6D26-94DF-4C0F-E77A9E76852E}"/>
              </a:ext>
            </a:extLst>
          </p:cNvPr>
          <p:cNvSpPr txBox="1"/>
          <p:nvPr/>
        </p:nvSpPr>
        <p:spPr>
          <a:xfrm>
            <a:off x="6096347" y="845778"/>
            <a:ext cx="6095306" cy="1224181"/>
          </a:xfrm>
          <a:prstGeom prst="rect">
            <a:avLst/>
          </a:prstGeom>
        </p:spPr>
        <p:txBody>
          <a:bodyPr wrap="square" lIns="0" tIns="0" rIns="0" bIns="0" rtlCol="0" anchor="t">
            <a:spAutoFit/>
          </a:bodyPr>
          <a:lstStyle/>
          <a:p>
            <a:pPr algn="ctr">
              <a:lnSpc>
                <a:spcPts val="10314"/>
              </a:lnSpc>
            </a:pPr>
            <a:r>
              <a:rPr lang="en-US" sz="6600" b="1">
                <a:solidFill>
                  <a:srgbClr val="9F4727"/>
                </a:solidFill>
                <a:latin typeface="Arial" panose="020B0604020202020204" pitchFamily="34" charset="0"/>
                <a:cs typeface="Arial" panose="020B0604020202020204" pitchFamily="34" charset="0"/>
              </a:rPr>
              <a:t>KHỞI ĐỘNG</a:t>
            </a:r>
          </a:p>
        </p:txBody>
      </p:sp>
      <p:sp>
        <p:nvSpPr>
          <p:cNvPr id="26" name="TextBox 25">
            <a:extLst>
              <a:ext uri="{FF2B5EF4-FFF2-40B4-BE49-F238E27FC236}">
                <a16:creationId xmlns:a16="http://schemas.microsoft.com/office/drawing/2014/main" id="{DE61AC8B-3D05-F4E8-6975-B80DE0FA00FF}"/>
              </a:ext>
            </a:extLst>
          </p:cNvPr>
          <p:cNvSpPr txBox="1"/>
          <p:nvPr/>
        </p:nvSpPr>
        <p:spPr>
          <a:xfrm>
            <a:off x="545250" y="2670956"/>
            <a:ext cx="84074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ea typeface="Arial" panose="020B0604020202020204" pitchFamily="34" charset="0"/>
                <a:cs typeface="Arial" panose="020B0604020202020204" pitchFamily="34" charset="0"/>
              </a:rPr>
              <a:t>Sông Như Nguyệt ngày nay còn có tên là Sông Cầu</a:t>
            </a:r>
            <a:r>
              <a:rPr lang="en-US" sz="3600">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latin typeface="Arial" panose="020B0604020202020204" pitchFamily="34" charset="0"/>
                <a:ea typeface="Arial" panose="020B0604020202020204" pitchFamily="34" charset="0"/>
                <a:cs typeface="Arial" panose="020B0604020202020204" pitchFamily="34" charset="0"/>
              </a:rPr>
              <a:t>L</a:t>
            </a:r>
            <a:r>
              <a:rPr lang="vi-VN" sz="3600">
                <a:latin typeface="Arial" panose="020B0604020202020204" pitchFamily="34" charset="0"/>
                <a:ea typeface="Arial" panose="020B0604020202020204" pitchFamily="34" charset="0"/>
                <a:cs typeface="Arial" panose="020B0604020202020204" pitchFamily="34" charset="0"/>
              </a:rPr>
              <a:t>à một di tích lịch sử ở thôn thọ Đức – Tam Đa</a:t>
            </a:r>
            <a:r>
              <a:rPr lang="en-US" sz="3600">
                <a:latin typeface="Arial" panose="020B0604020202020204" pitchFamily="34" charset="0"/>
                <a:ea typeface="Arial" panose="020B0604020202020204" pitchFamily="34" charset="0"/>
                <a:cs typeface="Arial" panose="020B0604020202020204" pitchFamily="34" charset="0"/>
              </a:rPr>
              <a:t> –</a:t>
            </a:r>
            <a:r>
              <a:rPr lang="vi-VN" sz="3600">
                <a:latin typeface="Arial" panose="020B0604020202020204" pitchFamily="34" charset="0"/>
                <a:ea typeface="Arial" panose="020B0604020202020204" pitchFamily="34" charset="0"/>
                <a:cs typeface="Arial" panose="020B0604020202020204" pitchFamily="34" charset="0"/>
              </a:rPr>
              <a:t> Yên</a:t>
            </a:r>
            <a:r>
              <a:rPr lang="en-US" sz="3600">
                <a:latin typeface="Arial" panose="020B0604020202020204" pitchFamily="34" charset="0"/>
                <a:ea typeface="Arial" panose="020B0604020202020204" pitchFamily="34" charset="0"/>
                <a:cs typeface="Arial" panose="020B0604020202020204" pitchFamily="34" charset="0"/>
              </a:rPr>
              <a:t> P</a:t>
            </a:r>
            <a:r>
              <a:rPr lang="vi-VN" sz="3600">
                <a:latin typeface="Arial" panose="020B0604020202020204" pitchFamily="34" charset="0"/>
                <a:ea typeface="Arial" panose="020B0604020202020204" pitchFamily="34" charset="0"/>
                <a:cs typeface="Arial" panose="020B0604020202020204" pitchFamily="34" charset="0"/>
              </a:rPr>
              <a:t>hong </a:t>
            </a:r>
            <a:r>
              <a:rPr lang="en-US" sz="3600">
                <a:latin typeface="Arial" panose="020B0604020202020204" pitchFamily="34" charset="0"/>
                <a:ea typeface="Arial" panose="020B0604020202020204" pitchFamily="34" charset="0"/>
                <a:cs typeface="Arial" panose="020B0604020202020204" pitchFamily="34" charset="0"/>
              </a:rPr>
              <a:t>-</a:t>
            </a:r>
            <a:r>
              <a:rPr lang="vi-VN" sz="3600">
                <a:latin typeface="Arial" panose="020B0604020202020204" pitchFamily="34" charset="0"/>
                <a:ea typeface="Arial" panose="020B0604020202020204" pitchFamily="34" charset="0"/>
                <a:cs typeface="Arial" panose="020B0604020202020204" pitchFamily="34" charset="0"/>
              </a:rPr>
              <a:t> Bắc Ninh.</a:t>
            </a:r>
          </a:p>
          <a:p>
            <a:pPr marL="571500" indent="-571500" algn="just">
              <a:lnSpc>
                <a:spcPct val="150000"/>
              </a:lnSpc>
              <a:buFont typeface="Arial" panose="020B0604020202020204" pitchFamily="34" charset="0"/>
              <a:buChar char="•"/>
            </a:pPr>
            <a:r>
              <a:rPr lang="vi-VN" sz="3600">
                <a:latin typeface="Arial" panose="020B0604020202020204" pitchFamily="34" charset="0"/>
                <a:ea typeface="Arial" panose="020B0604020202020204" pitchFamily="34" charset="0"/>
                <a:cs typeface="Arial" panose="020B0604020202020204" pitchFamily="34" charset="0"/>
              </a:rPr>
              <a:t>Trận Như Nguyệt gắn với người anh hùng Lý Thường Kiệt </a:t>
            </a:r>
            <a:r>
              <a:rPr lang="en-US" sz="3600">
                <a:latin typeface="Arial" panose="020B0604020202020204" pitchFamily="34" charset="0"/>
                <a:ea typeface="Arial" panose="020B0604020202020204" pitchFamily="34" charset="0"/>
                <a:cs typeface="Arial" panose="020B0604020202020204" pitchFamily="34" charset="0"/>
              </a:rPr>
              <a:t>trong </a:t>
            </a:r>
            <a:r>
              <a:rPr lang="vi-VN" sz="3600">
                <a:latin typeface="Arial" panose="020B0604020202020204" pitchFamily="34" charset="0"/>
                <a:ea typeface="Arial" panose="020B0604020202020204" pitchFamily="34" charset="0"/>
                <a:cs typeface="Arial" panose="020B0604020202020204" pitchFamily="34" charset="0"/>
              </a:rPr>
              <a:t>cuộc Chiến tranh Tống-Việt</a:t>
            </a:r>
            <a:r>
              <a:rPr lang="en-US" sz="3600">
                <a:latin typeface="Arial" panose="020B0604020202020204" pitchFamily="34" charset="0"/>
                <a:ea typeface="Arial" panose="020B0604020202020204" pitchFamily="34" charset="0"/>
                <a:cs typeface="Arial" panose="020B0604020202020204" pitchFamily="34" charset="0"/>
              </a:rPr>
              <a:t> (</a:t>
            </a:r>
            <a:r>
              <a:rPr lang="vi-VN" sz="3600">
                <a:latin typeface="Arial" panose="020B0604020202020204" pitchFamily="34" charset="0"/>
                <a:ea typeface="Arial" panose="020B0604020202020204" pitchFamily="34" charset="0"/>
                <a:cs typeface="Arial" panose="020B0604020202020204" pitchFamily="34" charset="0"/>
              </a:rPr>
              <a:t>1075-1077</a:t>
            </a:r>
            <a:r>
              <a:rPr lang="en-US" sz="3600">
                <a:latin typeface="Arial" panose="020B0604020202020204" pitchFamily="34" charset="0"/>
                <a:ea typeface="Arial" panose="020B0604020202020204" pitchFamily="34" charset="0"/>
                <a:cs typeface="Arial" panose="020B0604020202020204" pitchFamily="34" charset="0"/>
              </a:rPr>
              <a:t>)</a:t>
            </a:r>
            <a:endParaRPr lang="vi-VN" sz="3600">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4BF791-F22E-AB7B-541D-4AD92C8C11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68276" y="2408761"/>
            <a:ext cx="8514924" cy="6331044"/>
          </a:xfrm>
          <a:prstGeom prst="rect">
            <a:avLst/>
          </a:prstGeom>
        </p:spPr>
      </p:pic>
    </p:spTree>
    <p:extLst>
      <p:ext uri="{BB962C8B-B14F-4D97-AF65-F5344CB8AC3E}">
        <p14:creationId xmlns:p14="http://schemas.microsoft.com/office/powerpoint/2010/main" val="8074465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235436" y="-1349991"/>
            <a:ext cx="8512516" cy="7537446"/>
          </a:xfrm>
          <a:prstGeom prst="rect">
            <a:avLst/>
          </a:prstGeom>
        </p:spPr>
      </p:pic>
      <p:sp>
        <p:nvSpPr>
          <p:cNvPr id="20" name="TextBox 11">
            <a:extLst>
              <a:ext uri="{FF2B5EF4-FFF2-40B4-BE49-F238E27FC236}">
                <a16:creationId xmlns:a16="http://schemas.microsoft.com/office/drawing/2014/main" id="{EDEA8A1F-1DE5-5E34-097C-BB4E410DA900}"/>
              </a:ext>
            </a:extLst>
          </p:cNvPr>
          <p:cNvSpPr txBox="1"/>
          <p:nvPr/>
        </p:nvSpPr>
        <p:spPr>
          <a:xfrm>
            <a:off x="3487995" y="1387155"/>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THẢO LUẬN NHÓM ĐÔI</a:t>
            </a:r>
            <a:endParaRPr lang="en-US" sz="6000" b="1" spc="197" dirty="0">
              <a:solidFill>
                <a:srgbClr val="057F97"/>
              </a:solidFill>
              <a:latin typeface="Arial" panose="020B0604020202020204" pitchFamily="34" charset="0"/>
              <a:cs typeface="Arial" panose="020B0604020202020204" pitchFamily="34" charset="0"/>
            </a:endParaRPr>
          </a:p>
        </p:txBody>
      </p:sp>
      <p:sp>
        <p:nvSpPr>
          <p:cNvPr id="22" name="Thought Bubble: Cloud 46">
            <a:extLst>
              <a:ext uri="{FF2B5EF4-FFF2-40B4-BE49-F238E27FC236}">
                <a16:creationId xmlns:a16="http://schemas.microsoft.com/office/drawing/2014/main" id="{E4E6AC09-2DAE-7904-69C6-2359D0CECEE3}"/>
              </a:ext>
            </a:extLst>
          </p:cNvPr>
          <p:cNvSpPr/>
          <p:nvPr/>
        </p:nvSpPr>
        <p:spPr>
          <a:xfrm>
            <a:off x="5331502" y="3009900"/>
            <a:ext cx="12371046" cy="5595566"/>
          </a:xfrm>
          <a:prstGeom prst="wedgeRoundRectCallout">
            <a:avLst>
              <a:gd name="adj1" fmla="val -58994"/>
              <a:gd name="adj2" fmla="val 5402"/>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4000" b="1" i="1">
                <a:solidFill>
                  <a:schemeClr val="tx1"/>
                </a:solidFill>
                <a:latin typeface="Arial" panose="020B0604020202020204" pitchFamily="34" charset="0"/>
                <a:cs typeface="Arial" panose="020B0604020202020204" pitchFamily="34" charset="0"/>
              </a:rPr>
              <a:t>Câu 1. </a:t>
            </a:r>
            <a:r>
              <a:rPr lang="en-US" sz="4000">
                <a:solidFill>
                  <a:schemeClr val="tx1"/>
                </a:solidFill>
                <a:latin typeface="Arial" panose="020B0604020202020204" pitchFamily="34" charset="0"/>
                <a:cs typeface="Arial" panose="020B0604020202020204" pitchFamily="34" charset="0"/>
              </a:rPr>
              <a:t>Hãy chỉ ra n</a:t>
            </a:r>
            <a:r>
              <a:rPr lang="vi-VN" sz="4000">
                <a:solidFill>
                  <a:schemeClr val="tx1"/>
                </a:solidFill>
                <a:latin typeface="Arial" panose="020B0604020202020204" pitchFamily="34" charset="0"/>
                <a:cs typeface="Arial" panose="020B0604020202020204" pitchFamily="34" charset="0"/>
              </a:rPr>
              <a:t>hững nét độc đáo trong cuộc kháng chiến chống Tống của nhà Lý (1075 - 1077).</a:t>
            </a:r>
            <a:endParaRPr lang="en-US" sz="4000">
              <a:solidFill>
                <a:schemeClr val="tx1"/>
              </a:solidFill>
              <a:latin typeface="Arial" panose="020B0604020202020204" pitchFamily="34" charset="0"/>
              <a:cs typeface="Arial" panose="020B0604020202020204" pitchFamily="34" charset="0"/>
            </a:endParaRPr>
          </a:p>
          <a:p>
            <a:pPr algn="just">
              <a:lnSpc>
                <a:spcPct val="150000"/>
              </a:lnSpc>
              <a:spcAft>
                <a:spcPts val="1000"/>
              </a:spcAft>
            </a:pPr>
            <a:r>
              <a:rPr lang="en-US" sz="4000" b="1" i="1">
                <a:solidFill>
                  <a:schemeClr val="tx1"/>
                </a:solidFill>
                <a:latin typeface="Arial" panose="020B0604020202020204" pitchFamily="34" charset="0"/>
                <a:cs typeface="Arial" panose="020B0604020202020204" pitchFamily="34" charset="0"/>
              </a:rPr>
              <a:t>Câu 2. </a:t>
            </a:r>
            <a:r>
              <a:rPr lang="vi-VN" sz="4000">
                <a:solidFill>
                  <a:schemeClr val="tx1"/>
                </a:solidFill>
                <a:latin typeface="Arial" panose="020B0604020202020204" pitchFamily="34" charset="0"/>
                <a:cs typeface="Arial" panose="020B0604020202020204" pitchFamily="34" charset="0"/>
              </a:rPr>
              <a:t>Vai trò của Lý Thường Kiệt trong cuộc kháng chiến được thể hiện như thế nào?</a:t>
            </a:r>
          </a:p>
        </p:txBody>
      </p:sp>
      <p:pic>
        <p:nvPicPr>
          <p:cNvPr id="23" name="Picture 27">
            <a:extLst>
              <a:ext uri="{FF2B5EF4-FFF2-40B4-BE49-F238E27FC236}">
                <a16:creationId xmlns:a16="http://schemas.microsoft.com/office/drawing/2014/main" id="{A181ABB9-BCC2-FECF-EDC7-73A448662E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2954" y="2857500"/>
            <a:ext cx="4192662" cy="7121297"/>
          </a:xfrm>
          <a:prstGeom prst="rect">
            <a:avLst/>
          </a:prstGeom>
        </p:spPr>
      </p:pic>
    </p:spTree>
    <p:extLst>
      <p:ext uri="{BB962C8B-B14F-4D97-AF65-F5344CB8AC3E}">
        <p14:creationId xmlns:p14="http://schemas.microsoft.com/office/powerpoint/2010/main" val="2431521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42910" flipV="1">
            <a:off x="16310452" y="-3031473"/>
            <a:ext cx="7699666" cy="911203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56292" flipH="1" flipV="1">
            <a:off x="-3505161" y="6561374"/>
            <a:ext cx="5951196" cy="7042835"/>
          </a:xfrm>
          <a:prstGeom prst="rect">
            <a:avLst/>
          </a:prstGeom>
        </p:spPr>
      </p:pic>
      <p:sp>
        <p:nvSpPr>
          <p:cNvPr id="24" name="TextBox 23">
            <a:extLst>
              <a:ext uri="{FF2B5EF4-FFF2-40B4-BE49-F238E27FC236}">
                <a16:creationId xmlns:a16="http://schemas.microsoft.com/office/drawing/2014/main" id="{C4378EF3-4340-9C9A-8194-598AC639F2AC}"/>
              </a:ext>
            </a:extLst>
          </p:cNvPr>
          <p:cNvSpPr txBox="1"/>
          <p:nvPr/>
        </p:nvSpPr>
        <p:spPr>
          <a:xfrm>
            <a:off x="3276744" y="743910"/>
            <a:ext cx="11734509" cy="1732590"/>
          </a:xfrm>
          <a:prstGeom prst="rect">
            <a:avLst/>
          </a:prstGeom>
        </p:spPr>
        <p:txBody>
          <a:bodyPr wrap="square" lIns="0" tIns="0" rIns="0" bIns="0" rtlCol="0" anchor="t">
            <a:spAutoFit/>
          </a:bodyPr>
          <a:lstStyle/>
          <a:p>
            <a:pPr algn="ctr">
              <a:lnSpc>
                <a:spcPct val="150000"/>
              </a:lnSpc>
            </a:pPr>
            <a:r>
              <a:rPr lang="vi-VN" sz="4000" b="1" i="1">
                <a:solidFill>
                  <a:srgbClr val="000000"/>
                </a:solidFill>
                <a:latin typeface="Arial" panose="020B0604020202020204" pitchFamily="34" charset="0"/>
                <a:cs typeface="Arial" panose="020B0604020202020204" pitchFamily="34" charset="0"/>
              </a:rPr>
              <a:t>Câu 1. </a:t>
            </a:r>
            <a:r>
              <a:rPr lang="en-US" sz="4000">
                <a:solidFill>
                  <a:srgbClr val="000000"/>
                </a:solidFill>
                <a:latin typeface="Arial" panose="020B0604020202020204" pitchFamily="34" charset="0"/>
                <a:cs typeface="Arial" panose="020B0604020202020204" pitchFamily="34" charset="0"/>
              </a:rPr>
              <a:t>N</a:t>
            </a:r>
            <a:r>
              <a:rPr lang="vi-VN" sz="4000">
                <a:solidFill>
                  <a:srgbClr val="000000"/>
                </a:solidFill>
                <a:latin typeface="Arial" panose="020B0604020202020204" pitchFamily="34" charset="0"/>
                <a:cs typeface="Arial" panose="020B0604020202020204" pitchFamily="34" charset="0"/>
              </a:rPr>
              <a:t>hững nét độc đáo trong cuộc kháng chiến chống Tống của nhà Lý (1075 - 1077).</a:t>
            </a:r>
            <a:endParaRPr lang="vi-VN" sz="4000" b="0" i="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AE17550-97C2-1D30-F930-ED3CEB195DC0}"/>
              </a:ext>
            </a:extLst>
          </p:cNvPr>
          <p:cNvSpPr txBox="1"/>
          <p:nvPr/>
        </p:nvSpPr>
        <p:spPr>
          <a:xfrm>
            <a:off x="1523998" y="2849249"/>
            <a:ext cx="1524000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Thực hiện chiến thuật “tiến công trước để tự vệ”: chủ động tiến công địch, đẩy </a:t>
            </a:r>
            <a:r>
              <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rPr>
              <a:t>địch</a:t>
            </a: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 vào thế bị động.</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X</a:t>
            </a: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ây dựng phòng tuyến phòng ngự vững chắc trên sông Như Nguyệt.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Tiêu diệt thuỷ quân của địch, không </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để </a:t>
            </a: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tiến sâu vào hỗ trợ quân bộ.</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Sử dụng bài thơ “Nam quốc sơn hà” để khích lệ ý chí chiến đấu của quân sĩ Đại Việt và làm suy sụp tinh thần quân Tống.</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Lợi dụng thời cơ quân Tống suy yếu để tổng phản công.</a:t>
            </a: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Chủ động kết thúc chiến tranh bằng biện pháp: giảng hòa.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903FBECE-7AD1-B462-93ED-637B2C95C3CE}"/>
              </a:ext>
            </a:extLst>
          </p:cNvPr>
          <p:cNvCxnSpPr/>
          <p:nvPr/>
        </p:nvCxnSpPr>
        <p:spPr>
          <a:xfrm>
            <a:off x="838199" y="2705100"/>
            <a:ext cx="16611600" cy="0"/>
          </a:xfrm>
          <a:prstGeom prst="line">
            <a:avLst/>
          </a:prstGeom>
          <a:ln w="76200">
            <a:solidFill>
              <a:srgbClr val="9F4727"/>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128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42910" flipV="1">
            <a:off x="16310452" y="-3031473"/>
            <a:ext cx="7699666" cy="911203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56292" flipH="1" flipV="1">
            <a:off x="-3505161" y="6561374"/>
            <a:ext cx="5951196" cy="7042835"/>
          </a:xfrm>
          <a:prstGeom prst="rect">
            <a:avLst/>
          </a:prstGeom>
        </p:spPr>
      </p:pic>
      <p:sp>
        <p:nvSpPr>
          <p:cNvPr id="24" name="TextBox 23">
            <a:extLst>
              <a:ext uri="{FF2B5EF4-FFF2-40B4-BE49-F238E27FC236}">
                <a16:creationId xmlns:a16="http://schemas.microsoft.com/office/drawing/2014/main" id="{C4378EF3-4340-9C9A-8194-598AC639F2AC}"/>
              </a:ext>
            </a:extLst>
          </p:cNvPr>
          <p:cNvSpPr txBox="1"/>
          <p:nvPr/>
        </p:nvSpPr>
        <p:spPr>
          <a:xfrm>
            <a:off x="2286071" y="1257300"/>
            <a:ext cx="13715855" cy="823944"/>
          </a:xfrm>
          <a:prstGeom prst="rect">
            <a:avLst/>
          </a:prstGeom>
        </p:spPr>
        <p:txBody>
          <a:bodyPr wrap="square" lIns="0" tIns="0" rIns="0" bIns="0" rtlCol="0" anchor="t">
            <a:spAutoFit/>
          </a:bodyPr>
          <a:lstStyle/>
          <a:p>
            <a:pPr algn="ctr">
              <a:lnSpc>
                <a:spcPct val="150000"/>
              </a:lnSpc>
            </a:pPr>
            <a:r>
              <a:rPr lang="vi-VN" sz="4000" b="1" i="1">
                <a:solidFill>
                  <a:srgbClr val="000000"/>
                </a:solidFill>
                <a:latin typeface="Arial" panose="020B0604020202020204" pitchFamily="34" charset="0"/>
                <a:cs typeface="Arial" panose="020B0604020202020204" pitchFamily="34" charset="0"/>
              </a:rPr>
              <a:t>Câu </a:t>
            </a:r>
            <a:r>
              <a:rPr lang="en-US" sz="4000" b="1" i="1">
                <a:solidFill>
                  <a:srgbClr val="000000"/>
                </a:solidFill>
                <a:latin typeface="Arial" panose="020B0604020202020204" pitchFamily="34" charset="0"/>
                <a:cs typeface="Arial" panose="020B0604020202020204" pitchFamily="34" charset="0"/>
              </a:rPr>
              <a:t>2</a:t>
            </a:r>
            <a:r>
              <a:rPr lang="vi-VN" sz="4000" b="1" i="1">
                <a:solidFill>
                  <a:srgbClr val="000000"/>
                </a:solidFill>
                <a:latin typeface="Arial" panose="020B0604020202020204" pitchFamily="34" charset="0"/>
                <a:cs typeface="Arial" panose="020B0604020202020204" pitchFamily="34" charset="0"/>
              </a:rPr>
              <a:t>. </a:t>
            </a:r>
            <a:r>
              <a:rPr lang="vi-VN" sz="4000">
                <a:solidFill>
                  <a:srgbClr val="000000"/>
                </a:solidFill>
                <a:cs typeface="Arial" panose="020B0604020202020204" pitchFamily="34" charset="0"/>
              </a:rPr>
              <a:t>Vai trò của Lý Thường Kiệt trong cuộc kháng chiến</a:t>
            </a:r>
            <a:r>
              <a:rPr lang="en-US" sz="4000">
                <a:solidFill>
                  <a:srgbClr val="000000"/>
                </a:solidFill>
                <a:cs typeface="Arial" panose="020B0604020202020204" pitchFamily="34" charset="0"/>
              </a:rPr>
              <a:t>:</a:t>
            </a:r>
            <a:endParaRPr lang="vi-VN" sz="4000" b="0" i="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AF28CD-B916-3EE2-D181-7CAA29BB436D}"/>
              </a:ext>
            </a:extLst>
          </p:cNvPr>
          <p:cNvSpPr txBox="1"/>
          <p:nvPr/>
        </p:nvSpPr>
        <p:spPr>
          <a:xfrm>
            <a:off x="838199" y="2892928"/>
            <a:ext cx="166116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0" i="0">
                <a:solidFill>
                  <a:srgbClr val="000000"/>
                </a:solidFill>
                <a:effectLst/>
              </a:rPr>
              <a:t>Lý Thường Kiệt là Tổng chỉ huy cuộc kháng chiến. </a:t>
            </a:r>
          </a:p>
          <a:p>
            <a:pPr marL="571500" indent="-571500" algn="just">
              <a:lnSpc>
                <a:spcPct val="150000"/>
              </a:lnSpc>
              <a:buFont typeface="Arial" panose="020B0604020202020204" pitchFamily="34" charset="0"/>
              <a:buChar char="•"/>
            </a:pPr>
            <a:r>
              <a:rPr lang="vi-VN" sz="4000" b="0" i="0">
                <a:solidFill>
                  <a:srgbClr val="000000"/>
                </a:solidFill>
                <a:effectLst/>
              </a:rPr>
              <a:t>Ông đã đề ra chủ trương, đường lối đúng đắn, sáng tạo, góp phần quan trọng làm nên thắng lợi của cuộc kháng chiến chống Tống.</a:t>
            </a:r>
            <a:endParaRPr lang="en-US" sz="4000" b="0" i="0">
              <a:solidFill>
                <a:srgbClr val="000000"/>
              </a:solidFill>
              <a:effectLst/>
            </a:endParaRPr>
          </a:p>
          <a:p>
            <a:pPr marL="571500" indent="-571500" algn="just">
              <a:lnSpc>
                <a:spcPct val="150000"/>
              </a:lnSpc>
              <a:buFont typeface="Arial" panose="020B0604020202020204" pitchFamily="34" charset="0"/>
              <a:buChar char="•"/>
            </a:pPr>
            <a:r>
              <a:rPr lang="vi-VN" sz="4000" b="0" i="0">
                <a:solidFill>
                  <a:srgbClr val="000000"/>
                </a:solidFill>
                <a:effectLst/>
              </a:rPr>
              <a:t>Thái úy Lý Thường Kiệt cũng là người chủ động quyết định kết thúc chiến tranh bằng biện pháp hoà bình để “không nhọc tướng tá, khỏi tốn xương máu” của nhân dân, lại tỏ rõ thiện chí hòa bình của dân tộc Đại Việt. </a:t>
            </a:r>
          </a:p>
        </p:txBody>
      </p:sp>
      <p:cxnSp>
        <p:nvCxnSpPr>
          <p:cNvPr id="5" name="Straight Connector 4">
            <a:extLst>
              <a:ext uri="{FF2B5EF4-FFF2-40B4-BE49-F238E27FC236}">
                <a16:creationId xmlns:a16="http://schemas.microsoft.com/office/drawing/2014/main" id="{1E357BB8-D10B-813B-0A52-DC76770D76AB}"/>
              </a:ext>
            </a:extLst>
          </p:cNvPr>
          <p:cNvCxnSpPr/>
          <p:nvPr/>
        </p:nvCxnSpPr>
        <p:spPr>
          <a:xfrm>
            <a:off x="838199" y="2552700"/>
            <a:ext cx="16611600" cy="0"/>
          </a:xfrm>
          <a:prstGeom prst="line">
            <a:avLst/>
          </a:prstGeom>
          <a:ln w="76200">
            <a:solidFill>
              <a:srgbClr val="9F4727"/>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03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76645" y="-4204653"/>
            <a:ext cx="6623384" cy="6623384"/>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00052" y="2019300"/>
            <a:ext cx="12287895" cy="6248400"/>
          </a:xfrm>
          <a:prstGeom prst="rect">
            <a:avLst/>
          </a:prstGeom>
        </p:spPr>
      </p:pic>
      <p:sp>
        <p:nvSpPr>
          <p:cNvPr id="13" name="TextBox 12">
            <a:extLst>
              <a:ext uri="{FF2B5EF4-FFF2-40B4-BE49-F238E27FC236}">
                <a16:creationId xmlns:a16="http://schemas.microsoft.com/office/drawing/2014/main" id="{BC4965BD-163F-AF3A-07B8-39B7F59D72E1}"/>
              </a:ext>
            </a:extLst>
          </p:cNvPr>
          <p:cNvSpPr txBox="1"/>
          <p:nvPr/>
        </p:nvSpPr>
        <p:spPr>
          <a:xfrm>
            <a:off x="3245940" y="4360452"/>
            <a:ext cx="11796118" cy="1427570"/>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VẬN DỤNG</a:t>
            </a:r>
            <a:endParaRPr lang="en-US" sz="6600" b="1" ker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90633895"/>
      </p:ext>
    </p:extLst>
  </p:cSld>
  <p:clrMapOvr>
    <a:masterClrMapping/>
  </p:clrMapOvr>
  <p:transition>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216654"/>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235436" y="-1349991"/>
            <a:ext cx="8512516" cy="7537446"/>
          </a:xfrm>
          <a:prstGeom prst="rect">
            <a:avLst/>
          </a:prstGeom>
        </p:spPr>
      </p:pic>
      <p:sp>
        <p:nvSpPr>
          <p:cNvPr id="2" name="Arrow: Pentagon 1">
            <a:extLst>
              <a:ext uri="{FF2B5EF4-FFF2-40B4-BE49-F238E27FC236}">
                <a16:creationId xmlns:a16="http://schemas.microsoft.com/office/drawing/2014/main" id="{ABE75099-92D2-BB67-BBB9-659B680A2DD0}"/>
              </a:ext>
            </a:extLst>
          </p:cNvPr>
          <p:cNvSpPr/>
          <p:nvPr/>
        </p:nvSpPr>
        <p:spPr>
          <a:xfrm>
            <a:off x="-19050" y="872423"/>
            <a:ext cx="4114800" cy="1752600"/>
          </a:xfrm>
          <a:prstGeom prst="homePlate">
            <a:avLst/>
          </a:prstGeom>
          <a:solidFill>
            <a:srgbClr val="A46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Câu hỏi</a:t>
            </a:r>
          </a:p>
        </p:txBody>
      </p:sp>
      <p:sp>
        <p:nvSpPr>
          <p:cNvPr id="3" name="Arrow: Pentagon 2">
            <a:extLst>
              <a:ext uri="{FF2B5EF4-FFF2-40B4-BE49-F238E27FC236}">
                <a16:creationId xmlns:a16="http://schemas.microsoft.com/office/drawing/2014/main" id="{F72FF2B2-0D73-BF2A-AE08-73D3734CFF5D}"/>
              </a:ext>
            </a:extLst>
          </p:cNvPr>
          <p:cNvSpPr/>
          <p:nvPr/>
        </p:nvSpPr>
        <p:spPr>
          <a:xfrm>
            <a:off x="-19050" y="5600700"/>
            <a:ext cx="4114800" cy="1752600"/>
          </a:xfrm>
          <a:prstGeom prst="homePlate">
            <a:avLst/>
          </a:prstGeom>
          <a:solidFill>
            <a:srgbClr val="9F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Câu trả lời</a:t>
            </a:r>
          </a:p>
        </p:txBody>
      </p:sp>
      <p:sp>
        <p:nvSpPr>
          <p:cNvPr id="5" name="TextBox 4">
            <a:extLst>
              <a:ext uri="{FF2B5EF4-FFF2-40B4-BE49-F238E27FC236}">
                <a16:creationId xmlns:a16="http://schemas.microsoft.com/office/drawing/2014/main" id="{12B6BFA6-CE50-3715-38CF-7097262ADB7D}"/>
              </a:ext>
            </a:extLst>
          </p:cNvPr>
          <p:cNvSpPr txBox="1"/>
          <p:nvPr/>
        </p:nvSpPr>
        <p:spPr>
          <a:xfrm>
            <a:off x="4457700" y="800100"/>
            <a:ext cx="13368786" cy="1824923"/>
          </a:xfrm>
          <a:prstGeom prst="rect">
            <a:avLst/>
          </a:prstGeom>
          <a:noFill/>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Cuộc kháng chiến chống Tống của nhà Lý đã để lại những bài học gì cho công cuộc bảo vệ Tổ quốc hiện nay?</a:t>
            </a:r>
            <a:endParaRPr lang="en-US" sz="4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308DC183-AB35-093B-B530-21D64958AE30}"/>
              </a:ext>
            </a:extLst>
          </p:cNvPr>
          <p:cNvCxnSpPr>
            <a:cxnSpLocks/>
          </p:cNvCxnSpPr>
          <p:nvPr/>
        </p:nvCxnSpPr>
        <p:spPr>
          <a:xfrm flipH="1">
            <a:off x="1905000" y="3463223"/>
            <a:ext cx="14478000" cy="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47067A-D7CD-5179-E8CE-70A182E37211}"/>
              </a:ext>
            </a:extLst>
          </p:cNvPr>
          <p:cNvSpPr txBox="1"/>
          <p:nvPr/>
        </p:nvSpPr>
        <p:spPr>
          <a:xfrm>
            <a:off x="4284896" y="3848100"/>
            <a:ext cx="13368786"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Nghiên cứu, đánh giá đúng tình hình, dự báo sớm những âm mưu và hành động của kẻ thù.</a:t>
            </a:r>
          </a:p>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Kiên định đường lối đánh giặc, nêu cao tinh thần đoàn kết của nhân dân và ý chí quyết chiến quyết thắng.</a:t>
            </a:r>
            <a:endParaRPr lang="en-US" sz="360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Chủ động xây dựng các tuyến phòng thủ để chống giặc, lợi dụng địa thế hiểm trở của tự nhiên để trận địa chiến đấu.</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Lòng nhân nghĩa, yêu chuộng hòa bình.</a:t>
            </a:r>
          </a:p>
        </p:txBody>
      </p:sp>
    </p:spTree>
    <p:extLst>
      <p:ext uri="{BB962C8B-B14F-4D97-AF65-F5344CB8AC3E}">
        <p14:creationId xmlns:p14="http://schemas.microsoft.com/office/powerpoint/2010/main" val="1010752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7163DF3-8E23-DD2D-10F7-CED521A812AA}"/>
              </a:ext>
            </a:extLst>
          </p:cNvPr>
          <p:cNvSpPr txBox="1"/>
          <p:nvPr/>
        </p:nvSpPr>
        <p:spPr>
          <a:xfrm>
            <a:off x="926939" y="5404033"/>
            <a:ext cx="5029200" cy="820674"/>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Ôn lại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7E62E18-625F-2A77-867F-51FB01261C5D}"/>
              </a:ext>
            </a:extLst>
          </p:cNvPr>
          <p:cNvGrpSpPr/>
          <p:nvPr/>
        </p:nvGrpSpPr>
        <p:grpSpPr>
          <a:xfrm>
            <a:off x="4548197" y="1503580"/>
            <a:ext cx="9191606" cy="1607241"/>
            <a:chOff x="5362594" y="1735883"/>
            <a:chExt cx="9191606" cy="1607241"/>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62594" y="1754933"/>
              <a:ext cx="9191606" cy="1588191"/>
            </a:xfrm>
            <a:prstGeom prst="rect">
              <a:avLst/>
            </a:prstGeom>
          </p:spPr>
        </p:pic>
        <p:sp>
          <p:nvSpPr>
            <p:cNvPr id="3" name="TextBox 3"/>
            <p:cNvSpPr txBox="1"/>
            <p:nvPr/>
          </p:nvSpPr>
          <p:spPr>
            <a:xfrm>
              <a:off x="5524722" y="1735883"/>
              <a:ext cx="8962565" cy="1337161"/>
            </a:xfrm>
            <a:prstGeom prst="rect">
              <a:avLst/>
            </a:prstGeom>
          </p:spPr>
          <p:txBody>
            <a:bodyPr wrap="square" lIns="0" tIns="0" rIns="0" bIns="0" rtlCol="0" anchor="t">
              <a:spAutoFit/>
            </a:bodyPr>
            <a:lstStyle/>
            <a:p>
              <a:pPr algn="ctr">
                <a:lnSpc>
                  <a:spcPts val="11899"/>
                </a:lnSpc>
              </a:pPr>
              <a:r>
                <a:rPr lang="en-US" sz="6600" b="1">
                  <a:solidFill>
                    <a:srgbClr val="9F4727"/>
                  </a:solidFill>
                  <a:latin typeface="Arial" panose="020B0604020202020204" pitchFamily="34" charset="0"/>
                  <a:cs typeface="Arial" panose="020B0604020202020204" pitchFamily="34" charset="0"/>
                </a:rPr>
                <a:t>HƯỚNG DẪN VỀ NHÀ</a:t>
              </a:r>
            </a:p>
          </p:txBody>
        </p:sp>
      </p:grpSp>
      <p:sp>
        <p:nvSpPr>
          <p:cNvPr id="4" name="AutoShape 4"/>
          <p:cNvSpPr/>
          <p:nvPr/>
        </p:nvSpPr>
        <p:spPr>
          <a:xfrm>
            <a:off x="1760975" y="4753893"/>
            <a:ext cx="14861266" cy="0"/>
          </a:xfrm>
          <a:prstGeom prst="line">
            <a:avLst/>
          </a:prstGeom>
          <a:ln w="47625" cap="flat">
            <a:solidFill>
              <a:srgbClr val="9F4727"/>
            </a:solidFill>
            <a:prstDash val="solid"/>
            <a:headEnd type="none" w="sm" len="sm"/>
            <a:tailEnd type="none" w="sm" len="sm"/>
          </a:ln>
        </p:spPr>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9874" y="7249325"/>
            <a:ext cx="6861278" cy="607535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8700" y="7249325"/>
            <a:ext cx="6861278" cy="607535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916400" y="8027422"/>
            <a:ext cx="3129502" cy="336656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8653" y="8064244"/>
            <a:ext cx="3129502" cy="3366564"/>
          </a:xfrm>
          <a:prstGeom prst="rect">
            <a:avLst/>
          </a:prstGeom>
        </p:spPr>
      </p:pic>
      <p:sp>
        <p:nvSpPr>
          <p:cNvPr id="17" name="Oval 16">
            <a:extLst>
              <a:ext uri="{FF2B5EF4-FFF2-40B4-BE49-F238E27FC236}">
                <a16:creationId xmlns:a16="http://schemas.microsoft.com/office/drawing/2014/main" id="{DBFF0B60-22AC-54CB-6E0D-F753D0738FB9}"/>
              </a:ext>
            </a:extLst>
          </p:cNvPr>
          <p:cNvSpPr/>
          <p:nvPr/>
        </p:nvSpPr>
        <p:spPr>
          <a:xfrm>
            <a:off x="2801459"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A4EF4650-ADEC-4BD8-1440-47EE712031F5}"/>
              </a:ext>
            </a:extLst>
          </p:cNvPr>
          <p:cNvSpPr/>
          <p:nvPr/>
        </p:nvSpPr>
        <p:spPr>
          <a:xfrm>
            <a:off x="850392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A24BEBCB-4C5B-5E77-D1BB-E02D6634D192}"/>
              </a:ext>
            </a:extLst>
          </p:cNvPr>
          <p:cNvSpPr/>
          <p:nvPr/>
        </p:nvSpPr>
        <p:spPr>
          <a:xfrm>
            <a:off x="14206381"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3</a:t>
            </a:r>
          </a:p>
        </p:txBody>
      </p:sp>
      <p:sp>
        <p:nvSpPr>
          <p:cNvPr id="22" name="TextBox 21">
            <a:extLst>
              <a:ext uri="{FF2B5EF4-FFF2-40B4-BE49-F238E27FC236}">
                <a16:creationId xmlns:a16="http://schemas.microsoft.com/office/drawing/2014/main" id="{EC35ECE4-6636-FFC1-7344-AF4FCBD379BB}"/>
              </a:ext>
            </a:extLst>
          </p:cNvPr>
          <p:cNvSpPr txBox="1"/>
          <p:nvPr/>
        </p:nvSpPr>
        <p:spPr>
          <a:xfrm>
            <a:off x="6479693" y="5404033"/>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12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20835DC-F53B-F6EC-9DD8-417F475994AA}"/>
              </a:ext>
            </a:extLst>
          </p:cNvPr>
          <p:cNvSpPr txBox="1"/>
          <p:nvPr/>
        </p:nvSpPr>
        <p:spPr>
          <a:xfrm>
            <a:off x="12032447" y="5417804"/>
            <a:ext cx="5601187" cy="2585260"/>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Aft>
                <a:spcPts val="800"/>
              </a:spcAft>
            </a:pPr>
            <a:r>
              <a:rPr lang="vi-VN" sz="3600" b="1" i="1">
                <a:solidFill>
                  <a:srgbClr val="000000"/>
                </a:solidFill>
                <a:ea typeface="Arial" panose="020B0604020202020204" pitchFamily="34" charset="0"/>
                <a:cs typeface="Arial" panose="020B0604020202020204" pitchFamily="34" charset="0"/>
              </a:rPr>
              <a:t>Bài 13: Đại Việt thời Trần (1226-1400).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54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500"/>
                                        <p:tgtEl>
                                          <p:spTgt spid="1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500"/>
                                        <p:tgtEl>
                                          <p:spTgt spid="19"/>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8" grpId="0" animBg="1"/>
      <p:bldP spid="19" grpId="0" animBg="1"/>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13589441" y="-429073"/>
            <a:ext cx="8504146" cy="75300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943" flipH="1">
            <a:off x="13110701" y="-1446484"/>
            <a:ext cx="6623384" cy="662338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223373" y="3977294"/>
            <a:ext cx="8504146" cy="753003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14056" flipH="1">
            <a:off x="-1586847" y="5638020"/>
            <a:ext cx="6623384" cy="662338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60666" y="7742312"/>
            <a:ext cx="1892991" cy="178887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24846" y="2345548"/>
            <a:ext cx="1610099" cy="1521544"/>
          </a:xfrm>
          <a:prstGeom prst="rect">
            <a:avLst/>
          </a:prstGeom>
        </p:spPr>
      </p:pic>
      <p:sp>
        <p:nvSpPr>
          <p:cNvPr id="17" name="TextBox 2">
            <a:extLst>
              <a:ext uri="{FF2B5EF4-FFF2-40B4-BE49-F238E27FC236}">
                <a16:creationId xmlns:a16="http://schemas.microsoft.com/office/drawing/2014/main" id="{A9478433-7E36-50E2-9B70-C07853EFDE55}"/>
              </a:ext>
            </a:extLst>
          </p:cNvPr>
          <p:cNvSpPr txBox="1"/>
          <p:nvPr/>
        </p:nvSpPr>
        <p:spPr>
          <a:xfrm>
            <a:off x="1419745" y="2705100"/>
            <a:ext cx="15448510" cy="3465179"/>
          </a:xfrm>
          <a:prstGeom prst="rect">
            <a:avLst/>
          </a:prstGeom>
        </p:spPr>
        <p:txBody>
          <a:bodyPr wrap="square" lIns="0" tIns="0" rIns="0" bIns="0" rtlCol="0" anchor="t">
            <a:spAutoFit/>
          </a:bodyPr>
          <a:lstStyle/>
          <a:p>
            <a:pPr algn="ctr">
              <a:lnSpc>
                <a:spcPct val="150000"/>
              </a:lnSpc>
            </a:pPr>
            <a:r>
              <a:rPr lang="vi-VN" sz="8000" b="1">
                <a:solidFill>
                  <a:srgbClr val="9F4727"/>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9F4727"/>
                </a:solidFill>
                <a:latin typeface="Arial" panose="020B0604020202020204" pitchFamily="34" charset="0"/>
                <a:cs typeface="Arial" panose="020B0604020202020204" pitchFamily="34" charset="0"/>
              </a:rPr>
              <a:t>ĐÃ LẮNG NGHE BÀI GIẢNG!</a:t>
            </a:r>
          </a:p>
        </p:txBody>
      </p:sp>
      <p:grpSp>
        <p:nvGrpSpPr>
          <p:cNvPr id="18" name="Group 17">
            <a:extLst>
              <a:ext uri="{FF2B5EF4-FFF2-40B4-BE49-F238E27FC236}">
                <a16:creationId xmlns:a16="http://schemas.microsoft.com/office/drawing/2014/main" id="{86CB161C-F552-B37A-2581-28DF341069B2}"/>
              </a:ext>
            </a:extLst>
          </p:cNvPr>
          <p:cNvGrpSpPr/>
          <p:nvPr/>
        </p:nvGrpSpPr>
        <p:grpSpPr>
          <a:xfrm>
            <a:off x="4548197" y="6399343"/>
            <a:ext cx="9191606" cy="1588191"/>
            <a:chOff x="5362594" y="1754933"/>
            <a:chExt cx="9191606" cy="1588191"/>
          </a:xfrm>
        </p:grpSpPr>
        <p:pic>
          <p:nvPicPr>
            <p:cNvPr id="19" name="Picture 2">
              <a:extLst>
                <a:ext uri="{FF2B5EF4-FFF2-40B4-BE49-F238E27FC236}">
                  <a16:creationId xmlns:a16="http://schemas.microsoft.com/office/drawing/2014/main" id="{B72C6E7D-C580-EDF0-9FF1-7053CAA056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62594" y="1754933"/>
              <a:ext cx="9191606" cy="1588191"/>
            </a:xfrm>
            <a:prstGeom prst="rect">
              <a:avLst/>
            </a:prstGeom>
          </p:spPr>
        </p:pic>
        <p:sp>
          <p:nvSpPr>
            <p:cNvPr id="20" name="TextBox 3">
              <a:extLst>
                <a:ext uri="{FF2B5EF4-FFF2-40B4-BE49-F238E27FC236}">
                  <a16:creationId xmlns:a16="http://schemas.microsoft.com/office/drawing/2014/main" id="{F64805CD-5DAA-7848-DF9F-960407CED4BA}"/>
                </a:ext>
              </a:extLst>
            </p:cNvPr>
            <p:cNvSpPr txBox="1"/>
            <p:nvPr/>
          </p:nvSpPr>
          <p:spPr>
            <a:xfrm>
              <a:off x="5591635" y="1794168"/>
              <a:ext cx="8505365" cy="1337161"/>
            </a:xfrm>
            <a:prstGeom prst="rect">
              <a:avLst/>
            </a:prstGeom>
          </p:spPr>
          <p:txBody>
            <a:bodyPr wrap="square" lIns="0" tIns="0" rIns="0" bIns="0" rtlCol="0" anchor="t">
              <a:spAutoFit/>
            </a:bodyPr>
            <a:lstStyle/>
            <a:p>
              <a:pPr algn="ctr">
                <a:lnSpc>
                  <a:spcPts val="11899"/>
                </a:lnSpc>
              </a:pPr>
              <a:r>
                <a:rPr lang="en-US" sz="6600" b="1">
                  <a:latin typeface="Arial" panose="020B0604020202020204" pitchFamily="34" charset="0"/>
                  <a:cs typeface="Arial" panose="020B0604020202020204" pitchFamily="34" charset="0"/>
                </a:rPr>
                <a:t>HẸN GẶP LẠI!</a:t>
              </a:r>
            </a:p>
          </p:txBody>
        </p:sp>
      </p:grpSp>
    </p:spTree>
    <p:extLst>
      <p:ext uri="{BB962C8B-B14F-4D97-AF65-F5344CB8AC3E}">
        <p14:creationId xmlns:p14="http://schemas.microsoft.com/office/powerpoint/2010/main" val="27950383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0" y="-1598868"/>
            <a:ext cx="6861278" cy="607535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44842" y="4811112"/>
            <a:ext cx="6861278" cy="6075350"/>
          </a:xfrm>
          <a:prstGeom prst="rect">
            <a:avLst/>
          </a:prstGeom>
        </p:spPr>
      </p:pic>
      <p:sp>
        <p:nvSpPr>
          <p:cNvPr id="13" name="TextBox 12">
            <a:extLst>
              <a:ext uri="{FF2B5EF4-FFF2-40B4-BE49-F238E27FC236}">
                <a16:creationId xmlns:a16="http://schemas.microsoft.com/office/drawing/2014/main" id="{D47D5116-E5B9-FC2F-B4FC-BDE9706A0AA7}"/>
              </a:ext>
            </a:extLst>
          </p:cNvPr>
          <p:cNvSpPr txBox="1"/>
          <p:nvPr/>
        </p:nvSpPr>
        <p:spPr>
          <a:xfrm>
            <a:off x="952500" y="1172872"/>
            <a:ext cx="16383000" cy="7276479"/>
          </a:xfrm>
          <a:prstGeom prst="rect">
            <a:avLst/>
          </a:prstGeom>
          <a:noFill/>
        </p:spPr>
        <p:txBody>
          <a:bodyPr wrap="square">
            <a:spAutoFit/>
          </a:bodyPr>
          <a:lstStyle/>
          <a:p>
            <a:pPr algn="ctr">
              <a:lnSpc>
                <a:spcPct val="150000"/>
              </a:lnSpc>
              <a:spcBef>
                <a:spcPts val="200"/>
              </a:spcBef>
            </a:pPr>
            <a:r>
              <a:rPr lang="vi-VN" sz="8000" b="1">
                <a:latin typeface="Arial" panose="020B0604020202020204" pitchFamily="34" charset="0"/>
                <a:ea typeface="Times New Roman" panose="02020603050405020304" pitchFamily="18" charset="0"/>
                <a:cs typeface="Arial" panose="020B0604020202020204" pitchFamily="34" charset="0"/>
              </a:rPr>
              <a:t>Bài 1</a:t>
            </a:r>
            <a:r>
              <a:rPr lang="en-US" sz="8000" b="1">
                <a:latin typeface="Arial" panose="020B0604020202020204" pitchFamily="34" charset="0"/>
                <a:ea typeface="Times New Roman" panose="02020603050405020304" pitchFamily="18" charset="0"/>
                <a:cs typeface="Arial" panose="020B0604020202020204" pitchFamily="34" charset="0"/>
              </a:rPr>
              <a:t>2</a:t>
            </a:r>
            <a:r>
              <a:rPr lang="vi-VN" sz="8000" b="1">
                <a:latin typeface="Arial" panose="020B0604020202020204" pitchFamily="34" charset="0"/>
                <a:ea typeface="Times New Roman" panose="02020603050405020304" pitchFamily="18" charset="0"/>
                <a:cs typeface="Arial" panose="020B0604020202020204" pitchFamily="34" charset="0"/>
              </a:rPr>
              <a:t>: </a:t>
            </a:r>
            <a:endParaRPr lang="en-US" sz="80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200"/>
              </a:spcBef>
            </a:pPr>
            <a:r>
              <a:rPr lang="vi-VN" sz="8000" b="1">
                <a:ea typeface="Times New Roman" panose="02020603050405020304" pitchFamily="18" charset="0"/>
                <a:cs typeface="Arial" panose="020B0604020202020204" pitchFamily="34" charset="0"/>
              </a:rPr>
              <a:t>CUỘC KHÁNG CHIẾN CHỐNG QUÂN XÂM LƯỢC TỐNG</a:t>
            </a:r>
            <a:endParaRPr lang="en-US" sz="8000" b="1">
              <a:ea typeface="Times New Roman" panose="02020603050405020304" pitchFamily="18" charset="0"/>
              <a:cs typeface="Arial" panose="020B0604020202020204" pitchFamily="34" charset="0"/>
            </a:endParaRPr>
          </a:p>
          <a:p>
            <a:pPr algn="ctr">
              <a:lnSpc>
                <a:spcPct val="150000"/>
              </a:lnSpc>
              <a:spcBef>
                <a:spcPts val="200"/>
              </a:spcBef>
            </a:pPr>
            <a:r>
              <a:rPr lang="vi-VN" sz="8000" b="1">
                <a:ea typeface="Times New Roman" panose="02020603050405020304" pitchFamily="18" charset="0"/>
                <a:cs typeface="Arial" panose="020B0604020202020204" pitchFamily="34" charset="0"/>
              </a:rPr>
              <a:t>(</a:t>
            </a:r>
            <a:r>
              <a:rPr lang="vi-VN" sz="8000" b="1">
                <a:latin typeface="Arial" panose="020B0604020202020204" pitchFamily="34" charset="0"/>
                <a:ea typeface="Times New Roman" panose="02020603050405020304" pitchFamily="18" charset="0"/>
                <a:cs typeface="Arial" panose="020B0604020202020204" pitchFamily="34" charset="0"/>
              </a:rPr>
              <a:t>1075 – 1077) </a:t>
            </a:r>
            <a:endParaRPr lang="en-US" sz="80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5">
            <a:extLst>
              <a:ext uri="{FF2B5EF4-FFF2-40B4-BE49-F238E27FC236}">
                <a16:creationId xmlns:a16="http://schemas.microsoft.com/office/drawing/2014/main" id="{5F7AC4F1-B877-85E2-FC8E-7B76B8B03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1" y="6796094"/>
            <a:ext cx="2727960" cy="35137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7163DF3-8E23-DD2D-10F7-CED521A812AA}"/>
              </a:ext>
            </a:extLst>
          </p:cNvPr>
          <p:cNvSpPr txBox="1"/>
          <p:nvPr/>
        </p:nvSpPr>
        <p:spPr>
          <a:xfrm>
            <a:off x="1687488" y="5404033"/>
            <a:ext cx="5620745" cy="2748253"/>
          </a:xfrm>
          <a:prstGeom prst="rect">
            <a:avLst/>
          </a:prstGeom>
          <a:noFill/>
        </p:spPr>
        <p:txBody>
          <a:bodyPr wrap="square">
            <a:spAutoFit/>
          </a:bodyPr>
          <a:lstStyle/>
          <a:p>
            <a:pPr lvl="0" algn="ctr">
              <a:lnSpc>
                <a:spcPct val="150000"/>
              </a:lnSpc>
              <a:spcAft>
                <a:spcPts val="800"/>
              </a:spcAft>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Cuộc kháng chiến chống Tống giai đoạn thứ nhất (năm 1075)</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7E62E18-625F-2A77-867F-51FB01261C5D}"/>
              </a:ext>
            </a:extLst>
          </p:cNvPr>
          <p:cNvGrpSpPr/>
          <p:nvPr/>
        </p:nvGrpSpPr>
        <p:grpSpPr>
          <a:xfrm>
            <a:off x="4548197" y="1522630"/>
            <a:ext cx="9191606" cy="1588191"/>
            <a:chOff x="5362594" y="1754933"/>
            <a:chExt cx="9191606" cy="1588191"/>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62594" y="1754933"/>
              <a:ext cx="9191606" cy="1588191"/>
            </a:xfrm>
            <a:prstGeom prst="rect">
              <a:avLst/>
            </a:prstGeom>
          </p:spPr>
        </p:pic>
        <p:sp>
          <p:nvSpPr>
            <p:cNvPr id="3" name="TextBox 3"/>
            <p:cNvSpPr txBox="1"/>
            <p:nvPr/>
          </p:nvSpPr>
          <p:spPr>
            <a:xfrm>
              <a:off x="5591635" y="1794168"/>
              <a:ext cx="8505365" cy="1337161"/>
            </a:xfrm>
            <a:prstGeom prst="rect">
              <a:avLst/>
            </a:prstGeom>
          </p:spPr>
          <p:txBody>
            <a:bodyPr wrap="square" lIns="0" tIns="0" rIns="0" bIns="0" rtlCol="0" anchor="t">
              <a:spAutoFit/>
            </a:bodyPr>
            <a:lstStyle/>
            <a:p>
              <a:pPr algn="ctr">
                <a:lnSpc>
                  <a:spcPts val="11899"/>
                </a:lnSpc>
              </a:pPr>
              <a:r>
                <a:rPr lang="en-US" sz="6600" b="1">
                  <a:solidFill>
                    <a:srgbClr val="9F4727"/>
                  </a:solidFill>
                  <a:latin typeface="Arial" panose="020B0604020202020204" pitchFamily="34" charset="0"/>
                  <a:cs typeface="Arial" panose="020B0604020202020204" pitchFamily="34" charset="0"/>
                </a:rPr>
                <a:t>NỘI DUNG BÀI HỌC</a:t>
              </a:r>
            </a:p>
          </p:txBody>
        </p:sp>
      </p:grpSp>
      <p:sp>
        <p:nvSpPr>
          <p:cNvPr id="4" name="AutoShape 4"/>
          <p:cNvSpPr/>
          <p:nvPr/>
        </p:nvSpPr>
        <p:spPr>
          <a:xfrm>
            <a:off x="1760975" y="4753893"/>
            <a:ext cx="14861266" cy="0"/>
          </a:xfrm>
          <a:prstGeom prst="line">
            <a:avLst/>
          </a:prstGeom>
          <a:ln w="47625" cap="flat">
            <a:solidFill>
              <a:srgbClr val="9F4727"/>
            </a:solidFill>
            <a:prstDash val="solid"/>
            <a:headEnd type="none" w="sm" len="sm"/>
            <a:tailEnd type="none" w="sm" len="sm"/>
          </a:ln>
        </p:spPr>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9874" y="7249325"/>
            <a:ext cx="6861278" cy="607535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8700" y="7249325"/>
            <a:ext cx="6861278" cy="607535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159046" y="8064244"/>
            <a:ext cx="3129502" cy="336656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8653" y="8064244"/>
            <a:ext cx="3129502" cy="3366564"/>
          </a:xfrm>
          <a:prstGeom prst="rect">
            <a:avLst/>
          </a:prstGeom>
        </p:spPr>
      </p:pic>
      <p:sp>
        <p:nvSpPr>
          <p:cNvPr id="17" name="Oval 16">
            <a:extLst>
              <a:ext uri="{FF2B5EF4-FFF2-40B4-BE49-F238E27FC236}">
                <a16:creationId xmlns:a16="http://schemas.microsoft.com/office/drawing/2014/main" id="{DBFF0B60-22AC-54CB-6E0D-F753D0738FB9}"/>
              </a:ext>
            </a:extLst>
          </p:cNvPr>
          <p:cNvSpPr/>
          <p:nvPr/>
        </p:nvSpPr>
        <p:spPr>
          <a:xfrm>
            <a:off x="393192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A4EF4650-ADEC-4BD8-1440-47EE712031F5}"/>
              </a:ext>
            </a:extLst>
          </p:cNvPr>
          <p:cNvSpPr/>
          <p:nvPr/>
        </p:nvSpPr>
        <p:spPr>
          <a:xfrm>
            <a:off x="1288520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EC35ECE4-6636-FFC1-7344-AF4FCBD379BB}"/>
              </a:ext>
            </a:extLst>
          </p:cNvPr>
          <p:cNvSpPr txBox="1"/>
          <p:nvPr/>
        </p:nvSpPr>
        <p:spPr>
          <a:xfrm>
            <a:off x="10433405" y="5404033"/>
            <a:ext cx="5725641" cy="2748253"/>
          </a:xfrm>
          <a:prstGeom prst="rect">
            <a:avLst/>
          </a:prstGeom>
          <a:noFill/>
        </p:spPr>
        <p:txBody>
          <a:bodyPr wrap="square">
            <a:spAutoFit/>
          </a:bodyPr>
          <a:lstStyle/>
          <a:p>
            <a:pPr lvl="0" algn="ctr">
              <a:lnSpc>
                <a:spcPct val="150000"/>
              </a:lnSpc>
              <a:spcAft>
                <a:spcPts val="800"/>
              </a:spcAft>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Cuộc kháng chiến chống Tống giai đoạn thứ hai (năm 1077)</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500"/>
                                        <p:tgtEl>
                                          <p:spTgt spid="1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8"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76645" y="-4204653"/>
            <a:ext cx="6623384" cy="6623384"/>
          </a:xfrm>
          <a:prstGeom prst="rect">
            <a:avLst/>
          </a:prstGeom>
        </p:spPr>
      </p:pic>
      <p:sp>
        <p:nvSpPr>
          <p:cNvPr id="13" name="TextBox 12">
            <a:extLst>
              <a:ext uri="{FF2B5EF4-FFF2-40B4-BE49-F238E27FC236}">
                <a16:creationId xmlns:a16="http://schemas.microsoft.com/office/drawing/2014/main" id="{BC4965BD-163F-AF3A-07B8-39B7F59D72E1}"/>
              </a:ext>
            </a:extLst>
          </p:cNvPr>
          <p:cNvSpPr txBox="1"/>
          <p:nvPr/>
        </p:nvSpPr>
        <p:spPr>
          <a:xfrm>
            <a:off x="1455241" y="2418731"/>
            <a:ext cx="15377518"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CUỘC KHÁNG CHIẾN CHỐNG TỐNG GIAI ĐOẠN THỨ NHẤT (NĂM 1075)</a:t>
            </a:r>
          </a:p>
        </p:txBody>
      </p:sp>
    </p:spTree>
  </p:cSld>
  <p:clrMapOvr>
    <a:masterClrMapping/>
  </p:clrMapOvr>
  <p:transition>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6076179" y="-1106610"/>
            <a:ext cx="4423643" cy="5235080"/>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87852" y="7621835"/>
            <a:ext cx="4423643" cy="5235080"/>
          </a:xfrm>
          <a:prstGeom prst="rect">
            <a:avLst/>
          </a:prstGeom>
        </p:spPr>
      </p:pic>
      <p:sp>
        <p:nvSpPr>
          <p:cNvPr id="19" name="TextBox 18">
            <a:extLst>
              <a:ext uri="{FF2B5EF4-FFF2-40B4-BE49-F238E27FC236}">
                <a16:creationId xmlns:a16="http://schemas.microsoft.com/office/drawing/2014/main" id="{7EDECF76-FF6C-EFC1-981C-45EE4668B8A3}"/>
              </a:ext>
            </a:extLst>
          </p:cNvPr>
          <p:cNvSpPr txBox="1"/>
          <p:nvPr/>
        </p:nvSpPr>
        <p:spPr>
          <a:xfrm>
            <a:off x="2657475" y="952500"/>
            <a:ext cx="12973050"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1, đọc mục Em có biết? - SGK tr.58 và trả lời câu hỏi:</a:t>
            </a:r>
            <a:endParaRPr lang="en-US" sz="4000"/>
          </a:p>
        </p:txBody>
      </p:sp>
      <p:sp>
        <p:nvSpPr>
          <p:cNvPr id="3" name="TextBox 2">
            <a:extLst>
              <a:ext uri="{FF2B5EF4-FFF2-40B4-BE49-F238E27FC236}">
                <a16:creationId xmlns:a16="http://schemas.microsoft.com/office/drawing/2014/main" id="{B8EE159B-4EF4-F1F7-55FF-BA0F9D47F1DA}"/>
              </a:ext>
            </a:extLst>
          </p:cNvPr>
          <p:cNvSpPr txBox="1"/>
          <p:nvPr/>
        </p:nvSpPr>
        <p:spPr>
          <a:xfrm>
            <a:off x="838200" y="3467100"/>
            <a:ext cx="7162800" cy="5620834"/>
          </a:xfrm>
          <a:prstGeom prst="rect">
            <a:avLst/>
          </a:prstGeom>
          <a:noFill/>
        </p:spPr>
        <p:txBody>
          <a:bodyPr wrap="square">
            <a:spAutoFit/>
          </a:bodyPr>
          <a:lstStyle/>
          <a:p>
            <a:pPr marL="571500" lvl="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Đứng trước âm mưu xâm lược của nhà Tống, nhà Lý đã chuẩn bị đối phó với quân Tống như thế nào?</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400"/>
              </a:spcBef>
              <a:spcAft>
                <a:spcPts val="400"/>
              </a:spcAft>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Em hãy g</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iới thiệu đôi nét về vị tướng </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Lý Thường Kiệt.</a:t>
            </a:r>
          </a:p>
        </p:txBody>
      </p:sp>
      <p:pic>
        <p:nvPicPr>
          <p:cNvPr id="5" name="Picture 4">
            <a:extLst>
              <a:ext uri="{FF2B5EF4-FFF2-40B4-BE49-F238E27FC236}">
                <a16:creationId xmlns:a16="http://schemas.microsoft.com/office/drawing/2014/main" id="{E6DCEC8A-FCF3-4A02-20B2-0117363CC239}"/>
              </a:ext>
            </a:extLst>
          </p:cNvPr>
          <p:cNvPicPr>
            <a:picLocks noChangeAspect="1"/>
          </p:cNvPicPr>
          <p:nvPr/>
        </p:nvPicPr>
        <p:blipFill rotWithShape="1">
          <a:blip r:embed="rId4">
            <a:extLst>
              <a:ext uri="{28A0092B-C50C-407E-A947-70E740481C1C}">
                <a14:useLocalDpi xmlns:a14="http://schemas.microsoft.com/office/drawing/2010/main" val="0"/>
              </a:ext>
            </a:extLst>
          </a:blip>
          <a:srcRect l="19543" r="9824"/>
          <a:stretch/>
        </p:blipFill>
        <p:spPr>
          <a:xfrm flipH="1">
            <a:off x="8612652" y="3086100"/>
            <a:ext cx="8474077" cy="6748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648200" y="-4686300"/>
            <a:ext cx="6623384" cy="662338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92045" flipV="1">
            <a:off x="17097593" y="6696292"/>
            <a:ext cx="6623384" cy="6623384"/>
          </a:xfrm>
          <a:prstGeom prst="rect">
            <a:avLst/>
          </a:prstGeom>
        </p:spPr>
      </p:pic>
      <p:sp>
        <p:nvSpPr>
          <p:cNvPr id="3" name="TextBox 2">
            <a:extLst>
              <a:ext uri="{FF2B5EF4-FFF2-40B4-BE49-F238E27FC236}">
                <a16:creationId xmlns:a16="http://schemas.microsoft.com/office/drawing/2014/main" id="{A0942DBA-23E9-ED79-1636-63D25CB03065}"/>
              </a:ext>
            </a:extLst>
          </p:cNvPr>
          <p:cNvSpPr txBox="1"/>
          <p:nvPr/>
        </p:nvSpPr>
        <p:spPr>
          <a:xfrm>
            <a:off x="609600" y="1409176"/>
            <a:ext cx="9220200" cy="7468648"/>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Noto Sans Symbols"/>
                <a:cs typeface="Arial" panose="020B0604020202020204" pitchFamily="34" charset="0"/>
              </a:rPr>
              <a:t>Giữa thế kỉ XI, nhà Tống âm mưu xâm lược Đại Việt.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Vua </a:t>
            </a:r>
            <a:r>
              <a:rPr lang="vi-VN" sz="3600">
                <a:solidFill>
                  <a:srgbClr val="000000"/>
                </a:solidFill>
                <a:latin typeface="Arial" panose="020B0604020202020204" pitchFamily="34" charset="0"/>
                <a:ea typeface="Noto Sans Symbols"/>
                <a:cs typeface="Arial" panose="020B0604020202020204" pitchFamily="34" charset="0"/>
              </a:rPr>
              <a:t>cử Lý Thường Kiệt làm Tổng chỉ huy lãnh đạo cuộc kháng chiến</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Hành động: </a:t>
            </a:r>
          </a:p>
          <a:p>
            <a:pPr marL="571500" lvl="0" indent="-571500" algn="just">
              <a:lnSpc>
                <a:spcPct val="150000"/>
              </a:lnSpc>
              <a:buFont typeface="Wingdings" panose="05000000000000000000" pitchFamily="2" charset="2"/>
              <a:buChar char="ü"/>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hủ động và khẩn trương tiến hành các biện pháp đối phó</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ü"/>
            </a:pPr>
            <a:r>
              <a:rPr lang="en-US" sz="3600">
                <a:solidFill>
                  <a:srgbClr val="000000"/>
                </a:solidFill>
                <a:latin typeface="Arial" panose="020B0604020202020204" pitchFamily="34" charset="0"/>
                <a:ea typeface="Noto Sans Symbols"/>
                <a:cs typeface="Arial" panose="020B0604020202020204" pitchFamily="34" charset="0"/>
              </a:rPr>
              <a:t>Đ</a:t>
            </a:r>
            <a:r>
              <a:rPr lang="vi-VN" sz="3600">
                <a:solidFill>
                  <a:srgbClr val="000000"/>
                </a:solidFill>
                <a:latin typeface="Arial" panose="020B0604020202020204" pitchFamily="34" charset="0"/>
                <a:ea typeface="Noto Sans Symbols"/>
                <a:cs typeface="Arial" panose="020B0604020202020204" pitchFamily="34" charset="0"/>
              </a:rPr>
              <a:t>em quân đánh bại ý đồ tiến công phối hợp của nhà Tống với Chăm-pa.</a:t>
            </a:r>
          </a:p>
        </p:txBody>
      </p:sp>
      <p:grpSp>
        <p:nvGrpSpPr>
          <p:cNvPr id="8" name="Group 7">
            <a:extLst>
              <a:ext uri="{FF2B5EF4-FFF2-40B4-BE49-F238E27FC236}">
                <a16:creationId xmlns:a16="http://schemas.microsoft.com/office/drawing/2014/main" id="{489B1914-3BC3-7A0C-224C-24269A90C4E3}"/>
              </a:ext>
            </a:extLst>
          </p:cNvPr>
          <p:cNvGrpSpPr/>
          <p:nvPr/>
        </p:nvGrpSpPr>
        <p:grpSpPr>
          <a:xfrm>
            <a:off x="10134600" y="1584891"/>
            <a:ext cx="7543800" cy="7117218"/>
            <a:chOff x="10287000" y="2324100"/>
            <a:chExt cx="7543800" cy="7117218"/>
          </a:xfrm>
        </p:grpSpPr>
        <p:pic>
          <p:nvPicPr>
            <p:cNvPr id="6" name="Picture 5" descr="Text&#10;&#10;Description automatically generated with low confidence">
              <a:extLst>
                <a:ext uri="{FF2B5EF4-FFF2-40B4-BE49-F238E27FC236}">
                  <a16:creationId xmlns:a16="http://schemas.microsoft.com/office/drawing/2014/main" id="{D9D5C8B5-CF5F-C95E-1D5F-3FBD74EC3434}"/>
                </a:ext>
              </a:extLst>
            </p:cNvPr>
            <p:cNvPicPr>
              <a:picLocks noChangeAspect="1"/>
            </p:cNvPicPr>
            <p:nvPr/>
          </p:nvPicPr>
          <p:blipFill rotWithShape="1">
            <a:blip r:embed="rId4">
              <a:extLst>
                <a:ext uri="{28A0092B-C50C-407E-A947-70E740481C1C}">
                  <a14:useLocalDpi xmlns:a14="http://schemas.microsoft.com/office/drawing/2010/main" val="0"/>
                </a:ext>
              </a:extLst>
            </a:blip>
            <a:srcRect l="17821" t="27834" r="17977" b="62966"/>
            <a:stretch/>
          </p:blipFill>
          <p:spPr>
            <a:xfrm>
              <a:off x="10287000" y="2324100"/>
              <a:ext cx="7543800" cy="5638800"/>
            </a:xfrm>
            <a:prstGeom prst="rect">
              <a:avLst/>
            </a:prstGeom>
          </p:spPr>
        </p:pic>
        <p:sp>
          <p:nvSpPr>
            <p:cNvPr id="7" name="TextBox 6">
              <a:extLst>
                <a:ext uri="{FF2B5EF4-FFF2-40B4-BE49-F238E27FC236}">
                  <a16:creationId xmlns:a16="http://schemas.microsoft.com/office/drawing/2014/main" id="{50694C39-928A-4725-CEF7-2750327C4AFD}"/>
                </a:ext>
              </a:extLst>
            </p:cNvPr>
            <p:cNvSpPr txBox="1"/>
            <p:nvPr/>
          </p:nvSpPr>
          <p:spPr>
            <a:xfrm>
              <a:off x="10287000" y="7962900"/>
              <a:ext cx="7543800"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Lý Thường Kiệt chủ động các biện pháp đối phó với quân Tống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42910" flipV="1">
            <a:off x="16310452" y="-3031473"/>
            <a:ext cx="7699666" cy="911203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56292" flipH="1" flipV="1">
            <a:off x="-3505161" y="6561374"/>
            <a:ext cx="5951196" cy="7042835"/>
          </a:xfrm>
          <a:prstGeom prst="rect">
            <a:avLst/>
          </a:prstGeom>
        </p:spPr>
      </p:pic>
      <p:sp>
        <p:nvSpPr>
          <p:cNvPr id="24" name="TextBox 23">
            <a:extLst>
              <a:ext uri="{FF2B5EF4-FFF2-40B4-BE49-F238E27FC236}">
                <a16:creationId xmlns:a16="http://schemas.microsoft.com/office/drawing/2014/main" id="{B01581EF-D769-4E07-D38C-98F6C9DDCB7C}"/>
              </a:ext>
            </a:extLst>
          </p:cNvPr>
          <p:cNvSpPr txBox="1"/>
          <p:nvPr/>
        </p:nvSpPr>
        <p:spPr>
          <a:xfrm>
            <a:off x="4749364" y="342900"/>
            <a:ext cx="8789271"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Lý Thường Kiệt</a:t>
            </a:r>
            <a:endParaRPr lang="en-US" sz="48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A5F2E82-6BC4-0ACF-D450-AC845CFC9EA1}"/>
              </a:ext>
            </a:extLst>
          </p:cNvPr>
          <p:cNvSpPr txBox="1"/>
          <p:nvPr/>
        </p:nvSpPr>
        <p:spPr>
          <a:xfrm>
            <a:off x="838398" y="1676369"/>
            <a:ext cx="9256057" cy="7468648"/>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1019 – mất năm 1105.</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Tên</a:t>
            </a:r>
            <a:r>
              <a:rPr kumimoji="0" lang="en-US" sz="36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thật: Ngô Tuấn.</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aseline="0">
                <a:solidFill>
                  <a:srgbClr val="000000"/>
                </a:solidFill>
                <a:latin typeface="Arial" panose="020B0604020202020204" pitchFamily="34" charset="0"/>
                <a:ea typeface="Calibri" panose="020F0502020204030204" pitchFamily="34" charset="0"/>
                <a:cs typeface="Arial" panose="020B0604020202020204" pitchFamily="34" charset="0"/>
              </a:rPr>
              <a:t>Quê</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quán: Thái Hòa.</a:t>
            </a:r>
          </a:p>
          <a:p>
            <a:pPr marL="571500" indent="-571500" algn="just">
              <a:lnSpc>
                <a:spcPct val="150000"/>
              </a:lnSpc>
              <a:buFont typeface="Arial" panose="020B0604020202020204" pitchFamily="34" charset="0"/>
              <a:buChar char="•"/>
              <a:defRPr/>
            </a:pPr>
            <a:r>
              <a:rPr lang="vi-VN" sz="3600">
                <a:solidFill>
                  <a:srgbClr val="000000"/>
                </a:solidFill>
                <a:ea typeface="Calibri" panose="020F0502020204030204" pitchFamily="34" charset="0"/>
                <a:cs typeface="Arial" panose="020B0604020202020204" pitchFamily="34" charset="0"/>
              </a:rPr>
              <a:t>Ông là 1 trong 14 vị anh hùng tiêu biểu của dân tộc Việt Nam.</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Chức</a:t>
            </a:r>
            <a:r>
              <a:rPr kumimoji="0" lang="en-US" sz="36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vụ: Phụ quốc Thái úy.</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aseline="0">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1069: chinh phạt Chiêm Thành.</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en-US" sz="36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1075 - 1076: đánh bại cuộc xâm lược Đại Việt của nhà Tống.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57C43AF-988A-1E38-F77F-E29A34AABA73}"/>
              </a:ext>
            </a:extLst>
          </p:cNvPr>
          <p:cNvGrpSpPr/>
          <p:nvPr/>
        </p:nvGrpSpPr>
        <p:grpSpPr>
          <a:xfrm>
            <a:off x="9619609" y="1676369"/>
            <a:ext cx="8267700" cy="8043520"/>
            <a:chOff x="9906000" y="1893343"/>
            <a:chExt cx="8267700" cy="8043520"/>
          </a:xfrm>
        </p:grpSpPr>
        <p:pic>
          <p:nvPicPr>
            <p:cNvPr id="4" name="Picture 3">
              <a:extLst>
                <a:ext uri="{FF2B5EF4-FFF2-40B4-BE49-F238E27FC236}">
                  <a16:creationId xmlns:a16="http://schemas.microsoft.com/office/drawing/2014/main" id="{2EB87005-02F3-9921-2D0E-D00A6D3FE5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55692" y="1893343"/>
              <a:ext cx="6822708" cy="7450563"/>
            </a:xfrm>
            <a:prstGeom prst="rect">
              <a:avLst/>
            </a:prstGeom>
          </p:spPr>
        </p:pic>
        <p:sp>
          <p:nvSpPr>
            <p:cNvPr id="5" name="TextBox 4">
              <a:extLst>
                <a:ext uri="{FF2B5EF4-FFF2-40B4-BE49-F238E27FC236}">
                  <a16:creationId xmlns:a16="http://schemas.microsoft.com/office/drawing/2014/main" id="{53E7C73E-959F-CCA9-4E4D-6C0E77DB7609}"/>
                </a:ext>
              </a:extLst>
            </p:cNvPr>
            <p:cNvSpPr txBox="1"/>
            <p:nvPr/>
          </p:nvSpPr>
          <p:spPr>
            <a:xfrm>
              <a:off x="9906000" y="9267769"/>
              <a:ext cx="82677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Lý Thường Kiệt trong Đại Nam Quốc Tự.</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15 - Cuộc kháng chiến chống quân Tống xâm lược của nhà Lý (1075 - 1077)</Template>
  <TotalTime>346</TotalTime>
  <Words>2324</Words>
  <Application>Microsoft Office PowerPoint</Application>
  <PresentationFormat>Custom</PresentationFormat>
  <Paragraphs>153</Paragraphs>
  <Slides>36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4</cp:revision>
  <dcterms:created xsi:type="dcterms:W3CDTF">2022-11-09T17:33:11Z</dcterms:created>
  <dcterms:modified xsi:type="dcterms:W3CDTF">2022-11-12T04:57:03Z</dcterms:modified>
  <dc:identifier>DAFQOM4jTN4</dc:identifier>
</cp:coreProperties>
</file>