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7" r:id="rId3"/>
    <p:sldId id="283" r:id="rId4"/>
    <p:sldId id="284" r:id="rId5"/>
    <p:sldId id="299" r:id="rId6"/>
    <p:sldId id="300" r:id="rId7"/>
    <p:sldId id="298" r:id="rId8"/>
    <p:sldId id="285" r:id="rId9"/>
    <p:sldId id="286" r:id="rId10"/>
    <p:sldId id="287" r:id="rId11"/>
    <p:sldId id="289" r:id="rId12"/>
    <p:sldId id="288" r:id="rId13"/>
    <p:sldId id="302" r:id="rId14"/>
    <p:sldId id="303" r:id="rId15"/>
    <p:sldId id="304" r:id="rId16"/>
    <p:sldId id="290" r:id="rId17"/>
    <p:sldId id="291" r:id="rId18"/>
    <p:sldId id="292" r:id="rId19"/>
    <p:sldId id="297" r:id="rId20"/>
    <p:sldId id="301" r:id="rId21"/>
    <p:sldId id="273" r:id="rId22"/>
    <p:sldId id="275" r:id="rId23"/>
    <p:sldId id="274" r:id="rId24"/>
    <p:sldId id="277" r:id="rId25"/>
    <p:sldId id="280" r:id="rId26"/>
    <p:sldId id="281" r:id="rId27"/>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Nhấn mạnh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p>
        </p:txBody>
      </p:sp>
      <p:sp>
        <p:nvSpPr>
          <p:cNvPr id="4" name="Chỗ dành sẵn cho Ngày tháng 3"/>
          <p:cNvSpPr>
            <a:spLocks noGrp="1"/>
          </p:cNvSpPr>
          <p:nvPr>
            <p:ph type="dt" sz="half" idx="10"/>
          </p:nvPr>
        </p:nvSpPr>
        <p:spPr/>
        <p:txBody>
          <a:bodyPr/>
          <a:lstStyle/>
          <a:p>
            <a:fld id="{967E0DE5-178D-4354-BA34-DA234D19F20B}" type="datetimeFigureOut">
              <a:rPr lang="vi-VN" smtClean="0"/>
              <a:t>21/11/2024</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0843AAB9-AF12-48DC-B764-D5BDAE15B99A}" type="slidenum">
              <a:rPr lang="vi-VN" smtClean="0"/>
              <a:t>‹#›</a:t>
            </a:fld>
            <a:endParaRPr lang="vi-VN"/>
          </a:p>
        </p:txBody>
      </p:sp>
    </p:spTree>
    <p:extLst>
      <p:ext uri="{BB962C8B-B14F-4D97-AF65-F5344CB8AC3E}">
        <p14:creationId xmlns:p14="http://schemas.microsoft.com/office/powerpoint/2010/main" val="2879259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gày tháng 3"/>
          <p:cNvSpPr>
            <a:spLocks noGrp="1"/>
          </p:cNvSpPr>
          <p:nvPr>
            <p:ph type="dt" sz="half" idx="10"/>
          </p:nvPr>
        </p:nvSpPr>
        <p:spPr/>
        <p:txBody>
          <a:bodyPr/>
          <a:lstStyle/>
          <a:p>
            <a:fld id="{967E0DE5-178D-4354-BA34-DA234D19F20B}" type="datetimeFigureOut">
              <a:rPr lang="vi-VN" smtClean="0"/>
              <a:t>21/11/2024</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0843AAB9-AF12-48DC-B764-D5BDAE15B99A}" type="slidenum">
              <a:rPr lang="vi-VN" smtClean="0"/>
              <a:t>‹#›</a:t>
            </a:fld>
            <a:endParaRPr lang="vi-VN"/>
          </a:p>
        </p:txBody>
      </p:sp>
    </p:spTree>
    <p:extLst>
      <p:ext uri="{BB962C8B-B14F-4D97-AF65-F5344CB8AC3E}">
        <p14:creationId xmlns:p14="http://schemas.microsoft.com/office/powerpoint/2010/main" val="46459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p>
        </p:txBody>
      </p:sp>
      <p:sp>
        <p:nvSpPr>
          <p:cNvPr id="3" name="Chỗ dành sẵn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gày tháng 3"/>
          <p:cNvSpPr>
            <a:spLocks noGrp="1"/>
          </p:cNvSpPr>
          <p:nvPr>
            <p:ph type="dt" sz="half" idx="10"/>
          </p:nvPr>
        </p:nvSpPr>
        <p:spPr/>
        <p:txBody>
          <a:bodyPr/>
          <a:lstStyle/>
          <a:p>
            <a:fld id="{967E0DE5-178D-4354-BA34-DA234D19F20B}" type="datetimeFigureOut">
              <a:rPr lang="vi-VN" smtClean="0"/>
              <a:t>21/11/2024</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0843AAB9-AF12-48DC-B764-D5BDAE15B99A}" type="slidenum">
              <a:rPr lang="vi-VN" smtClean="0"/>
              <a:t>‹#›</a:t>
            </a:fld>
            <a:endParaRPr lang="vi-VN"/>
          </a:p>
        </p:txBody>
      </p:sp>
    </p:spTree>
    <p:extLst>
      <p:ext uri="{BB962C8B-B14F-4D97-AF65-F5344CB8AC3E}">
        <p14:creationId xmlns:p14="http://schemas.microsoft.com/office/powerpoint/2010/main" val="80220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gày tháng 3"/>
          <p:cNvSpPr>
            <a:spLocks noGrp="1"/>
          </p:cNvSpPr>
          <p:nvPr>
            <p:ph type="dt" sz="half" idx="10"/>
          </p:nvPr>
        </p:nvSpPr>
        <p:spPr/>
        <p:txBody>
          <a:bodyPr/>
          <a:lstStyle/>
          <a:p>
            <a:fld id="{967E0DE5-178D-4354-BA34-DA234D19F20B}" type="datetimeFigureOut">
              <a:rPr lang="vi-VN" smtClean="0"/>
              <a:t>21/11/2024</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0843AAB9-AF12-48DC-B764-D5BDAE15B99A}" type="slidenum">
              <a:rPr lang="vi-VN" smtClean="0"/>
              <a:t>‹#›</a:t>
            </a:fld>
            <a:endParaRPr lang="vi-VN"/>
          </a:p>
        </p:txBody>
      </p:sp>
    </p:spTree>
    <p:extLst>
      <p:ext uri="{BB962C8B-B14F-4D97-AF65-F5344CB8AC3E}">
        <p14:creationId xmlns:p14="http://schemas.microsoft.com/office/powerpoint/2010/main" val="3504069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Chỗ dành sẵn cho Ngày tháng 3"/>
          <p:cNvSpPr>
            <a:spLocks noGrp="1"/>
          </p:cNvSpPr>
          <p:nvPr>
            <p:ph type="dt" sz="half" idx="10"/>
          </p:nvPr>
        </p:nvSpPr>
        <p:spPr/>
        <p:txBody>
          <a:bodyPr/>
          <a:lstStyle/>
          <a:p>
            <a:fld id="{967E0DE5-178D-4354-BA34-DA234D19F20B}" type="datetimeFigureOut">
              <a:rPr lang="vi-VN" smtClean="0"/>
              <a:t>21/11/2024</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0843AAB9-AF12-48DC-B764-D5BDAE15B99A}" type="slidenum">
              <a:rPr lang="vi-VN" smtClean="0"/>
              <a:t>‹#›</a:t>
            </a:fld>
            <a:endParaRPr lang="vi-VN"/>
          </a:p>
        </p:txBody>
      </p:sp>
    </p:spTree>
    <p:extLst>
      <p:ext uri="{BB962C8B-B14F-4D97-AF65-F5344CB8AC3E}">
        <p14:creationId xmlns:p14="http://schemas.microsoft.com/office/powerpoint/2010/main" val="854549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Ngày tháng 4"/>
          <p:cNvSpPr>
            <a:spLocks noGrp="1"/>
          </p:cNvSpPr>
          <p:nvPr>
            <p:ph type="dt" sz="half" idx="10"/>
          </p:nvPr>
        </p:nvSpPr>
        <p:spPr/>
        <p:txBody>
          <a:bodyPr/>
          <a:lstStyle/>
          <a:p>
            <a:fld id="{967E0DE5-178D-4354-BA34-DA234D19F20B}" type="datetimeFigureOut">
              <a:rPr lang="vi-VN" smtClean="0"/>
              <a:t>21/11/2024</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ố hiệu Bản chiếu 6"/>
          <p:cNvSpPr>
            <a:spLocks noGrp="1"/>
          </p:cNvSpPr>
          <p:nvPr>
            <p:ph type="sldNum" sz="quarter" idx="12"/>
          </p:nvPr>
        </p:nvSpPr>
        <p:spPr/>
        <p:txBody>
          <a:bodyPr/>
          <a:lstStyle/>
          <a:p>
            <a:fld id="{0843AAB9-AF12-48DC-B764-D5BDAE15B99A}" type="slidenum">
              <a:rPr lang="vi-VN" smtClean="0"/>
              <a:t>‹#›</a:t>
            </a:fld>
            <a:endParaRPr lang="vi-VN"/>
          </a:p>
        </p:txBody>
      </p:sp>
    </p:spTree>
    <p:extLst>
      <p:ext uri="{BB962C8B-B14F-4D97-AF65-F5344CB8AC3E}">
        <p14:creationId xmlns:p14="http://schemas.microsoft.com/office/powerpoint/2010/main" val="3765947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7" name="Chỗ dành sẵn cho Ngày tháng 6"/>
          <p:cNvSpPr>
            <a:spLocks noGrp="1"/>
          </p:cNvSpPr>
          <p:nvPr>
            <p:ph type="dt" sz="half" idx="10"/>
          </p:nvPr>
        </p:nvSpPr>
        <p:spPr/>
        <p:txBody>
          <a:bodyPr/>
          <a:lstStyle/>
          <a:p>
            <a:fld id="{967E0DE5-178D-4354-BA34-DA234D19F20B}" type="datetimeFigureOut">
              <a:rPr lang="vi-VN" smtClean="0"/>
              <a:t>21/11/2024</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ố hiệu Bản chiếu 8"/>
          <p:cNvSpPr>
            <a:spLocks noGrp="1"/>
          </p:cNvSpPr>
          <p:nvPr>
            <p:ph type="sldNum" sz="quarter" idx="12"/>
          </p:nvPr>
        </p:nvSpPr>
        <p:spPr/>
        <p:txBody>
          <a:bodyPr/>
          <a:lstStyle/>
          <a:p>
            <a:fld id="{0843AAB9-AF12-48DC-B764-D5BDAE15B99A}" type="slidenum">
              <a:rPr lang="vi-VN" smtClean="0"/>
              <a:t>‹#›</a:t>
            </a:fld>
            <a:endParaRPr lang="vi-VN"/>
          </a:p>
        </p:txBody>
      </p:sp>
    </p:spTree>
    <p:extLst>
      <p:ext uri="{BB962C8B-B14F-4D97-AF65-F5344CB8AC3E}">
        <p14:creationId xmlns:p14="http://schemas.microsoft.com/office/powerpoint/2010/main" val="417854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gày tháng 2"/>
          <p:cNvSpPr>
            <a:spLocks noGrp="1"/>
          </p:cNvSpPr>
          <p:nvPr>
            <p:ph type="dt" sz="half" idx="10"/>
          </p:nvPr>
        </p:nvSpPr>
        <p:spPr/>
        <p:txBody>
          <a:bodyPr/>
          <a:lstStyle/>
          <a:p>
            <a:fld id="{967E0DE5-178D-4354-BA34-DA234D19F20B}" type="datetimeFigureOut">
              <a:rPr lang="vi-VN" smtClean="0"/>
              <a:t>21/11/2024</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ố hiệu Bản chiếu 4"/>
          <p:cNvSpPr>
            <a:spLocks noGrp="1"/>
          </p:cNvSpPr>
          <p:nvPr>
            <p:ph type="sldNum" sz="quarter" idx="12"/>
          </p:nvPr>
        </p:nvSpPr>
        <p:spPr/>
        <p:txBody>
          <a:bodyPr/>
          <a:lstStyle/>
          <a:p>
            <a:fld id="{0843AAB9-AF12-48DC-B764-D5BDAE15B99A}" type="slidenum">
              <a:rPr lang="vi-VN" smtClean="0"/>
              <a:t>‹#›</a:t>
            </a:fld>
            <a:endParaRPr lang="vi-VN"/>
          </a:p>
        </p:txBody>
      </p:sp>
    </p:spTree>
    <p:extLst>
      <p:ext uri="{BB962C8B-B14F-4D97-AF65-F5344CB8AC3E}">
        <p14:creationId xmlns:p14="http://schemas.microsoft.com/office/powerpoint/2010/main" val="1110686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Ngày tháng 1"/>
          <p:cNvSpPr>
            <a:spLocks noGrp="1"/>
          </p:cNvSpPr>
          <p:nvPr>
            <p:ph type="dt" sz="half" idx="10"/>
          </p:nvPr>
        </p:nvSpPr>
        <p:spPr/>
        <p:txBody>
          <a:bodyPr/>
          <a:lstStyle/>
          <a:p>
            <a:fld id="{967E0DE5-178D-4354-BA34-DA234D19F20B}" type="datetimeFigureOut">
              <a:rPr lang="vi-VN" smtClean="0"/>
              <a:t>21/11/2024</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ố hiệu Bản chiếu 3"/>
          <p:cNvSpPr>
            <a:spLocks noGrp="1"/>
          </p:cNvSpPr>
          <p:nvPr>
            <p:ph type="sldNum" sz="quarter" idx="12"/>
          </p:nvPr>
        </p:nvSpPr>
        <p:spPr/>
        <p:txBody>
          <a:bodyPr/>
          <a:lstStyle/>
          <a:p>
            <a:fld id="{0843AAB9-AF12-48DC-B764-D5BDAE15B99A}" type="slidenum">
              <a:rPr lang="vi-VN" smtClean="0"/>
              <a:t>‹#›</a:t>
            </a:fld>
            <a:endParaRPr lang="vi-VN"/>
          </a:p>
        </p:txBody>
      </p:sp>
    </p:spTree>
    <p:extLst>
      <p:ext uri="{BB962C8B-B14F-4D97-AF65-F5344CB8AC3E}">
        <p14:creationId xmlns:p14="http://schemas.microsoft.com/office/powerpoint/2010/main" val="166756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Chỗ dành sẵn cho Ngày tháng 4"/>
          <p:cNvSpPr>
            <a:spLocks noGrp="1"/>
          </p:cNvSpPr>
          <p:nvPr>
            <p:ph type="dt" sz="half" idx="10"/>
          </p:nvPr>
        </p:nvSpPr>
        <p:spPr/>
        <p:txBody>
          <a:bodyPr/>
          <a:lstStyle/>
          <a:p>
            <a:fld id="{967E0DE5-178D-4354-BA34-DA234D19F20B}" type="datetimeFigureOut">
              <a:rPr lang="vi-VN" smtClean="0"/>
              <a:t>21/11/2024</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ố hiệu Bản chiếu 6"/>
          <p:cNvSpPr>
            <a:spLocks noGrp="1"/>
          </p:cNvSpPr>
          <p:nvPr>
            <p:ph type="sldNum" sz="quarter" idx="12"/>
          </p:nvPr>
        </p:nvSpPr>
        <p:spPr/>
        <p:txBody>
          <a:bodyPr/>
          <a:lstStyle/>
          <a:p>
            <a:fld id="{0843AAB9-AF12-48DC-B764-D5BDAE15B99A}" type="slidenum">
              <a:rPr lang="vi-VN" smtClean="0"/>
              <a:t>‹#›</a:t>
            </a:fld>
            <a:endParaRPr lang="vi-VN"/>
          </a:p>
        </p:txBody>
      </p:sp>
    </p:spTree>
    <p:extLst>
      <p:ext uri="{BB962C8B-B14F-4D97-AF65-F5344CB8AC3E}">
        <p14:creationId xmlns:p14="http://schemas.microsoft.com/office/powerpoint/2010/main" val="2401337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Chỗ dành sẵn cho Ngày tháng 4"/>
          <p:cNvSpPr>
            <a:spLocks noGrp="1"/>
          </p:cNvSpPr>
          <p:nvPr>
            <p:ph type="dt" sz="half" idx="10"/>
          </p:nvPr>
        </p:nvSpPr>
        <p:spPr/>
        <p:txBody>
          <a:bodyPr/>
          <a:lstStyle/>
          <a:p>
            <a:fld id="{967E0DE5-178D-4354-BA34-DA234D19F20B}" type="datetimeFigureOut">
              <a:rPr lang="vi-VN" smtClean="0"/>
              <a:t>21/11/2024</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ố hiệu Bản chiếu 6"/>
          <p:cNvSpPr>
            <a:spLocks noGrp="1"/>
          </p:cNvSpPr>
          <p:nvPr>
            <p:ph type="sldNum" sz="quarter" idx="12"/>
          </p:nvPr>
        </p:nvSpPr>
        <p:spPr/>
        <p:txBody>
          <a:bodyPr/>
          <a:lstStyle/>
          <a:p>
            <a:fld id="{0843AAB9-AF12-48DC-B764-D5BDAE15B99A}" type="slidenum">
              <a:rPr lang="vi-VN" smtClean="0"/>
              <a:t>‹#›</a:t>
            </a:fld>
            <a:endParaRPr lang="vi-VN"/>
          </a:p>
        </p:txBody>
      </p:sp>
    </p:spTree>
    <p:extLst>
      <p:ext uri="{BB962C8B-B14F-4D97-AF65-F5344CB8AC3E}">
        <p14:creationId xmlns:p14="http://schemas.microsoft.com/office/powerpoint/2010/main" val="1861683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ề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vi-VN"/>
              <a:t>Bấm &amp; sửa kiểu tiêu đề</a:t>
            </a:r>
          </a:p>
        </p:txBody>
      </p:sp>
      <p:sp>
        <p:nvSpPr>
          <p:cNvPr id="3" name="Chỗ dành sẵn cho Văn bản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E0DE5-178D-4354-BA34-DA234D19F20B}" type="datetimeFigureOut">
              <a:rPr lang="vi-VN" smtClean="0"/>
              <a:t>21/11/2024</a:t>
            </a:fld>
            <a:endParaRPr lang="vi-VN"/>
          </a:p>
        </p:txBody>
      </p:sp>
      <p:sp>
        <p:nvSpPr>
          <p:cNvPr id="5" name="Chỗ dành sẵn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3AAB9-AF12-48DC-B764-D5BDAE15B99A}" type="slidenum">
              <a:rPr lang="vi-VN" smtClean="0"/>
              <a:t>‹#›</a:t>
            </a:fld>
            <a:endParaRPr lang="vi-VN"/>
          </a:p>
        </p:txBody>
      </p:sp>
    </p:spTree>
    <p:extLst>
      <p:ext uri="{BB962C8B-B14F-4D97-AF65-F5344CB8AC3E}">
        <p14:creationId xmlns:p14="http://schemas.microsoft.com/office/powerpoint/2010/main" val="2340132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hyperlink" Target="video%20Kh&#7903;i%20&#273;&#7897;ng.mp4"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hyperlink" Target="../Downloads/Vai%20tr&#242;%20v&#224;%20nhi&#7879;m%20v&#7909;%20c&#7911;a%20tr&#7891;ng%20r&#7915;ng.web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Downloads/Nh&#7919;ng%20ng&#432;&#7901;i%20Tr&#7891;ng%20R&#7915;ng%20&#7903;%20V&#249;ng%20&#272;&#7845;t%20Ng&#7853;p%20N&#432;&#7899;c%20Ven%20Bi&#7875;n%20Th&#225;i%20B&#236;nh-%20VTC14.mp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Buomba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05100" y="2705100"/>
            <a:ext cx="6858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0" descr="Buomba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295900"/>
            <a:ext cx="87630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5" descr="BACK0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524375"/>
            <a:ext cx="35052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WordArt 5"/>
          <p:cNvSpPr>
            <a:spLocks noChangeArrowheads="1" noChangeShapeType="1" noTextEdit="1"/>
          </p:cNvSpPr>
          <p:nvPr/>
        </p:nvSpPr>
        <p:spPr bwMode="auto">
          <a:xfrm>
            <a:off x="990600" y="304800"/>
            <a:ext cx="7086600" cy="175260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FFFF00"/>
                </a:solidFill>
                <a:effectLst>
                  <a:outerShdw dist="35921" dir="2700000" algn="ctr" rotWithShape="0">
                    <a:srgbClr val="990000"/>
                  </a:outerShdw>
                </a:effectLst>
                <a:latin typeface="Times New Roman"/>
                <a:cs typeface="Times New Roman"/>
              </a:rPr>
              <a:t> CHÀO MỪNG  CÁC THẦY CÔ VÀ </a:t>
            </a:r>
          </a:p>
          <a:p>
            <a:pPr algn="ctr"/>
            <a:r>
              <a:rPr lang="en-US" sz="3600" kern="10" dirty="0">
                <a:ln w="19050">
                  <a:solidFill>
                    <a:srgbClr val="99CCFF"/>
                  </a:solidFill>
                  <a:round/>
                  <a:headEnd/>
                  <a:tailEnd/>
                </a:ln>
                <a:solidFill>
                  <a:srgbClr val="FFFF00"/>
                </a:solidFill>
                <a:effectLst>
                  <a:outerShdw dist="35921" dir="2700000" algn="ctr" rotWithShape="0">
                    <a:srgbClr val="990000"/>
                  </a:outerShdw>
                </a:effectLst>
                <a:latin typeface="Times New Roman"/>
                <a:cs typeface="Times New Roman"/>
              </a:rPr>
              <a:t>CÁC EM HỌC SINH VỀ DỰ GIỜ</a:t>
            </a:r>
          </a:p>
        </p:txBody>
      </p:sp>
      <p:sp>
        <p:nvSpPr>
          <p:cNvPr id="3078" name="Text Box 6"/>
          <p:cNvSpPr txBox="1">
            <a:spLocks noChangeArrowheads="1"/>
          </p:cNvSpPr>
          <p:nvPr/>
        </p:nvSpPr>
        <p:spPr bwMode="auto">
          <a:xfrm>
            <a:off x="2667000" y="2506663"/>
            <a:ext cx="426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rgbClr val="FF00FF"/>
                </a:solidFill>
                <a:latin typeface="Times New Roman" pitchFamily="18" charset="0"/>
              </a:rPr>
              <a:t>MÔN CÔNG NGHỆ 7</a:t>
            </a:r>
          </a:p>
        </p:txBody>
      </p:sp>
      <p:pic>
        <p:nvPicPr>
          <p:cNvPr id="2050" name="Picture 2" descr="C:\Program Files (x86)\Microsoft Office\MEDIA\OFFICE14\Bullets\BD15018_.gif">
            <a:hlinkClick r:id="rId4" action="ppaction://hlinkfil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051459" y="2667000"/>
            <a:ext cx="139541" cy="13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065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 y="1828800"/>
            <a:ext cx="9067800" cy="579967"/>
          </a:xfrm>
          <a:prstGeom prst="rect">
            <a:avLst/>
          </a:prstGeom>
        </p:spPr>
        <p:txBody>
          <a:bodyPr wrap="square">
            <a:spAutoFit/>
          </a:bodyPr>
          <a:lstStyle/>
          <a:p>
            <a:pPr algn="just">
              <a:lnSpc>
                <a:spcPct val="150000"/>
              </a:lnSpc>
            </a:pPr>
            <a:r>
              <a:rPr lang="vi-VN" sz="2400" b="1" dirty="0">
                <a:solidFill>
                  <a:srgbClr val="222222"/>
                </a:solidFill>
                <a:latin typeface="Times New Roman" panose="02020603050405020304" pitchFamily="18" charset="0"/>
                <a:cs typeface="Times New Roman" panose="02020603050405020304" pitchFamily="18" charset="0"/>
              </a:rPr>
              <a:t>Các sản phẩm trong đời sống có nguồn gốc từ rừng: </a:t>
            </a:r>
          </a:p>
        </p:txBody>
      </p:sp>
      <p:sp>
        <p:nvSpPr>
          <p:cNvPr id="6" name="TextBox 5"/>
          <p:cNvSpPr txBox="1"/>
          <p:nvPr/>
        </p:nvSpPr>
        <p:spPr>
          <a:xfrm>
            <a:off x="14515" y="698500"/>
            <a:ext cx="8534400"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I. RỪNG VÀ VAI TRÒ CỦA RỪNG</a:t>
            </a:r>
          </a:p>
        </p:txBody>
      </p:sp>
      <p:sp>
        <p:nvSpPr>
          <p:cNvPr id="7" name="TextBox 6"/>
          <p:cNvSpPr txBox="1"/>
          <p:nvPr/>
        </p:nvSpPr>
        <p:spPr>
          <a:xfrm>
            <a:off x="76200" y="1143000"/>
            <a:ext cx="4648200" cy="523220"/>
          </a:xfrm>
          <a:prstGeom prst="rect">
            <a:avLst/>
          </a:prstGeom>
          <a:noFill/>
        </p:spPr>
        <p:txBody>
          <a:bodyPr wrap="square" rtlCol="0">
            <a:spAutoFit/>
          </a:bodyPr>
          <a:lstStyle/>
          <a:p>
            <a:r>
              <a:rPr lang="en-US" sz="2800" b="1" dirty="0">
                <a:solidFill>
                  <a:srgbClr val="0070C0"/>
                </a:solidFill>
                <a:latin typeface="Times New Roman" panose="02020603050405020304" pitchFamily="18" charset="0"/>
                <a:cs typeface="Times New Roman" panose="02020603050405020304" pitchFamily="18" charset="0"/>
              </a:rPr>
              <a:t>1. </a:t>
            </a:r>
            <a:r>
              <a:rPr lang="en-US" sz="2800" b="1" dirty="0" err="1">
                <a:solidFill>
                  <a:srgbClr val="0070C0"/>
                </a:solidFill>
                <a:latin typeface="Times New Roman" panose="02020603050405020304" pitchFamily="18" charset="0"/>
                <a:cs typeface="Times New Roman" panose="02020603050405020304" pitchFamily="18" charset="0"/>
              </a:rPr>
              <a:t>Khái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niệm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về</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rừng</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8" name="Tiêu đề phụ 2"/>
          <p:cNvSpPr txBox="1">
            <a:spLocks/>
          </p:cNvSpPr>
          <p:nvPr/>
        </p:nvSpPr>
        <p:spPr>
          <a:xfrm>
            <a:off x="0" y="0"/>
            <a:ext cx="9144000" cy="685800"/>
          </a:xfrm>
          <a:prstGeom prst="rect">
            <a:avLst/>
          </a:prstGeom>
          <a:solidFill>
            <a:schemeClr val="accent5">
              <a:lumMod val="20000"/>
              <a:lumOff val="80000"/>
            </a:schemeClr>
          </a:solidFill>
          <a:ln>
            <a:solidFill>
              <a:schemeClr val="accent5">
                <a:lumMod val="20000"/>
                <a:lumOff val="8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FF0000"/>
                </a:solidFill>
                <a:latin typeface="Times New Roman" pitchFamily="18" charset="0"/>
                <a:cs typeface="Times New Roman" pitchFamily="18" charset="0"/>
              </a:rPr>
              <a:t>BÀI 7: GIỚI THIỆU VỀ RỪNG</a:t>
            </a:r>
            <a:endParaRPr lang="vi-VN" sz="3600" b="1" dirty="0">
              <a:solidFill>
                <a:srgbClr val="FF0000"/>
              </a:solidFill>
              <a:latin typeface="Times New Roman" pitchFamily="18" charset="0"/>
              <a:cs typeface="Times New Roman" pitchFamily="18" charset="0"/>
            </a:endParaRPr>
          </a:p>
        </p:txBody>
      </p:sp>
      <p:pic>
        <p:nvPicPr>
          <p:cNvPr id="12" name="Picture 9" descr="go">
            <a:extLst>
              <a:ext uri="{FF2B5EF4-FFF2-40B4-BE49-F238E27FC236}">
                <a16:creationId xmlns:a16="http://schemas.microsoft.com/office/drawing/2014/main" id="{39FCEF4D-FFF0-C6FE-9986-44FFCACC3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55" y="2542162"/>
            <a:ext cx="3962400" cy="218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mat ong">
            <a:extLst>
              <a:ext uri="{FF2B5EF4-FFF2-40B4-BE49-F238E27FC236}">
                <a16:creationId xmlns:a16="http://schemas.microsoft.com/office/drawing/2014/main" id="{B79BD999-4F23-1595-74CA-4ACF671FAA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555459"/>
            <a:ext cx="3601255" cy="210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nam">
            <a:extLst>
              <a:ext uri="{FF2B5EF4-FFF2-40B4-BE49-F238E27FC236}">
                <a16:creationId xmlns:a16="http://schemas.microsoft.com/office/drawing/2014/main" id="{4F948216-E394-79E3-B77F-D8E7D578A7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5029200"/>
            <a:ext cx="260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C:\Users\Admin\Downloads\bo-ban-ghe-hoc-sinh-go-tu-nhien-BHS301-GHS301.jpg">
            <a:extLst>
              <a:ext uri="{FF2B5EF4-FFF2-40B4-BE49-F238E27FC236}">
                <a16:creationId xmlns:a16="http://schemas.microsoft.com/office/drawing/2014/main" id="{F1DA01A8-F3CB-C5EF-9CC6-1E099011B3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953000"/>
            <a:ext cx="3900488"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481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515" y="698500"/>
            <a:ext cx="8534400"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I. RỪNG VÀ VAI TRÒ CỦA RỪNG</a:t>
            </a:r>
          </a:p>
        </p:txBody>
      </p:sp>
      <p:sp>
        <p:nvSpPr>
          <p:cNvPr id="7" name="TextBox 6"/>
          <p:cNvSpPr txBox="1"/>
          <p:nvPr/>
        </p:nvSpPr>
        <p:spPr>
          <a:xfrm>
            <a:off x="76200" y="1143000"/>
            <a:ext cx="4648200" cy="523220"/>
          </a:xfrm>
          <a:prstGeom prst="rect">
            <a:avLst/>
          </a:prstGeom>
          <a:noFill/>
        </p:spPr>
        <p:txBody>
          <a:bodyPr wrap="square" rtlCol="0">
            <a:spAutoFit/>
          </a:bodyPr>
          <a:lstStyle/>
          <a:p>
            <a:r>
              <a:rPr lang="en-US" sz="2800" b="1" dirty="0">
                <a:solidFill>
                  <a:srgbClr val="0070C0"/>
                </a:solidFill>
                <a:latin typeface="Times New Roman" panose="02020603050405020304" pitchFamily="18" charset="0"/>
                <a:cs typeface="Times New Roman" panose="02020603050405020304" pitchFamily="18" charset="0"/>
              </a:rPr>
              <a:t>1. </a:t>
            </a:r>
            <a:r>
              <a:rPr lang="en-US" sz="2800" b="1" dirty="0" err="1">
                <a:solidFill>
                  <a:srgbClr val="0070C0"/>
                </a:solidFill>
                <a:latin typeface="Times New Roman" panose="02020603050405020304" pitchFamily="18" charset="0"/>
                <a:cs typeface="Times New Roman" panose="02020603050405020304" pitchFamily="18" charset="0"/>
              </a:rPr>
              <a:t>Khái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niệm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về</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rừng</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6200" y="1610380"/>
            <a:ext cx="4648200" cy="523220"/>
          </a:xfrm>
          <a:prstGeom prst="rect">
            <a:avLst/>
          </a:prstGeom>
          <a:noFill/>
        </p:spPr>
        <p:txBody>
          <a:bodyPr wrap="square" rtlCol="0">
            <a:spAutoFit/>
          </a:bodyPr>
          <a:lstStyle/>
          <a:p>
            <a:r>
              <a:rPr lang="en-US" sz="2800" b="1" dirty="0">
                <a:solidFill>
                  <a:srgbClr val="0070C0"/>
                </a:solidFill>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Vai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trò</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rừng</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2" name="5-Point Star 1">
            <a:hlinkClick r:id="rId2" action="ppaction://hlinkfile"/>
          </p:cNvPr>
          <p:cNvSpPr/>
          <p:nvPr/>
        </p:nvSpPr>
        <p:spPr>
          <a:xfrm>
            <a:off x="8458200" y="6477000"/>
            <a:ext cx="4572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7200" y="2438400"/>
            <a:ext cx="8458200" cy="3323987"/>
          </a:xfrm>
          <a:prstGeom prst="rect">
            <a:avLst/>
          </a:prstGeom>
          <a:noFill/>
        </p:spPr>
        <p:txBody>
          <a:bodyPr wrap="square" rtlCol="0">
            <a:spAutoFit/>
          </a:bodyPr>
          <a:lstStyle/>
          <a:p>
            <a:pPr algn="ct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HOẠT ĐỘNG NHÓM: 4 PHÚT</a:t>
            </a:r>
          </a:p>
          <a:p>
            <a:pPr>
              <a:lnSpc>
                <a:spcPct val="150000"/>
              </a:lnSpc>
            </a:pP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rừng</a:t>
            </a:r>
            <a:r>
              <a:rPr lang="en-US" sz="2800" b="1" dirty="0">
                <a:latin typeface="Times New Roman" panose="02020603050405020304" pitchFamily="18" charset="0"/>
                <a:cs typeface="Times New Roman" panose="02020603050405020304" pitchFamily="18" charset="0"/>
              </a:rPr>
              <a:t>:</a:t>
            </a:r>
          </a:p>
          <a:p>
            <a:pPr>
              <a:lnSpc>
                <a:spcPct val="150000"/>
              </a:lnSpc>
            </a:pP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dirty="0" err="1">
                <a:solidFill>
                  <a:schemeClr val="tx2">
                    <a:lumMod val="60000"/>
                    <a:lumOff val="40000"/>
                  </a:schemeClr>
                </a:solidFill>
                <a:latin typeface="Times New Roman" panose="02020603050405020304" pitchFamily="18" charset="0"/>
                <a:cs typeface="Times New Roman" panose="02020603050405020304" pitchFamily="18" charset="0"/>
              </a:rPr>
              <a:t>Nhóm</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 1,2: </a:t>
            </a:r>
            <a:r>
              <a:rPr lang="en-US" sz="2800" b="1" dirty="0" err="1">
                <a:solidFill>
                  <a:schemeClr val="tx2">
                    <a:lumMod val="60000"/>
                    <a:lumOff val="40000"/>
                  </a:schemeClr>
                </a:solidFill>
                <a:latin typeface="Times New Roman" panose="02020603050405020304" pitchFamily="18" charset="0"/>
                <a:cs typeface="Times New Roman" panose="02020603050405020304" pitchFamily="18" charset="0"/>
              </a:rPr>
              <a:t>Đối</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dirty="0" err="1">
                <a:solidFill>
                  <a:schemeClr val="tx2">
                    <a:lumMod val="60000"/>
                    <a:lumOff val="40000"/>
                  </a:schemeClr>
                </a:solidFill>
                <a:latin typeface="Times New Roman" panose="02020603050405020304" pitchFamily="18" charset="0"/>
                <a:cs typeface="Times New Roman" panose="02020603050405020304" pitchFamily="18" charset="0"/>
              </a:rPr>
              <a:t>với</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dirty="0" err="1">
                <a:solidFill>
                  <a:schemeClr val="tx2">
                    <a:lumMod val="60000"/>
                    <a:lumOff val="40000"/>
                  </a:schemeClr>
                </a:solidFill>
                <a:latin typeface="Times New Roman" panose="02020603050405020304" pitchFamily="18" charset="0"/>
                <a:cs typeface="Times New Roman" panose="02020603050405020304" pitchFamily="18" charset="0"/>
              </a:rPr>
              <a:t>môi</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dirty="0" err="1">
                <a:solidFill>
                  <a:schemeClr val="tx2">
                    <a:lumMod val="60000"/>
                    <a:lumOff val="40000"/>
                  </a:schemeClr>
                </a:solidFill>
                <a:latin typeface="Times New Roman" panose="02020603050405020304" pitchFamily="18" charset="0"/>
                <a:cs typeface="Times New Roman" panose="02020603050405020304" pitchFamily="18" charset="0"/>
              </a:rPr>
              <a:t>trường</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dirty="0" err="1">
                <a:solidFill>
                  <a:schemeClr val="tx2">
                    <a:lumMod val="60000"/>
                    <a:lumOff val="40000"/>
                  </a:schemeClr>
                </a:solidFill>
                <a:latin typeface="Times New Roman" panose="02020603050405020304" pitchFamily="18" charset="0"/>
                <a:cs typeface="Times New Roman" panose="02020603050405020304" pitchFamily="18" charset="0"/>
              </a:rPr>
              <a:t>sinh</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dirty="0" err="1">
                <a:solidFill>
                  <a:schemeClr val="tx2">
                    <a:lumMod val="60000"/>
                    <a:lumOff val="40000"/>
                  </a:schemeClr>
                </a:solidFill>
                <a:latin typeface="Times New Roman" panose="02020603050405020304" pitchFamily="18" charset="0"/>
                <a:cs typeface="Times New Roman" panose="02020603050405020304" pitchFamily="18" charset="0"/>
              </a:rPr>
              <a:t>thái</a:t>
            </a:r>
            <a:endParaRPr lang="en-US" sz="2800" b="1" dirty="0">
              <a:solidFill>
                <a:schemeClr val="tx2">
                  <a:lumMod val="60000"/>
                  <a:lumOff val="40000"/>
                </a:schemeClr>
              </a:solidFill>
              <a:latin typeface="Times New Roman" panose="02020603050405020304" pitchFamily="18" charset="0"/>
              <a:cs typeface="Times New Roman" panose="02020603050405020304" pitchFamily="18" charset="0"/>
            </a:endParaRPr>
          </a:p>
          <a:p>
            <a:pPr>
              <a:lnSpc>
                <a:spcPct val="150000"/>
              </a:lnSpc>
            </a:pP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Nhóm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3,4: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Đối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với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đời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sống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sinh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hoạt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sản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xuất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2800" b="1" dirty="0">
                <a:solidFill>
                  <a:schemeClr val="accent6">
                    <a:lumMod val="75000"/>
                  </a:schemeClr>
                </a:solidFill>
                <a:latin typeface="Times New Roman" panose="02020603050405020304" pitchFamily="18" charset="0"/>
                <a:cs typeface="Times New Roman" panose="02020603050405020304" pitchFamily="18" charset="0"/>
              </a:rPr>
              <a:t> con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2800" b="1" dirty="0">
                <a:solidFill>
                  <a:schemeClr val="accent6">
                    <a:lumMod val="75000"/>
                  </a:schemeClr>
                </a:solidFill>
                <a:latin typeface="Times New Roman" panose="02020603050405020304" pitchFamily="18" charset="0"/>
                <a:cs typeface="Times New Roman" panose="02020603050405020304" pitchFamily="18" charset="0"/>
              </a:rPr>
              <a:t>.</a:t>
            </a:r>
          </a:p>
        </p:txBody>
      </p:sp>
      <p:sp>
        <p:nvSpPr>
          <p:cNvPr id="9" name="Tiêu đề phụ 2"/>
          <p:cNvSpPr txBox="1">
            <a:spLocks/>
          </p:cNvSpPr>
          <p:nvPr/>
        </p:nvSpPr>
        <p:spPr>
          <a:xfrm>
            <a:off x="0" y="0"/>
            <a:ext cx="9144000" cy="685800"/>
          </a:xfrm>
          <a:prstGeom prst="rect">
            <a:avLst/>
          </a:prstGeom>
          <a:solidFill>
            <a:schemeClr val="accent5">
              <a:lumMod val="20000"/>
              <a:lumOff val="80000"/>
            </a:schemeClr>
          </a:solidFill>
          <a:ln>
            <a:solidFill>
              <a:schemeClr val="accent5">
                <a:lumMod val="20000"/>
                <a:lumOff val="8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FF0000"/>
                </a:solidFill>
                <a:latin typeface="Times New Roman" pitchFamily="18" charset="0"/>
                <a:cs typeface="Times New Roman" pitchFamily="18" charset="0"/>
              </a:rPr>
              <a:t>BÀI 7: GIỚI THIỆU VỀ RỪNG</a:t>
            </a:r>
            <a:endParaRPr lang="vi-VN"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2784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515" y="698500"/>
            <a:ext cx="8534400"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I. RỪNG VÀ VAI TRÒ CỦA RỪNG</a:t>
            </a:r>
          </a:p>
        </p:txBody>
      </p:sp>
      <p:sp>
        <p:nvSpPr>
          <p:cNvPr id="7" name="TextBox 6"/>
          <p:cNvSpPr txBox="1"/>
          <p:nvPr/>
        </p:nvSpPr>
        <p:spPr>
          <a:xfrm>
            <a:off x="76200" y="1143000"/>
            <a:ext cx="4648200" cy="523220"/>
          </a:xfrm>
          <a:prstGeom prst="rect">
            <a:avLst/>
          </a:prstGeom>
          <a:noFill/>
        </p:spPr>
        <p:txBody>
          <a:bodyPr wrap="square" rtlCol="0">
            <a:spAutoFit/>
          </a:bodyPr>
          <a:lstStyle/>
          <a:p>
            <a:r>
              <a:rPr lang="en-US" sz="2800" b="1" dirty="0">
                <a:solidFill>
                  <a:srgbClr val="0070C0"/>
                </a:solidFill>
                <a:latin typeface="Times New Roman" panose="02020603050405020304" pitchFamily="18" charset="0"/>
                <a:cs typeface="Times New Roman" panose="02020603050405020304" pitchFamily="18" charset="0"/>
              </a:rPr>
              <a:t>1. </a:t>
            </a:r>
            <a:r>
              <a:rPr lang="en-US" sz="2800" b="1" dirty="0" err="1">
                <a:solidFill>
                  <a:srgbClr val="0070C0"/>
                </a:solidFill>
                <a:latin typeface="Times New Roman" panose="02020603050405020304" pitchFamily="18" charset="0"/>
                <a:cs typeface="Times New Roman" panose="02020603050405020304" pitchFamily="18" charset="0"/>
              </a:rPr>
              <a:t>Khái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niệm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về</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rừng</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6200" y="1610380"/>
            <a:ext cx="4648200" cy="523220"/>
          </a:xfrm>
          <a:prstGeom prst="rect">
            <a:avLst/>
          </a:prstGeom>
          <a:noFill/>
        </p:spPr>
        <p:txBody>
          <a:bodyPr wrap="square" rtlCol="0">
            <a:spAutoFit/>
          </a:bodyPr>
          <a:lstStyle/>
          <a:p>
            <a:r>
              <a:rPr lang="en-US" sz="2800" b="1" dirty="0">
                <a:solidFill>
                  <a:srgbClr val="0070C0"/>
                </a:solidFill>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Vai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trò</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rừng</a:t>
            </a:r>
            <a:endParaRPr lang="en-US"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8121961"/>
              </p:ext>
            </p:extLst>
          </p:nvPr>
        </p:nvGraphicFramePr>
        <p:xfrm>
          <a:off x="76200" y="2286000"/>
          <a:ext cx="9067800" cy="4547236"/>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888086570"/>
                    </a:ext>
                  </a:extLst>
                </a:gridCol>
                <a:gridCol w="4724400">
                  <a:extLst>
                    <a:ext uri="{9D8B030D-6E8A-4147-A177-3AD203B41FA5}">
                      <a16:colId xmlns:a16="http://schemas.microsoft.com/office/drawing/2014/main" val="4169176514"/>
                    </a:ext>
                  </a:extLst>
                </a:gridCol>
              </a:tblGrid>
              <a:tr h="13726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endParaRPr lang="en-US" sz="2400" dirty="0">
                        <a:latin typeface="Times New Roman" panose="02020603050405020304" pitchFamily="18" charset="0"/>
                        <a:cs typeface="Times New Roman" panose="02020603050405020304" pitchFamily="18" charset="0"/>
                      </a:endParaRPr>
                    </a:p>
                    <a:p>
                      <a:pPr>
                        <a:lnSpc>
                          <a:spcPct val="100000"/>
                        </a:lnSpc>
                      </a:pPr>
                      <a:endParaRPr lang="en-US" sz="24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73180157"/>
                  </a:ext>
                </a:extLst>
              </a:tr>
              <a:tr h="3174618">
                <a:tc>
                  <a:txBody>
                    <a:bodyPr/>
                    <a:lstStyle/>
                    <a:p>
                      <a:pPr>
                        <a:lnSpc>
                          <a:spcPct val="100000"/>
                        </a:lnSpc>
                      </a:pP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err="1">
                          <a:solidFill>
                            <a:srgbClr val="FF0000"/>
                          </a:solidFill>
                          <a:latin typeface="Times New Roman" panose="02020603050405020304" pitchFamily="18" charset="0"/>
                          <a:cs typeface="Times New Roman" panose="02020603050405020304" pitchFamily="18" charset="0"/>
                        </a:rPr>
                        <a:t>Điều</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hòa</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không</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khí</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điều</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hòa</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nước</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chống</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biến</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đổi</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khí</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hậu</a:t>
                      </a:r>
                      <a:r>
                        <a:rPr lang="en-US" sz="2400" b="1" baseline="0" dirty="0">
                          <a:solidFill>
                            <a:srgbClr val="FF0000"/>
                          </a:solidFill>
                          <a:latin typeface="Times New Roman" panose="02020603050405020304" pitchFamily="18" charset="0"/>
                          <a:cs typeface="Times New Roman" panose="02020603050405020304" pitchFamily="18" charset="0"/>
                        </a:rPr>
                        <a:t>.</a:t>
                      </a:r>
                    </a:p>
                    <a:p>
                      <a:pPr marL="0" indent="0">
                        <a:lnSpc>
                          <a:spcPct val="100000"/>
                        </a:lnSpc>
                        <a:buFontTx/>
                        <a:buNone/>
                      </a:pPr>
                      <a:r>
                        <a:rPr lang="en-US" sz="2400" b="1" baseline="0" dirty="0">
                          <a:solidFill>
                            <a:srgbClr val="0070C0"/>
                          </a:solidFill>
                          <a:latin typeface="Times New Roman" panose="02020603050405020304" pitchFamily="18" charset="0"/>
                          <a:cs typeface="Times New Roman" panose="02020603050405020304" pitchFamily="18" charset="0"/>
                        </a:rPr>
                        <a:t>-</a:t>
                      </a:r>
                      <a:r>
                        <a:rPr lang="en-US" sz="2400" b="1" baseline="0" dirty="0" err="1">
                          <a:solidFill>
                            <a:srgbClr val="0070C0"/>
                          </a:solidFill>
                          <a:latin typeface="Times New Roman" panose="02020603050405020304" pitchFamily="18" charset="0"/>
                          <a:cs typeface="Times New Roman" panose="02020603050405020304" pitchFamily="18" charset="0"/>
                        </a:rPr>
                        <a:t>Là</a:t>
                      </a:r>
                      <a:r>
                        <a:rPr lang="en-US" sz="2400" b="1" baseline="0" dirty="0">
                          <a:solidFill>
                            <a:srgbClr val="0070C0"/>
                          </a:solidFill>
                          <a:latin typeface="Times New Roman" panose="02020603050405020304" pitchFamily="18" charset="0"/>
                          <a:cs typeface="Times New Roman" panose="02020603050405020304" pitchFamily="18" charset="0"/>
                        </a:rPr>
                        <a:t> </a:t>
                      </a:r>
                      <a:r>
                        <a:rPr lang="en-US" sz="2400" b="1" baseline="0" dirty="0" err="1">
                          <a:solidFill>
                            <a:srgbClr val="0070C0"/>
                          </a:solidFill>
                          <a:latin typeface="Times New Roman" panose="02020603050405020304" pitchFamily="18" charset="0"/>
                          <a:cs typeface="Times New Roman" panose="02020603050405020304" pitchFamily="18" charset="0"/>
                        </a:rPr>
                        <a:t>nơi</a:t>
                      </a:r>
                      <a:r>
                        <a:rPr lang="en-US" sz="2400" b="1" baseline="0" dirty="0">
                          <a:solidFill>
                            <a:srgbClr val="0070C0"/>
                          </a:solidFill>
                          <a:latin typeface="Times New Roman" panose="02020603050405020304" pitchFamily="18" charset="0"/>
                          <a:cs typeface="Times New Roman" panose="02020603050405020304" pitchFamily="18" charset="0"/>
                        </a:rPr>
                        <a:t> </a:t>
                      </a:r>
                      <a:r>
                        <a:rPr lang="en-US" sz="2400" b="1" baseline="0" dirty="0" err="1">
                          <a:solidFill>
                            <a:srgbClr val="0070C0"/>
                          </a:solidFill>
                          <a:latin typeface="Times New Roman" panose="02020603050405020304" pitchFamily="18" charset="0"/>
                          <a:cs typeface="Times New Roman" panose="02020603050405020304" pitchFamily="18" charset="0"/>
                        </a:rPr>
                        <a:t>cư</a:t>
                      </a:r>
                      <a:r>
                        <a:rPr lang="en-US" sz="2400" b="1" baseline="0" dirty="0">
                          <a:solidFill>
                            <a:srgbClr val="0070C0"/>
                          </a:solidFill>
                          <a:latin typeface="Times New Roman" panose="02020603050405020304" pitchFamily="18" charset="0"/>
                          <a:cs typeface="Times New Roman" panose="02020603050405020304" pitchFamily="18" charset="0"/>
                        </a:rPr>
                        <a:t> </a:t>
                      </a:r>
                      <a:r>
                        <a:rPr lang="en-US" sz="2400" b="1" baseline="0" dirty="0" err="1">
                          <a:solidFill>
                            <a:srgbClr val="0070C0"/>
                          </a:solidFill>
                          <a:latin typeface="Times New Roman" panose="02020603050405020304" pitchFamily="18" charset="0"/>
                          <a:cs typeface="Times New Roman" panose="02020603050405020304" pitchFamily="18" charset="0"/>
                        </a:rPr>
                        <a:t>trú</a:t>
                      </a:r>
                      <a:r>
                        <a:rPr lang="en-US" sz="2400" b="1" baseline="0" dirty="0">
                          <a:solidFill>
                            <a:srgbClr val="0070C0"/>
                          </a:solidFill>
                          <a:latin typeface="Times New Roman" panose="02020603050405020304" pitchFamily="18" charset="0"/>
                          <a:cs typeface="Times New Roman" panose="02020603050405020304" pitchFamily="18" charset="0"/>
                        </a:rPr>
                        <a:t> </a:t>
                      </a:r>
                      <a:r>
                        <a:rPr lang="en-US" sz="2400" b="1" baseline="0" dirty="0" err="1">
                          <a:solidFill>
                            <a:srgbClr val="0070C0"/>
                          </a:solidFill>
                          <a:latin typeface="Times New Roman" panose="02020603050405020304" pitchFamily="18" charset="0"/>
                          <a:cs typeface="Times New Roman" panose="02020603050405020304" pitchFamily="18" charset="0"/>
                        </a:rPr>
                        <a:t>của</a:t>
                      </a:r>
                      <a:r>
                        <a:rPr lang="en-US" sz="2400" b="1" baseline="0" dirty="0">
                          <a:solidFill>
                            <a:srgbClr val="0070C0"/>
                          </a:solidFill>
                          <a:latin typeface="Times New Roman" panose="02020603050405020304" pitchFamily="18" charset="0"/>
                          <a:cs typeface="Times New Roman" panose="02020603050405020304" pitchFamily="18" charset="0"/>
                        </a:rPr>
                        <a:t> </a:t>
                      </a:r>
                      <a:r>
                        <a:rPr lang="en-US" sz="2400" b="1" baseline="0" dirty="0" err="1">
                          <a:solidFill>
                            <a:srgbClr val="0070C0"/>
                          </a:solidFill>
                          <a:latin typeface="Times New Roman" panose="02020603050405020304" pitchFamily="18" charset="0"/>
                          <a:cs typeface="Times New Roman" panose="02020603050405020304" pitchFamily="18" charset="0"/>
                        </a:rPr>
                        <a:t>động</a:t>
                      </a:r>
                      <a:r>
                        <a:rPr lang="en-US" sz="2400" b="1" baseline="0" dirty="0">
                          <a:solidFill>
                            <a:srgbClr val="0070C0"/>
                          </a:solidFill>
                          <a:latin typeface="Times New Roman" panose="02020603050405020304" pitchFamily="18" charset="0"/>
                          <a:cs typeface="Times New Roman" panose="02020603050405020304" pitchFamily="18" charset="0"/>
                        </a:rPr>
                        <a:t>, </a:t>
                      </a:r>
                      <a:r>
                        <a:rPr lang="en-US" sz="2400" b="1" baseline="0" dirty="0" err="1">
                          <a:solidFill>
                            <a:srgbClr val="0070C0"/>
                          </a:solidFill>
                          <a:latin typeface="Times New Roman" panose="02020603050405020304" pitchFamily="18" charset="0"/>
                          <a:cs typeface="Times New Roman" panose="02020603050405020304" pitchFamily="18" charset="0"/>
                        </a:rPr>
                        <a:t>thực</a:t>
                      </a:r>
                      <a:r>
                        <a:rPr lang="en-US" sz="2400" b="1" baseline="0" dirty="0">
                          <a:solidFill>
                            <a:srgbClr val="0070C0"/>
                          </a:solidFill>
                          <a:latin typeface="Times New Roman" panose="02020603050405020304" pitchFamily="18" charset="0"/>
                          <a:cs typeface="Times New Roman" panose="02020603050405020304" pitchFamily="18" charset="0"/>
                        </a:rPr>
                        <a:t> </a:t>
                      </a:r>
                      <a:r>
                        <a:rPr lang="en-US" sz="2400" b="1" baseline="0" dirty="0" err="1">
                          <a:solidFill>
                            <a:srgbClr val="0070C0"/>
                          </a:solidFill>
                          <a:latin typeface="Times New Roman" panose="02020603050405020304" pitchFamily="18" charset="0"/>
                          <a:cs typeface="Times New Roman" panose="02020603050405020304" pitchFamily="18" charset="0"/>
                        </a:rPr>
                        <a:t>vật</a:t>
                      </a:r>
                      <a:r>
                        <a:rPr lang="en-US" sz="2400" b="1" baseline="0" dirty="0">
                          <a:solidFill>
                            <a:srgbClr val="0070C0"/>
                          </a:solidFill>
                          <a:latin typeface="Times New Roman" panose="02020603050405020304" pitchFamily="18" charset="0"/>
                          <a:cs typeface="Times New Roman" panose="02020603050405020304" pitchFamily="18" charset="0"/>
                        </a:rPr>
                        <a:t>.</a:t>
                      </a:r>
                    </a:p>
                    <a:p>
                      <a:pPr marL="0" indent="0">
                        <a:lnSpc>
                          <a:spcPct val="100000"/>
                        </a:lnSpc>
                        <a:buFontTx/>
                        <a:buNone/>
                      </a:pPr>
                      <a:r>
                        <a:rPr lang="en-US" sz="2400" b="1" baseline="0" dirty="0">
                          <a:solidFill>
                            <a:srgbClr val="FF0000"/>
                          </a:solidFill>
                          <a:latin typeface="Times New Roman" panose="02020603050405020304" pitchFamily="18" charset="0"/>
                          <a:cs typeface="Times New Roman" panose="02020603050405020304" pitchFamily="18" charset="0"/>
                        </a:rPr>
                        <a:t>-</a:t>
                      </a:r>
                      <a:r>
                        <a:rPr lang="en-US" sz="2400" b="1" baseline="0" dirty="0" err="1">
                          <a:solidFill>
                            <a:srgbClr val="FF0000"/>
                          </a:solidFill>
                          <a:latin typeface="Times New Roman" panose="02020603050405020304" pitchFamily="18" charset="0"/>
                          <a:cs typeface="Times New Roman" panose="02020603050405020304" pitchFamily="18" charset="0"/>
                        </a:rPr>
                        <a:t>Bảo</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vệ</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và</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ngăn</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chặn</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gió</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bão</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chống</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xói</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mòn</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đất</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giữ</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nước</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giảm</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lũ</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lụt</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hạn</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hán</a:t>
                      </a:r>
                      <a:r>
                        <a:rPr lang="en-US" sz="2400" b="1" baseline="0" dirty="0">
                          <a:solidFill>
                            <a:srgbClr val="FF0000"/>
                          </a:solidFill>
                          <a:latin typeface="Times New Roman" panose="02020603050405020304" pitchFamily="18" charset="0"/>
                          <a:cs typeface="Times New Roman" panose="02020603050405020304" pitchFamily="18" charset="0"/>
                        </a:rPr>
                        <a:t>…</a:t>
                      </a:r>
                    </a:p>
                    <a:p>
                      <a:pPr marL="0" indent="0">
                        <a:lnSpc>
                          <a:spcPct val="100000"/>
                        </a:lnSpc>
                        <a:buFontTx/>
                        <a:buNone/>
                      </a:pPr>
                      <a:r>
                        <a:rPr lang="en-US" sz="2400" b="1" baseline="0" dirty="0">
                          <a:solidFill>
                            <a:srgbClr val="0070C0"/>
                          </a:solidFill>
                          <a:latin typeface="Times New Roman" panose="02020603050405020304" pitchFamily="18" charset="0"/>
                          <a:cs typeface="Times New Roman" panose="02020603050405020304" pitchFamily="18" charset="0"/>
                        </a:rPr>
                        <a:t>-</a:t>
                      </a:r>
                      <a:r>
                        <a:rPr lang="en-US" sz="2400" b="1" baseline="0" dirty="0" err="1">
                          <a:solidFill>
                            <a:srgbClr val="0070C0"/>
                          </a:solidFill>
                          <a:latin typeface="Times New Roman" panose="02020603050405020304" pitchFamily="18" charset="0"/>
                          <a:cs typeface="Times New Roman" panose="02020603050405020304" pitchFamily="18" charset="0"/>
                        </a:rPr>
                        <a:t>Chắn</a:t>
                      </a:r>
                      <a:r>
                        <a:rPr lang="en-US" sz="2400" b="1" baseline="0" dirty="0">
                          <a:solidFill>
                            <a:srgbClr val="0070C0"/>
                          </a:solidFill>
                          <a:latin typeface="Times New Roman" panose="02020603050405020304" pitchFamily="18" charset="0"/>
                          <a:cs typeface="Times New Roman" panose="02020603050405020304" pitchFamily="18" charset="0"/>
                        </a:rPr>
                        <a:t> </a:t>
                      </a:r>
                      <a:r>
                        <a:rPr lang="en-US" sz="2400" b="1" baseline="0" dirty="0" err="1">
                          <a:solidFill>
                            <a:srgbClr val="0070C0"/>
                          </a:solidFill>
                          <a:latin typeface="Times New Roman" panose="02020603050405020304" pitchFamily="18" charset="0"/>
                          <a:cs typeface="Times New Roman" panose="02020603050405020304" pitchFamily="18" charset="0"/>
                        </a:rPr>
                        <a:t>cát</a:t>
                      </a:r>
                      <a:r>
                        <a:rPr lang="en-US" sz="2400" b="1" baseline="0" dirty="0">
                          <a:solidFill>
                            <a:srgbClr val="0070C0"/>
                          </a:solidFill>
                          <a:latin typeface="Times New Roman" panose="02020603050405020304" pitchFamily="18" charset="0"/>
                          <a:cs typeface="Times New Roman" panose="02020603050405020304" pitchFamily="18" charset="0"/>
                        </a:rPr>
                        <a:t>, </a:t>
                      </a:r>
                      <a:r>
                        <a:rPr lang="en-US" sz="2400" b="1" baseline="0" dirty="0" err="1">
                          <a:solidFill>
                            <a:srgbClr val="0070C0"/>
                          </a:solidFill>
                          <a:latin typeface="Times New Roman" panose="02020603050405020304" pitchFamily="18" charset="0"/>
                          <a:cs typeface="Times New Roman" panose="02020603050405020304" pitchFamily="18" charset="0"/>
                        </a:rPr>
                        <a:t>chắn</a:t>
                      </a:r>
                      <a:r>
                        <a:rPr lang="en-US" sz="2400" b="1" baseline="0" dirty="0">
                          <a:solidFill>
                            <a:srgbClr val="0070C0"/>
                          </a:solidFill>
                          <a:latin typeface="Times New Roman" panose="02020603050405020304" pitchFamily="18" charset="0"/>
                          <a:cs typeface="Times New Roman" panose="02020603050405020304" pitchFamily="18" charset="0"/>
                        </a:rPr>
                        <a:t> </a:t>
                      </a:r>
                      <a:r>
                        <a:rPr lang="en-US" sz="2400" b="1" baseline="0" dirty="0" err="1">
                          <a:solidFill>
                            <a:srgbClr val="0070C0"/>
                          </a:solidFill>
                          <a:latin typeface="Times New Roman" panose="02020603050405020304" pitchFamily="18" charset="0"/>
                          <a:cs typeface="Times New Roman" panose="02020603050405020304" pitchFamily="18" charset="0"/>
                        </a:rPr>
                        <a:t>gió</a:t>
                      </a:r>
                      <a:r>
                        <a:rPr lang="en-US" sz="2400" b="1" baseline="0" dirty="0">
                          <a:solidFill>
                            <a:srgbClr val="0070C0"/>
                          </a:solidFill>
                          <a:latin typeface="Times New Roman" panose="02020603050405020304" pitchFamily="18" charset="0"/>
                          <a:cs typeface="Times New Roman" panose="02020603050405020304" pitchFamily="18" charset="0"/>
                        </a:rPr>
                        <a:t>…</a:t>
                      </a:r>
                      <a:endParaRPr lang="en-US" sz="2400" b="1" dirty="0">
                        <a:solidFill>
                          <a:srgbClr val="0070C0"/>
                        </a:solidFill>
                        <a:latin typeface="Times New Roman" panose="02020603050405020304" pitchFamily="18" charset="0"/>
                        <a:cs typeface="Times New Roman" panose="02020603050405020304" pitchFamily="18" charset="0"/>
                      </a:endParaRPr>
                    </a:p>
                  </a:txBody>
                  <a:tcPr/>
                </a:tc>
                <a:tc>
                  <a:txBody>
                    <a:bodyPr/>
                    <a:lstStyle/>
                    <a:p>
                      <a:pPr>
                        <a:lnSpc>
                          <a:spcPct val="100000"/>
                        </a:lnSpc>
                      </a:pPr>
                      <a:r>
                        <a:rPr lang="nl-NL" sz="2400" b="1" kern="1200" dirty="0">
                          <a:solidFill>
                            <a:srgbClr val="0070C0"/>
                          </a:solidFill>
                          <a:effectLst/>
                          <a:latin typeface="Times New Roman" panose="02020603050405020304" pitchFamily="18" charset="0"/>
                          <a:ea typeface="+mn-ea"/>
                          <a:cs typeface="Times New Roman" panose="02020603050405020304" pitchFamily="18" charset="0"/>
                        </a:rPr>
                        <a:t>- Cung cấp nguyên liệu xuất khẩu và phục vụ cho đời sống</a:t>
                      </a:r>
                      <a:r>
                        <a:rPr lang="nl-NL" sz="24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p>
                      <a:pPr>
                        <a:lnSpc>
                          <a:spcPct val="100000"/>
                        </a:lnSpc>
                      </a:pPr>
                      <a:r>
                        <a:rPr lang="nl-NL" sz="2400" b="1" kern="1200" dirty="0">
                          <a:solidFill>
                            <a:srgbClr val="FF0000"/>
                          </a:solidFill>
                          <a:effectLst/>
                          <a:latin typeface="Times New Roman" panose="02020603050405020304" pitchFamily="18" charset="0"/>
                          <a:ea typeface="+mn-ea"/>
                          <a:cs typeface="Times New Roman" panose="02020603050405020304" pitchFamily="18" charset="0"/>
                        </a:rPr>
                        <a:t>- Phục vụ nghiên cứu khoa học và du lịch, giải trí, bảo tồn nguồn gen động vật, thực vật...</a:t>
                      </a:r>
                      <a:endParaRPr lang="en-US" sz="2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45318805"/>
                  </a:ext>
                </a:extLst>
              </a:tr>
            </a:tbl>
          </a:graphicData>
        </a:graphic>
      </p:graphicFrame>
      <p:sp>
        <p:nvSpPr>
          <p:cNvPr id="2" name="Right Arrow 1"/>
          <p:cNvSpPr/>
          <p:nvPr/>
        </p:nvSpPr>
        <p:spPr>
          <a:xfrm>
            <a:off x="8548915" y="6553200"/>
            <a:ext cx="366485"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êu đề phụ 2"/>
          <p:cNvSpPr txBox="1">
            <a:spLocks/>
          </p:cNvSpPr>
          <p:nvPr/>
        </p:nvSpPr>
        <p:spPr>
          <a:xfrm>
            <a:off x="0" y="-26377"/>
            <a:ext cx="9144000" cy="712177"/>
          </a:xfrm>
          <a:prstGeom prst="rect">
            <a:avLst/>
          </a:prstGeom>
          <a:solidFill>
            <a:schemeClr val="accent5">
              <a:lumMod val="20000"/>
              <a:lumOff val="80000"/>
            </a:schemeClr>
          </a:solidFill>
          <a:ln>
            <a:solidFill>
              <a:schemeClr val="accent5">
                <a:lumMod val="20000"/>
                <a:lumOff val="8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FF0000"/>
                </a:solidFill>
                <a:latin typeface="Times New Roman" pitchFamily="18" charset="0"/>
                <a:cs typeface="Times New Roman" pitchFamily="18" charset="0"/>
              </a:rPr>
              <a:t>BÀI 7: GIỚI THIỆU VỀ RỪNG</a:t>
            </a:r>
            <a:endParaRPr lang="vi-VN"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16417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6402"/>
            <a:ext cx="4724400" cy="3347919"/>
          </a:xfrm>
          <a:prstGeom prst="rect">
            <a:avLst/>
          </a:prstGeom>
        </p:spPr>
      </p:pic>
      <p:sp>
        <p:nvSpPr>
          <p:cNvPr id="5" name="TextBox 4"/>
          <p:cNvSpPr txBox="1"/>
          <p:nvPr/>
        </p:nvSpPr>
        <p:spPr>
          <a:xfrm>
            <a:off x="914400" y="6004322"/>
            <a:ext cx="434340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Mưa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lớn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mùa</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650" y="2667000"/>
            <a:ext cx="4705350" cy="3375421"/>
          </a:xfrm>
          <a:prstGeom prst="rect">
            <a:avLst/>
          </a:prstGeom>
        </p:spPr>
      </p:pic>
      <p:sp>
        <p:nvSpPr>
          <p:cNvPr id="8" name="TextBox 7"/>
          <p:cNvSpPr txBox="1"/>
          <p:nvPr/>
        </p:nvSpPr>
        <p:spPr>
          <a:xfrm>
            <a:off x="5486400" y="6096000"/>
            <a:ext cx="274320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Hạn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hán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1" name="Tiêu đề phụ 2"/>
          <p:cNvSpPr txBox="1">
            <a:spLocks/>
          </p:cNvSpPr>
          <p:nvPr/>
        </p:nvSpPr>
        <p:spPr>
          <a:xfrm>
            <a:off x="0" y="-26377"/>
            <a:ext cx="9144000" cy="712177"/>
          </a:xfrm>
          <a:prstGeom prst="rect">
            <a:avLst/>
          </a:prstGeom>
          <a:solidFill>
            <a:schemeClr val="accent5">
              <a:lumMod val="20000"/>
              <a:lumOff val="80000"/>
            </a:schemeClr>
          </a:solidFill>
          <a:ln>
            <a:solidFill>
              <a:schemeClr val="accent5">
                <a:lumMod val="20000"/>
                <a:lumOff val="8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FF0000"/>
                </a:solidFill>
                <a:latin typeface="Times New Roman" pitchFamily="18" charset="0"/>
                <a:cs typeface="Times New Roman" pitchFamily="18" charset="0"/>
              </a:rPr>
              <a:t>BÀI 7: GIỚI THIỆU VỀ RỪNG</a:t>
            </a:r>
            <a:endParaRPr lang="vi-VN" sz="3600" b="1" dirty="0">
              <a:solidFill>
                <a:srgbClr val="FF0000"/>
              </a:solidFill>
              <a:latin typeface="Times New Roman" pitchFamily="18" charset="0"/>
              <a:cs typeface="Times New Roman" pitchFamily="18" charset="0"/>
            </a:endParaRPr>
          </a:p>
        </p:txBody>
      </p:sp>
      <p:sp>
        <p:nvSpPr>
          <p:cNvPr id="12" name="TextBox 11"/>
          <p:cNvSpPr txBox="1"/>
          <p:nvPr/>
        </p:nvSpPr>
        <p:spPr>
          <a:xfrm>
            <a:off x="609600" y="1295400"/>
            <a:ext cx="6172200"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Một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số</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biểu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hiện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của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biến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đổi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khí</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hậu</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098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6004322"/>
            <a:ext cx="434340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Thủy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triều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dâng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cao</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876800" y="6096000"/>
            <a:ext cx="411480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Nhiệt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đất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tăng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cao</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1" name="Tiêu đề phụ 2"/>
          <p:cNvSpPr txBox="1">
            <a:spLocks/>
          </p:cNvSpPr>
          <p:nvPr/>
        </p:nvSpPr>
        <p:spPr>
          <a:xfrm>
            <a:off x="0" y="-26377"/>
            <a:ext cx="9144000" cy="712177"/>
          </a:xfrm>
          <a:prstGeom prst="rect">
            <a:avLst/>
          </a:prstGeom>
          <a:solidFill>
            <a:schemeClr val="accent5">
              <a:lumMod val="20000"/>
              <a:lumOff val="80000"/>
            </a:schemeClr>
          </a:solidFill>
          <a:ln>
            <a:solidFill>
              <a:schemeClr val="accent5">
                <a:lumMod val="20000"/>
                <a:lumOff val="8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FF0000"/>
                </a:solidFill>
                <a:latin typeface="Times New Roman" pitchFamily="18" charset="0"/>
                <a:cs typeface="Times New Roman" pitchFamily="18" charset="0"/>
              </a:rPr>
              <a:t>BÀI 7: GIỚI THIỆU VỀ RỪNG</a:t>
            </a:r>
            <a:endParaRPr lang="vi-VN" sz="3600" b="1" dirty="0">
              <a:solidFill>
                <a:srgbClr val="FF0000"/>
              </a:solidFill>
              <a:latin typeface="Times New Roman" pitchFamily="18" charset="0"/>
              <a:cs typeface="Times New Roman" pitchFamily="18" charset="0"/>
            </a:endParaRPr>
          </a:p>
        </p:txBody>
      </p:sp>
      <p:sp>
        <p:nvSpPr>
          <p:cNvPr id="12" name="TextBox 11"/>
          <p:cNvSpPr txBox="1"/>
          <p:nvPr/>
        </p:nvSpPr>
        <p:spPr>
          <a:xfrm>
            <a:off x="609600" y="1295400"/>
            <a:ext cx="6172200"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Một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số</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biểu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hiện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của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biến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đổi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khí</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hậu</a:t>
            </a:r>
            <a:endParaRPr lang="en-US" sz="2400" b="1" dirty="0">
              <a:solidFill>
                <a:srgbClr val="00206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699238"/>
            <a:ext cx="3829050" cy="330508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666999"/>
            <a:ext cx="4648200" cy="3337323"/>
          </a:xfrm>
          <a:prstGeom prst="rect">
            <a:avLst/>
          </a:prstGeom>
        </p:spPr>
      </p:pic>
    </p:spTree>
    <p:extLst>
      <p:ext uri="{BB962C8B-B14F-4D97-AF65-F5344CB8AC3E}">
        <p14:creationId xmlns:p14="http://schemas.microsoft.com/office/powerpoint/2010/main" val="2628180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2504"/>
            <a:ext cx="4343400" cy="369093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2514600"/>
            <a:ext cx="4800600" cy="3718842"/>
          </a:xfrm>
          <a:prstGeom prst="rect">
            <a:avLst/>
          </a:prstGeom>
        </p:spPr>
      </p:pic>
      <p:sp>
        <p:nvSpPr>
          <p:cNvPr id="8" name="Tiêu đề phụ 2"/>
          <p:cNvSpPr txBox="1">
            <a:spLocks/>
          </p:cNvSpPr>
          <p:nvPr/>
        </p:nvSpPr>
        <p:spPr>
          <a:xfrm>
            <a:off x="0" y="-26377"/>
            <a:ext cx="9144000" cy="712177"/>
          </a:xfrm>
          <a:prstGeom prst="rect">
            <a:avLst/>
          </a:prstGeom>
          <a:solidFill>
            <a:schemeClr val="accent5">
              <a:lumMod val="20000"/>
              <a:lumOff val="80000"/>
            </a:schemeClr>
          </a:solidFill>
          <a:ln>
            <a:solidFill>
              <a:schemeClr val="accent5">
                <a:lumMod val="20000"/>
                <a:lumOff val="8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FF0000"/>
                </a:solidFill>
                <a:latin typeface="Times New Roman" pitchFamily="18" charset="0"/>
                <a:cs typeface="Times New Roman" pitchFamily="18" charset="0"/>
              </a:rPr>
              <a:t>BÀI 7: GIỚI THIỆU VỀ RỪNG</a:t>
            </a:r>
            <a:endParaRPr lang="vi-VN" sz="3600" b="1" dirty="0">
              <a:solidFill>
                <a:srgbClr val="FF0000"/>
              </a:solidFill>
              <a:latin typeface="Times New Roman" pitchFamily="18" charset="0"/>
              <a:cs typeface="Times New Roman" pitchFamily="18" charset="0"/>
            </a:endParaRPr>
          </a:p>
        </p:txBody>
      </p:sp>
      <p:sp>
        <p:nvSpPr>
          <p:cNvPr id="10" name="TextBox 9"/>
          <p:cNvSpPr txBox="1"/>
          <p:nvPr/>
        </p:nvSpPr>
        <p:spPr>
          <a:xfrm>
            <a:off x="609600" y="1295400"/>
            <a:ext cx="6172200"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Em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có</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thể</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làm</a:t>
            </a:r>
            <a:r>
              <a:rPr lang="en-US" sz="2400" b="1"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31131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14515" y="698500"/>
            <a:ext cx="8534400"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I. RỪNG VÀ VAI TRÒ CỦA RỪNG</a:t>
            </a:r>
          </a:p>
        </p:txBody>
      </p:sp>
      <p:sp>
        <p:nvSpPr>
          <p:cNvPr id="9" name="TextBox 8"/>
          <p:cNvSpPr txBox="1"/>
          <p:nvPr/>
        </p:nvSpPr>
        <p:spPr>
          <a:xfrm>
            <a:off x="-25400" y="1143000"/>
            <a:ext cx="9169400"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II. CÁC LOẠI RỪNG PHỔ BIẾN Ở VIỆT NAM</a:t>
            </a:r>
          </a:p>
        </p:txBody>
      </p:sp>
      <p:sp>
        <p:nvSpPr>
          <p:cNvPr id="7" name="Tiêu đề phụ 2"/>
          <p:cNvSpPr txBox="1">
            <a:spLocks/>
          </p:cNvSpPr>
          <p:nvPr/>
        </p:nvSpPr>
        <p:spPr>
          <a:xfrm>
            <a:off x="0" y="0"/>
            <a:ext cx="9144000" cy="685800"/>
          </a:xfrm>
          <a:prstGeom prst="rect">
            <a:avLst/>
          </a:prstGeom>
          <a:solidFill>
            <a:schemeClr val="accent5">
              <a:lumMod val="20000"/>
              <a:lumOff val="80000"/>
            </a:schemeClr>
          </a:solidFill>
          <a:ln>
            <a:solidFill>
              <a:schemeClr val="accent5">
                <a:lumMod val="20000"/>
                <a:lumOff val="8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FF0000"/>
                </a:solidFill>
                <a:latin typeface="Times New Roman" pitchFamily="18" charset="0"/>
                <a:cs typeface="Times New Roman" pitchFamily="18" charset="0"/>
              </a:rPr>
              <a:t>BÀI 7: GIỚI THIỆU VỀ RỪNG</a:t>
            </a:r>
            <a:endParaRPr lang="vi-VN"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98808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700" y="850612"/>
            <a:ext cx="9169400"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II. CÁC LOẠI RỪNG PHỔ BIẾN Ở VIỆT NAM</a:t>
            </a:r>
          </a:p>
        </p:txBody>
      </p:sp>
      <p:sp>
        <p:nvSpPr>
          <p:cNvPr id="3" name="Left-Right-Up Arrow 2"/>
          <p:cNvSpPr/>
          <p:nvPr/>
        </p:nvSpPr>
        <p:spPr>
          <a:xfrm rot="10800000">
            <a:off x="1828800" y="1765873"/>
            <a:ext cx="5029200" cy="3644325"/>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0" y="2185548"/>
            <a:ext cx="3810001" cy="830997"/>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CĂN CỨ VÀO MỤC ĐÍCH SỬ DỤNG</a:t>
            </a:r>
          </a:p>
        </p:txBody>
      </p:sp>
      <p:sp>
        <p:nvSpPr>
          <p:cNvPr id="7" name="Rounded Rectangle 6"/>
          <p:cNvSpPr/>
          <p:nvPr/>
        </p:nvSpPr>
        <p:spPr>
          <a:xfrm>
            <a:off x="457200" y="2057400"/>
            <a:ext cx="1371599" cy="1302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Rừng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phòng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a:t>
            </a:r>
            <a:endParaRPr lang="en-US" sz="2400" b="1"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6870700" y="1765873"/>
            <a:ext cx="12192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Rừng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xuất</a:t>
            </a:r>
            <a:endParaRPr lang="en-US" sz="2400" b="1"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3428999" y="5410199"/>
            <a:ext cx="1828800" cy="11430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Rừng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endParaRPr lang="en-US" sz="2400" b="1" dirty="0">
              <a:latin typeface="Times New Roman" panose="02020603050405020304" pitchFamily="18" charset="0"/>
              <a:cs typeface="Times New Roman" panose="02020603050405020304" pitchFamily="18" charset="0"/>
            </a:endParaRPr>
          </a:p>
        </p:txBody>
      </p:sp>
      <p:sp>
        <p:nvSpPr>
          <p:cNvPr id="11" name="Tiêu đề phụ 2"/>
          <p:cNvSpPr txBox="1">
            <a:spLocks/>
          </p:cNvSpPr>
          <p:nvPr/>
        </p:nvSpPr>
        <p:spPr>
          <a:xfrm>
            <a:off x="0" y="0"/>
            <a:ext cx="9144000" cy="685800"/>
          </a:xfrm>
          <a:prstGeom prst="rect">
            <a:avLst/>
          </a:prstGeom>
          <a:solidFill>
            <a:schemeClr val="accent5">
              <a:lumMod val="20000"/>
              <a:lumOff val="80000"/>
            </a:schemeClr>
          </a:solidFill>
          <a:ln>
            <a:solidFill>
              <a:schemeClr val="accent5">
                <a:lumMod val="20000"/>
                <a:lumOff val="8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FF0000"/>
                </a:solidFill>
                <a:latin typeface="Times New Roman" pitchFamily="18" charset="0"/>
                <a:cs typeface="Times New Roman" pitchFamily="18" charset="0"/>
              </a:rPr>
              <a:t>BÀI 7: GIỚI THIỆU VỀ RỪNG</a:t>
            </a:r>
            <a:endParaRPr lang="vi-VN"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004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700" y="850612"/>
            <a:ext cx="9169400"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II. CÁC LOẠI RỪNG PHỔ BIẾN Ở VIỆT NAM</a:t>
            </a:r>
          </a:p>
        </p:txBody>
      </p:sp>
      <p:graphicFrame>
        <p:nvGraphicFramePr>
          <p:cNvPr id="2" name="Table 1"/>
          <p:cNvGraphicFramePr>
            <a:graphicFrameLocks noGrp="1"/>
          </p:cNvGraphicFramePr>
          <p:nvPr>
            <p:extLst>
              <p:ext uri="{D42A27DB-BD31-4B8C-83A1-F6EECF244321}">
                <p14:modId xmlns:p14="http://schemas.microsoft.com/office/powerpoint/2010/main" val="3530959587"/>
              </p:ext>
            </p:extLst>
          </p:nvPr>
        </p:nvGraphicFramePr>
        <p:xfrm>
          <a:off x="12701" y="1435387"/>
          <a:ext cx="9055101" cy="5577840"/>
        </p:xfrm>
        <a:graphic>
          <a:graphicData uri="http://schemas.openxmlformats.org/drawingml/2006/table">
            <a:tbl>
              <a:tblPr firstRow="1" bandRow="1">
                <a:tableStyleId>{5C22544A-7EE6-4342-B048-85BDC9FD1C3A}</a:tableStyleId>
              </a:tblPr>
              <a:tblGrid>
                <a:gridCol w="1798927">
                  <a:extLst>
                    <a:ext uri="{9D8B030D-6E8A-4147-A177-3AD203B41FA5}">
                      <a16:colId xmlns:a16="http://schemas.microsoft.com/office/drawing/2014/main" val="3097416105"/>
                    </a:ext>
                  </a:extLst>
                </a:gridCol>
                <a:gridCol w="997724">
                  <a:extLst>
                    <a:ext uri="{9D8B030D-6E8A-4147-A177-3AD203B41FA5}">
                      <a16:colId xmlns:a16="http://schemas.microsoft.com/office/drawing/2014/main" val="3038406306"/>
                    </a:ext>
                  </a:extLst>
                </a:gridCol>
                <a:gridCol w="6258450">
                  <a:extLst>
                    <a:ext uri="{9D8B030D-6E8A-4147-A177-3AD203B41FA5}">
                      <a16:colId xmlns:a16="http://schemas.microsoft.com/office/drawing/2014/main" val="561563807"/>
                    </a:ext>
                  </a:extLst>
                </a:gridCol>
              </a:tblGrid>
              <a:tr h="1341120">
                <a:tc>
                  <a:txBody>
                    <a:bodyPr/>
                    <a:lstStyle/>
                    <a:p>
                      <a:pPr algn="ctr"/>
                      <a:r>
                        <a:rPr lang="en-US" sz="2400" b="1" dirty="0">
                          <a:latin typeface="Times New Roman" panose="02020603050405020304" pitchFamily="18" charset="0"/>
                          <a:cs typeface="Times New Roman" panose="02020603050405020304" pitchFamily="18" charset="0"/>
                        </a:rPr>
                        <a:t>CÁC</a:t>
                      </a:r>
                      <a:r>
                        <a:rPr lang="en-US" sz="2400" b="1" baseline="0" dirty="0">
                          <a:latin typeface="Times New Roman" panose="02020603050405020304" pitchFamily="18" charset="0"/>
                          <a:cs typeface="Times New Roman" panose="02020603050405020304" pitchFamily="18" charset="0"/>
                        </a:rPr>
                        <a:t> LOẠI RỪNG PHỔ BIẾN</a:t>
                      </a:r>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MỤC</a:t>
                      </a:r>
                      <a:r>
                        <a:rPr lang="en-US" sz="2400" baseline="0" dirty="0">
                          <a:latin typeface="Times New Roman" panose="02020603050405020304" pitchFamily="18" charset="0"/>
                          <a:cs typeface="Times New Roman" panose="02020603050405020304" pitchFamily="18" charset="0"/>
                        </a:rPr>
                        <a:t> ĐÍCH SỬ DỤNG</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62610499"/>
                  </a:ext>
                </a:extLst>
              </a:tr>
              <a:tr h="1753772">
                <a:tc>
                  <a:txBody>
                    <a:bodyPr/>
                    <a:lstStyle/>
                    <a:p>
                      <a:pPr algn="ctr"/>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Rừng</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phòng</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hộ</a:t>
                      </a:r>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Sử</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dụng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chủ</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yếu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để</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bảo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tồn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thiên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nhiên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nguồn</a:t>
                      </a:r>
                      <a:r>
                        <a:rPr lang="en-US" sz="2400" baseline="0" dirty="0">
                          <a:latin typeface="Times New Roman" panose="02020603050405020304" pitchFamily="18" charset="0"/>
                          <a:cs typeface="Times New Roman" panose="02020603050405020304" pitchFamily="18" charset="0"/>
                        </a:rPr>
                        <a:t> gene </a:t>
                      </a:r>
                      <a:r>
                        <a:rPr lang="en-US" sz="2400" baseline="0" dirty="0" err="1">
                          <a:latin typeface="Times New Roman" panose="02020603050405020304" pitchFamily="18" charset="0"/>
                          <a:cs typeface="Times New Roman" panose="02020603050405020304" pitchFamily="18" charset="0"/>
                        </a:rPr>
                        <a:t>sinh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vật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bảo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vệ</a:t>
                      </a:r>
                      <a:r>
                        <a:rPr lang="en-US" sz="2400" baseline="0" dirty="0">
                          <a:latin typeface="Times New Roman" panose="02020603050405020304" pitchFamily="18" charset="0"/>
                          <a:cs typeface="Times New Roman" panose="02020603050405020304" pitchFamily="18" charset="0"/>
                        </a:rPr>
                        <a:t> di </a:t>
                      </a:r>
                      <a:r>
                        <a:rPr lang="en-US" sz="2400" baseline="0" dirty="0" err="1">
                          <a:latin typeface="Times New Roman" panose="02020603050405020304" pitchFamily="18" charset="0"/>
                          <a:cs typeface="Times New Roman" panose="02020603050405020304" pitchFamily="18" charset="0"/>
                        </a:rPr>
                        <a:t>tích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lịch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sử</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danh</a:t>
                      </a:r>
                      <a:r>
                        <a:rPr lang="en-US" sz="2400" baseline="0" dirty="0">
                          <a:latin typeface="Times New Roman" panose="02020603050405020304" pitchFamily="18" charset="0"/>
                          <a:cs typeface="Times New Roman" panose="02020603050405020304" pitchFamily="18" charset="0"/>
                        </a:rPr>
                        <a:t> lam </a:t>
                      </a:r>
                      <a:r>
                        <a:rPr lang="en-US" sz="2400" baseline="0" dirty="0" err="1">
                          <a:latin typeface="Times New Roman" panose="02020603050405020304" pitchFamily="18" charset="0"/>
                          <a:cs typeface="Times New Roman" panose="02020603050405020304" pitchFamily="18" charset="0"/>
                        </a:rPr>
                        <a:t>thắng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cảnh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phục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vụ</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nghỉ</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ngơi</a:t>
                      </a:r>
                      <a:r>
                        <a:rPr lang="en-US" sz="2400" baseline="0" dirty="0">
                          <a:latin typeface="Times New Roman" panose="02020603050405020304" pitchFamily="18" charset="0"/>
                          <a:cs typeface="Times New Roman" panose="02020603050405020304" pitchFamily="18" charset="0"/>
                        </a:rPr>
                        <a:t>, du </a:t>
                      </a:r>
                      <a:r>
                        <a:rPr lang="en-US" sz="2400" baseline="0" dirty="0" err="1">
                          <a:latin typeface="Times New Roman" panose="02020603050405020304" pitchFamily="18" charset="0"/>
                          <a:cs typeface="Times New Roman" panose="02020603050405020304" pitchFamily="18" charset="0"/>
                        </a:rPr>
                        <a:t>lịch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nghiên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cứu</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47460639"/>
                  </a:ext>
                </a:extLst>
              </a:tr>
              <a:tr h="1341120">
                <a:tc>
                  <a:txBody>
                    <a:bodyPr/>
                    <a:lstStyle/>
                    <a:p>
                      <a:pPr algn="ctr"/>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Rừng</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sản</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xuất</a:t>
                      </a:r>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Sử</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dụng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chủ</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yếu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để</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bảo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vệ</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nguồn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nước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bảo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vệ</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đất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chống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xói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mòn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chống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xa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mạc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hóa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hạn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chế</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thiên</a:t>
                      </a:r>
                      <a:r>
                        <a:rPr lang="en-US" sz="2400" baseline="0" dirty="0">
                          <a:latin typeface="Times New Roman" panose="02020603050405020304" pitchFamily="18" charset="0"/>
                          <a:cs typeface="Times New Roman" panose="02020603050405020304" pitchFamily="18" charset="0"/>
                        </a:rPr>
                        <a:t> tai, </a:t>
                      </a:r>
                      <a:r>
                        <a:rPr lang="en-US" sz="2400" baseline="0" dirty="0" err="1">
                          <a:latin typeface="Times New Roman" panose="02020603050405020304" pitchFamily="18" charset="0"/>
                          <a:cs typeface="Times New Roman" panose="02020603050405020304" pitchFamily="18" charset="0"/>
                        </a:rPr>
                        <a:t>điều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hòa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khí</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hậu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bảo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vệ</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môi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trường</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08332502"/>
                  </a:ext>
                </a:extLst>
              </a:tr>
              <a:tr h="928468">
                <a:tc>
                  <a:txBody>
                    <a:bodyPr/>
                    <a:lstStyle/>
                    <a:p>
                      <a:pPr algn="ctr"/>
                      <a:r>
                        <a:rPr lang="en-US" sz="2400" b="1"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Rừng</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đặc</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dụng</a:t>
                      </a:r>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Sử</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dụng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chủ</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yếu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để</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sản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xuất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kinh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doanh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gỗ</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lâm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sản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gỗ</a:t>
                      </a:r>
                      <a:r>
                        <a:rPr lang="en-US" sz="2400" baseline="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582407"/>
                  </a:ext>
                </a:extLst>
              </a:tr>
            </a:tbl>
          </a:graphicData>
        </a:graphic>
      </p:graphicFrame>
      <p:cxnSp>
        <p:nvCxnSpPr>
          <p:cNvPr id="11" name="Straight Arrow Connector 10"/>
          <p:cNvCxnSpPr/>
          <p:nvPr/>
        </p:nvCxnSpPr>
        <p:spPr>
          <a:xfrm>
            <a:off x="1828800" y="3505200"/>
            <a:ext cx="990600" cy="182880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828800" y="5029200"/>
            <a:ext cx="990600" cy="129540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828800" y="3505200"/>
            <a:ext cx="990600" cy="281940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62600" y="3200400"/>
            <a:ext cx="9906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38800" y="4914900"/>
            <a:ext cx="838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765800" y="6553200"/>
            <a:ext cx="24384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iêu đề phụ 2"/>
          <p:cNvSpPr txBox="1">
            <a:spLocks/>
          </p:cNvSpPr>
          <p:nvPr/>
        </p:nvSpPr>
        <p:spPr>
          <a:xfrm>
            <a:off x="0" y="0"/>
            <a:ext cx="9144000" cy="685800"/>
          </a:xfrm>
          <a:prstGeom prst="rect">
            <a:avLst/>
          </a:prstGeom>
          <a:solidFill>
            <a:schemeClr val="accent5">
              <a:lumMod val="20000"/>
              <a:lumOff val="80000"/>
            </a:schemeClr>
          </a:solidFill>
          <a:ln>
            <a:solidFill>
              <a:schemeClr val="accent5">
                <a:lumMod val="20000"/>
                <a:lumOff val="8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FF0000"/>
                </a:solidFill>
                <a:latin typeface="Times New Roman" pitchFamily="18" charset="0"/>
                <a:cs typeface="Times New Roman" pitchFamily="18" charset="0"/>
              </a:rPr>
              <a:t>BÀI 7: GIỚI THIỆU VỀ RỪNG</a:t>
            </a:r>
            <a:endParaRPr lang="vi-VN"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7029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ircle(in)">
                                      <p:cBhvr>
                                        <p:cTn id="24" dur="2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34" y="-84551"/>
            <a:ext cx="9144000" cy="6934200"/>
          </a:xfrm>
          <a:prstGeom prst="rect">
            <a:avLst/>
          </a:prstGeom>
        </p:spPr>
      </p:pic>
      <p:pic>
        <p:nvPicPr>
          <p:cNvPr id="5" name="Picture 8" descr="single flow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19600" y="2819400"/>
            <a:ext cx="914400" cy="95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single flow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5943600" y="1981200"/>
            <a:ext cx="6572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single flow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338795" y="3212187"/>
            <a:ext cx="890805" cy="92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4038600" y="3581401"/>
            <a:ext cx="1219200" cy="106680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992666" y="1379953"/>
            <a:ext cx="1219200" cy="762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086100" y="4625804"/>
            <a:ext cx="952500" cy="10129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729195" y="621532"/>
            <a:ext cx="1219200" cy="59766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8" descr="single flow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467600" y="957470"/>
            <a:ext cx="762000" cy="795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6564997" y="2983586"/>
            <a:ext cx="1131203" cy="45720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979601" y="1763278"/>
            <a:ext cx="1219200"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8040666" y="3684522"/>
            <a:ext cx="1219200" cy="45720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961780" y="4158348"/>
            <a:ext cx="1219200" cy="34959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657350" y="4790344"/>
            <a:ext cx="1219200" cy="34959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657350" y="5966285"/>
            <a:ext cx="1219200" cy="26835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single flow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2667000" y="5257800"/>
            <a:ext cx="838200" cy="874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25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0"/>
                                        </p:tgtEl>
                                        <p:attrNameLst>
                                          <p:attrName>ppt_w</p:attrName>
                                        </p:attrNameLst>
                                      </p:cBhvr>
                                      <p:tavLst>
                                        <p:tav tm="0">
                                          <p:val>
                                            <p:strVal val="ppt_w"/>
                                          </p:val>
                                        </p:tav>
                                        <p:tav tm="100000">
                                          <p:val>
                                            <p:fltVal val="0"/>
                                          </p:val>
                                        </p:tav>
                                      </p:tavLst>
                                    </p:anim>
                                    <p:anim calcmode="lin" valueType="num">
                                      <p:cBhvr>
                                        <p:cTn id="7" dur="500"/>
                                        <p:tgtEl>
                                          <p:spTgt spid="10"/>
                                        </p:tgtEl>
                                        <p:attrNameLst>
                                          <p:attrName>ppt_h</p:attrName>
                                        </p:attrNameLst>
                                      </p:cBhvr>
                                      <p:tavLst>
                                        <p:tav tm="0">
                                          <p:val>
                                            <p:strVal val="ppt_h"/>
                                          </p:val>
                                        </p:tav>
                                        <p:tav tm="100000">
                                          <p:val>
                                            <p:fltVal val="0"/>
                                          </p:val>
                                        </p:tav>
                                      </p:tavLst>
                                    </p:anim>
                                    <p:animEffect transition="out" filter="fade">
                                      <p:cBhvr>
                                        <p:cTn id="8" dur="500"/>
                                        <p:tgtEl>
                                          <p:spTgt spid="10"/>
                                        </p:tgtEl>
                                      </p:cBhvr>
                                    </p:animEffect>
                                    <p:set>
                                      <p:cBhvr>
                                        <p:cTn id="9" dur="1" fill="hold">
                                          <p:stCondLst>
                                            <p:cond delay="499"/>
                                          </p:stCondLst>
                                        </p:cTn>
                                        <p:tgtEl>
                                          <p:spTgt spid="1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11"/>
                                        </p:tgtEl>
                                        <p:attrNameLst>
                                          <p:attrName>ppt_w</p:attrName>
                                        </p:attrNameLst>
                                      </p:cBhvr>
                                      <p:tavLst>
                                        <p:tav tm="0">
                                          <p:val>
                                            <p:strVal val="ppt_w"/>
                                          </p:val>
                                        </p:tav>
                                        <p:tav tm="100000">
                                          <p:val>
                                            <p:fltVal val="0"/>
                                          </p:val>
                                        </p:tav>
                                      </p:tavLst>
                                    </p:anim>
                                    <p:anim calcmode="lin" valueType="num">
                                      <p:cBhvr>
                                        <p:cTn id="14" dur="500"/>
                                        <p:tgtEl>
                                          <p:spTgt spid="11"/>
                                        </p:tgtEl>
                                        <p:attrNameLst>
                                          <p:attrName>ppt_h</p:attrName>
                                        </p:attrNameLst>
                                      </p:cBhvr>
                                      <p:tavLst>
                                        <p:tav tm="0">
                                          <p:val>
                                            <p:strVal val="ppt_h"/>
                                          </p:val>
                                        </p:tav>
                                        <p:tav tm="100000">
                                          <p:val>
                                            <p:fltVal val="0"/>
                                          </p:val>
                                        </p:tav>
                                      </p:tavLst>
                                    </p:anim>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13"/>
                                        </p:tgtEl>
                                        <p:attrNameLst>
                                          <p:attrName>ppt_w</p:attrName>
                                        </p:attrNameLst>
                                      </p:cBhvr>
                                      <p:tavLst>
                                        <p:tav tm="0">
                                          <p:val>
                                            <p:strVal val="ppt_w"/>
                                          </p:val>
                                        </p:tav>
                                        <p:tav tm="100000">
                                          <p:val>
                                            <p:fltVal val="0"/>
                                          </p:val>
                                        </p:tav>
                                      </p:tavLst>
                                    </p:anim>
                                    <p:anim calcmode="lin" valueType="num">
                                      <p:cBhvr>
                                        <p:cTn id="28" dur="500"/>
                                        <p:tgtEl>
                                          <p:spTgt spid="13"/>
                                        </p:tgtEl>
                                        <p:attrNameLst>
                                          <p:attrName>ppt_h</p:attrName>
                                        </p:attrNameLst>
                                      </p:cBhvr>
                                      <p:tavLst>
                                        <p:tav tm="0">
                                          <p:val>
                                            <p:strVal val="ppt_h"/>
                                          </p:val>
                                        </p:tav>
                                        <p:tav tm="100000">
                                          <p:val>
                                            <p:fltVal val="0"/>
                                          </p:val>
                                        </p:tav>
                                      </p:tavLst>
                                    </p:anim>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0" nodeType="clickEffect">
                                  <p:stCondLst>
                                    <p:cond delay="0"/>
                                  </p:stCondLst>
                                  <p:childTnLst>
                                    <p:anim calcmode="lin" valueType="num">
                                      <p:cBhvr>
                                        <p:cTn id="34" dur="500"/>
                                        <p:tgtEl>
                                          <p:spTgt spid="16"/>
                                        </p:tgtEl>
                                        <p:attrNameLst>
                                          <p:attrName>ppt_w</p:attrName>
                                        </p:attrNameLst>
                                      </p:cBhvr>
                                      <p:tavLst>
                                        <p:tav tm="0">
                                          <p:val>
                                            <p:strVal val="ppt_w"/>
                                          </p:val>
                                        </p:tav>
                                        <p:tav tm="100000">
                                          <p:val>
                                            <p:fltVal val="0"/>
                                          </p:val>
                                        </p:tav>
                                      </p:tavLst>
                                    </p:anim>
                                    <p:anim calcmode="lin" valueType="num">
                                      <p:cBhvr>
                                        <p:cTn id="35" dur="500"/>
                                        <p:tgtEl>
                                          <p:spTgt spid="16"/>
                                        </p:tgtEl>
                                        <p:attrNameLst>
                                          <p:attrName>ppt_h</p:attrName>
                                        </p:attrNameLst>
                                      </p:cBhvr>
                                      <p:tavLst>
                                        <p:tav tm="0">
                                          <p:val>
                                            <p:strVal val="ppt_h"/>
                                          </p:val>
                                        </p:tav>
                                        <p:tav tm="100000">
                                          <p:val>
                                            <p:fltVal val="0"/>
                                          </p:val>
                                        </p:tav>
                                      </p:tavLst>
                                    </p:anim>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17"/>
                                        </p:tgtEl>
                                        <p:attrNameLst>
                                          <p:attrName>ppt_w</p:attrName>
                                        </p:attrNameLst>
                                      </p:cBhvr>
                                      <p:tavLst>
                                        <p:tav tm="0">
                                          <p:val>
                                            <p:strVal val="ppt_w"/>
                                          </p:val>
                                        </p:tav>
                                        <p:tav tm="100000">
                                          <p:val>
                                            <p:fltVal val="0"/>
                                          </p:val>
                                        </p:tav>
                                      </p:tavLst>
                                    </p:anim>
                                    <p:anim calcmode="lin" valueType="num">
                                      <p:cBhvr>
                                        <p:cTn id="42" dur="500"/>
                                        <p:tgtEl>
                                          <p:spTgt spid="17"/>
                                        </p:tgtEl>
                                        <p:attrNameLst>
                                          <p:attrName>ppt_h</p:attrName>
                                        </p:attrNameLst>
                                      </p:cBhvr>
                                      <p:tavLst>
                                        <p:tav tm="0">
                                          <p:val>
                                            <p:strVal val="ppt_h"/>
                                          </p:val>
                                        </p:tav>
                                        <p:tav tm="100000">
                                          <p:val>
                                            <p:fltVal val="0"/>
                                          </p:val>
                                        </p:tav>
                                      </p:tavLst>
                                    </p:anim>
                                    <p:animEffect transition="out" filter="fade">
                                      <p:cBhvr>
                                        <p:cTn id="43" dur="500"/>
                                        <p:tgtEl>
                                          <p:spTgt spid="17"/>
                                        </p:tgtEl>
                                      </p:cBhvr>
                                    </p:animEffect>
                                    <p:set>
                                      <p:cBhvr>
                                        <p:cTn id="44" dur="1" fill="hold">
                                          <p:stCondLst>
                                            <p:cond delay="499"/>
                                          </p:stCondLst>
                                        </p:cTn>
                                        <p:tgtEl>
                                          <p:spTgt spid="1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0" nodeType="clickEffect">
                                  <p:stCondLst>
                                    <p:cond delay="0"/>
                                  </p:stCondLst>
                                  <p:childTnLst>
                                    <p:anim calcmode="lin" valueType="num">
                                      <p:cBhvr>
                                        <p:cTn id="48" dur="500"/>
                                        <p:tgtEl>
                                          <p:spTgt spid="18"/>
                                        </p:tgtEl>
                                        <p:attrNameLst>
                                          <p:attrName>ppt_w</p:attrName>
                                        </p:attrNameLst>
                                      </p:cBhvr>
                                      <p:tavLst>
                                        <p:tav tm="0">
                                          <p:val>
                                            <p:strVal val="ppt_w"/>
                                          </p:val>
                                        </p:tav>
                                        <p:tav tm="100000">
                                          <p:val>
                                            <p:fltVal val="0"/>
                                          </p:val>
                                        </p:tav>
                                      </p:tavLst>
                                    </p:anim>
                                    <p:anim calcmode="lin" valueType="num">
                                      <p:cBhvr>
                                        <p:cTn id="49" dur="500"/>
                                        <p:tgtEl>
                                          <p:spTgt spid="18"/>
                                        </p:tgtEl>
                                        <p:attrNameLst>
                                          <p:attrName>ppt_h</p:attrName>
                                        </p:attrNameLst>
                                      </p:cBhvr>
                                      <p:tavLst>
                                        <p:tav tm="0">
                                          <p:val>
                                            <p:strVal val="ppt_h"/>
                                          </p:val>
                                        </p:tav>
                                        <p:tav tm="100000">
                                          <p:val>
                                            <p:fltVal val="0"/>
                                          </p:val>
                                        </p:tav>
                                      </p:tavLst>
                                    </p:anim>
                                    <p:animEffect transition="out" filter="fade">
                                      <p:cBhvr>
                                        <p:cTn id="50" dur="500"/>
                                        <p:tgtEl>
                                          <p:spTgt spid="18"/>
                                        </p:tgtEl>
                                      </p:cBhvr>
                                    </p:animEffect>
                                    <p:set>
                                      <p:cBhvr>
                                        <p:cTn id="51" dur="1" fill="hold">
                                          <p:stCondLst>
                                            <p:cond delay="499"/>
                                          </p:stCondLst>
                                        </p:cTn>
                                        <p:tgtEl>
                                          <p:spTgt spid="1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grpId="0" nodeType="clickEffect">
                                  <p:stCondLst>
                                    <p:cond delay="0"/>
                                  </p:stCondLst>
                                  <p:childTnLst>
                                    <p:anim calcmode="lin" valueType="num">
                                      <p:cBhvr>
                                        <p:cTn id="55" dur="500"/>
                                        <p:tgtEl>
                                          <p:spTgt spid="19"/>
                                        </p:tgtEl>
                                        <p:attrNameLst>
                                          <p:attrName>ppt_w</p:attrName>
                                        </p:attrNameLst>
                                      </p:cBhvr>
                                      <p:tavLst>
                                        <p:tav tm="0">
                                          <p:val>
                                            <p:strVal val="ppt_w"/>
                                          </p:val>
                                        </p:tav>
                                        <p:tav tm="100000">
                                          <p:val>
                                            <p:fltVal val="0"/>
                                          </p:val>
                                        </p:tav>
                                      </p:tavLst>
                                    </p:anim>
                                    <p:anim calcmode="lin" valueType="num">
                                      <p:cBhvr>
                                        <p:cTn id="56" dur="500"/>
                                        <p:tgtEl>
                                          <p:spTgt spid="19"/>
                                        </p:tgtEl>
                                        <p:attrNameLst>
                                          <p:attrName>ppt_h</p:attrName>
                                        </p:attrNameLst>
                                      </p:cBhvr>
                                      <p:tavLst>
                                        <p:tav tm="0">
                                          <p:val>
                                            <p:strVal val="ppt_h"/>
                                          </p:val>
                                        </p:tav>
                                        <p:tav tm="100000">
                                          <p:val>
                                            <p:fltVal val="0"/>
                                          </p:val>
                                        </p:tav>
                                      </p:tavLst>
                                    </p:anim>
                                    <p:animEffect transition="out" filter="fade">
                                      <p:cBhvr>
                                        <p:cTn id="57" dur="500"/>
                                        <p:tgtEl>
                                          <p:spTgt spid="19"/>
                                        </p:tgtEl>
                                      </p:cBhvr>
                                    </p:animEffect>
                                    <p:set>
                                      <p:cBhvr>
                                        <p:cTn id="58" dur="1" fill="hold">
                                          <p:stCondLst>
                                            <p:cond delay="499"/>
                                          </p:stCondLst>
                                        </p:cTn>
                                        <p:tgtEl>
                                          <p:spTgt spid="1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20"/>
                                        </p:tgtEl>
                                        <p:attrNameLst>
                                          <p:attrName>ppt_w</p:attrName>
                                        </p:attrNameLst>
                                      </p:cBhvr>
                                      <p:tavLst>
                                        <p:tav tm="0">
                                          <p:val>
                                            <p:strVal val="ppt_w"/>
                                          </p:val>
                                        </p:tav>
                                        <p:tav tm="100000">
                                          <p:val>
                                            <p:fltVal val="0"/>
                                          </p:val>
                                        </p:tav>
                                      </p:tavLst>
                                    </p:anim>
                                    <p:anim calcmode="lin" valueType="num">
                                      <p:cBhvr>
                                        <p:cTn id="63" dur="500"/>
                                        <p:tgtEl>
                                          <p:spTgt spid="20"/>
                                        </p:tgtEl>
                                        <p:attrNameLst>
                                          <p:attrName>ppt_h</p:attrName>
                                        </p:attrNameLst>
                                      </p:cBhvr>
                                      <p:tavLst>
                                        <p:tav tm="0">
                                          <p:val>
                                            <p:strVal val="ppt_h"/>
                                          </p:val>
                                        </p:tav>
                                        <p:tav tm="100000">
                                          <p:val>
                                            <p:fltVal val="0"/>
                                          </p:val>
                                        </p:tav>
                                      </p:tavLst>
                                    </p:anim>
                                    <p:animEffect transition="out" filter="fade">
                                      <p:cBhvr>
                                        <p:cTn id="64" dur="500"/>
                                        <p:tgtEl>
                                          <p:spTgt spid="20"/>
                                        </p:tgtEl>
                                      </p:cBhvr>
                                    </p:animEffect>
                                    <p:set>
                                      <p:cBhvr>
                                        <p:cTn id="65" dur="1" fill="hold">
                                          <p:stCondLst>
                                            <p:cond delay="499"/>
                                          </p:stCondLst>
                                        </p:cTn>
                                        <p:tgtEl>
                                          <p:spTgt spid="2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0" nodeType="clickEffect">
                                  <p:stCondLst>
                                    <p:cond delay="0"/>
                                  </p:stCondLst>
                                  <p:childTnLst>
                                    <p:anim calcmode="lin" valueType="num">
                                      <p:cBhvr>
                                        <p:cTn id="69" dur="500"/>
                                        <p:tgtEl>
                                          <p:spTgt spid="21"/>
                                        </p:tgtEl>
                                        <p:attrNameLst>
                                          <p:attrName>ppt_w</p:attrName>
                                        </p:attrNameLst>
                                      </p:cBhvr>
                                      <p:tavLst>
                                        <p:tav tm="0">
                                          <p:val>
                                            <p:strVal val="ppt_w"/>
                                          </p:val>
                                        </p:tav>
                                        <p:tav tm="100000">
                                          <p:val>
                                            <p:fltVal val="0"/>
                                          </p:val>
                                        </p:tav>
                                      </p:tavLst>
                                    </p:anim>
                                    <p:anim calcmode="lin" valueType="num">
                                      <p:cBhvr>
                                        <p:cTn id="70" dur="500"/>
                                        <p:tgtEl>
                                          <p:spTgt spid="21"/>
                                        </p:tgtEl>
                                        <p:attrNameLst>
                                          <p:attrName>ppt_h</p:attrName>
                                        </p:attrNameLst>
                                      </p:cBhvr>
                                      <p:tavLst>
                                        <p:tav tm="0">
                                          <p:val>
                                            <p:strVal val="ppt_h"/>
                                          </p:val>
                                        </p:tav>
                                        <p:tav tm="100000">
                                          <p:val>
                                            <p:fltVal val="0"/>
                                          </p:val>
                                        </p:tav>
                                      </p:tavLst>
                                    </p:anim>
                                    <p:animEffect transition="out" filter="fade">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endParaRPr lang="vi-VN"/>
          </a:p>
        </p:txBody>
      </p:sp>
      <p:sp>
        <p:nvSpPr>
          <p:cNvPr id="3" name="Chỗ dành sẵn cho Nội dung 2"/>
          <p:cNvSpPr>
            <a:spLocks noGrp="1"/>
          </p:cNvSpPr>
          <p:nvPr>
            <p:ph idx="1"/>
          </p:nvPr>
        </p:nvSpPr>
        <p:spPr/>
        <p:txBody>
          <a:bodyPr/>
          <a:lstStyle/>
          <a:p>
            <a:endParaRPr lang="vi-VN"/>
          </a:p>
        </p:txBody>
      </p:sp>
      <p:pic>
        <p:nvPicPr>
          <p:cNvPr id="2050" name="Picture 2" descr="hình ảnh về rừ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920931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êu đề 1"/>
          <p:cNvSpPr txBox="1">
            <a:spLocks/>
          </p:cNvSpPr>
          <p:nvPr/>
        </p:nvSpPr>
        <p:spPr>
          <a:xfrm>
            <a:off x="762000" y="1066800"/>
            <a:ext cx="7772400" cy="1470025"/>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i="1" dirty="0">
                <a:solidFill>
                  <a:srgbClr val="FF0000"/>
                </a:solidFill>
                <a:latin typeface="Times New Roman" pitchFamily="18" charset="0"/>
                <a:cs typeface="Times New Roman" pitchFamily="18" charset="0"/>
              </a:rPr>
              <a:t>CHƯƠNG II: LÂM NGHIỆP</a:t>
            </a:r>
            <a:endParaRPr lang="vi-VN" sz="4800" b="1" i="1" dirty="0">
              <a:solidFill>
                <a:srgbClr val="FF0000"/>
              </a:solidFill>
              <a:latin typeface="Times New Roman" pitchFamily="18" charset="0"/>
              <a:cs typeface="Times New Roman" pitchFamily="18" charset="0"/>
            </a:endParaRPr>
          </a:p>
        </p:txBody>
      </p:sp>
      <p:sp>
        <p:nvSpPr>
          <p:cNvPr id="6" name="Tiêu đề phụ 2"/>
          <p:cNvSpPr txBox="1">
            <a:spLocks/>
          </p:cNvSpPr>
          <p:nvPr/>
        </p:nvSpPr>
        <p:spPr>
          <a:xfrm>
            <a:off x="685800" y="3352800"/>
            <a:ext cx="7162800" cy="685800"/>
          </a:xfrm>
          <a:prstGeom prst="rect">
            <a:avLst/>
          </a:prstGeom>
          <a:solidFill>
            <a:srgbClr val="FFC00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00B050"/>
                </a:solidFill>
                <a:latin typeface="Times New Roman" pitchFamily="18" charset="0"/>
                <a:cs typeface="Times New Roman" pitchFamily="18" charset="0"/>
              </a:rPr>
              <a:t>BÀI 7: GIỚI THIỆU VỀ RỪNG</a:t>
            </a:r>
            <a:endParaRPr lang="vi-VN" sz="36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87360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3"/>
          <p:cNvGraphicFramePr>
            <a:graphicFrameLocks noGrp="1"/>
          </p:cNvGraphicFramePr>
          <p:nvPr>
            <p:extLst>
              <p:ext uri="{D42A27DB-BD31-4B8C-83A1-F6EECF244321}">
                <p14:modId xmlns:p14="http://schemas.microsoft.com/office/powerpoint/2010/main" val="3679031296"/>
              </p:ext>
            </p:extLst>
          </p:nvPr>
        </p:nvGraphicFramePr>
        <p:xfrm>
          <a:off x="1" y="457200"/>
          <a:ext cx="9144000" cy="6354235"/>
        </p:xfrm>
        <a:graphic>
          <a:graphicData uri="http://schemas.openxmlformats.org/drawingml/2006/table">
            <a:tbl>
              <a:tblPr>
                <a:tableStyleId>{5C22544A-7EE6-4342-B048-85BDC9FD1C3A}</a:tableStyleId>
              </a:tblPr>
              <a:tblGrid>
                <a:gridCol w="660091">
                  <a:extLst>
                    <a:ext uri="{9D8B030D-6E8A-4147-A177-3AD203B41FA5}">
                      <a16:colId xmlns:a16="http://schemas.microsoft.com/office/drawing/2014/main" val="20000"/>
                    </a:ext>
                  </a:extLst>
                </a:gridCol>
                <a:gridCol w="7337435">
                  <a:extLst>
                    <a:ext uri="{9D8B030D-6E8A-4147-A177-3AD203B41FA5}">
                      <a16:colId xmlns:a16="http://schemas.microsoft.com/office/drawing/2014/main" val="20001"/>
                    </a:ext>
                  </a:extLst>
                </a:gridCol>
                <a:gridCol w="1146474">
                  <a:extLst>
                    <a:ext uri="{9D8B030D-6E8A-4147-A177-3AD203B41FA5}">
                      <a16:colId xmlns:a16="http://schemas.microsoft.com/office/drawing/2014/main" val="20002"/>
                    </a:ext>
                  </a:extLst>
                </a:gridCol>
              </a:tblGrid>
              <a:tr h="809901">
                <a:tc>
                  <a:txBody>
                    <a:bodyPr/>
                    <a:lstStyle/>
                    <a:p>
                      <a:pPr algn="ctr">
                        <a:lnSpc>
                          <a:spcPct val="120000"/>
                        </a:lnSpc>
                        <a:spcAft>
                          <a:spcPts val="0"/>
                        </a:spcAft>
                        <a:tabLst>
                          <a:tab pos="5486400" algn="r"/>
                        </a:tabLst>
                      </a:pPr>
                      <a:r>
                        <a:rPr lang="en-US" sz="2400" dirty="0">
                          <a:solidFill>
                            <a:srgbClr val="FF0000"/>
                          </a:solidFill>
                          <a:effectLst/>
                          <a:latin typeface="Times New Roman" panose="02020603050405020304" pitchFamily="18" charset="0"/>
                          <a:cs typeface="Times New Roman" panose="02020603050405020304" pitchFamily="18" charset="0"/>
                        </a:rPr>
                        <a:t>STT</a:t>
                      </a:r>
                      <a:endParaRPr lang="vi-VN" sz="28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20000"/>
                        </a:lnSpc>
                        <a:spcAft>
                          <a:spcPts val="0"/>
                        </a:spcAft>
                        <a:tabLst>
                          <a:tab pos="2743200" algn="ctr"/>
                          <a:tab pos="5486400" algn="r"/>
                        </a:tabLst>
                      </a:pPr>
                      <a:r>
                        <a:rPr lang="en-US" sz="2400" b="1" dirty="0" err="1">
                          <a:solidFill>
                            <a:srgbClr val="FF0000"/>
                          </a:solidFill>
                          <a:effectLst/>
                          <a:latin typeface="Times New Roman" panose="02020603050405020304" pitchFamily="18" charset="0"/>
                          <a:cs typeface="Times New Roman" panose="02020603050405020304" pitchFamily="18" charset="0"/>
                        </a:rPr>
                        <a:t>Vai</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trò</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của</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rừng</a:t>
                      </a:r>
                      <a:endParaRPr lang="vi-VN" sz="2800" b="1"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20000"/>
                        </a:lnSpc>
                        <a:spcAft>
                          <a:spcPts val="0"/>
                        </a:spcAft>
                        <a:tabLst>
                          <a:tab pos="2743200" algn="ctr"/>
                          <a:tab pos="5486400" algn="r"/>
                        </a:tabLst>
                      </a:pPr>
                      <a:r>
                        <a:rPr lang="en-US" sz="2400" dirty="0">
                          <a:solidFill>
                            <a:srgbClr val="FF0000"/>
                          </a:solidFill>
                          <a:effectLst/>
                          <a:latin typeface="Times New Roman" panose="02020603050405020304" pitchFamily="18" charset="0"/>
                          <a:ea typeface="+mn-ea"/>
                          <a:cs typeface="Times New Roman" panose="02020603050405020304" pitchFamily="18" charset="0"/>
                        </a:rPr>
                        <a:t>Đ/S</a:t>
                      </a:r>
                      <a:endParaRPr lang="vi-VN" sz="28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32668">
                <a:tc>
                  <a:txBody>
                    <a:bodyPr/>
                    <a:lstStyle/>
                    <a:p>
                      <a:pPr algn="ctr">
                        <a:lnSpc>
                          <a:spcPct val="120000"/>
                        </a:lnSpc>
                        <a:spcAft>
                          <a:spcPts val="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1</a:t>
                      </a:r>
                      <a:endParaRPr lang="vi-VN" sz="2800" dirty="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20000"/>
                        </a:lnSpc>
                        <a:spcAft>
                          <a:spcPts val="0"/>
                        </a:spcAft>
                        <a:tabLst>
                          <a:tab pos="2743200" algn="ctr"/>
                          <a:tab pos="5486400" algn="r"/>
                        </a:tabLst>
                      </a:pPr>
                      <a:r>
                        <a:rPr lang="en-US" sz="2400" dirty="0" err="1">
                          <a:solidFill>
                            <a:schemeClr val="accent2"/>
                          </a:solidFill>
                          <a:effectLst/>
                          <a:latin typeface="Times New Roman" panose="02020603050405020304" pitchFamily="18" charset="0"/>
                          <a:cs typeface="Times New Roman" panose="02020603050405020304" pitchFamily="18" charset="0"/>
                        </a:rPr>
                        <a:t>Bảo</a:t>
                      </a:r>
                      <a:r>
                        <a:rPr lang="en-US" sz="2400" dirty="0">
                          <a:solidFill>
                            <a:schemeClr val="accent2"/>
                          </a:solidFill>
                          <a:effectLst/>
                          <a:latin typeface="Times New Roman" panose="02020603050405020304" pitchFamily="18" charset="0"/>
                          <a:cs typeface="Times New Roman" panose="02020603050405020304" pitchFamily="18" charset="0"/>
                        </a:rPr>
                        <a:t> </a:t>
                      </a:r>
                      <a:r>
                        <a:rPr lang="en-US" sz="2400" dirty="0" err="1">
                          <a:solidFill>
                            <a:schemeClr val="accent2"/>
                          </a:solidFill>
                          <a:effectLst/>
                          <a:latin typeface="Times New Roman" panose="02020603050405020304" pitchFamily="18" charset="0"/>
                          <a:cs typeface="Times New Roman" panose="02020603050405020304" pitchFamily="18" charset="0"/>
                        </a:rPr>
                        <a:t>vệ</a:t>
                      </a:r>
                      <a:r>
                        <a:rPr lang="en-US" sz="2400" dirty="0">
                          <a:solidFill>
                            <a:schemeClr val="accent2"/>
                          </a:solidFill>
                          <a:effectLst/>
                          <a:latin typeface="Times New Roman" panose="02020603050405020304" pitchFamily="18" charset="0"/>
                          <a:cs typeface="Times New Roman" panose="02020603050405020304" pitchFamily="18" charset="0"/>
                        </a:rPr>
                        <a:t> </a:t>
                      </a:r>
                      <a:r>
                        <a:rPr lang="en-US" sz="2400" dirty="0" err="1">
                          <a:solidFill>
                            <a:schemeClr val="accent2"/>
                          </a:solidFill>
                          <a:effectLst/>
                          <a:latin typeface="Times New Roman" panose="02020603050405020304" pitchFamily="18" charset="0"/>
                          <a:cs typeface="Times New Roman" panose="02020603050405020304" pitchFamily="18" charset="0"/>
                        </a:rPr>
                        <a:t>nguồn</a:t>
                      </a:r>
                      <a:r>
                        <a:rPr lang="en-US" sz="2400" dirty="0">
                          <a:solidFill>
                            <a:schemeClr val="accent2"/>
                          </a:solidFill>
                          <a:effectLst/>
                          <a:latin typeface="Times New Roman" panose="02020603050405020304" pitchFamily="18" charset="0"/>
                          <a:cs typeface="Times New Roman" panose="02020603050405020304" pitchFamily="18" charset="0"/>
                        </a:rPr>
                        <a:t> </a:t>
                      </a:r>
                      <a:r>
                        <a:rPr lang="en-US" sz="2400" dirty="0" err="1">
                          <a:solidFill>
                            <a:schemeClr val="accent2"/>
                          </a:solidFill>
                          <a:effectLst/>
                          <a:latin typeface="Times New Roman" panose="02020603050405020304" pitchFamily="18" charset="0"/>
                          <a:cs typeface="Times New Roman" panose="02020603050405020304" pitchFamily="18" charset="0"/>
                        </a:rPr>
                        <a:t>nước</a:t>
                      </a:r>
                      <a:r>
                        <a:rPr lang="en-US" sz="2400" dirty="0">
                          <a:solidFill>
                            <a:schemeClr val="accent2"/>
                          </a:solidFill>
                          <a:effectLst/>
                          <a:latin typeface="Times New Roman" panose="02020603050405020304" pitchFamily="18" charset="0"/>
                          <a:cs typeface="Times New Roman" panose="02020603050405020304" pitchFamily="18" charset="0"/>
                        </a:rPr>
                        <a:t>, </a:t>
                      </a:r>
                      <a:r>
                        <a:rPr lang="en-US" sz="2400" dirty="0" err="1">
                          <a:solidFill>
                            <a:schemeClr val="accent2"/>
                          </a:solidFill>
                          <a:effectLst/>
                          <a:latin typeface="Times New Roman" panose="02020603050405020304" pitchFamily="18" charset="0"/>
                          <a:cs typeface="Times New Roman" panose="02020603050405020304" pitchFamily="18" charset="0"/>
                        </a:rPr>
                        <a:t>chống</a:t>
                      </a:r>
                      <a:r>
                        <a:rPr lang="en-US" sz="2400" dirty="0">
                          <a:solidFill>
                            <a:schemeClr val="accent2"/>
                          </a:solidFill>
                          <a:effectLst/>
                          <a:latin typeface="Times New Roman" panose="02020603050405020304" pitchFamily="18" charset="0"/>
                          <a:cs typeface="Times New Roman" panose="02020603050405020304" pitchFamily="18" charset="0"/>
                        </a:rPr>
                        <a:t> </a:t>
                      </a:r>
                      <a:r>
                        <a:rPr lang="en-US" sz="2400" dirty="0" err="1">
                          <a:solidFill>
                            <a:schemeClr val="accent2"/>
                          </a:solidFill>
                          <a:effectLst/>
                          <a:latin typeface="Times New Roman" panose="02020603050405020304" pitchFamily="18" charset="0"/>
                          <a:cs typeface="Times New Roman" panose="02020603050405020304" pitchFamily="18" charset="0"/>
                        </a:rPr>
                        <a:t>xói</a:t>
                      </a:r>
                      <a:r>
                        <a:rPr lang="en-US" sz="2400" dirty="0">
                          <a:solidFill>
                            <a:schemeClr val="accent2"/>
                          </a:solidFill>
                          <a:effectLst/>
                          <a:latin typeface="Times New Roman" panose="02020603050405020304" pitchFamily="18" charset="0"/>
                          <a:cs typeface="Times New Roman" panose="02020603050405020304" pitchFamily="18" charset="0"/>
                        </a:rPr>
                        <a:t> </a:t>
                      </a:r>
                      <a:r>
                        <a:rPr lang="en-US" sz="2400" dirty="0" err="1">
                          <a:solidFill>
                            <a:schemeClr val="accent2"/>
                          </a:solidFill>
                          <a:effectLst/>
                          <a:latin typeface="Times New Roman" panose="02020603050405020304" pitchFamily="18" charset="0"/>
                          <a:cs typeface="Times New Roman" panose="02020603050405020304" pitchFamily="18" charset="0"/>
                        </a:rPr>
                        <a:t>mòn</a:t>
                      </a:r>
                      <a:endParaRPr lang="vi-VN" sz="2800" dirty="0">
                        <a:solidFill>
                          <a:schemeClr val="accent2"/>
                        </a:solidFill>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tabLst>
                          <a:tab pos="2743200" algn="ctr"/>
                          <a:tab pos="5486400" algn="r"/>
                        </a:tabLst>
                      </a:pPr>
                      <a:r>
                        <a:rPr lang="en-US" sz="24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68033">
                <a:tc>
                  <a:txBody>
                    <a:bodyPr/>
                    <a:lstStyle/>
                    <a:p>
                      <a:pPr algn="ctr">
                        <a:lnSpc>
                          <a:spcPct val="120000"/>
                        </a:lnSpc>
                        <a:spcAft>
                          <a:spcPts val="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2</a:t>
                      </a:r>
                      <a:endParaRPr lang="vi-VN" sz="2800" dirty="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20000"/>
                        </a:lnSpc>
                        <a:spcAft>
                          <a:spcPts val="0"/>
                        </a:spcAft>
                        <a:tabLst>
                          <a:tab pos="2743200" algn="ctr"/>
                          <a:tab pos="5486400" algn="r"/>
                        </a:tabLst>
                      </a:pPr>
                      <a:r>
                        <a:rPr lang="en-US" sz="2400" dirty="0" err="1">
                          <a:solidFill>
                            <a:srgbClr val="0070C0"/>
                          </a:solidFill>
                          <a:effectLst/>
                          <a:latin typeface="Times New Roman" panose="02020603050405020304" pitchFamily="18" charset="0"/>
                          <a:cs typeface="Times New Roman" panose="02020603050405020304" pitchFamily="18" charset="0"/>
                        </a:rPr>
                        <a:t>Chắn</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gió</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chắn</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cát</a:t>
                      </a:r>
                      <a:r>
                        <a:rPr lang="en-US" sz="2400" dirty="0">
                          <a:solidFill>
                            <a:srgbClr val="0070C0"/>
                          </a:solidFill>
                          <a:effectLst/>
                          <a:latin typeface="Times New Roman" panose="02020603050405020304" pitchFamily="18" charset="0"/>
                          <a:cs typeface="Times New Roman" panose="02020603050405020304" pitchFamily="18" charset="0"/>
                        </a:rPr>
                        <a:t> bay, </a:t>
                      </a:r>
                      <a:r>
                        <a:rPr lang="en-US" sz="2400" dirty="0" err="1">
                          <a:solidFill>
                            <a:srgbClr val="0070C0"/>
                          </a:solidFill>
                          <a:effectLst/>
                          <a:latin typeface="Times New Roman" panose="02020603050405020304" pitchFamily="18" charset="0"/>
                          <a:cs typeface="Times New Roman" panose="02020603050405020304" pitchFamily="18" charset="0"/>
                        </a:rPr>
                        <a:t>chắn</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sóng</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bảo</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vệ</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đê</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biển</a:t>
                      </a:r>
                      <a:endParaRPr lang="vi-VN"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tabLst>
                          <a:tab pos="2743200" algn="ctr"/>
                          <a:tab pos="5486400" algn="r"/>
                        </a:tabLst>
                      </a:pPr>
                      <a:r>
                        <a:rPr lang="en-US" sz="24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9508">
                <a:tc>
                  <a:txBody>
                    <a:bodyPr/>
                    <a:lstStyle/>
                    <a:p>
                      <a:pPr algn="ctr">
                        <a:lnSpc>
                          <a:spcPct val="120000"/>
                        </a:lnSpc>
                        <a:spcAft>
                          <a:spcPts val="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3</a:t>
                      </a:r>
                      <a:endParaRPr lang="vi-VN" sz="2800" dirty="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20000"/>
                        </a:lnSpc>
                        <a:spcAft>
                          <a:spcPts val="0"/>
                        </a:spcAft>
                        <a:tabLst>
                          <a:tab pos="2743200" algn="ctr"/>
                          <a:tab pos="5486400" algn="r"/>
                        </a:tabLst>
                      </a:pPr>
                      <a:r>
                        <a:rPr lang="en-US" sz="2400" dirty="0" err="1">
                          <a:solidFill>
                            <a:schemeClr val="accent6"/>
                          </a:solidFill>
                          <a:effectLst/>
                          <a:latin typeface="Times New Roman" panose="02020603050405020304" pitchFamily="18" charset="0"/>
                          <a:cs typeface="Times New Roman" panose="02020603050405020304" pitchFamily="18" charset="0"/>
                        </a:rPr>
                        <a:t>Điều</a:t>
                      </a:r>
                      <a:r>
                        <a:rPr lang="en-US" sz="2400" dirty="0">
                          <a:solidFill>
                            <a:schemeClr val="accent6"/>
                          </a:solidFill>
                          <a:effectLst/>
                          <a:latin typeface="Times New Roman" panose="02020603050405020304" pitchFamily="18" charset="0"/>
                          <a:cs typeface="Times New Roman" panose="02020603050405020304" pitchFamily="18" charset="0"/>
                        </a:rPr>
                        <a:t> </a:t>
                      </a:r>
                      <a:r>
                        <a:rPr lang="en-US" sz="2400" dirty="0" err="1">
                          <a:solidFill>
                            <a:schemeClr val="accent6"/>
                          </a:solidFill>
                          <a:effectLst/>
                          <a:latin typeface="Times New Roman" panose="02020603050405020304" pitchFamily="18" charset="0"/>
                          <a:cs typeface="Times New Roman" panose="02020603050405020304" pitchFamily="18" charset="0"/>
                        </a:rPr>
                        <a:t>hòa</a:t>
                      </a:r>
                      <a:r>
                        <a:rPr lang="en-US" sz="2400" dirty="0">
                          <a:solidFill>
                            <a:schemeClr val="accent6"/>
                          </a:solidFill>
                          <a:effectLst/>
                          <a:latin typeface="Times New Roman" panose="02020603050405020304" pitchFamily="18" charset="0"/>
                          <a:cs typeface="Times New Roman" panose="02020603050405020304" pitchFamily="18" charset="0"/>
                        </a:rPr>
                        <a:t> </a:t>
                      </a:r>
                      <a:r>
                        <a:rPr lang="en-US" sz="2400" dirty="0" err="1">
                          <a:solidFill>
                            <a:schemeClr val="accent6"/>
                          </a:solidFill>
                          <a:effectLst/>
                          <a:latin typeface="Times New Roman" panose="02020603050405020304" pitchFamily="18" charset="0"/>
                          <a:cs typeface="Times New Roman" panose="02020603050405020304" pitchFamily="18" charset="0"/>
                        </a:rPr>
                        <a:t>khí</a:t>
                      </a:r>
                      <a:r>
                        <a:rPr lang="en-US" sz="2400" dirty="0">
                          <a:solidFill>
                            <a:schemeClr val="accent6"/>
                          </a:solidFill>
                          <a:effectLst/>
                          <a:latin typeface="Times New Roman" panose="02020603050405020304" pitchFamily="18" charset="0"/>
                          <a:cs typeface="Times New Roman" panose="02020603050405020304" pitchFamily="18" charset="0"/>
                        </a:rPr>
                        <a:t> </a:t>
                      </a:r>
                      <a:r>
                        <a:rPr lang="en-US" sz="2400" dirty="0" err="1">
                          <a:solidFill>
                            <a:schemeClr val="accent6"/>
                          </a:solidFill>
                          <a:effectLst/>
                          <a:latin typeface="Times New Roman" panose="02020603050405020304" pitchFamily="18" charset="0"/>
                          <a:cs typeface="Times New Roman" panose="02020603050405020304" pitchFamily="18" charset="0"/>
                        </a:rPr>
                        <a:t>hậu</a:t>
                      </a:r>
                      <a:r>
                        <a:rPr lang="en-US" sz="2400" dirty="0">
                          <a:solidFill>
                            <a:schemeClr val="accent6"/>
                          </a:solidFill>
                          <a:effectLst/>
                          <a:latin typeface="Times New Roman" panose="02020603050405020304" pitchFamily="18" charset="0"/>
                          <a:cs typeface="Times New Roman" panose="02020603050405020304" pitchFamily="18" charset="0"/>
                        </a:rPr>
                        <a:t>, </a:t>
                      </a:r>
                      <a:r>
                        <a:rPr lang="en-US" sz="2400" dirty="0" err="1">
                          <a:solidFill>
                            <a:schemeClr val="accent6"/>
                          </a:solidFill>
                          <a:effectLst/>
                          <a:latin typeface="Times New Roman" panose="02020603050405020304" pitchFamily="18" charset="0"/>
                          <a:cs typeface="Times New Roman" panose="02020603050405020304" pitchFamily="18" charset="0"/>
                        </a:rPr>
                        <a:t>bảo</a:t>
                      </a:r>
                      <a:r>
                        <a:rPr lang="en-US" sz="2400" dirty="0">
                          <a:solidFill>
                            <a:schemeClr val="accent6"/>
                          </a:solidFill>
                          <a:effectLst/>
                          <a:latin typeface="Times New Roman" panose="02020603050405020304" pitchFamily="18" charset="0"/>
                          <a:cs typeface="Times New Roman" panose="02020603050405020304" pitchFamily="18" charset="0"/>
                        </a:rPr>
                        <a:t> </a:t>
                      </a:r>
                      <a:r>
                        <a:rPr lang="en-US" sz="2400" dirty="0" err="1">
                          <a:solidFill>
                            <a:schemeClr val="accent6"/>
                          </a:solidFill>
                          <a:effectLst/>
                          <a:latin typeface="Times New Roman" panose="02020603050405020304" pitchFamily="18" charset="0"/>
                          <a:cs typeface="Times New Roman" panose="02020603050405020304" pitchFamily="18" charset="0"/>
                        </a:rPr>
                        <a:t>vệ</a:t>
                      </a:r>
                      <a:r>
                        <a:rPr lang="en-US" sz="2400" dirty="0">
                          <a:solidFill>
                            <a:schemeClr val="accent6"/>
                          </a:solidFill>
                          <a:effectLst/>
                          <a:latin typeface="Times New Roman" panose="02020603050405020304" pitchFamily="18" charset="0"/>
                          <a:cs typeface="Times New Roman" panose="02020603050405020304" pitchFamily="18" charset="0"/>
                        </a:rPr>
                        <a:t> </a:t>
                      </a:r>
                      <a:r>
                        <a:rPr lang="en-US" sz="2400" dirty="0" err="1">
                          <a:solidFill>
                            <a:schemeClr val="accent6"/>
                          </a:solidFill>
                          <a:effectLst/>
                          <a:latin typeface="Times New Roman" panose="02020603050405020304" pitchFamily="18" charset="0"/>
                          <a:cs typeface="Times New Roman" panose="02020603050405020304" pitchFamily="18" charset="0"/>
                        </a:rPr>
                        <a:t>và</a:t>
                      </a:r>
                      <a:r>
                        <a:rPr lang="en-US" sz="2400" dirty="0">
                          <a:solidFill>
                            <a:schemeClr val="accent6"/>
                          </a:solidFill>
                          <a:effectLst/>
                          <a:latin typeface="Times New Roman" panose="02020603050405020304" pitchFamily="18" charset="0"/>
                          <a:cs typeface="Times New Roman" panose="02020603050405020304" pitchFamily="18" charset="0"/>
                        </a:rPr>
                        <a:t> </a:t>
                      </a:r>
                      <a:r>
                        <a:rPr lang="en-US" sz="2400" dirty="0" err="1">
                          <a:solidFill>
                            <a:schemeClr val="accent6"/>
                          </a:solidFill>
                          <a:effectLst/>
                          <a:latin typeface="Times New Roman" panose="02020603050405020304" pitchFamily="18" charset="0"/>
                          <a:cs typeface="Times New Roman" panose="02020603050405020304" pitchFamily="18" charset="0"/>
                        </a:rPr>
                        <a:t>điều</a:t>
                      </a:r>
                      <a:r>
                        <a:rPr lang="en-US" sz="2400" dirty="0">
                          <a:solidFill>
                            <a:schemeClr val="accent6"/>
                          </a:solidFill>
                          <a:effectLst/>
                          <a:latin typeface="Times New Roman" panose="02020603050405020304" pitchFamily="18" charset="0"/>
                          <a:cs typeface="Times New Roman" panose="02020603050405020304" pitchFamily="18" charset="0"/>
                        </a:rPr>
                        <a:t> </a:t>
                      </a:r>
                      <a:r>
                        <a:rPr lang="en-US" sz="2400" dirty="0" err="1">
                          <a:solidFill>
                            <a:schemeClr val="accent6"/>
                          </a:solidFill>
                          <a:effectLst/>
                          <a:latin typeface="Times New Roman" panose="02020603050405020304" pitchFamily="18" charset="0"/>
                          <a:cs typeface="Times New Roman" panose="02020603050405020304" pitchFamily="18" charset="0"/>
                        </a:rPr>
                        <a:t>hòa</a:t>
                      </a:r>
                      <a:r>
                        <a:rPr lang="en-US" sz="2400" dirty="0">
                          <a:solidFill>
                            <a:schemeClr val="accent6"/>
                          </a:solidFill>
                          <a:effectLst/>
                          <a:latin typeface="Times New Roman" panose="02020603050405020304" pitchFamily="18" charset="0"/>
                          <a:cs typeface="Times New Roman" panose="02020603050405020304" pitchFamily="18" charset="0"/>
                        </a:rPr>
                        <a:t> </a:t>
                      </a:r>
                      <a:r>
                        <a:rPr lang="en-US" sz="2400" dirty="0" err="1">
                          <a:solidFill>
                            <a:schemeClr val="accent6"/>
                          </a:solidFill>
                          <a:effectLst/>
                          <a:latin typeface="Times New Roman" panose="02020603050405020304" pitchFamily="18" charset="0"/>
                          <a:cs typeface="Times New Roman" panose="02020603050405020304" pitchFamily="18" charset="0"/>
                        </a:rPr>
                        <a:t>nôi</a:t>
                      </a:r>
                      <a:r>
                        <a:rPr lang="en-US" sz="2400" dirty="0">
                          <a:solidFill>
                            <a:schemeClr val="accent6"/>
                          </a:solidFill>
                          <a:effectLst/>
                          <a:latin typeface="Times New Roman" panose="02020603050405020304" pitchFamily="18" charset="0"/>
                          <a:cs typeface="Times New Roman" panose="02020603050405020304" pitchFamily="18" charset="0"/>
                        </a:rPr>
                        <a:t> </a:t>
                      </a:r>
                      <a:r>
                        <a:rPr lang="en-US" sz="2400" dirty="0" err="1">
                          <a:solidFill>
                            <a:schemeClr val="accent6"/>
                          </a:solidFill>
                          <a:effectLst/>
                          <a:latin typeface="Times New Roman" panose="02020603050405020304" pitchFamily="18" charset="0"/>
                          <a:cs typeface="Times New Roman" panose="02020603050405020304" pitchFamily="18" charset="0"/>
                        </a:rPr>
                        <a:t>trường</a:t>
                      </a:r>
                      <a:r>
                        <a:rPr lang="en-US" sz="2400" dirty="0">
                          <a:solidFill>
                            <a:schemeClr val="accent6"/>
                          </a:solidFill>
                          <a:effectLst/>
                          <a:latin typeface="Times New Roman" panose="02020603050405020304" pitchFamily="18" charset="0"/>
                          <a:cs typeface="Times New Roman" panose="02020603050405020304" pitchFamily="18" charset="0"/>
                        </a:rPr>
                        <a:t> </a:t>
                      </a:r>
                      <a:r>
                        <a:rPr lang="en-US" sz="2400" dirty="0" err="1">
                          <a:solidFill>
                            <a:schemeClr val="accent6"/>
                          </a:solidFill>
                          <a:effectLst/>
                          <a:latin typeface="Times New Roman" panose="02020603050405020304" pitchFamily="18" charset="0"/>
                          <a:cs typeface="Times New Roman" panose="02020603050405020304" pitchFamily="18" charset="0"/>
                        </a:rPr>
                        <a:t>sinh</a:t>
                      </a:r>
                      <a:r>
                        <a:rPr lang="en-US" sz="2400" dirty="0">
                          <a:solidFill>
                            <a:schemeClr val="accent6"/>
                          </a:solidFill>
                          <a:effectLst/>
                          <a:latin typeface="Times New Roman" panose="02020603050405020304" pitchFamily="18" charset="0"/>
                          <a:cs typeface="Times New Roman" panose="02020603050405020304" pitchFamily="18" charset="0"/>
                        </a:rPr>
                        <a:t> </a:t>
                      </a:r>
                      <a:r>
                        <a:rPr lang="en-US" sz="2400" dirty="0" err="1">
                          <a:solidFill>
                            <a:schemeClr val="accent6"/>
                          </a:solidFill>
                          <a:effectLst/>
                          <a:latin typeface="Times New Roman" panose="02020603050405020304" pitchFamily="18" charset="0"/>
                          <a:cs typeface="Times New Roman" panose="02020603050405020304" pitchFamily="18" charset="0"/>
                        </a:rPr>
                        <a:t>thái</a:t>
                      </a:r>
                      <a:endParaRPr lang="vi-VN" sz="2800" dirty="0">
                        <a:solidFill>
                          <a:schemeClr val="accent6"/>
                        </a:solidFill>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tabLst>
                          <a:tab pos="2743200" algn="ctr"/>
                          <a:tab pos="5486400" algn="r"/>
                        </a:tabLst>
                      </a:pPr>
                      <a:r>
                        <a:rPr lang="en-US" sz="24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65334">
                <a:tc>
                  <a:txBody>
                    <a:bodyPr/>
                    <a:lstStyle/>
                    <a:p>
                      <a:pPr algn="ctr">
                        <a:lnSpc>
                          <a:spcPct val="120000"/>
                        </a:lnSpc>
                        <a:spcAft>
                          <a:spcPts val="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4</a:t>
                      </a:r>
                      <a:endParaRPr lang="vi-VN" sz="2800" dirty="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20000"/>
                        </a:lnSpc>
                        <a:spcAft>
                          <a:spcPts val="0"/>
                        </a:spcAft>
                        <a:tabLst>
                          <a:tab pos="2743200" algn="ctr"/>
                          <a:tab pos="5486400" algn="r"/>
                        </a:tabLst>
                      </a:pPr>
                      <a:r>
                        <a:rPr lang="en-US" sz="2400" dirty="0" err="1">
                          <a:solidFill>
                            <a:srgbClr val="FF0000"/>
                          </a:solidFill>
                          <a:effectLst/>
                          <a:latin typeface="Times New Roman" panose="02020603050405020304" pitchFamily="18" charset="0"/>
                          <a:cs typeface="Times New Roman" panose="02020603050405020304" pitchFamily="18" charset="0"/>
                        </a:rPr>
                        <a:t>Một</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số</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rừng</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được</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sử</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dụng</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chủ</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yếu</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để</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sản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xuất</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khai</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thác</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gỗ</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và</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một</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số</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loại</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lâm</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sản</a:t>
                      </a:r>
                      <a:endParaRPr lang="vi-VN" sz="28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tabLst>
                          <a:tab pos="2743200" algn="ctr"/>
                          <a:tab pos="5486400" algn="r"/>
                        </a:tabLst>
                      </a:pPr>
                      <a:r>
                        <a:rPr lang="en-US" sz="24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31363">
                <a:tc>
                  <a:txBody>
                    <a:bodyPr/>
                    <a:lstStyle/>
                    <a:p>
                      <a:pPr algn="ctr">
                        <a:lnSpc>
                          <a:spcPct val="120000"/>
                        </a:lnSpc>
                        <a:spcAft>
                          <a:spcPts val="0"/>
                        </a:spcAft>
                        <a:tabLst>
                          <a:tab pos="2743200" algn="ctr"/>
                          <a:tab pos="5486400" algn="r"/>
                        </a:tabLst>
                      </a:pPr>
                      <a:r>
                        <a:rPr lang="en-US" sz="2400" baseline="0" dirty="0">
                          <a:effectLst/>
                          <a:latin typeface="Times New Roman" panose="02020603050405020304" pitchFamily="18" charset="0"/>
                          <a:ea typeface="+mn-ea"/>
                          <a:cs typeface="Times New Roman" panose="02020603050405020304" pitchFamily="18" charset="0"/>
                        </a:rPr>
                        <a:t>5</a:t>
                      </a:r>
                      <a:endParaRPr lang="vi-VN" sz="2800" dirty="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20000"/>
                        </a:lnSpc>
                        <a:spcAft>
                          <a:spcPts val="0"/>
                        </a:spcAft>
                        <a:tabLst>
                          <a:tab pos="2743200" algn="ctr"/>
                          <a:tab pos="5486400" algn="r"/>
                        </a:tabLst>
                      </a:pPr>
                      <a:r>
                        <a:rPr lang="en-US" sz="2400" dirty="0" err="1">
                          <a:solidFill>
                            <a:srgbClr val="C00000"/>
                          </a:solidFill>
                          <a:effectLst/>
                          <a:latin typeface="Times New Roman" panose="02020603050405020304" pitchFamily="18" charset="0"/>
                          <a:cs typeface="Times New Roman" panose="02020603050405020304" pitchFamily="18" charset="0"/>
                        </a:rPr>
                        <a:t>Rừng</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là</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nơi</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bảo</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vệ</a:t>
                      </a:r>
                      <a:r>
                        <a:rPr lang="en-US" sz="2400" dirty="0">
                          <a:solidFill>
                            <a:srgbClr val="C00000"/>
                          </a:solidFill>
                          <a:effectLst/>
                          <a:latin typeface="Times New Roman" panose="02020603050405020304" pitchFamily="18" charset="0"/>
                          <a:cs typeface="Times New Roman" panose="02020603050405020304" pitchFamily="18" charset="0"/>
                        </a:rPr>
                        <a:t> di </a:t>
                      </a:r>
                      <a:r>
                        <a:rPr lang="en-US" sz="2400" dirty="0" err="1">
                          <a:solidFill>
                            <a:srgbClr val="C00000"/>
                          </a:solidFill>
                          <a:effectLst/>
                          <a:latin typeface="Times New Roman" panose="02020603050405020304" pitchFamily="18" charset="0"/>
                          <a:cs typeface="Times New Roman" panose="02020603050405020304" pitchFamily="18" charset="0"/>
                        </a:rPr>
                        <a:t>tích</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lịch</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sử</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danh</a:t>
                      </a:r>
                      <a:r>
                        <a:rPr lang="en-US" sz="2400" dirty="0">
                          <a:solidFill>
                            <a:srgbClr val="C00000"/>
                          </a:solidFill>
                          <a:effectLst/>
                          <a:latin typeface="Times New Roman" panose="02020603050405020304" pitchFamily="18" charset="0"/>
                          <a:cs typeface="Times New Roman" panose="02020603050405020304" pitchFamily="18" charset="0"/>
                        </a:rPr>
                        <a:t> lam </a:t>
                      </a:r>
                      <a:r>
                        <a:rPr lang="en-US" sz="2400" dirty="0" err="1">
                          <a:solidFill>
                            <a:srgbClr val="C00000"/>
                          </a:solidFill>
                          <a:effectLst/>
                          <a:latin typeface="Times New Roman" panose="02020603050405020304" pitchFamily="18" charset="0"/>
                          <a:cs typeface="Times New Roman" panose="02020603050405020304" pitchFamily="18" charset="0"/>
                        </a:rPr>
                        <a:t>thắng</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cảnh</a:t>
                      </a:r>
                      <a:endParaRPr lang="vi-VN" sz="28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tabLst>
                          <a:tab pos="2743200" algn="ctr"/>
                          <a:tab pos="5486400" algn="r"/>
                        </a:tabLst>
                      </a:pPr>
                      <a:r>
                        <a:rPr lang="en-US" sz="24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14573">
                <a:tc>
                  <a:txBody>
                    <a:bodyPr/>
                    <a:lstStyle/>
                    <a:p>
                      <a:pPr algn="ctr">
                        <a:lnSpc>
                          <a:spcPct val="120000"/>
                        </a:lnSpc>
                        <a:spcAft>
                          <a:spcPts val="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6</a:t>
                      </a:r>
                      <a:endParaRPr lang="vi-VN" sz="2800" dirty="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20000"/>
                        </a:lnSpc>
                        <a:spcAft>
                          <a:spcPts val="0"/>
                        </a:spcAft>
                        <a:tabLst>
                          <a:tab pos="2743200" algn="ctr"/>
                          <a:tab pos="5486400" algn="r"/>
                        </a:tabLst>
                      </a:pPr>
                      <a:r>
                        <a:rPr lang="en-US" sz="2400" dirty="0" err="1">
                          <a:solidFill>
                            <a:srgbClr val="0070C0"/>
                          </a:solidFill>
                          <a:effectLst/>
                          <a:latin typeface="Times New Roman" panose="02020603050405020304" pitchFamily="18" charset="0"/>
                          <a:cs typeface="Times New Roman" panose="02020603050405020304" pitchFamily="18" charset="0"/>
                        </a:rPr>
                        <a:t>Rừng</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cung</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cấp</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nơi</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vui</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chơi</a:t>
                      </a:r>
                      <a:r>
                        <a:rPr lang="en-US" sz="2400" dirty="0">
                          <a:solidFill>
                            <a:srgbClr val="0070C0"/>
                          </a:solidFill>
                          <a:effectLst/>
                          <a:latin typeface="Times New Roman" panose="02020603050405020304" pitchFamily="18" charset="0"/>
                          <a:cs typeface="Times New Roman" panose="02020603050405020304" pitchFamily="18" charset="0"/>
                        </a:rPr>
                        <a:t>, an </a:t>
                      </a:r>
                      <a:r>
                        <a:rPr lang="en-US" sz="2400" dirty="0" err="1">
                          <a:solidFill>
                            <a:srgbClr val="0070C0"/>
                          </a:solidFill>
                          <a:effectLst/>
                          <a:latin typeface="Times New Roman" panose="02020603050405020304" pitchFamily="18" charset="0"/>
                          <a:cs typeface="Times New Roman" panose="02020603050405020304" pitchFamily="18" charset="0"/>
                        </a:rPr>
                        <a:t>dưỡng</a:t>
                      </a:r>
                      <a:r>
                        <a:rPr lang="en-US" sz="2400" dirty="0">
                          <a:solidFill>
                            <a:srgbClr val="0070C0"/>
                          </a:solidFill>
                          <a:effectLst/>
                          <a:latin typeface="Times New Roman" panose="02020603050405020304" pitchFamily="18" charset="0"/>
                          <a:cs typeface="Times New Roman" panose="02020603050405020304" pitchFamily="18" charset="0"/>
                        </a:rPr>
                        <a:t> </a:t>
                      </a:r>
                      <a:endParaRPr lang="vi-VN"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tabLst>
                          <a:tab pos="2743200" algn="ctr"/>
                          <a:tab pos="5486400" algn="r"/>
                        </a:tabLst>
                      </a:pPr>
                      <a:r>
                        <a:rPr lang="en-US" sz="24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56913">
                <a:tc>
                  <a:txBody>
                    <a:bodyPr/>
                    <a:lstStyle/>
                    <a:p>
                      <a:pPr algn="ctr">
                        <a:lnSpc>
                          <a:spcPct val="120000"/>
                        </a:lnSpc>
                        <a:spcAft>
                          <a:spcPts val="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7</a:t>
                      </a:r>
                      <a:endParaRPr lang="vi-VN" sz="2800" dirty="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20000"/>
                        </a:lnSpc>
                        <a:spcAft>
                          <a:spcPts val="0"/>
                        </a:spcAft>
                        <a:tabLst>
                          <a:tab pos="2743200" algn="ctr"/>
                          <a:tab pos="5486400" algn="r"/>
                        </a:tabLst>
                      </a:pPr>
                      <a:r>
                        <a:rPr lang="en-US" sz="2400" dirty="0" err="1">
                          <a:solidFill>
                            <a:schemeClr val="accent6">
                              <a:lumMod val="75000"/>
                            </a:schemeClr>
                          </a:solidFill>
                          <a:effectLst/>
                          <a:latin typeface="Times New Roman" panose="02020603050405020304" pitchFamily="18" charset="0"/>
                          <a:cs typeface="Times New Roman" panose="02020603050405020304" pitchFamily="18" charset="0"/>
                        </a:rPr>
                        <a:t>Rừng</a:t>
                      </a:r>
                      <a:r>
                        <a:rPr lang="en-US" sz="2400" dirty="0">
                          <a:solidFill>
                            <a:schemeClr val="accent6">
                              <a:lumMod val="75000"/>
                            </a:schemeClr>
                          </a:solidFill>
                          <a:effectLst/>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effectLst/>
                          <a:latin typeface="Times New Roman" panose="02020603050405020304" pitchFamily="18" charset="0"/>
                          <a:cs typeface="Times New Roman" panose="02020603050405020304" pitchFamily="18" charset="0"/>
                        </a:rPr>
                        <a:t>là</a:t>
                      </a:r>
                      <a:r>
                        <a:rPr lang="en-US" sz="2400" dirty="0">
                          <a:solidFill>
                            <a:schemeClr val="accent6">
                              <a:lumMod val="75000"/>
                            </a:schemeClr>
                          </a:solidFill>
                          <a:effectLst/>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effectLst/>
                          <a:latin typeface="Times New Roman" panose="02020603050405020304" pitchFamily="18" charset="0"/>
                          <a:cs typeface="Times New Roman" panose="02020603050405020304" pitchFamily="18" charset="0"/>
                        </a:rPr>
                        <a:t>nơi</a:t>
                      </a:r>
                      <a:r>
                        <a:rPr lang="en-US" sz="2400" dirty="0">
                          <a:solidFill>
                            <a:schemeClr val="accent6">
                              <a:lumMod val="75000"/>
                            </a:schemeClr>
                          </a:solidFill>
                          <a:effectLst/>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effectLst/>
                          <a:latin typeface="Times New Roman" panose="02020603050405020304" pitchFamily="18" charset="0"/>
                          <a:cs typeface="Times New Roman" panose="02020603050405020304" pitchFamily="18" charset="0"/>
                        </a:rPr>
                        <a:t>bảo</a:t>
                      </a:r>
                      <a:r>
                        <a:rPr lang="en-US" sz="2400" dirty="0">
                          <a:solidFill>
                            <a:schemeClr val="accent6">
                              <a:lumMod val="75000"/>
                            </a:schemeClr>
                          </a:solidFill>
                          <a:effectLst/>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effectLst/>
                          <a:latin typeface="Times New Roman" panose="02020603050405020304" pitchFamily="18" charset="0"/>
                          <a:cs typeface="Times New Roman" panose="02020603050405020304" pitchFamily="18" charset="0"/>
                        </a:rPr>
                        <a:t>tồn</a:t>
                      </a:r>
                      <a:r>
                        <a:rPr lang="en-US" sz="2400" dirty="0">
                          <a:solidFill>
                            <a:schemeClr val="accent6">
                              <a:lumMod val="75000"/>
                            </a:schemeClr>
                          </a:solidFill>
                          <a:effectLst/>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effectLst/>
                          <a:latin typeface="Times New Roman" panose="02020603050405020304" pitchFamily="18" charset="0"/>
                          <a:cs typeface="Times New Roman" panose="02020603050405020304" pitchFamily="18" charset="0"/>
                        </a:rPr>
                        <a:t>thiên</a:t>
                      </a:r>
                      <a:r>
                        <a:rPr lang="en-US" sz="2400" dirty="0">
                          <a:solidFill>
                            <a:schemeClr val="accent6">
                              <a:lumMod val="75000"/>
                            </a:schemeClr>
                          </a:solidFill>
                          <a:effectLst/>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effectLst/>
                          <a:latin typeface="Times New Roman" panose="02020603050405020304" pitchFamily="18" charset="0"/>
                          <a:cs typeface="Times New Roman" panose="02020603050405020304" pitchFamily="18" charset="0"/>
                        </a:rPr>
                        <a:t>nhiên</a:t>
                      </a:r>
                      <a:r>
                        <a:rPr lang="en-US" sz="2400" dirty="0">
                          <a:solidFill>
                            <a:schemeClr val="accent6">
                              <a:lumMod val="75000"/>
                            </a:schemeClr>
                          </a:solidFill>
                          <a:effectLst/>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effectLst/>
                          <a:latin typeface="Times New Roman" panose="02020603050405020304" pitchFamily="18" charset="0"/>
                          <a:cs typeface="Times New Roman" panose="02020603050405020304" pitchFamily="18" charset="0"/>
                        </a:rPr>
                        <a:t>nguồn</a:t>
                      </a:r>
                      <a:r>
                        <a:rPr lang="en-US" sz="2400" dirty="0">
                          <a:solidFill>
                            <a:schemeClr val="accent6">
                              <a:lumMod val="75000"/>
                            </a:schemeClr>
                          </a:solidFill>
                          <a:effectLst/>
                          <a:latin typeface="Times New Roman" panose="02020603050405020304" pitchFamily="18" charset="0"/>
                          <a:cs typeface="Times New Roman" panose="02020603050405020304" pitchFamily="18" charset="0"/>
                        </a:rPr>
                        <a:t> gene </a:t>
                      </a:r>
                      <a:r>
                        <a:rPr lang="en-US" sz="2400" dirty="0" err="1">
                          <a:solidFill>
                            <a:schemeClr val="accent6">
                              <a:lumMod val="75000"/>
                            </a:schemeClr>
                          </a:solidFill>
                          <a:effectLst/>
                          <a:latin typeface="Times New Roman" panose="02020603050405020304" pitchFamily="18" charset="0"/>
                          <a:cs typeface="Times New Roman" panose="02020603050405020304" pitchFamily="18" charset="0"/>
                        </a:rPr>
                        <a:t>sinh</a:t>
                      </a:r>
                      <a:r>
                        <a:rPr lang="en-US" sz="2400" dirty="0">
                          <a:solidFill>
                            <a:schemeClr val="accent6">
                              <a:lumMod val="75000"/>
                            </a:schemeClr>
                          </a:solidFill>
                          <a:effectLst/>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effectLst/>
                          <a:latin typeface="Times New Roman" panose="02020603050405020304" pitchFamily="18" charset="0"/>
                          <a:cs typeface="Times New Roman" panose="02020603050405020304" pitchFamily="18" charset="0"/>
                        </a:rPr>
                        <a:t>vật</a:t>
                      </a:r>
                      <a:endParaRPr lang="vi-VN" sz="2800" dirty="0">
                        <a:solidFill>
                          <a:schemeClr val="accent6">
                            <a:lumMod val="75000"/>
                          </a:schemeClr>
                        </a:solidFill>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tabLst>
                          <a:tab pos="2743200" algn="ctr"/>
                          <a:tab pos="5486400" algn="r"/>
                        </a:tabLst>
                      </a:pPr>
                      <a:r>
                        <a:rPr lang="en-US" sz="24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62483">
                <a:tc>
                  <a:txBody>
                    <a:bodyPr/>
                    <a:lstStyle/>
                    <a:p>
                      <a:pPr algn="ctr">
                        <a:lnSpc>
                          <a:spcPct val="120000"/>
                        </a:lnSpc>
                        <a:spcAft>
                          <a:spcPts val="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8</a:t>
                      </a:r>
                      <a:endParaRPr lang="vi-VN" sz="2800" dirty="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20000"/>
                        </a:lnSpc>
                        <a:spcAft>
                          <a:spcPts val="0"/>
                        </a:spcAft>
                        <a:tabLst>
                          <a:tab pos="2743200" algn="ctr"/>
                          <a:tab pos="5486400" algn="r"/>
                        </a:tabLst>
                      </a:pPr>
                      <a:r>
                        <a:rPr lang="en-US" sz="2400" dirty="0" err="1">
                          <a:solidFill>
                            <a:srgbClr val="FF0000"/>
                          </a:solidFill>
                          <a:effectLst/>
                          <a:latin typeface="Times New Roman" panose="02020603050405020304" pitchFamily="18" charset="0"/>
                          <a:cs typeface="Times New Roman" panose="02020603050405020304" pitchFamily="18" charset="0"/>
                        </a:rPr>
                        <a:t>Rừng</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là</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nơi</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có</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thể</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phục</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vụ</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nghiên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cứu</a:t>
                      </a:r>
                      <a:endParaRPr lang="vi-VN" sz="28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tabLst>
                          <a:tab pos="2743200" algn="ctr"/>
                          <a:tab pos="5486400" algn="r"/>
                        </a:tabLst>
                      </a:pPr>
                      <a:r>
                        <a:rPr lang="en-US" sz="24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556913">
                <a:tc>
                  <a:txBody>
                    <a:bodyPr/>
                    <a:lstStyle/>
                    <a:p>
                      <a:pPr algn="ctr">
                        <a:lnSpc>
                          <a:spcPct val="120000"/>
                        </a:lnSpc>
                        <a:spcAft>
                          <a:spcPts val="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9</a:t>
                      </a:r>
                      <a:endParaRPr lang="vi-VN" sz="2800" dirty="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20000"/>
                        </a:lnSpc>
                        <a:spcAft>
                          <a:spcPts val="0"/>
                        </a:spcAft>
                        <a:tabLst>
                          <a:tab pos="2743200" algn="ctr"/>
                          <a:tab pos="5486400" algn="r"/>
                        </a:tabLst>
                      </a:pPr>
                      <a:r>
                        <a:rPr lang="en-US" sz="2400" dirty="0" err="1">
                          <a:solidFill>
                            <a:srgbClr val="C00000"/>
                          </a:solidFill>
                          <a:effectLst/>
                          <a:latin typeface="Times New Roman" panose="02020603050405020304" pitchFamily="18" charset="0"/>
                          <a:cs typeface="Times New Roman" panose="02020603050405020304" pitchFamily="18" charset="0"/>
                        </a:rPr>
                        <a:t>Rừng</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là</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nơi</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cư</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trú</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của</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nhiều</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loại</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thực</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vật</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động</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vật</a:t>
                      </a:r>
                      <a:endParaRPr lang="vi-VN" sz="28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556913">
                <a:tc>
                  <a:txBody>
                    <a:bodyPr/>
                    <a:lstStyle/>
                    <a:p>
                      <a:pPr algn="ctr">
                        <a:lnSpc>
                          <a:spcPct val="120000"/>
                        </a:lnSpc>
                        <a:spcAft>
                          <a:spcPts val="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10</a:t>
                      </a:r>
                      <a:endParaRPr lang="vi-VN" sz="2800" dirty="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20000"/>
                        </a:lnSpc>
                        <a:spcAft>
                          <a:spcPts val="0"/>
                        </a:spcAft>
                        <a:tabLst>
                          <a:tab pos="2743200" algn="ctr"/>
                          <a:tab pos="5486400" algn="r"/>
                        </a:tabLst>
                      </a:pPr>
                      <a:r>
                        <a:rPr lang="en-US" sz="2400" dirty="0" err="1">
                          <a:solidFill>
                            <a:srgbClr val="0070C0"/>
                          </a:solidFill>
                          <a:effectLst/>
                          <a:latin typeface="Times New Roman" panose="02020603050405020304" pitchFamily="18" charset="0"/>
                          <a:cs typeface="Times New Roman" panose="02020603050405020304" pitchFamily="18" charset="0"/>
                        </a:rPr>
                        <a:t>Rừng</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là</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nơi</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cung</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cấp</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lương</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thực</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cho</a:t>
                      </a:r>
                      <a:r>
                        <a:rPr lang="en-US" sz="2400" dirty="0">
                          <a:solidFill>
                            <a:srgbClr val="0070C0"/>
                          </a:solidFill>
                          <a:effectLst/>
                          <a:latin typeface="Times New Roman" panose="02020603050405020304" pitchFamily="18" charset="0"/>
                          <a:cs typeface="Times New Roman" panose="02020603050405020304" pitchFamily="18" charset="0"/>
                        </a:rPr>
                        <a:t> con </a:t>
                      </a:r>
                      <a:r>
                        <a:rPr lang="en-US" sz="2400" dirty="0" err="1">
                          <a:solidFill>
                            <a:srgbClr val="0070C0"/>
                          </a:solidFill>
                          <a:effectLst/>
                          <a:latin typeface="Times New Roman" panose="02020603050405020304" pitchFamily="18" charset="0"/>
                          <a:cs typeface="Times New Roman" panose="02020603050405020304" pitchFamily="18" charset="0"/>
                        </a:rPr>
                        <a:t>người</a:t>
                      </a:r>
                      <a:endParaRPr lang="vi-VN"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Hình chữ nhật 4"/>
          <p:cNvSpPr/>
          <p:nvPr/>
        </p:nvSpPr>
        <p:spPr>
          <a:xfrm>
            <a:off x="0" y="-51375"/>
            <a:ext cx="9144000" cy="584775"/>
          </a:xfrm>
          <a:prstGeom prst="rect">
            <a:avLst/>
          </a:prstGeom>
        </p:spPr>
        <p:txBody>
          <a:bodyPr wrap="square">
            <a:spAutoFit/>
          </a:bodyPr>
          <a:lstStyle/>
          <a:p>
            <a:r>
              <a:rPr lang="en-US" sz="3200" b="1" dirty="0" err="1">
                <a:solidFill>
                  <a:srgbClr val="FF0000"/>
                </a:solidFill>
              </a:rPr>
              <a:t>Điền</a:t>
            </a:r>
            <a:r>
              <a:rPr lang="en-US" sz="3200" b="1" dirty="0">
                <a:solidFill>
                  <a:srgbClr val="FF0000"/>
                </a:solidFill>
              </a:rPr>
              <a:t> Đ (</a:t>
            </a:r>
            <a:r>
              <a:rPr lang="en-US" sz="3200" b="1" dirty="0" err="1">
                <a:solidFill>
                  <a:srgbClr val="FF0000"/>
                </a:solidFill>
              </a:rPr>
              <a:t>Đúng</a:t>
            </a:r>
            <a:r>
              <a:rPr lang="en-US" sz="3200" b="1" dirty="0">
                <a:solidFill>
                  <a:srgbClr val="FF0000"/>
                </a:solidFill>
              </a:rPr>
              <a:t>) </a:t>
            </a:r>
            <a:r>
              <a:rPr lang="en-US" sz="3200" b="1" dirty="0" err="1">
                <a:solidFill>
                  <a:srgbClr val="FF0000"/>
                </a:solidFill>
              </a:rPr>
              <a:t>hoặc</a:t>
            </a:r>
            <a:r>
              <a:rPr lang="en-US" sz="3200" b="1" dirty="0">
                <a:solidFill>
                  <a:srgbClr val="FF0000"/>
                </a:solidFill>
              </a:rPr>
              <a:t> S (Sai) </a:t>
            </a:r>
            <a:r>
              <a:rPr lang="en-US" sz="3200" b="1" dirty="0" err="1">
                <a:solidFill>
                  <a:srgbClr val="FF0000"/>
                </a:solidFill>
              </a:rPr>
              <a:t>cho</a:t>
            </a:r>
            <a:r>
              <a:rPr lang="en-US" sz="3200" b="1" dirty="0">
                <a:solidFill>
                  <a:srgbClr val="FF0000"/>
                </a:solidFill>
              </a:rPr>
              <a:t> </a:t>
            </a:r>
            <a:r>
              <a:rPr lang="en-US" sz="3200" b="1" dirty="0" err="1">
                <a:solidFill>
                  <a:srgbClr val="FF0000"/>
                </a:solidFill>
              </a:rPr>
              <a:t>phù</a:t>
            </a:r>
            <a:r>
              <a:rPr lang="en-US" sz="3200" b="1" dirty="0">
                <a:solidFill>
                  <a:srgbClr val="FF0000"/>
                </a:solidFill>
              </a:rPr>
              <a:t> </a:t>
            </a:r>
            <a:r>
              <a:rPr lang="en-US" sz="3200" b="1" dirty="0" err="1">
                <a:solidFill>
                  <a:srgbClr val="FF0000"/>
                </a:solidFill>
              </a:rPr>
              <a:t>hợp</a:t>
            </a:r>
            <a:r>
              <a:rPr lang="en-US" sz="3200" b="1" dirty="0">
                <a:solidFill>
                  <a:srgbClr val="FF0000"/>
                </a:solidFill>
              </a:rPr>
              <a:t>:</a:t>
            </a:r>
            <a:endParaRPr lang="vi-VN" sz="3200" b="1" dirty="0">
              <a:solidFill>
                <a:srgbClr val="FF0000"/>
              </a:solidFill>
            </a:endParaRPr>
          </a:p>
        </p:txBody>
      </p:sp>
      <p:sp>
        <p:nvSpPr>
          <p:cNvPr id="6" name="Hộp_Văn_Bản 5"/>
          <p:cNvSpPr txBox="1"/>
          <p:nvPr/>
        </p:nvSpPr>
        <p:spPr>
          <a:xfrm>
            <a:off x="8305800" y="1290935"/>
            <a:ext cx="533400" cy="461665"/>
          </a:xfrm>
          <a:prstGeom prst="rect">
            <a:avLst/>
          </a:prstGeom>
          <a:noFill/>
        </p:spPr>
        <p:txBody>
          <a:bodyPr wrap="square" rtlCol="0">
            <a:spAutoFit/>
          </a:bodyPr>
          <a:lstStyle/>
          <a:p>
            <a:r>
              <a:rPr lang="en-US" sz="2400" b="1" dirty="0">
                <a:solidFill>
                  <a:srgbClr val="FF0000"/>
                </a:solidFill>
              </a:rPr>
              <a:t>Đ</a:t>
            </a:r>
            <a:endParaRPr lang="vi-VN" sz="2400" b="1" dirty="0">
              <a:solidFill>
                <a:srgbClr val="FF0000"/>
              </a:solidFill>
            </a:endParaRPr>
          </a:p>
        </p:txBody>
      </p:sp>
      <p:sp>
        <p:nvSpPr>
          <p:cNvPr id="7" name="Hộp_Văn_Bản 6"/>
          <p:cNvSpPr txBox="1"/>
          <p:nvPr/>
        </p:nvSpPr>
        <p:spPr>
          <a:xfrm>
            <a:off x="8305800" y="1824335"/>
            <a:ext cx="533400" cy="461665"/>
          </a:xfrm>
          <a:prstGeom prst="rect">
            <a:avLst/>
          </a:prstGeom>
          <a:noFill/>
        </p:spPr>
        <p:txBody>
          <a:bodyPr wrap="square" rtlCol="0">
            <a:spAutoFit/>
          </a:bodyPr>
          <a:lstStyle/>
          <a:p>
            <a:r>
              <a:rPr lang="en-US" sz="2400" b="1" dirty="0">
                <a:solidFill>
                  <a:srgbClr val="FF0000"/>
                </a:solidFill>
              </a:rPr>
              <a:t>Đ</a:t>
            </a:r>
            <a:endParaRPr lang="vi-VN" sz="2400" b="1" dirty="0">
              <a:solidFill>
                <a:srgbClr val="FF0000"/>
              </a:solidFill>
            </a:endParaRPr>
          </a:p>
        </p:txBody>
      </p:sp>
      <p:sp>
        <p:nvSpPr>
          <p:cNvPr id="8" name="Hộp_Văn_Bản 7"/>
          <p:cNvSpPr txBox="1"/>
          <p:nvPr/>
        </p:nvSpPr>
        <p:spPr>
          <a:xfrm>
            <a:off x="8257309" y="2357735"/>
            <a:ext cx="533400" cy="461665"/>
          </a:xfrm>
          <a:prstGeom prst="rect">
            <a:avLst/>
          </a:prstGeom>
          <a:noFill/>
        </p:spPr>
        <p:txBody>
          <a:bodyPr wrap="square" rtlCol="0">
            <a:spAutoFit/>
          </a:bodyPr>
          <a:lstStyle/>
          <a:p>
            <a:r>
              <a:rPr lang="en-US" sz="2400" b="1" dirty="0">
                <a:solidFill>
                  <a:srgbClr val="FF0000"/>
                </a:solidFill>
              </a:rPr>
              <a:t>Đ</a:t>
            </a:r>
            <a:endParaRPr lang="vi-VN" sz="2400" b="1" dirty="0">
              <a:solidFill>
                <a:srgbClr val="FF0000"/>
              </a:solidFill>
            </a:endParaRPr>
          </a:p>
        </p:txBody>
      </p:sp>
      <p:sp>
        <p:nvSpPr>
          <p:cNvPr id="9" name="Hộp_Văn_Bản 8"/>
          <p:cNvSpPr txBox="1"/>
          <p:nvPr/>
        </p:nvSpPr>
        <p:spPr>
          <a:xfrm>
            <a:off x="8236527" y="2895600"/>
            <a:ext cx="533400" cy="461665"/>
          </a:xfrm>
          <a:prstGeom prst="rect">
            <a:avLst/>
          </a:prstGeom>
          <a:noFill/>
        </p:spPr>
        <p:txBody>
          <a:bodyPr wrap="square" rtlCol="0">
            <a:spAutoFit/>
          </a:bodyPr>
          <a:lstStyle/>
          <a:p>
            <a:r>
              <a:rPr lang="en-US" sz="2400" b="1" dirty="0">
                <a:solidFill>
                  <a:srgbClr val="FF0000"/>
                </a:solidFill>
              </a:rPr>
              <a:t>Đ</a:t>
            </a:r>
            <a:endParaRPr lang="vi-VN" sz="2400" b="1" dirty="0">
              <a:solidFill>
                <a:srgbClr val="FF0000"/>
              </a:solidFill>
            </a:endParaRPr>
          </a:p>
        </p:txBody>
      </p:sp>
      <p:sp>
        <p:nvSpPr>
          <p:cNvPr id="10" name="Hộp_Văn_Bản 9"/>
          <p:cNvSpPr txBox="1"/>
          <p:nvPr/>
        </p:nvSpPr>
        <p:spPr>
          <a:xfrm>
            <a:off x="8257309" y="3581400"/>
            <a:ext cx="533400" cy="461665"/>
          </a:xfrm>
          <a:prstGeom prst="rect">
            <a:avLst/>
          </a:prstGeom>
          <a:noFill/>
        </p:spPr>
        <p:txBody>
          <a:bodyPr wrap="square" rtlCol="0">
            <a:spAutoFit/>
          </a:bodyPr>
          <a:lstStyle/>
          <a:p>
            <a:r>
              <a:rPr lang="en-US" sz="2400" b="1" dirty="0">
                <a:solidFill>
                  <a:srgbClr val="FF0000"/>
                </a:solidFill>
              </a:rPr>
              <a:t>Đ</a:t>
            </a:r>
            <a:endParaRPr lang="vi-VN" sz="2400" b="1" dirty="0">
              <a:solidFill>
                <a:srgbClr val="FF0000"/>
              </a:solidFill>
            </a:endParaRPr>
          </a:p>
        </p:txBody>
      </p:sp>
      <p:sp>
        <p:nvSpPr>
          <p:cNvPr id="11" name="Hộp_Văn_Bản 10"/>
          <p:cNvSpPr txBox="1"/>
          <p:nvPr/>
        </p:nvSpPr>
        <p:spPr>
          <a:xfrm>
            <a:off x="8229600" y="4186535"/>
            <a:ext cx="533400" cy="461665"/>
          </a:xfrm>
          <a:prstGeom prst="rect">
            <a:avLst/>
          </a:prstGeom>
          <a:noFill/>
        </p:spPr>
        <p:txBody>
          <a:bodyPr wrap="square" rtlCol="0">
            <a:spAutoFit/>
          </a:bodyPr>
          <a:lstStyle/>
          <a:p>
            <a:r>
              <a:rPr lang="en-US" sz="2400" b="1" dirty="0">
                <a:solidFill>
                  <a:srgbClr val="FF0000"/>
                </a:solidFill>
              </a:rPr>
              <a:t>Đ</a:t>
            </a:r>
            <a:endParaRPr lang="vi-VN" sz="2400" b="1" dirty="0">
              <a:solidFill>
                <a:srgbClr val="FF0000"/>
              </a:solidFill>
            </a:endParaRPr>
          </a:p>
        </p:txBody>
      </p:sp>
      <p:sp>
        <p:nvSpPr>
          <p:cNvPr id="12" name="Hộp_Văn_Bản 11"/>
          <p:cNvSpPr txBox="1"/>
          <p:nvPr/>
        </p:nvSpPr>
        <p:spPr>
          <a:xfrm>
            <a:off x="8229600" y="4648200"/>
            <a:ext cx="533400" cy="461665"/>
          </a:xfrm>
          <a:prstGeom prst="rect">
            <a:avLst/>
          </a:prstGeom>
          <a:noFill/>
        </p:spPr>
        <p:txBody>
          <a:bodyPr wrap="square" rtlCol="0">
            <a:spAutoFit/>
          </a:bodyPr>
          <a:lstStyle/>
          <a:p>
            <a:r>
              <a:rPr lang="en-US" sz="2400" b="1" dirty="0">
                <a:solidFill>
                  <a:srgbClr val="FF0000"/>
                </a:solidFill>
              </a:rPr>
              <a:t>Đ</a:t>
            </a:r>
            <a:endParaRPr lang="vi-VN" sz="2400" b="1" dirty="0">
              <a:solidFill>
                <a:srgbClr val="FF0000"/>
              </a:solidFill>
            </a:endParaRPr>
          </a:p>
        </p:txBody>
      </p:sp>
      <p:sp>
        <p:nvSpPr>
          <p:cNvPr id="13" name="Hộp_Văn_Bản 12"/>
          <p:cNvSpPr txBox="1"/>
          <p:nvPr/>
        </p:nvSpPr>
        <p:spPr>
          <a:xfrm>
            <a:off x="8229600" y="5253335"/>
            <a:ext cx="533400" cy="461665"/>
          </a:xfrm>
          <a:prstGeom prst="rect">
            <a:avLst/>
          </a:prstGeom>
          <a:noFill/>
        </p:spPr>
        <p:txBody>
          <a:bodyPr wrap="square" rtlCol="0">
            <a:spAutoFit/>
          </a:bodyPr>
          <a:lstStyle/>
          <a:p>
            <a:r>
              <a:rPr lang="en-US" sz="2400" b="1" dirty="0">
                <a:solidFill>
                  <a:srgbClr val="FF0000"/>
                </a:solidFill>
              </a:rPr>
              <a:t>Đ</a:t>
            </a:r>
            <a:endParaRPr lang="vi-VN" sz="2400" b="1" dirty="0">
              <a:solidFill>
                <a:srgbClr val="FF0000"/>
              </a:solidFill>
            </a:endParaRPr>
          </a:p>
        </p:txBody>
      </p:sp>
      <p:sp>
        <p:nvSpPr>
          <p:cNvPr id="14" name="Hộp_Văn_Bản 13"/>
          <p:cNvSpPr txBox="1"/>
          <p:nvPr/>
        </p:nvSpPr>
        <p:spPr>
          <a:xfrm>
            <a:off x="8260773" y="5715000"/>
            <a:ext cx="533400" cy="461665"/>
          </a:xfrm>
          <a:prstGeom prst="rect">
            <a:avLst/>
          </a:prstGeom>
          <a:noFill/>
        </p:spPr>
        <p:txBody>
          <a:bodyPr wrap="square" rtlCol="0">
            <a:spAutoFit/>
          </a:bodyPr>
          <a:lstStyle/>
          <a:p>
            <a:r>
              <a:rPr lang="en-US" sz="2400" b="1" dirty="0">
                <a:solidFill>
                  <a:srgbClr val="FF0000"/>
                </a:solidFill>
              </a:rPr>
              <a:t>Đ</a:t>
            </a:r>
            <a:endParaRPr lang="vi-VN" sz="2400" b="1" dirty="0">
              <a:solidFill>
                <a:srgbClr val="FF0000"/>
              </a:solidFill>
            </a:endParaRPr>
          </a:p>
        </p:txBody>
      </p:sp>
      <p:sp>
        <p:nvSpPr>
          <p:cNvPr id="15" name="Hộp_Văn_Bản 14"/>
          <p:cNvSpPr txBox="1"/>
          <p:nvPr/>
        </p:nvSpPr>
        <p:spPr>
          <a:xfrm>
            <a:off x="8260773" y="6317675"/>
            <a:ext cx="533400" cy="461665"/>
          </a:xfrm>
          <a:prstGeom prst="rect">
            <a:avLst/>
          </a:prstGeom>
          <a:noFill/>
        </p:spPr>
        <p:txBody>
          <a:bodyPr wrap="square" rtlCol="0">
            <a:spAutoFit/>
          </a:bodyPr>
          <a:lstStyle/>
          <a:p>
            <a:r>
              <a:rPr lang="en-US" sz="2400" b="1" dirty="0">
                <a:solidFill>
                  <a:srgbClr val="FF0000"/>
                </a:solidFill>
              </a:rPr>
              <a:t>S</a:t>
            </a:r>
            <a:endParaRPr lang="vi-VN" sz="2400" b="1" dirty="0">
              <a:solidFill>
                <a:srgbClr val="FF0000"/>
              </a:solidFill>
            </a:endParaRPr>
          </a:p>
        </p:txBody>
      </p:sp>
    </p:spTree>
    <p:extLst>
      <p:ext uri="{BB962C8B-B14F-4D97-AF65-F5344CB8AC3E}">
        <p14:creationId xmlns:p14="http://schemas.microsoft.com/office/powerpoint/2010/main" val="308745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_Văn_Bản 4"/>
          <p:cNvSpPr txBox="1"/>
          <p:nvPr/>
        </p:nvSpPr>
        <p:spPr>
          <a:xfrm>
            <a:off x="381000" y="228600"/>
            <a:ext cx="8458200" cy="954107"/>
          </a:xfrm>
          <a:prstGeom prst="rect">
            <a:avLst/>
          </a:prstGeom>
          <a:noFill/>
        </p:spPr>
        <p:txBody>
          <a:bodyPr wrap="square" rtlCol="0">
            <a:spAutoFit/>
          </a:bodyPr>
          <a:lstStyle/>
          <a:p>
            <a:r>
              <a:rPr lang="vi-VN" sz="2800" b="1" dirty="0">
                <a:solidFill>
                  <a:srgbClr val="FF0000"/>
                </a:solidFill>
                <a:latin typeface="+mj-lt"/>
              </a:rPr>
              <a:t>Quan </a:t>
            </a:r>
            <a:r>
              <a:rPr lang="vi-VN" sz="2800" b="1" dirty="0" err="1">
                <a:solidFill>
                  <a:srgbClr val="FF0000"/>
                </a:solidFill>
                <a:latin typeface="+mj-lt"/>
              </a:rPr>
              <a:t>sát</a:t>
            </a:r>
            <a:r>
              <a:rPr lang="vi-VN" sz="2800" b="1" dirty="0">
                <a:solidFill>
                  <a:srgbClr val="FF0000"/>
                </a:solidFill>
                <a:latin typeface="+mj-lt"/>
              </a:rPr>
              <a:t> </a:t>
            </a:r>
            <a:r>
              <a:rPr lang="vi-VN" sz="2800" b="1" dirty="0" err="1">
                <a:solidFill>
                  <a:srgbClr val="FF0000"/>
                </a:solidFill>
                <a:latin typeface="+mj-lt"/>
              </a:rPr>
              <a:t>hình</a:t>
            </a:r>
            <a:r>
              <a:rPr lang="vi-VN" sz="2800" b="1" dirty="0">
                <a:solidFill>
                  <a:srgbClr val="FF0000"/>
                </a:solidFill>
                <a:latin typeface="+mj-lt"/>
              </a:rPr>
              <a:t> 7.3, </a:t>
            </a:r>
            <a:r>
              <a:rPr lang="vi-VN" sz="2800" b="1" dirty="0" err="1">
                <a:solidFill>
                  <a:srgbClr val="FF0000"/>
                </a:solidFill>
                <a:latin typeface="+mj-lt"/>
              </a:rPr>
              <a:t>xác</a:t>
            </a:r>
            <a:r>
              <a:rPr lang="vi-VN" sz="2800" b="1" dirty="0">
                <a:solidFill>
                  <a:srgbClr val="FF0000"/>
                </a:solidFill>
                <a:latin typeface="+mj-lt"/>
              </a:rPr>
              <a:t> </a:t>
            </a:r>
            <a:r>
              <a:rPr lang="vi-VN" sz="2800" b="1" dirty="0" err="1">
                <a:solidFill>
                  <a:srgbClr val="FF0000"/>
                </a:solidFill>
                <a:latin typeface="+mj-lt"/>
              </a:rPr>
              <a:t>định</a:t>
            </a:r>
            <a:r>
              <a:rPr lang="vi-VN" sz="2800" b="1" dirty="0">
                <a:solidFill>
                  <a:srgbClr val="FF0000"/>
                </a:solidFill>
                <a:latin typeface="+mj-lt"/>
              </a:rPr>
              <a:t> </a:t>
            </a:r>
            <a:r>
              <a:rPr lang="vi-VN" sz="2800" b="1" dirty="0" err="1">
                <a:solidFill>
                  <a:srgbClr val="FF0000"/>
                </a:solidFill>
                <a:latin typeface="+mj-lt"/>
              </a:rPr>
              <a:t>loại</a:t>
            </a:r>
            <a:r>
              <a:rPr lang="vi-VN" sz="2800" b="1" dirty="0">
                <a:solidFill>
                  <a:srgbClr val="FF0000"/>
                </a:solidFill>
                <a:latin typeface="+mj-lt"/>
              </a:rPr>
              <a:t> </a:t>
            </a:r>
            <a:r>
              <a:rPr lang="vi-VN" sz="2800" b="1" dirty="0" err="1">
                <a:solidFill>
                  <a:srgbClr val="FF0000"/>
                </a:solidFill>
                <a:latin typeface="+mj-lt"/>
              </a:rPr>
              <a:t>rừng</a:t>
            </a:r>
            <a:r>
              <a:rPr lang="vi-VN" sz="2800" b="1" dirty="0">
                <a:solidFill>
                  <a:srgbClr val="FF0000"/>
                </a:solidFill>
                <a:latin typeface="+mj-lt"/>
              </a:rPr>
              <a:t> </a:t>
            </a:r>
            <a:r>
              <a:rPr lang="vi-VN" sz="2800" b="1" dirty="0" err="1">
                <a:solidFill>
                  <a:srgbClr val="FF0000"/>
                </a:solidFill>
                <a:latin typeface="+mj-lt"/>
              </a:rPr>
              <a:t>phù</a:t>
            </a:r>
            <a:r>
              <a:rPr lang="vi-VN" sz="2800" b="1" dirty="0">
                <a:solidFill>
                  <a:srgbClr val="FF0000"/>
                </a:solidFill>
                <a:latin typeface="+mj-lt"/>
              </a:rPr>
              <a:t> </a:t>
            </a:r>
            <a:r>
              <a:rPr lang="vi-VN" sz="2800" b="1" dirty="0" err="1">
                <a:solidFill>
                  <a:srgbClr val="FF0000"/>
                </a:solidFill>
                <a:latin typeface="+mj-lt"/>
              </a:rPr>
              <a:t>hợp</a:t>
            </a:r>
            <a:r>
              <a:rPr lang="vi-VN" sz="2800" b="1" dirty="0">
                <a:solidFill>
                  <a:srgbClr val="FF0000"/>
                </a:solidFill>
                <a:latin typeface="+mj-lt"/>
              </a:rPr>
              <a:t> </a:t>
            </a:r>
            <a:r>
              <a:rPr lang="vi-VN" sz="2800" b="1" dirty="0" err="1">
                <a:solidFill>
                  <a:srgbClr val="FF0000"/>
                </a:solidFill>
                <a:latin typeface="+mj-lt"/>
              </a:rPr>
              <a:t>với</a:t>
            </a:r>
            <a:r>
              <a:rPr lang="vi-VN" sz="2800" b="1" dirty="0">
                <a:solidFill>
                  <a:srgbClr val="FF0000"/>
                </a:solidFill>
                <a:latin typeface="+mj-lt"/>
              </a:rPr>
              <a:t> </a:t>
            </a:r>
            <a:r>
              <a:rPr lang="vi-VN" sz="2800" b="1" dirty="0" err="1">
                <a:solidFill>
                  <a:srgbClr val="FF0000"/>
                </a:solidFill>
                <a:latin typeface="+mj-lt"/>
              </a:rPr>
              <a:t>mỗi</a:t>
            </a:r>
            <a:r>
              <a:rPr lang="vi-VN" sz="2800" b="1" dirty="0">
                <a:solidFill>
                  <a:srgbClr val="FF0000"/>
                </a:solidFill>
                <a:latin typeface="+mj-lt"/>
              </a:rPr>
              <a:t> </a:t>
            </a:r>
            <a:r>
              <a:rPr lang="vi-VN" sz="2800" b="1" dirty="0" err="1">
                <a:solidFill>
                  <a:srgbClr val="FF0000"/>
                </a:solidFill>
                <a:latin typeface="+mj-lt"/>
              </a:rPr>
              <a:t>hình</a:t>
            </a:r>
            <a:r>
              <a:rPr lang="vi-VN" sz="2800" b="1" dirty="0">
                <a:solidFill>
                  <a:srgbClr val="FF0000"/>
                </a:solidFill>
                <a:latin typeface="+mj-lt"/>
              </a:rPr>
              <a:t> </a:t>
            </a:r>
            <a:r>
              <a:rPr lang="vi-VN" sz="2800" b="1" dirty="0" err="1">
                <a:solidFill>
                  <a:srgbClr val="FF0000"/>
                </a:solidFill>
                <a:latin typeface="+mj-lt"/>
              </a:rPr>
              <a:t>ảnh</a:t>
            </a:r>
            <a:r>
              <a:rPr lang="vi-VN" sz="2800" b="1" dirty="0">
                <a:solidFill>
                  <a:srgbClr val="FF0000"/>
                </a:solidFill>
                <a:latin typeface="+mj-lt"/>
              </a:rPr>
              <a:t> sau: </a:t>
            </a:r>
          </a:p>
        </p:txBody>
      </p:sp>
      <p:pic>
        <p:nvPicPr>
          <p:cNvPr id="16386" name="Picture 2" descr="https://hocthoi.net/sites/default/files/styles/inbody400/public/1_3_0.png?itok=gzZBZbw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182707"/>
            <a:ext cx="8378825" cy="5065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71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hocthoi.net/sites/default/files/styles/inbody400/public/2_4_0.png?itok=COeQqK0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34637"/>
            <a:ext cx="9116291" cy="687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094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3"/>
          <p:cNvGraphicFramePr>
            <a:graphicFrameLocks noGrp="1"/>
          </p:cNvGraphicFramePr>
          <p:nvPr>
            <p:extLst>
              <p:ext uri="{D42A27DB-BD31-4B8C-83A1-F6EECF244321}">
                <p14:modId xmlns:p14="http://schemas.microsoft.com/office/powerpoint/2010/main" val="105493425"/>
              </p:ext>
            </p:extLst>
          </p:nvPr>
        </p:nvGraphicFramePr>
        <p:xfrm>
          <a:off x="76200" y="1447799"/>
          <a:ext cx="8915400" cy="5410201"/>
        </p:xfrm>
        <a:graphic>
          <a:graphicData uri="http://schemas.openxmlformats.org/drawingml/2006/table">
            <a:tbl>
              <a:tblPr firstRow="1" firstCol="1" bandRow="1">
                <a:tableStyleId>{5940675A-B579-460E-94D1-54222C63F5DA}</a:tableStyleId>
              </a:tblPr>
              <a:tblGrid>
                <a:gridCol w="1039305">
                  <a:extLst>
                    <a:ext uri="{9D8B030D-6E8A-4147-A177-3AD203B41FA5}">
                      <a16:colId xmlns:a16="http://schemas.microsoft.com/office/drawing/2014/main" val="20000"/>
                    </a:ext>
                  </a:extLst>
                </a:gridCol>
                <a:gridCol w="2313495">
                  <a:extLst>
                    <a:ext uri="{9D8B030D-6E8A-4147-A177-3AD203B41FA5}">
                      <a16:colId xmlns:a16="http://schemas.microsoft.com/office/drawing/2014/main" val="20001"/>
                    </a:ext>
                  </a:extLst>
                </a:gridCol>
                <a:gridCol w="5562600">
                  <a:extLst>
                    <a:ext uri="{9D8B030D-6E8A-4147-A177-3AD203B41FA5}">
                      <a16:colId xmlns:a16="http://schemas.microsoft.com/office/drawing/2014/main" val="20002"/>
                    </a:ext>
                  </a:extLst>
                </a:gridCol>
              </a:tblGrid>
              <a:tr h="1181100">
                <a:tc>
                  <a:txBody>
                    <a:bodyPr/>
                    <a:lstStyle/>
                    <a:p>
                      <a:pPr algn="ctr">
                        <a:lnSpc>
                          <a:spcPct val="120000"/>
                        </a:lnSpc>
                        <a:spcAft>
                          <a:spcPts val="0"/>
                        </a:spcAft>
                      </a:pPr>
                      <a:r>
                        <a:rPr lang="vi-VN" sz="2400" b="1" dirty="0" err="1">
                          <a:effectLst/>
                          <a:latin typeface="+mj-lt"/>
                        </a:rPr>
                        <a:t>Stt</a:t>
                      </a:r>
                      <a:endParaRPr lang="vi-VN" sz="2400" b="1" dirty="0">
                        <a:effectLst/>
                        <a:latin typeface="+mj-lt"/>
                        <a:ea typeface="Times New Roman"/>
                        <a:cs typeface="Times New Roman"/>
                      </a:endParaRPr>
                    </a:p>
                  </a:txBody>
                  <a:tcPr marL="68580" marR="68580" marT="0" marB="0" anchor="ctr"/>
                </a:tc>
                <a:tc>
                  <a:txBody>
                    <a:bodyPr/>
                    <a:lstStyle/>
                    <a:p>
                      <a:pPr algn="ctr">
                        <a:lnSpc>
                          <a:spcPct val="120000"/>
                        </a:lnSpc>
                        <a:spcAft>
                          <a:spcPts val="0"/>
                        </a:spcAft>
                      </a:pPr>
                      <a:r>
                        <a:rPr lang="vi-VN" sz="2400" b="1" dirty="0" err="1">
                          <a:effectLst/>
                          <a:latin typeface="+mj-lt"/>
                        </a:rPr>
                        <a:t>Loại</a:t>
                      </a:r>
                      <a:r>
                        <a:rPr lang="vi-VN" sz="2400" b="1" dirty="0">
                          <a:effectLst/>
                          <a:latin typeface="+mj-lt"/>
                        </a:rPr>
                        <a:t> </a:t>
                      </a:r>
                      <a:r>
                        <a:rPr lang="vi-VN" sz="2400" b="1" dirty="0" err="1">
                          <a:effectLst/>
                          <a:latin typeface="+mj-lt"/>
                        </a:rPr>
                        <a:t>rừng</a:t>
                      </a:r>
                      <a:endParaRPr lang="vi-VN" sz="2400" b="1" dirty="0">
                        <a:effectLst/>
                        <a:latin typeface="+mj-lt"/>
                        <a:ea typeface="Times New Roman"/>
                        <a:cs typeface="Times New Roman"/>
                      </a:endParaRPr>
                    </a:p>
                  </a:txBody>
                  <a:tcPr marL="68580" marR="68580" marT="0" marB="0" anchor="ctr"/>
                </a:tc>
                <a:tc>
                  <a:txBody>
                    <a:bodyPr/>
                    <a:lstStyle/>
                    <a:p>
                      <a:pPr algn="ctr">
                        <a:lnSpc>
                          <a:spcPct val="120000"/>
                        </a:lnSpc>
                        <a:spcAft>
                          <a:spcPts val="0"/>
                        </a:spcAft>
                      </a:pPr>
                      <a:r>
                        <a:rPr lang="vi-VN" sz="2400" b="1">
                          <a:effectLst/>
                          <a:latin typeface="+mj-lt"/>
                        </a:rPr>
                        <a:t>Tên ảnh</a:t>
                      </a:r>
                      <a:endParaRPr lang="vi-VN" sz="2400" b="1">
                        <a:effectLst/>
                        <a:latin typeface="+mj-lt"/>
                        <a:ea typeface="Times New Roman"/>
                        <a:cs typeface="Times New Roman"/>
                      </a:endParaRPr>
                    </a:p>
                  </a:txBody>
                  <a:tcPr marL="68580" marR="68580" marT="0" marB="0" anchor="ctr"/>
                </a:tc>
                <a:extLst>
                  <a:ext uri="{0D108BD9-81ED-4DB2-BD59-A6C34878D82A}">
                    <a16:rowId xmlns:a16="http://schemas.microsoft.com/office/drawing/2014/main" val="10000"/>
                  </a:ext>
                </a:extLst>
              </a:tr>
              <a:tr h="1562101">
                <a:tc>
                  <a:txBody>
                    <a:bodyPr/>
                    <a:lstStyle/>
                    <a:p>
                      <a:pPr algn="ctr">
                        <a:lnSpc>
                          <a:spcPct val="120000"/>
                        </a:lnSpc>
                        <a:spcAft>
                          <a:spcPts val="0"/>
                        </a:spcAft>
                      </a:pPr>
                      <a:r>
                        <a:rPr lang="vi-VN" sz="2400" b="1" dirty="0">
                          <a:solidFill>
                            <a:srgbClr val="FF0000"/>
                          </a:solidFill>
                          <a:effectLst/>
                          <a:latin typeface="+mj-lt"/>
                        </a:rPr>
                        <a:t>1</a:t>
                      </a:r>
                      <a:endParaRPr lang="vi-VN" sz="2400" b="1" dirty="0">
                        <a:solidFill>
                          <a:srgbClr val="FF0000"/>
                        </a:solidFill>
                        <a:effectLst/>
                        <a:latin typeface="+mj-lt"/>
                        <a:ea typeface="Times New Roman"/>
                        <a:cs typeface="Times New Roman"/>
                      </a:endParaRPr>
                    </a:p>
                  </a:txBody>
                  <a:tcPr marL="68580" marR="68580" marT="0" marB="0" anchor="ctr"/>
                </a:tc>
                <a:tc>
                  <a:txBody>
                    <a:bodyPr/>
                    <a:lstStyle/>
                    <a:p>
                      <a:pPr algn="l">
                        <a:lnSpc>
                          <a:spcPct val="120000"/>
                        </a:lnSpc>
                        <a:spcAft>
                          <a:spcPts val="0"/>
                        </a:spcAft>
                      </a:pPr>
                      <a:r>
                        <a:rPr lang="vi-VN" sz="2400" b="1" dirty="0" err="1">
                          <a:solidFill>
                            <a:srgbClr val="FF0000"/>
                          </a:solidFill>
                          <a:effectLst/>
                          <a:latin typeface="+mj-lt"/>
                        </a:rPr>
                        <a:t>Rừng</a:t>
                      </a:r>
                      <a:r>
                        <a:rPr lang="vi-VN" sz="2400" b="1" dirty="0">
                          <a:solidFill>
                            <a:srgbClr val="FF0000"/>
                          </a:solidFill>
                          <a:effectLst/>
                          <a:latin typeface="+mj-lt"/>
                        </a:rPr>
                        <a:t> </a:t>
                      </a:r>
                      <a:r>
                        <a:rPr lang="vi-VN" sz="2400" b="1" dirty="0" err="1">
                          <a:solidFill>
                            <a:srgbClr val="FF0000"/>
                          </a:solidFill>
                          <a:effectLst/>
                          <a:latin typeface="+mj-lt"/>
                        </a:rPr>
                        <a:t>phòng</a:t>
                      </a:r>
                      <a:r>
                        <a:rPr lang="vi-VN" sz="2400" b="1" dirty="0">
                          <a:solidFill>
                            <a:srgbClr val="FF0000"/>
                          </a:solidFill>
                          <a:effectLst/>
                          <a:latin typeface="+mj-lt"/>
                        </a:rPr>
                        <a:t> </a:t>
                      </a:r>
                      <a:r>
                        <a:rPr lang="vi-VN" sz="2400" b="1" dirty="0" err="1">
                          <a:solidFill>
                            <a:srgbClr val="FF0000"/>
                          </a:solidFill>
                          <a:effectLst/>
                          <a:latin typeface="+mj-lt"/>
                        </a:rPr>
                        <a:t>hộ</a:t>
                      </a:r>
                      <a:endParaRPr lang="vi-VN" sz="2400" b="1" dirty="0">
                        <a:solidFill>
                          <a:srgbClr val="FF0000"/>
                        </a:solidFill>
                        <a:effectLst/>
                        <a:latin typeface="+mj-lt"/>
                        <a:ea typeface="Times New Roman"/>
                        <a:cs typeface="Times New Roman"/>
                      </a:endParaRPr>
                    </a:p>
                  </a:txBody>
                  <a:tcPr marL="68580" marR="68580" marT="0" marB="0" anchor="ctr"/>
                </a:tc>
                <a:tc>
                  <a:txBody>
                    <a:bodyPr/>
                    <a:lstStyle/>
                    <a:p>
                      <a:endParaRPr lang="vi-VN" sz="2400" b="1" i="0" kern="1200" dirty="0">
                        <a:solidFill>
                          <a:schemeClr val="tx1"/>
                        </a:solidFill>
                        <a:effectLst/>
                        <a:latin typeface="+mj-lt"/>
                        <a:ea typeface="+mn-ea"/>
                        <a:cs typeface="+mn-cs"/>
                      </a:endParaRPr>
                    </a:p>
                  </a:txBody>
                  <a:tcPr marL="68580" marR="68580" marT="0" marB="0" anchor="ctr"/>
                </a:tc>
                <a:extLst>
                  <a:ext uri="{0D108BD9-81ED-4DB2-BD59-A6C34878D82A}">
                    <a16:rowId xmlns:a16="http://schemas.microsoft.com/office/drawing/2014/main" val="10001"/>
                  </a:ext>
                </a:extLst>
              </a:tr>
              <a:tr h="1181100">
                <a:tc>
                  <a:txBody>
                    <a:bodyPr/>
                    <a:lstStyle/>
                    <a:p>
                      <a:pPr algn="ctr">
                        <a:lnSpc>
                          <a:spcPct val="120000"/>
                        </a:lnSpc>
                        <a:spcAft>
                          <a:spcPts val="0"/>
                        </a:spcAft>
                      </a:pPr>
                      <a:r>
                        <a:rPr lang="vi-VN" sz="2400" b="1" dirty="0">
                          <a:solidFill>
                            <a:srgbClr val="0070C0"/>
                          </a:solidFill>
                          <a:effectLst/>
                          <a:latin typeface="+mj-lt"/>
                        </a:rPr>
                        <a:t>2</a:t>
                      </a:r>
                      <a:endParaRPr lang="vi-VN" sz="2400" b="1" dirty="0">
                        <a:solidFill>
                          <a:srgbClr val="0070C0"/>
                        </a:solidFill>
                        <a:effectLst/>
                        <a:latin typeface="+mj-lt"/>
                        <a:ea typeface="Times New Roman"/>
                        <a:cs typeface="Times New Roman"/>
                      </a:endParaRPr>
                    </a:p>
                  </a:txBody>
                  <a:tcPr marL="68580" marR="68580" marT="0" marB="0" anchor="ctr"/>
                </a:tc>
                <a:tc>
                  <a:txBody>
                    <a:bodyPr/>
                    <a:lstStyle/>
                    <a:p>
                      <a:pPr algn="l">
                        <a:lnSpc>
                          <a:spcPct val="120000"/>
                        </a:lnSpc>
                        <a:spcAft>
                          <a:spcPts val="0"/>
                        </a:spcAft>
                      </a:pPr>
                      <a:r>
                        <a:rPr lang="vi-VN" sz="2400" b="1" dirty="0" err="1">
                          <a:solidFill>
                            <a:srgbClr val="0070C0"/>
                          </a:solidFill>
                          <a:effectLst/>
                          <a:latin typeface="+mj-lt"/>
                        </a:rPr>
                        <a:t>Rừng</a:t>
                      </a:r>
                      <a:r>
                        <a:rPr lang="vi-VN" sz="2400" b="1" dirty="0">
                          <a:solidFill>
                            <a:srgbClr val="0070C0"/>
                          </a:solidFill>
                          <a:effectLst/>
                          <a:latin typeface="+mj-lt"/>
                        </a:rPr>
                        <a:t> </a:t>
                      </a:r>
                      <a:r>
                        <a:rPr lang="vi-VN" sz="2400" b="1" dirty="0" err="1">
                          <a:solidFill>
                            <a:srgbClr val="0070C0"/>
                          </a:solidFill>
                          <a:effectLst/>
                          <a:latin typeface="+mj-lt"/>
                        </a:rPr>
                        <a:t>sản</a:t>
                      </a:r>
                      <a:r>
                        <a:rPr lang="vi-VN" sz="2400" b="1" dirty="0">
                          <a:solidFill>
                            <a:srgbClr val="0070C0"/>
                          </a:solidFill>
                          <a:effectLst/>
                          <a:latin typeface="+mj-lt"/>
                        </a:rPr>
                        <a:t> </a:t>
                      </a:r>
                      <a:r>
                        <a:rPr lang="vi-VN" sz="2400" b="1" dirty="0" err="1">
                          <a:solidFill>
                            <a:srgbClr val="0070C0"/>
                          </a:solidFill>
                          <a:effectLst/>
                          <a:latin typeface="+mj-lt"/>
                        </a:rPr>
                        <a:t>xuất</a:t>
                      </a:r>
                      <a:endParaRPr lang="vi-VN" sz="2400" b="1" dirty="0">
                        <a:solidFill>
                          <a:srgbClr val="0070C0"/>
                        </a:solidFill>
                        <a:effectLst/>
                        <a:latin typeface="+mj-lt"/>
                        <a:ea typeface="Times New Roman"/>
                        <a:cs typeface="Times New Roman"/>
                      </a:endParaRPr>
                    </a:p>
                  </a:txBody>
                  <a:tcPr marL="68580" marR="68580" marT="0" marB="0" anchor="ctr"/>
                </a:tc>
                <a:tc>
                  <a:txBody>
                    <a:bodyPr/>
                    <a:lstStyle/>
                    <a:p>
                      <a:r>
                        <a:rPr lang="vi-VN" sz="2400" b="1" dirty="0">
                          <a:effectLst/>
                          <a:latin typeface="+mj-lt"/>
                        </a:rPr>
                        <a:t> </a:t>
                      </a:r>
                      <a:endParaRPr lang="vi-VN" sz="2400" b="1" dirty="0">
                        <a:effectLst/>
                        <a:latin typeface="+mj-lt"/>
                        <a:ea typeface="Times New Roman"/>
                        <a:cs typeface="Times New Roman"/>
                      </a:endParaRPr>
                    </a:p>
                  </a:txBody>
                  <a:tcPr marL="68580" marR="68580" marT="0" marB="0" anchor="ctr"/>
                </a:tc>
                <a:extLst>
                  <a:ext uri="{0D108BD9-81ED-4DB2-BD59-A6C34878D82A}">
                    <a16:rowId xmlns:a16="http://schemas.microsoft.com/office/drawing/2014/main" val="10002"/>
                  </a:ext>
                </a:extLst>
              </a:tr>
              <a:tr h="1485900">
                <a:tc>
                  <a:txBody>
                    <a:bodyPr/>
                    <a:lstStyle/>
                    <a:p>
                      <a:pPr algn="ctr">
                        <a:lnSpc>
                          <a:spcPct val="120000"/>
                        </a:lnSpc>
                        <a:spcAft>
                          <a:spcPts val="0"/>
                        </a:spcAft>
                      </a:pPr>
                      <a:r>
                        <a:rPr lang="vi-VN" sz="2400" b="1" dirty="0">
                          <a:solidFill>
                            <a:srgbClr val="00B050"/>
                          </a:solidFill>
                          <a:effectLst/>
                          <a:latin typeface="+mj-lt"/>
                        </a:rPr>
                        <a:t>3</a:t>
                      </a:r>
                      <a:endParaRPr lang="vi-VN" sz="2400" b="1" dirty="0">
                        <a:solidFill>
                          <a:srgbClr val="00B050"/>
                        </a:solidFill>
                        <a:effectLst/>
                        <a:latin typeface="+mj-lt"/>
                        <a:ea typeface="Times New Roman"/>
                        <a:cs typeface="Times New Roman"/>
                      </a:endParaRPr>
                    </a:p>
                  </a:txBody>
                  <a:tcPr marL="68580" marR="68580" marT="0" marB="0" anchor="ctr"/>
                </a:tc>
                <a:tc>
                  <a:txBody>
                    <a:bodyPr/>
                    <a:lstStyle/>
                    <a:p>
                      <a:pPr algn="l">
                        <a:lnSpc>
                          <a:spcPct val="120000"/>
                        </a:lnSpc>
                        <a:spcAft>
                          <a:spcPts val="0"/>
                        </a:spcAft>
                      </a:pPr>
                      <a:r>
                        <a:rPr lang="vi-VN" sz="2400" b="1" dirty="0">
                          <a:solidFill>
                            <a:srgbClr val="00B050"/>
                          </a:solidFill>
                          <a:effectLst/>
                          <a:latin typeface="+mj-lt"/>
                        </a:rPr>
                        <a:t>R</a:t>
                      </a:r>
                      <a:r>
                        <a:rPr lang="en-US" sz="2400" b="1" dirty="0">
                          <a:solidFill>
                            <a:srgbClr val="00B050"/>
                          </a:solidFill>
                          <a:effectLst/>
                          <a:latin typeface="Times New Roman" panose="02020603050405020304" pitchFamily="18" charset="0"/>
                          <a:cs typeface="Times New Roman" panose="02020603050405020304" pitchFamily="18" charset="0"/>
                        </a:rPr>
                        <a:t>ừ</a:t>
                      </a:r>
                      <a:r>
                        <a:rPr lang="vi-VN" sz="2400" b="1" dirty="0">
                          <a:solidFill>
                            <a:srgbClr val="00B050"/>
                          </a:solidFill>
                          <a:effectLst/>
                          <a:latin typeface="+mj-lt"/>
                        </a:rPr>
                        <a:t>ng đặc dụng</a:t>
                      </a:r>
                      <a:endParaRPr lang="vi-VN" sz="2400" b="1" dirty="0">
                        <a:solidFill>
                          <a:srgbClr val="00B050"/>
                        </a:solidFill>
                        <a:effectLst/>
                        <a:latin typeface="+mj-lt"/>
                        <a:ea typeface="Times New Roman"/>
                        <a:cs typeface="Times New Roman"/>
                      </a:endParaRPr>
                    </a:p>
                  </a:txBody>
                  <a:tcPr marL="68580" marR="68580" marT="0" marB="0" anchor="ct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endParaRPr lang="vi-VN" sz="2400" b="1" i="0" kern="1200" dirty="0">
                        <a:solidFill>
                          <a:schemeClr val="tx1"/>
                        </a:solidFill>
                        <a:effectLst/>
                        <a:latin typeface="+mj-lt"/>
                        <a:ea typeface="+mn-ea"/>
                        <a:cs typeface="+mn-cs"/>
                      </a:endParaRPr>
                    </a:p>
                  </a:txBody>
                  <a:tcPr marL="68580" marR="68580" marT="0" marB="0" anchor="ctr"/>
                </a:tc>
                <a:extLst>
                  <a:ext uri="{0D108BD9-81ED-4DB2-BD59-A6C34878D82A}">
                    <a16:rowId xmlns:a16="http://schemas.microsoft.com/office/drawing/2014/main" val="10003"/>
                  </a:ext>
                </a:extLst>
              </a:tr>
            </a:tbl>
          </a:graphicData>
        </a:graphic>
      </p:graphicFrame>
      <p:sp>
        <p:nvSpPr>
          <p:cNvPr id="5" name="Hộp_Văn_Bản 4"/>
          <p:cNvSpPr txBox="1"/>
          <p:nvPr/>
        </p:nvSpPr>
        <p:spPr>
          <a:xfrm>
            <a:off x="381000" y="228600"/>
            <a:ext cx="8458200" cy="954107"/>
          </a:xfrm>
          <a:prstGeom prst="rect">
            <a:avLst/>
          </a:prstGeom>
          <a:noFill/>
        </p:spPr>
        <p:txBody>
          <a:bodyPr wrap="square" rtlCol="0">
            <a:spAutoFit/>
          </a:bodyPr>
          <a:lstStyle/>
          <a:p>
            <a:r>
              <a:rPr lang="vi-VN" sz="2800" b="1" dirty="0">
                <a:solidFill>
                  <a:srgbClr val="FF0000"/>
                </a:solidFill>
                <a:latin typeface="+mj-lt"/>
              </a:rPr>
              <a:t>Quan </a:t>
            </a:r>
            <a:r>
              <a:rPr lang="vi-VN" sz="2800" b="1" dirty="0" err="1">
                <a:solidFill>
                  <a:srgbClr val="FF0000"/>
                </a:solidFill>
                <a:latin typeface="+mj-lt"/>
              </a:rPr>
              <a:t>sát</a:t>
            </a:r>
            <a:r>
              <a:rPr lang="vi-VN" sz="2800" b="1" dirty="0">
                <a:solidFill>
                  <a:srgbClr val="FF0000"/>
                </a:solidFill>
                <a:latin typeface="+mj-lt"/>
              </a:rPr>
              <a:t> </a:t>
            </a:r>
            <a:r>
              <a:rPr lang="vi-VN" sz="2800" b="1" dirty="0" err="1">
                <a:solidFill>
                  <a:srgbClr val="FF0000"/>
                </a:solidFill>
                <a:latin typeface="+mj-lt"/>
              </a:rPr>
              <a:t>hình</a:t>
            </a:r>
            <a:r>
              <a:rPr lang="vi-VN" sz="2800" b="1" dirty="0">
                <a:solidFill>
                  <a:srgbClr val="FF0000"/>
                </a:solidFill>
                <a:latin typeface="+mj-lt"/>
              </a:rPr>
              <a:t> 7.3, </a:t>
            </a:r>
            <a:r>
              <a:rPr lang="vi-VN" sz="2800" b="1" dirty="0" err="1">
                <a:solidFill>
                  <a:srgbClr val="FF0000"/>
                </a:solidFill>
                <a:latin typeface="+mj-lt"/>
              </a:rPr>
              <a:t>xác</a:t>
            </a:r>
            <a:r>
              <a:rPr lang="vi-VN" sz="2800" b="1" dirty="0">
                <a:solidFill>
                  <a:srgbClr val="FF0000"/>
                </a:solidFill>
                <a:latin typeface="+mj-lt"/>
              </a:rPr>
              <a:t> </a:t>
            </a:r>
            <a:r>
              <a:rPr lang="vi-VN" sz="2800" b="1" dirty="0" err="1">
                <a:solidFill>
                  <a:srgbClr val="FF0000"/>
                </a:solidFill>
                <a:latin typeface="+mj-lt"/>
              </a:rPr>
              <a:t>định</a:t>
            </a:r>
            <a:r>
              <a:rPr lang="vi-VN" sz="2800" b="1" dirty="0">
                <a:solidFill>
                  <a:srgbClr val="FF0000"/>
                </a:solidFill>
                <a:latin typeface="+mj-lt"/>
              </a:rPr>
              <a:t> </a:t>
            </a:r>
            <a:r>
              <a:rPr lang="vi-VN" sz="2800" b="1" dirty="0" err="1">
                <a:solidFill>
                  <a:srgbClr val="FF0000"/>
                </a:solidFill>
                <a:latin typeface="+mj-lt"/>
              </a:rPr>
              <a:t>loại</a:t>
            </a:r>
            <a:r>
              <a:rPr lang="vi-VN" sz="2800" b="1" dirty="0">
                <a:solidFill>
                  <a:srgbClr val="FF0000"/>
                </a:solidFill>
                <a:latin typeface="+mj-lt"/>
              </a:rPr>
              <a:t> </a:t>
            </a:r>
            <a:r>
              <a:rPr lang="vi-VN" sz="2800" b="1" dirty="0" err="1">
                <a:solidFill>
                  <a:srgbClr val="FF0000"/>
                </a:solidFill>
                <a:latin typeface="+mj-lt"/>
              </a:rPr>
              <a:t>rừng</a:t>
            </a:r>
            <a:r>
              <a:rPr lang="vi-VN" sz="2800" b="1" dirty="0">
                <a:solidFill>
                  <a:srgbClr val="FF0000"/>
                </a:solidFill>
                <a:latin typeface="+mj-lt"/>
              </a:rPr>
              <a:t> </a:t>
            </a:r>
            <a:r>
              <a:rPr lang="vi-VN" sz="2800" b="1" dirty="0" err="1">
                <a:solidFill>
                  <a:srgbClr val="FF0000"/>
                </a:solidFill>
                <a:latin typeface="+mj-lt"/>
              </a:rPr>
              <a:t>phù</a:t>
            </a:r>
            <a:r>
              <a:rPr lang="vi-VN" sz="2800" b="1" dirty="0">
                <a:solidFill>
                  <a:srgbClr val="FF0000"/>
                </a:solidFill>
                <a:latin typeface="+mj-lt"/>
              </a:rPr>
              <a:t> </a:t>
            </a:r>
            <a:r>
              <a:rPr lang="vi-VN" sz="2800" b="1" dirty="0" err="1">
                <a:solidFill>
                  <a:srgbClr val="FF0000"/>
                </a:solidFill>
                <a:latin typeface="+mj-lt"/>
              </a:rPr>
              <a:t>hợp</a:t>
            </a:r>
            <a:r>
              <a:rPr lang="vi-VN" sz="2800" b="1" dirty="0">
                <a:solidFill>
                  <a:srgbClr val="FF0000"/>
                </a:solidFill>
                <a:latin typeface="+mj-lt"/>
              </a:rPr>
              <a:t> </a:t>
            </a:r>
            <a:r>
              <a:rPr lang="vi-VN" sz="2800" b="1" dirty="0" err="1">
                <a:solidFill>
                  <a:srgbClr val="FF0000"/>
                </a:solidFill>
                <a:latin typeface="+mj-lt"/>
              </a:rPr>
              <a:t>với</a:t>
            </a:r>
            <a:r>
              <a:rPr lang="vi-VN" sz="2800" b="1" dirty="0">
                <a:solidFill>
                  <a:srgbClr val="FF0000"/>
                </a:solidFill>
                <a:latin typeface="+mj-lt"/>
              </a:rPr>
              <a:t> </a:t>
            </a:r>
            <a:r>
              <a:rPr lang="vi-VN" sz="2800" b="1" dirty="0" err="1">
                <a:solidFill>
                  <a:srgbClr val="FF0000"/>
                </a:solidFill>
                <a:latin typeface="+mj-lt"/>
              </a:rPr>
              <a:t>mỗi</a:t>
            </a:r>
            <a:r>
              <a:rPr lang="vi-VN" sz="2800" b="1" dirty="0">
                <a:solidFill>
                  <a:srgbClr val="FF0000"/>
                </a:solidFill>
                <a:latin typeface="+mj-lt"/>
              </a:rPr>
              <a:t> </a:t>
            </a:r>
            <a:r>
              <a:rPr lang="vi-VN" sz="2800" b="1" dirty="0" err="1">
                <a:solidFill>
                  <a:srgbClr val="FF0000"/>
                </a:solidFill>
                <a:latin typeface="+mj-lt"/>
              </a:rPr>
              <a:t>hình</a:t>
            </a:r>
            <a:r>
              <a:rPr lang="vi-VN" sz="2800" b="1" dirty="0">
                <a:solidFill>
                  <a:srgbClr val="FF0000"/>
                </a:solidFill>
                <a:latin typeface="+mj-lt"/>
              </a:rPr>
              <a:t> </a:t>
            </a:r>
            <a:r>
              <a:rPr lang="vi-VN" sz="2800" b="1" dirty="0" err="1">
                <a:solidFill>
                  <a:srgbClr val="FF0000"/>
                </a:solidFill>
                <a:latin typeface="+mj-lt"/>
              </a:rPr>
              <a:t>ảnh</a:t>
            </a:r>
            <a:r>
              <a:rPr lang="vi-VN" sz="2800" b="1" dirty="0">
                <a:solidFill>
                  <a:srgbClr val="FF0000"/>
                </a:solidFill>
                <a:latin typeface="+mj-lt"/>
              </a:rPr>
              <a:t> theo </a:t>
            </a:r>
            <a:r>
              <a:rPr lang="vi-VN" sz="2800" b="1" dirty="0" err="1">
                <a:solidFill>
                  <a:srgbClr val="FF0000"/>
                </a:solidFill>
                <a:latin typeface="+mj-lt"/>
              </a:rPr>
              <a:t>bảng</a:t>
            </a:r>
            <a:r>
              <a:rPr lang="vi-VN" sz="2800" b="1" dirty="0">
                <a:solidFill>
                  <a:srgbClr val="FF0000"/>
                </a:solidFill>
                <a:latin typeface="+mj-lt"/>
              </a:rPr>
              <a:t> sau:</a:t>
            </a:r>
          </a:p>
        </p:txBody>
      </p:sp>
      <p:sp>
        <p:nvSpPr>
          <p:cNvPr id="3" name="Hộp_Văn_Bản 2"/>
          <p:cNvSpPr txBox="1"/>
          <p:nvPr/>
        </p:nvSpPr>
        <p:spPr>
          <a:xfrm>
            <a:off x="3505200" y="2621340"/>
            <a:ext cx="5715000" cy="1569660"/>
          </a:xfrm>
          <a:prstGeom prst="rect">
            <a:avLst/>
          </a:prstGeom>
          <a:noFill/>
        </p:spPr>
        <p:txBody>
          <a:bodyPr wrap="square" rtlCol="0">
            <a:spAutoFit/>
          </a:bodyPr>
          <a:lstStyle/>
          <a:p>
            <a:r>
              <a:rPr lang="vi-VN" sz="2400" b="1" dirty="0">
                <a:solidFill>
                  <a:srgbClr val="FF0000"/>
                </a:solidFill>
                <a:latin typeface="+mj-lt"/>
              </a:rPr>
              <a:t>b) </a:t>
            </a:r>
            <a:r>
              <a:rPr lang="vi-VN" sz="2400" b="1" dirty="0" err="1">
                <a:solidFill>
                  <a:srgbClr val="FF0000"/>
                </a:solidFill>
                <a:latin typeface="+mj-lt"/>
              </a:rPr>
              <a:t>Rừng</a:t>
            </a:r>
            <a:r>
              <a:rPr lang="vi-VN" sz="2400" b="1" dirty="0">
                <a:solidFill>
                  <a:srgbClr val="FF0000"/>
                </a:solidFill>
                <a:latin typeface="+mj-lt"/>
              </a:rPr>
              <a:t> </a:t>
            </a:r>
            <a:r>
              <a:rPr lang="vi-VN" sz="2400" b="1" dirty="0" err="1">
                <a:solidFill>
                  <a:srgbClr val="FF0000"/>
                </a:solidFill>
                <a:latin typeface="+mj-lt"/>
              </a:rPr>
              <a:t>ngập</a:t>
            </a:r>
            <a:r>
              <a:rPr lang="vi-VN" sz="2400" b="1" dirty="0">
                <a:solidFill>
                  <a:srgbClr val="FF0000"/>
                </a:solidFill>
                <a:latin typeface="+mj-lt"/>
              </a:rPr>
              <a:t> </a:t>
            </a:r>
            <a:r>
              <a:rPr lang="vi-VN" sz="2400" b="1" dirty="0" err="1">
                <a:solidFill>
                  <a:srgbClr val="FF0000"/>
                </a:solidFill>
                <a:latin typeface="+mj-lt"/>
              </a:rPr>
              <a:t>mặn</a:t>
            </a:r>
            <a:r>
              <a:rPr lang="vi-VN" sz="2400" b="1" dirty="0">
                <a:solidFill>
                  <a:srgbClr val="FF0000"/>
                </a:solidFill>
                <a:latin typeface="+mj-lt"/>
              </a:rPr>
              <a:t> ở Nam </a:t>
            </a:r>
            <a:r>
              <a:rPr lang="vi-VN" sz="2400" b="1" dirty="0" err="1">
                <a:solidFill>
                  <a:srgbClr val="FF0000"/>
                </a:solidFill>
                <a:latin typeface="+mj-lt"/>
              </a:rPr>
              <a:t>Định</a:t>
            </a:r>
            <a:endParaRPr lang="vi-VN" sz="2400" b="1" dirty="0">
              <a:solidFill>
                <a:srgbClr val="FF0000"/>
              </a:solidFill>
              <a:latin typeface="+mj-lt"/>
            </a:endParaRPr>
          </a:p>
          <a:p>
            <a:r>
              <a:rPr lang="vi-VN" sz="2400" b="1" dirty="0">
                <a:solidFill>
                  <a:srgbClr val="FF0000"/>
                </a:solidFill>
                <a:latin typeface="+mj-lt"/>
              </a:rPr>
              <a:t>e) </a:t>
            </a:r>
            <a:r>
              <a:rPr lang="vi-VN" sz="2400" b="1" dirty="0" err="1">
                <a:solidFill>
                  <a:srgbClr val="FF0000"/>
                </a:solidFill>
                <a:latin typeface="+mj-lt"/>
              </a:rPr>
              <a:t>Rừng</a:t>
            </a:r>
            <a:r>
              <a:rPr lang="vi-VN" sz="2400" b="1" dirty="0">
                <a:solidFill>
                  <a:srgbClr val="FF0000"/>
                </a:solidFill>
                <a:latin typeface="+mj-lt"/>
              </a:rPr>
              <a:t> </a:t>
            </a:r>
            <a:r>
              <a:rPr lang="vi-VN" sz="2400" b="1" dirty="0" err="1">
                <a:solidFill>
                  <a:srgbClr val="FF0000"/>
                </a:solidFill>
                <a:latin typeface="+mj-lt"/>
              </a:rPr>
              <a:t>chắn</a:t>
            </a:r>
            <a:r>
              <a:rPr lang="vi-VN" sz="2400" b="1" dirty="0">
                <a:solidFill>
                  <a:srgbClr val="FF0000"/>
                </a:solidFill>
                <a:latin typeface="+mj-lt"/>
              </a:rPr>
              <a:t> </a:t>
            </a:r>
            <a:r>
              <a:rPr lang="vi-VN" sz="2400" b="1" dirty="0" err="1">
                <a:solidFill>
                  <a:srgbClr val="FF0000"/>
                </a:solidFill>
                <a:latin typeface="+mj-lt"/>
              </a:rPr>
              <a:t>cát</a:t>
            </a:r>
            <a:r>
              <a:rPr lang="vi-VN" sz="2400" b="1" dirty="0">
                <a:solidFill>
                  <a:srgbClr val="FF0000"/>
                </a:solidFill>
                <a:latin typeface="+mj-lt"/>
              </a:rPr>
              <a:t> ven </a:t>
            </a:r>
            <a:r>
              <a:rPr lang="vi-VN" sz="2400" b="1" dirty="0" err="1">
                <a:solidFill>
                  <a:srgbClr val="FF0000"/>
                </a:solidFill>
                <a:latin typeface="+mj-lt"/>
              </a:rPr>
              <a:t>biển</a:t>
            </a:r>
            <a:endParaRPr lang="vi-VN" sz="2400" b="1" dirty="0">
              <a:solidFill>
                <a:srgbClr val="FF0000"/>
              </a:solidFill>
              <a:latin typeface="+mj-lt"/>
            </a:endParaRPr>
          </a:p>
          <a:p>
            <a:r>
              <a:rPr lang="vi-VN" sz="2400" b="1" dirty="0">
                <a:solidFill>
                  <a:srgbClr val="FF0000"/>
                </a:solidFill>
                <a:latin typeface="+mj-lt"/>
              </a:rPr>
              <a:t>g) </a:t>
            </a:r>
            <a:r>
              <a:rPr lang="vi-VN" sz="2400" b="1" dirty="0" err="1">
                <a:solidFill>
                  <a:srgbClr val="FF0000"/>
                </a:solidFill>
                <a:latin typeface="+mj-lt"/>
              </a:rPr>
              <a:t>Vườn</a:t>
            </a:r>
            <a:r>
              <a:rPr lang="vi-VN" sz="2400" b="1" dirty="0">
                <a:solidFill>
                  <a:srgbClr val="FF0000"/>
                </a:solidFill>
                <a:latin typeface="+mj-lt"/>
              </a:rPr>
              <a:t> </a:t>
            </a:r>
            <a:r>
              <a:rPr lang="vi-VN" sz="2400" b="1" dirty="0" err="1">
                <a:solidFill>
                  <a:srgbClr val="FF0000"/>
                </a:solidFill>
                <a:latin typeface="+mj-lt"/>
              </a:rPr>
              <a:t>quốc</a:t>
            </a:r>
            <a:r>
              <a:rPr lang="vi-VN" sz="2400" b="1" dirty="0">
                <a:solidFill>
                  <a:srgbClr val="FF0000"/>
                </a:solidFill>
                <a:latin typeface="+mj-lt"/>
              </a:rPr>
              <a:t> gia U Minh </a:t>
            </a:r>
            <a:r>
              <a:rPr lang="vi-VN" sz="2400" b="1" dirty="0" err="1">
                <a:solidFill>
                  <a:srgbClr val="FF0000"/>
                </a:solidFill>
                <a:latin typeface="+mj-lt"/>
              </a:rPr>
              <a:t>Thượng</a:t>
            </a:r>
            <a:r>
              <a:rPr lang="vi-VN" sz="2400" b="1" dirty="0">
                <a:solidFill>
                  <a:srgbClr val="FF0000"/>
                </a:solidFill>
                <a:latin typeface="+mj-lt"/>
              </a:rPr>
              <a:t> – Kiên Giang</a:t>
            </a:r>
          </a:p>
        </p:txBody>
      </p:sp>
      <p:sp>
        <p:nvSpPr>
          <p:cNvPr id="6" name="Hộp_Văn_Bản 5"/>
          <p:cNvSpPr txBox="1"/>
          <p:nvPr/>
        </p:nvSpPr>
        <p:spPr>
          <a:xfrm>
            <a:off x="3505200" y="4343400"/>
            <a:ext cx="4800600" cy="830997"/>
          </a:xfrm>
          <a:prstGeom prst="rect">
            <a:avLst/>
          </a:prstGeom>
          <a:noFill/>
        </p:spPr>
        <p:txBody>
          <a:bodyPr wrap="square" rtlCol="0">
            <a:spAutoFit/>
          </a:bodyPr>
          <a:lstStyle/>
          <a:p>
            <a:r>
              <a:rPr lang="vi-VN" sz="2400" b="1" dirty="0">
                <a:solidFill>
                  <a:srgbClr val="0070C0"/>
                </a:solidFill>
                <a:latin typeface="+mj-lt"/>
              </a:rPr>
              <a:t>a) </a:t>
            </a:r>
            <a:r>
              <a:rPr lang="vi-VN" sz="2400" b="1" dirty="0" err="1">
                <a:solidFill>
                  <a:srgbClr val="0070C0"/>
                </a:solidFill>
                <a:latin typeface="+mj-lt"/>
              </a:rPr>
              <a:t>Rừng</a:t>
            </a:r>
            <a:r>
              <a:rPr lang="vi-VN" sz="2400" b="1" dirty="0">
                <a:solidFill>
                  <a:srgbClr val="0070C0"/>
                </a:solidFill>
                <a:latin typeface="+mj-lt"/>
              </a:rPr>
              <a:t> </a:t>
            </a:r>
            <a:r>
              <a:rPr lang="vi-VN" sz="2400" b="1" dirty="0" err="1">
                <a:solidFill>
                  <a:srgbClr val="0070C0"/>
                </a:solidFill>
                <a:latin typeface="+mj-lt"/>
              </a:rPr>
              <a:t>bạch</a:t>
            </a:r>
            <a:r>
              <a:rPr lang="vi-VN" sz="2400" b="1" dirty="0">
                <a:solidFill>
                  <a:srgbClr val="0070C0"/>
                </a:solidFill>
                <a:latin typeface="+mj-lt"/>
              </a:rPr>
              <a:t> </a:t>
            </a:r>
            <a:r>
              <a:rPr lang="vi-VN" sz="2400" b="1" dirty="0" err="1">
                <a:solidFill>
                  <a:srgbClr val="0070C0"/>
                </a:solidFill>
                <a:latin typeface="+mj-lt"/>
              </a:rPr>
              <a:t>đàn</a:t>
            </a:r>
            <a:endParaRPr lang="vi-VN" sz="2400" b="1" dirty="0">
              <a:solidFill>
                <a:srgbClr val="0070C0"/>
              </a:solidFill>
              <a:latin typeface="+mj-lt"/>
            </a:endParaRPr>
          </a:p>
          <a:p>
            <a:r>
              <a:rPr lang="vi-VN" sz="2400" b="1" dirty="0">
                <a:solidFill>
                  <a:srgbClr val="0070C0"/>
                </a:solidFill>
                <a:latin typeface="+mj-lt"/>
              </a:rPr>
              <a:t>d) </a:t>
            </a:r>
            <a:r>
              <a:rPr lang="vi-VN" sz="2400" b="1" dirty="0" err="1">
                <a:solidFill>
                  <a:srgbClr val="0070C0"/>
                </a:solidFill>
                <a:latin typeface="+mj-lt"/>
              </a:rPr>
              <a:t>Rừng</a:t>
            </a:r>
            <a:r>
              <a:rPr lang="vi-VN" sz="2400" b="1" dirty="0">
                <a:solidFill>
                  <a:srgbClr val="0070C0"/>
                </a:solidFill>
                <a:latin typeface="+mj-lt"/>
              </a:rPr>
              <a:t> keo</a:t>
            </a:r>
          </a:p>
        </p:txBody>
      </p:sp>
      <p:sp>
        <p:nvSpPr>
          <p:cNvPr id="7" name="Hộp_Văn_Bản 6"/>
          <p:cNvSpPr txBox="1"/>
          <p:nvPr/>
        </p:nvSpPr>
        <p:spPr>
          <a:xfrm>
            <a:off x="3505200" y="5334000"/>
            <a:ext cx="5410200" cy="1569660"/>
          </a:xfrm>
          <a:prstGeom prst="rect">
            <a:avLst/>
          </a:prstGeom>
          <a:noFill/>
        </p:spPr>
        <p:txBody>
          <a:bodyPr wrap="square" rtlCol="0">
            <a:spAutoFit/>
          </a:bodyPr>
          <a:lstStyle/>
          <a:p>
            <a:r>
              <a:rPr lang="vi-VN" sz="2400" b="1" dirty="0">
                <a:latin typeface="+mj-lt"/>
              </a:rPr>
              <a:t>c) Khu bảo tồn thiên nhiên Mường La – Sơn La</a:t>
            </a:r>
            <a:endParaRPr lang="en-US" sz="2400" b="1" dirty="0">
              <a:latin typeface="+mj-lt"/>
            </a:endParaRPr>
          </a:p>
          <a:p>
            <a:r>
              <a:rPr lang="vi-VN" sz="2400" b="1" dirty="0">
                <a:latin typeface="+mj-lt"/>
              </a:rPr>
              <a:t>g) Vườn quốc gia U Minh Thượng – Kiên Giang</a:t>
            </a:r>
          </a:p>
        </p:txBody>
      </p:sp>
    </p:spTree>
    <p:extLst>
      <p:ext uri="{BB962C8B-B14F-4D97-AF65-F5344CB8AC3E}">
        <p14:creationId xmlns:p14="http://schemas.microsoft.com/office/powerpoint/2010/main" val="102519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 calcmode="lin" valueType="num">
                                      <p:cBhvr additive="base">
                                        <p:cTn id="2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 calcmode="lin" valueType="num">
                                      <p:cBhvr additive="base">
                                        <p:cTn id="3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nh chữ nhật 4"/>
          <p:cNvSpPr/>
          <p:nvPr/>
        </p:nvSpPr>
        <p:spPr>
          <a:xfrm>
            <a:off x="533400" y="1806714"/>
            <a:ext cx="8610600" cy="707886"/>
          </a:xfrm>
          <a:prstGeom prst="rect">
            <a:avLst/>
          </a:prstGeom>
        </p:spPr>
        <p:txBody>
          <a:bodyPr wrap="square">
            <a:spAutoFit/>
          </a:bodyPr>
          <a:lstStyle/>
          <a:p>
            <a:r>
              <a:rPr lang="nl-NL" sz="4000" b="1" dirty="0">
                <a:solidFill>
                  <a:srgbClr val="002060"/>
                </a:solidFill>
                <a:latin typeface="Times New Roman" pitchFamily="18" charset="0"/>
                <a:cs typeface="Times New Roman" pitchFamily="18" charset="0"/>
              </a:rPr>
              <a:t>1. Ở Thái Bình có rừng không?</a:t>
            </a:r>
            <a:endParaRPr lang="vi-VN" sz="4000" b="1" dirty="0">
              <a:solidFill>
                <a:srgbClr val="002060"/>
              </a:solidFill>
              <a:latin typeface="Times New Roman" pitchFamily="18" charset="0"/>
              <a:cs typeface="Times New Roman" pitchFamily="18" charset="0"/>
            </a:endParaRPr>
          </a:p>
        </p:txBody>
      </p:sp>
      <p:sp>
        <p:nvSpPr>
          <p:cNvPr id="4" name="Hình chữ nhật 4"/>
          <p:cNvSpPr/>
          <p:nvPr/>
        </p:nvSpPr>
        <p:spPr>
          <a:xfrm>
            <a:off x="571500" y="2057400"/>
            <a:ext cx="8610600" cy="1938992"/>
          </a:xfrm>
          <a:prstGeom prst="rect">
            <a:avLst/>
          </a:prstGeom>
        </p:spPr>
        <p:txBody>
          <a:bodyPr wrap="square">
            <a:spAutoFit/>
          </a:bodyPr>
          <a:lstStyle/>
          <a:p>
            <a:r>
              <a:rPr lang="en-US" sz="4000" b="1" dirty="0">
                <a:solidFill>
                  <a:srgbClr val="FF0000"/>
                </a:solidFill>
                <a:latin typeface="Times New Roman" pitchFamily="18" charset="0"/>
                <a:cs typeface="Times New Roman" pitchFamily="18" charset="0"/>
              </a:rPr>
              <a:t> </a:t>
            </a:r>
            <a:endParaRPr lang="vi-VN" sz="4000" b="1" dirty="0">
              <a:solidFill>
                <a:srgbClr val="FF0000"/>
              </a:solidFill>
              <a:latin typeface="Times New Roman" pitchFamily="18" charset="0"/>
              <a:cs typeface="Times New Roman" pitchFamily="18" charset="0"/>
            </a:endParaRPr>
          </a:p>
          <a:p>
            <a:r>
              <a:rPr lang="nl-NL" sz="4000" b="1" dirty="0">
                <a:solidFill>
                  <a:srgbClr val="FFC000"/>
                </a:solidFill>
                <a:latin typeface="Times New Roman" pitchFamily="18" charset="0"/>
                <a:cs typeface="Times New Roman" pitchFamily="18" charset="0"/>
              </a:rPr>
              <a:t>2.Vai trò của rừng nước ta đối với lĩnh vực quân sự ?</a:t>
            </a:r>
            <a:endParaRPr lang="vi-VN" sz="4000" b="1" dirty="0">
              <a:solidFill>
                <a:srgbClr val="FFC000"/>
              </a:solidFill>
              <a:latin typeface="Times New Roman" pitchFamily="18" charset="0"/>
              <a:cs typeface="Times New Roman" pitchFamily="18" charset="0"/>
            </a:endParaRPr>
          </a:p>
        </p:txBody>
      </p:sp>
      <p:sp>
        <p:nvSpPr>
          <p:cNvPr id="3" name="Isosceles Triangle 2">
            <a:hlinkClick r:id="rId2" action="ppaction://hlinkfile"/>
          </p:cNvPr>
          <p:cNvSpPr/>
          <p:nvPr/>
        </p:nvSpPr>
        <p:spPr>
          <a:xfrm>
            <a:off x="6858000" y="6629400"/>
            <a:ext cx="6096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001000" y="6629400"/>
            <a:ext cx="609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êu đề phụ 2"/>
          <p:cNvSpPr txBox="1">
            <a:spLocks/>
          </p:cNvSpPr>
          <p:nvPr/>
        </p:nvSpPr>
        <p:spPr>
          <a:xfrm>
            <a:off x="0" y="0"/>
            <a:ext cx="9144000" cy="685800"/>
          </a:xfrm>
          <a:prstGeom prst="rect">
            <a:avLst/>
          </a:prstGeom>
          <a:solidFill>
            <a:schemeClr val="accent5">
              <a:lumMod val="20000"/>
              <a:lumOff val="80000"/>
            </a:schemeClr>
          </a:solidFill>
          <a:ln>
            <a:solidFill>
              <a:schemeClr val="accent5">
                <a:lumMod val="20000"/>
                <a:lumOff val="8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FF0000"/>
                </a:solidFill>
                <a:latin typeface="Times New Roman" pitchFamily="18" charset="0"/>
                <a:cs typeface="Times New Roman" pitchFamily="18" charset="0"/>
              </a:rPr>
              <a:t>BÀI 7: GIỚI THIỆU VỀ RỪNG</a:t>
            </a:r>
            <a:endParaRPr lang="vi-VN"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8352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Hộp_Văn_Bản 3"/>
          <p:cNvSpPr txBox="1">
            <a:spLocks noChangeArrowheads="1"/>
          </p:cNvSpPr>
          <p:nvPr/>
        </p:nvSpPr>
        <p:spPr bwMode="auto">
          <a:xfrm>
            <a:off x="1828800" y="2651525"/>
            <a:ext cx="6057900"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vi-VN" sz="240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vi-VN" sz="240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vi-VN" sz="2400">
              <a:solidFill>
                <a:srgbClr val="FF0000"/>
              </a:solidFill>
              <a:latin typeface="Times New Roman" panose="02020603050405020304" pitchFamily="18" charset="0"/>
              <a:cs typeface="Times New Roman" panose="02020603050405020304" pitchFamily="18" charset="0"/>
            </a:endParaRPr>
          </a:p>
        </p:txBody>
      </p:sp>
      <p:sp>
        <p:nvSpPr>
          <p:cNvPr id="2" name="Horizontal Scroll 1"/>
          <p:cNvSpPr/>
          <p:nvPr/>
        </p:nvSpPr>
        <p:spPr>
          <a:xfrm>
            <a:off x="685801" y="69561"/>
            <a:ext cx="7200900" cy="1027112"/>
          </a:xfrm>
          <a:prstGeom prst="horizontalScroll">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C00000"/>
                </a:solidFill>
                <a:latin typeface="Times New Roman" panose="02020603050405020304" pitchFamily="18" charset="0"/>
                <a:cs typeface="Times New Roman" panose="02020603050405020304" pitchFamily="18" charset="0"/>
              </a:rPr>
              <a:t>HƯỚNG DẪN HỌC Ở NHÀ</a:t>
            </a:r>
            <a:endParaRPr lang="vi-VN" sz="4000" b="1" dirty="0">
              <a:solidFill>
                <a:srgbClr val="C00000"/>
              </a:solidFill>
              <a:latin typeface="Times New Roman" panose="02020603050405020304" pitchFamily="18" charset="0"/>
              <a:cs typeface="Times New Roman" panose="02020603050405020304" pitchFamily="18" charset="0"/>
            </a:endParaRPr>
          </a:p>
        </p:txBody>
      </p:sp>
      <p:pic>
        <p:nvPicPr>
          <p:cNvPr id="21506" name="Picture 2" descr="Dễ Thương Vẽ Tay Hạnh Phúc Trẻ Em Nắm Tay Chơi Hình ảnh | Định dạng hình ảnh  AI 400948039| vn.lovepi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4343400"/>
            <a:ext cx="8655423" cy="2371726"/>
          </a:xfrm>
          <a:prstGeom prst="rect">
            <a:avLst/>
          </a:prstGeom>
          <a:noFill/>
          <a:extLst>
            <a:ext uri="{909E8E84-426E-40DD-AFC4-6F175D3DCCD1}">
              <a14:hiddenFill xmlns:a14="http://schemas.microsoft.com/office/drawing/2010/main">
                <a:solidFill>
                  <a:srgbClr val="FFFFFF"/>
                </a:solidFill>
              </a14:hiddenFill>
            </a:ext>
          </a:extLst>
        </p:spPr>
      </p:pic>
      <p:sp>
        <p:nvSpPr>
          <p:cNvPr id="3" name="Hình chữ nhật 2"/>
          <p:cNvSpPr/>
          <p:nvPr/>
        </p:nvSpPr>
        <p:spPr>
          <a:xfrm>
            <a:off x="152400" y="1096673"/>
            <a:ext cx="8894150" cy="3170099"/>
          </a:xfrm>
          <a:prstGeom prst="rect">
            <a:avLst/>
          </a:prstGeom>
        </p:spPr>
        <p:txBody>
          <a:bodyPr wrap="square">
            <a:spAutoFit/>
          </a:bodyPr>
          <a:lstStyle/>
          <a:p>
            <a:r>
              <a:rPr lang="nl-NL" sz="4000" b="1" dirty="0">
                <a:solidFill>
                  <a:srgbClr val="7030A0"/>
                </a:solidFill>
                <a:latin typeface="Times New Roman" pitchFamily="18" charset="0"/>
                <a:cs typeface="Times New Roman" pitchFamily="18" charset="0"/>
              </a:rPr>
              <a:t>1</a:t>
            </a:r>
            <a:r>
              <a:rPr lang="en-US" sz="4000" b="1" dirty="0">
                <a:solidFill>
                  <a:srgbClr val="7030A0"/>
                </a:solidFill>
                <a:latin typeface="Times New Roman" pitchFamily="18" charset="0"/>
                <a:cs typeface="Times New Roman" pitchFamily="18" charset="0"/>
              </a:rPr>
              <a:t>.</a:t>
            </a:r>
            <a:r>
              <a:rPr lang="nl-NL" sz="4000" b="1" dirty="0">
                <a:solidFill>
                  <a:srgbClr val="7030A0"/>
                </a:solidFill>
                <a:latin typeface="Times New Roman" pitchFamily="18" charset="0"/>
                <a:cs typeface="Times New Roman" pitchFamily="18" charset="0"/>
              </a:rPr>
              <a:t>Viết một đoạn văn hoặc kể một câu chuyện có nội dung đề cập đến vai trò của rừng.</a:t>
            </a:r>
          </a:p>
          <a:p>
            <a:r>
              <a:rPr lang="nl-NL" sz="4000" b="1" dirty="0">
                <a:solidFill>
                  <a:srgbClr val="002060"/>
                </a:solidFill>
                <a:latin typeface="Times New Roman" pitchFamily="18" charset="0"/>
                <a:cs typeface="Times New Roman" pitchFamily="18" charset="0"/>
              </a:rPr>
              <a:t>2. Vẽ tranh tuyên truyền, bảo vệ rừng.</a:t>
            </a:r>
          </a:p>
          <a:p>
            <a:r>
              <a:rPr lang="nl-NL" sz="4000" b="1" dirty="0">
                <a:solidFill>
                  <a:srgbClr val="FF0000"/>
                </a:solidFill>
                <a:latin typeface="Times New Roman" pitchFamily="18" charset="0"/>
                <a:cs typeface="Times New Roman" pitchFamily="18" charset="0"/>
              </a:rPr>
              <a:t>3. Học bài, chuẩn bị cho tiết sau ôn tập</a:t>
            </a:r>
            <a:r>
              <a:rPr lang="nl-NL" sz="4000" dirty="0">
                <a:solidFill>
                  <a:srgbClr val="FF0000"/>
                </a:solidFill>
                <a:latin typeface="Times New Roman" pitchFamily="18" charset="0"/>
                <a:cs typeface="Times New Roman" pitchFamily="18" charset="0"/>
              </a:rPr>
              <a:t>.</a:t>
            </a:r>
            <a:endParaRPr lang="vi-VN" sz="4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819276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698" y="1722038"/>
            <a:ext cx="8781432" cy="3116238"/>
          </a:xfrm>
          <a:prstGeom prst="rect">
            <a:avLst/>
          </a:prstGeom>
          <a:noFill/>
        </p:spPr>
        <p:txBody>
          <a:bodyPr wrap="square" lIns="68580" tIns="34290" rIns="68580" bIns="34290">
            <a:spAutoFit/>
          </a:bodyPr>
          <a:lstStyle/>
          <a:p>
            <a:pPr algn="ctr"/>
            <a:r>
              <a:rPr lang="en-US" sz="6600" b="1" kern="10" dirty="0" err="1">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Chân</a:t>
            </a:r>
            <a:r>
              <a:rPr lang="en-US" sz="6600" b="1" kern="10" dirty="0">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kern="10" dirty="0" err="1">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thành</a:t>
            </a:r>
            <a:r>
              <a:rPr lang="en-US" sz="6600" b="1" kern="10" dirty="0">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kern="10" dirty="0" err="1">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cảm</a:t>
            </a:r>
            <a:r>
              <a:rPr lang="en-US" sz="6600" b="1" kern="10" dirty="0">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kern="10" dirty="0" err="1">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ơn</a:t>
            </a:r>
            <a:r>
              <a:rPr lang="en-US" sz="6600" b="1" kern="10" dirty="0">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kern="10" dirty="0" err="1">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quý</a:t>
            </a:r>
            <a:r>
              <a:rPr lang="en-US" sz="6600" b="1" kern="10" dirty="0">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kern="10" dirty="0" err="1">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thầy</a:t>
            </a:r>
            <a:r>
              <a:rPr lang="en-US" sz="6600" b="1" kern="10" dirty="0">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kern="10" dirty="0" err="1">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cô</a:t>
            </a:r>
            <a:r>
              <a:rPr lang="en-US" sz="6600" b="1" kern="10" dirty="0">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kern="10" dirty="0" err="1">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đã</a:t>
            </a:r>
            <a:r>
              <a:rPr lang="en-US" sz="6600" b="1" kern="10" dirty="0">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kern="10" dirty="0" err="1">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theo</a:t>
            </a:r>
            <a:r>
              <a:rPr lang="en-US" sz="6600" b="1" kern="10" dirty="0">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kern="10" dirty="0" err="1">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dõi</a:t>
            </a:r>
            <a:r>
              <a:rPr lang="en-US" sz="6600" b="1" kern="10" dirty="0">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kern="10" dirty="0" err="1">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và</a:t>
            </a:r>
            <a:r>
              <a:rPr lang="en-US" sz="6600" b="1" kern="10" dirty="0">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kern="10" dirty="0" err="1">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lắng</a:t>
            </a:r>
            <a:r>
              <a:rPr lang="en-US" sz="6600" b="1" kern="10" dirty="0">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kern="10" dirty="0" err="1">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nghe</a:t>
            </a:r>
            <a:r>
              <a:rPr lang="en-US" sz="6600" b="1" kern="10" dirty="0">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endParaRPr lang="vi-VN" sz="6600" b="1" dirty="0">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32383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êu đề phụ 2"/>
          <p:cNvSpPr txBox="1">
            <a:spLocks/>
          </p:cNvSpPr>
          <p:nvPr/>
        </p:nvSpPr>
        <p:spPr>
          <a:xfrm>
            <a:off x="0" y="0"/>
            <a:ext cx="9144000" cy="685800"/>
          </a:xfrm>
          <a:prstGeom prst="rect">
            <a:avLst/>
          </a:prstGeom>
          <a:solidFill>
            <a:schemeClr val="accent5">
              <a:lumMod val="20000"/>
              <a:lumOff val="80000"/>
            </a:schemeClr>
          </a:solidFill>
          <a:ln>
            <a:solidFill>
              <a:schemeClr val="accent5">
                <a:lumMod val="20000"/>
                <a:lumOff val="8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FF0000"/>
                </a:solidFill>
                <a:latin typeface="Times New Roman" pitchFamily="18" charset="0"/>
                <a:cs typeface="Times New Roman" pitchFamily="18" charset="0"/>
              </a:rPr>
              <a:t>BÀI 7: GIỚI THIỆU VỀ RỪNG</a:t>
            </a:r>
            <a:endParaRPr lang="vi-VN" sz="3600" b="1" dirty="0">
              <a:solidFill>
                <a:srgbClr val="FF0000"/>
              </a:solidFill>
              <a:latin typeface="Times New Roman" pitchFamily="18" charset="0"/>
              <a:cs typeface="Times New Roman" pitchFamily="18" charset="0"/>
            </a:endParaRPr>
          </a:p>
        </p:txBody>
      </p:sp>
      <p:sp>
        <p:nvSpPr>
          <p:cNvPr id="5" name="TextBox 4"/>
          <p:cNvSpPr txBox="1"/>
          <p:nvPr/>
        </p:nvSpPr>
        <p:spPr>
          <a:xfrm>
            <a:off x="457200" y="838200"/>
            <a:ext cx="8534400" cy="2554545"/>
          </a:xfrm>
          <a:prstGeom prst="rect">
            <a:avLst/>
          </a:prstGeom>
          <a:noFill/>
        </p:spPr>
        <p:txBody>
          <a:bodyPr wrap="square" rtlCol="0">
            <a:spAutoFit/>
          </a:bodyPr>
          <a:lstStyle/>
          <a:p>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SAU BÀI HỌC NÀY, EM SẼ:</a:t>
            </a:r>
          </a:p>
          <a:p>
            <a:pPr marL="285750" indent="-285750">
              <a:buFontTx/>
              <a:buChar char="-"/>
            </a:pP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bày</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vai</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trò</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rừng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đối</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với</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môi</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trường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và</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đời</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sống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con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3200" b="1" dirty="0">
                <a:solidFill>
                  <a:schemeClr val="accent6">
                    <a:lumMod val="75000"/>
                  </a:schemeClr>
                </a:solidFill>
                <a:latin typeface="Times New Roman" panose="02020603050405020304" pitchFamily="18" charset="0"/>
                <a:cs typeface="Times New Roman" panose="02020603050405020304" pitchFamily="18" charset="0"/>
              </a:rPr>
              <a:t>.</a:t>
            </a:r>
          </a:p>
          <a:p>
            <a:pPr marL="285750" indent="-285750">
              <a:buFontTx/>
              <a:buChar char="-"/>
            </a:pPr>
            <a:r>
              <a:rPr lang="en-US" sz="3200" b="1" dirty="0" err="1">
                <a:solidFill>
                  <a:schemeClr val="accent6">
                    <a:lumMod val="75000"/>
                  </a:schemeClr>
                </a:solidFill>
                <a:latin typeface="Times New Roman" panose="02020603050405020304" pitchFamily="18" charset="0"/>
                <a:cs typeface="Times New Roman" panose="02020603050405020304" pitchFamily="18" charset="0"/>
              </a:rPr>
              <a:t>Phân</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biệt</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các</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loại</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rừng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phổ</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biến</a:t>
            </a:r>
            <a:r>
              <a:rPr lang="en-US" sz="3200" b="1" dirty="0">
                <a:solidFill>
                  <a:schemeClr val="accent6">
                    <a:lumMod val="75000"/>
                  </a:schemeClr>
                </a:solidFill>
                <a:latin typeface="Times New Roman" panose="02020603050405020304" pitchFamily="18" charset="0"/>
                <a:cs typeface="Times New Roman" panose="02020603050405020304" pitchFamily="18" charset="0"/>
              </a:rPr>
              <a:t> ở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nước</a:t>
            </a:r>
            <a:r>
              <a:rPr lang="en-US" sz="3200" b="1" dirty="0">
                <a:solidFill>
                  <a:schemeClr val="accent6">
                    <a:lumMod val="75000"/>
                  </a:schemeClr>
                </a:solidFill>
                <a:latin typeface="Times New Roman" panose="02020603050405020304" pitchFamily="18" charset="0"/>
                <a:cs typeface="Times New Roman" panose="02020603050405020304" pitchFamily="18" charset="0"/>
              </a:rPr>
              <a:t> ta.</a:t>
            </a:r>
          </a:p>
        </p:txBody>
      </p:sp>
      <p:pic>
        <p:nvPicPr>
          <p:cNvPr id="6" name="Picture 2" descr="Phương pháp định giá rừng - Thẩm định giá Thành Đ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5" y="3545144"/>
            <a:ext cx="9129485" cy="3312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39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515" y="698500"/>
            <a:ext cx="8534400"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I. RỪNG VÀ VAI TRÒ CỦA RỪNG</a:t>
            </a:r>
          </a:p>
        </p:txBody>
      </p:sp>
      <p:pic>
        <p:nvPicPr>
          <p:cNvPr id="6" name="Picture 2" descr="Phương pháp định giá rừng - Thẩm định giá Thành Đ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5" y="3048000"/>
            <a:ext cx="9129485"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Tiêu đề phụ 2"/>
          <p:cNvSpPr txBox="1">
            <a:spLocks/>
          </p:cNvSpPr>
          <p:nvPr/>
        </p:nvSpPr>
        <p:spPr>
          <a:xfrm>
            <a:off x="0" y="0"/>
            <a:ext cx="9144000" cy="685800"/>
          </a:xfrm>
          <a:prstGeom prst="rect">
            <a:avLst/>
          </a:prstGeom>
          <a:solidFill>
            <a:schemeClr val="accent5">
              <a:lumMod val="20000"/>
              <a:lumOff val="80000"/>
            </a:schemeClr>
          </a:solidFill>
          <a:ln>
            <a:solidFill>
              <a:schemeClr val="accent5">
                <a:lumMod val="20000"/>
                <a:lumOff val="8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FF0000"/>
                </a:solidFill>
                <a:latin typeface="Times New Roman" pitchFamily="18" charset="0"/>
                <a:cs typeface="Times New Roman" pitchFamily="18" charset="0"/>
              </a:rPr>
              <a:t>BÀI 7: GIỚI THIỆU VỀ RỪNG</a:t>
            </a:r>
            <a:endParaRPr lang="vi-VN"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17880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00"/>
          <p:cNvPicPr/>
          <p:nvPr/>
        </p:nvPicPr>
        <p:blipFill>
          <a:blip r:embed="rId2"/>
          <a:stretch>
            <a:fillRect/>
          </a:stretch>
        </p:blipFill>
        <p:spPr>
          <a:xfrm>
            <a:off x="366713" y="358775"/>
            <a:ext cx="8423275" cy="6149975"/>
          </a:xfrm>
          <a:prstGeom prst="rect">
            <a:avLst/>
          </a:prstGeom>
          <a:noFill/>
          <a:ln w="9525">
            <a:noFill/>
          </a:ln>
        </p:spPr>
      </p:pic>
    </p:spTree>
    <p:extLst>
      <p:ext uri="{BB962C8B-B14F-4D97-AF65-F5344CB8AC3E}">
        <p14:creationId xmlns:p14="http://schemas.microsoft.com/office/powerpoint/2010/main" val="3781941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01"/>
          <p:cNvPicPr/>
          <p:nvPr/>
        </p:nvPicPr>
        <p:blipFill>
          <a:blip r:embed="rId2"/>
          <a:stretch>
            <a:fillRect/>
          </a:stretch>
        </p:blipFill>
        <p:spPr>
          <a:xfrm>
            <a:off x="381000" y="368618"/>
            <a:ext cx="8335963" cy="6119812"/>
          </a:xfrm>
          <a:prstGeom prst="rect">
            <a:avLst/>
          </a:prstGeom>
          <a:noFill/>
          <a:ln w="9525">
            <a:noFill/>
          </a:ln>
        </p:spPr>
      </p:pic>
    </p:spTree>
    <p:extLst>
      <p:ext uri="{BB962C8B-B14F-4D97-AF65-F5344CB8AC3E}">
        <p14:creationId xmlns:p14="http://schemas.microsoft.com/office/powerpoint/2010/main" val="2645715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Downloads\BQL_2.jpg">
            <a:extLst>
              <a:ext uri="{FF2B5EF4-FFF2-40B4-BE49-F238E27FC236}">
                <a16:creationId xmlns:a16="http://schemas.microsoft.com/office/drawing/2014/main" id="{050F37DC-8CB3-9929-44A3-E511506F0B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895600"/>
            <a:ext cx="54864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Khám phá những vườn quốc gia ở Việt Nam được báo nước ngoài bình chọ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9155545" cy="6864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17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515" y="698500"/>
            <a:ext cx="8534400"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I. RỪNG VÀ VAI TRÒ CỦA RỪNG</a:t>
            </a:r>
          </a:p>
        </p:txBody>
      </p:sp>
      <p:sp>
        <p:nvSpPr>
          <p:cNvPr id="2" name="TextBox 1"/>
          <p:cNvSpPr txBox="1"/>
          <p:nvPr/>
        </p:nvSpPr>
        <p:spPr>
          <a:xfrm>
            <a:off x="228600" y="2133600"/>
            <a:ext cx="25146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rừng</a:t>
            </a:r>
            <a:endParaRPr lang="en-US" sz="24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28599" y="1676400"/>
            <a:ext cx="286511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rừng</a:t>
            </a:r>
            <a:endParaRPr lang="en-US" sz="24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04799" y="2600235"/>
            <a:ext cx="262128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Vi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rừng</a:t>
            </a:r>
            <a:endParaRPr lang="en-US" sz="24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04800" y="3268618"/>
            <a:ext cx="22860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rừng</a:t>
            </a:r>
            <a:endParaRPr lang="en-US" sz="24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76200" y="3742983"/>
            <a:ext cx="3200400"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khác</a:t>
            </a:r>
            <a:endParaRPr lang="en-US" sz="2400" b="1" dirty="0">
              <a:latin typeface="Times New Roman" panose="02020603050405020304" pitchFamily="18" charset="0"/>
              <a:cs typeface="Times New Roman" panose="02020603050405020304" pitchFamily="18" charset="0"/>
            </a:endParaRPr>
          </a:p>
        </p:txBody>
      </p:sp>
      <p:sp>
        <p:nvSpPr>
          <p:cNvPr id="3" name="Right Brace 2"/>
          <p:cNvSpPr/>
          <p:nvPr/>
        </p:nvSpPr>
        <p:spPr>
          <a:xfrm>
            <a:off x="2819400" y="1833518"/>
            <a:ext cx="274319" cy="122838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p:cNvSpPr/>
          <p:nvPr/>
        </p:nvSpPr>
        <p:spPr>
          <a:xfrm>
            <a:off x="2743200" y="3352800"/>
            <a:ext cx="350519" cy="14478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3276600" y="2184736"/>
            <a:ext cx="304800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phần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vật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3352800" y="3657600"/>
            <a:ext cx="2971800" cy="830997"/>
          </a:xfrm>
          <a:prstGeom prst="rect">
            <a:avLst/>
          </a:prstGeom>
          <a:noFill/>
        </p:spPr>
        <p:txBody>
          <a:bodyPr wrap="square" rtlCol="0">
            <a:spAutoFit/>
          </a:bodyPr>
          <a:lstStyle/>
          <a:p>
            <a:r>
              <a:rPr lang="en-US" sz="2400" b="1" dirty="0" err="1">
                <a:solidFill>
                  <a:srgbClr val="FFC000"/>
                </a:solidFill>
                <a:latin typeface="Times New Roman" panose="02020603050405020304" pitchFamily="18" charset="0"/>
                <a:cs typeface="Times New Roman" panose="02020603050405020304" pitchFamily="18" charset="0"/>
              </a:rPr>
              <a:t>Thành</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phần</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không</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phải</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sinh</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vật</a:t>
            </a:r>
            <a:endParaRPr lang="en-US" sz="2400" b="1" dirty="0">
              <a:solidFill>
                <a:srgbClr val="FFC000"/>
              </a:solidFill>
              <a:latin typeface="Times New Roman" panose="02020603050405020304" pitchFamily="18" charset="0"/>
              <a:cs typeface="Times New Roman" panose="02020603050405020304" pitchFamily="18" charset="0"/>
            </a:endParaRPr>
          </a:p>
        </p:txBody>
      </p:sp>
      <p:sp>
        <p:nvSpPr>
          <p:cNvPr id="14" name="Right Brace 13"/>
          <p:cNvSpPr/>
          <p:nvPr/>
        </p:nvSpPr>
        <p:spPr>
          <a:xfrm>
            <a:off x="6324600" y="2133600"/>
            <a:ext cx="457200" cy="244038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6858000" y="2979003"/>
            <a:ext cx="2164081" cy="830997"/>
          </a:xfrm>
          <a:prstGeom prst="rect">
            <a:avLst/>
          </a:prstGeom>
          <a:noFill/>
        </p:spPr>
        <p:txBody>
          <a:bodyPr wrap="square" rtlCol="0">
            <a:spAutoFit/>
          </a:bodyPr>
          <a:lstStyle/>
          <a:p>
            <a:r>
              <a:rPr lang="en-US" sz="2400" b="1" dirty="0" err="1">
                <a:solidFill>
                  <a:schemeClr val="tx2"/>
                </a:solidFill>
                <a:latin typeface="Times New Roman" panose="02020603050405020304" pitchFamily="18" charset="0"/>
                <a:cs typeface="Times New Roman" panose="02020603050405020304" pitchFamily="18" charset="0"/>
              </a:rPr>
              <a:t>Hệ</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sinh</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thái</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rừng</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6200" y="1143000"/>
            <a:ext cx="4648200" cy="523220"/>
          </a:xfrm>
          <a:prstGeom prst="rect">
            <a:avLst/>
          </a:prstGeom>
          <a:noFill/>
        </p:spPr>
        <p:txBody>
          <a:bodyPr wrap="square" rtlCol="0">
            <a:spAutoFit/>
          </a:bodyPr>
          <a:lstStyle/>
          <a:p>
            <a:r>
              <a:rPr lang="en-US" sz="2800" b="1" dirty="0">
                <a:solidFill>
                  <a:srgbClr val="0070C0"/>
                </a:solidFill>
                <a:latin typeface="Times New Roman" panose="02020603050405020304" pitchFamily="18" charset="0"/>
                <a:cs typeface="Times New Roman" panose="02020603050405020304" pitchFamily="18" charset="0"/>
              </a:rPr>
              <a:t>1. </a:t>
            </a:r>
            <a:r>
              <a:rPr lang="en-US" sz="2800" b="1" dirty="0" err="1">
                <a:solidFill>
                  <a:srgbClr val="0070C0"/>
                </a:solidFill>
                <a:latin typeface="Times New Roman" panose="02020603050405020304" pitchFamily="18" charset="0"/>
                <a:cs typeface="Times New Roman" panose="02020603050405020304" pitchFamily="18" charset="0"/>
              </a:rPr>
              <a:t>Khái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niệm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về</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rừng</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17" name="Tiêu đề phụ 2"/>
          <p:cNvSpPr txBox="1">
            <a:spLocks/>
          </p:cNvSpPr>
          <p:nvPr/>
        </p:nvSpPr>
        <p:spPr>
          <a:xfrm>
            <a:off x="0" y="0"/>
            <a:ext cx="9144000" cy="685800"/>
          </a:xfrm>
          <a:prstGeom prst="rect">
            <a:avLst/>
          </a:prstGeom>
          <a:solidFill>
            <a:schemeClr val="accent5">
              <a:lumMod val="20000"/>
              <a:lumOff val="80000"/>
            </a:schemeClr>
          </a:solidFill>
          <a:ln>
            <a:solidFill>
              <a:schemeClr val="accent5">
                <a:lumMod val="20000"/>
                <a:lumOff val="8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FF0000"/>
                </a:solidFill>
                <a:latin typeface="Times New Roman" pitchFamily="18" charset="0"/>
                <a:cs typeface="Times New Roman" pitchFamily="18" charset="0"/>
              </a:rPr>
              <a:t>BÀI 7: GIỚI THIỆU VỀ RỪNG</a:t>
            </a:r>
            <a:endParaRPr lang="vi-VN"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4302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3" grpId="0" animBg="1"/>
      <p:bldP spid="11" grpId="0" animBg="1"/>
      <p:bldP spid="12" grpId="0"/>
      <p:bldP spid="13" grpId="0"/>
      <p:bldP spid="14" grpId="0" animBg="1"/>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515" y="698500"/>
            <a:ext cx="8534400"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I. RỪNG VÀ VAI TRÒ CỦA RỪNG</a:t>
            </a:r>
          </a:p>
        </p:txBody>
      </p:sp>
      <p:sp>
        <p:nvSpPr>
          <p:cNvPr id="6" name="TextBox 5"/>
          <p:cNvSpPr txBox="1"/>
          <p:nvPr/>
        </p:nvSpPr>
        <p:spPr>
          <a:xfrm>
            <a:off x="76200" y="1143000"/>
            <a:ext cx="4648200" cy="523220"/>
          </a:xfrm>
          <a:prstGeom prst="rect">
            <a:avLst/>
          </a:prstGeom>
          <a:noFill/>
        </p:spPr>
        <p:txBody>
          <a:bodyPr wrap="square" rtlCol="0">
            <a:spAutoFit/>
          </a:bodyPr>
          <a:lstStyle/>
          <a:p>
            <a:r>
              <a:rPr lang="en-US" sz="2800" b="1" dirty="0">
                <a:solidFill>
                  <a:srgbClr val="0070C0"/>
                </a:solidFill>
                <a:latin typeface="Times New Roman" panose="02020603050405020304" pitchFamily="18" charset="0"/>
                <a:cs typeface="Times New Roman" panose="02020603050405020304" pitchFamily="18" charset="0"/>
              </a:rPr>
              <a:t>1. </a:t>
            </a:r>
            <a:r>
              <a:rPr lang="en-US" sz="2800" b="1" dirty="0" err="1">
                <a:solidFill>
                  <a:srgbClr val="0070C0"/>
                </a:solidFill>
                <a:latin typeface="Times New Roman" panose="02020603050405020304" pitchFamily="18" charset="0"/>
                <a:cs typeface="Times New Roman" panose="02020603050405020304" pitchFamily="18" charset="0"/>
              </a:rPr>
              <a:t>Khái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niệm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về</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rừng</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52400" y="1676400"/>
            <a:ext cx="8839200" cy="1200329"/>
          </a:xfrm>
          <a:prstGeom prst="rect">
            <a:avLst/>
          </a:prstGeom>
        </p:spPr>
        <p:txBody>
          <a:bodyPr wrap="square">
            <a:spAutoFit/>
          </a:bodyPr>
          <a:lstStyle/>
          <a:p>
            <a:r>
              <a:rPr lang="nl-NL" sz="2400" b="1" dirty="0">
                <a:solidFill>
                  <a:schemeClr val="accent6">
                    <a:lumMod val="75000"/>
                  </a:schemeClr>
                </a:solidFill>
                <a:latin typeface="Times New Roman" panose="02020603050405020304" pitchFamily="18" charset="0"/>
                <a:ea typeface="Times New Roman" panose="02020603050405020304" pitchFamily="18" charset="0"/>
              </a:rPr>
              <a:t>Rừng là một hệ sinh thái bao gồm hệ thực vật rừng, động vật rừng, vi sinh vật rừng, đất rừng và các yếu tố môi trường khác, trong đó hệ thực vật là thành phần chính.</a:t>
            </a:r>
            <a:endParaRPr lang="en-US" sz="2400" b="1" dirty="0">
              <a:solidFill>
                <a:schemeClr val="accent6">
                  <a:lumMod val="75000"/>
                </a:schemeClr>
              </a:solidFill>
            </a:endParaRPr>
          </a:p>
        </p:txBody>
      </p:sp>
      <p:pic>
        <p:nvPicPr>
          <p:cNvPr id="8" name="Picture 2" descr="Quan sát Hình 7.1 và nêu các thành phần của rừng theo gợi ý: - Thành phần  sinh vật - Thành phần không phải sinh vật | VietJac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876729"/>
            <a:ext cx="8915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9" name="Tiêu đề phụ 2"/>
          <p:cNvSpPr txBox="1">
            <a:spLocks/>
          </p:cNvSpPr>
          <p:nvPr/>
        </p:nvSpPr>
        <p:spPr>
          <a:xfrm>
            <a:off x="0" y="0"/>
            <a:ext cx="9144000" cy="685800"/>
          </a:xfrm>
          <a:prstGeom prst="rect">
            <a:avLst/>
          </a:prstGeom>
          <a:solidFill>
            <a:schemeClr val="accent5">
              <a:lumMod val="20000"/>
              <a:lumOff val="80000"/>
            </a:schemeClr>
          </a:solidFill>
          <a:ln>
            <a:solidFill>
              <a:schemeClr val="accent5">
                <a:lumMod val="20000"/>
                <a:lumOff val="8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FF0000"/>
                </a:solidFill>
                <a:latin typeface="Times New Roman" pitchFamily="18" charset="0"/>
                <a:cs typeface="Times New Roman" pitchFamily="18" charset="0"/>
              </a:rPr>
              <a:t>BÀI 7: GIỚI THIỆU VỀ RỪNG</a:t>
            </a:r>
            <a:endParaRPr lang="vi-VN"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0750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1461</TotalTime>
  <Words>1094</Words>
  <Application>Microsoft Office PowerPoint</Application>
  <PresentationFormat>On-screen Show (4:3)</PresentationFormat>
  <Paragraphs>152</Paragraphs>
  <Slides>26</Slides>
  <Notes>0</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Times New Roman</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 Noi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trình bày của PowerPoint</dc:title>
  <dc:creator>Windows User</dc:creator>
  <cp:lastModifiedBy>Windows 10</cp:lastModifiedBy>
  <cp:revision>83</cp:revision>
  <dcterms:created xsi:type="dcterms:W3CDTF">2022-07-02T10:07:03Z</dcterms:created>
  <dcterms:modified xsi:type="dcterms:W3CDTF">2024-11-21T12:30:45Z</dcterms:modified>
</cp:coreProperties>
</file>