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73" r:id="rId9"/>
    <p:sldId id="274" r:id="rId10"/>
    <p:sldId id="275" r:id="rId11"/>
    <p:sldId id="276" r:id="rId12"/>
    <p:sldId id="277" r:id="rId13"/>
    <p:sldId id="278" r:id="rId14"/>
    <p:sldId id="279" r:id="rId15"/>
    <p:sldId id="280" r:id="rId16"/>
    <p:sldId id="282" r:id="rId17"/>
    <p:sldId id="283" r:id="rId18"/>
    <p:sldId id="284" r:id="rId19"/>
    <p:sldId id="285" r:id="rId20"/>
    <p:sldId id="287" r:id="rId21"/>
    <p:sldId id="288" r:id="rId22"/>
    <p:sldId id="289" r:id="rId23"/>
    <p:sldId id="290" r:id="rId24"/>
    <p:sldId id="292" r:id="rId25"/>
    <p:sldId id="291" r:id="rId26"/>
    <p:sldId id="261" r:id="rId27"/>
    <p:sldId id="263" r:id="rId28"/>
    <p:sldId id="293" r:id="rId29"/>
    <p:sldId id="294" r:id="rId30"/>
    <p:sldId id="295" r:id="rId31"/>
    <p:sldId id="296" r:id="rId32"/>
    <p:sldId id="301" r:id="rId33"/>
    <p:sldId id="302" r:id="rId34"/>
    <p:sldId id="303" r:id="rId35"/>
    <p:sldId id="297" r:id="rId36"/>
    <p:sldId id="304" r:id="rId37"/>
    <p:sldId id="262" r:id="rId38"/>
    <p:sldId id="264" r:id="rId39"/>
    <p:sldId id="269" r:id="rId40"/>
    <p:sldId id="27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738" y="6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6902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8577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7779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2034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0089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1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74828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268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8818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51939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11/20/2024</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3648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11/20/2024</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extLst>
      <p:ext uri="{BB962C8B-B14F-4D97-AF65-F5344CB8AC3E}">
        <p14:creationId xmlns:p14="http://schemas.microsoft.com/office/powerpoint/2010/main" val="28303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khoa-hoc-tu-nhien-8/1/424/6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oc10.vn/doc-sach/khoa-hoc-tu-nhien-8/1/424/62/"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3" Type="http://schemas.openxmlformats.org/officeDocument/2006/relationships/hyperlink" Target="https://hoc10.vn/doc-sach/khoa-hoc-tu-nhien-8/1/424/62/"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khoa-hoc-tu-nhien-8/1/424/62/"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0A99-4600-3DEF-55C5-66ADB0A61BED}"/>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8</a:t>
            </a:r>
          </a:p>
        </p:txBody>
      </p:sp>
      <p:sp>
        <p:nvSpPr>
          <p:cNvPr id="3" name="Title 1">
            <a:extLst>
              <a:ext uri="{FF2B5EF4-FFF2-40B4-BE49-F238E27FC236}">
                <a16:creationId xmlns:a16="http://schemas.microsoft.com/office/drawing/2014/main" id="{0A08814F-D575-81C6-5D99-C5CBBCB668A1}"/>
              </a:ext>
            </a:extLst>
          </p:cNvPr>
          <p:cNvSpPr txBox="1">
            <a:spLocks/>
          </p:cNvSpPr>
          <p:nvPr/>
        </p:nvSpPr>
        <p:spPr>
          <a:xfrm>
            <a:off x="346461" y="1441657"/>
            <a:ext cx="11845539"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00"/>
              </a:spcBef>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2</a:t>
            </a:r>
            <a:r>
              <a:rPr lang="vi-VN" sz="5400" b="1" dirty="0">
                <a:solidFill>
                  <a:srgbClr val="002060"/>
                </a:solidFill>
                <a:latin typeface="UTM Avo" panose="02040603050506020204" pitchFamily="18" charset="0"/>
              </a:rPr>
              <a:t>: </a:t>
            </a:r>
            <a:endParaRPr lang="en-US" sz="5400" b="1" dirty="0">
              <a:solidFill>
                <a:srgbClr val="002060"/>
              </a:solidFill>
              <a:latin typeface="UTM Avo" panose="02040603050506020204" pitchFamily="18" charset="0"/>
            </a:endParaRPr>
          </a:p>
          <a:p>
            <a:pPr>
              <a:lnSpc>
                <a:spcPct val="100000"/>
              </a:lnSpc>
              <a:spcBef>
                <a:spcPts val="600"/>
              </a:spcBef>
            </a:pPr>
            <a:r>
              <a:rPr lang="en-US" sz="5400" b="1" dirty="0">
                <a:solidFill>
                  <a:srgbClr val="002060"/>
                </a:solidFill>
                <a:latin typeface="UTM Avo" panose="02040603050506020204" pitchFamily="18" charset="0"/>
              </a:rPr>
              <a:t>Acid – Base – pH – Oxide – </a:t>
            </a:r>
            <a:r>
              <a:rPr lang="en-US" sz="5400" b="1" dirty="0" err="1">
                <a:solidFill>
                  <a:srgbClr val="002060"/>
                </a:solidFill>
                <a:latin typeface="UTM Avo" panose="02040603050506020204" pitchFamily="18" charset="0"/>
              </a:rPr>
              <a:t>Muối</a:t>
            </a:r>
            <a:endParaRPr lang="en-US" sz="5400" b="1" dirty="0">
              <a:solidFill>
                <a:srgbClr val="002060"/>
              </a:solidFill>
              <a:latin typeface="UTM Avo" panose="02040603050506020204" pitchFamily="18" charset="0"/>
            </a:endParaRPr>
          </a:p>
        </p:txBody>
      </p:sp>
      <p:sp>
        <p:nvSpPr>
          <p:cNvPr id="7" name="Subtitle 2">
            <a:extLst>
              <a:ext uri="{FF2B5EF4-FFF2-40B4-BE49-F238E27FC236}">
                <a16:creationId xmlns:a16="http://schemas.microsoft.com/office/drawing/2014/main" id="{BC07DED4-F1E0-3B55-F9B2-7AC3D5A0B049}"/>
              </a:ext>
            </a:extLst>
          </p:cNvPr>
          <p:cNvSpPr txBox="1">
            <a:spLocks/>
          </p:cNvSpPr>
          <p:nvPr/>
        </p:nvSpPr>
        <p:spPr>
          <a:xfrm>
            <a:off x="965710" y="3487440"/>
            <a:ext cx="10260579"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12. </a:t>
            </a:r>
            <a:r>
              <a:rPr lang="en-US" sz="6000" b="1" dirty="0" err="1">
                <a:solidFill>
                  <a:srgbClr val="FF0000"/>
                </a:solidFill>
                <a:latin typeface="UTM Avo" panose="02040603050506020204" pitchFamily="18" charset="0"/>
              </a:rPr>
              <a:t>Muối</a:t>
            </a:r>
            <a:endParaRPr lang="en-US" sz="60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18C743-53B3-24BB-3217-EF83601A71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2BBACB-5715-02E5-B53C-B25044B9BB53}"/>
              </a:ext>
            </a:extLst>
          </p:cNvPr>
          <p:cNvPicPr>
            <a:picLocks noChangeAspect="1"/>
          </p:cNvPicPr>
          <p:nvPr/>
        </p:nvPicPr>
        <p:blipFill>
          <a:blip r:embed="rId3"/>
          <a:stretch>
            <a:fillRect/>
          </a:stretch>
        </p:blipFill>
        <p:spPr>
          <a:xfrm rot="16200000">
            <a:off x="3541387" y="-163386"/>
            <a:ext cx="5033026" cy="8739781"/>
          </a:xfrm>
          <a:prstGeom prst="rect">
            <a:avLst/>
          </a:prstGeom>
        </p:spPr>
      </p:pic>
    </p:spTree>
    <p:extLst>
      <p:ext uri="{BB962C8B-B14F-4D97-AF65-F5344CB8AC3E}">
        <p14:creationId xmlns:p14="http://schemas.microsoft.com/office/powerpoint/2010/main" val="14325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13E8AC6-0FE8-6FCE-D732-CC6075D76F71}"/>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6557F49D-308A-B9E0-190C-7540B33C12A4}"/>
              </a:ext>
            </a:extLst>
          </p:cNvPr>
          <p:cNvSpPr txBox="1"/>
          <p:nvPr/>
        </p:nvSpPr>
        <p:spPr>
          <a:xfrm>
            <a:off x="1744662" y="1493972"/>
            <a:ext cx="8626475" cy="502125"/>
          </a:xfrm>
          <a:prstGeom prst="rect">
            <a:avLst/>
          </a:prstGeom>
        </p:spPr>
        <p:txBody>
          <a:bodyPr wrap="square" lIns="0" tIns="0" rIns="0" bIns="0" rtlCol="0" anchor="ctr">
            <a:spAutoFit/>
          </a:bodyPr>
          <a:lstStyle/>
          <a:p>
            <a:pPr algn="ctr">
              <a:lnSpc>
                <a:spcPct val="150000"/>
              </a:lnSpc>
              <a:spcAft>
                <a:spcPts val="433"/>
              </a:spcAft>
            </a:pPr>
            <a:r>
              <a:rPr lang="es-ES" sz="2500" b="1" dirty="0">
                <a:latin typeface="UTM Avo" panose="02040603050506020204" pitchFamily="18"/>
                <a:ea typeface="Arial" panose="020B0604020202020204" pitchFamily="34" charset="0"/>
                <a:cs typeface="Arial" panose="020B0604020202020204" pitchFamily="34" charset="0"/>
              </a:rPr>
              <a:t>IV. TÍNH CHẤT HOÁ HỌC CỦA MUỐI</a:t>
            </a:r>
            <a:endParaRPr lang="vi-VN" sz="2500" b="1" dirty="0">
              <a:latin typeface="UTM Avo" panose="02040603050506020204" pitchFamily="18"/>
              <a:ea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BD1C994-784E-4F6A-B926-45D4FB3DD100}"/>
              </a:ext>
            </a:extLst>
          </p:cNvPr>
          <p:cNvGrpSpPr/>
          <p:nvPr/>
        </p:nvGrpSpPr>
        <p:grpSpPr>
          <a:xfrm>
            <a:off x="1203458" y="2676522"/>
            <a:ext cx="9785082" cy="753151"/>
            <a:chOff x="-5045001" y="432614"/>
            <a:chExt cx="18064766" cy="1390432"/>
          </a:xfrm>
        </p:grpSpPr>
        <p:sp>
          <p:nvSpPr>
            <p:cNvPr id="4" name="Rectangle 3">
              <a:extLst>
                <a:ext uri="{FF2B5EF4-FFF2-40B4-BE49-F238E27FC236}">
                  <a16:creationId xmlns:a16="http://schemas.microsoft.com/office/drawing/2014/main" id="{F2719483-2709-8286-040A-9FFA4A48E401}"/>
                </a:ext>
              </a:extLst>
            </p:cNvPr>
            <p:cNvSpPr/>
            <p:nvPr/>
          </p:nvSpPr>
          <p:spPr>
            <a:xfrm>
              <a:off x="-5045001" y="565812"/>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1: </a:t>
              </a:r>
              <a:r>
                <a:rPr lang="en-US" sz="2200" b="1" dirty="0" err="1">
                  <a:latin typeface="UTM Avo" panose="02040603050506020204" pitchFamily="18"/>
                  <a:cs typeface="Arial" panose="020B0604020202020204" pitchFamily="34" charset="0"/>
                </a:rPr>
                <a:t>Muối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kim</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loại</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5" name="Picture 15">
              <a:extLst>
                <a:ext uri="{FF2B5EF4-FFF2-40B4-BE49-F238E27FC236}">
                  <a16:creationId xmlns:a16="http://schemas.microsoft.com/office/drawing/2014/main" id="{8A89FF0F-98AA-80B9-84FB-5FBD1C860E81}"/>
                </a:ext>
              </a:extLst>
            </p:cNvPr>
            <p:cNvPicPr>
              <a:picLocks noChangeAspect="1"/>
            </p:cNvPicPr>
            <p:nvPr/>
          </p:nvPicPr>
          <p:blipFill>
            <a:blip r:embed="rId3"/>
            <a:srcRect/>
            <a:stretch>
              <a:fillRect/>
            </a:stretch>
          </p:blipFill>
          <p:spPr>
            <a:xfrm>
              <a:off x="-2584667" y="432614"/>
              <a:ext cx="1088014" cy="1390432"/>
            </a:xfrm>
            <a:prstGeom prst="rect">
              <a:avLst/>
            </a:prstGeom>
          </p:spPr>
        </p:pic>
      </p:grpSp>
      <p:sp>
        <p:nvSpPr>
          <p:cNvPr id="6" name="Rectangle 5">
            <a:extLst>
              <a:ext uri="{FF2B5EF4-FFF2-40B4-BE49-F238E27FC236}">
                <a16:creationId xmlns:a16="http://schemas.microsoft.com/office/drawing/2014/main" id="{799D63A4-AEB1-2F7B-680C-D229B21D83E8}"/>
              </a:ext>
            </a:extLst>
          </p:cNvPr>
          <p:cNvSpPr/>
          <p:nvPr/>
        </p:nvSpPr>
        <p:spPr>
          <a:xfrm>
            <a:off x="1625121" y="4181764"/>
            <a:ext cx="8941757" cy="1685654"/>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Dụng cụ: giá để ống nghiệm, ống nghiệm, ống hút nhỏ giọt, miếng bìa màu trắng.</a:t>
            </a:r>
          </a:p>
          <a:p>
            <a:pPr algn="just">
              <a:lnSpc>
                <a:spcPct val="150000"/>
              </a:lnSpc>
            </a:pPr>
            <a:r>
              <a:rPr lang="vi-VN" sz="2400" dirty="0">
                <a:latin typeface="UTM Avo" panose="02040603050506020204" pitchFamily="18"/>
                <a:cs typeface="Arial" panose="020B0604020202020204" pitchFamily="34" charset="0"/>
              </a:rPr>
              <a:t>• Hoá chất: mẩu dây đồng, dung dịch AgNO</a:t>
            </a:r>
            <a:r>
              <a:rPr lang="vi-VN" sz="2400" baseline="-25000" dirty="0">
                <a:latin typeface="UTM Avo" panose="02040603050506020204" pitchFamily="18"/>
                <a:cs typeface="Arial" panose="020B0604020202020204" pitchFamily="34" charset="0"/>
              </a:rPr>
              <a:t>3</a:t>
            </a:r>
            <a:r>
              <a:rPr lang="vi-VN" sz="2400" dirty="0">
                <a:latin typeface="UTM Avo" panose="02040603050506020204" pitchFamily="18"/>
                <a:cs typeface="Arial" panose="020B0604020202020204" pitchFamily="34" charset="0"/>
              </a:rPr>
              <a:t>.</a:t>
            </a:r>
            <a:endParaRPr lang="en-US" sz="2400" dirty="0">
              <a:latin typeface="UTM Avo" panose="02040603050506020204" pitchFamily="18"/>
              <a:cs typeface="Arial" panose="020B0604020202020204" pitchFamily="34" charset="0"/>
            </a:endParaRPr>
          </a:p>
        </p:txBody>
      </p:sp>
      <p:sp>
        <p:nvSpPr>
          <p:cNvPr id="7" name="Pentagon 5">
            <a:extLst>
              <a:ext uri="{FF2B5EF4-FFF2-40B4-BE49-F238E27FC236}">
                <a16:creationId xmlns:a16="http://schemas.microsoft.com/office/drawing/2014/main" id="{3C9E2573-40A7-D6E3-11CB-CD7C37E6F15C}"/>
              </a:ext>
            </a:extLst>
          </p:cNvPr>
          <p:cNvSpPr/>
          <p:nvPr/>
        </p:nvSpPr>
        <p:spPr>
          <a:xfrm>
            <a:off x="-32888" y="3404045"/>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tx1"/>
                </a:solidFill>
                <a:latin typeface="UTM Avo" panose="02040603050506020204" pitchFamily="18"/>
                <a:cs typeface="Arial" panose="020B0604020202020204" pitchFamily="34" charset="0"/>
              </a:rPr>
              <a:t>Chuẩn</a:t>
            </a:r>
            <a:r>
              <a:rPr lang="en-US" sz="2300" b="1" dirty="0">
                <a:solidFill>
                  <a:schemeClr val="tx1"/>
                </a:solidFill>
                <a:latin typeface="UTM Avo" panose="02040603050506020204" pitchFamily="18"/>
                <a:cs typeface="Arial" panose="020B0604020202020204" pitchFamily="34" charset="0"/>
              </a:rPr>
              <a:t> </a:t>
            </a:r>
            <a:r>
              <a:rPr lang="en-US" sz="2300" b="1" dirty="0" err="1">
                <a:solidFill>
                  <a:schemeClr val="tx1"/>
                </a:solidFill>
                <a:latin typeface="UTM Avo" panose="02040603050506020204" pitchFamily="18"/>
                <a:cs typeface="Arial" panose="020B0604020202020204" pitchFamily="34" charset="0"/>
              </a:rPr>
              <a:t>bị</a:t>
            </a:r>
            <a:endParaRPr lang="en-US" sz="2300" b="1" dirty="0">
              <a:solidFill>
                <a:schemeClr val="tx1"/>
              </a:solidFill>
              <a:latin typeface="UTM Avo" panose="02040603050506020204" pitchFamily="18"/>
              <a:cs typeface="Arial" panose="020B0604020202020204" pitchFamily="34" charset="0"/>
            </a:endParaRPr>
          </a:p>
        </p:txBody>
      </p:sp>
      <p:sp>
        <p:nvSpPr>
          <p:cNvPr id="8" name="TextBox 4">
            <a:extLst>
              <a:ext uri="{FF2B5EF4-FFF2-40B4-BE49-F238E27FC236}">
                <a16:creationId xmlns:a16="http://schemas.microsoft.com/office/drawing/2014/main" id="{DA99B945-DBD8-A664-9DF9-45106A5BD4AE}"/>
              </a:ext>
            </a:extLst>
          </p:cNvPr>
          <p:cNvSpPr txBox="1"/>
          <p:nvPr/>
        </p:nvSpPr>
        <p:spPr>
          <a:xfrm>
            <a:off x="1782761" y="2048187"/>
            <a:ext cx="8626475" cy="502125"/>
          </a:xfrm>
          <a:prstGeom prst="rect">
            <a:avLst/>
          </a:prstGeom>
        </p:spPr>
        <p:txBody>
          <a:bodyPr wrap="square" lIns="0" tIns="0" rIns="0" bIns="0" rtlCol="0" anchor="ctr">
            <a:spAutoFit/>
          </a:bodyPr>
          <a:lstStyle/>
          <a:p>
            <a:pPr algn="ctr">
              <a:lnSpc>
                <a:spcPct val="150000"/>
              </a:lnSpc>
              <a:spcAft>
                <a:spcPts val="433"/>
              </a:spcAft>
            </a:pPr>
            <a:r>
              <a:rPr lang="es-ES" sz="2500" b="1" dirty="0">
                <a:latin typeface="UTM Avo" panose="02040603050506020204" pitchFamily="18"/>
                <a:ea typeface="Arial" panose="020B0604020202020204" pitchFamily="34" charset="0"/>
                <a:cs typeface="Arial" panose="020B0604020202020204" pitchFamily="34" charset="0"/>
              </a:rPr>
              <a:t>1. </a:t>
            </a:r>
            <a:r>
              <a:rPr lang="es-ES" sz="2500" b="1" dirty="0" err="1">
                <a:latin typeface="UTM Avo" panose="02040603050506020204" pitchFamily="18"/>
                <a:ea typeface="Arial" panose="020B0604020202020204" pitchFamily="34" charset="0"/>
                <a:cs typeface="Arial" panose="020B0604020202020204" pitchFamily="34" charset="0"/>
              </a:rPr>
              <a:t>Tác</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dụng</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với</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kim</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loại</a:t>
            </a:r>
            <a:endParaRPr lang="vi-VN" sz="2500" b="1" dirty="0">
              <a:latin typeface="UTM Avo" panose="02040603050506020204" pitchFamily="18"/>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5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6FE75D3-DC30-5793-7AF7-40704CCAA6C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29906AF-D1D4-B12D-E282-D5F384A4E3D0}"/>
              </a:ext>
            </a:extLst>
          </p:cNvPr>
          <p:cNvGrpSpPr/>
          <p:nvPr/>
        </p:nvGrpSpPr>
        <p:grpSpPr>
          <a:xfrm>
            <a:off x="1165359" y="1743307"/>
            <a:ext cx="9785082" cy="753151"/>
            <a:chOff x="-5045001" y="432614"/>
            <a:chExt cx="18064766" cy="1390432"/>
          </a:xfrm>
        </p:grpSpPr>
        <p:sp>
          <p:nvSpPr>
            <p:cNvPr id="3" name="Rectangle 2">
              <a:extLst>
                <a:ext uri="{FF2B5EF4-FFF2-40B4-BE49-F238E27FC236}">
                  <a16:creationId xmlns:a16="http://schemas.microsoft.com/office/drawing/2014/main" id="{1EF6E830-1682-86FE-6483-E604CCDAF1CF}"/>
                </a:ext>
              </a:extLst>
            </p:cNvPr>
            <p:cNvSpPr/>
            <p:nvPr/>
          </p:nvSpPr>
          <p:spPr>
            <a:xfrm>
              <a:off x="-5045001" y="565812"/>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1: </a:t>
              </a:r>
              <a:r>
                <a:rPr lang="en-US" sz="2200" b="1" dirty="0" err="1">
                  <a:latin typeface="UTM Avo" panose="02040603050506020204" pitchFamily="18"/>
                  <a:cs typeface="Arial" panose="020B0604020202020204" pitchFamily="34" charset="0"/>
                </a:rPr>
                <a:t>Muối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kim</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loại</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4" name="Picture 15">
              <a:extLst>
                <a:ext uri="{FF2B5EF4-FFF2-40B4-BE49-F238E27FC236}">
                  <a16:creationId xmlns:a16="http://schemas.microsoft.com/office/drawing/2014/main" id="{70EE5DBE-A3E3-7FB0-179D-478050522EA2}"/>
                </a:ext>
              </a:extLst>
            </p:cNvPr>
            <p:cNvPicPr>
              <a:picLocks noChangeAspect="1"/>
            </p:cNvPicPr>
            <p:nvPr/>
          </p:nvPicPr>
          <p:blipFill>
            <a:blip r:embed="rId3"/>
            <a:srcRect/>
            <a:stretch>
              <a:fillRect/>
            </a:stretch>
          </p:blipFill>
          <p:spPr>
            <a:xfrm>
              <a:off x="-2584667" y="432614"/>
              <a:ext cx="1088014" cy="1390432"/>
            </a:xfrm>
            <a:prstGeom prst="rect">
              <a:avLst/>
            </a:prstGeom>
          </p:spPr>
        </p:pic>
      </p:grpSp>
      <p:sp>
        <p:nvSpPr>
          <p:cNvPr id="5" name="Rectangle 4">
            <a:extLst>
              <a:ext uri="{FF2B5EF4-FFF2-40B4-BE49-F238E27FC236}">
                <a16:creationId xmlns:a16="http://schemas.microsoft.com/office/drawing/2014/main" id="{E10CF883-5B9C-8237-2D60-E1886538A6B6}"/>
              </a:ext>
            </a:extLst>
          </p:cNvPr>
          <p:cNvSpPr/>
          <p:nvPr/>
        </p:nvSpPr>
        <p:spPr>
          <a:xfrm>
            <a:off x="1625121" y="3232530"/>
            <a:ext cx="8941757" cy="3337837"/>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Cho mẩu dây đồng (dài khoảng 2 cm) vào ống nghiệm, thêm vào ống nghiệm khoảng 2 ml dung dịch AgNO</a:t>
            </a:r>
            <a:r>
              <a:rPr lang="vi-VN" sz="2400" baseline="-25000" dirty="0">
                <a:latin typeface="UTM Avo" panose="02040603050506020204" pitchFamily="18"/>
                <a:cs typeface="Arial" panose="020B0604020202020204" pitchFamily="34" charset="0"/>
              </a:rPr>
              <a:t>3</a:t>
            </a:r>
            <a:r>
              <a:rPr lang="vi-VN" sz="2400" dirty="0">
                <a:latin typeface="UTM Avo" panose="02040603050506020204" pitchFamily="18"/>
                <a:cs typeface="Arial" panose="020B0604020202020204" pitchFamily="34" charset="0"/>
              </a:rPr>
              <a:t>. Đặt miếng bìa trắng sau ống nghiệm.</a:t>
            </a:r>
          </a:p>
          <a:p>
            <a:pPr algn="just">
              <a:lnSpc>
                <a:spcPct val="150000"/>
              </a:lnSpc>
            </a:pPr>
            <a:r>
              <a:rPr lang="vi-VN" sz="2400" dirty="0">
                <a:latin typeface="UTM Avo" panose="02040603050506020204" pitchFamily="18"/>
                <a:cs typeface="Arial" panose="020B0604020202020204" pitchFamily="34" charset="0"/>
              </a:rPr>
              <a:t>• Mô tả các hiện tượng xảy ra.</a:t>
            </a:r>
          </a:p>
          <a:p>
            <a:pPr algn="just">
              <a:lnSpc>
                <a:spcPct val="150000"/>
              </a:lnSpc>
            </a:pPr>
            <a:r>
              <a:rPr lang="vi-VN" sz="2400" dirty="0">
                <a:latin typeface="UTM Avo" panose="02040603050506020204" pitchFamily="18"/>
                <a:cs typeface="Arial" panose="020B0604020202020204" pitchFamily="34" charset="0"/>
              </a:rPr>
              <a:t>• Bề mặt sợi dây đồng và màu dung dịch trong ống nghiệm thay đổi như thế nào? Giải thích</a:t>
            </a:r>
            <a:endParaRPr lang="en-US" sz="2400" dirty="0">
              <a:latin typeface="UTM Avo" panose="02040603050506020204" pitchFamily="18"/>
              <a:cs typeface="Arial" panose="020B0604020202020204" pitchFamily="34" charset="0"/>
            </a:endParaRPr>
          </a:p>
        </p:txBody>
      </p:sp>
      <p:sp>
        <p:nvSpPr>
          <p:cNvPr id="6" name="Pentagon 2">
            <a:extLst>
              <a:ext uri="{FF2B5EF4-FFF2-40B4-BE49-F238E27FC236}">
                <a16:creationId xmlns:a16="http://schemas.microsoft.com/office/drawing/2014/main" id="{A7600274-3A37-E309-EA46-38BB4838123B}"/>
              </a:ext>
            </a:extLst>
          </p:cNvPr>
          <p:cNvSpPr/>
          <p:nvPr/>
        </p:nvSpPr>
        <p:spPr>
          <a:xfrm>
            <a:off x="0" y="2496458"/>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a:cs typeface="Arial" panose="020B0604020202020204" pitchFamily="34" charset="0"/>
              </a:rPr>
              <a:t>Tiến</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hành</a:t>
            </a:r>
            <a:endParaRPr lang="en-US" sz="2400" b="1"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1523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0377E5-92FB-172B-3CF2-44EEEDCB5D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768B4A-0972-AF59-484F-2CFCA8AC1F69}"/>
              </a:ext>
            </a:extLst>
          </p:cNvPr>
          <p:cNvSpPr txBox="1"/>
          <p:nvPr/>
        </p:nvSpPr>
        <p:spPr>
          <a:xfrm>
            <a:off x="1035041" y="2263057"/>
            <a:ext cx="10045718" cy="3337837"/>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r>
              <a:rPr lang="en-US" dirty="0" err="1"/>
              <a:t>Kết</a:t>
            </a:r>
            <a:r>
              <a:rPr lang="en-US" dirty="0"/>
              <a:t> </a:t>
            </a:r>
            <a:r>
              <a:rPr lang="en-US" dirty="0" err="1"/>
              <a:t>quả</a:t>
            </a:r>
            <a:r>
              <a:rPr lang="en-US" dirty="0"/>
              <a:t> </a:t>
            </a:r>
            <a:r>
              <a:rPr lang="en-US" dirty="0" err="1"/>
              <a:t>thí</a:t>
            </a:r>
            <a:r>
              <a:rPr lang="en-US" dirty="0"/>
              <a:t> </a:t>
            </a:r>
            <a:r>
              <a:rPr lang="en-US" dirty="0" err="1"/>
              <a:t>nghiệm</a:t>
            </a:r>
            <a:r>
              <a:rPr lang="en-US" dirty="0"/>
              <a:t> </a:t>
            </a:r>
            <a:r>
              <a:rPr lang="en-US" dirty="0" err="1"/>
              <a:t>trên</a:t>
            </a:r>
            <a:r>
              <a:rPr lang="en-US" dirty="0"/>
              <a:t> </a:t>
            </a:r>
            <a:r>
              <a:rPr lang="en-US" dirty="0" err="1"/>
              <a:t>cho</a:t>
            </a:r>
            <a:r>
              <a:rPr lang="en-US" dirty="0"/>
              <a:t> </a:t>
            </a:r>
            <a:r>
              <a:rPr lang="en-US" dirty="0" err="1"/>
              <a:t>thấy</a:t>
            </a:r>
            <a:r>
              <a:rPr lang="en-US" dirty="0"/>
              <a:t> </a:t>
            </a:r>
            <a:r>
              <a:rPr lang="en-US" dirty="0" err="1"/>
              <a:t>có</a:t>
            </a:r>
            <a:r>
              <a:rPr lang="en-US" dirty="0"/>
              <a:t> </a:t>
            </a:r>
            <a:r>
              <a:rPr lang="en-US" dirty="0" err="1"/>
              <a:t>phản</a:t>
            </a:r>
            <a:r>
              <a:rPr lang="en-US" dirty="0"/>
              <a:t> </a:t>
            </a:r>
            <a:r>
              <a:rPr lang="en-US" dirty="0" err="1"/>
              <a:t>ứng</a:t>
            </a:r>
            <a:r>
              <a:rPr lang="en-US" dirty="0"/>
              <a:t> </a:t>
            </a:r>
            <a:r>
              <a:rPr lang="en-US" dirty="0" err="1"/>
              <a:t>hoá</a:t>
            </a:r>
            <a:r>
              <a:rPr lang="en-US" dirty="0"/>
              <a:t> </a:t>
            </a:r>
            <a:r>
              <a:rPr lang="en-US" dirty="0" err="1"/>
              <a:t>học</a:t>
            </a:r>
            <a:r>
              <a:rPr lang="en-US" dirty="0"/>
              <a:t> </a:t>
            </a:r>
            <a:r>
              <a:rPr lang="en-US" dirty="0" err="1"/>
              <a:t>giữa</a:t>
            </a:r>
            <a:r>
              <a:rPr lang="en-US" dirty="0"/>
              <a:t> dung </a:t>
            </a:r>
            <a:r>
              <a:rPr lang="en-US" dirty="0" err="1"/>
              <a:t>dịch</a:t>
            </a:r>
            <a:r>
              <a:rPr lang="en-US" dirty="0"/>
              <a:t> AgNO</a:t>
            </a:r>
            <a:r>
              <a:rPr lang="en-US" baseline="-25000" dirty="0"/>
              <a:t>3</a:t>
            </a:r>
            <a:r>
              <a:rPr lang="en-US" dirty="0"/>
              <a:t> </a:t>
            </a:r>
            <a:r>
              <a:rPr lang="en-US" dirty="0" err="1"/>
              <a:t>và</a:t>
            </a:r>
            <a:r>
              <a:rPr lang="en-US" dirty="0"/>
              <a:t> Cu. Phương </a:t>
            </a:r>
            <a:r>
              <a:rPr lang="en-US" dirty="0" err="1"/>
              <a:t>trình</a:t>
            </a:r>
            <a:r>
              <a:rPr lang="en-US" dirty="0"/>
              <a:t> </a:t>
            </a:r>
            <a:r>
              <a:rPr lang="en-US" dirty="0" err="1"/>
              <a:t>hoá</a:t>
            </a:r>
            <a:r>
              <a:rPr lang="en-US" dirty="0"/>
              <a:t> </a:t>
            </a:r>
            <a:r>
              <a:rPr lang="en-US" dirty="0" err="1"/>
              <a:t>học</a:t>
            </a:r>
            <a:r>
              <a:rPr lang="en-US" dirty="0"/>
              <a:t> </a:t>
            </a:r>
            <a:r>
              <a:rPr lang="en-US" dirty="0" err="1"/>
              <a:t>như</a:t>
            </a:r>
            <a:r>
              <a:rPr lang="en-US" dirty="0"/>
              <a:t> </a:t>
            </a:r>
            <a:r>
              <a:rPr lang="en-US" dirty="0" err="1"/>
              <a:t>sau</a:t>
            </a:r>
            <a:r>
              <a:rPr lang="en-US" dirty="0"/>
              <a:t>:</a:t>
            </a:r>
          </a:p>
          <a:p>
            <a:r>
              <a:rPr lang="en-US" dirty="0"/>
              <a:t>	 2AgNO</a:t>
            </a:r>
            <a:r>
              <a:rPr lang="en-US" baseline="-25000" dirty="0"/>
              <a:t>3</a:t>
            </a:r>
            <a:r>
              <a:rPr lang="en-US" dirty="0"/>
              <a:t> 	+ 	Cu 	→	 Cu(NO</a:t>
            </a:r>
            <a:r>
              <a:rPr lang="en-US" baseline="-25000" dirty="0"/>
              <a:t>3</a:t>
            </a:r>
            <a:r>
              <a:rPr lang="en-US" dirty="0"/>
              <a:t>)</a:t>
            </a:r>
            <a:r>
              <a:rPr lang="en-US" baseline="-25000" dirty="0"/>
              <a:t>2</a:t>
            </a:r>
            <a:r>
              <a:rPr lang="en-US" dirty="0"/>
              <a:t> 	+  	2Ag↓</a:t>
            </a:r>
          </a:p>
          <a:p>
            <a:r>
              <a:rPr lang="en-US" dirty="0"/>
              <a:t>         Silver nitrate 			    Copper(II) nitrate </a:t>
            </a:r>
          </a:p>
          <a:p>
            <a:r>
              <a:rPr lang="en-US" dirty="0" err="1"/>
              <a:t>Phản</a:t>
            </a:r>
            <a:r>
              <a:rPr lang="en-US" dirty="0"/>
              <a:t> </a:t>
            </a:r>
            <a:r>
              <a:rPr lang="en-US" dirty="0" err="1"/>
              <a:t>ứng</a:t>
            </a:r>
            <a:r>
              <a:rPr lang="en-US" dirty="0"/>
              <a:t> </a:t>
            </a:r>
            <a:r>
              <a:rPr lang="en-US" dirty="0" err="1"/>
              <a:t>cũng</a:t>
            </a:r>
            <a:r>
              <a:rPr lang="en-US" dirty="0"/>
              <a:t> </a:t>
            </a:r>
            <a:r>
              <a:rPr lang="en-US" dirty="0" err="1"/>
              <a:t>xảy</a:t>
            </a:r>
            <a:r>
              <a:rPr lang="en-US" dirty="0"/>
              <a:t> </a:t>
            </a:r>
            <a:r>
              <a:rPr lang="en-US" dirty="0" err="1"/>
              <a:t>ra</a:t>
            </a:r>
            <a:r>
              <a:rPr lang="en-US" dirty="0"/>
              <a:t> </a:t>
            </a:r>
            <a:r>
              <a:rPr lang="en-US" dirty="0" err="1"/>
              <a:t>tương</a:t>
            </a:r>
            <a:r>
              <a:rPr lang="en-US" dirty="0"/>
              <a:t> </a:t>
            </a:r>
            <a:r>
              <a:rPr lang="en-US" dirty="0" err="1"/>
              <a:t>tự</a:t>
            </a:r>
            <a:r>
              <a:rPr lang="en-US" dirty="0"/>
              <a:t> </a:t>
            </a:r>
            <a:r>
              <a:rPr lang="en-US" dirty="0" err="1"/>
              <a:t>khi</a:t>
            </a:r>
            <a:r>
              <a:rPr lang="en-US" dirty="0"/>
              <a:t> </a:t>
            </a:r>
            <a:r>
              <a:rPr lang="en-US" dirty="0" err="1"/>
              <a:t>cho</a:t>
            </a:r>
            <a:r>
              <a:rPr lang="en-US" dirty="0"/>
              <a:t> Mg, Zn,... </a:t>
            </a:r>
            <a:r>
              <a:rPr lang="en-US" dirty="0" err="1"/>
              <a:t>vào</a:t>
            </a:r>
            <a:r>
              <a:rPr lang="en-US" dirty="0"/>
              <a:t> </a:t>
            </a:r>
            <a:r>
              <a:rPr lang="en-US" dirty="0" err="1"/>
              <a:t>các</a:t>
            </a:r>
            <a:r>
              <a:rPr lang="en-US" dirty="0"/>
              <a:t> dung </a:t>
            </a:r>
            <a:r>
              <a:rPr lang="en-US" dirty="0" err="1"/>
              <a:t>dịch</a:t>
            </a:r>
            <a:r>
              <a:rPr lang="en-US" dirty="0"/>
              <a:t> CuSO</a:t>
            </a:r>
            <a:r>
              <a:rPr lang="en-US" baseline="-25000" dirty="0"/>
              <a:t>4</a:t>
            </a:r>
            <a:r>
              <a:rPr lang="en-US" dirty="0"/>
              <a:t>, AgNO</a:t>
            </a:r>
            <a:r>
              <a:rPr lang="en-US" baseline="-25000" dirty="0"/>
              <a:t>3</a:t>
            </a:r>
            <a:r>
              <a:rPr lang="en-US" dirty="0"/>
              <a:t>,...</a:t>
            </a:r>
          </a:p>
        </p:txBody>
      </p:sp>
    </p:spTree>
    <p:extLst>
      <p:ext uri="{BB962C8B-B14F-4D97-AF65-F5344CB8AC3E}">
        <p14:creationId xmlns:p14="http://schemas.microsoft.com/office/powerpoint/2010/main" val="16056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D03DB2-ACEC-9615-DB9A-CD83C5D89A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67468F-AF3C-E4BA-73F0-02058F30C277}"/>
              </a:ext>
            </a:extLst>
          </p:cNvPr>
          <p:cNvSpPr txBox="1"/>
          <p:nvPr/>
        </p:nvSpPr>
        <p:spPr>
          <a:xfrm>
            <a:off x="1296770" y="3452223"/>
            <a:ext cx="9427077" cy="1121846"/>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r>
              <a:rPr lang="en-US" dirty="0"/>
              <a:t>Dung </a:t>
            </a:r>
            <a:r>
              <a:rPr lang="en-US" dirty="0" err="1"/>
              <a:t>dịch</a:t>
            </a:r>
            <a:r>
              <a:rPr lang="en-US" dirty="0"/>
              <a:t> </a:t>
            </a:r>
            <a:r>
              <a:rPr lang="en-US" dirty="0" err="1"/>
              <a:t>muối</a:t>
            </a:r>
            <a:r>
              <a:rPr lang="en-US" dirty="0"/>
              <a:t> </a:t>
            </a:r>
            <a:r>
              <a:rPr lang="en-US" dirty="0" err="1"/>
              <a:t>có</a:t>
            </a:r>
            <a:r>
              <a:rPr lang="en-US" dirty="0"/>
              <a:t> </a:t>
            </a:r>
            <a:r>
              <a:rPr lang="en-US" dirty="0" err="1"/>
              <a:t>thể</a:t>
            </a:r>
            <a:r>
              <a:rPr lang="en-US" dirty="0"/>
              <a:t> </a:t>
            </a:r>
            <a:r>
              <a:rPr lang="en-US" dirty="0" err="1"/>
              <a:t>tác</a:t>
            </a:r>
            <a:r>
              <a:rPr lang="en-US" dirty="0"/>
              <a:t> </a:t>
            </a:r>
            <a:r>
              <a:rPr lang="en-US" dirty="0" err="1"/>
              <a:t>dụng</a:t>
            </a:r>
            <a:r>
              <a:rPr lang="en-US" dirty="0"/>
              <a:t> </a:t>
            </a:r>
            <a:r>
              <a:rPr lang="en-US" dirty="0" err="1"/>
              <a:t>với</a:t>
            </a:r>
            <a:r>
              <a:rPr lang="en-US" dirty="0"/>
              <a:t> </a:t>
            </a:r>
            <a:r>
              <a:rPr lang="en-US" dirty="0" err="1"/>
              <a:t>kim</a:t>
            </a:r>
            <a:r>
              <a:rPr lang="en-US" dirty="0"/>
              <a:t> </a:t>
            </a:r>
            <a:r>
              <a:rPr lang="en-US" dirty="0" err="1"/>
              <a:t>loại</a:t>
            </a:r>
            <a:r>
              <a:rPr lang="en-US" dirty="0"/>
              <a:t> </a:t>
            </a:r>
            <a:r>
              <a:rPr lang="en-US" dirty="0" err="1"/>
              <a:t>tạo</a:t>
            </a:r>
            <a:r>
              <a:rPr lang="en-US" dirty="0"/>
              <a:t> </a:t>
            </a:r>
            <a:r>
              <a:rPr lang="en-US" dirty="0" err="1"/>
              <a:t>thành</a:t>
            </a:r>
            <a:r>
              <a:rPr lang="en-US" dirty="0"/>
              <a:t> </a:t>
            </a:r>
            <a:r>
              <a:rPr lang="en-US" dirty="0" err="1"/>
              <a:t>muối</a:t>
            </a:r>
            <a:r>
              <a:rPr lang="en-US" dirty="0"/>
              <a:t> </a:t>
            </a:r>
            <a:r>
              <a:rPr lang="en-US" dirty="0" err="1"/>
              <a:t>mới</a:t>
            </a:r>
            <a:r>
              <a:rPr lang="en-US" dirty="0"/>
              <a:t> </a:t>
            </a:r>
            <a:r>
              <a:rPr lang="en-US" dirty="0" err="1"/>
              <a:t>và</a:t>
            </a:r>
            <a:r>
              <a:rPr lang="en-US" dirty="0"/>
              <a:t> </a:t>
            </a:r>
            <a:r>
              <a:rPr lang="en-US" dirty="0" err="1"/>
              <a:t>kim</a:t>
            </a:r>
            <a:r>
              <a:rPr lang="en-US" dirty="0"/>
              <a:t> </a:t>
            </a:r>
            <a:r>
              <a:rPr lang="en-US" dirty="0" err="1"/>
              <a:t>loại</a:t>
            </a:r>
            <a:r>
              <a:rPr lang="en-US" dirty="0"/>
              <a:t> </a:t>
            </a:r>
            <a:r>
              <a:rPr lang="en-US" dirty="0" err="1"/>
              <a:t>mới</a:t>
            </a:r>
            <a:r>
              <a:rPr lang="en-US" dirty="0"/>
              <a:t>.</a:t>
            </a:r>
          </a:p>
        </p:txBody>
      </p:sp>
      <p:sp>
        <p:nvSpPr>
          <p:cNvPr id="11" name="TextBox 10">
            <a:extLst>
              <a:ext uri="{FF2B5EF4-FFF2-40B4-BE49-F238E27FC236}">
                <a16:creationId xmlns:a16="http://schemas.microsoft.com/office/drawing/2014/main" id="{7E186E6A-C024-12EA-A896-065E719BCF52}"/>
              </a:ext>
            </a:extLst>
          </p:cNvPr>
          <p:cNvSpPr txBox="1"/>
          <p:nvPr/>
        </p:nvSpPr>
        <p:spPr>
          <a:xfrm>
            <a:off x="1344361" y="4668220"/>
            <a:ext cx="9427077" cy="1121846"/>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r>
              <a:rPr lang="en-US" dirty="0" err="1"/>
              <a:t>Đặc</a:t>
            </a:r>
            <a:r>
              <a:rPr lang="en-US" dirty="0"/>
              <a:t> </a:t>
            </a:r>
            <a:r>
              <a:rPr lang="en-US" dirty="0" err="1"/>
              <a:t>điểm</a:t>
            </a:r>
            <a:r>
              <a:rPr lang="en-US" dirty="0"/>
              <a:t>: Kim </a:t>
            </a:r>
            <a:r>
              <a:rPr lang="en-US" dirty="0" err="1"/>
              <a:t>loại</a:t>
            </a:r>
            <a:r>
              <a:rPr lang="en-US" dirty="0"/>
              <a:t> </a:t>
            </a:r>
            <a:r>
              <a:rPr lang="en-US" dirty="0" err="1"/>
              <a:t>mạnh</a:t>
            </a:r>
            <a:r>
              <a:rPr lang="en-US" dirty="0"/>
              <a:t> </a:t>
            </a:r>
            <a:r>
              <a:rPr lang="en-US" dirty="0" err="1"/>
              <a:t>đẩy</a:t>
            </a:r>
            <a:r>
              <a:rPr lang="en-US" dirty="0"/>
              <a:t> </a:t>
            </a:r>
            <a:r>
              <a:rPr lang="en-US" dirty="0" err="1"/>
              <a:t>kim</a:t>
            </a:r>
            <a:r>
              <a:rPr lang="en-US" dirty="0"/>
              <a:t> </a:t>
            </a:r>
            <a:r>
              <a:rPr lang="en-US" dirty="0" err="1"/>
              <a:t>loại</a:t>
            </a:r>
            <a:r>
              <a:rPr lang="en-US" dirty="0"/>
              <a:t> </a:t>
            </a:r>
            <a:r>
              <a:rPr lang="en-US" dirty="0" err="1"/>
              <a:t>yếu</a:t>
            </a:r>
            <a:r>
              <a:rPr lang="en-US" dirty="0"/>
              <a:t> </a:t>
            </a:r>
            <a:r>
              <a:rPr lang="en-US" dirty="0" err="1"/>
              <a:t>ra</a:t>
            </a:r>
            <a:r>
              <a:rPr lang="en-US" dirty="0"/>
              <a:t> </a:t>
            </a:r>
            <a:r>
              <a:rPr lang="en-US" dirty="0" err="1"/>
              <a:t>khỏi</a:t>
            </a:r>
            <a:r>
              <a:rPr lang="en-US" dirty="0"/>
              <a:t> dung </a:t>
            </a:r>
            <a:r>
              <a:rPr lang="en-US" dirty="0" err="1"/>
              <a:t>dịch</a:t>
            </a:r>
            <a:r>
              <a:rPr lang="en-US" dirty="0"/>
              <a:t> </a:t>
            </a:r>
            <a:r>
              <a:rPr lang="en-US" dirty="0" err="1"/>
              <a:t>muối</a:t>
            </a:r>
            <a:r>
              <a:rPr lang="en-US" dirty="0"/>
              <a:t> </a:t>
            </a:r>
            <a:r>
              <a:rPr lang="en-US" dirty="0" err="1"/>
              <a:t>của</a:t>
            </a:r>
            <a:r>
              <a:rPr lang="en-US" dirty="0"/>
              <a:t> </a:t>
            </a:r>
            <a:r>
              <a:rPr lang="en-US" dirty="0" err="1"/>
              <a:t>nó</a:t>
            </a:r>
            <a:r>
              <a:rPr lang="en-US" dirty="0"/>
              <a:t>.</a:t>
            </a:r>
          </a:p>
        </p:txBody>
      </p:sp>
      <p:grpSp>
        <p:nvGrpSpPr>
          <p:cNvPr id="16" name="Group 15">
            <a:extLst>
              <a:ext uri="{FF2B5EF4-FFF2-40B4-BE49-F238E27FC236}">
                <a16:creationId xmlns:a16="http://schemas.microsoft.com/office/drawing/2014/main" id="{51B99838-5F3C-C258-5E17-89EF4E70B12B}"/>
              </a:ext>
            </a:extLst>
          </p:cNvPr>
          <p:cNvGrpSpPr/>
          <p:nvPr/>
        </p:nvGrpSpPr>
        <p:grpSpPr>
          <a:xfrm>
            <a:off x="1131969" y="2145762"/>
            <a:ext cx="9851862" cy="948759"/>
            <a:chOff x="1131969" y="2145762"/>
            <a:chExt cx="9851862" cy="948759"/>
          </a:xfrm>
        </p:grpSpPr>
        <p:grpSp>
          <p:nvGrpSpPr>
            <p:cNvPr id="3" name="Group 2">
              <a:extLst>
                <a:ext uri="{FF2B5EF4-FFF2-40B4-BE49-F238E27FC236}">
                  <a16:creationId xmlns:a16="http://schemas.microsoft.com/office/drawing/2014/main" id="{A6CA71E4-426D-3915-549C-9DCFBFC668F3}"/>
                </a:ext>
              </a:extLst>
            </p:cNvPr>
            <p:cNvGrpSpPr/>
            <p:nvPr/>
          </p:nvGrpSpPr>
          <p:grpSpPr>
            <a:xfrm>
              <a:off x="1131969" y="2145762"/>
              <a:ext cx="9851862" cy="948759"/>
              <a:chOff x="1449531" y="5615540"/>
              <a:chExt cx="9851862" cy="948759"/>
            </a:xfrm>
          </p:grpSpPr>
          <p:sp>
            <p:nvSpPr>
              <p:cNvPr id="4" name="Rectangle: Rounded Corners 3">
                <a:extLst>
                  <a:ext uri="{FF2B5EF4-FFF2-40B4-BE49-F238E27FC236}">
                    <a16:creationId xmlns:a16="http://schemas.microsoft.com/office/drawing/2014/main" id="{10D8726C-E772-495B-293A-49F30CCA27D1}"/>
                  </a:ext>
                </a:extLst>
              </p:cNvPr>
              <p:cNvSpPr/>
              <p:nvPr/>
            </p:nvSpPr>
            <p:spPr>
              <a:xfrm>
                <a:off x="1449531" y="5795063"/>
                <a:ext cx="145679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endParaRPr lang="en-US" sz="2400" b="1" dirty="0">
                  <a:solidFill>
                    <a:schemeClr val="tx1"/>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4BF1C460-4CA5-401E-AE79-57BE709F2614}"/>
                  </a:ext>
                </a:extLst>
              </p:cNvPr>
              <p:cNvSpPr/>
              <p:nvPr/>
            </p:nvSpPr>
            <p:spPr>
              <a:xfrm>
                <a:off x="3707818" y="5795063"/>
                <a:ext cx="1537483"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Kim </a:t>
                </a:r>
                <a:r>
                  <a:rPr lang="en-US" sz="2400" b="1" dirty="0" err="1">
                    <a:solidFill>
                      <a:schemeClr val="tx1"/>
                    </a:solidFill>
                    <a:latin typeface="UTM Avo" panose="02040603050506020204" pitchFamily="18" charset="0"/>
                  </a:rPr>
                  <a:t>loại</a:t>
                </a:r>
                <a:endParaRPr lang="en-US" sz="2400" b="1" dirty="0">
                  <a:solidFill>
                    <a:schemeClr val="tx1"/>
                  </a:solidFill>
                  <a:latin typeface="UTM Avo" panose="02040603050506020204" pitchFamily="18" charset="0"/>
                </a:endParaRPr>
              </a:p>
            </p:txBody>
          </p:sp>
          <p:sp>
            <p:nvSpPr>
              <p:cNvPr id="6" name="Rectangle: Rounded Corners 5">
                <a:extLst>
                  <a:ext uri="{FF2B5EF4-FFF2-40B4-BE49-F238E27FC236}">
                    <a16:creationId xmlns:a16="http://schemas.microsoft.com/office/drawing/2014/main" id="{8A28B203-1D85-DFE1-B84B-020CB23403DA}"/>
                  </a:ext>
                </a:extLst>
              </p:cNvPr>
              <p:cNvSpPr/>
              <p:nvPr/>
            </p:nvSpPr>
            <p:spPr>
              <a:xfrm>
                <a:off x="6071545" y="5769634"/>
                <a:ext cx="1703813"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mới</a:t>
                </a:r>
                <a:endParaRPr lang="en-US" sz="2400" b="1" dirty="0">
                  <a:solidFill>
                    <a:schemeClr val="tx1"/>
                  </a:solidFill>
                  <a:latin typeface="UTM Avo" panose="02040603050506020204" pitchFamily="18" charset="0"/>
                </a:endParaRPr>
              </a:p>
            </p:txBody>
          </p:sp>
          <p:sp>
            <p:nvSpPr>
              <p:cNvPr id="8" name="TextBox 7">
                <a:extLst>
                  <a:ext uri="{FF2B5EF4-FFF2-40B4-BE49-F238E27FC236}">
                    <a16:creationId xmlns:a16="http://schemas.microsoft.com/office/drawing/2014/main" id="{3AFB2706-432F-6A9D-3F4F-70E6E4140669}"/>
                  </a:ext>
                </a:extLst>
              </p:cNvPr>
              <p:cNvSpPr txBox="1"/>
              <p:nvPr/>
            </p:nvSpPr>
            <p:spPr>
              <a:xfrm>
                <a:off x="2987014" y="5640969"/>
                <a:ext cx="518160" cy="923330"/>
              </a:xfrm>
              <a:prstGeom prst="rect">
                <a:avLst/>
              </a:prstGeom>
              <a:noFill/>
            </p:spPr>
            <p:txBody>
              <a:bodyPr wrap="square" rtlCol="0">
                <a:spAutoFit/>
              </a:bodyPr>
              <a:lstStyle/>
              <a:p>
                <a:r>
                  <a:rPr lang="en-US" sz="5400" b="1" dirty="0"/>
                  <a:t>+</a:t>
                </a:r>
              </a:p>
            </p:txBody>
          </p:sp>
          <p:sp>
            <p:nvSpPr>
              <p:cNvPr id="9" name="Rectangle: Rounded Corners 8">
                <a:extLst>
                  <a:ext uri="{FF2B5EF4-FFF2-40B4-BE49-F238E27FC236}">
                    <a16:creationId xmlns:a16="http://schemas.microsoft.com/office/drawing/2014/main" id="{63EBB00E-FB83-DABC-9915-9010E4C14F92}"/>
                  </a:ext>
                </a:extLst>
              </p:cNvPr>
              <p:cNvSpPr/>
              <p:nvPr/>
            </p:nvSpPr>
            <p:spPr>
              <a:xfrm>
                <a:off x="8699744" y="5769634"/>
                <a:ext cx="260164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Kim </a:t>
                </a:r>
                <a:r>
                  <a:rPr lang="en-US" sz="2400" b="1" dirty="0" err="1">
                    <a:solidFill>
                      <a:schemeClr val="tx1"/>
                    </a:solidFill>
                    <a:latin typeface="UTM Avo" panose="02040603050506020204" pitchFamily="18" charset="0"/>
                  </a:rPr>
                  <a:t>loại</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mới</a:t>
                </a:r>
                <a:endParaRPr lang="en-US" sz="2400" b="1" dirty="0">
                  <a:solidFill>
                    <a:schemeClr val="tx1"/>
                  </a:solidFill>
                  <a:latin typeface="UTM Avo" panose="02040603050506020204" pitchFamily="18" charset="0"/>
                </a:endParaRPr>
              </a:p>
            </p:txBody>
          </p:sp>
          <p:sp>
            <p:nvSpPr>
              <p:cNvPr id="10" name="TextBox 9">
                <a:extLst>
                  <a:ext uri="{FF2B5EF4-FFF2-40B4-BE49-F238E27FC236}">
                    <a16:creationId xmlns:a16="http://schemas.microsoft.com/office/drawing/2014/main" id="{10448434-BC05-C3F9-245B-3DF9B73B7AE6}"/>
                  </a:ext>
                </a:extLst>
              </p:cNvPr>
              <p:cNvSpPr txBox="1"/>
              <p:nvPr/>
            </p:nvSpPr>
            <p:spPr>
              <a:xfrm>
                <a:off x="8083442" y="5615540"/>
                <a:ext cx="518160" cy="923330"/>
              </a:xfrm>
              <a:prstGeom prst="rect">
                <a:avLst/>
              </a:prstGeom>
              <a:noFill/>
            </p:spPr>
            <p:txBody>
              <a:bodyPr wrap="square" rtlCol="0">
                <a:spAutoFit/>
              </a:bodyPr>
              <a:lstStyle/>
              <a:p>
                <a:r>
                  <a:rPr lang="en-US" sz="5400" b="1" dirty="0"/>
                  <a:t>+</a:t>
                </a:r>
              </a:p>
            </p:txBody>
          </p:sp>
        </p:grpSp>
        <p:sp>
          <p:nvSpPr>
            <p:cNvPr id="15" name="TextBox 14">
              <a:extLst>
                <a:ext uri="{FF2B5EF4-FFF2-40B4-BE49-F238E27FC236}">
                  <a16:creationId xmlns:a16="http://schemas.microsoft.com/office/drawing/2014/main" id="{D9251685-04C2-5300-51CE-F6883B1F1A55}"/>
                </a:ext>
              </a:extLst>
            </p:cNvPr>
            <p:cNvSpPr txBox="1"/>
            <p:nvPr/>
          </p:nvSpPr>
          <p:spPr>
            <a:xfrm>
              <a:off x="4927739" y="2145762"/>
              <a:ext cx="762152" cy="923330"/>
            </a:xfrm>
            <a:prstGeom prst="rect">
              <a:avLst/>
            </a:prstGeom>
            <a:noFill/>
          </p:spPr>
          <p:txBody>
            <a:bodyPr wrap="square" rtlCol="0">
              <a:spAutoFit/>
            </a:bodyPr>
            <a:lstStyle/>
            <a:p>
              <a:r>
                <a:rPr lang="vi-VN" sz="5400" b="1" dirty="0">
                  <a:latin typeface="UTM Avo" panose="02040603050506020204" pitchFamily="18"/>
                  <a:cs typeface="Arial" panose="020B0604020202020204" pitchFamily="34" charset="0"/>
                </a:rPr>
                <a:t>→</a:t>
              </a:r>
              <a:endParaRPr lang="en-US" sz="5400" b="1" dirty="0"/>
            </a:p>
          </p:txBody>
        </p:sp>
      </p:grpSp>
    </p:spTree>
    <p:extLst>
      <p:ext uri="{BB962C8B-B14F-4D97-AF65-F5344CB8AC3E}">
        <p14:creationId xmlns:p14="http://schemas.microsoft.com/office/powerpoint/2010/main" val="13412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1C0F43-DA16-0E4C-5129-801A08D849F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CDB8BF6-6AD8-4045-690A-7FB2C384D1C7}"/>
              </a:ext>
            </a:extLst>
          </p:cNvPr>
          <p:cNvGrpSpPr/>
          <p:nvPr/>
        </p:nvGrpSpPr>
        <p:grpSpPr>
          <a:xfrm>
            <a:off x="1165359" y="1683644"/>
            <a:ext cx="9785082" cy="753151"/>
            <a:chOff x="-5045001" y="432614"/>
            <a:chExt cx="18064766" cy="1390432"/>
          </a:xfrm>
        </p:grpSpPr>
        <p:sp>
          <p:nvSpPr>
            <p:cNvPr id="3" name="Rectangle 2">
              <a:extLst>
                <a:ext uri="{FF2B5EF4-FFF2-40B4-BE49-F238E27FC236}">
                  <a16:creationId xmlns:a16="http://schemas.microsoft.com/office/drawing/2014/main" id="{6269E035-F7AF-41EC-90C3-BB802F315F19}"/>
                </a:ext>
              </a:extLst>
            </p:cNvPr>
            <p:cNvSpPr/>
            <p:nvPr/>
          </p:nvSpPr>
          <p:spPr>
            <a:xfrm>
              <a:off x="-5045001" y="565812"/>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2: </a:t>
              </a:r>
              <a:r>
                <a:rPr lang="en-US" sz="2200" b="1" dirty="0" err="1">
                  <a:latin typeface="UTM Avo" panose="02040603050506020204" pitchFamily="18"/>
                  <a:cs typeface="Arial" panose="020B0604020202020204" pitchFamily="34" charset="0"/>
                </a:rPr>
                <a:t>Muối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acid</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4" name="Picture 15">
              <a:extLst>
                <a:ext uri="{FF2B5EF4-FFF2-40B4-BE49-F238E27FC236}">
                  <a16:creationId xmlns:a16="http://schemas.microsoft.com/office/drawing/2014/main" id="{EA95CC0F-2254-09D4-7FE0-C04609B3167D}"/>
                </a:ext>
              </a:extLst>
            </p:cNvPr>
            <p:cNvPicPr>
              <a:picLocks noChangeAspect="1"/>
            </p:cNvPicPr>
            <p:nvPr/>
          </p:nvPicPr>
          <p:blipFill>
            <a:blip r:embed="rId3"/>
            <a:srcRect/>
            <a:stretch>
              <a:fillRect/>
            </a:stretch>
          </p:blipFill>
          <p:spPr>
            <a:xfrm>
              <a:off x="-2584667" y="432614"/>
              <a:ext cx="1088014" cy="1390432"/>
            </a:xfrm>
            <a:prstGeom prst="rect">
              <a:avLst/>
            </a:prstGeom>
          </p:spPr>
        </p:pic>
      </p:grpSp>
      <p:sp>
        <p:nvSpPr>
          <p:cNvPr id="5" name="Rectangle 4">
            <a:extLst>
              <a:ext uri="{FF2B5EF4-FFF2-40B4-BE49-F238E27FC236}">
                <a16:creationId xmlns:a16="http://schemas.microsoft.com/office/drawing/2014/main" id="{A515276C-0F13-4519-3779-3961014CDEF9}"/>
              </a:ext>
            </a:extLst>
          </p:cNvPr>
          <p:cNvSpPr/>
          <p:nvPr/>
        </p:nvSpPr>
        <p:spPr>
          <a:xfrm>
            <a:off x="1920534" y="2727406"/>
            <a:ext cx="9493932" cy="1131656"/>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Dụng cụ: giá để ống nghiệm, ống nghiệm, ống hút nhỏ giọt.</a:t>
            </a:r>
          </a:p>
          <a:p>
            <a:pPr algn="just">
              <a:lnSpc>
                <a:spcPct val="150000"/>
              </a:lnSpc>
            </a:pPr>
            <a:r>
              <a:rPr lang="vi-VN" sz="2400" dirty="0">
                <a:latin typeface="UTM Avo" panose="02040603050506020204" pitchFamily="18"/>
                <a:cs typeface="Arial" panose="020B0604020202020204" pitchFamily="34" charset="0"/>
              </a:rPr>
              <a:t>• Hoá chất: dung dịch BaCl</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 dung dịch H</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SO</a:t>
            </a:r>
            <a:r>
              <a:rPr lang="vi-VN" sz="2400" baseline="-25000" dirty="0">
                <a:latin typeface="UTM Avo" panose="02040603050506020204" pitchFamily="18"/>
                <a:cs typeface="Arial" panose="020B0604020202020204" pitchFamily="34" charset="0"/>
              </a:rPr>
              <a:t>4</a:t>
            </a:r>
            <a:r>
              <a:rPr lang="vi-VN" sz="2400" dirty="0">
                <a:latin typeface="UTM Avo" panose="02040603050506020204" pitchFamily="18"/>
                <a:cs typeface="Arial" panose="020B0604020202020204" pitchFamily="34" charset="0"/>
              </a:rPr>
              <a:t> loãng.</a:t>
            </a:r>
            <a:endParaRPr lang="en-US" sz="2400" dirty="0">
              <a:latin typeface="UTM Avo" panose="02040603050506020204" pitchFamily="18"/>
              <a:cs typeface="Arial" panose="020B0604020202020204" pitchFamily="34" charset="0"/>
            </a:endParaRPr>
          </a:p>
        </p:txBody>
      </p:sp>
      <p:sp>
        <p:nvSpPr>
          <p:cNvPr id="6" name="Pentagon 5">
            <a:extLst>
              <a:ext uri="{FF2B5EF4-FFF2-40B4-BE49-F238E27FC236}">
                <a16:creationId xmlns:a16="http://schemas.microsoft.com/office/drawing/2014/main" id="{36199BC6-9417-8720-1B5A-63029BF61736}"/>
              </a:ext>
            </a:extLst>
          </p:cNvPr>
          <p:cNvSpPr/>
          <p:nvPr/>
        </p:nvSpPr>
        <p:spPr>
          <a:xfrm>
            <a:off x="0" y="2643005"/>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tx1"/>
                </a:solidFill>
                <a:latin typeface="UTM Avo" panose="02040603050506020204" pitchFamily="18"/>
                <a:cs typeface="Arial" panose="020B0604020202020204" pitchFamily="34" charset="0"/>
              </a:rPr>
              <a:t>Chuẩn</a:t>
            </a:r>
            <a:r>
              <a:rPr lang="en-US" sz="2300" b="1" dirty="0">
                <a:solidFill>
                  <a:schemeClr val="tx1"/>
                </a:solidFill>
                <a:latin typeface="UTM Avo" panose="02040603050506020204" pitchFamily="18"/>
                <a:cs typeface="Arial" panose="020B0604020202020204" pitchFamily="34" charset="0"/>
              </a:rPr>
              <a:t> </a:t>
            </a:r>
            <a:r>
              <a:rPr lang="en-US" sz="2300" b="1" dirty="0" err="1">
                <a:solidFill>
                  <a:schemeClr val="tx1"/>
                </a:solidFill>
                <a:latin typeface="UTM Avo" panose="02040603050506020204" pitchFamily="18"/>
                <a:cs typeface="Arial" panose="020B0604020202020204" pitchFamily="34" charset="0"/>
              </a:rPr>
              <a:t>bị</a:t>
            </a:r>
            <a:endParaRPr lang="en-US" sz="2300" b="1" dirty="0">
              <a:solidFill>
                <a:schemeClr val="tx1"/>
              </a:solidFill>
              <a:latin typeface="UTM Avo" panose="02040603050506020204" pitchFamily="18"/>
              <a:cs typeface="Arial" panose="020B0604020202020204" pitchFamily="34" charset="0"/>
            </a:endParaRPr>
          </a:p>
        </p:txBody>
      </p:sp>
      <p:sp>
        <p:nvSpPr>
          <p:cNvPr id="7" name="TextBox 4">
            <a:extLst>
              <a:ext uri="{FF2B5EF4-FFF2-40B4-BE49-F238E27FC236}">
                <a16:creationId xmlns:a16="http://schemas.microsoft.com/office/drawing/2014/main" id="{FEF102DC-5EC5-5357-6FC0-19D1CBF8A8D0}"/>
              </a:ext>
            </a:extLst>
          </p:cNvPr>
          <p:cNvSpPr txBox="1"/>
          <p:nvPr/>
        </p:nvSpPr>
        <p:spPr>
          <a:xfrm>
            <a:off x="1744662" y="1168622"/>
            <a:ext cx="8626475" cy="502125"/>
          </a:xfrm>
          <a:prstGeom prst="rect">
            <a:avLst/>
          </a:prstGeom>
        </p:spPr>
        <p:txBody>
          <a:bodyPr wrap="square" lIns="0" tIns="0" rIns="0" bIns="0" rtlCol="0" anchor="ctr">
            <a:spAutoFit/>
          </a:bodyPr>
          <a:lstStyle/>
          <a:p>
            <a:pPr algn="ctr">
              <a:lnSpc>
                <a:spcPct val="150000"/>
              </a:lnSpc>
              <a:spcAft>
                <a:spcPts val="433"/>
              </a:spcAft>
            </a:pPr>
            <a:r>
              <a:rPr lang="es-ES" sz="2500" b="1" dirty="0">
                <a:latin typeface="UTM Avo" panose="02040603050506020204" pitchFamily="18"/>
                <a:ea typeface="Arial" panose="020B0604020202020204" pitchFamily="34" charset="0"/>
                <a:cs typeface="Arial" panose="020B0604020202020204" pitchFamily="34" charset="0"/>
              </a:rPr>
              <a:t>2. </a:t>
            </a:r>
            <a:r>
              <a:rPr lang="es-ES" sz="2500" b="1" dirty="0" err="1">
                <a:latin typeface="UTM Avo" panose="02040603050506020204" pitchFamily="18"/>
                <a:ea typeface="Arial" panose="020B0604020202020204" pitchFamily="34" charset="0"/>
                <a:cs typeface="Arial" panose="020B0604020202020204" pitchFamily="34" charset="0"/>
              </a:rPr>
              <a:t>Tác</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dụng</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với</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acid</a:t>
            </a:r>
            <a:endParaRPr lang="vi-VN" sz="2500" b="1" dirty="0">
              <a:latin typeface="UTM Avo" panose="02040603050506020204" pitchFamily="18"/>
              <a:ea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DA59D99-F353-110F-735A-F97E533059E0}"/>
              </a:ext>
            </a:extLst>
          </p:cNvPr>
          <p:cNvSpPr/>
          <p:nvPr/>
        </p:nvSpPr>
        <p:spPr>
          <a:xfrm>
            <a:off x="1920534" y="4296426"/>
            <a:ext cx="9493932" cy="2239652"/>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Lấy khoảng 2 ml dung dịch BaCl</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 cho vào ống nghiệm, sau đó nhỏ từ từ từng giọt dung dịch H</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SO</a:t>
            </a:r>
            <a:r>
              <a:rPr lang="vi-VN" sz="2400" baseline="-25000" dirty="0">
                <a:latin typeface="UTM Avo" panose="02040603050506020204" pitchFamily="18"/>
                <a:cs typeface="Arial" panose="020B0604020202020204" pitchFamily="34" charset="0"/>
              </a:rPr>
              <a:t>4</a:t>
            </a:r>
            <a:r>
              <a:rPr lang="vi-VN" sz="2400" dirty="0">
                <a:latin typeface="UTM Avo" panose="02040603050506020204" pitchFamily="18"/>
                <a:cs typeface="Arial" panose="020B0604020202020204" pitchFamily="34" charset="0"/>
              </a:rPr>
              <a:t> vào ống nghiệm (khoảng 5 giọt).</a:t>
            </a:r>
          </a:p>
          <a:p>
            <a:pPr algn="just">
              <a:lnSpc>
                <a:spcPct val="150000"/>
              </a:lnSpc>
            </a:pPr>
            <a:r>
              <a:rPr lang="vi-VN" sz="2400" dirty="0">
                <a:latin typeface="UTM Avo" panose="02040603050506020204" pitchFamily="18"/>
                <a:cs typeface="Arial" panose="020B0604020202020204" pitchFamily="34" charset="0"/>
              </a:rPr>
              <a:t>• Mô tả các hiện tượng xảy ra. Giải thích.</a:t>
            </a:r>
            <a:endParaRPr lang="en-US" sz="2400" dirty="0">
              <a:latin typeface="UTM Avo" panose="02040603050506020204" pitchFamily="18"/>
              <a:cs typeface="Arial" panose="020B0604020202020204" pitchFamily="34" charset="0"/>
            </a:endParaRPr>
          </a:p>
        </p:txBody>
      </p:sp>
      <p:sp>
        <p:nvSpPr>
          <p:cNvPr id="9" name="Pentagon 2">
            <a:extLst>
              <a:ext uri="{FF2B5EF4-FFF2-40B4-BE49-F238E27FC236}">
                <a16:creationId xmlns:a16="http://schemas.microsoft.com/office/drawing/2014/main" id="{714B8D59-080D-5A60-BA06-DAE541BFDBDB}"/>
              </a:ext>
            </a:extLst>
          </p:cNvPr>
          <p:cNvSpPr/>
          <p:nvPr/>
        </p:nvSpPr>
        <p:spPr>
          <a:xfrm>
            <a:off x="-1" y="4026768"/>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a:cs typeface="Arial" panose="020B0604020202020204" pitchFamily="34" charset="0"/>
              </a:rPr>
              <a:t>Tiến</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hành</a:t>
            </a:r>
            <a:endParaRPr lang="en-US" sz="2400" b="1"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27571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CD7B8D8-EF1A-3A36-E980-9DDC5BC068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B221F1-3D6C-7378-E94B-23BA77605EAA}"/>
              </a:ext>
            </a:extLst>
          </p:cNvPr>
          <p:cNvSpPr txBox="1"/>
          <p:nvPr/>
        </p:nvSpPr>
        <p:spPr>
          <a:xfrm>
            <a:off x="1035041" y="2263057"/>
            <a:ext cx="10045718" cy="3337837"/>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r>
              <a:rPr lang="en-US" dirty="0" err="1"/>
              <a:t>Kết</a:t>
            </a:r>
            <a:r>
              <a:rPr lang="en-US" dirty="0"/>
              <a:t> </a:t>
            </a:r>
            <a:r>
              <a:rPr lang="en-US" dirty="0" err="1"/>
              <a:t>quả</a:t>
            </a:r>
            <a:r>
              <a:rPr lang="en-US" dirty="0"/>
              <a:t> </a:t>
            </a:r>
            <a:r>
              <a:rPr lang="en-US" dirty="0" err="1"/>
              <a:t>thí</a:t>
            </a:r>
            <a:r>
              <a:rPr lang="en-US" dirty="0"/>
              <a:t> </a:t>
            </a:r>
            <a:r>
              <a:rPr lang="en-US" dirty="0" err="1"/>
              <a:t>nghiệm</a:t>
            </a:r>
            <a:r>
              <a:rPr lang="en-US" dirty="0"/>
              <a:t> </a:t>
            </a:r>
            <a:r>
              <a:rPr lang="en-US" dirty="0" err="1"/>
              <a:t>trên</a:t>
            </a:r>
            <a:r>
              <a:rPr lang="en-US" dirty="0"/>
              <a:t> </a:t>
            </a:r>
            <a:r>
              <a:rPr lang="en-US" dirty="0" err="1"/>
              <a:t>cho</a:t>
            </a:r>
            <a:r>
              <a:rPr lang="en-US" dirty="0"/>
              <a:t> </a:t>
            </a:r>
            <a:r>
              <a:rPr lang="en-US" dirty="0" err="1"/>
              <a:t>thấy</a:t>
            </a:r>
            <a:r>
              <a:rPr lang="en-US" dirty="0"/>
              <a:t> </a:t>
            </a:r>
            <a:r>
              <a:rPr lang="en-US" dirty="0" err="1"/>
              <a:t>có</a:t>
            </a:r>
            <a:r>
              <a:rPr lang="en-US" dirty="0"/>
              <a:t> </a:t>
            </a:r>
            <a:r>
              <a:rPr lang="en-US" dirty="0" err="1"/>
              <a:t>phản</a:t>
            </a:r>
            <a:r>
              <a:rPr lang="en-US" dirty="0"/>
              <a:t> </a:t>
            </a:r>
            <a:r>
              <a:rPr lang="en-US" dirty="0" err="1"/>
              <a:t>ứng</a:t>
            </a:r>
            <a:r>
              <a:rPr lang="en-US" dirty="0"/>
              <a:t> </a:t>
            </a:r>
            <a:r>
              <a:rPr lang="en-US" dirty="0" err="1"/>
              <a:t>hoá</a:t>
            </a:r>
            <a:r>
              <a:rPr lang="en-US" dirty="0"/>
              <a:t> </a:t>
            </a:r>
            <a:r>
              <a:rPr lang="en-US" dirty="0" err="1"/>
              <a:t>học</a:t>
            </a:r>
            <a:r>
              <a:rPr lang="en-US" dirty="0"/>
              <a:t> </a:t>
            </a:r>
            <a:r>
              <a:rPr lang="en-US" dirty="0" err="1"/>
              <a:t>giữa</a:t>
            </a:r>
            <a:r>
              <a:rPr lang="en-US" dirty="0"/>
              <a:t> dung </a:t>
            </a:r>
            <a:r>
              <a:rPr lang="en-US" dirty="0" err="1"/>
              <a:t>dịch</a:t>
            </a:r>
            <a:r>
              <a:rPr lang="en-US" dirty="0"/>
              <a:t> AgNO</a:t>
            </a:r>
            <a:r>
              <a:rPr lang="en-US" baseline="-25000" dirty="0"/>
              <a:t>3</a:t>
            </a:r>
            <a:r>
              <a:rPr lang="en-US" dirty="0"/>
              <a:t> </a:t>
            </a:r>
            <a:r>
              <a:rPr lang="en-US" dirty="0" err="1"/>
              <a:t>và</a:t>
            </a:r>
            <a:r>
              <a:rPr lang="en-US" dirty="0"/>
              <a:t> Cu. Phương </a:t>
            </a:r>
            <a:r>
              <a:rPr lang="en-US" dirty="0" err="1"/>
              <a:t>trình</a:t>
            </a:r>
            <a:r>
              <a:rPr lang="en-US" dirty="0"/>
              <a:t> </a:t>
            </a:r>
            <a:r>
              <a:rPr lang="en-US" dirty="0" err="1"/>
              <a:t>hoá</a:t>
            </a:r>
            <a:r>
              <a:rPr lang="en-US" dirty="0"/>
              <a:t> </a:t>
            </a:r>
            <a:r>
              <a:rPr lang="en-US" dirty="0" err="1"/>
              <a:t>học</a:t>
            </a:r>
            <a:r>
              <a:rPr lang="en-US" dirty="0"/>
              <a:t> </a:t>
            </a:r>
            <a:r>
              <a:rPr lang="en-US" dirty="0" err="1"/>
              <a:t>như</a:t>
            </a:r>
            <a:r>
              <a:rPr lang="en-US" dirty="0"/>
              <a:t> </a:t>
            </a:r>
            <a:r>
              <a:rPr lang="en-US" dirty="0" err="1"/>
              <a:t>sau</a:t>
            </a:r>
            <a:r>
              <a:rPr lang="en-US" dirty="0"/>
              <a:t>:</a:t>
            </a:r>
          </a:p>
          <a:p>
            <a:r>
              <a:rPr lang="en-US" dirty="0"/>
              <a:t>	 2AgNO</a:t>
            </a:r>
            <a:r>
              <a:rPr lang="en-US" baseline="-25000" dirty="0"/>
              <a:t>3</a:t>
            </a:r>
            <a:r>
              <a:rPr lang="en-US" dirty="0"/>
              <a:t> 	+ 	Cu 	→	 Cu(NO</a:t>
            </a:r>
            <a:r>
              <a:rPr lang="en-US" baseline="-25000" dirty="0"/>
              <a:t>3</a:t>
            </a:r>
            <a:r>
              <a:rPr lang="en-US" dirty="0"/>
              <a:t>)</a:t>
            </a:r>
            <a:r>
              <a:rPr lang="en-US" baseline="-25000" dirty="0"/>
              <a:t>2</a:t>
            </a:r>
            <a:r>
              <a:rPr lang="en-US" dirty="0"/>
              <a:t> 	+  	2Ag↓</a:t>
            </a:r>
          </a:p>
          <a:p>
            <a:r>
              <a:rPr lang="en-US" dirty="0"/>
              <a:t>         Silver nitrate 			    Copper(II) nitrate </a:t>
            </a:r>
          </a:p>
          <a:p>
            <a:r>
              <a:rPr lang="en-US" dirty="0" err="1"/>
              <a:t>Phản</a:t>
            </a:r>
            <a:r>
              <a:rPr lang="en-US" dirty="0"/>
              <a:t> </a:t>
            </a:r>
            <a:r>
              <a:rPr lang="en-US" dirty="0" err="1"/>
              <a:t>ứng</a:t>
            </a:r>
            <a:r>
              <a:rPr lang="en-US" dirty="0"/>
              <a:t> </a:t>
            </a:r>
            <a:r>
              <a:rPr lang="en-US" dirty="0" err="1"/>
              <a:t>cũng</a:t>
            </a:r>
            <a:r>
              <a:rPr lang="en-US" dirty="0"/>
              <a:t> </a:t>
            </a:r>
            <a:r>
              <a:rPr lang="en-US" dirty="0" err="1"/>
              <a:t>xảy</a:t>
            </a:r>
            <a:r>
              <a:rPr lang="en-US" dirty="0"/>
              <a:t> </a:t>
            </a:r>
            <a:r>
              <a:rPr lang="en-US" dirty="0" err="1"/>
              <a:t>ra</a:t>
            </a:r>
            <a:r>
              <a:rPr lang="en-US" dirty="0"/>
              <a:t> </a:t>
            </a:r>
            <a:r>
              <a:rPr lang="en-US" dirty="0" err="1"/>
              <a:t>tương</a:t>
            </a:r>
            <a:r>
              <a:rPr lang="en-US" dirty="0"/>
              <a:t> </a:t>
            </a:r>
            <a:r>
              <a:rPr lang="en-US" dirty="0" err="1"/>
              <a:t>tự</a:t>
            </a:r>
            <a:r>
              <a:rPr lang="en-US" dirty="0"/>
              <a:t> </a:t>
            </a:r>
            <a:r>
              <a:rPr lang="en-US" dirty="0" err="1"/>
              <a:t>khi</a:t>
            </a:r>
            <a:r>
              <a:rPr lang="en-US" dirty="0"/>
              <a:t> </a:t>
            </a:r>
            <a:r>
              <a:rPr lang="en-US" dirty="0" err="1"/>
              <a:t>cho</a:t>
            </a:r>
            <a:r>
              <a:rPr lang="en-US" dirty="0"/>
              <a:t> Mg, Zn,... </a:t>
            </a:r>
            <a:r>
              <a:rPr lang="en-US" dirty="0" err="1"/>
              <a:t>vào</a:t>
            </a:r>
            <a:r>
              <a:rPr lang="en-US" dirty="0"/>
              <a:t> </a:t>
            </a:r>
            <a:r>
              <a:rPr lang="en-US" dirty="0" err="1"/>
              <a:t>các</a:t>
            </a:r>
            <a:r>
              <a:rPr lang="en-US" dirty="0"/>
              <a:t> dung </a:t>
            </a:r>
            <a:r>
              <a:rPr lang="en-US" dirty="0" err="1"/>
              <a:t>dịch</a:t>
            </a:r>
            <a:r>
              <a:rPr lang="en-US" dirty="0"/>
              <a:t> CuSO</a:t>
            </a:r>
            <a:r>
              <a:rPr lang="en-US" baseline="-25000" dirty="0"/>
              <a:t>4</a:t>
            </a:r>
            <a:r>
              <a:rPr lang="en-US" dirty="0"/>
              <a:t>, AgNO</a:t>
            </a:r>
            <a:r>
              <a:rPr lang="en-US" baseline="-25000" dirty="0"/>
              <a:t>3</a:t>
            </a:r>
            <a:r>
              <a:rPr lang="en-US" dirty="0"/>
              <a:t>,...</a:t>
            </a:r>
          </a:p>
        </p:txBody>
      </p:sp>
    </p:spTree>
    <p:extLst>
      <p:ext uri="{BB962C8B-B14F-4D97-AF65-F5344CB8AC3E}">
        <p14:creationId xmlns:p14="http://schemas.microsoft.com/office/powerpoint/2010/main" val="246375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768285-647C-E86A-4E47-80BE33EF3675}"/>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12F73EF-122E-6212-1D62-B50605274A26}"/>
              </a:ext>
            </a:extLst>
          </p:cNvPr>
          <p:cNvGrpSpPr/>
          <p:nvPr/>
        </p:nvGrpSpPr>
        <p:grpSpPr>
          <a:xfrm>
            <a:off x="1416158" y="1739837"/>
            <a:ext cx="9109312" cy="948759"/>
            <a:chOff x="1416158" y="2067384"/>
            <a:chExt cx="9109312" cy="948759"/>
          </a:xfrm>
        </p:grpSpPr>
        <p:grpSp>
          <p:nvGrpSpPr>
            <p:cNvPr id="2" name="Group 1">
              <a:extLst>
                <a:ext uri="{FF2B5EF4-FFF2-40B4-BE49-F238E27FC236}">
                  <a16:creationId xmlns:a16="http://schemas.microsoft.com/office/drawing/2014/main" id="{FF734842-D3AE-3E69-434A-CFF7D1C2075E}"/>
                </a:ext>
              </a:extLst>
            </p:cNvPr>
            <p:cNvGrpSpPr/>
            <p:nvPr/>
          </p:nvGrpSpPr>
          <p:grpSpPr>
            <a:xfrm>
              <a:off x="1416158" y="2067384"/>
              <a:ext cx="9109312" cy="948759"/>
              <a:chOff x="1449531" y="5615540"/>
              <a:chExt cx="9109312" cy="948759"/>
            </a:xfrm>
          </p:grpSpPr>
          <p:sp>
            <p:nvSpPr>
              <p:cNvPr id="3" name="Rectangle: Rounded Corners 2">
                <a:extLst>
                  <a:ext uri="{FF2B5EF4-FFF2-40B4-BE49-F238E27FC236}">
                    <a16:creationId xmlns:a16="http://schemas.microsoft.com/office/drawing/2014/main" id="{991B2C4B-953B-45EE-B5DB-EEE5AC925AB6}"/>
                  </a:ext>
                </a:extLst>
              </p:cNvPr>
              <p:cNvSpPr/>
              <p:nvPr/>
            </p:nvSpPr>
            <p:spPr>
              <a:xfrm>
                <a:off x="1449531" y="5795063"/>
                <a:ext cx="145679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endParaRPr lang="en-US" sz="2400" b="1" dirty="0">
                  <a:solidFill>
                    <a:schemeClr val="tx1"/>
                  </a:solidFill>
                  <a:latin typeface="UTM Avo" panose="02040603050506020204" pitchFamily="18" charset="0"/>
                </a:endParaRPr>
              </a:p>
            </p:txBody>
          </p:sp>
          <p:sp>
            <p:nvSpPr>
              <p:cNvPr id="4" name="Rectangle: Rounded Corners 3">
                <a:extLst>
                  <a:ext uri="{FF2B5EF4-FFF2-40B4-BE49-F238E27FC236}">
                    <a16:creationId xmlns:a16="http://schemas.microsoft.com/office/drawing/2014/main" id="{789115AB-5B28-4D18-A246-245E54B157F2}"/>
                  </a:ext>
                </a:extLst>
              </p:cNvPr>
              <p:cNvSpPr/>
              <p:nvPr/>
            </p:nvSpPr>
            <p:spPr>
              <a:xfrm>
                <a:off x="3707818" y="5795063"/>
                <a:ext cx="1537483"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Acid</a:t>
                </a:r>
              </a:p>
            </p:txBody>
          </p:sp>
          <p:sp>
            <p:nvSpPr>
              <p:cNvPr id="5" name="Rectangle: Rounded Corners 4">
                <a:extLst>
                  <a:ext uri="{FF2B5EF4-FFF2-40B4-BE49-F238E27FC236}">
                    <a16:creationId xmlns:a16="http://schemas.microsoft.com/office/drawing/2014/main" id="{52254B80-E3CD-E041-1126-C368701599B9}"/>
                  </a:ext>
                </a:extLst>
              </p:cNvPr>
              <p:cNvSpPr/>
              <p:nvPr/>
            </p:nvSpPr>
            <p:spPr>
              <a:xfrm>
                <a:off x="6071545" y="5769634"/>
                <a:ext cx="1703813"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mới</a:t>
                </a:r>
                <a:endParaRPr lang="en-US" sz="2400" b="1" dirty="0">
                  <a:solidFill>
                    <a:schemeClr val="tx1"/>
                  </a:solidFill>
                  <a:latin typeface="UTM Avo" panose="02040603050506020204" pitchFamily="18" charset="0"/>
                </a:endParaRPr>
              </a:p>
            </p:txBody>
          </p:sp>
          <p:sp>
            <p:nvSpPr>
              <p:cNvPr id="7" name="TextBox 6">
                <a:extLst>
                  <a:ext uri="{FF2B5EF4-FFF2-40B4-BE49-F238E27FC236}">
                    <a16:creationId xmlns:a16="http://schemas.microsoft.com/office/drawing/2014/main" id="{21C21FAC-607D-26FA-4DE3-AB323D0377DC}"/>
                  </a:ext>
                </a:extLst>
              </p:cNvPr>
              <p:cNvSpPr txBox="1"/>
              <p:nvPr/>
            </p:nvSpPr>
            <p:spPr>
              <a:xfrm>
                <a:off x="2987014" y="5640969"/>
                <a:ext cx="518160" cy="923330"/>
              </a:xfrm>
              <a:prstGeom prst="rect">
                <a:avLst/>
              </a:prstGeom>
              <a:noFill/>
            </p:spPr>
            <p:txBody>
              <a:bodyPr wrap="square" rtlCol="0">
                <a:spAutoFit/>
              </a:bodyPr>
              <a:lstStyle/>
              <a:p>
                <a:r>
                  <a:rPr lang="en-US" sz="5400" b="1" dirty="0"/>
                  <a:t>+</a:t>
                </a:r>
              </a:p>
            </p:txBody>
          </p:sp>
          <p:sp>
            <p:nvSpPr>
              <p:cNvPr id="8" name="Rectangle: Rounded Corners 7">
                <a:extLst>
                  <a:ext uri="{FF2B5EF4-FFF2-40B4-BE49-F238E27FC236}">
                    <a16:creationId xmlns:a16="http://schemas.microsoft.com/office/drawing/2014/main" id="{D747041B-3B1F-BA2F-86B9-A3536D14CB48}"/>
                  </a:ext>
                </a:extLst>
              </p:cNvPr>
              <p:cNvSpPr/>
              <p:nvPr/>
            </p:nvSpPr>
            <p:spPr>
              <a:xfrm>
                <a:off x="8699745" y="5769634"/>
                <a:ext cx="1859098"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Acid </a:t>
                </a:r>
                <a:r>
                  <a:rPr lang="en-US" sz="2400" b="1" dirty="0" err="1">
                    <a:solidFill>
                      <a:schemeClr val="tx1"/>
                    </a:solidFill>
                    <a:latin typeface="UTM Avo" panose="02040603050506020204" pitchFamily="18" charset="0"/>
                  </a:rPr>
                  <a:t>mới</a:t>
                </a:r>
                <a:endParaRPr lang="en-US" sz="2400" b="1" dirty="0">
                  <a:solidFill>
                    <a:schemeClr val="tx1"/>
                  </a:solidFill>
                  <a:latin typeface="UTM Avo" panose="02040603050506020204" pitchFamily="18" charset="0"/>
                </a:endParaRPr>
              </a:p>
            </p:txBody>
          </p:sp>
          <p:sp>
            <p:nvSpPr>
              <p:cNvPr id="9" name="TextBox 8">
                <a:extLst>
                  <a:ext uri="{FF2B5EF4-FFF2-40B4-BE49-F238E27FC236}">
                    <a16:creationId xmlns:a16="http://schemas.microsoft.com/office/drawing/2014/main" id="{5FE5CAAC-89BE-D75C-C633-5CCD377F4E72}"/>
                  </a:ext>
                </a:extLst>
              </p:cNvPr>
              <p:cNvSpPr txBox="1"/>
              <p:nvPr/>
            </p:nvSpPr>
            <p:spPr>
              <a:xfrm>
                <a:off x="8083442" y="5615540"/>
                <a:ext cx="518160" cy="923330"/>
              </a:xfrm>
              <a:prstGeom prst="rect">
                <a:avLst/>
              </a:prstGeom>
              <a:noFill/>
            </p:spPr>
            <p:txBody>
              <a:bodyPr wrap="square" rtlCol="0">
                <a:spAutoFit/>
              </a:bodyPr>
              <a:lstStyle/>
              <a:p>
                <a:r>
                  <a:rPr lang="en-US" sz="5400" b="1" dirty="0"/>
                  <a:t>+</a:t>
                </a:r>
              </a:p>
            </p:txBody>
          </p:sp>
        </p:grpSp>
        <p:sp>
          <p:nvSpPr>
            <p:cNvPr id="10" name="TextBox 9">
              <a:extLst>
                <a:ext uri="{FF2B5EF4-FFF2-40B4-BE49-F238E27FC236}">
                  <a16:creationId xmlns:a16="http://schemas.microsoft.com/office/drawing/2014/main" id="{74A23733-6167-FDC3-5531-CEC5B6DD8DC3}"/>
                </a:ext>
              </a:extLst>
            </p:cNvPr>
            <p:cNvSpPr txBox="1"/>
            <p:nvPr/>
          </p:nvSpPr>
          <p:spPr>
            <a:xfrm>
              <a:off x="5211928" y="2067384"/>
              <a:ext cx="762152" cy="923330"/>
            </a:xfrm>
            <a:prstGeom prst="rect">
              <a:avLst/>
            </a:prstGeom>
            <a:noFill/>
          </p:spPr>
          <p:txBody>
            <a:bodyPr wrap="square" rtlCol="0">
              <a:spAutoFit/>
            </a:bodyPr>
            <a:lstStyle/>
            <a:p>
              <a:r>
                <a:rPr lang="vi-VN" sz="5400" b="1" dirty="0">
                  <a:latin typeface="UTM Avo" panose="02040603050506020204" pitchFamily="18"/>
                  <a:cs typeface="Arial" panose="020B0604020202020204" pitchFamily="34" charset="0"/>
                </a:rPr>
                <a:t>→</a:t>
              </a:r>
              <a:endParaRPr lang="en-US" sz="5400" b="1" dirty="0"/>
            </a:p>
          </p:txBody>
        </p:sp>
      </p:grpSp>
      <p:sp>
        <p:nvSpPr>
          <p:cNvPr id="12" name="TextBox 11">
            <a:extLst>
              <a:ext uri="{FF2B5EF4-FFF2-40B4-BE49-F238E27FC236}">
                <a16:creationId xmlns:a16="http://schemas.microsoft.com/office/drawing/2014/main" id="{16DCB907-CFB2-A1BD-84D4-A37CA9000F77}"/>
              </a:ext>
            </a:extLst>
          </p:cNvPr>
          <p:cNvSpPr txBox="1"/>
          <p:nvPr/>
        </p:nvSpPr>
        <p:spPr>
          <a:xfrm>
            <a:off x="423082" y="2769826"/>
            <a:ext cx="11600596" cy="3337837"/>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r>
              <a:rPr lang="en-US" dirty="0" err="1"/>
              <a:t>Muối</a:t>
            </a:r>
            <a:r>
              <a:rPr lang="en-US" dirty="0"/>
              <a:t> </a:t>
            </a:r>
            <a:r>
              <a:rPr lang="en-US" dirty="0" err="1"/>
              <a:t>có</a:t>
            </a:r>
            <a:r>
              <a:rPr lang="en-US" dirty="0"/>
              <a:t> </a:t>
            </a:r>
            <a:r>
              <a:rPr lang="en-US" dirty="0" err="1"/>
              <a:t>thể</a:t>
            </a:r>
            <a:r>
              <a:rPr lang="en-US" dirty="0"/>
              <a:t> </a:t>
            </a:r>
            <a:r>
              <a:rPr lang="en-US" dirty="0" err="1"/>
              <a:t>tác</a:t>
            </a:r>
            <a:r>
              <a:rPr lang="en-US" dirty="0"/>
              <a:t> </a:t>
            </a:r>
            <a:r>
              <a:rPr lang="en-US" dirty="0" err="1"/>
              <a:t>dụng</a:t>
            </a:r>
            <a:r>
              <a:rPr lang="en-US" dirty="0"/>
              <a:t> </a:t>
            </a:r>
            <a:r>
              <a:rPr lang="en-US" dirty="0" err="1"/>
              <a:t>với</a:t>
            </a:r>
            <a:r>
              <a:rPr lang="en-US" dirty="0"/>
              <a:t> dung </a:t>
            </a:r>
            <a:r>
              <a:rPr lang="en-US" dirty="0" err="1"/>
              <a:t>dịch</a:t>
            </a:r>
            <a:r>
              <a:rPr lang="en-US" dirty="0"/>
              <a:t> acid </a:t>
            </a:r>
            <a:r>
              <a:rPr lang="en-US" dirty="0" err="1"/>
              <a:t>tạo</a:t>
            </a:r>
            <a:r>
              <a:rPr lang="en-US" dirty="0"/>
              <a:t> </a:t>
            </a:r>
            <a:r>
              <a:rPr lang="en-US" dirty="0" err="1"/>
              <a:t>thành</a:t>
            </a:r>
            <a:r>
              <a:rPr lang="en-US" dirty="0"/>
              <a:t> </a:t>
            </a:r>
            <a:r>
              <a:rPr lang="en-US" dirty="0" err="1"/>
              <a:t>muối</a:t>
            </a:r>
            <a:r>
              <a:rPr lang="en-US" dirty="0"/>
              <a:t> </a:t>
            </a:r>
            <a:r>
              <a:rPr lang="en-US" dirty="0" err="1"/>
              <a:t>mới</a:t>
            </a:r>
            <a:r>
              <a:rPr lang="en-US" dirty="0"/>
              <a:t> </a:t>
            </a:r>
          </a:p>
          <a:p>
            <a:r>
              <a:rPr lang="en-US" dirty="0" err="1"/>
              <a:t>và</a:t>
            </a:r>
            <a:r>
              <a:rPr lang="en-US" dirty="0"/>
              <a:t> acid </a:t>
            </a:r>
            <a:r>
              <a:rPr lang="en-US" dirty="0" err="1"/>
              <a:t>mới</a:t>
            </a:r>
            <a:r>
              <a:rPr lang="en-US" dirty="0"/>
              <a:t>. </a:t>
            </a:r>
          </a:p>
          <a:p>
            <a:r>
              <a:rPr lang="en-US" dirty="0" err="1"/>
              <a:t>Đặc</a:t>
            </a:r>
            <a:r>
              <a:rPr lang="en-US" dirty="0"/>
              <a:t> </a:t>
            </a:r>
            <a:r>
              <a:rPr lang="en-US" dirty="0" err="1"/>
              <a:t>điểm</a:t>
            </a:r>
            <a:r>
              <a:rPr lang="en-US" dirty="0"/>
              <a:t>: Acid </a:t>
            </a:r>
            <a:r>
              <a:rPr lang="en-US" dirty="0" err="1"/>
              <a:t>mạnh</a:t>
            </a:r>
            <a:r>
              <a:rPr lang="en-US" dirty="0"/>
              <a:t> </a:t>
            </a:r>
            <a:r>
              <a:rPr lang="en-US" dirty="0" err="1"/>
              <a:t>đẩy</a:t>
            </a:r>
            <a:r>
              <a:rPr lang="en-US" dirty="0"/>
              <a:t> </a:t>
            </a:r>
            <a:r>
              <a:rPr lang="en-US" dirty="0" err="1"/>
              <a:t>được</a:t>
            </a:r>
            <a:r>
              <a:rPr lang="en-US" dirty="0"/>
              <a:t> acid </a:t>
            </a:r>
            <a:r>
              <a:rPr lang="en-US" dirty="0" err="1"/>
              <a:t>yếu</a:t>
            </a:r>
            <a:r>
              <a:rPr lang="en-US" dirty="0"/>
              <a:t> </a:t>
            </a:r>
            <a:r>
              <a:rPr lang="en-US" dirty="0" err="1"/>
              <a:t>hơn</a:t>
            </a:r>
            <a:r>
              <a:rPr lang="en-US" dirty="0"/>
              <a:t> </a:t>
            </a:r>
            <a:r>
              <a:rPr lang="en-US" dirty="0" err="1"/>
              <a:t>ra</a:t>
            </a:r>
            <a:r>
              <a:rPr lang="en-US" dirty="0"/>
              <a:t> </a:t>
            </a:r>
            <a:r>
              <a:rPr lang="en-US" dirty="0" err="1"/>
              <a:t>khỏi</a:t>
            </a:r>
            <a:r>
              <a:rPr lang="en-US" dirty="0"/>
              <a:t> dung </a:t>
            </a:r>
            <a:r>
              <a:rPr lang="en-US" dirty="0" err="1"/>
              <a:t>dịch</a:t>
            </a:r>
            <a:r>
              <a:rPr lang="en-US" dirty="0"/>
              <a:t> </a:t>
            </a:r>
            <a:r>
              <a:rPr lang="en-US" dirty="0" err="1"/>
              <a:t>muối</a:t>
            </a:r>
            <a:r>
              <a:rPr lang="en-US" dirty="0"/>
              <a:t> </a:t>
            </a:r>
            <a:r>
              <a:rPr lang="en-US" dirty="0" err="1"/>
              <a:t>của</a:t>
            </a:r>
            <a:r>
              <a:rPr lang="en-US" dirty="0"/>
              <a:t> </a:t>
            </a:r>
            <a:r>
              <a:rPr lang="en-US" dirty="0" err="1"/>
              <a:t>nó</a:t>
            </a:r>
            <a:r>
              <a:rPr lang="en-US" dirty="0"/>
              <a:t>.</a:t>
            </a:r>
          </a:p>
          <a:p>
            <a:r>
              <a:rPr lang="vi-VN" dirty="0"/>
              <a:t>Điều kiện: Cả a</a:t>
            </a:r>
            <a:r>
              <a:rPr lang="en-US" dirty="0" err="1"/>
              <a:t>cid</a:t>
            </a:r>
            <a:r>
              <a:rPr lang="vi-VN" dirty="0"/>
              <a:t> và muối tham gia phải tan. </a:t>
            </a:r>
            <a:endParaRPr lang="en-US" dirty="0"/>
          </a:p>
          <a:p>
            <a:r>
              <a:rPr lang="vi-VN" dirty="0"/>
              <a:t>Axit mới phải yếu hơn axit </a:t>
            </a:r>
            <a:r>
              <a:rPr lang="en-US" dirty="0"/>
              <a:t>ban </a:t>
            </a:r>
            <a:r>
              <a:rPr lang="en-US" dirty="0" err="1"/>
              <a:t>đầu</a:t>
            </a:r>
            <a:r>
              <a:rPr lang="vi-VN" dirty="0"/>
              <a:t>, nếu không thì muối mới phải kết tủa</a:t>
            </a:r>
            <a:r>
              <a:rPr lang="en-US" dirty="0"/>
              <a:t>.</a:t>
            </a:r>
          </a:p>
        </p:txBody>
      </p:sp>
    </p:spTree>
    <p:extLst>
      <p:ext uri="{BB962C8B-B14F-4D97-AF65-F5344CB8AC3E}">
        <p14:creationId xmlns:p14="http://schemas.microsoft.com/office/powerpoint/2010/main" val="40679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6C29BE-71DB-03C2-1112-520530A4ADC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07914D5-50D3-5100-FE4E-CC18243A2EEA}"/>
              </a:ext>
            </a:extLst>
          </p:cNvPr>
          <p:cNvGrpSpPr/>
          <p:nvPr/>
        </p:nvGrpSpPr>
        <p:grpSpPr>
          <a:xfrm>
            <a:off x="1165359" y="1683644"/>
            <a:ext cx="9785082" cy="753151"/>
            <a:chOff x="-5045001" y="432614"/>
            <a:chExt cx="18064766" cy="1390432"/>
          </a:xfrm>
        </p:grpSpPr>
        <p:sp>
          <p:nvSpPr>
            <p:cNvPr id="3" name="Rectangle 2">
              <a:extLst>
                <a:ext uri="{FF2B5EF4-FFF2-40B4-BE49-F238E27FC236}">
                  <a16:creationId xmlns:a16="http://schemas.microsoft.com/office/drawing/2014/main" id="{5485E96E-BF50-320E-162B-5760C41FA228}"/>
                </a:ext>
              </a:extLst>
            </p:cNvPr>
            <p:cNvSpPr/>
            <p:nvPr/>
          </p:nvSpPr>
          <p:spPr>
            <a:xfrm>
              <a:off x="-5045001" y="565812"/>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3: </a:t>
              </a:r>
              <a:r>
                <a:rPr lang="en-US" sz="2200" b="1" dirty="0" err="1">
                  <a:latin typeface="UTM Avo" panose="02040603050506020204" pitchFamily="18"/>
                  <a:cs typeface="Arial" panose="020B0604020202020204" pitchFamily="34" charset="0"/>
                </a:rPr>
                <a:t>Muối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base</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4" name="Picture 15">
              <a:extLst>
                <a:ext uri="{FF2B5EF4-FFF2-40B4-BE49-F238E27FC236}">
                  <a16:creationId xmlns:a16="http://schemas.microsoft.com/office/drawing/2014/main" id="{773EBEC4-6D3D-659B-5C17-566CF94FA534}"/>
                </a:ext>
              </a:extLst>
            </p:cNvPr>
            <p:cNvPicPr>
              <a:picLocks noChangeAspect="1"/>
            </p:cNvPicPr>
            <p:nvPr/>
          </p:nvPicPr>
          <p:blipFill>
            <a:blip r:embed="rId3"/>
            <a:srcRect/>
            <a:stretch>
              <a:fillRect/>
            </a:stretch>
          </p:blipFill>
          <p:spPr>
            <a:xfrm>
              <a:off x="-2584667" y="432614"/>
              <a:ext cx="1088014" cy="1390432"/>
            </a:xfrm>
            <a:prstGeom prst="rect">
              <a:avLst/>
            </a:prstGeom>
          </p:spPr>
        </p:pic>
      </p:grpSp>
      <p:sp>
        <p:nvSpPr>
          <p:cNvPr id="5" name="Rectangle 4">
            <a:extLst>
              <a:ext uri="{FF2B5EF4-FFF2-40B4-BE49-F238E27FC236}">
                <a16:creationId xmlns:a16="http://schemas.microsoft.com/office/drawing/2014/main" id="{A8FE7E7C-0DD1-0C0D-B2A5-01A28865AE87}"/>
              </a:ext>
            </a:extLst>
          </p:cNvPr>
          <p:cNvSpPr/>
          <p:nvPr/>
        </p:nvSpPr>
        <p:spPr>
          <a:xfrm>
            <a:off x="1920534" y="2727406"/>
            <a:ext cx="9493932" cy="1131656"/>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Dụng cụ: giá để ống nghiệm, ống nghiệm, ống hút nhỏ giọt.</a:t>
            </a:r>
          </a:p>
          <a:p>
            <a:pPr algn="just">
              <a:lnSpc>
                <a:spcPct val="150000"/>
              </a:lnSpc>
            </a:pPr>
            <a:r>
              <a:rPr lang="vi-VN" sz="2400" dirty="0">
                <a:latin typeface="UTM Avo" panose="02040603050506020204" pitchFamily="18"/>
                <a:cs typeface="Arial" panose="020B0604020202020204" pitchFamily="34" charset="0"/>
              </a:rPr>
              <a:t>• Hoá chất: dung dịch CuSO</a:t>
            </a:r>
            <a:r>
              <a:rPr lang="vi-VN" sz="2400" baseline="-25000" dirty="0">
                <a:latin typeface="UTM Avo" panose="02040603050506020204" pitchFamily="18"/>
                <a:cs typeface="Arial" panose="020B0604020202020204" pitchFamily="34" charset="0"/>
              </a:rPr>
              <a:t>4</a:t>
            </a:r>
            <a:r>
              <a:rPr lang="vi-VN" sz="2400" dirty="0">
                <a:latin typeface="UTM Avo" panose="02040603050506020204" pitchFamily="18"/>
                <a:cs typeface="Arial" panose="020B0604020202020204" pitchFamily="34" charset="0"/>
              </a:rPr>
              <a:t>, dung dịch NaOH.</a:t>
            </a:r>
            <a:endParaRPr lang="en-US" sz="2400" dirty="0">
              <a:latin typeface="UTM Avo" panose="02040603050506020204" pitchFamily="18"/>
              <a:cs typeface="Arial" panose="020B0604020202020204" pitchFamily="34" charset="0"/>
            </a:endParaRPr>
          </a:p>
        </p:txBody>
      </p:sp>
      <p:sp>
        <p:nvSpPr>
          <p:cNvPr id="6" name="Pentagon 5">
            <a:extLst>
              <a:ext uri="{FF2B5EF4-FFF2-40B4-BE49-F238E27FC236}">
                <a16:creationId xmlns:a16="http://schemas.microsoft.com/office/drawing/2014/main" id="{427CC383-2A26-F178-5536-E7A2FC444945}"/>
              </a:ext>
            </a:extLst>
          </p:cNvPr>
          <p:cNvSpPr/>
          <p:nvPr/>
        </p:nvSpPr>
        <p:spPr>
          <a:xfrm>
            <a:off x="0" y="2643005"/>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tx1"/>
                </a:solidFill>
                <a:latin typeface="UTM Avo" panose="02040603050506020204" pitchFamily="18"/>
                <a:cs typeface="Arial" panose="020B0604020202020204" pitchFamily="34" charset="0"/>
              </a:rPr>
              <a:t>Chuẩn</a:t>
            </a:r>
            <a:r>
              <a:rPr lang="en-US" sz="2300" b="1" dirty="0">
                <a:solidFill>
                  <a:schemeClr val="tx1"/>
                </a:solidFill>
                <a:latin typeface="UTM Avo" panose="02040603050506020204" pitchFamily="18"/>
                <a:cs typeface="Arial" panose="020B0604020202020204" pitchFamily="34" charset="0"/>
              </a:rPr>
              <a:t> </a:t>
            </a:r>
            <a:r>
              <a:rPr lang="en-US" sz="2300" b="1" dirty="0" err="1">
                <a:solidFill>
                  <a:schemeClr val="tx1"/>
                </a:solidFill>
                <a:latin typeface="UTM Avo" panose="02040603050506020204" pitchFamily="18"/>
                <a:cs typeface="Arial" panose="020B0604020202020204" pitchFamily="34" charset="0"/>
              </a:rPr>
              <a:t>bị</a:t>
            </a:r>
            <a:endParaRPr lang="en-US" sz="2300" b="1" dirty="0">
              <a:solidFill>
                <a:schemeClr val="tx1"/>
              </a:solidFill>
              <a:latin typeface="UTM Avo" panose="02040603050506020204" pitchFamily="18"/>
              <a:cs typeface="Arial" panose="020B0604020202020204" pitchFamily="34" charset="0"/>
            </a:endParaRPr>
          </a:p>
        </p:txBody>
      </p:sp>
      <p:sp>
        <p:nvSpPr>
          <p:cNvPr id="7" name="TextBox 4">
            <a:extLst>
              <a:ext uri="{FF2B5EF4-FFF2-40B4-BE49-F238E27FC236}">
                <a16:creationId xmlns:a16="http://schemas.microsoft.com/office/drawing/2014/main" id="{A0671D52-48B4-7673-D47F-A014B0EB7AEE}"/>
              </a:ext>
            </a:extLst>
          </p:cNvPr>
          <p:cNvSpPr txBox="1"/>
          <p:nvPr/>
        </p:nvSpPr>
        <p:spPr>
          <a:xfrm>
            <a:off x="1744662" y="1168622"/>
            <a:ext cx="8626475" cy="502125"/>
          </a:xfrm>
          <a:prstGeom prst="rect">
            <a:avLst/>
          </a:prstGeom>
        </p:spPr>
        <p:txBody>
          <a:bodyPr wrap="square" lIns="0" tIns="0" rIns="0" bIns="0" rtlCol="0" anchor="ctr">
            <a:spAutoFit/>
          </a:bodyPr>
          <a:lstStyle/>
          <a:p>
            <a:pPr algn="ctr">
              <a:lnSpc>
                <a:spcPct val="150000"/>
              </a:lnSpc>
              <a:spcAft>
                <a:spcPts val="433"/>
              </a:spcAft>
            </a:pPr>
            <a:r>
              <a:rPr lang="es-ES" sz="2500" b="1" dirty="0">
                <a:latin typeface="UTM Avo" panose="02040603050506020204" pitchFamily="18"/>
                <a:ea typeface="Arial" panose="020B0604020202020204" pitchFamily="34" charset="0"/>
                <a:cs typeface="Arial" panose="020B0604020202020204" pitchFamily="34" charset="0"/>
              </a:rPr>
              <a:t>3. </a:t>
            </a:r>
            <a:r>
              <a:rPr lang="es-ES" sz="2500" b="1" dirty="0" err="1">
                <a:latin typeface="UTM Avo" panose="02040603050506020204" pitchFamily="18"/>
                <a:ea typeface="Arial" panose="020B0604020202020204" pitchFamily="34" charset="0"/>
                <a:cs typeface="Arial" panose="020B0604020202020204" pitchFamily="34" charset="0"/>
              </a:rPr>
              <a:t>Tác</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dụng</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với</a:t>
            </a:r>
            <a:r>
              <a:rPr lang="es-ES" sz="2500" b="1" dirty="0">
                <a:latin typeface="UTM Avo" panose="02040603050506020204" pitchFamily="18"/>
                <a:ea typeface="Arial" panose="020B0604020202020204" pitchFamily="34" charset="0"/>
                <a:cs typeface="Arial" panose="020B0604020202020204" pitchFamily="34" charset="0"/>
              </a:rPr>
              <a:t> base</a:t>
            </a:r>
            <a:endParaRPr lang="vi-VN" sz="2500" b="1" dirty="0">
              <a:latin typeface="UTM Avo" panose="02040603050506020204" pitchFamily="18"/>
              <a:ea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BD75F02-5BE6-0C1C-893E-B2B3046B992B}"/>
              </a:ext>
            </a:extLst>
          </p:cNvPr>
          <p:cNvSpPr/>
          <p:nvPr/>
        </p:nvSpPr>
        <p:spPr>
          <a:xfrm>
            <a:off x="1857374" y="4418346"/>
            <a:ext cx="9493932" cy="1685654"/>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Lấy khoảng 2 ml dung dịch CuSO</a:t>
            </a:r>
            <a:r>
              <a:rPr lang="vi-VN" sz="2400" baseline="-25000" dirty="0">
                <a:latin typeface="UTM Avo" panose="02040603050506020204" pitchFamily="18"/>
                <a:cs typeface="Arial" panose="020B0604020202020204" pitchFamily="34" charset="0"/>
              </a:rPr>
              <a:t>4</a:t>
            </a:r>
            <a:r>
              <a:rPr lang="vi-VN" sz="2400" dirty="0">
                <a:latin typeface="UTM Avo" panose="02040603050506020204" pitchFamily="18"/>
                <a:cs typeface="Arial" panose="020B0604020202020204" pitchFamily="34" charset="0"/>
              </a:rPr>
              <a:t> cho vào ống nghiệm, sau đó nhỏ từ từ từng giọt dung dịch NaOH vào ống nghiệm.</a:t>
            </a:r>
          </a:p>
          <a:p>
            <a:pPr algn="just">
              <a:lnSpc>
                <a:spcPct val="150000"/>
              </a:lnSpc>
            </a:pPr>
            <a:r>
              <a:rPr lang="vi-VN" sz="2400" dirty="0">
                <a:latin typeface="UTM Avo" panose="02040603050506020204" pitchFamily="18"/>
                <a:cs typeface="Arial" panose="020B0604020202020204" pitchFamily="34" charset="0"/>
              </a:rPr>
              <a:t>• Mô tả các hiện tượng xảy ra. Giải thích.</a:t>
            </a:r>
            <a:endParaRPr lang="en-US" sz="2400" dirty="0">
              <a:latin typeface="UTM Avo" panose="02040603050506020204" pitchFamily="18"/>
              <a:cs typeface="Arial" panose="020B0604020202020204" pitchFamily="34" charset="0"/>
            </a:endParaRPr>
          </a:p>
        </p:txBody>
      </p:sp>
      <p:sp>
        <p:nvSpPr>
          <p:cNvPr id="9" name="Pentagon 2">
            <a:extLst>
              <a:ext uri="{FF2B5EF4-FFF2-40B4-BE49-F238E27FC236}">
                <a16:creationId xmlns:a16="http://schemas.microsoft.com/office/drawing/2014/main" id="{B8372094-1C97-76E9-09D0-6EAF49088403}"/>
              </a:ext>
            </a:extLst>
          </p:cNvPr>
          <p:cNvSpPr/>
          <p:nvPr/>
        </p:nvSpPr>
        <p:spPr>
          <a:xfrm>
            <a:off x="-1" y="4026768"/>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a:cs typeface="Arial" panose="020B0604020202020204" pitchFamily="34" charset="0"/>
              </a:rPr>
              <a:t>Tiến</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hành</a:t>
            </a:r>
            <a:endParaRPr lang="en-US" sz="2400" b="1"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138162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FEDDD5-5FCA-F572-024D-664E14B1A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BF23D7-673B-D980-A84C-C3B6F124EB8A}"/>
              </a:ext>
            </a:extLst>
          </p:cNvPr>
          <p:cNvSpPr txBox="1"/>
          <p:nvPr/>
        </p:nvSpPr>
        <p:spPr>
          <a:xfrm>
            <a:off x="1235977" y="1852524"/>
            <a:ext cx="9720045" cy="2229841"/>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pPr>
              <a:spcBef>
                <a:spcPts val="600"/>
              </a:spcBef>
            </a:pPr>
            <a:r>
              <a:rPr lang="vi-VN" dirty="0"/>
              <a:t>Dung dịch CuSO</a:t>
            </a:r>
            <a:r>
              <a:rPr lang="vi-VN" baseline="-25000" dirty="0"/>
              <a:t>4</a:t>
            </a:r>
            <a:r>
              <a:rPr lang="vi-VN" dirty="0"/>
              <a:t> phản ứng với dung dịch NaOH tạo ra chất không tan Cu(OH)</a:t>
            </a:r>
            <a:r>
              <a:rPr lang="vi-VN" baseline="-25000" dirty="0"/>
              <a:t>2</a:t>
            </a:r>
            <a:r>
              <a:rPr lang="vi-VN" dirty="0"/>
              <a:t> theo phương trình hoá học sau:</a:t>
            </a:r>
          </a:p>
          <a:p>
            <a:r>
              <a:rPr lang="en-US" dirty="0"/>
              <a:t>	</a:t>
            </a:r>
            <a:r>
              <a:rPr lang="vi-VN" dirty="0"/>
              <a:t>CuSO</a:t>
            </a:r>
            <a:r>
              <a:rPr lang="vi-VN" baseline="-25000" dirty="0"/>
              <a:t>4</a:t>
            </a:r>
            <a:r>
              <a:rPr lang="vi-VN" dirty="0"/>
              <a:t> </a:t>
            </a:r>
            <a:r>
              <a:rPr lang="en-US" dirty="0"/>
              <a:t>	</a:t>
            </a:r>
            <a:r>
              <a:rPr lang="vi-VN" dirty="0"/>
              <a:t>+ </a:t>
            </a:r>
            <a:r>
              <a:rPr lang="en-US" dirty="0"/>
              <a:t>	</a:t>
            </a:r>
            <a:r>
              <a:rPr lang="vi-VN" dirty="0"/>
              <a:t>2NaOH → </a:t>
            </a:r>
            <a:r>
              <a:rPr lang="en-US" dirty="0"/>
              <a:t>	</a:t>
            </a:r>
            <a:r>
              <a:rPr lang="vi-VN" dirty="0"/>
              <a:t>Cu(OH)</a:t>
            </a:r>
            <a:r>
              <a:rPr lang="vi-VN" baseline="-25000" dirty="0"/>
              <a:t>2</a:t>
            </a:r>
            <a:r>
              <a:rPr lang="vi-VN" dirty="0"/>
              <a:t>↓ </a:t>
            </a:r>
            <a:r>
              <a:rPr lang="en-US" dirty="0"/>
              <a:t>	</a:t>
            </a:r>
            <a:r>
              <a:rPr lang="vi-VN" dirty="0"/>
              <a:t>+ </a:t>
            </a:r>
            <a:r>
              <a:rPr lang="en-US" dirty="0"/>
              <a:t>	</a:t>
            </a:r>
            <a:r>
              <a:rPr lang="vi-VN" dirty="0"/>
              <a:t>Na</a:t>
            </a:r>
            <a:r>
              <a:rPr lang="vi-VN" baseline="-25000" dirty="0"/>
              <a:t>2</a:t>
            </a:r>
            <a:r>
              <a:rPr lang="vi-VN" dirty="0"/>
              <a:t>SO</a:t>
            </a:r>
            <a:r>
              <a:rPr lang="vi-VN" baseline="-25000" dirty="0"/>
              <a:t>4</a:t>
            </a:r>
          </a:p>
          <a:p>
            <a:r>
              <a:rPr lang="vi-VN" dirty="0"/>
              <a:t> Copper(II) sulfate </a:t>
            </a:r>
            <a:r>
              <a:rPr lang="en-US" dirty="0"/>
              <a:t>			     </a:t>
            </a:r>
            <a:r>
              <a:rPr lang="vi-VN" dirty="0"/>
              <a:t>Sodium sulfate</a:t>
            </a:r>
            <a:endParaRPr lang="en-US" dirty="0"/>
          </a:p>
        </p:txBody>
      </p:sp>
      <p:grpSp>
        <p:nvGrpSpPr>
          <p:cNvPr id="13" name="Group 12">
            <a:extLst>
              <a:ext uri="{FF2B5EF4-FFF2-40B4-BE49-F238E27FC236}">
                <a16:creationId xmlns:a16="http://schemas.microsoft.com/office/drawing/2014/main" id="{C7212263-EAED-2640-B212-FDE76A238122}"/>
              </a:ext>
            </a:extLst>
          </p:cNvPr>
          <p:cNvGrpSpPr/>
          <p:nvPr/>
        </p:nvGrpSpPr>
        <p:grpSpPr>
          <a:xfrm>
            <a:off x="1541344" y="5637083"/>
            <a:ext cx="9109312" cy="948759"/>
            <a:chOff x="1416158" y="2067384"/>
            <a:chExt cx="9109312" cy="948759"/>
          </a:xfrm>
        </p:grpSpPr>
        <p:grpSp>
          <p:nvGrpSpPr>
            <p:cNvPr id="14" name="Group 13">
              <a:extLst>
                <a:ext uri="{FF2B5EF4-FFF2-40B4-BE49-F238E27FC236}">
                  <a16:creationId xmlns:a16="http://schemas.microsoft.com/office/drawing/2014/main" id="{7A5FF3C9-21A7-2074-498B-40F58D04A107}"/>
                </a:ext>
              </a:extLst>
            </p:cNvPr>
            <p:cNvGrpSpPr/>
            <p:nvPr/>
          </p:nvGrpSpPr>
          <p:grpSpPr>
            <a:xfrm>
              <a:off x="1416158" y="2067384"/>
              <a:ext cx="9109312" cy="948759"/>
              <a:chOff x="1449531" y="5615540"/>
              <a:chExt cx="9109312" cy="948759"/>
            </a:xfrm>
          </p:grpSpPr>
          <p:sp>
            <p:nvSpPr>
              <p:cNvPr id="16" name="Rectangle: Rounded Corners 15">
                <a:extLst>
                  <a:ext uri="{FF2B5EF4-FFF2-40B4-BE49-F238E27FC236}">
                    <a16:creationId xmlns:a16="http://schemas.microsoft.com/office/drawing/2014/main" id="{074C8584-4BA4-D079-5BA3-909907486019}"/>
                  </a:ext>
                </a:extLst>
              </p:cNvPr>
              <p:cNvSpPr/>
              <p:nvPr/>
            </p:nvSpPr>
            <p:spPr>
              <a:xfrm>
                <a:off x="1449531" y="5795063"/>
                <a:ext cx="145679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endParaRPr lang="en-US" sz="2400" b="1" dirty="0">
                  <a:solidFill>
                    <a:schemeClr val="tx1"/>
                  </a:solidFill>
                  <a:latin typeface="UTM Avo" panose="02040603050506020204" pitchFamily="18" charset="0"/>
                </a:endParaRPr>
              </a:p>
            </p:txBody>
          </p:sp>
          <p:sp>
            <p:nvSpPr>
              <p:cNvPr id="17" name="Rectangle: Rounded Corners 16">
                <a:extLst>
                  <a:ext uri="{FF2B5EF4-FFF2-40B4-BE49-F238E27FC236}">
                    <a16:creationId xmlns:a16="http://schemas.microsoft.com/office/drawing/2014/main" id="{3031A9AE-0D9E-B760-3F90-890BCB0ED575}"/>
                  </a:ext>
                </a:extLst>
              </p:cNvPr>
              <p:cNvSpPr/>
              <p:nvPr/>
            </p:nvSpPr>
            <p:spPr>
              <a:xfrm>
                <a:off x="3707818" y="5795063"/>
                <a:ext cx="1537483"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Base</a:t>
                </a:r>
              </a:p>
            </p:txBody>
          </p:sp>
          <p:sp>
            <p:nvSpPr>
              <p:cNvPr id="18" name="Rectangle: Rounded Corners 17">
                <a:extLst>
                  <a:ext uri="{FF2B5EF4-FFF2-40B4-BE49-F238E27FC236}">
                    <a16:creationId xmlns:a16="http://schemas.microsoft.com/office/drawing/2014/main" id="{D2F84D17-2513-7F82-7D6D-D1D9CE3716F9}"/>
                  </a:ext>
                </a:extLst>
              </p:cNvPr>
              <p:cNvSpPr/>
              <p:nvPr/>
            </p:nvSpPr>
            <p:spPr>
              <a:xfrm>
                <a:off x="6071545" y="5769634"/>
                <a:ext cx="1703813"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mới</a:t>
                </a:r>
                <a:endParaRPr lang="en-US" sz="2400" b="1" dirty="0">
                  <a:solidFill>
                    <a:schemeClr val="tx1"/>
                  </a:solidFill>
                  <a:latin typeface="UTM Avo" panose="02040603050506020204" pitchFamily="18" charset="0"/>
                </a:endParaRPr>
              </a:p>
            </p:txBody>
          </p:sp>
          <p:sp>
            <p:nvSpPr>
              <p:cNvPr id="19" name="TextBox 18">
                <a:extLst>
                  <a:ext uri="{FF2B5EF4-FFF2-40B4-BE49-F238E27FC236}">
                    <a16:creationId xmlns:a16="http://schemas.microsoft.com/office/drawing/2014/main" id="{A3BC12CF-444C-9469-3118-8BED0268CC39}"/>
                  </a:ext>
                </a:extLst>
              </p:cNvPr>
              <p:cNvSpPr txBox="1"/>
              <p:nvPr/>
            </p:nvSpPr>
            <p:spPr>
              <a:xfrm>
                <a:off x="2987014" y="5640969"/>
                <a:ext cx="518160" cy="923330"/>
              </a:xfrm>
              <a:prstGeom prst="rect">
                <a:avLst/>
              </a:prstGeom>
              <a:noFill/>
            </p:spPr>
            <p:txBody>
              <a:bodyPr wrap="square" rtlCol="0">
                <a:spAutoFit/>
              </a:bodyPr>
              <a:lstStyle/>
              <a:p>
                <a:r>
                  <a:rPr lang="en-US" sz="5400" b="1" dirty="0"/>
                  <a:t>+</a:t>
                </a:r>
              </a:p>
            </p:txBody>
          </p:sp>
          <p:sp>
            <p:nvSpPr>
              <p:cNvPr id="20" name="Rectangle: Rounded Corners 19">
                <a:extLst>
                  <a:ext uri="{FF2B5EF4-FFF2-40B4-BE49-F238E27FC236}">
                    <a16:creationId xmlns:a16="http://schemas.microsoft.com/office/drawing/2014/main" id="{8E2E7084-63C7-8D1D-7A5D-0D12DEAB257E}"/>
                  </a:ext>
                </a:extLst>
              </p:cNvPr>
              <p:cNvSpPr/>
              <p:nvPr/>
            </p:nvSpPr>
            <p:spPr>
              <a:xfrm>
                <a:off x="8699745" y="5769634"/>
                <a:ext cx="1859098"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Base </a:t>
                </a:r>
                <a:r>
                  <a:rPr lang="en-US" sz="2400" b="1" dirty="0" err="1">
                    <a:solidFill>
                      <a:schemeClr val="tx1"/>
                    </a:solidFill>
                    <a:latin typeface="UTM Avo" panose="02040603050506020204" pitchFamily="18" charset="0"/>
                  </a:rPr>
                  <a:t>mới</a:t>
                </a:r>
                <a:endParaRPr lang="en-US" sz="2400" b="1" dirty="0">
                  <a:solidFill>
                    <a:schemeClr val="tx1"/>
                  </a:solidFill>
                  <a:latin typeface="UTM Avo" panose="02040603050506020204" pitchFamily="18" charset="0"/>
                </a:endParaRPr>
              </a:p>
            </p:txBody>
          </p:sp>
          <p:sp>
            <p:nvSpPr>
              <p:cNvPr id="21" name="TextBox 20">
                <a:extLst>
                  <a:ext uri="{FF2B5EF4-FFF2-40B4-BE49-F238E27FC236}">
                    <a16:creationId xmlns:a16="http://schemas.microsoft.com/office/drawing/2014/main" id="{60264326-243A-C2B5-A618-D51CB4517B4A}"/>
                  </a:ext>
                </a:extLst>
              </p:cNvPr>
              <p:cNvSpPr txBox="1"/>
              <p:nvPr/>
            </p:nvSpPr>
            <p:spPr>
              <a:xfrm>
                <a:off x="8083442" y="5615540"/>
                <a:ext cx="518160" cy="923330"/>
              </a:xfrm>
              <a:prstGeom prst="rect">
                <a:avLst/>
              </a:prstGeom>
              <a:noFill/>
            </p:spPr>
            <p:txBody>
              <a:bodyPr wrap="square" rtlCol="0">
                <a:spAutoFit/>
              </a:bodyPr>
              <a:lstStyle/>
              <a:p>
                <a:r>
                  <a:rPr lang="en-US" sz="5400" b="1" dirty="0"/>
                  <a:t>+</a:t>
                </a:r>
              </a:p>
            </p:txBody>
          </p:sp>
        </p:grpSp>
        <p:sp>
          <p:nvSpPr>
            <p:cNvPr id="15" name="TextBox 14">
              <a:extLst>
                <a:ext uri="{FF2B5EF4-FFF2-40B4-BE49-F238E27FC236}">
                  <a16:creationId xmlns:a16="http://schemas.microsoft.com/office/drawing/2014/main" id="{AE7CCDB3-FEC7-99DC-D62D-A78BBF436F16}"/>
                </a:ext>
              </a:extLst>
            </p:cNvPr>
            <p:cNvSpPr txBox="1"/>
            <p:nvPr/>
          </p:nvSpPr>
          <p:spPr>
            <a:xfrm>
              <a:off x="5211928" y="2067384"/>
              <a:ext cx="762152" cy="923330"/>
            </a:xfrm>
            <a:prstGeom prst="rect">
              <a:avLst/>
            </a:prstGeom>
            <a:noFill/>
          </p:spPr>
          <p:txBody>
            <a:bodyPr wrap="square" rtlCol="0">
              <a:spAutoFit/>
            </a:bodyPr>
            <a:lstStyle/>
            <a:p>
              <a:r>
                <a:rPr lang="vi-VN" sz="5400" b="1" dirty="0">
                  <a:latin typeface="UTM Avo" panose="02040603050506020204" pitchFamily="18"/>
                  <a:cs typeface="Arial" panose="020B0604020202020204" pitchFamily="34" charset="0"/>
                </a:rPr>
                <a:t>→</a:t>
              </a:r>
              <a:endParaRPr lang="en-US" sz="5400" b="1" dirty="0"/>
            </a:p>
          </p:txBody>
        </p:sp>
      </p:grpSp>
      <p:sp>
        <p:nvSpPr>
          <p:cNvPr id="22" name="TextBox 21">
            <a:extLst>
              <a:ext uri="{FF2B5EF4-FFF2-40B4-BE49-F238E27FC236}">
                <a16:creationId xmlns:a16="http://schemas.microsoft.com/office/drawing/2014/main" id="{0137F536-20B0-A846-46DE-B84E5000C72E}"/>
              </a:ext>
            </a:extLst>
          </p:cNvPr>
          <p:cNvSpPr txBox="1"/>
          <p:nvPr/>
        </p:nvSpPr>
        <p:spPr>
          <a:xfrm>
            <a:off x="1382461" y="4363134"/>
            <a:ext cx="9427077" cy="1121846"/>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r>
              <a:rPr lang="en-US" dirty="0" err="1"/>
              <a:t>Muối</a:t>
            </a:r>
            <a:r>
              <a:rPr lang="en-US" dirty="0"/>
              <a:t> </a:t>
            </a:r>
            <a:r>
              <a:rPr lang="en-US" dirty="0" err="1"/>
              <a:t>có</a:t>
            </a:r>
            <a:r>
              <a:rPr lang="en-US" dirty="0"/>
              <a:t> </a:t>
            </a:r>
            <a:r>
              <a:rPr lang="en-US" dirty="0" err="1"/>
              <a:t>thể</a:t>
            </a:r>
            <a:r>
              <a:rPr lang="en-US" dirty="0"/>
              <a:t> </a:t>
            </a:r>
            <a:r>
              <a:rPr lang="en-US" dirty="0" err="1"/>
              <a:t>tác</a:t>
            </a:r>
            <a:r>
              <a:rPr lang="en-US" dirty="0"/>
              <a:t> </a:t>
            </a:r>
            <a:r>
              <a:rPr lang="en-US" dirty="0" err="1"/>
              <a:t>dụng</a:t>
            </a:r>
            <a:r>
              <a:rPr lang="en-US" dirty="0"/>
              <a:t> </a:t>
            </a:r>
            <a:r>
              <a:rPr lang="en-US" dirty="0" err="1"/>
              <a:t>với</a:t>
            </a:r>
            <a:r>
              <a:rPr lang="en-US" dirty="0"/>
              <a:t> dung </a:t>
            </a:r>
            <a:r>
              <a:rPr lang="en-US" dirty="0" err="1"/>
              <a:t>dịch</a:t>
            </a:r>
            <a:r>
              <a:rPr lang="en-US" dirty="0"/>
              <a:t> base </a:t>
            </a:r>
            <a:r>
              <a:rPr lang="en-US" dirty="0" err="1"/>
              <a:t>tạo</a:t>
            </a:r>
            <a:r>
              <a:rPr lang="en-US" dirty="0"/>
              <a:t> </a:t>
            </a:r>
            <a:r>
              <a:rPr lang="en-US" dirty="0" err="1"/>
              <a:t>thành</a:t>
            </a:r>
            <a:r>
              <a:rPr lang="en-US" dirty="0"/>
              <a:t> </a:t>
            </a:r>
            <a:r>
              <a:rPr lang="en-US" dirty="0" err="1"/>
              <a:t>muối</a:t>
            </a:r>
            <a:r>
              <a:rPr lang="en-US" dirty="0"/>
              <a:t> </a:t>
            </a:r>
            <a:r>
              <a:rPr lang="en-US" dirty="0" err="1"/>
              <a:t>mới</a:t>
            </a:r>
            <a:r>
              <a:rPr lang="en-US" dirty="0"/>
              <a:t> </a:t>
            </a:r>
          </a:p>
          <a:p>
            <a:r>
              <a:rPr lang="en-US" dirty="0" err="1"/>
              <a:t>và</a:t>
            </a:r>
            <a:r>
              <a:rPr lang="en-US" dirty="0"/>
              <a:t> base </a:t>
            </a:r>
            <a:r>
              <a:rPr lang="en-US" dirty="0" err="1"/>
              <a:t>mới</a:t>
            </a:r>
            <a:r>
              <a:rPr lang="en-US" dirty="0"/>
              <a:t>. </a:t>
            </a:r>
          </a:p>
        </p:txBody>
      </p:sp>
    </p:spTree>
    <p:extLst>
      <p:ext uri="{BB962C8B-B14F-4D97-AF65-F5344CB8AC3E}">
        <p14:creationId xmlns:p14="http://schemas.microsoft.com/office/powerpoint/2010/main" val="40475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A9098AE0-3A8B-C5FA-8B2C-064FDC696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52800"/>
            <a:ext cx="3149600" cy="1701800"/>
          </a:xfrm>
          <a:prstGeom prst="rect">
            <a:avLst/>
          </a:prstGeom>
        </p:spPr>
      </p:pic>
    </p:spTree>
    <p:extLst>
      <p:ext uri="{BB962C8B-B14F-4D97-AF65-F5344CB8AC3E}">
        <p14:creationId xmlns:p14="http://schemas.microsoft.com/office/powerpoint/2010/main" val="16991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718B2F-01C8-3402-538C-91EF22B0ACB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2FE7464-D93C-D289-6290-DE8193FFB5AB}"/>
              </a:ext>
            </a:extLst>
          </p:cNvPr>
          <p:cNvGrpSpPr/>
          <p:nvPr/>
        </p:nvGrpSpPr>
        <p:grpSpPr>
          <a:xfrm>
            <a:off x="1165359" y="1683644"/>
            <a:ext cx="9785082" cy="753151"/>
            <a:chOff x="-5045001" y="432614"/>
            <a:chExt cx="18064766" cy="1390432"/>
          </a:xfrm>
        </p:grpSpPr>
        <p:sp>
          <p:nvSpPr>
            <p:cNvPr id="3" name="Rectangle 2">
              <a:extLst>
                <a:ext uri="{FF2B5EF4-FFF2-40B4-BE49-F238E27FC236}">
                  <a16:creationId xmlns:a16="http://schemas.microsoft.com/office/drawing/2014/main" id="{2E5BDE01-D9CD-C73B-96E3-1532BC762234}"/>
                </a:ext>
              </a:extLst>
            </p:cNvPr>
            <p:cNvSpPr/>
            <p:nvPr/>
          </p:nvSpPr>
          <p:spPr>
            <a:xfrm>
              <a:off x="-5045001" y="565812"/>
              <a:ext cx="18064766" cy="986305"/>
            </a:xfrm>
            <a:prstGeom prst="rect">
              <a:avLst/>
            </a:prstGeom>
          </p:spPr>
          <p:txBody>
            <a:bodyPr wrap="square">
              <a:spAutoFit/>
            </a:bodyPr>
            <a:lstStyle/>
            <a:p>
              <a:pPr algn="ctr">
                <a:lnSpc>
                  <a:spcPct val="150000"/>
                </a:lnSpc>
              </a:pPr>
              <a:r>
                <a:rPr lang="en-US" sz="2200" b="1" dirty="0" err="1">
                  <a:latin typeface="UTM Avo" panose="02040603050506020204" pitchFamily="18"/>
                  <a:cs typeface="Arial" panose="020B0604020202020204" pitchFamily="34" charset="0"/>
                </a:rPr>
                <a:t>Thí</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nghiệm</a:t>
              </a:r>
              <a:r>
                <a:rPr lang="en-US" sz="2200" b="1" dirty="0">
                  <a:latin typeface="UTM Avo" panose="02040603050506020204" pitchFamily="18"/>
                  <a:cs typeface="Arial" panose="020B0604020202020204" pitchFamily="34" charset="0"/>
                </a:rPr>
                <a:t> 4: </a:t>
              </a:r>
              <a:r>
                <a:rPr lang="en-US" sz="2200" b="1" dirty="0" err="1">
                  <a:latin typeface="UTM Avo" panose="02040603050506020204" pitchFamily="18"/>
                  <a:cs typeface="Arial" panose="020B0604020202020204" pitchFamily="34" charset="0"/>
                </a:rPr>
                <a:t>Muối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tác</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dụng</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với</a:t>
              </a:r>
              <a:r>
                <a:rPr lang="en-US" sz="2200" b="1" dirty="0">
                  <a:latin typeface="UTM Avo" panose="02040603050506020204" pitchFamily="18"/>
                  <a:cs typeface="Arial" panose="020B0604020202020204" pitchFamily="34" charset="0"/>
                </a:rPr>
                <a:t> </a:t>
              </a:r>
              <a:r>
                <a:rPr lang="en-US" sz="2200" b="1" dirty="0" err="1">
                  <a:latin typeface="UTM Avo" panose="02040603050506020204" pitchFamily="18"/>
                  <a:cs typeface="Arial" panose="020B0604020202020204" pitchFamily="34" charset="0"/>
                </a:rPr>
                <a:t>muối</a:t>
              </a:r>
              <a:endParaRPr lang="vi-VN" sz="2200" b="1" dirty="0">
                <a:latin typeface="UTM Avo" panose="02040603050506020204" pitchFamily="18"/>
                <a:ea typeface="Arial" panose="020B0604020202020204" pitchFamily="34" charset="0"/>
                <a:cs typeface="Arial" panose="020B0604020202020204" pitchFamily="34" charset="0"/>
              </a:endParaRPr>
            </a:p>
          </p:txBody>
        </p:sp>
        <p:pic>
          <p:nvPicPr>
            <p:cNvPr id="4" name="Picture 15">
              <a:extLst>
                <a:ext uri="{FF2B5EF4-FFF2-40B4-BE49-F238E27FC236}">
                  <a16:creationId xmlns:a16="http://schemas.microsoft.com/office/drawing/2014/main" id="{EF26B86E-EB65-8BAD-DB0D-417E9BEC8F4A}"/>
                </a:ext>
              </a:extLst>
            </p:cNvPr>
            <p:cNvPicPr>
              <a:picLocks noChangeAspect="1"/>
            </p:cNvPicPr>
            <p:nvPr/>
          </p:nvPicPr>
          <p:blipFill>
            <a:blip r:embed="rId3"/>
            <a:srcRect/>
            <a:stretch>
              <a:fillRect/>
            </a:stretch>
          </p:blipFill>
          <p:spPr>
            <a:xfrm>
              <a:off x="-2584667" y="432614"/>
              <a:ext cx="1088014" cy="1390432"/>
            </a:xfrm>
            <a:prstGeom prst="rect">
              <a:avLst/>
            </a:prstGeom>
          </p:spPr>
        </p:pic>
      </p:grpSp>
      <p:sp>
        <p:nvSpPr>
          <p:cNvPr id="5" name="Rectangle 4">
            <a:extLst>
              <a:ext uri="{FF2B5EF4-FFF2-40B4-BE49-F238E27FC236}">
                <a16:creationId xmlns:a16="http://schemas.microsoft.com/office/drawing/2014/main" id="{1853E025-165A-01B6-C26C-1B43091724F9}"/>
              </a:ext>
            </a:extLst>
          </p:cNvPr>
          <p:cNvSpPr/>
          <p:nvPr/>
        </p:nvSpPr>
        <p:spPr>
          <a:xfrm>
            <a:off x="1920534" y="2727406"/>
            <a:ext cx="9493932" cy="1131656"/>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Dụng cụ: giá để ống nghiệm, ống nghiệm, ống hút nhỏ giọt.</a:t>
            </a:r>
          </a:p>
          <a:p>
            <a:pPr algn="just">
              <a:lnSpc>
                <a:spcPct val="150000"/>
              </a:lnSpc>
            </a:pPr>
            <a:r>
              <a:rPr lang="vi-VN" sz="2400" dirty="0">
                <a:latin typeface="UTM Avo" panose="02040603050506020204" pitchFamily="18"/>
                <a:cs typeface="Arial" panose="020B0604020202020204" pitchFamily="34" charset="0"/>
              </a:rPr>
              <a:t>• Hoá chất: dung dịch Na</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CO</a:t>
            </a:r>
            <a:r>
              <a:rPr lang="vi-VN" sz="2400" baseline="-25000" dirty="0">
                <a:latin typeface="UTM Avo" panose="02040603050506020204" pitchFamily="18"/>
                <a:cs typeface="Arial" panose="020B0604020202020204" pitchFamily="34" charset="0"/>
              </a:rPr>
              <a:t>3</a:t>
            </a:r>
            <a:r>
              <a:rPr lang="vi-VN" sz="2400" dirty="0">
                <a:latin typeface="UTM Avo" panose="02040603050506020204" pitchFamily="18"/>
                <a:cs typeface="Arial" panose="020B0604020202020204" pitchFamily="34" charset="0"/>
              </a:rPr>
              <a:t>, dung dịch CaCl</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a:t>
            </a:r>
            <a:endParaRPr lang="en-US" sz="2400" dirty="0">
              <a:latin typeface="UTM Avo" panose="02040603050506020204" pitchFamily="18"/>
              <a:cs typeface="Arial" panose="020B0604020202020204" pitchFamily="34" charset="0"/>
            </a:endParaRPr>
          </a:p>
        </p:txBody>
      </p:sp>
      <p:sp>
        <p:nvSpPr>
          <p:cNvPr id="6" name="Pentagon 5">
            <a:extLst>
              <a:ext uri="{FF2B5EF4-FFF2-40B4-BE49-F238E27FC236}">
                <a16:creationId xmlns:a16="http://schemas.microsoft.com/office/drawing/2014/main" id="{13C1FEE2-E168-80B7-D08C-2A9A04173583}"/>
              </a:ext>
            </a:extLst>
          </p:cNvPr>
          <p:cNvSpPr/>
          <p:nvPr/>
        </p:nvSpPr>
        <p:spPr>
          <a:xfrm>
            <a:off x="0" y="2643005"/>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tx1"/>
                </a:solidFill>
                <a:latin typeface="UTM Avo" panose="02040603050506020204" pitchFamily="18"/>
                <a:cs typeface="Arial" panose="020B0604020202020204" pitchFamily="34" charset="0"/>
              </a:rPr>
              <a:t>Chuẩn</a:t>
            </a:r>
            <a:r>
              <a:rPr lang="en-US" sz="2300" b="1" dirty="0">
                <a:solidFill>
                  <a:schemeClr val="tx1"/>
                </a:solidFill>
                <a:latin typeface="UTM Avo" panose="02040603050506020204" pitchFamily="18"/>
                <a:cs typeface="Arial" panose="020B0604020202020204" pitchFamily="34" charset="0"/>
              </a:rPr>
              <a:t> </a:t>
            </a:r>
            <a:r>
              <a:rPr lang="en-US" sz="2300" b="1" dirty="0" err="1">
                <a:solidFill>
                  <a:schemeClr val="tx1"/>
                </a:solidFill>
                <a:latin typeface="UTM Avo" panose="02040603050506020204" pitchFamily="18"/>
                <a:cs typeface="Arial" panose="020B0604020202020204" pitchFamily="34" charset="0"/>
              </a:rPr>
              <a:t>bị</a:t>
            </a:r>
            <a:endParaRPr lang="en-US" sz="2300" b="1" dirty="0">
              <a:solidFill>
                <a:schemeClr val="tx1"/>
              </a:solidFill>
              <a:latin typeface="UTM Avo" panose="02040603050506020204" pitchFamily="18"/>
              <a:cs typeface="Arial" panose="020B0604020202020204" pitchFamily="34" charset="0"/>
            </a:endParaRPr>
          </a:p>
        </p:txBody>
      </p:sp>
      <p:sp>
        <p:nvSpPr>
          <p:cNvPr id="7" name="TextBox 4">
            <a:extLst>
              <a:ext uri="{FF2B5EF4-FFF2-40B4-BE49-F238E27FC236}">
                <a16:creationId xmlns:a16="http://schemas.microsoft.com/office/drawing/2014/main" id="{189AE886-6583-CE76-3C68-7F9612F9B26E}"/>
              </a:ext>
            </a:extLst>
          </p:cNvPr>
          <p:cNvSpPr txBox="1"/>
          <p:nvPr/>
        </p:nvSpPr>
        <p:spPr>
          <a:xfrm>
            <a:off x="1744662" y="1168622"/>
            <a:ext cx="8626475" cy="502125"/>
          </a:xfrm>
          <a:prstGeom prst="rect">
            <a:avLst/>
          </a:prstGeom>
        </p:spPr>
        <p:txBody>
          <a:bodyPr wrap="square" lIns="0" tIns="0" rIns="0" bIns="0" rtlCol="0" anchor="ctr">
            <a:spAutoFit/>
          </a:bodyPr>
          <a:lstStyle/>
          <a:p>
            <a:pPr algn="ctr">
              <a:lnSpc>
                <a:spcPct val="150000"/>
              </a:lnSpc>
              <a:spcAft>
                <a:spcPts val="433"/>
              </a:spcAft>
            </a:pPr>
            <a:r>
              <a:rPr lang="es-ES" sz="2500" b="1" dirty="0">
                <a:latin typeface="UTM Avo" panose="02040603050506020204" pitchFamily="18"/>
                <a:ea typeface="Arial" panose="020B0604020202020204" pitchFamily="34" charset="0"/>
                <a:cs typeface="Arial" panose="020B0604020202020204" pitchFamily="34" charset="0"/>
              </a:rPr>
              <a:t>4. </a:t>
            </a:r>
            <a:r>
              <a:rPr lang="es-ES" sz="2500" b="1" dirty="0" err="1">
                <a:latin typeface="UTM Avo" panose="02040603050506020204" pitchFamily="18"/>
                <a:ea typeface="Arial" panose="020B0604020202020204" pitchFamily="34" charset="0"/>
                <a:cs typeface="Arial" panose="020B0604020202020204" pitchFamily="34" charset="0"/>
              </a:rPr>
              <a:t>Tác</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dụng</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với</a:t>
            </a:r>
            <a:r>
              <a:rPr lang="es-ES" sz="2500" b="1" dirty="0">
                <a:latin typeface="UTM Avo" panose="02040603050506020204" pitchFamily="18"/>
                <a:ea typeface="Arial" panose="020B0604020202020204" pitchFamily="34" charset="0"/>
                <a:cs typeface="Arial" panose="020B0604020202020204" pitchFamily="34" charset="0"/>
              </a:rPr>
              <a:t> </a:t>
            </a:r>
            <a:r>
              <a:rPr lang="es-ES" sz="2500" b="1" dirty="0" err="1">
                <a:latin typeface="UTM Avo" panose="02040603050506020204" pitchFamily="18"/>
                <a:ea typeface="Arial" panose="020B0604020202020204" pitchFamily="34" charset="0"/>
                <a:cs typeface="Arial" panose="020B0604020202020204" pitchFamily="34" charset="0"/>
              </a:rPr>
              <a:t>muối</a:t>
            </a:r>
            <a:endParaRPr lang="vi-VN" sz="2500" b="1" dirty="0">
              <a:latin typeface="UTM Avo" panose="02040603050506020204" pitchFamily="18"/>
              <a:ea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784BA5D-B4CC-795F-7938-4F26283E60F6}"/>
              </a:ext>
            </a:extLst>
          </p:cNvPr>
          <p:cNvSpPr/>
          <p:nvPr/>
        </p:nvSpPr>
        <p:spPr>
          <a:xfrm>
            <a:off x="1857374" y="4418346"/>
            <a:ext cx="9493932" cy="1685654"/>
          </a:xfrm>
          <a:prstGeom prst="rect">
            <a:avLst/>
          </a:prstGeom>
        </p:spPr>
        <p:txBody>
          <a:bodyPr wrap="square">
            <a:spAutoFit/>
          </a:bodyPr>
          <a:lstStyle/>
          <a:p>
            <a:pPr algn="just">
              <a:lnSpc>
                <a:spcPct val="150000"/>
              </a:lnSpc>
            </a:pPr>
            <a:r>
              <a:rPr lang="vi-VN" sz="2400" dirty="0">
                <a:latin typeface="UTM Avo" panose="02040603050506020204" pitchFamily="18"/>
                <a:cs typeface="Arial" panose="020B0604020202020204" pitchFamily="34" charset="0"/>
              </a:rPr>
              <a:t>• Lấy khoảng 2 ml dung dịch Na</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CO</a:t>
            </a:r>
            <a:r>
              <a:rPr lang="vi-VN" sz="2400" baseline="-25000" dirty="0">
                <a:latin typeface="UTM Avo" panose="02040603050506020204" pitchFamily="18"/>
                <a:cs typeface="Arial" panose="020B0604020202020204" pitchFamily="34" charset="0"/>
              </a:rPr>
              <a:t>3</a:t>
            </a:r>
            <a:r>
              <a:rPr lang="vi-VN" sz="2400" dirty="0">
                <a:latin typeface="UTM Avo" panose="02040603050506020204" pitchFamily="18"/>
                <a:cs typeface="Arial" panose="020B0604020202020204" pitchFamily="34" charset="0"/>
              </a:rPr>
              <a:t> cho vào ống nghiệm, sau đó nhỏ từ từ từng giọt dung dịch CaCl</a:t>
            </a:r>
            <a:r>
              <a:rPr lang="vi-VN" sz="2400" baseline="-25000" dirty="0">
                <a:latin typeface="UTM Avo" panose="02040603050506020204" pitchFamily="18"/>
                <a:cs typeface="Arial" panose="020B0604020202020204" pitchFamily="34" charset="0"/>
              </a:rPr>
              <a:t>2</a:t>
            </a:r>
            <a:r>
              <a:rPr lang="vi-VN" sz="2400" dirty="0">
                <a:latin typeface="UTM Avo" panose="02040603050506020204" pitchFamily="18"/>
                <a:cs typeface="Arial" panose="020B0604020202020204" pitchFamily="34" charset="0"/>
              </a:rPr>
              <a:t> vào ống nghiệm.</a:t>
            </a:r>
          </a:p>
          <a:p>
            <a:pPr algn="just">
              <a:lnSpc>
                <a:spcPct val="150000"/>
              </a:lnSpc>
            </a:pPr>
            <a:r>
              <a:rPr lang="vi-VN" sz="2400" dirty="0">
                <a:latin typeface="UTM Avo" panose="02040603050506020204" pitchFamily="18"/>
                <a:cs typeface="Arial" panose="020B0604020202020204" pitchFamily="34" charset="0"/>
              </a:rPr>
              <a:t>• Mô tả các hiện tượng xảy ra. Giải thích</a:t>
            </a:r>
            <a:endParaRPr lang="en-US" sz="2400" dirty="0">
              <a:latin typeface="UTM Avo" panose="02040603050506020204" pitchFamily="18"/>
              <a:cs typeface="Arial" panose="020B0604020202020204" pitchFamily="34" charset="0"/>
            </a:endParaRPr>
          </a:p>
        </p:txBody>
      </p:sp>
      <p:sp>
        <p:nvSpPr>
          <p:cNvPr id="9" name="Pentagon 2">
            <a:extLst>
              <a:ext uri="{FF2B5EF4-FFF2-40B4-BE49-F238E27FC236}">
                <a16:creationId xmlns:a16="http://schemas.microsoft.com/office/drawing/2014/main" id="{5F304C4B-DBA1-E86E-3EB9-506D96E38BD5}"/>
              </a:ext>
            </a:extLst>
          </p:cNvPr>
          <p:cNvSpPr/>
          <p:nvPr/>
        </p:nvSpPr>
        <p:spPr>
          <a:xfrm>
            <a:off x="-1" y="4026768"/>
            <a:ext cx="1857375" cy="56241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a:cs typeface="Arial" panose="020B0604020202020204" pitchFamily="34" charset="0"/>
              </a:rPr>
              <a:t>Tiến</a:t>
            </a:r>
            <a:r>
              <a:rPr lang="en-US" sz="2400" b="1" dirty="0">
                <a:solidFill>
                  <a:schemeClr val="tx1"/>
                </a:solidFill>
                <a:latin typeface="UTM Avo" panose="02040603050506020204" pitchFamily="18"/>
                <a:cs typeface="Arial" panose="020B0604020202020204" pitchFamily="34" charset="0"/>
              </a:rPr>
              <a:t> </a:t>
            </a:r>
            <a:r>
              <a:rPr lang="en-US" sz="2400" b="1" dirty="0" err="1">
                <a:solidFill>
                  <a:schemeClr val="tx1"/>
                </a:solidFill>
                <a:latin typeface="UTM Avo" panose="02040603050506020204" pitchFamily="18"/>
                <a:cs typeface="Arial" panose="020B0604020202020204" pitchFamily="34" charset="0"/>
              </a:rPr>
              <a:t>hành</a:t>
            </a:r>
            <a:endParaRPr lang="en-US" sz="2400" b="1" dirty="0">
              <a:solidFill>
                <a:schemeClr val="tx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106575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12E6D86-CCA8-12FE-53F9-9DDC6EA953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F5DECF-10AA-92B7-DC64-54E266ADE35D}"/>
              </a:ext>
            </a:extLst>
          </p:cNvPr>
          <p:cNvSpPr txBox="1"/>
          <p:nvPr/>
        </p:nvSpPr>
        <p:spPr>
          <a:xfrm>
            <a:off x="621747" y="1994937"/>
            <a:ext cx="10948505" cy="2106731"/>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pPr>
              <a:spcBef>
                <a:spcPts val="600"/>
              </a:spcBef>
            </a:pPr>
            <a:r>
              <a:rPr lang="vi-VN" sz="2000" dirty="0"/>
              <a:t>Dung dịch Na</a:t>
            </a:r>
            <a:r>
              <a:rPr lang="vi-VN" sz="2000" baseline="-25000" dirty="0"/>
              <a:t>2</a:t>
            </a:r>
            <a:r>
              <a:rPr lang="vi-VN" sz="2000" dirty="0"/>
              <a:t>CO</a:t>
            </a:r>
            <a:r>
              <a:rPr lang="vi-VN" sz="2000" baseline="-25000" dirty="0"/>
              <a:t>3</a:t>
            </a:r>
            <a:r>
              <a:rPr lang="vi-VN" sz="2000" dirty="0"/>
              <a:t> phản ứng với dung dịch CaCl</a:t>
            </a:r>
            <a:r>
              <a:rPr lang="vi-VN" sz="2000" baseline="-25000" dirty="0"/>
              <a:t>2</a:t>
            </a:r>
            <a:r>
              <a:rPr lang="vi-VN" sz="2000" dirty="0"/>
              <a:t> tạo ra CaCO</a:t>
            </a:r>
            <a:r>
              <a:rPr lang="vi-VN" sz="2000" baseline="-25000" dirty="0"/>
              <a:t>3</a:t>
            </a:r>
            <a:r>
              <a:rPr lang="vi-VN" sz="2000" dirty="0"/>
              <a:t> không tan theo phương trình hoá học sau:</a:t>
            </a:r>
          </a:p>
          <a:p>
            <a:pPr>
              <a:spcBef>
                <a:spcPts val="600"/>
              </a:spcBef>
            </a:pPr>
            <a:r>
              <a:rPr lang="en-US" sz="2000" dirty="0"/>
              <a:t>	</a:t>
            </a:r>
            <a:r>
              <a:rPr lang="vi-VN" sz="2000" dirty="0"/>
              <a:t> CaCl</a:t>
            </a:r>
            <a:r>
              <a:rPr lang="vi-VN" sz="2000" baseline="-25000" dirty="0"/>
              <a:t>2</a:t>
            </a:r>
            <a:r>
              <a:rPr lang="vi-VN" sz="2000" dirty="0"/>
              <a:t> </a:t>
            </a:r>
            <a:r>
              <a:rPr lang="en-US" sz="2000" dirty="0"/>
              <a:t>		</a:t>
            </a:r>
            <a:r>
              <a:rPr lang="vi-VN" sz="2000" dirty="0"/>
              <a:t>+ </a:t>
            </a:r>
            <a:r>
              <a:rPr lang="en-US" sz="2000" dirty="0"/>
              <a:t>	</a:t>
            </a:r>
            <a:r>
              <a:rPr lang="vi-VN" sz="2000" dirty="0"/>
              <a:t>Na</a:t>
            </a:r>
            <a:r>
              <a:rPr lang="vi-VN" sz="2000" baseline="-25000" dirty="0"/>
              <a:t>2</a:t>
            </a:r>
            <a:r>
              <a:rPr lang="vi-VN" sz="2000" dirty="0"/>
              <a:t>CO</a:t>
            </a:r>
            <a:r>
              <a:rPr lang="vi-VN" sz="2000" baseline="-25000" dirty="0"/>
              <a:t>3</a:t>
            </a:r>
            <a:r>
              <a:rPr lang="vi-VN" sz="2000" dirty="0"/>
              <a:t> </a:t>
            </a:r>
            <a:r>
              <a:rPr lang="en-US" sz="2000" dirty="0"/>
              <a:t>	</a:t>
            </a:r>
            <a:r>
              <a:rPr lang="vi-VN" sz="2000" dirty="0"/>
              <a:t>→ </a:t>
            </a:r>
            <a:r>
              <a:rPr lang="en-US" sz="2000" dirty="0"/>
              <a:t>	</a:t>
            </a:r>
            <a:r>
              <a:rPr lang="vi-VN" sz="2000" dirty="0"/>
              <a:t>CaCO</a:t>
            </a:r>
            <a:r>
              <a:rPr lang="vi-VN" sz="2000" baseline="-25000" dirty="0"/>
              <a:t>3</a:t>
            </a:r>
            <a:r>
              <a:rPr lang="vi-VN" sz="2000" dirty="0"/>
              <a:t>↓ </a:t>
            </a:r>
            <a:r>
              <a:rPr lang="en-US" sz="2000" dirty="0"/>
              <a:t>	</a:t>
            </a:r>
            <a:r>
              <a:rPr lang="vi-VN" sz="2000" dirty="0"/>
              <a:t>+ </a:t>
            </a:r>
            <a:r>
              <a:rPr lang="en-US" sz="2000" dirty="0"/>
              <a:t>	</a:t>
            </a:r>
            <a:r>
              <a:rPr lang="vi-VN" sz="2000" dirty="0"/>
              <a:t>2NaCl</a:t>
            </a:r>
          </a:p>
          <a:p>
            <a:pPr>
              <a:spcBef>
                <a:spcPts val="600"/>
              </a:spcBef>
            </a:pPr>
            <a:r>
              <a:rPr lang="vi-VN" sz="2000" dirty="0"/>
              <a:t> Calcium chloride </a:t>
            </a:r>
            <a:r>
              <a:rPr lang="en-US" sz="2000" dirty="0"/>
              <a:t> 	  </a:t>
            </a:r>
            <a:r>
              <a:rPr lang="vi-VN" sz="2000" dirty="0"/>
              <a:t>Sodium carbonate </a:t>
            </a:r>
            <a:r>
              <a:rPr lang="en-US" sz="2000" dirty="0"/>
              <a:t>	</a:t>
            </a:r>
            <a:r>
              <a:rPr lang="vi-VN" sz="2000" dirty="0"/>
              <a:t>Calcium carbonate </a:t>
            </a:r>
            <a:r>
              <a:rPr lang="en-US" sz="2000" dirty="0"/>
              <a:t> 	    </a:t>
            </a:r>
            <a:r>
              <a:rPr lang="vi-VN" sz="2000" dirty="0"/>
              <a:t>Sodium chloride</a:t>
            </a:r>
            <a:endParaRPr lang="en-US" sz="2000" dirty="0"/>
          </a:p>
        </p:txBody>
      </p:sp>
      <p:grpSp>
        <p:nvGrpSpPr>
          <p:cNvPr id="3" name="Group 2">
            <a:extLst>
              <a:ext uri="{FF2B5EF4-FFF2-40B4-BE49-F238E27FC236}">
                <a16:creationId xmlns:a16="http://schemas.microsoft.com/office/drawing/2014/main" id="{617C1304-5CC7-554F-63EC-9356B42EBF9D}"/>
              </a:ext>
            </a:extLst>
          </p:cNvPr>
          <p:cNvGrpSpPr/>
          <p:nvPr/>
        </p:nvGrpSpPr>
        <p:grpSpPr>
          <a:xfrm>
            <a:off x="1541344" y="5637083"/>
            <a:ext cx="9109312" cy="948759"/>
            <a:chOff x="1416158" y="2067384"/>
            <a:chExt cx="9109312" cy="948759"/>
          </a:xfrm>
        </p:grpSpPr>
        <p:grpSp>
          <p:nvGrpSpPr>
            <p:cNvPr id="4" name="Group 3">
              <a:extLst>
                <a:ext uri="{FF2B5EF4-FFF2-40B4-BE49-F238E27FC236}">
                  <a16:creationId xmlns:a16="http://schemas.microsoft.com/office/drawing/2014/main" id="{495B24CF-1E99-BF31-052A-D1B64EAF792B}"/>
                </a:ext>
              </a:extLst>
            </p:cNvPr>
            <p:cNvGrpSpPr/>
            <p:nvPr/>
          </p:nvGrpSpPr>
          <p:grpSpPr>
            <a:xfrm>
              <a:off x="1416158" y="2067384"/>
              <a:ext cx="9109312" cy="948759"/>
              <a:chOff x="1449531" y="5615540"/>
              <a:chExt cx="9109312" cy="948759"/>
            </a:xfrm>
          </p:grpSpPr>
          <p:sp>
            <p:nvSpPr>
              <p:cNvPr id="6" name="Rectangle: Rounded Corners 5">
                <a:extLst>
                  <a:ext uri="{FF2B5EF4-FFF2-40B4-BE49-F238E27FC236}">
                    <a16:creationId xmlns:a16="http://schemas.microsoft.com/office/drawing/2014/main" id="{EC04DAD0-7AD5-9641-2318-96C73DB963A0}"/>
                  </a:ext>
                </a:extLst>
              </p:cNvPr>
              <p:cNvSpPr/>
              <p:nvPr/>
            </p:nvSpPr>
            <p:spPr>
              <a:xfrm>
                <a:off x="1449531" y="5795063"/>
                <a:ext cx="1456799"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endParaRPr lang="en-US" sz="2400" b="1" dirty="0">
                  <a:solidFill>
                    <a:schemeClr val="tx1"/>
                  </a:solidFill>
                  <a:latin typeface="UTM Avo" panose="02040603050506020204" pitchFamily="18" charset="0"/>
                </a:endParaRPr>
              </a:p>
            </p:txBody>
          </p:sp>
          <p:sp>
            <p:nvSpPr>
              <p:cNvPr id="7" name="Rectangle: Rounded Corners 6">
                <a:extLst>
                  <a:ext uri="{FF2B5EF4-FFF2-40B4-BE49-F238E27FC236}">
                    <a16:creationId xmlns:a16="http://schemas.microsoft.com/office/drawing/2014/main" id="{5FD558F2-1DCC-75D7-AFB5-7CEB6BE4A44D}"/>
                  </a:ext>
                </a:extLst>
              </p:cNvPr>
              <p:cNvSpPr/>
              <p:nvPr/>
            </p:nvSpPr>
            <p:spPr>
              <a:xfrm>
                <a:off x="3707818" y="5795063"/>
                <a:ext cx="1537483"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endParaRPr lang="en-US" sz="2400" b="1" dirty="0">
                  <a:solidFill>
                    <a:schemeClr val="tx1"/>
                  </a:solidFill>
                  <a:latin typeface="UTM Avo" panose="02040603050506020204" pitchFamily="18" charset="0"/>
                </a:endParaRPr>
              </a:p>
            </p:txBody>
          </p:sp>
          <p:sp>
            <p:nvSpPr>
              <p:cNvPr id="8" name="Rectangle: Rounded Corners 7">
                <a:extLst>
                  <a:ext uri="{FF2B5EF4-FFF2-40B4-BE49-F238E27FC236}">
                    <a16:creationId xmlns:a16="http://schemas.microsoft.com/office/drawing/2014/main" id="{058751CD-D761-8447-E8FF-627A94F5A0CA}"/>
                  </a:ext>
                </a:extLst>
              </p:cNvPr>
              <p:cNvSpPr/>
              <p:nvPr/>
            </p:nvSpPr>
            <p:spPr>
              <a:xfrm>
                <a:off x="6071545" y="5769634"/>
                <a:ext cx="1703813"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mới</a:t>
                </a:r>
                <a:endParaRPr lang="en-US" sz="2400" b="1" dirty="0">
                  <a:solidFill>
                    <a:schemeClr val="tx1"/>
                  </a:solidFill>
                  <a:latin typeface="UTM Avo" panose="02040603050506020204" pitchFamily="18" charset="0"/>
                </a:endParaRPr>
              </a:p>
            </p:txBody>
          </p:sp>
          <p:sp>
            <p:nvSpPr>
              <p:cNvPr id="9" name="TextBox 8">
                <a:extLst>
                  <a:ext uri="{FF2B5EF4-FFF2-40B4-BE49-F238E27FC236}">
                    <a16:creationId xmlns:a16="http://schemas.microsoft.com/office/drawing/2014/main" id="{91673550-DBA2-C088-82DE-F386731F264F}"/>
                  </a:ext>
                </a:extLst>
              </p:cNvPr>
              <p:cNvSpPr txBox="1"/>
              <p:nvPr/>
            </p:nvSpPr>
            <p:spPr>
              <a:xfrm>
                <a:off x="2987014" y="5640969"/>
                <a:ext cx="518160" cy="923330"/>
              </a:xfrm>
              <a:prstGeom prst="rect">
                <a:avLst/>
              </a:prstGeom>
              <a:noFill/>
            </p:spPr>
            <p:txBody>
              <a:bodyPr wrap="square" rtlCol="0">
                <a:spAutoFit/>
              </a:bodyPr>
              <a:lstStyle/>
              <a:p>
                <a:r>
                  <a:rPr lang="en-US" sz="5400" b="1" dirty="0"/>
                  <a:t>+</a:t>
                </a:r>
              </a:p>
            </p:txBody>
          </p:sp>
          <p:sp>
            <p:nvSpPr>
              <p:cNvPr id="10" name="Rectangle: Rounded Corners 9">
                <a:extLst>
                  <a:ext uri="{FF2B5EF4-FFF2-40B4-BE49-F238E27FC236}">
                    <a16:creationId xmlns:a16="http://schemas.microsoft.com/office/drawing/2014/main" id="{1AFC06E7-DAD4-C60F-D389-066AD189C763}"/>
                  </a:ext>
                </a:extLst>
              </p:cNvPr>
              <p:cNvSpPr/>
              <p:nvPr/>
            </p:nvSpPr>
            <p:spPr>
              <a:xfrm>
                <a:off x="8699745" y="5769634"/>
                <a:ext cx="1859098" cy="615142"/>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rPr>
                  <a:t>Muối</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mới</a:t>
                </a:r>
                <a:endParaRPr lang="en-US" sz="2400" b="1" dirty="0">
                  <a:solidFill>
                    <a:schemeClr val="tx1"/>
                  </a:solidFill>
                  <a:latin typeface="UTM Avo" panose="02040603050506020204" pitchFamily="18" charset="0"/>
                </a:endParaRPr>
              </a:p>
            </p:txBody>
          </p:sp>
          <p:sp>
            <p:nvSpPr>
              <p:cNvPr id="11" name="TextBox 10">
                <a:extLst>
                  <a:ext uri="{FF2B5EF4-FFF2-40B4-BE49-F238E27FC236}">
                    <a16:creationId xmlns:a16="http://schemas.microsoft.com/office/drawing/2014/main" id="{53E8059E-C02A-4C7D-F3E6-65EB7EBCD621}"/>
                  </a:ext>
                </a:extLst>
              </p:cNvPr>
              <p:cNvSpPr txBox="1"/>
              <p:nvPr/>
            </p:nvSpPr>
            <p:spPr>
              <a:xfrm>
                <a:off x="8083442" y="5615540"/>
                <a:ext cx="518160" cy="923330"/>
              </a:xfrm>
              <a:prstGeom prst="rect">
                <a:avLst/>
              </a:prstGeom>
              <a:noFill/>
            </p:spPr>
            <p:txBody>
              <a:bodyPr wrap="square" rtlCol="0">
                <a:spAutoFit/>
              </a:bodyPr>
              <a:lstStyle/>
              <a:p>
                <a:r>
                  <a:rPr lang="en-US" sz="5400" b="1" dirty="0"/>
                  <a:t>+</a:t>
                </a:r>
              </a:p>
            </p:txBody>
          </p:sp>
        </p:grpSp>
        <p:sp>
          <p:nvSpPr>
            <p:cNvPr id="5" name="TextBox 4">
              <a:extLst>
                <a:ext uri="{FF2B5EF4-FFF2-40B4-BE49-F238E27FC236}">
                  <a16:creationId xmlns:a16="http://schemas.microsoft.com/office/drawing/2014/main" id="{4C242A15-5A12-5CC1-A894-F29104EBE0A6}"/>
                </a:ext>
              </a:extLst>
            </p:cNvPr>
            <p:cNvSpPr txBox="1"/>
            <p:nvPr/>
          </p:nvSpPr>
          <p:spPr>
            <a:xfrm>
              <a:off x="5211928" y="2067384"/>
              <a:ext cx="762152" cy="923330"/>
            </a:xfrm>
            <a:prstGeom prst="rect">
              <a:avLst/>
            </a:prstGeom>
            <a:noFill/>
          </p:spPr>
          <p:txBody>
            <a:bodyPr wrap="square" rtlCol="0">
              <a:spAutoFit/>
            </a:bodyPr>
            <a:lstStyle/>
            <a:p>
              <a:r>
                <a:rPr lang="vi-VN" sz="5400" b="1" dirty="0">
                  <a:latin typeface="UTM Avo" panose="02040603050506020204" pitchFamily="18"/>
                  <a:cs typeface="Arial" panose="020B0604020202020204" pitchFamily="34" charset="0"/>
                </a:rPr>
                <a:t>→</a:t>
              </a:r>
              <a:endParaRPr lang="en-US" sz="5400" b="1" dirty="0"/>
            </a:p>
          </p:txBody>
        </p:sp>
      </p:grpSp>
      <p:sp>
        <p:nvSpPr>
          <p:cNvPr id="12" name="TextBox 11">
            <a:extLst>
              <a:ext uri="{FF2B5EF4-FFF2-40B4-BE49-F238E27FC236}">
                <a16:creationId xmlns:a16="http://schemas.microsoft.com/office/drawing/2014/main" id="{F33C68D9-AAF3-D928-0540-DB89FECAB5F5}"/>
              </a:ext>
            </a:extLst>
          </p:cNvPr>
          <p:cNvSpPr txBox="1"/>
          <p:nvPr/>
        </p:nvSpPr>
        <p:spPr>
          <a:xfrm>
            <a:off x="1591032" y="4535284"/>
            <a:ext cx="9009933" cy="488660"/>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r>
              <a:rPr lang="en-US" sz="2000" dirty="0"/>
              <a:t>Hai dung </a:t>
            </a:r>
            <a:r>
              <a:rPr lang="en-US" sz="2000" dirty="0" err="1"/>
              <a:t>dịch</a:t>
            </a:r>
            <a:r>
              <a:rPr lang="en-US" sz="2000" dirty="0"/>
              <a:t> </a:t>
            </a:r>
            <a:r>
              <a:rPr lang="en-US" sz="2000" dirty="0" err="1"/>
              <a:t>muối</a:t>
            </a:r>
            <a:r>
              <a:rPr lang="en-US" sz="2000" dirty="0"/>
              <a:t> </a:t>
            </a:r>
            <a:r>
              <a:rPr lang="en-US" sz="2000" dirty="0" err="1"/>
              <a:t>có</a:t>
            </a:r>
            <a:r>
              <a:rPr lang="en-US" sz="2000" dirty="0"/>
              <a:t> </a:t>
            </a:r>
            <a:r>
              <a:rPr lang="en-US" sz="2000" dirty="0" err="1"/>
              <a:t>thể</a:t>
            </a:r>
            <a:r>
              <a:rPr lang="en-US" sz="2000" dirty="0"/>
              <a:t> </a:t>
            </a:r>
            <a:r>
              <a:rPr lang="en-US" sz="2000" dirty="0" err="1"/>
              <a:t>tác</a:t>
            </a:r>
            <a:r>
              <a:rPr lang="en-US" sz="2000" dirty="0"/>
              <a:t> </a:t>
            </a:r>
            <a:r>
              <a:rPr lang="en-US" sz="2000" dirty="0" err="1"/>
              <a:t>dụng</a:t>
            </a:r>
            <a:r>
              <a:rPr lang="en-US" sz="2000" dirty="0"/>
              <a:t> </a:t>
            </a:r>
            <a:r>
              <a:rPr lang="en-US" sz="2000" dirty="0" err="1"/>
              <a:t>với</a:t>
            </a:r>
            <a:r>
              <a:rPr lang="en-US" sz="2000" dirty="0"/>
              <a:t> </a:t>
            </a:r>
            <a:r>
              <a:rPr lang="en-US" sz="2000" dirty="0" err="1"/>
              <a:t>nhau</a:t>
            </a:r>
            <a:r>
              <a:rPr lang="en-US" sz="2000" dirty="0"/>
              <a:t> </a:t>
            </a:r>
            <a:r>
              <a:rPr lang="en-US" sz="2000" dirty="0" err="1"/>
              <a:t>tạo</a:t>
            </a:r>
            <a:r>
              <a:rPr lang="en-US" sz="2000" dirty="0"/>
              <a:t> </a:t>
            </a:r>
            <a:r>
              <a:rPr lang="en-US" sz="2000" dirty="0" err="1"/>
              <a:t>thành</a:t>
            </a:r>
            <a:r>
              <a:rPr lang="en-US" sz="2000" dirty="0"/>
              <a:t> </a:t>
            </a:r>
            <a:r>
              <a:rPr lang="en-US" sz="2000" dirty="0" err="1"/>
              <a:t>hai</a:t>
            </a:r>
            <a:r>
              <a:rPr lang="en-US" sz="2000" dirty="0"/>
              <a:t> </a:t>
            </a:r>
            <a:r>
              <a:rPr lang="en-US" sz="2000" dirty="0" err="1"/>
              <a:t>muối</a:t>
            </a:r>
            <a:r>
              <a:rPr lang="en-US" sz="2000" dirty="0"/>
              <a:t> </a:t>
            </a:r>
            <a:r>
              <a:rPr lang="en-US" sz="2000" dirty="0" err="1"/>
              <a:t>mới</a:t>
            </a:r>
            <a:r>
              <a:rPr lang="en-US" sz="2000" dirty="0"/>
              <a:t>.</a:t>
            </a:r>
          </a:p>
        </p:txBody>
      </p:sp>
    </p:spTree>
    <p:extLst>
      <p:ext uri="{BB962C8B-B14F-4D97-AF65-F5344CB8AC3E}">
        <p14:creationId xmlns:p14="http://schemas.microsoft.com/office/powerpoint/2010/main" val="20216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0755345-C306-4FEF-C476-6819046DC73B}"/>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129CD725-F4CC-7233-5971-C091E1210B0A}"/>
              </a:ext>
            </a:extLst>
          </p:cNvPr>
          <p:cNvSpPr txBox="1"/>
          <p:nvPr/>
        </p:nvSpPr>
        <p:spPr>
          <a:xfrm>
            <a:off x="1782762" y="1691137"/>
            <a:ext cx="8626475" cy="502125"/>
          </a:xfrm>
          <a:prstGeom prst="rect">
            <a:avLst/>
          </a:prstGeom>
        </p:spPr>
        <p:txBody>
          <a:bodyPr wrap="square" lIns="0" tIns="0" rIns="0" bIns="0" rtlCol="0" anchor="ctr">
            <a:spAutoFit/>
          </a:bodyPr>
          <a:lstStyle/>
          <a:p>
            <a:pPr algn="ctr">
              <a:lnSpc>
                <a:spcPct val="150000"/>
              </a:lnSpc>
              <a:spcAft>
                <a:spcPts val="433"/>
              </a:spcAft>
            </a:pPr>
            <a:r>
              <a:rPr lang="es-ES" sz="2500" b="1" dirty="0">
                <a:latin typeface="UTM Avo" panose="02040603050506020204" pitchFamily="18"/>
                <a:ea typeface="Arial" panose="020B0604020202020204" pitchFamily="34" charset="0"/>
                <a:cs typeface="Arial" panose="020B0604020202020204" pitchFamily="34" charset="0"/>
              </a:rPr>
              <a:t>V. MỐI QUAN HỆ GIỮA ACID, BASE, OXIDE VÀ MUỐI</a:t>
            </a:r>
            <a:endParaRPr lang="vi-VN" sz="2500" b="1" dirty="0">
              <a:latin typeface="UTM Avo" panose="02040603050506020204" pitchFamily="18"/>
              <a:ea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3A92387-83B4-9CCC-F13A-6C561A9E247D}"/>
              </a:ext>
            </a:extLst>
          </p:cNvPr>
          <p:cNvPicPr>
            <a:picLocks noChangeAspect="1"/>
          </p:cNvPicPr>
          <p:nvPr/>
        </p:nvPicPr>
        <p:blipFill>
          <a:blip r:embed="rId3"/>
          <a:stretch>
            <a:fillRect/>
          </a:stretch>
        </p:blipFill>
        <p:spPr>
          <a:xfrm>
            <a:off x="2437152" y="2284977"/>
            <a:ext cx="7317695" cy="4240510"/>
          </a:xfrm>
          <a:prstGeom prst="rect">
            <a:avLst/>
          </a:prstGeom>
        </p:spPr>
      </p:pic>
    </p:spTree>
    <p:extLst>
      <p:ext uri="{BB962C8B-B14F-4D97-AF65-F5344CB8AC3E}">
        <p14:creationId xmlns:p14="http://schemas.microsoft.com/office/powerpoint/2010/main" val="393245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570CB15-2EF7-1DEB-5987-92D7612AB1ED}"/>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31781C39-7867-6DC7-63A4-9A6A15D09D3F}"/>
              </a:ext>
            </a:extLst>
          </p:cNvPr>
          <p:cNvSpPr txBox="1"/>
          <p:nvPr/>
        </p:nvSpPr>
        <p:spPr>
          <a:xfrm>
            <a:off x="1782762" y="1630305"/>
            <a:ext cx="8626475" cy="502125"/>
          </a:xfrm>
          <a:prstGeom prst="rect">
            <a:avLst/>
          </a:prstGeom>
        </p:spPr>
        <p:txBody>
          <a:bodyPr wrap="square" lIns="0" tIns="0" rIns="0" bIns="0" rtlCol="0" anchor="ctr">
            <a:spAutoFit/>
          </a:bodyPr>
          <a:lstStyle/>
          <a:p>
            <a:pPr algn="ctr">
              <a:lnSpc>
                <a:spcPct val="150000"/>
              </a:lnSpc>
              <a:spcAft>
                <a:spcPts val="433"/>
              </a:spcAft>
            </a:pPr>
            <a:r>
              <a:rPr lang="vi-VN" sz="2500" b="1" dirty="0">
                <a:latin typeface="UTM Avo" panose="02040603050506020204" pitchFamily="18"/>
                <a:ea typeface="Arial" panose="020B0604020202020204" pitchFamily="34" charset="0"/>
                <a:cs typeface="Arial" panose="020B0604020202020204" pitchFamily="34" charset="0"/>
              </a:rPr>
              <a:t>VI. MỘT SỐ PHƯƠNG PHÁP ĐIỀU CHẾ MUỐI</a:t>
            </a:r>
          </a:p>
        </p:txBody>
      </p:sp>
      <p:sp>
        <p:nvSpPr>
          <p:cNvPr id="3" name="Rectangle: Rounded Corners 2">
            <a:extLst>
              <a:ext uri="{FF2B5EF4-FFF2-40B4-BE49-F238E27FC236}">
                <a16:creationId xmlns:a16="http://schemas.microsoft.com/office/drawing/2014/main" id="{443229DF-1A59-CD68-BC3F-AB067E6ED068}"/>
              </a:ext>
            </a:extLst>
          </p:cNvPr>
          <p:cNvSpPr/>
          <p:nvPr/>
        </p:nvSpPr>
        <p:spPr>
          <a:xfrm>
            <a:off x="304799" y="2690949"/>
            <a:ext cx="1698172" cy="3614057"/>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UTM Avo" panose="02040603050506020204" pitchFamily="18" charset="0"/>
              </a:rPr>
              <a:t>Các</a:t>
            </a:r>
            <a:r>
              <a:rPr lang="en-US" sz="2400" b="1" dirty="0">
                <a:solidFill>
                  <a:schemeClr val="tx1"/>
                </a:solidFill>
                <a:latin typeface="UTM Avo" panose="02040603050506020204" pitchFamily="18" charset="0"/>
              </a:rPr>
              <a:t> phương </a:t>
            </a:r>
            <a:r>
              <a:rPr lang="en-US" sz="2400" b="1" dirty="0" err="1">
                <a:solidFill>
                  <a:schemeClr val="tx1"/>
                </a:solidFill>
                <a:latin typeface="UTM Avo" panose="02040603050506020204" pitchFamily="18" charset="0"/>
              </a:rPr>
              <a:t>pháp</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điều</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chế</a:t>
            </a:r>
            <a:r>
              <a:rPr lang="en-US" sz="2400" b="1" dirty="0">
                <a:solidFill>
                  <a:schemeClr val="tx1"/>
                </a:solidFill>
                <a:latin typeface="UTM Avo" panose="02040603050506020204" pitchFamily="18" charset="0"/>
              </a:rPr>
              <a:t> </a:t>
            </a:r>
            <a:r>
              <a:rPr lang="en-US" sz="2400" b="1" dirty="0" err="1">
                <a:solidFill>
                  <a:schemeClr val="tx1"/>
                </a:solidFill>
                <a:latin typeface="UTM Avo" panose="02040603050506020204" pitchFamily="18" charset="0"/>
              </a:rPr>
              <a:t>muối</a:t>
            </a:r>
            <a:endParaRPr lang="en-US" sz="2400" b="1" dirty="0">
              <a:solidFill>
                <a:schemeClr val="tx1"/>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87C2C2A2-D070-58A4-2A6F-547B0445FC53}"/>
              </a:ext>
            </a:extLst>
          </p:cNvPr>
          <p:cNvSpPr/>
          <p:nvPr/>
        </p:nvSpPr>
        <p:spPr>
          <a:xfrm>
            <a:off x="2490578" y="2444338"/>
            <a:ext cx="3013239" cy="615142"/>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rPr>
              <a:t>Acid + Base</a:t>
            </a:r>
          </a:p>
        </p:txBody>
      </p:sp>
      <p:sp>
        <p:nvSpPr>
          <p:cNvPr id="6" name="Rectangle: Rounded Corners 5">
            <a:extLst>
              <a:ext uri="{FF2B5EF4-FFF2-40B4-BE49-F238E27FC236}">
                <a16:creationId xmlns:a16="http://schemas.microsoft.com/office/drawing/2014/main" id="{428B8C08-2775-7F68-027E-0887D5452C81}"/>
              </a:ext>
            </a:extLst>
          </p:cNvPr>
          <p:cNvSpPr/>
          <p:nvPr/>
        </p:nvSpPr>
        <p:spPr>
          <a:xfrm>
            <a:off x="2490578" y="3283106"/>
            <a:ext cx="3013239" cy="615142"/>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rPr>
              <a:t>Acid + Oxide base</a:t>
            </a:r>
          </a:p>
        </p:txBody>
      </p:sp>
      <p:sp>
        <p:nvSpPr>
          <p:cNvPr id="8" name="Rectangle: Rounded Corners 7">
            <a:extLst>
              <a:ext uri="{FF2B5EF4-FFF2-40B4-BE49-F238E27FC236}">
                <a16:creationId xmlns:a16="http://schemas.microsoft.com/office/drawing/2014/main" id="{34914017-9E7F-42A2-8FFE-0B7408E6D8BE}"/>
              </a:ext>
            </a:extLst>
          </p:cNvPr>
          <p:cNvSpPr/>
          <p:nvPr/>
        </p:nvSpPr>
        <p:spPr>
          <a:xfrm>
            <a:off x="2468731" y="4168914"/>
            <a:ext cx="3013239" cy="615142"/>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rPr>
              <a:t>Acid + </a:t>
            </a:r>
            <a:r>
              <a:rPr lang="en-US" sz="2400" dirty="0" err="1">
                <a:solidFill>
                  <a:schemeClr val="tx1"/>
                </a:solidFill>
                <a:latin typeface="UTM Avo" panose="02040603050506020204" pitchFamily="18" charset="0"/>
              </a:rPr>
              <a:t>Muối</a:t>
            </a:r>
            <a:endParaRPr lang="en-US" sz="2400" dirty="0">
              <a:solidFill>
                <a:schemeClr val="tx1"/>
              </a:solidFill>
              <a:latin typeface="UTM Avo" panose="02040603050506020204" pitchFamily="18" charset="0"/>
            </a:endParaRPr>
          </a:p>
        </p:txBody>
      </p:sp>
      <p:sp>
        <p:nvSpPr>
          <p:cNvPr id="9" name="Rectangle: Rounded Corners 8">
            <a:extLst>
              <a:ext uri="{FF2B5EF4-FFF2-40B4-BE49-F238E27FC236}">
                <a16:creationId xmlns:a16="http://schemas.microsoft.com/office/drawing/2014/main" id="{C6F4BC9D-D42F-1703-7AA2-20A425A9BFF3}"/>
              </a:ext>
            </a:extLst>
          </p:cNvPr>
          <p:cNvSpPr/>
          <p:nvPr/>
        </p:nvSpPr>
        <p:spPr>
          <a:xfrm>
            <a:off x="2468731" y="5055452"/>
            <a:ext cx="3013239" cy="615142"/>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rPr>
              <a:t>Base + Oxide acid</a:t>
            </a:r>
          </a:p>
        </p:txBody>
      </p:sp>
      <p:sp>
        <p:nvSpPr>
          <p:cNvPr id="10" name="Rectangle: Rounded Corners 9">
            <a:extLst>
              <a:ext uri="{FF2B5EF4-FFF2-40B4-BE49-F238E27FC236}">
                <a16:creationId xmlns:a16="http://schemas.microsoft.com/office/drawing/2014/main" id="{5F9909FB-C765-BD28-7F34-660CD602109A}"/>
              </a:ext>
            </a:extLst>
          </p:cNvPr>
          <p:cNvSpPr/>
          <p:nvPr/>
        </p:nvSpPr>
        <p:spPr>
          <a:xfrm>
            <a:off x="2468730" y="5893490"/>
            <a:ext cx="3013239" cy="615142"/>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UTM Avo" panose="02040603050506020204" pitchFamily="18" charset="0"/>
              </a:rPr>
              <a:t>Muối</a:t>
            </a:r>
            <a:r>
              <a:rPr lang="en-US" sz="2400" dirty="0">
                <a:solidFill>
                  <a:schemeClr val="tx1"/>
                </a:solidFill>
                <a:latin typeface="UTM Avo" panose="02040603050506020204" pitchFamily="18" charset="0"/>
              </a:rPr>
              <a:t> + </a:t>
            </a:r>
            <a:r>
              <a:rPr lang="en-US" sz="2400" dirty="0" err="1">
                <a:solidFill>
                  <a:schemeClr val="tx1"/>
                </a:solidFill>
                <a:latin typeface="UTM Avo" panose="02040603050506020204" pitchFamily="18" charset="0"/>
              </a:rPr>
              <a:t>Muối</a:t>
            </a:r>
            <a:endParaRPr lang="en-US" sz="2400" dirty="0">
              <a:solidFill>
                <a:schemeClr val="tx1"/>
              </a:solidFill>
              <a:latin typeface="UTM Avo" panose="02040603050506020204" pitchFamily="18" charset="0"/>
            </a:endParaRPr>
          </a:p>
        </p:txBody>
      </p:sp>
      <p:sp>
        <p:nvSpPr>
          <p:cNvPr id="11" name="TextBox 10">
            <a:extLst>
              <a:ext uri="{FF2B5EF4-FFF2-40B4-BE49-F238E27FC236}">
                <a16:creationId xmlns:a16="http://schemas.microsoft.com/office/drawing/2014/main" id="{108F7C30-F106-16B7-8D7E-1F6381C641DA}"/>
              </a:ext>
            </a:extLst>
          </p:cNvPr>
          <p:cNvSpPr txBox="1"/>
          <p:nvPr/>
        </p:nvSpPr>
        <p:spPr>
          <a:xfrm>
            <a:off x="5858232" y="2463079"/>
            <a:ext cx="5419368" cy="577659"/>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pPr algn="l"/>
            <a:r>
              <a:rPr lang="pt-BR" dirty="0"/>
              <a:t>H</a:t>
            </a:r>
            <a:r>
              <a:rPr lang="pt-BR" baseline="-25000" dirty="0"/>
              <a:t>2</a:t>
            </a:r>
            <a:r>
              <a:rPr lang="pt-BR" dirty="0"/>
              <a:t>SO</a:t>
            </a:r>
            <a:r>
              <a:rPr lang="pt-BR" baseline="-25000" dirty="0"/>
              <a:t>4</a:t>
            </a:r>
            <a:r>
              <a:rPr lang="pt-BR" dirty="0"/>
              <a:t> + Cu(OH)</a:t>
            </a:r>
            <a:r>
              <a:rPr lang="pt-BR" baseline="-25000" dirty="0"/>
              <a:t>2</a:t>
            </a:r>
            <a:r>
              <a:rPr lang="pt-BR" dirty="0"/>
              <a:t> → CuSO</a:t>
            </a:r>
            <a:r>
              <a:rPr lang="pt-BR" baseline="-25000" dirty="0"/>
              <a:t>4</a:t>
            </a:r>
            <a:r>
              <a:rPr lang="pt-BR" dirty="0"/>
              <a:t> + 2H</a:t>
            </a:r>
            <a:r>
              <a:rPr lang="pt-BR" baseline="-25000" dirty="0"/>
              <a:t>2</a:t>
            </a:r>
            <a:r>
              <a:rPr lang="pt-BR" dirty="0"/>
              <a:t>O</a:t>
            </a:r>
            <a:endParaRPr lang="en-US" dirty="0"/>
          </a:p>
        </p:txBody>
      </p:sp>
      <p:sp>
        <p:nvSpPr>
          <p:cNvPr id="12" name="TextBox 11">
            <a:extLst>
              <a:ext uri="{FF2B5EF4-FFF2-40B4-BE49-F238E27FC236}">
                <a16:creationId xmlns:a16="http://schemas.microsoft.com/office/drawing/2014/main" id="{D4F4679C-BEF3-DB94-FEA6-F5E31D8D38A7}"/>
              </a:ext>
            </a:extLst>
          </p:cNvPr>
          <p:cNvSpPr txBox="1"/>
          <p:nvPr/>
        </p:nvSpPr>
        <p:spPr>
          <a:xfrm>
            <a:off x="5858232" y="3288792"/>
            <a:ext cx="5314865" cy="577659"/>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pPr algn="l"/>
            <a:r>
              <a:rPr lang="pt-BR" dirty="0"/>
              <a:t>3H</a:t>
            </a:r>
            <a:r>
              <a:rPr lang="pt-BR" baseline="-25000" dirty="0"/>
              <a:t>2</a:t>
            </a:r>
            <a:r>
              <a:rPr lang="pt-BR" dirty="0"/>
              <a:t>SO</a:t>
            </a:r>
            <a:r>
              <a:rPr lang="pt-BR" baseline="-25000" dirty="0"/>
              <a:t>4</a:t>
            </a:r>
            <a:r>
              <a:rPr lang="pt-BR" dirty="0"/>
              <a:t> + Al</a:t>
            </a:r>
            <a:r>
              <a:rPr lang="pt-BR" baseline="-25000" dirty="0"/>
              <a:t>2</a:t>
            </a:r>
            <a:r>
              <a:rPr lang="pt-BR" dirty="0"/>
              <a:t>O</a:t>
            </a:r>
            <a:r>
              <a:rPr lang="pt-BR" baseline="-25000" dirty="0"/>
              <a:t>3</a:t>
            </a:r>
            <a:r>
              <a:rPr lang="pt-BR" dirty="0"/>
              <a:t> → Al</a:t>
            </a:r>
            <a:r>
              <a:rPr lang="pt-BR" baseline="-25000" dirty="0"/>
              <a:t>2</a:t>
            </a:r>
            <a:r>
              <a:rPr lang="pt-BR" dirty="0"/>
              <a:t>(SO</a:t>
            </a:r>
            <a:r>
              <a:rPr lang="pt-BR" baseline="-25000" dirty="0"/>
              <a:t>4</a:t>
            </a:r>
            <a:r>
              <a:rPr lang="pt-BR" dirty="0"/>
              <a:t>)</a:t>
            </a:r>
            <a:r>
              <a:rPr lang="pt-BR" baseline="-25000" dirty="0"/>
              <a:t>3</a:t>
            </a:r>
            <a:r>
              <a:rPr lang="pt-BR" dirty="0"/>
              <a:t> + 3H</a:t>
            </a:r>
            <a:r>
              <a:rPr lang="pt-BR" baseline="-25000" dirty="0"/>
              <a:t>2</a:t>
            </a:r>
            <a:r>
              <a:rPr lang="pt-BR" dirty="0"/>
              <a:t>O</a:t>
            </a:r>
            <a:endParaRPr lang="en-US" dirty="0"/>
          </a:p>
        </p:txBody>
      </p:sp>
      <p:sp>
        <p:nvSpPr>
          <p:cNvPr id="13" name="TextBox 12">
            <a:extLst>
              <a:ext uri="{FF2B5EF4-FFF2-40B4-BE49-F238E27FC236}">
                <a16:creationId xmlns:a16="http://schemas.microsoft.com/office/drawing/2014/main" id="{13893485-A7D0-0A25-904A-08B655F49520}"/>
              </a:ext>
            </a:extLst>
          </p:cNvPr>
          <p:cNvSpPr txBox="1"/>
          <p:nvPr/>
        </p:nvSpPr>
        <p:spPr>
          <a:xfrm>
            <a:off x="5858232" y="4157776"/>
            <a:ext cx="5939471" cy="577659"/>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pPr algn="l"/>
            <a:r>
              <a:rPr lang="pt-BR" dirty="0"/>
              <a:t> 2HCl + CaCO</a:t>
            </a:r>
            <a:r>
              <a:rPr lang="pt-BR" baseline="-25000" dirty="0"/>
              <a:t>3</a:t>
            </a:r>
            <a:r>
              <a:rPr lang="pt-BR" dirty="0"/>
              <a:t> → CaCl</a:t>
            </a:r>
            <a:r>
              <a:rPr lang="pt-BR" baseline="-25000" dirty="0"/>
              <a:t>2</a:t>
            </a:r>
            <a:r>
              <a:rPr lang="pt-BR" dirty="0"/>
              <a:t> + CO</a:t>
            </a:r>
            <a:r>
              <a:rPr lang="pt-BR" baseline="-25000" dirty="0"/>
              <a:t>2</a:t>
            </a:r>
            <a:r>
              <a:rPr lang="pt-BR" dirty="0"/>
              <a:t>↑ + H</a:t>
            </a:r>
            <a:r>
              <a:rPr lang="pt-BR" baseline="-25000" dirty="0"/>
              <a:t>2</a:t>
            </a:r>
            <a:r>
              <a:rPr lang="pt-BR" dirty="0"/>
              <a:t>O</a:t>
            </a:r>
            <a:endParaRPr lang="en-US" dirty="0"/>
          </a:p>
        </p:txBody>
      </p:sp>
      <p:sp>
        <p:nvSpPr>
          <p:cNvPr id="14" name="TextBox 13">
            <a:extLst>
              <a:ext uri="{FF2B5EF4-FFF2-40B4-BE49-F238E27FC236}">
                <a16:creationId xmlns:a16="http://schemas.microsoft.com/office/drawing/2014/main" id="{F532801C-EADD-2516-5BF5-5A833DE740F1}"/>
              </a:ext>
            </a:extLst>
          </p:cNvPr>
          <p:cNvSpPr txBox="1"/>
          <p:nvPr/>
        </p:nvSpPr>
        <p:spPr>
          <a:xfrm>
            <a:off x="5858232" y="5052205"/>
            <a:ext cx="4859607" cy="577659"/>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pPr algn="l"/>
            <a:r>
              <a:rPr lang="pl-PL" dirty="0"/>
              <a:t>2NaOH + CO</a:t>
            </a:r>
            <a:r>
              <a:rPr lang="pl-PL" baseline="-25000" dirty="0"/>
              <a:t>2</a:t>
            </a:r>
            <a:r>
              <a:rPr lang="pl-PL" dirty="0"/>
              <a:t> → Na</a:t>
            </a:r>
            <a:r>
              <a:rPr lang="pl-PL" baseline="-25000" dirty="0"/>
              <a:t>2</a:t>
            </a:r>
            <a:r>
              <a:rPr lang="pl-PL" dirty="0"/>
              <a:t>CO</a:t>
            </a:r>
            <a:r>
              <a:rPr lang="pl-PL" baseline="-25000" dirty="0"/>
              <a:t>3</a:t>
            </a:r>
            <a:r>
              <a:rPr lang="pl-PL" dirty="0"/>
              <a:t> + H</a:t>
            </a:r>
            <a:r>
              <a:rPr lang="pl-PL" baseline="-25000" dirty="0"/>
              <a:t>2</a:t>
            </a:r>
            <a:r>
              <a:rPr lang="pl-PL" dirty="0"/>
              <a:t>O</a:t>
            </a:r>
            <a:endParaRPr lang="en-US" dirty="0"/>
          </a:p>
        </p:txBody>
      </p:sp>
      <p:sp>
        <p:nvSpPr>
          <p:cNvPr id="15" name="TextBox 14">
            <a:extLst>
              <a:ext uri="{FF2B5EF4-FFF2-40B4-BE49-F238E27FC236}">
                <a16:creationId xmlns:a16="http://schemas.microsoft.com/office/drawing/2014/main" id="{EF0700B9-3C34-F5C6-F0D3-000D1DE15328}"/>
              </a:ext>
            </a:extLst>
          </p:cNvPr>
          <p:cNvSpPr txBox="1"/>
          <p:nvPr/>
        </p:nvSpPr>
        <p:spPr>
          <a:xfrm>
            <a:off x="5858232" y="5922945"/>
            <a:ext cx="5565001" cy="577659"/>
          </a:xfrm>
          <a:prstGeom prst="rect">
            <a:avLst/>
          </a:prstGeom>
        </p:spPr>
        <p:txBody>
          <a:bodyPr wrap="square">
            <a:spAutoFit/>
          </a:bodyPr>
          <a:lstStyle>
            <a:defPPr>
              <a:defRPr lang="en-US"/>
            </a:defPPr>
            <a:lvl1pPr algn="just">
              <a:lnSpc>
                <a:spcPct val="150000"/>
              </a:lnSpc>
              <a:defRPr sz="2400">
                <a:latin typeface="UTM Avo" panose="02040603050506020204" pitchFamily="18"/>
                <a:cs typeface="Arial" panose="020B0604020202020204" pitchFamily="34" charset="0"/>
              </a:defRPr>
            </a:lvl1pPr>
          </a:lstStyle>
          <a:p>
            <a:pPr algn="l"/>
            <a:r>
              <a:rPr lang="pl-PL" dirty="0"/>
              <a:t>CaCl</a:t>
            </a:r>
            <a:r>
              <a:rPr lang="pl-PL" baseline="-25000" dirty="0"/>
              <a:t>2</a:t>
            </a:r>
            <a:r>
              <a:rPr lang="pl-PL" dirty="0"/>
              <a:t> + Na</a:t>
            </a:r>
            <a:r>
              <a:rPr lang="pl-PL" baseline="-25000" dirty="0"/>
              <a:t>2</a:t>
            </a:r>
            <a:r>
              <a:rPr lang="pl-PL" dirty="0"/>
              <a:t>CO</a:t>
            </a:r>
            <a:r>
              <a:rPr lang="pl-PL" baseline="-25000" dirty="0"/>
              <a:t>3 </a:t>
            </a:r>
            <a:r>
              <a:rPr lang="pl-PL" dirty="0"/>
              <a:t>→ CaCO</a:t>
            </a:r>
            <a:r>
              <a:rPr lang="pl-PL" baseline="-25000" dirty="0"/>
              <a:t>3</a:t>
            </a:r>
            <a:r>
              <a:rPr lang="pl-PL" dirty="0"/>
              <a:t>↓ + 2NaCl</a:t>
            </a:r>
            <a:endParaRPr lang="en-US" dirty="0"/>
          </a:p>
        </p:txBody>
      </p:sp>
      <p:cxnSp>
        <p:nvCxnSpPr>
          <p:cNvPr id="17" name="Straight Arrow Connector 16">
            <a:extLst>
              <a:ext uri="{FF2B5EF4-FFF2-40B4-BE49-F238E27FC236}">
                <a16:creationId xmlns:a16="http://schemas.microsoft.com/office/drawing/2014/main" id="{9CAE6F1A-FA76-D616-0AB9-C6759CD1EE24}"/>
              </a:ext>
            </a:extLst>
          </p:cNvPr>
          <p:cNvCxnSpPr>
            <a:cxnSpLocks/>
            <a:stCxn id="3" idx="3"/>
            <a:endCxn id="5" idx="1"/>
          </p:cNvCxnSpPr>
          <p:nvPr/>
        </p:nvCxnSpPr>
        <p:spPr>
          <a:xfrm flipV="1">
            <a:off x="2002971" y="2751909"/>
            <a:ext cx="487607" cy="17460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38C48AE-CC40-5441-665A-8959506BC89B}"/>
              </a:ext>
            </a:extLst>
          </p:cNvPr>
          <p:cNvCxnSpPr>
            <a:stCxn id="3" idx="3"/>
            <a:endCxn id="6" idx="1"/>
          </p:cNvCxnSpPr>
          <p:nvPr/>
        </p:nvCxnSpPr>
        <p:spPr>
          <a:xfrm flipV="1">
            <a:off x="2002971" y="3590677"/>
            <a:ext cx="487607" cy="9073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14CEF1D-F4FF-0D10-5D6A-8A5B1EB77264}"/>
              </a:ext>
            </a:extLst>
          </p:cNvPr>
          <p:cNvCxnSpPr>
            <a:stCxn id="3" idx="3"/>
            <a:endCxn id="8" idx="1"/>
          </p:cNvCxnSpPr>
          <p:nvPr/>
        </p:nvCxnSpPr>
        <p:spPr>
          <a:xfrm flipV="1">
            <a:off x="2002971" y="4476485"/>
            <a:ext cx="465760" cy="214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5FFD338-F3E0-1324-1BFE-E217813C169F}"/>
              </a:ext>
            </a:extLst>
          </p:cNvPr>
          <p:cNvCxnSpPr>
            <a:stCxn id="3" idx="3"/>
            <a:endCxn id="9" idx="1"/>
          </p:cNvCxnSpPr>
          <p:nvPr/>
        </p:nvCxnSpPr>
        <p:spPr>
          <a:xfrm>
            <a:off x="2002971" y="4497978"/>
            <a:ext cx="465760" cy="8650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C50554A-82FD-25FC-7A4D-68E6CDF34714}"/>
              </a:ext>
            </a:extLst>
          </p:cNvPr>
          <p:cNvCxnSpPr>
            <a:stCxn id="3" idx="3"/>
            <a:endCxn id="10" idx="1"/>
          </p:cNvCxnSpPr>
          <p:nvPr/>
        </p:nvCxnSpPr>
        <p:spPr>
          <a:xfrm>
            <a:off x="2002971" y="4497978"/>
            <a:ext cx="465759" cy="17030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955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8" grpId="0" animBg="1"/>
      <p:bldP spid="9" grpId="0" animBg="1"/>
      <p:bldP spid="10" grpId="0" animBg="1"/>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456F7A-86C3-B771-C826-72A2BC1ECDF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10D5171-A67C-AA7B-8871-13F363644F50}"/>
              </a:ext>
            </a:extLst>
          </p:cNvPr>
          <p:cNvGrpSpPr/>
          <p:nvPr/>
        </p:nvGrpSpPr>
        <p:grpSpPr>
          <a:xfrm>
            <a:off x="1040575" y="1802676"/>
            <a:ext cx="10110849" cy="4702627"/>
            <a:chOff x="1040575" y="1663338"/>
            <a:chExt cx="10110849" cy="4702627"/>
          </a:xfrm>
        </p:grpSpPr>
        <p:sp>
          <p:nvSpPr>
            <p:cNvPr id="3" name="Rectangle: Rounded Corners 2">
              <a:extLst>
                <a:ext uri="{FF2B5EF4-FFF2-40B4-BE49-F238E27FC236}">
                  <a16:creationId xmlns:a16="http://schemas.microsoft.com/office/drawing/2014/main" id="{D8E67A52-9BF1-DA5F-C18E-0DFF037A3D76}"/>
                </a:ext>
              </a:extLst>
            </p:cNvPr>
            <p:cNvSpPr/>
            <p:nvPr/>
          </p:nvSpPr>
          <p:spPr>
            <a:xfrm>
              <a:off x="1040575" y="2107474"/>
              <a:ext cx="10110849" cy="4258491"/>
            </a:xfrm>
            <a:prstGeom prst="roundRect">
              <a:avLst>
                <a:gd name="adj" fmla="val 5069"/>
              </a:avLst>
            </a:prstGeom>
            <a:noFill/>
            <a:ln w="38100">
              <a:solidFill>
                <a:srgbClr val="7A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r>
                <a:rPr lang="vi-VN" sz="2200" b="1" dirty="0">
                  <a:solidFill>
                    <a:schemeClr val="tx1"/>
                  </a:solidFill>
                  <a:latin typeface="UTM Avo" panose="02040603050506020204" pitchFamily="18" charset="0"/>
                </a:rPr>
                <a:t>Ứng dụng của sodium carbonate (soda)</a:t>
              </a:r>
            </a:p>
            <a:p>
              <a:pPr algn="just">
                <a:lnSpc>
                  <a:spcPct val="150000"/>
                </a:lnSpc>
              </a:pPr>
              <a:r>
                <a:rPr lang="vi-VN" sz="2200" dirty="0">
                  <a:solidFill>
                    <a:schemeClr val="tx1"/>
                  </a:solidFill>
                  <a:latin typeface="UTM Avo" panose="02040603050506020204" pitchFamily="18" charset="0"/>
                </a:rPr>
                <a:t>Soda là hoá chất thông dụng. Ngoài những ứng dụng trong công nghiệp, soda còn có những ứng dụng trong đời sống. </a:t>
              </a:r>
            </a:p>
            <a:p>
              <a:pPr algn="just">
                <a:lnSpc>
                  <a:spcPct val="150000"/>
                </a:lnSpc>
              </a:pPr>
              <a:r>
                <a:rPr lang="vi-VN" sz="2200" dirty="0">
                  <a:solidFill>
                    <a:schemeClr val="tx1"/>
                  </a:solidFill>
                  <a:latin typeface="UTM Avo" panose="02040603050506020204" pitchFamily="18" charset="0"/>
                </a:rPr>
                <a:t>Soda được coi là chất tẩy rửa đa năng, có thể làm sạch dầu mỡ và khử trùng bề mặt. Để làm sạch những vết bẩn khó giặt như dầu mỡ, trà, cà phê bám trên quần áo, cần ngâm quần áo vào nước ấm có hoà tan soda (theo tỉ lệ 8 gam/lít) khoảng 30 phút hoặc lâu hơn, sau đó tiến hành giặt như bình thường. </a:t>
              </a:r>
              <a:endParaRPr lang="en-US" sz="2200" dirty="0">
                <a:solidFill>
                  <a:schemeClr val="tx1"/>
                </a:solidFill>
                <a:latin typeface="UTM Avo" panose="02040603050506020204" pitchFamily="18" charset="0"/>
              </a:endParaRPr>
            </a:p>
          </p:txBody>
        </p:sp>
        <p:sp>
          <p:nvSpPr>
            <p:cNvPr id="4" name="Rectangle: Top Corners Rounded 3">
              <a:extLst>
                <a:ext uri="{FF2B5EF4-FFF2-40B4-BE49-F238E27FC236}">
                  <a16:creationId xmlns:a16="http://schemas.microsoft.com/office/drawing/2014/main" id="{F078CE18-52C9-1979-6A32-C5033F072C1D}"/>
                </a:ext>
              </a:extLst>
            </p:cNvPr>
            <p:cNvSpPr/>
            <p:nvPr/>
          </p:nvSpPr>
          <p:spPr>
            <a:xfrm>
              <a:off x="1268580" y="1663338"/>
              <a:ext cx="2229395" cy="444137"/>
            </a:xfrm>
            <a:prstGeom prst="round2SameRect">
              <a:avLst/>
            </a:prstGeom>
            <a:solidFill>
              <a:srgbClr val="6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UTM Avo" panose="02040603050506020204" pitchFamily="18" charset="0"/>
                </a:rPr>
                <a:t>Em </a:t>
              </a:r>
              <a:r>
                <a:rPr lang="en-US" sz="2200" b="1" dirty="0" err="1">
                  <a:solidFill>
                    <a:schemeClr val="bg1"/>
                  </a:solidFill>
                  <a:latin typeface="UTM Avo" panose="02040603050506020204" pitchFamily="18" charset="0"/>
                </a:rPr>
                <a:t>có</a:t>
              </a:r>
              <a:r>
                <a:rPr lang="en-US" sz="2200" b="1" dirty="0">
                  <a:solidFill>
                    <a:schemeClr val="bg1"/>
                  </a:solidFill>
                  <a:latin typeface="UTM Avo" panose="02040603050506020204" pitchFamily="18" charset="0"/>
                </a:rPr>
                <a:t> </a:t>
              </a:r>
              <a:r>
                <a:rPr lang="en-US" sz="2200" b="1" dirty="0" err="1">
                  <a:solidFill>
                    <a:schemeClr val="bg1"/>
                  </a:solidFill>
                  <a:latin typeface="UTM Avo" panose="02040603050506020204" pitchFamily="18" charset="0"/>
                </a:rPr>
                <a:t>biết</a:t>
              </a:r>
              <a:endParaRPr lang="en-US" sz="2200" b="1" dirty="0">
                <a:solidFill>
                  <a:schemeClr val="bg1"/>
                </a:solidFill>
                <a:latin typeface="UTM Avo" panose="02040603050506020204" pitchFamily="18" charset="0"/>
              </a:endParaRPr>
            </a:p>
          </p:txBody>
        </p:sp>
      </p:grpSp>
    </p:spTree>
    <p:extLst>
      <p:ext uri="{BB962C8B-B14F-4D97-AF65-F5344CB8AC3E}">
        <p14:creationId xmlns:p14="http://schemas.microsoft.com/office/powerpoint/2010/main" val="4984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CB3909-D422-A343-3F10-665C03D8E1C0}"/>
            </a:ext>
          </a:extLst>
        </p:cNvPr>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id="{B436F297-C70D-2613-1735-938FA5E74788}"/>
              </a:ext>
            </a:extLst>
          </p:cNvPr>
          <p:cNvSpPr/>
          <p:nvPr/>
        </p:nvSpPr>
        <p:spPr>
          <a:xfrm>
            <a:off x="1012317" y="1846760"/>
            <a:ext cx="10167366" cy="4658541"/>
          </a:xfrm>
          <a:prstGeom prst="roundRect">
            <a:avLst>
              <a:gd name="adj" fmla="val 10128"/>
            </a:avLst>
          </a:prstGeom>
          <a:solidFill>
            <a:srgbClr val="F9E9F2"/>
          </a:solidFill>
          <a:ln w="57150">
            <a:solidFill>
              <a:srgbClr val="E283B6"/>
            </a:solidFill>
          </a:ln>
        </p:spPr>
        <p:style>
          <a:lnRef idx="2">
            <a:schemeClr val="accent1">
              <a:shade val="50000"/>
            </a:schemeClr>
          </a:lnRef>
          <a:fillRef idx="1">
            <a:schemeClr val="accent1"/>
          </a:fillRef>
          <a:effectRef idx="0">
            <a:schemeClr val="accent1"/>
          </a:effectRef>
          <a:fontRef idx="minor">
            <a:schemeClr val="lt1"/>
          </a:fontRef>
        </p:style>
        <p:txBody>
          <a:bodyPr lIns="90000" tIns="432000" bIns="396000" rtlCol="0" anchor="ctr"/>
          <a:lstStyle/>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Muối là những hợp chất được tạo ra khi thay thế ion H</a:t>
            </a:r>
            <a:r>
              <a:rPr lang="vi-VN" baseline="30000" dirty="0">
                <a:solidFill>
                  <a:schemeClr val="tx1"/>
                </a:solidFill>
                <a:latin typeface="UTM Avo" panose="02040603050506020204" pitchFamily="18"/>
                <a:ea typeface="Calibri" panose="020F0502020204030204" pitchFamily="34" charset="0"/>
                <a:cs typeface="Times New Roman" panose="02020603050405020304" pitchFamily="18" charset="0"/>
              </a:rPr>
              <a:t>+</a:t>
            </a: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trong acid bằng ion kim loại hoặc ion ammonium (NH</a:t>
            </a:r>
            <a:r>
              <a:rPr lang="vi-VN" baseline="-25000" dirty="0">
                <a:solidFill>
                  <a:schemeClr val="tx1"/>
                </a:solidFill>
                <a:latin typeface="UTM Avo" panose="02040603050506020204" pitchFamily="18"/>
                <a:ea typeface="Calibri" panose="020F0502020204030204" pitchFamily="34" charset="0"/>
                <a:cs typeface="Times New Roman" panose="02020603050405020304" pitchFamily="18" charset="0"/>
              </a:rPr>
              <a:t>4</a:t>
            </a:r>
            <a:r>
              <a:rPr lang="vi-VN" baseline="30000" dirty="0">
                <a:solidFill>
                  <a:schemeClr val="tx1"/>
                </a:solidFill>
                <a:latin typeface="UTM Avo" panose="02040603050506020204" pitchFamily="18"/>
                <a:ea typeface="Calibri" panose="020F0502020204030204" pitchFamily="34" charset="0"/>
                <a:cs typeface="Times New Roman" panose="02020603050405020304" pitchFamily="18" charset="0"/>
              </a:rPr>
              <a:t>+</a:t>
            </a: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Muối tác dụng với kim loại, dung dịch acid, dung dịch base, dung dịch muối.</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Muối có thể được tạo ra bằng cách cho dung dịch acid tác dụng với: base, oxide base, muối hoặc cho hai dung dịch muối tác dụng với nhau,...</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Acid, base và oxide có các tính chất hoá học sau:</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 Dung dịch acid: làm quỳ tím chuyển sang màu đỏ, tác dụng với kim loại, base, oxide base, muối.</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 Dung dịch base: làm quỳ tím chuyển sang màu xanh, tác dụng với dung dịch acid, oxide acid và với dung dịch muối.</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 Oxide base tác dụng với dung dịch acid, oxide acid tác dụng với dung dịch base.</a:t>
            </a:r>
            <a:endParaRPr lang="en-US" dirty="0">
              <a:solidFill>
                <a:schemeClr val="tx1"/>
              </a:solidFill>
              <a:latin typeface="UTM Avo" panose="02040603050506020204" pitchFamily="18"/>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29939A7-A999-6867-A45E-E9EB22181E83}"/>
              </a:ext>
            </a:extLst>
          </p:cNvPr>
          <p:cNvPicPr>
            <a:picLocks noChangeAspect="1"/>
          </p:cNvPicPr>
          <p:nvPr/>
        </p:nvPicPr>
        <p:blipFill>
          <a:blip r:embed="rId3"/>
          <a:stretch>
            <a:fillRect/>
          </a:stretch>
        </p:blipFill>
        <p:spPr>
          <a:xfrm>
            <a:off x="10400684" y="1121986"/>
            <a:ext cx="1258708" cy="1188291"/>
          </a:xfrm>
          <a:prstGeom prst="rect">
            <a:avLst/>
          </a:prstGeom>
        </p:spPr>
      </p:pic>
    </p:spTree>
    <p:extLst>
      <p:ext uri="{BB962C8B-B14F-4D97-AF65-F5344CB8AC3E}">
        <p14:creationId xmlns:p14="http://schemas.microsoft.com/office/powerpoint/2010/main" val="30264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AB4AF1E-101B-D7A7-D50C-780473E46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52800"/>
            <a:ext cx="3149600" cy="1701800"/>
          </a:xfrm>
          <a:prstGeom prst="rect">
            <a:avLst/>
          </a:prstGeom>
        </p:spPr>
      </p:pic>
    </p:spTree>
    <p:extLst>
      <p:ext uri="{BB962C8B-B14F-4D97-AF65-F5344CB8AC3E}">
        <p14:creationId xmlns:p14="http://schemas.microsoft.com/office/powerpoint/2010/main" val="3034801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5A64C46-8CBF-428D-B326-AFDE19A05E5D}"/>
              </a:ext>
            </a:extLst>
          </p:cNvPr>
          <p:cNvGraphicFramePr>
            <a:graphicFrameLocks noGrp="1"/>
          </p:cNvGraphicFramePr>
          <p:nvPr>
            <p:extLst>
              <p:ext uri="{D42A27DB-BD31-4B8C-83A1-F6EECF244321}">
                <p14:modId xmlns:p14="http://schemas.microsoft.com/office/powerpoint/2010/main" val="2850137941"/>
              </p:ext>
            </p:extLst>
          </p:nvPr>
        </p:nvGraphicFramePr>
        <p:xfrm>
          <a:off x="1456759" y="3012159"/>
          <a:ext cx="8128000" cy="3668144"/>
        </p:xfrm>
        <a:graphic>
          <a:graphicData uri="http://schemas.openxmlformats.org/drawingml/2006/table">
            <a:tbl>
              <a:tblPr firstRow="1" bandRow="1">
                <a:tableStyleId>{5C22544A-7EE6-4342-B048-85BDC9FD1C3A}</a:tableStyleId>
              </a:tblPr>
              <a:tblGrid>
                <a:gridCol w="2270035">
                  <a:extLst>
                    <a:ext uri="{9D8B030D-6E8A-4147-A177-3AD203B41FA5}">
                      <a16:colId xmlns:a16="http://schemas.microsoft.com/office/drawing/2014/main" val="3043768966"/>
                    </a:ext>
                  </a:extLst>
                </a:gridCol>
                <a:gridCol w="5857965">
                  <a:extLst>
                    <a:ext uri="{9D8B030D-6E8A-4147-A177-3AD203B41FA5}">
                      <a16:colId xmlns:a16="http://schemas.microsoft.com/office/drawing/2014/main" val="2984404852"/>
                    </a:ext>
                  </a:extLst>
                </a:gridCol>
              </a:tblGrid>
              <a:tr h="370840">
                <a:tc>
                  <a:txBody>
                    <a:bodyPr/>
                    <a:lstStyle/>
                    <a:p>
                      <a:pPr algn="ctr">
                        <a:lnSpc>
                          <a:spcPct val="150000"/>
                        </a:lnSpc>
                        <a:spcBef>
                          <a:spcPts val="600"/>
                        </a:spcBef>
                      </a:pPr>
                      <a:r>
                        <a:rPr lang="en-US" sz="2200" dirty="0" err="1">
                          <a:solidFill>
                            <a:schemeClr val="tx1"/>
                          </a:solidFill>
                          <a:latin typeface="UTM Avo" panose="02040603050506020204" pitchFamily="18" charset="0"/>
                        </a:rPr>
                        <a:t>Muối</a:t>
                      </a: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pPr>
                      <a:r>
                        <a:rPr lang="en-US" sz="2200" dirty="0" err="1">
                          <a:solidFill>
                            <a:schemeClr val="tx1"/>
                          </a:solidFill>
                          <a:latin typeface="UTM Avo" panose="02040603050506020204" pitchFamily="18" charset="0"/>
                        </a:rPr>
                        <a:t>Tên</a:t>
                      </a:r>
                      <a:r>
                        <a:rPr lang="en-US" sz="2200" dirty="0">
                          <a:solidFill>
                            <a:schemeClr val="tx1"/>
                          </a:solidFill>
                          <a:latin typeface="UTM Avo" panose="02040603050506020204" pitchFamily="18" charset="0"/>
                        </a:rPr>
                        <a:t> </a:t>
                      </a:r>
                      <a:r>
                        <a:rPr lang="en-US" sz="2200" dirty="0" err="1">
                          <a:solidFill>
                            <a:schemeClr val="tx1"/>
                          </a:solidFill>
                          <a:latin typeface="UTM Avo" panose="02040603050506020204" pitchFamily="18" charset="0"/>
                        </a:rPr>
                        <a:t>muối</a:t>
                      </a: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014130"/>
                  </a:ext>
                </a:extLst>
              </a:tr>
              <a:tr h="370840">
                <a:tc>
                  <a:txBody>
                    <a:bodyPr/>
                    <a:lstStyle/>
                    <a:p>
                      <a:pPr algn="ctr">
                        <a:lnSpc>
                          <a:spcPct val="150000"/>
                        </a:lnSpc>
                        <a:spcBef>
                          <a:spcPts val="600"/>
                        </a:spcBef>
                      </a:pPr>
                      <a:r>
                        <a:rPr lang="vi-VN" sz="2200" dirty="0">
                          <a:solidFill>
                            <a:schemeClr val="tx1"/>
                          </a:solidFill>
                          <a:latin typeface="UTM Avo" panose="02040603050506020204" pitchFamily="18" charset="0"/>
                        </a:rPr>
                        <a:t>KCl</a:t>
                      </a: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pP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160102"/>
                  </a:ext>
                </a:extLst>
              </a:tr>
              <a:tr h="370840">
                <a:tc>
                  <a:txBody>
                    <a:bodyPr/>
                    <a:lstStyle/>
                    <a:p>
                      <a:pPr algn="ctr">
                        <a:lnSpc>
                          <a:spcPct val="150000"/>
                        </a:lnSpc>
                        <a:spcBef>
                          <a:spcPts val="600"/>
                        </a:spcBef>
                      </a:pPr>
                      <a:r>
                        <a:rPr lang="vi-VN" sz="2200" dirty="0">
                          <a:solidFill>
                            <a:schemeClr val="tx1"/>
                          </a:solidFill>
                          <a:latin typeface="UTM Avo" panose="02040603050506020204" pitchFamily="18" charset="0"/>
                        </a:rPr>
                        <a:t>ZnSO</a:t>
                      </a:r>
                      <a:r>
                        <a:rPr lang="vi-VN" sz="2200" baseline="-25000" dirty="0">
                          <a:solidFill>
                            <a:schemeClr val="tx1"/>
                          </a:solidFill>
                          <a:latin typeface="UTM Avo" panose="02040603050506020204" pitchFamily="18" charset="0"/>
                        </a:rPr>
                        <a:t>4</a:t>
                      </a: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pP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9214390"/>
                  </a:ext>
                </a:extLst>
              </a:tr>
              <a:tr h="370840">
                <a:tc>
                  <a:txBody>
                    <a:bodyPr/>
                    <a:lstStyle/>
                    <a:p>
                      <a:pPr algn="ctr">
                        <a:lnSpc>
                          <a:spcPct val="150000"/>
                        </a:lnSpc>
                        <a:spcBef>
                          <a:spcPts val="600"/>
                        </a:spcBef>
                      </a:pPr>
                      <a:r>
                        <a:rPr lang="vi-VN" sz="2200" dirty="0">
                          <a:solidFill>
                            <a:schemeClr val="tx1"/>
                          </a:solidFill>
                          <a:latin typeface="UTM Avo" panose="02040603050506020204" pitchFamily="18" charset="0"/>
                        </a:rPr>
                        <a:t>MgCO</a:t>
                      </a:r>
                      <a:r>
                        <a:rPr lang="vi-VN" sz="2200" baseline="-25000" dirty="0">
                          <a:solidFill>
                            <a:schemeClr val="tx1"/>
                          </a:solidFill>
                          <a:latin typeface="UTM Avo" panose="02040603050506020204" pitchFamily="18" charset="0"/>
                        </a:rPr>
                        <a:t>3</a:t>
                      </a: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pP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5319307"/>
                  </a:ext>
                </a:extLst>
              </a:tr>
              <a:tr h="370840">
                <a:tc>
                  <a:txBody>
                    <a:bodyPr/>
                    <a:lstStyle/>
                    <a:p>
                      <a:pPr algn="ctr">
                        <a:lnSpc>
                          <a:spcPct val="150000"/>
                        </a:lnSpc>
                        <a:spcBef>
                          <a:spcPts val="600"/>
                        </a:spcBef>
                      </a:pPr>
                      <a:r>
                        <a:rPr lang="vi-VN" sz="2200" dirty="0">
                          <a:solidFill>
                            <a:schemeClr val="tx1"/>
                          </a:solidFill>
                          <a:latin typeface="UTM Avo" panose="02040603050506020204" pitchFamily="18" charset="0"/>
                        </a:rPr>
                        <a:t>Ca</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(PO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a:t>
                      </a:r>
                      <a:r>
                        <a:rPr lang="vi-VN" sz="2200" baseline="-25000" dirty="0">
                          <a:solidFill>
                            <a:schemeClr val="tx1"/>
                          </a:solidFill>
                          <a:latin typeface="UTM Avo" panose="02040603050506020204" pitchFamily="18" charset="0"/>
                        </a:rPr>
                        <a:t>2</a:t>
                      </a: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pP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409350"/>
                  </a:ext>
                </a:extLst>
              </a:tr>
              <a:tr h="370840">
                <a:tc>
                  <a:txBody>
                    <a:bodyPr/>
                    <a:lstStyle/>
                    <a:p>
                      <a:pPr algn="ctr">
                        <a:lnSpc>
                          <a:spcPct val="150000"/>
                        </a:lnSpc>
                        <a:spcBef>
                          <a:spcPts val="600"/>
                        </a:spcBef>
                      </a:pPr>
                      <a:r>
                        <a:rPr lang="vi-VN" sz="2200" dirty="0">
                          <a:solidFill>
                            <a:schemeClr val="tx1"/>
                          </a:solidFill>
                          <a:latin typeface="UTM Avo" panose="02040603050506020204" pitchFamily="18" charset="0"/>
                        </a:rPr>
                        <a:t>Cu(NO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r>
                        <a:rPr lang="vi-VN" sz="2200" baseline="-25000" dirty="0">
                          <a:solidFill>
                            <a:schemeClr val="tx1"/>
                          </a:solidFill>
                          <a:latin typeface="UTM Avo" panose="02040603050506020204" pitchFamily="18" charset="0"/>
                        </a:rPr>
                        <a:t>2</a:t>
                      </a: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pP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692622"/>
                  </a:ext>
                </a:extLst>
              </a:tr>
              <a:tr h="227815">
                <a:tc>
                  <a:txBody>
                    <a:bodyPr/>
                    <a:lstStyle/>
                    <a:p>
                      <a:pPr algn="ctr">
                        <a:lnSpc>
                          <a:spcPct val="150000"/>
                        </a:lnSpc>
                        <a:spcBef>
                          <a:spcPts val="600"/>
                        </a:spcBef>
                      </a:pPr>
                      <a:r>
                        <a:rPr lang="vi-VN" sz="2200" dirty="0">
                          <a:solidFill>
                            <a:schemeClr val="tx1"/>
                          </a:solidFill>
                          <a:latin typeface="UTM Avo" panose="02040603050506020204" pitchFamily="18" charset="0"/>
                        </a:rPr>
                        <a:t>Al</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a:t>
                      </a:r>
                      <a:r>
                        <a:rPr lang="vi-VN" sz="2200" baseline="-25000" dirty="0">
                          <a:solidFill>
                            <a:schemeClr val="tx1"/>
                          </a:solidFill>
                          <a:latin typeface="UTM Avo" panose="02040603050506020204" pitchFamily="18" charset="0"/>
                        </a:rPr>
                        <a:t>3</a:t>
                      </a: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600"/>
                        </a:spcBef>
                      </a:pPr>
                      <a:endParaRPr lang="en-US" sz="2200" dirty="0">
                        <a:solidFill>
                          <a:schemeClr val="tx1"/>
                        </a:solidFill>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3805740"/>
                  </a:ext>
                </a:extLst>
              </a:tr>
            </a:tbl>
          </a:graphicData>
        </a:graphic>
      </p:graphicFrame>
      <p:sp>
        <p:nvSpPr>
          <p:cNvPr id="2" name="Rectangle: Rounded Corners 1">
            <a:extLst>
              <a:ext uri="{FF2B5EF4-FFF2-40B4-BE49-F238E27FC236}">
                <a16:creationId xmlns:a16="http://schemas.microsoft.com/office/drawing/2014/main" id="{D3CD3797-C862-50D5-A156-83620CE3DC8D}"/>
              </a:ext>
            </a:extLst>
          </p:cNvPr>
          <p:cNvSpPr/>
          <p:nvPr/>
        </p:nvSpPr>
        <p:spPr>
          <a:xfrm>
            <a:off x="670609" y="1854261"/>
            <a:ext cx="10850781" cy="755370"/>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1. </a:t>
            </a:r>
            <a:r>
              <a:rPr lang="vi-VN" sz="2200" dirty="0">
                <a:solidFill>
                  <a:schemeClr val="tx1"/>
                </a:solidFill>
                <a:latin typeface="UTM Avo" panose="02040603050506020204" pitchFamily="18" charset="0"/>
              </a:rPr>
              <a:t>Gọi tên các muối sau: KCl, ZnSO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MgCO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Ca</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(PO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Cu(NO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Al</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p>
        </p:txBody>
      </p:sp>
      <p:pic>
        <p:nvPicPr>
          <p:cNvPr id="3" name="Picture 8">
            <a:extLst>
              <a:ext uri="{FF2B5EF4-FFF2-40B4-BE49-F238E27FC236}">
                <a16:creationId xmlns:a16="http://schemas.microsoft.com/office/drawing/2014/main" id="{A8D5263B-880A-F8DF-19AC-CE2633B613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6" y="1222289"/>
            <a:ext cx="1688512" cy="954777"/>
          </a:xfrm>
          <a:prstGeom prst="rect">
            <a:avLst/>
          </a:prstGeom>
        </p:spPr>
      </p:pic>
      <p:sp>
        <p:nvSpPr>
          <p:cNvPr id="5" name="Subtitle 4">
            <a:extLst>
              <a:ext uri="{FF2B5EF4-FFF2-40B4-BE49-F238E27FC236}">
                <a16:creationId xmlns:a16="http://schemas.microsoft.com/office/drawing/2014/main" id="{63B56611-FFE0-0FD7-060F-06FE3873E638}"/>
              </a:ext>
            </a:extLst>
          </p:cNvPr>
          <p:cNvSpPr>
            <a:spLocks noGrp="1"/>
          </p:cNvSpPr>
          <p:nvPr>
            <p:ph type="subTitle" idx="1"/>
          </p:nvPr>
        </p:nvSpPr>
        <p:spPr>
          <a:xfrm>
            <a:off x="5443184" y="3589648"/>
            <a:ext cx="3332330" cy="402322"/>
          </a:xfrm>
        </p:spPr>
        <p:txBody>
          <a:bodyPr>
            <a:normAutofit lnSpcReduction="10000"/>
          </a:bodyPr>
          <a:lstStyle/>
          <a:p>
            <a:r>
              <a:rPr lang="en-US" sz="2400" dirty="0">
                <a:solidFill>
                  <a:schemeClr val="tx1"/>
                </a:solidFill>
                <a:latin typeface="UTM Avo" panose="02040603050506020204" pitchFamily="18" charset="0"/>
              </a:rPr>
              <a:t>Potassium chloride</a:t>
            </a:r>
          </a:p>
          <a:p>
            <a:endParaRPr lang="vi-VN" dirty="0"/>
          </a:p>
        </p:txBody>
      </p:sp>
      <p:sp>
        <p:nvSpPr>
          <p:cNvPr id="6" name="Subtitle 4">
            <a:extLst>
              <a:ext uri="{FF2B5EF4-FFF2-40B4-BE49-F238E27FC236}">
                <a16:creationId xmlns:a16="http://schemas.microsoft.com/office/drawing/2014/main" id="{734F85A0-E421-9E4C-5E61-7121292C5723}"/>
              </a:ext>
            </a:extLst>
          </p:cNvPr>
          <p:cNvSpPr txBox="1">
            <a:spLocks/>
          </p:cNvSpPr>
          <p:nvPr/>
        </p:nvSpPr>
        <p:spPr>
          <a:xfrm>
            <a:off x="5238464" y="3992176"/>
            <a:ext cx="3332330" cy="4023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50000"/>
              </a:lnSpc>
              <a:spcBef>
                <a:spcPts val="600"/>
              </a:spcBef>
            </a:pPr>
            <a:r>
              <a:rPr lang="en-US" dirty="0">
                <a:solidFill>
                  <a:schemeClr val="tx1"/>
                </a:solidFill>
                <a:latin typeface="UTM Avo" panose="02040603050506020204" pitchFamily="18" charset="0"/>
              </a:rPr>
              <a:t>Zinc </a:t>
            </a:r>
            <a:r>
              <a:rPr lang="en-US" dirty="0">
                <a:latin typeface="UTM Avo" panose="02040603050506020204" pitchFamily="18" charset="0"/>
              </a:rPr>
              <a:t>S</a:t>
            </a:r>
            <a:r>
              <a:rPr lang="en-US" dirty="0">
                <a:solidFill>
                  <a:schemeClr val="tx1"/>
                </a:solidFill>
                <a:latin typeface="UTM Avo" panose="02040603050506020204" pitchFamily="18" charset="0"/>
              </a:rPr>
              <a:t>ulfate</a:t>
            </a:r>
          </a:p>
        </p:txBody>
      </p:sp>
      <p:sp>
        <p:nvSpPr>
          <p:cNvPr id="7" name="Subtitle 4">
            <a:extLst>
              <a:ext uri="{FF2B5EF4-FFF2-40B4-BE49-F238E27FC236}">
                <a16:creationId xmlns:a16="http://schemas.microsoft.com/office/drawing/2014/main" id="{A0926C10-7ACD-B18C-0912-13892F988EE0}"/>
              </a:ext>
            </a:extLst>
          </p:cNvPr>
          <p:cNvSpPr txBox="1">
            <a:spLocks/>
          </p:cNvSpPr>
          <p:nvPr/>
        </p:nvSpPr>
        <p:spPr>
          <a:xfrm>
            <a:off x="5049678" y="4522572"/>
            <a:ext cx="3725836" cy="4023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50000"/>
              </a:lnSpc>
              <a:spcBef>
                <a:spcPts val="600"/>
              </a:spcBef>
            </a:pPr>
            <a:r>
              <a:rPr lang="en-US" dirty="0">
                <a:solidFill>
                  <a:schemeClr val="tx1"/>
                </a:solidFill>
                <a:latin typeface="UTM Avo" panose="02040603050506020204" pitchFamily="18" charset="0"/>
              </a:rPr>
              <a:t>Magnesium carbonate</a:t>
            </a:r>
          </a:p>
        </p:txBody>
      </p:sp>
      <p:sp>
        <p:nvSpPr>
          <p:cNvPr id="8" name="Subtitle 4">
            <a:extLst>
              <a:ext uri="{FF2B5EF4-FFF2-40B4-BE49-F238E27FC236}">
                <a16:creationId xmlns:a16="http://schemas.microsoft.com/office/drawing/2014/main" id="{7DA5A216-4032-1128-E9F4-BAAA1B1D10B2}"/>
              </a:ext>
            </a:extLst>
          </p:cNvPr>
          <p:cNvSpPr txBox="1">
            <a:spLocks/>
          </p:cNvSpPr>
          <p:nvPr/>
        </p:nvSpPr>
        <p:spPr>
          <a:xfrm>
            <a:off x="4941291" y="5047110"/>
            <a:ext cx="3926675" cy="4023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50000"/>
              </a:lnSpc>
              <a:spcBef>
                <a:spcPts val="600"/>
              </a:spcBef>
            </a:pPr>
            <a:r>
              <a:rPr lang="en-US" dirty="0">
                <a:solidFill>
                  <a:schemeClr val="tx1"/>
                </a:solidFill>
                <a:latin typeface="UTM Avo" panose="02040603050506020204" pitchFamily="18" charset="0"/>
              </a:rPr>
              <a:t>Calcium phosphate</a:t>
            </a:r>
          </a:p>
        </p:txBody>
      </p:sp>
      <p:sp>
        <p:nvSpPr>
          <p:cNvPr id="9" name="Subtitle 4">
            <a:extLst>
              <a:ext uri="{FF2B5EF4-FFF2-40B4-BE49-F238E27FC236}">
                <a16:creationId xmlns:a16="http://schemas.microsoft.com/office/drawing/2014/main" id="{7AD0F2FE-A950-3C0E-E269-B038177C1860}"/>
              </a:ext>
            </a:extLst>
          </p:cNvPr>
          <p:cNvSpPr txBox="1">
            <a:spLocks/>
          </p:cNvSpPr>
          <p:nvPr/>
        </p:nvSpPr>
        <p:spPr>
          <a:xfrm>
            <a:off x="5238463" y="5559620"/>
            <a:ext cx="3332330" cy="4023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50000"/>
              </a:lnSpc>
              <a:spcBef>
                <a:spcPts val="600"/>
              </a:spcBef>
            </a:pPr>
            <a:r>
              <a:rPr lang="en-US" dirty="0">
                <a:solidFill>
                  <a:schemeClr val="tx1"/>
                </a:solidFill>
                <a:latin typeface="UTM Avo" panose="02040603050506020204" pitchFamily="18" charset="0"/>
              </a:rPr>
              <a:t>Copper (II) </a:t>
            </a:r>
            <a:r>
              <a:rPr lang="en-US" dirty="0" err="1">
                <a:solidFill>
                  <a:schemeClr val="tx1"/>
                </a:solidFill>
                <a:latin typeface="UTM Avo" panose="02040603050506020204" pitchFamily="18" charset="0"/>
              </a:rPr>
              <a:t>natrate</a:t>
            </a:r>
            <a:endParaRPr lang="en-US" dirty="0">
              <a:solidFill>
                <a:schemeClr val="tx1"/>
              </a:solidFill>
              <a:latin typeface="UTM Avo" panose="02040603050506020204" pitchFamily="18" charset="0"/>
            </a:endParaRPr>
          </a:p>
        </p:txBody>
      </p:sp>
      <p:sp>
        <p:nvSpPr>
          <p:cNvPr id="11" name="Subtitle 4">
            <a:extLst>
              <a:ext uri="{FF2B5EF4-FFF2-40B4-BE49-F238E27FC236}">
                <a16:creationId xmlns:a16="http://schemas.microsoft.com/office/drawing/2014/main" id="{6563E2C9-3467-0836-D4D3-3D11ECAC18F4}"/>
              </a:ext>
            </a:extLst>
          </p:cNvPr>
          <p:cNvSpPr txBox="1">
            <a:spLocks/>
          </p:cNvSpPr>
          <p:nvPr/>
        </p:nvSpPr>
        <p:spPr>
          <a:xfrm>
            <a:off x="5049678" y="6119961"/>
            <a:ext cx="3332330" cy="4023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50000"/>
              </a:lnSpc>
              <a:spcBef>
                <a:spcPts val="600"/>
              </a:spcBef>
            </a:pPr>
            <a:r>
              <a:rPr lang="en-US" dirty="0">
                <a:solidFill>
                  <a:schemeClr val="tx1"/>
                </a:solidFill>
                <a:latin typeface="UTM Avo" panose="02040603050506020204" pitchFamily="18" charset="0"/>
              </a:rPr>
              <a:t>Aluminium sulfate</a:t>
            </a:r>
          </a:p>
          <a:p>
            <a:endParaRPr lang="vi-VN" dirty="0"/>
          </a:p>
        </p:txBody>
      </p:sp>
    </p:spTree>
    <p:extLst>
      <p:ext uri="{BB962C8B-B14F-4D97-AF65-F5344CB8AC3E}">
        <p14:creationId xmlns:p14="http://schemas.microsoft.com/office/powerpoint/2010/main" val="24753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anim calcmode="lin" valueType="num">
                                      <p:cBhvr>
                                        <p:cTn id="41" dur="2000" fill="hold"/>
                                        <p:tgtEl>
                                          <p:spTgt spid="8"/>
                                        </p:tgtEl>
                                        <p:attrNameLst>
                                          <p:attrName>ppt_w</p:attrName>
                                        </p:attrNameLst>
                                      </p:cBhvr>
                                      <p:tavLst>
                                        <p:tav tm="0" fmla="#ppt_w*sin(2.5*pi*$)">
                                          <p:val>
                                            <p:fltVal val="0"/>
                                          </p:val>
                                        </p:tav>
                                        <p:tav tm="100000">
                                          <p:val>
                                            <p:fltVal val="1"/>
                                          </p:val>
                                        </p:tav>
                                      </p:tavLst>
                                    </p:anim>
                                    <p:anim calcmode="lin" valueType="num">
                                      <p:cBhvr>
                                        <p:cTn id="4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anim calcmode="lin" valueType="num">
                                      <p:cBhvr>
                                        <p:cTn id="56" dur="2000" fill="hold"/>
                                        <p:tgtEl>
                                          <p:spTgt spid="11"/>
                                        </p:tgtEl>
                                        <p:attrNameLst>
                                          <p:attrName>ppt_w</p:attrName>
                                        </p:attrNameLst>
                                      </p:cBhvr>
                                      <p:tavLst>
                                        <p:tav tm="0" fmla="#ppt_w*sin(2.5*pi*$)">
                                          <p:val>
                                            <p:fltVal val="0"/>
                                          </p:val>
                                        </p:tav>
                                        <p:tav tm="100000">
                                          <p:val>
                                            <p:fltVal val="1"/>
                                          </p:val>
                                        </p:tav>
                                      </p:tavLst>
                                    </p:anim>
                                    <p:anim calcmode="lin" valueType="num">
                                      <p:cBhvr>
                                        <p:cTn id="5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6" grpId="0"/>
      <p:bldP spid="7" grpId="0"/>
      <p:bldP spid="8"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511BC0-973A-FAC7-7645-987E1E3C02B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F8FB85-CCF8-0C48-6915-76A1AEEB7C76}"/>
              </a:ext>
            </a:extLst>
          </p:cNvPr>
          <p:cNvSpPr/>
          <p:nvPr/>
        </p:nvSpPr>
        <p:spPr>
          <a:xfrm>
            <a:off x="670608" y="2002307"/>
            <a:ext cx="10850781" cy="1141488"/>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2. </a:t>
            </a:r>
            <a:r>
              <a:rPr lang="vi-VN" sz="2200" dirty="0">
                <a:solidFill>
                  <a:schemeClr val="tx1"/>
                </a:solidFill>
                <a:latin typeface="UTM Avo" panose="02040603050506020204" pitchFamily="18" charset="0"/>
              </a:rPr>
              <a:t>Sử dụng bảng tính tan, cho biết muối nào sau đây tan được trong nước:</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K</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Na</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CO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AgNO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KCl, CaCl</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BaCO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MgSO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a:t>
            </a:r>
          </a:p>
        </p:txBody>
      </p:sp>
      <p:pic>
        <p:nvPicPr>
          <p:cNvPr id="3" name="Picture 8">
            <a:extLst>
              <a:ext uri="{FF2B5EF4-FFF2-40B4-BE49-F238E27FC236}">
                <a16:creationId xmlns:a16="http://schemas.microsoft.com/office/drawing/2014/main" id="{8A7A1BE0-D1C6-9B76-0FBE-1B44E9EFE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5" y="1370335"/>
            <a:ext cx="1688512" cy="954777"/>
          </a:xfrm>
          <a:prstGeom prst="rect">
            <a:avLst/>
          </a:prstGeom>
        </p:spPr>
      </p:pic>
      <p:sp>
        <p:nvSpPr>
          <p:cNvPr id="4" name="Rectangle 3">
            <a:extLst>
              <a:ext uri="{FF2B5EF4-FFF2-40B4-BE49-F238E27FC236}">
                <a16:creationId xmlns:a16="http://schemas.microsoft.com/office/drawing/2014/main" id="{25EF8098-284C-BFB6-233A-0F1ECCFB6C4D}"/>
              </a:ext>
            </a:extLst>
          </p:cNvPr>
          <p:cNvSpPr/>
          <p:nvPr/>
        </p:nvSpPr>
        <p:spPr>
          <a:xfrm>
            <a:off x="1465244" y="3806305"/>
            <a:ext cx="4958303" cy="528286"/>
          </a:xfrm>
          <a:prstGeom prst="rect">
            <a:avLst/>
          </a:prstGeom>
          <a:solidFill>
            <a:schemeClr val="accent6">
              <a:lumMod val="40000"/>
              <a:lumOff val="60000"/>
            </a:schemeClr>
          </a:solidFill>
        </p:spPr>
        <p:txBody>
          <a:bodyPr wrap="square">
            <a:spAutoFit/>
          </a:bodyPr>
          <a:lstStyle/>
          <a:p>
            <a:pPr algn="ctr">
              <a:lnSpc>
                <a:spcPct val="150000"/>
              </a:lnSpc>
              <a:spcBef>
                <a:spcPts val="600"/>
              </a:spcBef>
            </a:pPr>
            <a:r>
              <a:rPr lang="vi-VN" sz="2200" dirty="0">
                <a:latin typeface="UTM Avo" panose="02040603050506020204" pitchFamily="18" charset="0"/>
              </a:rPr>
              <a:t>Các muối tan trong nước là: K</a:t>
            </a:r>
            <a:r>
              <a:rPr lang="vi-VN" sz="2200" baseline="-25000" dirty="0">
                <a:latin typeface="UTM Avo" panose="02040603050506020204" pitchFamily="18" charset="0"/>
              </a:rPr>
              <a:t>2</a:t>
            </a:r>
            <a:r>
              <a:rPr lang="vi-VN" sz="2200" dirty="0">
                <a:latin typeface="UTM Avo" panose="02040603050506020204" pitchFamily="18" charset="0"/>
              </a:rPr>
              <a:t>SO</a:t>
            </a:r>
            <a:r>
              <a:rPr lang="vi-VN" sz="2200" baseline="-25000" dirty="0">
                <a:latin typeface="UTM Avo" panose="02040603050506020204" pitchFamily="18" charset="0"/>
              </a:rPr>
              <a:t>4</a:t>
            </a:r>
            <a:endParaRPr lang="en-US" sz="2400" dirty="0">
              <a:latin typeface="UTM Avo" panose="02040603050506020204" pitchFamily="18"/>
              <a:cs typeface="Arial" panose="020B0604020202020204" pitchFamily="34" charset="0"/>
            </a:endParaRPr>
          </a:p>
        </p:txBody>
      </p:sp>
      <p:sp>
        <p:nvSpPr>
          <p:cNvPr id="5" name="Arrow: Down 4">
            <a:extLst>
              <a:ext uri="{FF2B5EF4-FFF2-40B4-BE49-F238E27FC236}">
                <a16:creationId xmlns:a16="http://schemas.microsoft.com/office/drawing/2014/main" id="{34A45826-680A-E1DD-55CD-0AD767F51386}"/>
              </a:ext>
            </a:extLst>
          </p:cNvPr>
          <p:cNvSpPr/>
          <p:nvPr/>
        </p:nvSpPr>
        <p:spPr>
          <a:xfrm>
            <a:off x="5882638" y="3431177"/>
            <a:ext cx="426720" cy="365760"/>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A836EB-6FE1-971F-6F5B-B794E20DFDFD}"/>
              </a:ext>
            </a:extLst>
          </p:cNvPr>
          <p:cNvSpPr/>
          <p:nvPr/>
        </p:nvSpPr>
        <p:spPr>
          <a:xfrm>
            <a:off x="6792419" y="3817407"/>
            <a:ext cx="1450828" cy="528286"/>
          </a:xfrm>
          <a:prstGeom prst="rect">
            <a:avLst/>
          </a:prstGeom>
          <a:solidFill>
            <a:schemeClr val="accent6">
              <a:lumMod val="40000"/>
              <a:lumOff val="60000"/>
            </a:schemeClr>
          </a:solidFill>
        </p:spPr>
        <p:txBody>
          <a:bodyPr wrap="square">
            <a:spAutoFit/>
          </a:bodyPr>
          <a:lstStyle/>
          <a:p>
            <a:pPr algn="ctr">
              <a:lnSpc>
                <a:spcPct val="150000"/>
              </a:lnSpc>
              <a:spcBef>
                <a:spcPts val="600"/>
              </a:spcBef>
            </a:pPr>
            <a:r>
              <a:rPr lang="vi-VN" sz="2200" dirty="0">
                <a:latin typeface="UTM Avo" panose="02040603050506020204" pitchFamily="18" charset="0"/>
              </a:rPr>
              <a:t>Na</a:t>
            </a:r>
            <a:r>
              <a:rPr lang="vi-VN" sz="2200" baseline="-25000" dirty="0">
                <a:latin typeface="UTM Avo" panose="02040603050506020204" pitchFamily="18" charset="0"/>
              </a:rPr>
              <a:t>2</a:t>
            </a:r>
            <a:r>
              <a:rPr lang="vi-VN" sz="2200" dirty="0">
                <a:latin typeface="UTM Avo" panose="02040603050506020204" pitchFamily="18" charset="0"/>
              </a:rPr>
              <a:t>CO</a:t>
            </a:r>
            <a:r>
              <a:rPr lang="vi-VN" sz="2200" baseline="-25000" dirty="0">
                <a:latin typeface="UTM Avo" panose="02040603050506020204" pitchFamily="18" charset="0"/>
              </a:rPr>
              <a:t>3</a:t>
            </a:r>
            <a:endParaRPr lang="en-US" sz="2400" dirty="0">
              <a:latin typeface="UTM Avo" panose="02040603050506020204" pitchFamily="18"/>
              <a:cs typeface="Arial" panose="020B0604020202020204" pitchFamily="34" charset="0"/>
            </a:endParaRPr>
          </a:p>
        </p:txBody>
      </p:sp>
      <p:sp>
        <p:nvSpPr>
          <p:cNvPr id="7" name="Rectangle 6">
            <a:extLst>
              <a:ext uri="{FF2B5EF4-FFF2-40B4-BE49-F238E27FC236}">
                <a16:creationId xmlns:a16="http://schemas.microsoft.com/office/drawing/2014/main" id="{9E8A0947-F8FE-5C17-BDC3-D26A6B29D12C}"/>
              </a:ext>
            </a:extLst>
          </p:cNvPr>
          <p:cNvSpPr/>
          <p:nvPr/>
        </p:nvSpPr>
        <p:spPr>
          <a:xfrm>
            <a:off x="8801533" y="3859669"/>
            <a:ext cx="1450828" cy="528286"/>
          </a:xfrm>
          <a:prstGeom prst="rect">
            <a:avLst/>
          </a:prstGeom>
          <a:solidFill>
            <a:schemeClr val="accent6">
              <a:lumMod val="40000"/>
              <a:lumOff val="60000"/>
            </a:schemeClr>
          </a:solidFill>
        </p:spPr>
        <p:txBody>
          <a:bodyPr wrap="square">
            <a:spAutoFit/>
          </a:bodyPr>
          <a:lstStyle/>
          <a:p>
            <a:pPr algn="ctr">
              <a:lnSpc>
                <a:spcPct val="150000"/>
              </a:lnSpc>
              <a:spcBef>
                <a:spcPts val="600"/>
              </a:spcBef>
            </a:pPr>
            <a:r>
              <a:rPr lang="vi-VN" sz="2200" dirty="0">
                <a:latin typeface="UTM Avo" panose="02040603050506020204" pitchFamily="18" charset="0"/>
              </a:rPr>
              <a:t>AgNO</a:t>
            </a:r>
            <a:r>
              <a:rPr lang="vi-VN" sz="2200" baseline="-25000" dirty="0">
                <a:latin typeface="UTM Avo" panose="02040603050506020204" pitchFamily="18" charset="0"/>
              </a:rPr>
              <a:t>3</a:t>
            </a:r>
            <a:endParaRPr lang="en-US" sz="2400" dirty="0">
              <a:latin typeface="UTM Avo" panose="02040603050506020204" pitchFamily="18"/>
              <a:cs typeface="Arial" panose="020B0604020202020204" pitchFamily="34" charset="0"/>
            </a:endParaRPr>
          </a:p>
        </p:txBody>
      </p:sp>
      <p:sp>
        <p:nvSpPr>
          <p:cNvPr id="8" name="Rectangle 7">
            <a:extLst>
              <a:ext uri="{FF2B5EF4-FFF2-40B4-BE49-F238E27FC236}">
                <a16:creationId xmlns:a16="http://schemas.microsoft.com/office/drawing/2014/main" id="{015ED895-D68F-F340-AB00-AEAA4E34BE73}"/>
              </a:ext>
            </a:extLst>
          </p:cNvPr>
          <p:cNvSpPr/>
          <p:nvPr/>
        </p:nvSpPr>
        <p:spPr>
          <a:xfrm>
            <a:off x="4972719" y="4648124"/>
            <a:ext cx="1450828" cy="528286"/>
          </a:xfrm>
          <a:prstGeom prst="rect">
            <a:avLst/>
          </a:prstGeom>
          <a:solidFill>
            <a:schemeClr val="accent6">
              <a:lumMod val="40000"/>
              <a:lumOff val="60000"/>
            </a:schemeClr>
          </a:solidFill>
        </p:spPr>
        <p:txBody>
          <a:bodyPr wrap="square">
            <a:spAutoFit/>
          </a:bodyPr>
          <a:lstStyle/>
          <a:p>
            <a:pPr algn="ctr">
              <a:lnSpc>
                <a:spcPct val="150000"/>
              </a:lnSpc>
              <a:spcBef>
                <a:spcPts val="600"/>
              </a:spcBef>
            </a:pPr>
            <a:r>
              <a:rPr lang="vi-VN" sz="2200" dirty="0">
                <a:latin typeface="UTM Avo" panose="02040603050506020204" pitchFamily="18" charset="0"/>
              </a:rPr>
              <a:t>KCl</a:t>
            </a:r>
            <a:endParaRPr lang="en-US" sz="2400" dirty="0">
              <a:latin typeface="UTM Avo" panose="02040603050506020204" pitchFamily="18"/>
              <a:cs typeface="Arial" panose="020B0604020202020204" pitchFamily="34" charset="0"/>
            </a:endParaRPr>
          </a:p>
        </p:txBody>
      </p:sp>
      <p:sp>
        <p:nvSpPr>
          <p:cNvPr id="9" name="Rectangle 8">
            <a:extLst>
              <a:ext uri="{FF2B5EF4-FFF2-40B4-BE49-F238E27FC236}">
                <a16:creationId xmlns:a16="http://schemas.microsoft.com/office/drawing/2014/main" id="{8D1BC951-FEE0-92D3-22B5-BA1D6AA74C26}"/>
              </a:ext>
            </a:extLst>
          </p:cNvPr>
          <p:cNvSpPr/>
          <p:nvPr/>
        </p:nvSpPr>
        <p:spPr>
          <a:xfrm>
            <a:off x="6792419" y="4681586"/>
            <a:ext cx="1450828" cy="528286"/>
          </a:xfrm>
          <a:prstGeom prst="rect">
            <a:avLst/>
          </a:prstGeom>
          <a:solidFill>
            <a:schemeClr val="accent6">
              <a:lumMod val="40000"/>
              <a:lumOff val="60000"/>
            </a:schemeClr>
          </a:solidFill>
        </p:spPr>
        <p:txBody>
          <a:bodyPr wrap="square">
            <a:spAutoFit/>
          </a:bodyPr>
          <a:lstStyle/>
          <a:p>
            <a:pPr algn="ctr">
              <a:lnSpc>
                <a:spcPct val="150000"/>
              </a:lnSpc>
              <a:spcBef>
                <a:spcPts val="600"/>
              </a:spcBef>
            </a:pPr>
            <a:r>
              <a:rPr lang="vi-VN" sz="2200" dirty="0">
                <a:latin typeface="UTM Avo" panose="02040603050506020204" pitchFamily="18" charset="0"/>
              </a:rPr>
              <a:t>MgSO</a:t>
            </a:r>
            <a:r>
              <a:rPr lang="vi-VN" sz="2200" baseline="-25000" dirty="0">
                <a:latin typeface="UTM Avo" panose="02040603050506020204" pitchFamily="18" charset="0"/>
              </a:rPr>
              <a:t>4</a:t>
            </a:r>
            <a:r>
              <a:rPr lang="vi-VN" sz="2200" dirty="0">
                <a:latin typeface="UTM Avo" panose="02040603050506020204" pitchFamily="18" charset="0"/>
              </a:rPr>
              <a:t>.</a:t>
            </a:r>
            <a:endParaRPr lang="en-US" sz="2400" dirty="0">
              <a:latin typeface="UTM Avo" panose="02040603050506020204" pitchFamily="18"/>
              <a:cs typeface="Arial" panose="020B0604020202020204" pitchFamily="34" charset="0"/>
            </a:endParaRPr>
          </a:p>
        </p:txBody>
      </p:sp>
      <p:sp>
        <p:nvSpPr>
          <p:cNvPr id="10" name="Rectangle 9">
            <a:extLst>
              <a:ext uri="{FF2B5EF4-FFF2-40B4-BE49-F238E27FC236}">
                <a16:creationId xmlns:a16="http://schemas.microsoft.com/office/drawing/2014/main" id="{62BD7305-0B23-4DC3-4964-F5D8AD1CDE3E}"/>
              </a:ext>
            </a:extLst>
          </p:cNvPr>
          <p:cNvSpPr/>
          <p:nvPr/>
        </p:nvSpPr>
        <p:spPr>
          <a:xfrm>
            <a:off x="8801533" y="4689702"/>
            <a:ext cx="1450828" cy="528286"/>
          </a:xfrm>
          <a:prstGeom prst="rect">
            <a:avLst/>
          </a:prstGeom>
          <a:solidFill>
            <a:schemeClr val="accent6">
              <a:lumMod val="40000"/>
              <a:lumOff val="60000"/>
            </a:schemeClr>
          </a:solidFill>
        </p:spPr>
        <p:txBody>
          <a:bodyPr wrap="square">
            <a:spAutoFit/>
          </a:bodyPr>
          <a:lstStyle/>
          <a:p>
            <a:pPr algn="ctr">
              <a:lnSpc>
                <a:spcPct val="150000"/>
              </a:lnSpc>
              <a:spcBef>
                <a:spcPts val="600"/>
              </a:spcBef>
            </a:pPr>
            <a:r>
              <a:rPr lang="vi-VN" sz="2200" dirty="0">
                <a:latin typeface="UTM Avo" panose="02040603050506020204" pitchFamily="18" charset="0"/>
              </a:rPr>
              <a:t>CaCl</a:t>
            </a:r>
            <a:r>
              <a:rPr lang="vi-VN" sz="2200" baseline="-25000" dirty="0">
                <a:latin typeface="UTM Avo" panose="02040603050506020204" pitchFamily="18" charset="0"/>
              </a:rPr>
              <a:t>2 </a:t>
            </a:r>
            <a:endParaRPr lang="en-US" sz="2400" dirty="0">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36562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D9E399-81DD-1C96-8E2C-3D309FCE6FF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5A495F-3058-F807-D379-28E1F1FD281B}"/>
              </a:ext>
            </a:extLst>
          </p:cNvPr>
          <p:cNvSpPr/>
          <p:nvPr/>
        </p:nvSpPr>
        <p:spPr>
          <a:xfrm>
            <a:off x="670608" y="2002307"/>
            <a:ext cx="10850781" cy="1650866"/>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3. </a:t>
            </a:r>
            <a:r>
              <a:rPr lang="vi-VN" sz="2200" dirty="0">
                <a:solidFill>
                  <a:schemeClr val="tx1"/>
                </a:solidFill>
                <a:latin typeface="UTM Avo" panose="02040603050506020204" pitchFamily="18" charset="0"/>
              </a:rPr>
              <a:t>Dung dịch CuSO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có màu xanh lam, dung dịch ZnSO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không màu. Viết phương trình hoá học xảy ra khi ngâm Zn trong dung dịch CuSO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dự đoán sự thay đổi về màu của dung dịch trong quá trình trên.</a:t>
            </a:r>
          </a:p>
        </p:txBody>
      </p:sp>
      <p:pic>
        <p:nvPicPr>
          <p:cNvPr id="3" name="Picture 8">
            <a:extLst>
              <a:ext uri="{FF2B5EF4-FFF2-40B4-BE49-F238E27FC236}">
                <a16:creationId xmlns:a16="http://schemas.microsoft.com/office/drawing/2014/main" id="{619E3AF0-73B5-CD59-B394-3F839F79C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5" y="1370335"/>
            <a:ext cx="1688512" cy="954777"/>
          </a:xfrm>
          <a:prstGeom prst="rect">
            <a:avLst/>
          </a:prstGeom>
        </p:spPr>
      </p:pic>
      <p:sp>
        <p:nvSpPr>
          <p:cNvPr id="4" name="Rectangle 3">
            <a:extLst>
              <a:ext uri="{FF2B5EF4-FFF2-40B4-BE49-F238E27FC236}">
                <a16:creationId xmlns:a16="http://schemas.microsoft.com/office/drawing/2014/main" id="{69F42C82-B8B0-3D46-D2AB-38BD0A9A2DA6}"/>
              </a:ext>
            </a:extLst>
          </p:cNvPr>
          <p:cNvSpPr/>
          <p:nvPr/>
        </p:nvSpPr>
        <p:spPr>
          <a:xfrm>
            <a:off x="1629115" y="4499676"/>
            <a:ext cx="8933766" cy="1543949"/>
          </a:xfrm>
          <a:prstGeom prst="rect">
            <a:avLst/>
          </a:prstGeom>
          <a:solidFill>
            <a:schemeClr val="accent6">
              <a:lumMod val="40000"/>
              <a:lumOff val="60000"/>
            </a:schemeClr>
          </a:solidFill>
        </p:spPr>
        <p:txBody>
          <a:bodyPr wrap="square">
            <a:spAutoFit/>
          </a:bodyPr>
          <a:lstStyle/>
          <a:p>
            <a:pPr>
              <a:lnSpc>
                <a:spcPct val="150000"/>
              </a:lnSpc>
            </a:pPr>
            <a:r>
              <a:rPr lang="vi-VN" sz="2200" dirty="0">
                <a:latin typeface="UTM Avo" panose="02040603050506020204" pitchFamily="18" charset="0"/>
              </a:rPr>
              <a:t>- Phương trình hoá học xảy ra: Zn + CuSO</a:t>
            </a:r>
            <a:r>
              <a:rPr lang="vi-VN" sz="2200" baseline="-25000" dirty="0">
                <a:latin typeface="UTM Avo" panose="02040603050506020204" pitchFamily="18" charset="0"/>
              </a:rPr>
              <a:t>4</a:t>
            </a:r>
            <a:r>
              <a:rPr lang="vi-VN" sz="2200" dirty="0">
                <a:latin typeface="UTM Avo" panose="02040603050506020204" pitchFamily="18" charset="0"/>
              </a:rPr>
              <a:t> → ZnSO</a:t>
            </a:r>
            <a:r>
              <a:rPr lang="vi-VN" sz="2200" baseline="-25000" dirty="0">
                <a:latin typeface="UTM Avo" panose="02040603050506020204" pitchFamily="18" charset="0"/>
              </a:rPr>
              <a:t>4</a:t>
            </a:r>
            <a:r>
              <a:rPr lang="vi-VN" sz="2200" dirty="0">
                <a:latin typeface="UTM Avo" panose="02040603050506020204" pitchFamily="18" charset="0"/>
              </a:rPr>
              <a:t> + Cu.</a:t>
            </a:r>
          </a:p>
          <a:p>
            <a:pPr>
              <a:lnSpc>
                <a:spcPct val="150000"/>
              </a:lnSpc>
            </a:pPr>
            <a:r>
              <a:rPr lang="vi-VN" sz="2200" dirty="0">
                <a:latin typeface="UTM Avo" panose="02040603050506020204" pitchFamily="18" charset="0"/>
              </a:rPr>
              <a:t>- Dự đoán sự thay đổi màu của dung dịch: Dung dịch nhạt màu dần đến mất màu.</a:t>
            </a:r>
          </a:p>
        </p:txBody>
      </p:sp>
      <p:sp>
        <p:nvSpPr>
          <p:cNvPr id="5" name="Arrow: Down 4">
            <a:extLst>
              <a:ext uri="{FF2B5EF4-FFF2-40B4-BE49-F238E27FC236}">
                <a16:creationId xmlns:a16="http://schemas.microsoft.com/office/drawing/2014/main" id="{2E8125D7-1239-FBCF-EB66-25BA5AF29142}"/>
              </a:ext>
            </a:extLst>
          </p:cNvPr>
          <p:cNvSpPr/>
          <p:nvPr/>
        </p:nvSpPr>
        <p:spPr>
          <a:xfrm>
            <a:off x="5882638" y="3950847"/>
            <a:ext cx="426720" cy="365760"/>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0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542A77-6753-EEEE-8E6B-7964476EB878}"/>
              </a:ext>
            </a:extLst>
          </p:cNvPr>
          <p:cNvSpPr txBox="1"/>
          <p:nvPr/>
        </p:nvSpPr>
        <p:spPr>
          <a:xfrm>
            <a:off x="1559911" y="1699766"/>
            <a:ext cx="9072178" cy="2051780"/>
          </a:xfrm>
          <a:prstGeom prst="rect">
            <a:avLst/>
          </a:prstGeom>
          <a:noFill/>
        </p:spPr>
        <p:txBody>
          <a:bodyPr wrap="square">
            <a:spAutoFit/>
          </a:bodyPr>
          <a:lstStyle>
            <a:defPPr>
              <a:defRPr lang="en-US"/>
            </a:defPPr>
            <a:lvl1pPr algn="just">
              <a:lnSpc>
                <a:spcPct val="150000"/>
              </a:lnSpc>
              <a:defRPr sz="2200">
                <a:latin typeface="UTM Avo" panose="02040603050506020204" pitchFamily="18" charset="0"/>
              </a:defRPr>
            </a:lvl1pPr>
          </a:lstStyle>
          <a:p>
            <a:r>
              <a:rPr lang="vi-VN" dirty="0"/>
              <a:t>Muối là loại hợp chất có nhiều trong tự nhiên, trong nước biển, trong đất, trong các mỏ (hình 12.1). Vậy muối là gì? Muối có những tính chất hoá học nào? Mối liên hệ giữa muối với các loại hợp chất khác được thể hiện như thế nào? </a:t>
            </a:r>
            <a:endParaRPr lang="en-US" dirty="0"/>
          </a:p>
        </p:txBody>
      </p:sp>
      <p:pic>
        <p:nvPicPr>
          <p:cNvPr id="4" name="Picture 3">
            <a:extLst>
              <a:ext uri="{FF2B5EF4-FFF2-40B4-BE49-F238E27FC236}">
                <a16:creationId xmlns:a16="http://schemas.microsoft.com/office/drawing/2014/main" id="{19359609-DA4B-8272-C701-5FA31A38A042}"/>
              </a:ext>
            </a:extLst>
          </p:cNvPr>
          <p:cNvPicPr>
            <a:picLocks noChangeAspect="1"/>
          </p:cNvPicPr>
          <p:nvPr/>
        </p:nvPicPr>
        <p:blipFill>
          <a:blip r:embed="rId3"/>
          <a:stretch>
            <a:fillRect/>
          </a:stretch>
        </p:blipFill>
        <p:spPr>
          <a:xfrm>
            <a:off x="2864088" y="3821214"/>
            <a:ext cx="6463824" cy="2862231"/>
          </a:xfrm>
          <a:prstGeom prst="rect">
            <a:avLst/>
          </a:prstGeom>
        </p:spPr>
      </p:pic>
    </p:spTree>
    <p:extLst>
      <p:ext uri="{BB962C8B-B14F-4D97-AF65-F5344CB8AC3E}">
        <p14:creationId xmlns:p14="http://schemas.microsoft.com/office/powerpoint/2010/main" val="117120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935A1F-F282-FFF0-7D86-F2B2C38279C6}"/>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8C49E0-11F8-3AB9-E4F8-239B18432B92}"/>
              </a:ext>
            </a:extLst>
          </p:cNvPr>
          <p:cNvSpPr/>
          <p:nvPr/>
        </p:nvSpPr>
        <p:spPr>
          <a:xfrm>
            <a:off x="670608" y="1871678"/>
            <a:ext cx="10850781" cy="1650866"/>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4. </a:t>
            </a:r>
            <a:r>
              <a:rPr lang="vi-VN" sz="2200" dirty="0">
                <a:solidFill>
                  <a:schemeClr val="tx1"/>
                </a:solidFill>
                <a:latin typeface="UTM Avo" panose="02040603050506020204" pitchFamily="18" charset="0"/>
              </a:rPr>
              <a:t>Viết phương trình hoá học của phản ứng xảy ra trong các trường hợp sau:</a:t>
            </a:r>
          </a:p>
          <a:p>
            <a:pPr algn="just">
              <a:lnSpc>
                <a:spcPct val="150000"/>
              </a:lnSpc>
            </a:pPr>
            <a:r>
              <a:rPr lang="vi-VN" sz="2200" dirty="0">
                <a:solidFill>
                  <a:schemeClr val="tx1"/>
                </a:solidFill>
                <a:latin typeface="UTM Avo" panose="02040603050506020204" pitchFamily="18" charset="0"/>
              </a:rPr>
              <a:t>a) Cho Fe vào dung dịch CuSO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a:t>
            </a:r>
          </a:p>
          <a:p>
            <a:pPr algn="just">
              <a:lnSpc>
                <a:spcPct val="150000"/>
              </a:lnSpc>
            </a:pPr>
            <a:r>
              <a:rPr lang="vi-VN" sz="2200" dirty="0">
                <a:solidFill>
                  <a:schemeClr val="tx1"/>
                </a:solidFill>
                <a:latin typeface="UTM Avo" panose="02040603050506020204" pitchFamily="18" charset="0"/>
              </a:rPr>
              <a:t>b) Cho Zn vào dung dịch AgNO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p>
        </p:txBody>
      </p:sp>
      <p:pic>
        <p:nvPicPr>
          <p:cNvPr id="3" name="Picture 8">
            <a:extLst>
              <a:ext uri="{FF2B5EF4-FFF2-40B4-BE49-F238E27FC236}">
                <a16:creationId xmlns:a16="http://schemas.microsoft.com/office/drawing/2014/main" id="{1B37B332-4A3B-90E3-7B52-999074D172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5" y="1239706"/>
            <a:ext cx="1688512" cy="954777"/>
          </a:xfrm>
          <a:prstGeom prst="rect">
            <a:avLst/>
          </a:prstGeom>
        </p:spPr>
      </p:pic>
      <p:sp>
        <p:nvSpPr>
          <p:cNvPr id="4" name="Rectangle 3">
            <a:extLst>
              <a:ext uri="{FF2B5EF4-FFF2-40B4-BE49-F238E27FC236}">
                <a16:creationId xmlns:a16="http://schemas.microsoft.com/office/drawing/2014/main" id="{34227C32-AAAC-8F35-8C69-6B1A2F7BA2E7}"/>
              </a:ext>
            </a:extLst>
          </p:cNvPr>
          <p:cNvSpPr/>
          <p:nvPr/>
        </p:nvSpPr>
        <p:spPr>
          <a:xfrm>
            <a:off x="3396649" y="4502561"/>
            <a:ext cx="5398702" cy="1552926"/>
          </a:xfrm>
          <a:prstGeom prst="rect">
            <a:avLst/>
          </a:prstGeom>
          <a:solidFill>
            <a:schemeClr val="accent6">
              <a:lumMod val="40000"/>
              <a:lumOff val="60000"/>
            </a:schemeClr>
          </a:solidFill>
        </p:spPr>
        <p:txBody>
          <a:bodyPr wrap="square">
            <a:spAutoFit/>
          </a:bodyPr>
          <a:lstStyle/>
          <a:p>
            <a:pPr algn="just">
              <a:lnSpc>
                <a:spcPct val="150000"/>
              </a:lnSpc>
            </a:pPr>
            <a:r>
              <a:rPr lang="vi-VN" sz="2200" dirty="0">
                <a:latin typeface="UTM Avo" panose="02040603050506020204" pitchFamily="18" charset="0"/>
              </a:rPr>
              <a:t>Phương trình hoá học xảy ra:</a:t>
            </a:r>
          </a:p>
          <a:p>
            <a:pPr algn="just">
              <a:lnSpc>
                <a:spcPct val="150000"/>
              </a:lnSpc>
            </a:pPr>
            <a:r>
              <a:rPr lang="vi-VN" sz="2200" dirty="0">
                <a:latin typeface="UTM Avo" panose="02040603050506020204" pitchFamily="18" charset="0"/>
              </a:rPr>
              <a:t>a) Fe + CuSO</a:t>
            </a:r>
            <a:r>
              <a:rPr lang="vi-VN" sz="2200" baseline="-25000" dirty="0">
                <a:latin typeface="UTM Avo" panose="02040603050506020204" pitchFamily="18" charset="0"/>
              </a:rPr>
              <a:t>4</a:t>
            </a:r>
            <a:r>
              <a:rPr lang="vi-VN" sz="2200" dirty="0">
                <a:latin typeface="UTM Avo" panose="02040603050506020204" pitchFamily="18" charset="0"/>
              </a:rPr>
              <a:t> → FeSO</a:t>
            </a:r>
            <a:r>
              <a:rPr lang="vi-VN" sz="2200" baseline="-25000" dirty="0">
                <a:latin typeface="UTM Avo" panose="02040603050506020204" pitchFamily="18" charset="0"/>
              </a:rPr>
              <a:t>4</a:t>
            </a:r>
            <a:r>
              <a:rPr lang="vi-VN" sz="2200" dirty="0">
                <a:latin typeface="UTM Avo" panose="02040603050506020204" pitchFamily="18" charset="0"/>
              </a:rPr>
              <a:t> + Cu.</a:t>
            </a:r>
          </a:p>
          <a:p>
            <a:pPr algn="just">
              <a:lnSpc>
                <a:spcPct val="150000"/>
              </a:lnSpc>
            </a:pPr>
            <a:r>
              <a:rPr lang="vi-VN" sz="2200" dirty="0">
                <a:latin typeface="UTM Avo" panose="02040603050506020204" pitchFamily="18" charset="0"/>
              </a:rPr>
              <a:t>b) Zn + 2AgNO</a:t>
            </a:r>
            <a:r>
              <a:rPr lang="vi-VN" sz="2200" baseline="-25000" dirty="0">
                <a:latin typeface="UTM Avo" panose="02040603050506020204" pitchFamily="18" charset="0"/>
              </a:rPr>
              <a:t>3</a:t>
            </a:r>
            <a:r>
              <a:rPr lang="vi-VN" sz="2200" dirty="0">
                <a:latin typeface="UTM Avo" panose="02040603050506020204" pitchFamily="18" charset="0"/>
              </a:rPr>
              <a:t> → Zn(NO</a:t>
            </a:r>
            <a:r>
              <a:rPr lang="vi-VN" sz="2200" baseline="-25000" dirty="0">
                <a:latin typeface="UTM Avo" panose="02040603050506020204" pitchFamily="18" charset="0"/>
              </a:rPr>
              <a:t>3</a:t>
            </a:r>
            <a:r>
              <a:rPr lang="vi-VN" sz="2200" dirty="0">
                <a:latin typeface="UTM Avo" panose="02040603050506020204" pitchFamily="18" charset="0"/>
              </a:rPr>
              <a:t>)</a:t>
            </a:r>
            <a:r>
              <a:rPr lang="vi-VN" sz="2200" baseline="-25000" dirty="0">
                <a:latin typeface="UTM Avo" panose="02040603050506020204" pitchFamily="18" charset="0"/>
              </a:rPr>
              <a:t>2</a:t>
            </a:r>
            <a:r>
              <a:rPr lang="vi-VN" sz="2200" dirty="0">
                <a:latin typeface="UTM Avo" panose="02040603050506020204" pitchFamily="18" charset="0"/>
              </a:rPr>
              <a:t> + 2Ag.</a:t>
            </a:r>
          </a:p>
        </p:txBody>
      </p:sp>
      <p:sp>
        <p:nvSpPr>
          <p:cNvPr id="5" name="Arrow: Down 4">
            <a:extLst>
              <a:ext uri="{FF2B5EF4-FFF2-40B4-BE49-F238E27FC236}">
                <a16:creationId xmlns:a16="http://schemas.microsoft.com/office/drawing/2014/main" id="{713308DD-3261-AB52-B9E2-01C9F800BAF1}"/>
              </a:ext>
            </a:extLst>
          </p:cNvPr>
          <p:cNvSpPr/>
          <p:nvPr/>
        </p:nvSpPr>
        <p:spPr>
          <a:xfrm>
            <a:off x="5882638" y="3820218"/>
            <a:ext cx="426720" cy="365760"/>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4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DF2175-30F0-F6A0-DB45-8887A424A80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4F7049-562D-2601-9A26-A57476CE4DCB}"/>
              </a:ext>
            </a:extLst>
          </p:cNvPr>
          <p:cNvSpPr/>
          <p:nvPr/>
        </p:nvSpPr>
        <p:spPr>
          <a:xfrm>
            <a:off x="1084241" y="1717094"/>
            <a:ext cx="10023517" cy="2230059"/>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5. </a:t>
            </a:r>
            <a:r>
              <a:rPr lang="vi-VN" sz="2200" dirty="0">
                <a:solidFill>
                  <a:schemeClr val="tx1"/>
                </a:solidFill>
                <a:latin typeface="UTM Avo" panose="02040603050506020204" pitchFamily="18" charset="0"/>
              </a:rPr>
              <a:t>Dự đoán các hiện tượng xảy ra trong các thí nghiệm sau:</a:t>
            </a:r>
          </a:p>
          <a:p>
            <a:pPr algn="just">
              <a:lnSpc>
                <a:spcPct val="150000"/>
              </a:lnSpc>
            </a:pPr>
            <a:r>
              <a:rPr lang="vi-VN" sz="2200" dirty="0">
                <a:solidFill>
                  <a:schemeClr val="tx1"/>
                </a:solidFill>
                <a:latin typeface="UTM Avo" panose="02040603050506020204" pitchFamily="18" charset="0"/>
              </a:rPr>
              <a:t>a) Nhỏ dung dịch 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en-US" sz="2200" baseline="-250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loãng vào dung dịch Na</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CO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p>
          <a:p>
            <a:pPr algn="just">
              <a:lnSpc>
                <a:spcPct val="150000"/>
              </a:lnSpc>
            </a:pPr>
            <a:r>
              <a:rPr lang="vi-VN" sz="2200" dirty="0">
                <a:solidFill>
                  <a:schemeClr val="tx1"/>
                </a:solidFill>
                <a:latin typeface="UTM Avo" panose="02040603050506020204" pitchFamily="18" charset="0"/>
              </a:rPr>
              <a:t>b) Nhỏ dung dịch HCl loãng vào dung dịch AgNO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p>
          <a:p>
            <a:pPr algn="just">
              <a:lnSpc>
                <a:spcPct val="150000"/>
              </a:lnSpc>
            </a:pPr>
            <a:r>
              <a:rPr lang="vi-VN" sz="2200" dirty="0">
                <a:solidFill>
                  <a:schemeClr val="tx1"/>
                </a:solidFill>
                <a:latin typeface="UTM Avo" panose="02040603050506020204" pitchFamily="18" charset="0"/>
              </a:rPr>
              <a:t>Giải thích và viết phương trình hoá học của phản ứng xảy ra (nếu có).</a:t>
            </a:r>
          </a:p>
        </p:txBody>
      </p:sp>
      <p:pic>
        <p:nvPicPr>
          <p:cNvPr id="3" name="Picture 8">
            <a:extLst>
              <a:ext uri="{FF2B5EF4-FFF2-40B4-BE49-F238E27FC236}">
                <a16:creationId xmlns:a16="http://schemas.microsoft.com/office/drawing/2014/main" id="{D848A47B-2EDF-D6E4-D2A7-787681E599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5" y="1239706"/>
            <a:ext cx="1688512" cy="954777"/>
          </a:xfrm>
          <a:prstGeom prst="rect">
            <a:avLst/>
          </a:prstGeom>
        </p:spPr>
      </p:pic>
      <p:sp>
        <p:nvSpPr>
          <p:cNvPr id="4" name="Rectangle 3">
            <a:extLst>
              <a:ext uri="{FF2B5EF4-FFF2-40B4-BE49-F238E27FC236}">
                <a16:creationId xmlns:a16="http://schemas.microsoft.com/office/drawing/2014/main" id="{0EBB9183-672B-17DA-D655-1755A125D774}"/>
              </a:ext>
            </a:extLst>
          </p:cNvPr>
          <p:cNvSpPr/>
          <p:nvPr/>
        </p:nvSpPr>
        <p:spPr>
          <a:xfrm>
            <a:off x="1184364" y="4502561"/>
            <a:ext cx="9823270" cy="2060757"/>
          </a:xfrm>
          <a:prstGeom prst="rect">
            <a:avLst/>
          </a:prstGeom>
          <a:solidFill>
            <a:schemeClr val="accent6">
              <a:lumMod val="40000"/>
              <a:lumOff val="60000"/>
            </a:schemeClr>
          </a:solidFill>
        </p:spPr>
        <p:txBody>
          <a:bodyPr wrap="square">
            <a:spAutoFit/>
          </a:bodyPr>
          <a:lstStyle/>
          <a:p>
            <a:pPr algn="just">
              <a:lnSpc>
                <a:spcPct val="150000"/>
              </a:lnSpc>
            </a:pPr>
            <a:r>
              <a:rPr lang="vi-VN" sz="2200" dirty="0">
                <a:latin typeface="UTM Avo" panose="02040603050506020204" pitchFamily="18" charset="0"/>
              </a:rPr>
              <a:t>a) Hiện tượng: có khí thoát ra.</a:t>
            </a:r>
          </a:p>
          <a:p>
            <a:pPr algn="just">
              <a:lnSpc>
                <a:spcPct val="150000"/>
              </a:lnSpc>
            </a:pPr>
            <a:r>
              <a:rPr lang="vi-VN" sz="2200" dirty="0">
                <a:latin typeface="UTM Avo" panose="02040603050506020204" pitchFamily="18" charset="0"/>
              </a:rPr>
              <a:t>Giải thích: H</a:t>
            </a:r>
            <a:r>
              <a:rPr lang="vi-VN" sz="2200" baseline="-25000" dirty="0">
                <a:latin typeface="UTM Avo" panose="02040603050506020204" pitchFamily="18" charset="0"/>
              </a:rPr>
              <a:t>2</a:t>
            </a:r>
            <a:r>
              <a:rPr lang="vi-VN" sz="2200" dirty="0">
                <a:latin typeface="UTM Avo" panose="02040603050506020204" pitchFamily="18" charset="0"/>
              </a:rPr>
              <a:t>SO</a:t>
            </a:r>
            <a:r>
              <a:rPr lang="vi-VN" sz="2200" baseline="-25000" dirty="0">
                <a:latin typeface="UTM Avo" panose="02040603050506020204" pitchFamily="18" charset="0"/>
              </a:rPr>
              <a:t>4</a:t>
            </a:r>
            <a:r>
              <a:rPr lang="vi-VN" sz="2200" dirty="0">
                <a:latin typeface="UTM Avo" panose="02040603050506020204" pitchFamily="18" charset="0"/>
              </a:rPr>
              <a:t> loãng tác dụng với Na</a:t>
            </a:r>
            <a:r>
              <a:rPr lang="vi-VN" sz="2200" baseline="-25000" dirty="0">
                <a:latin typeface="UTM Avo" panose="02040603050506020204" pitchFamily="18" charset="0"/>
              </a:rPr>
              <a:t>2</a:t>
            </a:r>
            <a:r>
              <a:rPr lang="vi-VN" sz="2200" dirty="0">
                <a:latin typeface="UTM Avo" panose="02040603050506020204" pitchFamily="18" charset="0"/>
              </a:rPr>
              <a:t>CO</a:t>
            </a:r>
            <a:r>
              <a:rPr lang="vi-VN" sz="2200" baseline="-25000" dirty="0">
                <a:latin typeface="UTM Avo" panose="02040603050506020204" pitchFamily="18" charset="0"/>
              </a:rPr>
              <a:t>3</a:t>
            </a:r>
            <a:r>
              <a:rPr lang="vi-VN" sz="2200" dirty="0">
                <a:latin typeface="UTM Avo" panose="02040603050506020204" pitchFamily="18" charset="0"/>
              </a:rPr>
              <a:t> sinh ra khí CO</a:t>
            </a:r>
            <a:r>
              <a:rPr lang="vi-VN" sz="2200" baseline="-25000" dirty="0">
                <a:latin typeface="UTM Avo" panose="02040603050506020204" pitchFamily="18" charset="0"/>
              </a:rPr>
              <a:t>2</a:t>
            </a:r>
            <a:r>
              <a:rPr lang="vi-VN" sz="2200" dirty="0">
                <a:latin typeface="UTM Avo" panose="02040603050506020204" pitchFamily="18" charset="0"/>
              </a:rPr>
              <a:t> theo phương trình hoá học: </a:t>
            </a:r>
            <a:endParaRPr lang="en-US" sz="2200" dirty="0">
              <a:latin typeface="UTM Avo" panose="02040603050506020204" pitchFamily="18" charset="0"/>
            </a:endParaRPr>
          </a:p>
          <a:p>
            <a:pPr algn="ctr">
              <a:lnSpc>
                <a:spcPct val="150000"/>
              </a:lnSpc>
            </a:pPr>
            <a:r>
              <a:rPr lang="vi-VN" sz="2200" dirty="0">
                <a:latin typeface="UTM Avo" panose="02040603050506020204" pitchFamily="18" charset="0"/>
              </a:rPr>
              <a:t>H</a:t>
            </a:r>
            <a:r>
              <a:rPr lang="vi-VN" sz="2200" baseline="-25000" dirty="0">
                <a:latin typeface="UTM Avo" panose="02040603050506020204" pitchFamily="18" charset="0"/>
              </a:rPr>
              <a:t>2</a:t>
            </a:r>
            <a:r>
              <a:rPr lang="vi-VN" sz="2200" dirty="0">
                <a:latin typeface="UTM Avo" panose="02040603050506020204" pitchFamily="18" charset="0"/>
              </a:rPr>
              <a:t>SO</a:t>
            </a:r>
            <a:r>
              <a:rPr lang="vi-VN" sz="2200" baseline="-25000" dirty="0">
                <a:latin typeface="UTM Avo" panose="02040603050506020204" pitchFamily="18" charset="0"/>
              </a:rPr>
              <a:t>4</a:t>
            </a:r>
            <a:r>
              <a:rPr lang="vi-VN" sz="2200" dirty="0">
                <a:latin typeface="UTM Avo" panose="02040603050506020204" pitchFamily="18" charset="0"/>
              </a:rPr>
              <a:t> + Na</a:t>
            </a:r>
            <a:r>
              <a:rPr lang="vi-VN" sz="2200" baseline="-25000" dirty="0">
                <a:latin typeface="UTM Avo" panose="02040603050506020204" pitchFamily="18" charset="0"/>
              </a:rPr>
              <a:t>2</a:t>
            </a:r>
            <a:r>
              <a:rPr lang="vi-VN" sz="2200" dirty="0">
                <a:latin typeface="UTM Avo" panose="02040603050506020204" pitchFamily="18" charset="0"/>
              </a:rPr>
              <a:t>CO</a:t>
            </a:r>
            <a:r>
              <a:rPr lang="vi-VN" sz="2200" baseline="-25000" dirty="0">
                <a:latin typeface="UTM Avo" panose="02040603050506020204" pitchFamily="18" charset="0"/>
              </a:rPr>
              <a:t>3</a:t>
            </a:r>
            <a:r>
              <a:rPr lang="vi-VN" sz="2200" dirty="0">
                <a:latin typeface="UTM Avo" panose="02040603050506020204" pitchFamily="18" charset="0"/>
              </a:rPr>
              <a:t> → Na</a:t>
            </a:r>
            <a:r>
              <a:rPr lang="vi-VN" sz="2200" baseline="-25000" dirty="0">
                <a:latin typeface="UTM Avo" panose="02040603050506020204" pitchFamily="18" charset="0"/>
              </a:rPr>
              <a:t>2</a:t>
            </a:r>
            <a:r>
              <a:rPr lang="vi-VN" sz="2200" dirty="0">
                <a:latin typeface="UTM Avo" panose="02040603050506020204" pitchFamily="18" charset="0"/>
              </a:rPr>
              <a:t>SO</a:t>
            </a:r>
            <a:r>
              <a:rPr lang="vi-VN" sz="2200" baseline="-25000" dirty="0">
                <a:latin typeface="UTM Avo" panose="02040603050506020204" pitchFamily="18" charset="0"/>
              </a:rPr>
              <a:t>4</a:t>
            </a:r>
            <a:r>
              <a:rPr lang="vi-VN" sz="2200" dirty="0">
                <a:latin typeface="UTM Avo" panose="02040603050506020204" pitchFamily="18" charset="0"/>
              </a:rPr>
              <a:t> + CO</a:t>
            </a:r>
            <a:r>
              <a:rPr lang="vi-VN" sz="2200" baseline="-25000" dirty="0">
                <a:latin typeface="UTM Avo" panose="02040603050506020204" pitchFamily="18" charset="0"/>
              </a:rPr>
              <a:t>2</a:t>
            </a:r>
            <a:r>
              <a:rPr lang="vi-VN" sz="2200" dirty="0">
                <a:latin typeface="UTM Avo" panose="02040603050506020204" pitchFamily="18" charset="0"/>
              </a:rPr>
              <a:t>↑ + H</a:t>
            </a:r>
            <a:r>
              <a:rPr lang="vi-VN" sz="2200" baseline="-25000" dirty="0">
                <a:latin typeface="UTM Avo" panose="02040603050506020204" pitchFamily="18" charset="0"/>
              </a:rPr>
              <a:t>2</a:t>
            </a:r>
            <a:r>
              <a:rPr lang="vi-VN" sz="2200" dirty="0">
                <a:latin typeface="UTM Avo" panose="02040603050506020204" pitchFamily="18" charset="0"/>
              </a:rPr>
              <a:t>O.</a:t>
            </a:r>
          </a:p>
        </p:txBody>
      </p:sp>
      <p:sp>
        <p:nvSpPr>
          <p:cNvPr id="5" name="Arrow: Down 4">
            <a:extLst>
              <a:ext uri="{FF2B5EF4-FFF2-40B4-BE49-F238E27FC236}">
                <a16:creationId xmlns:a16="http://schemas.microsoft.com/office/drawing/2014/main" id="{6A65DBA9-55A0-D66D-10EE-FEDBBBC9AC2C}"/>
              </a:ext>
            </a:extLst>
          </p:cNvPr>
          <p:cNvSpPr/>
          <p:nvPr/>
        </p:nvSpPr>
        <p:spPr>
          <a:xfrm>
            <a:off x="5882639" y="4041977"/>
            <a:ext cx="426720" cy="365760"/>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40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B8050B-859F-D275-B9A2-41BB400A3C9A}"/>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38A9CE9-7B96-BAB2-FC04-63AEF27CFD6B}"/>
              </a:ext>
            </a:extLst>
          </p:cNvPr>
          <p:cNvSpPr/>
          <p:nvPr/>
        </p:nvSpPr>
        <p:spPr>
          <a:xfrm>
            <a:off x="1084241" y="1717094"/>
            <a:ext cx="10023517" cy="2230059"/>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5. </a:t>
            </a:r>
            <a:r>
              <a:rPr lang="vi-VN" sz="2200" dirty="0">
                <a:solidFill>
                  <a:schemeClr val="tx1"/>
                </a:solidFill>
                <a:latin typeface="UTM Avo" panose="02040603050506020204" pitchFamily="18" charset="0"/>
              </a:rPr>
              <a:t>Dự đoán các hiện tượng xảy ra trong các thí nghiệm sau:</a:t>
            </a:r>
          </a:p>
          <a:p>
            <a:pPr algn="just">
              <a:lnSpc>
                <a:spcPct val="150000"/>
              </a:lnSpc>
            </a:pPr>
            <a:r>
              <a:rPr lang="vi-VN" sz="2200" dirty="0">
                <a:solidFill>
                  <a:schemeClr val="tx1"/>
                </a:solidFill>
                <a:latin typeface="UTM Avo" panose="02040603050506020204" pitchFamily="18" charset="0"/>
              </a:rPr>
              <a:t>a) Nhỏ dung dịch 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en-US" sz="2200" baseline="-250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loãng vào dung dịch Na</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CO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p>
          <a:p>
            <a:pPr algn="just">
              <a:lnSpc>
                <a:spcPct val="150000"/>
              </a:lnSpc>
            </a:pPr>
            <a:r>
              <a:rPr lang="vi-VN" sz="2200" dirty="0">
                <a:solidFill>
                  <a:schemeClr val="tx1"/>
                </a:solidFill>
                <a:latin typeface="UTM Avo" panose="02040603050506020204" pitchFamily="18" charset="0"/>
              </a:rPr>
              <a:t>b) Nhỏ dung dịch HCl loãng vào dung dịch AgNO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p>
          <a:p>
            <a:pPr algn="just">
              <a:lnSpc>
                <a:spcPct val="150000"/>
              </a:lnSpc>
            </a:pPr>
            <a:r>
              <a:rPr lang="vi-VN" sz="2200" dirty="0">
                <a:solidFill>
                  <a:schemeClr val="tx1"/>
                </a:solidFill>
                <a:latin typeface="UTM Avo" panose="02040603050506020204" pitchFamily="18" charset="0"/>
              </a:rPr>
              <a:t>Giải thích và viết phương trình hoá học của phản ứng xảy ra (nếu có).</a:t>
            </a:r>
          </a:p>
        </p:txBody>
      </p:sp>
      <p:pic>
        <p:nvPicPr>
          <p:cNvPr id="3" name="Picture 8">
            <a:extLst>
              <a:ext uri="{FF2B5EF4-FFF2-40B4-BE49-F238E27FC236}">
                <a16:creationId xmlns:a16="http://schemas.microsoft.com/office/drawing/2014/main" id="{1FC8D994-2038-593C-B46E-18F4FC8D6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5" y="1239706"/>
            <a:ext cx="1688512" cy="954777"/>
          </a:xfrm>
          <a:prstGeom prst="rect">
            <a:avLst/>
          </a:prstGeom>
        </p:spPr>
      </p:pic>
      <p:sp>
        <p:nvSpPr>
          <p:cNvPr id="4" name="Rectangle 3">
            <a:extLst>
              <a:ext uri="{FF2B5EF4-FFF2-40B4-BE49-F238E27FC236}">
                <a16:creationId xmlns:a16="http://schemas.microsoft.com/office/drawing/2014/main" id="{42B9F347-DF1C-E400-9966-969C9131A0F6}"/>
              </a:ext>
            </a:extLst>
          </p:cNvPr>
          <p:cNvSpPr/>
          <p:nvPr/>
        </p:nvSpPr>
        <p:spPr>
          <a:xfrm>
            <a:off x="1184364" y="4502561"/>
            <a:ext cx="9823270" cy="2060757"/>
          </a:xfrm>
          <a:prstGeom prst="rect">
            <a:avLst/>
          </a:prstGeom>
          <a:solidFill>
            <a:schemeClr val="accent6">
              <a:lumMod val="40000"/>
              <a:lumOff val="60000"/>
            </a:schemeClr>
          </a:solidFill>
        </p:spPr>
        <p:txBody>
          <a:bodyPr wrap="square">
            <a:spAutoFit/>
          </a:bodyPr>
          <a:lstStyle/>
          <a:p>
            <a:pPr algn="just">
              <a:lnSpc>
                <a:spcPct val="150000"/>
              </a:lnSpc>
            </a:pPr>
            <a:r>
              <a:rPr lang="vi-VN" sz="2200" dirty="0">
                <a:latin typeface="UTM Avo" panose="02040603050506020204" pitchFamily="18" charset="0"/>
              </a:rPr>
              <a:t>b) Hiện tượng: xuất hiện kết tủa trắng.</a:t>
            </a:r>
          </a:p>
          <a:p>
            <a:pPr algn="just">
              <a:lnSpc>
                <a:spcPct val="150000"/>
              </a:lnSpc>
            </a:pPr>
            <a:r>
              <a:rPr lang="vi-VN" sz="2200" dirty="0">
                <a:latin typeface="UTM Avo" panose="02040603050506020204" pitchFamily="18" charset="0"/>
              </a:rPr>
              <a:t>Giải thích: HCl tác dụng với AgNO</a:t>
            </a:r>
            <a:r>
              <a:rPr lang="vi-VN" sz="2200" baseline="-25000" dirty="0">
                <a:latin typeface="UTM Avo" panose="02040603050506020204" pitchFamily="18" charset="0"/>
              </a:rPr>
              <a:t>3</a:t>
            </a:r>
            <a:r>
              <a:rPr lang="vi-VN" sz="2200" dirty="0">
                <a:latin typeface="UTM Avo" panose="02040603050506020204" pitchFamily="18" charset="0"/>
              </a:rPr>
              <a:t> sinh ra kết tủa trắng là AgCl theo phương trình hoá học: </a:t>
            </a:r>
            <a:endParaRPr lang="en-US" sz="2200" dirty="0">
              <a:latin typeface="UTM Avo" panose="02040603050506020204" pitchFamily="18" charset="0"/>
            </a:endParaRPr>
          </a:p>
          <a:p>
            <a:pPr algn="ctr">
              <a:lnSpc>
                <a:spcPct val="150000"/>
              </a:lnSpc>
            </a:pPr>
            <a:r>
              <a:rPr lang="vi-VN" sz="2200" dirty="0">
                <a:latin typeface="UTM Avo" panose="02040603050506020204" pitchFamily="18" charset="0"/>
              </a:rPr>
              <a:t>HCl + AgNO</a:t>
            </a:r>
            <a:r>
              <a:rPr lang="vi-VN" sz="2200" baseline="-25000" dirty="0">
                <a:latin typeface="UTM Avo" panose="02040603050506020204" pitchFamily="18" charset="0"/>
              </a:rPr>
              <a:t>3</a:t>
            </a:r>
            <a:r>
              <a:rPr lang="vi-VN" sz="2200" dirty="0">
                <a:latin typeface="UTM Avo" panose="02040603050506020204" pitchFamily="18" charset="0"/>
              </a:rPr>
              <a:t> → AgCl↓ + HNO</a:t>
            </a:r>
            <a:r>
              <a:rPr lang="vi-VN" sz="2200" baseline="-25000" dirty="0">
                <a:latin typeface="UTM Avo" panose="02040603050506020204" pitchFamily="18" charset="0"/>
              </a:rPr>
              <a:t>3</a:t>
            </a:r>
            <a:r>
              <a:rPr lang="vi-VN" sz="2200" dirty="0">
                <a:latin typeface="UTM Avo" panose="02040603050506020204" pitchFamily="18" charset="0"/>
              </a:rPr>
              <a:t>.</a:t>
            </a:r>
          </a:p>
        </p:txBody>
      </p:sp>
      <p:sp>
        <p:nvSpPr>
          <p:cNvPr id="5" name="Arrow: Down 4">
            <a:extLst>
              <a:ext uri="{FF2B5EF4-FFF2-40B4-BE49-F238E27FC236}">
                <a16:creationId xmlns:a16="http://schemas.microsoft.com/office/drawing/2014/main" id="{A46E8F41-82D7-B460-A07A-A5939671A5BE}"/>
              </a:ext>
            </a:extLst>
          </p:cNvPr>
          <p:cNvSpPr/>
          <p:nvPr/>
        </p:nvSpPr>
        <p:spPr>
          <a:xfrm>
            <a:off x="5882639" y="4041977"/>
            <a:ext cx="426720" cy="365760"/>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82AD39-7FE9-2553-7235-6891959BDD87}"/>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F4C20E4-43E8-FDF8-C0DA-82EED5E9DE51}"/>
              </a:ext>
            </a:extLst>
          </p:cNvPr>
          <p:cNvSpPr/>
          <p:nvPr/>
        </p:nvSpPr>
        <p:spPr>
          <a:xfrm>
            <a:off x="1084241" y="1717094"/>
            <a:ext cx="10023517" cy="2230059"/>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6. </a:t>
            </a:r>
            <a:r>
              <a:rPr lang="vi-VN" sz="2200" dirty="0">
                <a:solidFill>
                  <a:schemeClr val="tx1"/>
                </a:solidFill>
                <a:latin typeface="UTM Avo" panose="02040603050506020204" pitchFamily="18" charset="0"/>
              </a:rPr>
              <a:t>Viết phương trình hoá học của phản ứng xảy ra trong các trường hợp sau: </a:t>
            </a:r>
          </a:p>
          <a:p>
            <a:pPr algn="just">
              <a:lnSpc>
                <a:spcPct val="150000"/>
              </a:lnSpc>
            </a:pPr>
            <a:r>
              <a:rPr lang="vi-VN" sz="2200" dirty="0">
                <a:solidFill>
                  <a:schemeClr val="tx1"/>
                </a:solidFill>
                <a:latin typeface="UTM Avo" panose="02040603050506020204" pitchFamily="18" charset="0"/>
              </a:rPr>
              <a:t>a) Dung dịch FeCl</a:t>
            </a:r>
            <a:r>
              <a:rPr lang="vi-VN" sz="2200" baseline="-25000" dirty="0">
                <a:solidFill>
                  <a:schemeClr val="tx1"/>
                </a:solidFill>
                <a:latin typeface="UTM Avo" panose="02040603050506020204" pitchFamily="18" charset="0"/>
              </a:rPr>
              <a:t>3</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tác dụng với dung dịch NaOH.</a:t>
            </a:r>
          </a:p>
          <a:p>
            <a:pPr algn="just">
              <a:lnSpc>
                <a:spcPct val="150000"/>
              </a:lnSpc>
            </a:pPr>
            <a:r>
              <a:rPr lang="vi-VN" sz="2200" dirty="0">
                <a:solidFill>
                  <a:schemeClr val="tx1"/>
                </a:solidFill>
                <a:latin typeface="UTM Avo" panose="02040603050506020204" pitchFamily="18" charset="0"/>
              </a:rPr>
              <a:t>b) Dung dịch CuCl</a:t>
            </a:r>
            <a:r>
              <a:rPr lang="vi-VN" sz="2200" baseline="-25000" dirty="0">
                <a:solidFill>
                  <a:schemeClr val="tx1"/>
                </a:solidFill>
                <a:latin typeface="UTM Avo" panose="02040603050506020204" pitchFamily="18" charset="0"/>
              </a:rPr>
              <a:t>2</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tác dụng với dung dịch KOH.</a:t>
            </a:r>
          </a:p>
        </p:txBody>
      </p:sp>
      <p:pic>
        <p:nvPicPr>
          <p:cNvPr id="3" name="Picture 8">
            <a:extLst>
              <a:ext uri="{FF2B5EF4-FFF2-40B4-BE49-F238E27FC236}">
                <a16:creationId xmlns:a16="http://schemas.microsoft.com/office/drawing/2014/main" id="{8FA827E7-6E26-9342-D374-4332E66E72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5" y="1239706"/>
            <a:ext cx="1688512" cy="954777"/>
          </a:xfrm>
          <a:prstGeom prst="rect">
            <a:avLst/>
          </a:prstGeom>
        </p:spPr>
      </p:pic>
      <p:sp>
        <p:nvSpPr>
          <p:cNvPr id="4" name="Rectangle 3">
            <a:extLst>
              <a:ext uri="{FF2B5EF4-FFF2-40B4-BE49-F238E27FC236}">
                <a16:creationId xmlns:a16="http://schemas.microsoft.com/office/drawing/2014/main" id="{A636AB46-6A8A-9158-D182-E79D81D3C893}"/>
              </a:ext>
            </a:extLst>
          </p:cNvPr>
          <p:cNvSpPr/>
          <p:nvPr/>
        </p:nvSpPr>
        <p:spPr>
          <a:xfrm>
            <a:off x="3533502" y="4702858"/>
            <a:ext cx="5124995" cy="1552926"/>
          </a:xfrm>
          <a:prstGeom prst="rect">
            <a:avLst/>
          </a:prstGeom>
          <a:solidFill>
            <a:schemeClr val="accent6">
              <a:lumMod val="40000"/>
              <a:lumOff val="60000"/>
            </a:schemeClr>
          </a:solidFill>
        </p:spPr>
        <p:txBody>
          <a:bodyPr wrap="square">
            <a:spAutoFit/>
          </a:bodyPr>
          <a:lstStyle/>
          <a:p>
            <a:pPr algn="just">
              <a:lnSpc>
                <a:spcPct val="150000"/>
              </a:lnSpc>
            </a:pPr>
            <a:r>
              <a:rPr lang="vi-VN" sz="2200" dirty="0">
                <a:latin typeface="UTM Avo" panose="02040603050506020204" pitchFamily="18" charset="0"/>
              </a:rPr>
              <a:t>Phương trình hoá học xảy ra:</a:t>
            </a:r>
          </a:p>
          <a:p>
            <a:pPr algn="just">
              <a:lnSpc>
                <a:spcPct val="150000"/>
              </a:lnSpc>
            </a:pPr>
            <a:r>
              <a:rPr lang="vi-VN" sz="2200" dirty="0">
                <a:latin typeface="UTM Avo" panose="02040603050506020204" pitchFamily="18" charset="0"/>
              </a:rPr>
              <a:t>a) Fe + CuSO</a:t>
            </a:r>
            <a:r>
              <a:rPr lang="vi-VN" sz="2200" baseline="-25000" dirty="0">
                <a:latin typeface="UTM Avo" panose="02040603050506020204" pitchFamily="18" charset="0"/>
              </a:rPr>
              <a:t>4</a:t>
            </a:r>
            <a:r>
              <a:rPr lang="vi-VN" sz="2200" dirty="0">
                <a:latin typeface="UTM Avo" panose="02040603050506020204" pitchFamily="18" charset="0"/>
              </a:rPr>
              <a:t> → FeSO</a:t>
            </a:r>
            <a:r>
              <a:rPr lang="vi-VN" sz="2200" baseline="-25000" dirty="0">
                <a:latin typeface="UTM Avo" panose="02040603050506020204" pitchFamily="18" charset="0"/>
              </a:rPr>
              <a:t>4</a:t>
            </a:r>
            <a:r>
              <a:rPr lang="vi-VN" sz="2200" dirty="0">
                <a:latin typeface="UTM Avo" panose="02040603050506020204" pitchFamily="18" charset="0"/>
              </a:rPr>
              <a:t> + Cu.</a:t>
            </a:r>
          </a:p>
          <a:p>
            <a:pPr algn="just">
              <a:lnSpc>
                <a:spcPct val="150000"/>
              </a:lnSpc>
            </a:pPr>
            <a:r>
              <a:rPr lang="vi-VN" sz="2200" dirty="0">
                <a:latin typeface="UTM Avo" panose="02040603050506020204" pitchFamily="18" charset="0"/>
              </a:rPr>
              <a:t>b) Zn + 2AgNO</a:t>
            </a:r>
            <a:r>
              <a:rPr lang="vi-VN" sz="2200" baseline="-25000" dirty="0">
                <a:latin typeface="UTM Avo" panose="02040603050506020204" pitchFamily="18" charset="0"/>
              </a:rPr>
              <a:t>3</a:t>
            </a:r>
            <a:r>
              <a:rPr lang="vi-VN" sz="2200" dirty="0">
                <a:latin typeface="UTM Avo" panose="02040603050506020204" pitchFamily="18" charset="0"/>
              </a:rPr>
              <a:t> → Zn(NO</a:t>
            </a:r>
            <a:r>
              <a:rPr lang="vi-VN" sz="2200" baseline="-25000" dirty="0">
                <a:latin typeface="UTM Avo" panose="02040603050506020204" pitchFamily="18" charset="0"/>
              </a:rPr>
              <a:t>3</a:t>
            </a:r>
            <a:r>
              <a:rPr lang="vi-VN" sz="2200" dirty="0">
                <a:latin typeface="UTM Avo" panose="02040603050506020204" pitchFamily="18" charset="0"/>
              </a:rPr>
              <a:t>)</a:t>
            </a:r>
            <a:r>
              <a:rPr lang="vi-VN" sz="2200" baseline="-25000" dirty="0">
                <a:latin typeface="UTM Avo" panose="02040603050506020204" pitchFamily="18" charset="0"/>
              </a:rPr>
              <a:t>2</a:t>
            </a:r>
            <a:r>
              <a:rPr lang="vi-VN" sz="2200" dirty="0">
                <a:latin typeface="UTM Avo" panose="02040603050506020204" pitchFamily="18" charset="0"/>
              </a:rPr>
              <a:t> + 2Ag.</a:t>
            </a:r>
          </a:p>
        </p:txBody>
      </p:sp>
      <p:sp>
        <p:nvSpPr>
          <p:cNvPr id="5" name="Arrow: Down 4">
            <a:extLst>
              <a:ext uri="{FF2B5EF4-FFF2-40B4-BE49-F238E27FC236}">
                <a16:creationId xmlns:a16="http://schemas.microsoft.com/office/drawing/2014/main" id="{77B5E499-9D08-60EB-78E3-3F50DDBFCD29}"/>
              </a:ext>
            </a:extLst>
          </p:cNvPr>
          <p:cNvSpPr/>
          <p:nvPr/>
        </p:nvSpPr>
        <p:spPr>
          <a:xfrm>
            <a:off x="5882640" y="4142125"/>
            <a:ext cx="426720" cy="365760"/>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62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8BDA78-37C4-FAEB-B6DA-08ED8CA4A33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31E3E3-1DCE-704C-00E6-E370D146C462}"/>
              </a:ext>
            </a:extLst>
          </p:cNvPr>
          <p:cNvSpPr/>
          <p:nvPr/>
        </p:nvSpPr>
        <p:spPr>
          <a:xfrm>
            <a:off x="1084241" y="2312287"/>
            <a:ext cx="10023517" cy="3255500"/>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7. </a:t>
            </a:r>
            <a:r>
              <a:rPr lang="vi-VN" sz="2200" dirty="0">
                <a:solidFill>
                  <a:schemeClr val="tx1"/>
                </a:solidFill>
                <a:latin typeface="UTM Avo" panose="02040603050506020204" pitchFamily="18" charset="0"/>
              </a:rPr>
              <a:t>Hoàn thành các phương trình hoá học theo các sơ đồ sau:</a:t>
            </a:r>
            <a:endParaRPr lang="en-US" sz="2200" dirty="0">
              <a:solidFill>
                <a:schemeClr val="tx1"/>
              </a:solidFill>
              <a:latin typeface="UTM Avo" panose="02040603050506020204" pitchFamily="18" charset="0"/>
            </a:endParaRPr>
          </a:p>
          <a:p>
            <a:pPr algn="just">
              <a:lnSpc>
                <a:spcPct val="150000"/>
              </a:lnSpc>
            </a:pPr>
            <a:endParaRPr lang="vi-VN" sz="2200" dirty="0">
              <a:solidFill>
                <a:schemeClr val="tx1"/>
              </a:solidFill>
              <a:latin typeface="UTM Avo" panose="02040603050506020204" pitchFamily="18" charset="0"/>
            </a:endParaRPr>
          </a:p>
          <a:p>
            <a:pPr marL="457200" indent="-457200">
              <a:lnSpc>
                <a:spcPct val="150000"/>
              </a:lnSpc>
              <a:buAutoNum type="alphaLcParenR"/>
            </a:pPr>
            <a:r>
              <a:rPr lang="vi-VN" sz="2200" dirty="0">
                <a:solidFill>
                  <a:schemeClr val="tx1"/>
                </a:solidFill>
                <a:latin typeface="UTM Avo" panose="02040603050506020204" pitchFamily="18" charset="0"/>
              </a:rPr>
              <a:t>MgO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a:t>
            </a:r>
            <a:r>
              <a:rPr lang="vi-VN" sz="2200" dirty="0">
                <a:latin typeface="UTM Avo" panose="02040603050506020204" pitchFamily="18" charset="0"/>
              </a:rPr>
              <a:t> </a:t>
            </a:r>
            <a:r>
              <a:rPr lang="en-US" sz="2200" dirty="0">
                <a:latin typeface="UTM Avo" panose="02040603050506020204" pitchFamily="18" charset="0"/>
              </a:rPr>
              <a:t>	</a:t>
            </a:r>
            <a:r>
              <a:rPr lang="vi-VN" sz="2200" dirty="0">
                <a:solidFill>
                  <a:schemeClr val="tx1"/>
                </a:solidFill>
                <a:latin typeface="UTM Avo" panose="02040603050506020204" pitchFamily="18" charset="0"/>
              </a:rPr>
              <a:t>MgSO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O</a:t>
            </a:r>
            <a:endParaRPr lang="en-US" sz="2200" dirty="0">
              <a:solidFill>
                <a:schemeClr val="tx1"/>
              </a:solidFill>
              <a:latin typeface="UTM Avo" panose="02040603050506020204" pitchFamily="18" charset="0"/>
            </a:endParaRPr>
          </a:p>
          <a:p>
            <a:pPr marL="457200" indent="-457200">
              <a:lnSpc>
                <a:spcPct val="150000"/>
              </a:lnSpc>
              <a:buAutoNum type="alphaLcParenR"/>
            </a:pPr>
            <a:endParaRPr lang="vi-VN" sz="2200" dirty="0">
              <a:solidFill>
                <a:schemeClr val="tx1"/>
              </a:solidFill>
              <a:latin typeface="UTM Avo" panose="02040603050506020204" pitchFamily="18" charset="0"/>
            </a:endParaRPr>
          </a:p>
          <a:p>
            <a:pPr algn="just">
              <a:lnSpc>
                <a:spcPct val="150000"/>
              </a:lnSpc>
            </a:pPr>
            <a:r>
              <a:rPr lang="vi-VN" sz="2200" dirty="0">
                <a:solidFill>
                  <a:schemeClr val="tx1"/>
                </a:solidFill>
                <a:latin typeface="UTM Avo" panose="02040603050506020204" pitchFamily="18" charset="0"/>
              </a:rPr>
              <a:t>b) KOH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Cu(OH)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a:t>
            </a:r>
            <a:endParaRPr lang="en-US" sz="2200" dirty="0">
              <a:solidFill>
                <a:schemeClr val="tx1"/>
              </a:solidFill>
              <a:latin typeface="UTM Avo" panose="02040603050506020204" pitchFamily="18" charset="0"/>
            </a:endParaRPr>
          </a:p>
          <a:p>
            <a:pPr algn="just">
              <a:lnSpc>
                <a:spcPct val="150000"/>
              </a:lnSpc>
            </a:pPr>
            <a:endParaRPr lang="vi-VN" sz="2200" dirty="0">
              <a:solidFill>
                <a:schemeClr val="tx1"/>
              </a:solidFill>
              <a:latin typeface="UTM Avo" panose="02040603050506020204" pitchFamily="18" charset="0"/>
            </a:endParaRPr>
          </a:p>
        </p:txBody>
      </p:sp>
      <p:pic>
        <p:nvPicPr>
          <p:cNvPr id="3" name="Picture 8">
            <a:extLst>
              <a:ext uri="{FF2B5EF4-FFF2-40B4-BE49-F238E27FC236}">
                <a16:creationId xmlns:a16="http://schemas.microsoft.com/office/drawing/2014/main" id="{CE3DD05B-F7CE-4167-1391-06C0AD72F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9951204" y="1834898"/>
            <a:ext cx="1688512" cy="954777"/>
          </a:xfrm>
          <a:prstGeom prst="rect">
            <a:avLst/>
          </a:prstGeom>
        </p:spPr>
      </p:pic>
      <p:sp>
        <p:nvSpPr>
          <p:cNvPr id="6" name="TextBox 5">
            <a:extLst>
              <a:ext uri="{FF2B5EF4-FFF2-40B4-BE49-F238E27FC236}">
                <a16:creationId xmlns:a16="http://schemas.microsoft.com/office/drawing/2014/main" id="{2D5CE4A0-FB32-49AA-8191-21BC1D4CBB29}"/>
              </a:ext>
            </a:extLst>
          </p:cNvPr>
          <p:cNvSpPr txBox="1"/>
          <p:nvPr/>
        </p:nvSpPr>
        <p:spPr>
          <a:xfrm>
            <a:off x="3587931" y="3509150"/>
            <a:ext cx="1149532" cy="430887"/>
          </a:xfrm>
          <a:prstGeom prst="rect">
            <a:avLst/>
          </a:prstGeom>
          <a:solidFill>
            <a:srgbClr val="FFFAF7"/>
          </a:solidFill>
        </p:spPr>
        <p:txBody>
          <a:bodyPr wrap="square" rtlCol="0">
            <a:spAutoFit/>
          </a:bodyPr>
          <a:lstStyle/>
          <a:p>
            <a:r>
              <a:rPr lang="en-US" sz="2200" dirty="0">
                <a:latin typeface="UTM Avo" panose="02040603050506020204" pitchFamily="18" charset="0"/>
              </a:rPr>
              <a:t>H</a:t>
            </a:r>
            <a:r>
              <a:rPr lang="en-US" sz="2200" baseline="-25000" dirty="0">
                <a:latin typeface="UTM Avo" panose="02040603050506020204" pitchFamily="18" charset="0"/>
              </a:rPr>
              <a:t>2</a:t>
            </a:r>
            <a:r>
              <a:rPr lang="en-US" sz="2200" dirty="0">
                <a:latin typeface="UTM Avo" panose="02040603050506020204" pitchFamily="18" charset="0"/>
              </a:rPr>
              <a:t>SO</a:t>
            </a:r>
            <a:r>
              <a:rPr lang="en-US" sz="2200" baseline="-25000" dirty="0">
                <a:latin typeface="UTM Avo" panose="02040603050506020204" pitchFamily="18" charset="0"/>
              </a:rPr>
              <a:t>4</a:t>
            </a:r>
          </a:p>
        </p:txBody>
      </p:sp>
      <p:sp>
        <p:nvSpPr>
          <p:cNvPr id="8" name="TextBox 7">
            <a:extLst>
              <a:ext uri="{FF2B5EF4-FFF2-40B4-BE49-F238E27FC236}">
                <a16:creationId xmlns:a16="http://schemas.microsoft.com/office/drawing/2014/main" id="{C1F0A790-9963-1D0F-FF5F-51DEF40B3608}"/>
              </a:ext>
            </a:extLst>
          </p:cNvPr>
          <p:cNvSpPr txBox="1"/>
          <p:nvPr/>
        </p:nvSpPr>
        <p:spPr>
          <a:xfrm>
            <a:off x="3587931" y="4538468"/>
            <a:ext cx="1149532" cy="430887"/>
          </a:xfrm>
          <a:prstGeom prst="rect">
            <a:avLst/>
          </a:prstGeom>
          <a:solidFill>
            <a:srgbClr val="FFFAF7"/>
          </a:solidFill>
        </p:spPr>
        <p:txBody>
          <a:bodyPr wrap="square" rtlCol="0">
            <a:spAutoFit/>
          </a:bodyPr>
          <a:lstStyle/>
          <a:p>
            <a:r>
              <a:rPr lang="en-US" sz="2200" dirty="0">
                <a:latin typeface="UTM Avo" panose="02040603050506020204" pitchFamily="18" charset="0"/>
              </a:rPr>
              <a:t>CuSO</a:t>
            </a:r>
            <a:r>
              <a:rPr lang="en-US" sz="2200" baseline="-25000" dirty="0">
                <a:latin typeface="UTM Avo" panose="02040603050506020204" pitchFamily="18" charset="0"/>
              </a:rPr>
              <a:t>4</a:t>
            </a:r>
          </a:p>
        </p:txBody>
      </p:sp>
      <p:sp>
        <p:nvSpPr>
          <p:cNvPr id="9" name="TextBox 8">
            <a:extLst>
              <a:ext uri="{FF2B5EF4-FFF2-40B4-BE49-F238E27FC236}">
                <a16:creationId xmlns:a16="http://schemas.microsoft.com/office/drawing/2014/main" id="{597BAE93-AE54-11B3-CA42-FDEC46883FC8}"/>
              </a:ext>
            </a:extLst>
          </p:cNvPr>
          <p:cNvSpPr txBox="1"/>
          <p:nvPr/>
        </p:nvSpPr>
        <p:spPr>
          <a:xfrm>
            <a:off x="8451668" y="4538468"/>
            <a:ext cx="1149532" cy="430887"/>
          </a:xfrm>
          <a:prstGeom prst="rect">
            <a:avLst/>
          </a:prstGeom>
          <a:solidFill>
            <a:srgbClr val="FFFAF7"/>
          </a:solidFill>
        </p:spPr>
        <p:txBody>
          <a:bodyPr wrap="square" rtlCol="0">
            <a:spAutoFit/>
          </a:bodyPr>
          <a:lstStyle/>
          <a:p>
            <a:r>
              <a:rPr lang="en-US" sz="2200" dirty="0">
                <a:latin typeface="UTM Avo" panose="02040603050506020204" pitchFamily="18" charset="0"/>
              </a:rPr>
              <a:t>K</a:t>
            </a:r>
            <a:r>
              <a:rPr lang="en-US" sz="2200" baseline="-25000" dirty="0">
                <a:latin typeface="UTM Avo" panose="02040603050506020204" pitchFamily="18" charset="0"/>
              </a:rPr>
              <a:t>2</a:t>
            </a:r>
            <a:r>
              <a:rPr lang="en-US" sz="2200" dirty="0">
                <a:latin typeface="UTM Avo" panose="02040603050506020204" pitchFamily="18" charset="0"/>
              </a:rPr>
              <a:t>SO</a:t>
            </a:r>
            <a:r>
              <a:rPr lang="en-US" sz="2200" baseline="-25000" dirty="0">
                <a:latin typeface="UTM Avo" panose="02040603050506020204" pitchFamily="18" charset="0"/>
              </a:rPr>
              <a:t>4</a:t>
            </a:r>
          </a:p>
        </p:txBody>
      </p:sp>
    </p:spTree>
    <p:extLst>
      <p:ext uri="{BB962C8B-B14F-4D97-AF65-F5344CB8AC3E}">
        <p14:creationId xmlns:p14="http://schemas.microsoft.com/office/powerpoint/2010/main" val="28098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F272FC-2168-6A1D-EDA7-4D50B133FE5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6A2A7C-78FB-55C4-E4A5-B26C1C1506C8}"/>
              </a:ext>
            </a:extLst>
          </p:cNvPr>
          <p:cNvSpPr/>
          <p:nvPr/>
        </p:nvSpPr>
        <p:spPr>
          <a:xfrm>
            <a:off x="1084241" y="1717094"/>
            <a:ext cx="10023517" cy="2230059"/>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8. </a:t>
            </a:r>
            <a:r>
              <a:rPr lang="vi-VN" sz="2200" dirty="0">
                <a:solidFill>
                  <a:schemeClr val="tx1"/>
                </a:solidFill>
                <a:latin typeface="UTM Avo" panose="02040603050506020204" pitchFamily="18" charset="0"/>
              </a:rPr>
              <a:t>Viết phương trình hoá học xảy ra giữa các dung dịch sau:</a:t>
            </a:r>
          </a:p>
          <a:p>
            <a:pPr algn="just">
              <a:lnSpc>
                <a:spcPct val="150000"/>
              </a:lnSpc>
            </a:pPr>
            <a:r>
              <a:rPr lang="vi-VN" sz="2200" dirty="0">
                <a:solidFill>
                  <a:schemeClr val="tx1"/>
                </a:solidFill>
                <a:latin typeface="UTM Avo" panose="02040603050506020204" pitchFamily="18" charset="0"/>
              </a:rPr>
              <a:t>a) Dung dịch NaCl với dung dịch AgNO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p>
          <a:p>
            <a:pPr algn="just">
              <a:lnSpc>
                <a:spcPct val="150000"/>
              </a:lnSpc>
            </a:pPr>
            <a:r>
              <a:rPr lang="vi-VN" sz="2200" dirty="0">
                <a:solidFill>
                  <a:schemeClr val="tx1"/>
                </a:solidFill>
                <a:latin typeface="UTM Avo" panose="02040603050506020204" pitchFamily="18" charset="0"/>
              </a:rPr>
              <a:t>b) Dung dịch Na</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với dung dịch BaCl</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a:t>
            </a:r>
          </a:p>
          <a:p>
            <a:pPr algn="just">
              <a:lnSpc>
                <a:spcPct val="150000"/>
              </a:lnSpc>
            </a:pPr>
            <a:r>
              <a:rPr lang="vi-VN" sz="2200" dirty="0">
                <a:solidFill>
                  <a:schemeClr val="tx1"/>
                </a:solidFill>
                <a:latin typeface="UTM Avo" panose="02040603050506020204" pitchFamily="18" charset="0"/>
              </a:rPr>
              <a:t>c) Dung dịch K</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CO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với dung dịch Ca(NO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a:t>
            </a:r>
          </a:p>
        </p:txBody>
      </p:sp>
      <p:pic>
        <p:nvPicPr>
          <p:cNvPr id="3" name="Picture 8">
            <a:extLst>
              <a:ext uri="{FF2B5EF4-FFF2-40B4-BE49-F238E27FC236}">
                <a16:creationId xmlns:a16="http://schemas.microsoft.com/office/drawing/2014/main" id="{6E8ADB8F-10E6-0AE8-5C79-DF3A746BD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5" y="1239706"/>
            <a:ext cx="1688512" cy="954777"/>
          </a:xfrm>
          <a:prstGeom prst="rect">
            <a:avLst/>
          </a:prstGeom>
        </p:spPr>
      </p:pic>
      <p:sp>
        <p:nvSpPr>
          <p:cNvPr id="4" name="Rectangle 3">
            <a:extLst>
              <a:ext uri="{FF2B5EF4-FFF2-40B4-BE49-F238E27FC236}">
                <a16:creationId xmlns:a16="http://schemas.microsoft.com/office/drawing/2014/main" id="{C0ADFF8E-AE56-ECFF-42C8-F3E2CB5DA28F}"/>
              </a:ext>
            </a:extLst>
          </p:cNvPr>
          <p:cNvSpPr/>
          <p:nvPr/>
        </p:nvSpPr>
        <p:spPr>
          <a:xfrm>
            <a:off x="3171552" y="4507885"/>
            <a:ext cx="5848895" cy="2060757"/>
          </a:xfrm>
          <a:prstGeom prst="rect">
            <a:avLst/>
          </a:prstGeom>
          <a:solidFill>
            <a:schemeClr val="accent6">
              <a:lumMod val="40000"/>
              <a:lumOff val="60000"/>
            </a:schemeClr>
          </a:solidFill>
        </p:spPr>
        <p:txBody>
          <a:bodyPr wrap="square">
            <a:spAutoFit/>
          </a:bodyPr>
          <a:lstStyle/>
          <a:p>
            <a:pPr algn="just">
              <a:lnSpc>
                <a:spcPct val="150000"/>
              </a:lnSpc>
            </a:pPr>
            <a:r>
              <a:rPr lang="vi-VN" sz="2200" dirty="0">
                <a:latin typeface="UTM Avo" panose="02040603050506020204" pitchFamily="18" charset="0"/>
              </a:rPr>
              <a:t>Phương trình hoá học xảy ra:</a:t>
            </a:r>
          </a:p>
          <a:p>
            <a:pPr>
              <a:lnSpc>
                <a:spcPct val="150000"/>
              </a:lnSpc>
            </a:pPr>
            <a:r>
              <a:rPr lang="en-US" sz="2200" dirty="0">
                <a:latin typeface="UTM Avo" panose="02040603050506020204" pitchFamily="18" charset="0"/>
              </a:rPr>
              <a:t>a) NaCl + AgNO</a:t>
            </a:r>
            <a:r>
              <a:rPr lang="en-US" sz="2200" baseline="-25000" dirty="0">
                <a:latin typeface="UTM Avo" panose="02040603050506020204" pitchFamily="18" charset="0"/>
              </a:rPr>
              <a:t>3</a:t>
            </a:r>
            <a:r>
              <a:rPr lang="en-US" sz="2200" dirty="0">
                <a:latin typeface="UTM Avo" panose="02040603050506020204" pitchFamily="18" charset="0"/>
              </a:rPr>
              <a:t> → AgCl↓ + NaNO</a:t>
            </a:r>
            <a:r>
              <a:rPr lang="en-US" sz="2200" baseline="-25000" dirty="0">
                <a:latin typeface="UTM Avo" panose="02040603050506020204" pitchFamily="18" charset="0"/>
              </a:rPr>
              <a:t>3</a:t>
            </a:r>
            <a:r>
              <a:rPr lang="en-US" sz="2200" dirty="0">
                <a:latin typeface="UTM Avo" panose="02040603050506020204" pitchFamily="18" charset="0"/>
              </a:rPr>
              <a:t>.</a:t>
            </a:r>
          </a:p>
          <a:p>
            <a:pPr>
              <a:lnSpc>
                <a:spcPct val="150000"/>
              </a:lnSpc>
            </a:pPr>
            <a:r>
              <a:rPr lang="en-US" sz="2200" dirty="0">
                <a:latin typeface="UTM Avo" panose="02040603050506020204" pitchFamily="18" charset="0"/>
              </a:rPr>
              <a:t>b) Na</a:t>
            </a:r>
            <a:r>
              <a:rPr lang="en-US" sz="2200" baseline="-25000" dirty="0">
                <a:latin typeface="UTM Avo" panose="02040603050506020204" pitchFamily="18" charset="0"/>
              </a:rPr>
              <a:t>2</a:t>
            </a:r>
            <a:r>
              <a:rPr lang="en-US" sz="2200" dirty="0">
                <a:latin typeface="UTM Avo" panose="02040603050506020204" pitchFamily="18" charset="0"/>
              </a:rPr>
              <a:t>SO</a:t>
            </a:r>
            <a:r>
              <a:rPr lang="en-US" sz="2200" baseline="-25000" dirty="0">
                <a:latin typeface="UTM Avo" panose="02040603050506020204" pitchFamily="18" charset="0"/>
              </a:rPr>
              <a:t>4</a:t>
            </a:r>
            <a:r>
              <a:rPr lang="en-US" sz="2200" dirty="0">
                <a:latin typeface="UTM Avo" panose="02040603050506020204" pitchFamily="18" charset="0"/>
              </a:rPr>
              <a:t> + BaCl</a:t>
            </a:r>
            <a:r>
              <a:rPr lang="en-US" sz="2200" baseline="-25000" dirty="0">
                <a:latin typeface="UTM Avo" panose="02040603050506020204" pitchFamily="18" charset="0"/>
              </a:rPr>
              <a:t>2</a:t>
            </a:r>
            <a:r>
              <a:rPr lang="en-US" sz="2200" dirty="0">
                <a:latin typeface="UTM Avo" panose="02040603050506020204" pitchFamily="18" charset="0"/>
              </a:rPr>
              <a:t> → BaSO</a:t>
            </a:r>
            <a:r>
              <a:rPr lang="en-US" sz="2200" baseline="-25000" dirty="0">
                <a:latin typeface="UTM Avo" panose="02040603050506020204" pitchFamily="18" charset="0"/>
              </a:rPr>
              <a:t>4</a:t>
            </a:r>
            <a:r>
              <a:rPr lang="en-US" sz="2200" dirty="0">
                <a:latin typeface="UTM Avo" panose="02040603050506020204" pitchFamily="18" charset="0"/>
              </a:rPr>
              <a:t>↓ + 2NaCl.</a:t>
            </a:r>
          </a:p>
          <a:p>
            <a:pPr>
              <a:lnSpc>
                <a:spcPct val="150000"/>
              </a:lnSpc>
            </a:pPr>
            <a:r>
              <a:rPr lang="en-US" sz="2200" dirty="0">
                <a:latin typeface="UTM Avo" panose="02040603050506020204" pitchFamily="18" charset="0"/>
              </a:rPr>
              <a:t>c) K</a:t>
            </a:r>
            <a:r>
              <a:rPr lang="en-US" sz="2200" baseline="-25000" dirty="0">
                <a:latin typeface="UTM Avo" panose="02040603050506020204" pitchFamily="18" charset="0"/>
              </a:rPr>
              <a:t>2</a:t>
            </a:r>
            <a:r>
              <a:rPr lang="en-US" sz="2200" dirty="0">
                <a:latin typeface="UTM Avo" panose="02040603050506020204" pitchFamily="18" charset="0"/>
              </a:rPr>
              <a:t>CO</a:t>
            </a:r>
            <a:r>
              <a:rPr lang="en-US" sz="2200" baseline="-25000" dirty="0">
                <a:latin typeface="UTM Avo" panose="02040603050506020204" pitchFamily="18" charset="0"/>
              </a:rPr>
              <a:t>3</a:t>
            </a:r>
            <a:r>
              <a:rPr lang="en-US" sz="2200" dirty="0">
                <a:latin typeface="UTM Avo" panose="02040603050506020204" pitchFamily="18" charset="0"/>
              </a:rPr>
              <a:t> + Ca(NO</a:t>
            </a:r>
            <a:r>
              <a:rPr lang="en-US" sz="2200" baseline="-25000" dirty="0">
                <a:latin typeface="UTM Avo" panose="02040603050506020204" pitchFamily="18" charset="0"/>
              </a:rPr>
              <a:t>3</a:t>
            </a:r>
            <a:r>
              <a:rPr lang="en-US" sz="2200" dirty="0">
                <a:latin typeface="UTM Avo" panose="02040603050506020204" pitchFamily="18" charset="0"/>
              </a:rPr>
              <a:t>)</a:t>
            </a:r>
            <a:r>
              <a:rPr lang="en-US" sz="2200" baseline="-25000" dirty="0">
                <a:latin typeface="UTM Avo" panose="02040603050506020204" pitchFamily="18" charset="0"/>
              </a:rPr>
              <a:t>2</a:t>
            </a:r>
            <a:r>
              <a:rPr lang="en-US" sz="2200" dirty="0">
                <a:latin typeface="UTM Avo" panose="02040603050506020204" pitchFamily="18" charset="0"/>
              </a:rPr>
              <a:t> → CaCO</a:t>
            </a:r>
            <a:r>
              <a:rPr lang="en-US" sz="2200" baseline="-25000" dirty="0">
                <a:latin typeface="UTM Avo" panose="02040603050506020204" pitchFamily="18" charset="0"/>
              </a:rPr>
              <a:t>3</a:t>
            </a:r>
            <a:r>
              <a:rPr lang="en-US" sz="2200" dirty="0">
                <a:latin typeface="UTM Avo" panose="02040603050506020204" pitchFamily="18" charset="0"/>
              </a:rPr>
              <a:t>↓ + 2KNO</a:t>
            </a:r>
            <a:r>
              <a:rPr lang="en-US" sz="2200" baseline="-25000" dirty="0">
                <a:latin typeface="UTM Avo" panose="02040603050506020204" pitchFamily="18" charset="0"/>
              </a:rPr>
              <a:t>3</a:t>
            </a:r>
            <a:r>
              <a:rPr lang="en-US" sz="2200" dirty="0">
                <a:latin typeface="UTM Avo" panose="02040603050506020204" pitchFamily="18" charset="0"/>
              </a:rPr>
              <a:t>.</a:t>
            </a:r>
          </a:p>
        </p:txBody>
      </p:sp>
      <p:sp>
        <p:nvSpPr>
          <p:cNvPr id="5" name="Arrow: Down 4">
            <a:extLst>
              <a:ext uri="{FF2B5EF4-FFF2-40B4-BE49-F238E27FC236}">
                <a16:creationId xmlns:a16="http://schemas.microsoft.com/office/drawing/2014/main" id="{A04846D1-A3D7-395F-C882-00370E626FE2}"/>
              </a:ext>
            </a:extLst>
          </p:cNvPr>
          <p:cNvSpPr/>
          <p:nvPr/>
        </p:nvSpPr>
        <p:spPr>
          <a:xfrm>
            <a:off x="5882640" y="4044639"/>
            <a:ext cx="426720" cy="365760"/>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67D0379-2BCB-CD35-6577-0565B1BAAD21}"/>
            </a:ext>
          </a:extLst>
        </p:cNvPr>
        <p:cNvGrpSpPr/>
        <p:nvPr/>
      </p:nvGrpSpPr>
      <p:grpSpPr>
        <a:xfrm>
          <a:off x="0" y="0"/>
          <a:ext cx="0" cy="0"/>
          <a:chOff x="0" y="0"/>
          <a:chExt cx="0" cy="0"/>
        </a:xfrm>
      </p:grpSpPr>
      <p:pic>
        <p:nvPicPr>
          <p:cNvPr id="3" name="Picture 8">
            <a:extLst>
              <a:ext uri="{FF2B5EF4-FFF2-40B4-BE49-F238E27FC236}">
                <a16:creationId xmlns:a16="http://schemas.microsoft.com/office/drawing/2014/main" id="{24464656-6C8B-1301-0FD5-473FD05ED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377925" y="1239706"/>
            <a:ext cx="1688512" cy="954777"/>
          </a:xfrm>
          <a:prstGeom prst="rect">
            <a:avLst/>
          </a:prstGeom>
        </p:spPr>
      </p:pic>
      <p:sp>
        <p:nvSpPr>
          <p:cNvPr id="4" name="Rectangle 3">
            <a:extLst>
              <a:ext uri="{FF2B5EF4-FFF2-40B4-BE49-F238E27FC236}">
                <a16:creationId xmlns:a16="http://schemas.microsoft.com/office/drawing/2014/main" id="{D21F2A83-7377-C854-D9E3-42BED9C28331}"/>
              </a:ext>
            </a:extLst>
          </p:cNvPr>
          <p:cNvSpPr/>
          <p:nvPr/>
        </p:nvSpPr>
        <p:spPr>
          <a:xfrm>
            <a:off x="3171552" y="3883877"/>
            <a:ext cx="5848895" cy="2291589"/>
          </a:xfrm>
          <a:prstGeom prst="rect">
            <a:avLst/>
          </a:prstGeom>
          <a:solidFill>
            <a:schemeClr val="accent6">
              <a:lumMod val="40000"/>
              <a:lumOff val="60000"/>
            </a:schemeClr>
          </a:solidFill>
        </p:spPr>
        <p:txBody>
          <a:bodyPr wrap="square">
            <a:spAutoFit/>
          </a:bodyPr>
          <a:lstStyle/>
          <a:p>
            <a:pPr>
              <a:lnSpc>
                <a:spcPct val="150000"/>
              </a:lnSpc>
              <a:spcBef>
                <a:spcPts val="600"/>
              </a:spcBef>
            </a:pPr>
            <a:r>
              <a:rPr lang="vi-VN" sz="2200" dirty="0">
                <a:latin typeface="UTM Avo" panose="02040603050506020204" pitchFamily="18" charset="0"/>
              </a:rPr>
              <a:t>Các phương trình hoá học theo sơ đồ:</a:t>
            </a:r>
          </a:p>
          <a:p>
            <a:pPr>
              <a:lnSpc>
                <a:spcPct val="150000"/>
              </a:lnSpc>
              <a:spcBef>
                <a:spcPts val="600"/>
              </a:spcBef>
            </a:pPr>
            <a:r>
              <a:rPr lang="vi-VN" sz="2200" dirty="0">
                <a:latin typeface="UTM Avo" panose="02040603050506020204" pitchFamily="18" charset="0"/>
              </a:rPr>
              <a:t>(1) CuO + H</a:t>
            </a:r>
            <a:r>
              <a:rPr lang="vi-VN" sz="2200" baseline="-25000" dirty="0">
                <a:latin typeface="UTM Avo" panose="02040603050506020204" pitchFamily="18" charset="0"/>
              </a:rPr>
              <a:t>2</a:t>
            </a:r>
            <a:r>
              <a:rPr lang="vi-VN" sz="2200" dirty="0">
                <a:latin typeface="UTM Avo" panose="02040603050506020204" pitchFamily="18" charset="0"/>
              </a:rPr>
              <a:t>SO</a:t>
            </a:r>
            <a:r>
              <a:rPr lang="vi-VN" sz="2200" baseline="-25000" dirty="0">
                <a:latin typeface="UTM Avo" panose="02040603050506020204" pitchFamily="18" charset="0"/>
              </a:rPr>
              <a:t>4</a:t>
            </a:r>
            <a:r>
              <a:rPr lang="vi-VN" sz="2200" dirty="0">
                <a:latin typeface="UTM Avo" panose="02040603050506020204" pitchFamily="18" charset="0"/>
              </a:rPr>
              <a:t> → CuSO</a:t>
            </a:r>
            <a:r>
              <a:rPr lang="vi-VN" sz="2200" baseline="-25000" dirty="0">
                <a:latin typeface="UTM Avo" panose="02040603050506020204" pitchFamily="18" charset="0"/>
              </a:rPr>
              <a:t>4</a:t>
            </a:r>
            <a:r>
              <a:rPr lang="vi-VN" sz="2200" dirty="0">
                <a:latin typeface="UTM Avo" panose="02040603050506020204" pitchFamily="18" charset="0"/>
              </a:rPr>
              <a:t> + H</a:t>
            </a:r>
            <a:r>
              <a:rPr lang="vi-VN" sz="2200" baseline="-25000" dirty="0">
                <a:latin typeface="UTM Avo" panose="02040603050506020204" pitchFamily="18" charset="0"/>
              </a:rPr>
              <a:t>2</a:t>
            </a:r>
            <a:r>
              <a:rPr lang="vi-VN" sz="2200" dirty="0">
                <a:latin typeface="UTM Avo" panose="02040603050506020204" pitchFamily="18" charset="0"/>
              </a:rPr>
              <a:t>O.</a:t>
            </a:r>
          </a:p>
          <a:p>
            <a:pPr>
              <a:lnSpc>
                <a:spcPct val="150000"/>
              </a:lnSpc>
              <a:spcBef>
                <a:spcPts val="600"/>
              </a:spcBef>
            </a:pPr>
            <a:r>
              <a:rPr lang="vi-VN" sz="2200" dirty="0">
                <a:latin typeface="UTM Avo" panose="02040603050506020204" pitchFamily="18" charset="0"/>
              </a:rPr>
              <a:t>(2) CuSO</a:t>
            </a:r>
            <a:r>
              <a:rPr lang="vi-VN" sz="2200" baseline="-25000" dirty="0">
                <a:latin typeface="UTM Avo" panose="02040603050506020204" pitchFamily="18" charset="0"/>
              </a:rPr>
              <a:t>4</a:t>
            </a:r>
            <a:r>
              <a:rPr lang="vi-VN" sz="2200" dirty="0">
                <a:latin typeface="UTM Avo" panose="02040603050506020204" pitchFamily="18" charset="0"/>
              </a:rPr>
              <a:t> + BaCl</a:t>
            </a:r>
            <a:r>
              <a:rPr lang="vi-VN" sz="2200" baseline="-25000" dirty="0">
                <a:latin typeface="UTM Avo" panose="02040603050506020204" pitchFamily="18" charset="0"/>
              </a:rPr>
              <a:t>2</a:t>
            </a:r>
            <a:r>
              <a:rPr lang="vi-VN" sz="2200" dirty="0">
                <a:latin typeface="UTM Avo" panose="02040603050506020204" pitchFamily="18" charset="0"/>
              </a:rPr>
              <a:t> → BaSO</a:t>
            </a:r>
            <a:r>
              <a:rPr lang="vi-VN" sz="2200" baseline="-25000" dirty="0">
                <a:latin typeface="UTM Avo" panose="02040603050506020204" pitchFamily="18" charset="0"/>
              </a:rPr>
              <a:t>4</a:t>
            </a:r>
            <a:r>
              <a:rPr lang="vi-VN" sz="2200" dirty="0">
                <a:latin typeface="UTM Avo" panose="02040603050506020204" pitchFamily="18" charset="0"/>
              </a:rPr>
              <a:t>↓ + CuCl</a:t>
            </a:r>
            <a:r>
              <a:rPr lang="vi-VN" sz="2200" baseline="-25000" dirty="0">
                <a:latin typeface="UTM Avo" panose="02040603050506020204" pitchFamily="18" charset="0"/>
              </a:rPr>
              <a:t>2</a:t>
            </a:r>
            <a:r>
              <a:rPr lang="vi-VN" sz="2200" dirty="0">
                <a:latin typeface="UTM Avo" panose="02040603050506020204" pitchFamily="18" charset="0"/>
              </a:rPr>
              <a:t>.</a:t>
            </a:r>
          </a:p>
          <a:p>
            <a:pPr>
              <a:lnSpc>
                <a:spcPct val="150000"/>
              </a:lnSpc>
              <a:spcBef>
                <a:spcPts val="600"/>
              </a:spcBef>
            </a:pPr>
            <a:r>
              <a:rPr lang="vi-VN" sz="2200" dirty="0">
                <a:latin typeface="UTM Avo" panose="02040603050506020204" pitchFamily="18" charset="0"/>
              </a:rPr>
              <a:t>(3) CuCl</a:t>
            </a:r>
            <a:r>
              <a:rPr lang="vi-VN" sz="2200" baseline="-25000" dirty="0">
                <a:latin typeface="UTM Avo" panose="02040603050506020204" pitchFamily="18" charset="0"/>
              </a:rPr>
              <a:t>2</a:t>
            </a:r>
            <a:r>
              <a:rPr lang="vi-VN" sz="2200" dirty="0">
                <a:latin typeface="UTM Avo" panose="02040603050506020204" pitchFamily="18" charset="0"/>
              </a:rPr>
              <a:t> + 2NaOH → Cu(OH)</a:t>
            </a:r>
            <a:r>
              <a:rPr lang="vi-VN" sz="2200" baseline="-25000" dirty="0">
                <a:latin typeface="UTM Avo" panose="02040603050506020204" pitchFamily="18" charset="0"/>
              </a:rPr>
              <a:t>2</a:t>
            </a:r>
            <a:r>
              <a:rPr lang="vi-VN" sz="2200" dirty="0">
                <a:latin typeface="UTM Avo" panose="02040603050506020204" pitchFamily="18" charset="0"/>
              </a:rPr>
              <a:t>↓ + 2NaCl.</a:t>
            </a:r>
          </a:p>
        </p:txBody>
      </p:sp>
      <p:sp>
        <p:nvSpPr>
          <p:cNvPr id="5" name="Arrow: Down 4">
            <a:extLst>
              <a:ext uri="{FF2B5EF4-FFF2-40B4-BE49-F238E27FC236}">
                <a16:creationId xmlns:a16="http://schemas.microsoft.com/office/drawing/2014/main" id="{E1FC6B41-23F7-A3DB-0CFE-63FF770C5447}"/>
              </a:ext>
            </a:extLst>
          </p:cNvPr>
          <p:cNvSpPr/>
          <p:nvPr/>
        </p:nvSpPr>
        <p:spPr>
          <a:xfrm>
            <a:off x="5882640" y="3420631"/>
            <a:ext cx="426720" cy="365760"/>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CEECD31-C862-63CE-6FC0-0F6463DAB491}"/>
              </a:ext>
            </a:extLst>
          </p:cNvPr>
          <p:cNvGrpSpPr/>
          <p:nvPr/>
        </p:nvGrpSpPr>
        <p:grpSpPr>
          <a:xfrm>
            <a:off x="1084241" y="1717094"/>
            <a:ext cx="10023517" cy="1374449"/>
            <a:chOff x="1084241" y="1717094"/>
            <a:chExt cx="10023517" cy="1374449"/>
          </a:xfrm>
        </p:grpSpPr>
        <p:sp>
          <p:nvSpPr>
            <p:cNvPr id="2" name="Rectangle: Rounded Corners 1">
              <a:extLst>
                <a:ext uri="{FF2B5EF4-FFF2-40B4-BE49-F238E27FC236}">
                  <a16:creationId xmlns:a16="http://schemas.microsoft.com/office/drawing/2014/main" id="{CEEEB19E-6602-62E2-827A-C8BE20264E81}"/>
                </a:ext>
              </a:extLst>
            </p:cNvPr>
            <p:cNvSpPr/>
            <p:nvPr/>
          </p:nvSpPr>
          <p:spPr>
            <a:xfrm>
              <a:off x="1084241" y="1717094"/>
              <a:ext cx="10023517" cy="1374449"/>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b="1" dirty="0">
                  <a:solidFill>
                    <a:schemeClr val="tx1"/>
                  </a:solidFill>
                  <a:latin typeface="UTM Avo" panose="02040603050506020204" pitchFamily="18" charset="0"/>
                </a:rPr>
                <a:t>9. </a:t>
              </a:r>
              <a:r>
                <a:rPr lang="vi-VN" sz="2200" dirty="0">
                  <a:solidFill>
                    <a:schemeClr val="tx1"/>
                  </a:solidFill>
                  <a:latin typeface="UTM Avo" panose="02040603050506020204" pitchFamily="18" charset="0"/>
                </a:rPr>
                <a:t>Viết các phương trình hoá học theo sơ đồ chuyển hoá sau:</a:t>
              </a:r>
              <a:endParaRPr lang="en-US" sz="2200" dirty="0">
                <a:solidFill>
                  <a:schemeClr val="tx1"/>
                </a:solidFill>
                <a:latin typeface="UTM Avo" panose="02040603050506020204" pitchFamily="18" charset="0"/>
              </a:endParaRPr>
            </a:p>
            <a:p>
              <a:pPr algn="just">
                <a:lnSpc>
                  <a:spcPct val="150000"/>
                </a:lnSpc>
              </a:pPr>
              <a:r>
                <a:rPr lang="en-US" sz="2200" dirty="0" err="1">
                  <a:solidFill>
                    <a:schemeClr val="tx1"/>
                  </a:solidFill>
                  <a:latin typeface="UTM Avo" panose="02040603050506020204" pitchFamily="18" charset="0"/>
                </a:rPr>
                <a:t>CuO</a:t>
              </a:r>
              <a:r>
                <a:rPr lang="en-US" sz="2200" dirty="0">
                  <a:solidFill>
                    <a:schemeClr val="tx1"/>
                  </a:solidFill>
                  <a:latin typeface="UTM Avo" panose="02040603050506020204" pitchFamily="18" charset="0"/>
                </a:rPr>
                <a:t>		CuSO</a:t>
              </a:r>
              <a:r>
                <a:rPr lang="en-US" sz="2200" baseline="-25000" dirty="0">
                  <a:solidFill>
                    <a:schemeClr val="tx1"/>
                  </a:solidFill>
                  <a:latin typeface="UTM Avo" panose="02040603050506020204" pitchFamily="18" charset="0"/>
                </a:rPr>
                <a:t>4</a:t>
              </a:r>
              <a:r>
                <a:rPr lang="en-US" sz="2200" dirty="0">
                  <a:solidFill>
                    <a:schemeClr val="tx1"/>
                  </a:solidFill>
                  <a:latin typeface="UTM Avo" panose="02040603050506020204" pitchFamily="18" charset="0"/>
                </a:rPr>
                <a:t> 	    CuCl</a:t>
              </a:r>
              <a:r>
                <a:rPr lang="en-US" sz="2200" baseline="-25000" dirty="0">
                  <a:solidFill>
                    <a:schemeClr val="tx1"/>
                  </a:solidFill>
                  <a:latin typeface="UTM Avo" panose="02040603050506020204" pitchFamily="18" charset="0"/>
                </a:rPr>
                <a:t>2</a:t>
              </a:r>
              <a:r>
                <a:rPr lang="en-US" sz="2200" dirty="0">
                  <a:solidFill>
                    <a:schemeClr val="tx1"/>
                  </a:solidFill>
                  <a:latin typeface="UTM Avo" panose="02040603050506020204" pitchFamily="18" charset="0"/>
                </a:rPr>
                <a:t> 	        Cu(OH)</a:t>
              </a:r>
              <a:r>
                <a:rPr lang="en-US" sz="2200" baseline="-25000" dirty="0">
                  <a:solidFill>
                    <a:schemeClr val="tx1"/>
                  </a:solidFill>
                  <a:latin typeface="UTM Avo" panose="02040603050506020204" pitchFamily="18" charset="0"/>
                </a:rPr>
                <a:t>2</a:t>
              </a:r>
              <a:endParaRPr lang="vi-VN" sz="2200" baseline="-25000" dirty="0">
                <a:solidFill>
                  <a:schemeClr val="tx1"/>
                </a:solidFill>
                <a:latin typeface="UTM Avo" panose="02040603050506020204" pitchFamily="18" charset="0"/>
              </a:endParaRPr>
            </a:p>
          </p:txBody>
        </p:sp>
        <p:grpSp>
          <p:nvGrpSpPr>
            <p:cNvPr id="11" name="Group 10">
              <a:extLst>
                <a:ext uri="{FF2B5EF4-FFF2-40B4-BE49-F238E27FC236}">
                  <a16:creationId xmlns:a16="http://schemas.microsoft.com/office/drawing/2014/main" id="{39F848AD-56FA-E662-23E7-78DEC64F4FDA}"/>
                </a:ext>
              </a:extLst>
            </p:cNvPr>
            <p:cNvGrpSpPr/>
            <p:nvPr/>
          </p:nvGrpSpPr>
          <p:grpSpPr>
            <a:xfrm>
              <a:off x="2010724" y="2414112"/>
              <a:ext cx="1027612" cy="369332"/>
              <a:chOff x="2002971" y="2832123"/>
              <a:chExt cx="1027612" cy="369332"/>
            </a:xfrm>
          </p:grpSpPr>
          <p:cxnSp>
            <p:nvCxnSpPr>
              <p:cNvPr id="9" name="Straight Arrow Connector 8">
                <a:extLst>
                  <a:ext uri="{FF2B5EF4-FFF2-40B4-BE49-F238E27FC236}">
                    <a16:creationId xmlns:a16="http://schemas.microsoft.com/office/drawing/2014/main" id="{054BB158-6DEF-B908-9101-981D0A424475}"/>
                  </a:ext>
                </a:extLst>
              </p:cNvPr>
              <p:cNvCxnSpPr/>
              <p:nvPr/>
            </p:nvCxnSpPr>
            <p:spPr>
              <a:xfrm>
                <a:off x="2002971" y="3161211"/>
                <a:ext cx="10276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134711A-085A-1C0E-3DF0-3BCB543197B8}"/>
                  </a:ext>
                </a:extLst>
              </p:cNvPr>
              <p:cNvSpPr txBox="1"/>
              <p:nvPr/>
            </p:nvSpPr>
            <p:spPr>
              <a:xfrm>
                <a:off x="2286000" y="2832123"/>
                <a:ext cx="461554" cy="369332"/>
              </a:xfrm>
              <a:prstGeom prst="rect">
                <a:avLst/>
              </a:prstGeom>
              <a:noFill/>
            </p:spPr>
            <p:txBody>
              <a:bodyPr wrap="square" rtlCol="0">
                <a:spAutoFit/>
              </a:bodyPr>
              <a:lstStyle/>
              <a:p>
                <a:r>
                  <a:rPr lang="en-US" dirty="0"/>
                  <a:t>(1)</a:t>
                </a:r>
                <a:endParaRPr lang="en-US" baseline="30000" dirty="0"/>
              </a:p>
            </p:txBody>
          </p:sp>
        </p:grpSp>
        <p:grpSp>
          <p:nvGrpSpPr>
            <p:cNvPr id="12" name="Group 11">
              <a:extLst>
                <a:ext uri="{FF2B5EF4-FFF2-40B4-BE49-F238E27FC236}">
                  <a16:creationId xmlns:a16="http://schemas.microsoft.com/office/drawing/2014/main" id="{CE177CB9-7733-C169-564E-6D0DFE9F9B63}"/>
                </a:ext>
              </a:extLst>
            </p:cNvPr>
            <p:cNvGrpSpPr/>
            <p:nvPr/>
          </p:nvGrpSpPr>
          <p:grpSpPr>
            <a:xfrm>
              <a:off x="4122528" y="2414112"/>
              <a:ext cx="1027612" cy="369332"/>
              <a:chOff x="2002971" y="2832123"/>
              <a:chExt cx="1027612" cy="369332"/>
            </a:xfrm>
          </p:grpSpPr>
          <p:cxnSp>
            <p:nvCxnSpPr>
              <p:cNvPr id="13" name="Straight Arrow Connector 12">
                <a:extLst>
                  <a:ext uri="{FF2B5EF4-FFF2-40B4-BE49-F238E27FC236}">
                    <a16:creationId xmlns:a16="http://schemas.microsoft.com/office/drawing/2014/main" id="{D9DC049F-BBD9-CDC0-0046-4337D75212A4}"/>
                  </a:ext>
                </a:extLst>
              </p:cNvPr>
              <p:cNvCxnSpPr/>
              <p:nvPr/>
            </p:nvCxnSpPr>
            <p:spPr>
              <a:xfrm>
                <a:off x="2002971" y="3161211"/>
                <a:ext cx="10276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CD3F9E28-AFAA-A3B2-2FC7-A1DE70DB811F}"/>
                  </a:ext>
                </a:extLst>
              </p:cNvPr>
              <p:cNvSpPr txBox="1"/>
              <p:nvPr/>
            </p:nvSpPr>
            <p:spPr>
              <a:xfrm>
                <a:off x="2286000" y="2832123"/>
                <a:ext cx="461554" cy="369332"/>
              </a:xfrm>
              <a:prstGeom prst="rect">
                <a:avLst/>
              </a:prstGeom>
              <a:noFill/>
            </p:spPr>
            <p:txBody>
              <a:bodyPr wrap="square" rtlCol="0">
                <a:spAutoFit/>
              </a:bodyPr>
              <a:lstStyle/>
              <a:p>
                <a:r>
                  <a:rPr lang="en-US" dirty="0"/>
                  <a:t>(2)</a:t>
                </a:r>
                <a:endParaRPr lang="en-US" baseline="30000" dirty="0"/>
              </a:p>
            </p:txBody>
          </p:sp>
        </p:grpSp>
        <p:grpSp>
          <p:nvGrpSpPr>
            <p:cNvPr id="15" name="Group 14">
              <a:extLst>
                <a:ext uri="{FF2B5EF4-FFF2-40B4-BE49-F238E27FC236}">
                  <a16:creationId xmlns:a16="http://schemas.microsoft.com/office/drawing/2014/main" id="{CA3B714B-F130-6F1B-FA57-880341B6DC18}"/>
                </a:ext>
              </a:extLst>
            </p:cNvPr>
            <p:cNvGrpSpPr/>
            <p:nvPr/>
          </p:nvGrpSpPr>
          <p:grpSpPr>
            <a:xfrm>
              <a:off x="6208207" y="2414112"/>
              <a:ext cx="1027612" cy="369332"/>
              <a:chOff x="2002971" y="2832123"/>
              <a:chExt cx="1027612" cy="369332"/>
            </a:xfrm>
          </p:grpSpPr>
          <p:cxnSp>
            <p:nvCxnSpPr>
              <p:cNvPr id="16" name="Straight Arrow Connector 15">
                <a:extLst>
                  <a:ext uri="{FF2B5EF4-FFF2-40B4-BE49-F238E27FC236}">
                    <a16:creationId xmlns:a16="http://schemas.microsoft.com/office/drawing/2014/main" id="{F01F6D35-E4B6-7733-1796-FA14E963AEB3}"/>
                  </a:ext>
                </a:extLst>
              </p:cNvPr>
              <p:cNvCxnSpPr/>
              <p:nvPr/>
            </p:nvCxnSpPr>
            <p:spPr>
              <a:xfrm>
                <a:off x="2002971" y="3161211"/>
                <a:ext cx="10276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734B7F-74D6-E23F-7F69-0E1DB698A012}"/>
                  </a:ext>
                </a:extLst>
              </p:cNvPr>
              <p:cNvSpPr txBox="1"/>
              <p:nvPr/>
            </p:nvSpPr>
            <p:spPr>
              <a:xfrm>
                <a:off x="2286000" y="2832123"/>
                <a:ext cx="461554" cy="369332"/>
              </a:xfrm>
              <a:prstGeom prst="rect">
                <a:avLst/>
              </a:prstGeom>
              <a:noFill/>
            </p:spPr>
            <p:txBody>
              <a:bodyPr wrap="square" rtlCol="0">
                <a:spAutoFit/>
              </a:bodyPr>
              <a:lstStyle/>
              <a:p>
                <a:r>
                  <a:rPr lang="en-US" dirty="0"/>
                  <a:t>(3)</a:t>
                </a:r>
                <a:endParaRPr lang="en-US" baseline="30000" dirty="0"/>
              </a:p>
            </p:txBody>
          </p:sp>
        </p:grpSp>
      </p:grpSp>
    </p:spTree>
    <p:extLst>
      <p:ext uri="{BB962C8B-B14F-4D97-AF65-F5344CB8AC3E}">
        <p14:creationId xmlns:p14="http://schemas.microsoft.com/office/powerpoint/2010/main" val="139390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1F8694D3-024F-C176-BB01-501E5415F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52800"/>
            <a:ext cx="3149600" cy="1701800"/>
          </a:xfrm>
          <a:prstGeom prst="rect">
            <a:avLst/>
          </a:prstGeom>
        </p:spPr>
      </p:pic>
    </p:spTree>
    <p:extLst>
      <p:ext uri="{BB962C8B-B14F-4D97-AF65-F5344CB8AC3E}">
        <p14:creationId xmlns:p14="http://schemas.microsoft.com/office/powerpoint/2010/main" val="965889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98BF3F9-2ADC-9140-0DD7-8E11B48A8060}"/>
              </a:ext>
            </a:extLst>
          </p:cNvPr>
          <p:cNvPicPr>
            <a:picLocks noChangeAspect="1"/>
          </p:cNvPicPr>
          <p:nvPr/>
        </p:nvPicPr>
        <p:blipFill>
          <a:blip r:embed="rId3"/>
          <a:srcRect/>
          <a:stretch>
            <a:fillRect/>
          </a:stretch>
        </p:blipFill>
        <p:spPr>
          <a:xfrm rot="1523558">
            <a:off x="8960428" y="2523200"/>
            <a:ext cx="471273" cy="997404"/>
          </a:xfrm>
          <a:prstGeom prst="rect">
            <a:avLst/>
          </a:prstGeom>
        </p:spPr>
      </p:pic>
      <p:pic>
        <p:nvPicPr>
          <p:cNvPr id="3" name="Picture 8">
            <a:extLst>
              <a:ext uri="{FF2B5EF4-FFF2-40B4-BE49-F238E27FC236}">
                <a16:creationId xmlns:a16="http://schemas.microsoft.com/office/drawing/2014/main" id="{D15B8246-C72B-413D-ADE2-63930E3AD877}"/>
              </a:ext>
            </a:extLst>
          </p:cNvPr>
          <p:cNvPicPr>
            <a:picLocks noChangeAspect="1"/>
          </p:cNvPicPr>
          <p:nvPr/>
        </p:nvPicPr>
        <p:blipFill>
          <a:blip r:embed="rId4"/>
          <a:srcRect/>
          <a:stretch>
            <a:fillRect/>
          </a:stretch>
        </p:blipFill>
        <p:spPr>
          <a:xfrm>
            <a:off x="2427688" y="2523200"/>
            <a:ext cx="696936" cy="997404"/>
          </a:xfrm>
          <a:prstGeom prst="rect">
            <a:avLst/>
          </a:prstGeom>
        </p:spPr>
      </p:pic>
      <p:pic>
        <p:nvPicPr>
          <p:cNvPr id="4" name="Picture 9">
            <a:extLst>
              <a:ext uri="{FF2B5EF4-FFF2-40B4-BE49-F238E27FC236}">
                <a16:creationId xmlns:a16="http://schemas.microsoft.com/office/drawing/2014/main" id="{E906D8F7-33CF-BD3E-83CF-CCBA0ACFC898}"/>
              </a:ext>
            </a:extLst>
          </p:cNvPr>
          <p:cNvPicPr>
            <a:picLocks noChangeAspect="1"/>
          </p:cNvPicPr>
          <p:nvPr/>
        </p:nvPicPr>
        <p:blipFill>
          <a:blip r:embed="rId5"/>
          <a:srcRect/>
          <a:stretch>
            <a:fillRect/>
          </a:stretch>
        </p:blipFill>
        <p:spPr>
          <a:xfrm>
            <a:off x="5599136" y="2523200"/>
            <a:ext cx="695690" cy="997404"/>
          </a:xfrm>
          <a:prstGeom prst="rect">
            <a:avLst/>
          </a:prstGeom>
        </p:spPr>
      </p:pic>
      <p:sp>
        <p:nvSpPr>
          <p:cNvPr id="5" name="TextBox 4">
            <a:extLst>
              <a:ext uri="{FF2B5EF4-FFF2-40B4-BE49-F238E27FC236}">
                <a16:creationId xmlns:a16="http://schemas.microsoft.com/office/drawing/2014/main" id="{6A12B56B-B251-CF1E-E9F7-742224E86291}"/>
              </a:ext>
            </a:extLst>
          </p:cNvPr>
          <p:cNvSpPr txBox="1"/>
          <p:nvPr/>
        </p:nvSpPr>
        <p:spPr>
          <a:xfrm>
            <a:off x="1347865" y="1647825"/>
            <a:ext cx="9496269" cy="553998"/>
          </a:xfrm>
          <a:prstGeom prst="rect">
            <a:avLst/>
          </a:prstGeom>
          <a:noFill/>
        </p:spPr>
        <p:txBody>
          <a:bodyPr wrap="square" rtlCol="0">
            <a:spAutoFit/>
          </a:bodyPr>
          <a:lstStyle/>
          <a:p>
            <a:pPr algn="ctr"/>
            <a:r>
              <a:rPr lang="en-US" sz="3000" b="1" dirty="0">
                <a:latin typeface="UTM Avo" panose="02040603050506020204" pitchFamily="18"/>
                <a:cs typeface="Arial" panose="020B0604020202020204" pitchFamily="34" charset="0"/>
              </a:rPr>
              <a:t>HƯỚNG DẪN VỀ NHÀ</a:t>
            </a:r>
            <a:endParaRPr lang="en-US" sz="3000" dirty="0">
              <a:latin typeface="UTM Avo" panose="02040603050506020204" pitchFamily="18"/>
              <a:cs typeface="Arial" panose="020B0604020202020204" pitchFamily="34" charset="0"/>
            </a:endParaRPr>
          </a:p>
        </p:txBody>
      </p:sp>
      <p:sp>
        <p:nvSpPr>
          <p:cNvPr id="6" name="Google Shape;1635;p64">
            <a:extLst>
              <a:ext uri="{FF2B5EF4-FFF2-40B4-BE49-F238E27FC236}">
                <a16:creationId xmlns:a16="http://schemas.microsoft.com/office/drawing/2014/main" id="{3F7CA30F-8617-333F-E977-616AA87DBE53}"/>
              </a:ext>
            </a:extLst>
          </p:cNvPr>
          <p:cNvSpPr/>
          <p:nvPr/>
        </p:nvSpPr>
        <p:spPr>
          <a:xfrm>
            <a:off x="1183345" y="3841981"/>
            <a:ext cx="3240535" cy="183041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glow rad="101600">
              <a:schemeClr val="accent4">
                <a:satMod val="175000"/>
                <a:alpha val="40000"/>
              </a:schemeClr>
            </a:glow>
            <a:outerShdw blurRad="200025" dist="19050" dir="5400000" algn="bl" rotWithShape="0">
              <a:srgbClr val="000000">
                <a:alpha val="10000"/>
              </a:srgbClr>
            </a:outerShdw>
          </a:effectLst>
        </p:spPr>
        <p:txBody>
          <a:bodyPr spcFirstLastPara="1" wrap="square" lIns="99044" tIns="99044" rIns="99044" bIns="99044" anchor="ctr" anchorCtr="0">
            <a:noAutofit/>
          </a:bodyPr>
          <a:lstStyle/>
          <a:p>
            <a:pPr lvl="0" algn="ctr">
              <a:lnSpc>
                <a:spcPct val="150000"/>
              </a:lnSpc>
            </a:pPr>
            <a:r>
              <a:rPr lang="fr-FR" sz="2400">
                <a:latin typeface="UTM Avo" panose="02040603050506020204" pitchFamily="18"/>
                <a:cs typeface="Arial" panose="020B0604020202020204" pitchFamily="34" charset="0"/>
              </a:rPr>
              <a:t>Ôn lại kiến thức </a:t>
            </a:r>
          </a:p>
          <a:p>
            <a:pPr lvl="0" algn="ctr">
              <a:lnSpc>
                <a:spcPct val="150000"/>
              </a:lnSpc>
            </a:pPr>
            <a:r>
              <a:rPr lang="fr-FR" sz="2400">
                <a:latin typeface="UTM Avo" panose="02040603050506020204" pitchFamily="18"/>
                <a:cs typeface="Arial" panose="020B0604020202020204" pitchFamily="34" charset="0"/>
              </a:rPr>
              <a:t>đã học</a:t>
            </a:r>
            <a:endParaRPr sz="2400">
              <a:latin typeface="UTM Avo" panose="02040603050506020204" pitchFamily="18"/>
              <a:cs typeface="Arial" panose="020B0604020202020204" pitchFamily="34" charset="0"/>
            </a:endParaRPr>
          </a:p>
        </p:txBody>
      </p:sp>
      <p:sp>
        <p:nvSpPr>
          <p:cNvPr id="7" name="Google Shape;1636;p64">
            <a:extLst>
              <a:ext uri="{FF2B5EF4-FFF2-40B4-BE49-F238E27FC236}">
                <a16:creationId xmlns:a16="http://schemas.microsoft.com/office/drawing/2014/main" id="{0CBB1947-9B07-4CB4-FCDC-9C35B4C5EC4E}"/>
              </a:ext>
            </a:extLst>
          </p:cNvPr>
          <p:cNvSpPr/>
          <p:nvPr/>
        </p:nvSpPr>
        <p:spPr>
          <a:xfrm>
            <a:off x="4482144" y="3841981"/>
            <a:ext cx="3038870" cy="183041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glow rad="101600">
              <a:schemeClr val="accent4">
                <a:satMod val="175000"/>
                <a:alpha val="40000"/>
              </a:schemeClr>
            </a:glow>
            <a:outerShdw blurRad="200025" dist="19050" dir="5400000" algn="bl" rotWithShape="0">
              <a:srgbClr val="000000">
                <a:alpha val="10000"/>
              </a:srgbClr>
            </a:outerShdw>
          </a:effectLst>
        </p:spPr>
        <p:txBody>
          <a:bodyPr spcFirstLastPara="1" wrap="square" lIns="99044" tIns="99044" rIns="99044" bIns="99044" anchor="ctr" anchorCtr="0">
            <a:noAutofit/>
          </a:bodyPr>
          <a:lstStyle/>
          <a:p>
            <a:pPr lvl="0" algn="ctr">
              <a:lnSpc>
                <a:spcPct val="150000"/>
              </a:lnSpc>
            </a:pPr>
            <a:r>
              <a:rPr lang="fr-FR" sz="2400" dirty="0" err="1">
                <a:latin typeface="UTM Avo" panose="02040603050506020204" pitchFamily="18"/>
                <a:cs typeface="Arial" panose="020B0604020202020204" pitchFamily="34" charset="0"/>
              </a:rPr>
              <a:t>Làm</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bài</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bài</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tập</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trong</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sách</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bài</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tập</a:t>
            </a:r>
            <a:endParaRPr sz="2400" dirty="0">
              <a:latin typeface="UTM Avo" panose="02040603050506020204" pitchFamily="18"/>
              <a:cs typeface="Arial" panose="020B0604020202020204" pitchFamily="34" charset="0"/>
            </a:endParaRPr>
          </a:p>
        </p:txBody>
      </p:sp>
      <p:sp>
        <p:nvSpPr>
          <p:cNvPr id="8" name="Google Shape;1637;p64">
            <a:extLst>
              <a:ext uri="{FF2B5EF4-FFF2-40B4-BE49-F238E27FC236}">
                <a16:creationId xmlns:a16="http://schemas.microsoft.com/office/drawing/2014/main" id="{AACF5B42-88A3-EA87-294B-FFB8540F10C4}"/>
              </a:ext>
            </a:extLst>
          </p:cNvPr>
          <p:cNvSpPr/>
          <p:nvPr/>
        </p:nvSpPr>
        <p:spPr>
          <a:xfrm>
            <a:off x="7603599" y="3841981"/>
            <a:ext cx="3125361" cy="183041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glow rad="101600">
              <a:schemeClr val="accent4">
                <a:satMod val="175000"/>
                <a:alpha val="40000"/>
              </a:schemeClr>
            </a:glow>
            <a:outerShdw blurRad="200025" dist="19050" dir="5400000" algn="bl" rotWithShape="0">
              <a:srgbClr val="000000">
                <a:alpha val="10000"/>
              </a:srgbClr>
            </a:outerShdw>
          </a:effectLst>
        </p:spPr>
        <p:txBody>
          <a:bodyPr spcFirstLastPara="1" wrap="square" lIns="99044" tIns="99044" rIns="99044" bIns="99044" anchor="ctr" anchorCtr="0">
            <a:noAutofit/>
          </a:bodyPr>
          <a:lstStyle/>
          <a:p>
            <a:pPr lvl="0" algn="ctr">
              <a:lnSpc>
                <a:spcPct val="150000"/>
              </a:lnSpc>
            </a:pPr>
            <a:r>
              <a:rPr lang="fr-FR" sz="2400" dirty="0" err="1">
                <a:latin typeface="UTM Avo" panose="02040603050506020204" pitchFamily="18"/>
                <a:cs typeface="Arial" panose="020B0604020202020204" pitchFamily="34" charset="0"/>
              </a:rPr>
              <a:t>Đọc</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và</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chuẩn</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bị</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nội</a:t>
            </a:r>
            <a:r>
              <a:rPr lang="fr-FR" sz="2400" dirty="0">
                <a:latin typeface="UTM Avo" panose="02040603050506020204" pitchFamily="18"/>
                <a:cs typeface="Arial" panose="020B0604020202020204" pitchFamily="34" charset="0"/>
              </a:rPr>
              <a:t> </a:t>
            </a:r>
            <a:r>
              <a:rPr lang="fr-FR" sz="2400" dirty="0" err="1">
                <a:latin typeface="UTM Avo" panose="02040603050506020204" pitchFamily="18"/>
                <a:cs typeface="Arial" panose="020B0604020202020204" pitchFamily="34" charset="0"/>
              </a:rPr>
              <a:t>dung</a:t>
            </a:r>
            <a:r>
              <a:rPr lang="fr-FR" sz="2400" dirty="0">
                <a:latin typeface="UTM Avo" panose="02040603050506020204" pitchFamily="18"/>
                <a:cs typeface="Arial" panose="020B0604020202020204" pitchFamily="34" charset="0"/>
              </a:rPr>
              <a:t> </a:t>
            </a:r>
            <a:r>
              <a:rPr lang="fr-FR" sz="2400" b="1" dirty="0" err="1">
                <a:latin typeface="UTM Avo" panose="02040603050506020204" pitchFamily="18"/>
                <a:cs typeface="Arial" panose="020B0604020202020204" pitchFamily="34" charset="0"/>
              </a:rPr>
              <a:t>Bài</a:t>
            </a:r>
            <a:r>
              <a:rPr lang="fr-FR" sz="2400" b="1" dirty="0">
                <a:latin typeface="UTM Avo" panose="02040603050506020204" pitchFamily="18"/>
                <a:cs typeface="Arial" panose="020B0604020202020204" pitchFamily="34" charset="0"/>
              </a:rPr>
              <a:t> 13. </a:t>
            </a:r>
            <a:r>
              <a:rPr lang="fr-FR" sz="2400" b="1" dirty="0" err="1">
                <a:latin typeface="UTM Avo" panose="02040603050506020204" pitchFamily="18"/>
                <a:cs typeface="Arial" panose="020B0604020202020204" pitchFamily="34" charset="0"/>
              </a:rPr>
              <a:t>Phân</a:t>
            </a:r>
            <a:r>
              <a:rPr lang="fr-FR" sz="2400" b="1" dirty="0">
                <a:latin typeface="UTM Avo" panose="02040603050506020204" pitchFamily="18"/>
                <a:cs typeface="Arial" panose="020B0604020202020204" pitchFamily="34" charset="0"/>
              </a:rPr>
              <a:t> </a:t>
            </a:r>
            <a:r>
              <a:rPr lang="fr-FR" sz="2400" b="1" dirty="0" err="1">
                <a:latin typeface="UTM Avo" panose="02040603050506020204" pitchFamily="18"/>
                <a:cs typeface="Arial" panose="020B0604020202020204" pitchFamily="34" charset="0"/>
              </a:rPr>
              <a:t>bón</a:t>
            </a:r>
            <a:r>
              <a:rPr lang="fr-FR" sz="2400" b="1" dirty="0">
                <a:latin typeface="UTM Avo" panose="02040603050506020204" pitchFamily="18"/>
                <a:cs typeface="Arial" panose="020B0604020202020204" pitchFamily="34" charset="0"/>
              </a:rPr>
              <a:t> </a:t>
            </a:r>
            <a:r>
              <a:rPr lang="fr-FR" sz="2400" b="1" dirty="0" err="1">
                <a:latin typeface="UTM Avo" panose="02040603050506020204" pitchFamily="18"/>
                <a:cs typeface="Arial" panose="020B0604020202020204" pitchFamily="34" charset="0"/>
              </a:rPr>
              <a:t>hóa</a:t>
            </a:r>
            <a:r>
              <a:rPr lang="fr-FR" sz="2400" b="1" dirty="0">
                <a:latin typeface="UTM Avo" panose="02040603050506020204" pitchFamily="18"/>
                <a:cs typeface="Arial" panose="020B0604020202020204" pitchFamily="34" charset="0"/>
              </a:rPr>
              <a:t> </a:t>
            </a:r>
            <a:r>
              <a:rPr lang="fr-FR" sz="2400" b="1" dirty="0" err="1">
                <a:latin typeface="UTM Avo" panose="02040603050506020204" pitchFamily="18"/>
                <a:cs typeface="Arial" panose="020B0604020202020204" pitchFamily="34" charset="0"/>
              </a:rPr>
              <a:t>học</a:t>
            </a:r>
            <a:endParaRPr sz="2400" b="1" dirty="0">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21498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25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4CF42A2-CA62-7578-5BE5-3E6475400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52800"/>
            <a:ext cx="3149600" cy="1701800"/>
          </a:xfrm>
          <a:prstGeom prst="rect">
            <a:avLst/>
          </a:prstGeom>
        </p:spPr>
      </p:pic>
    </p:spTree>
    <p:extLst>
      <p:ext uri="{BB962C8B-B14F-4D97-AF65-F5344CB8AC3E}">
        <p14:creationId xmlns:p14="http://schemas.microsoft.com/office/powerpoint/2010/main" val="4123401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C34DEF7-9890-5A02-A7A7-0ABE8D566571}"/>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1ED0E6-599E-A8FA-F809-B2EFDB33EBC0}"/>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3">
            <a:extLst>
              <a:ext uri="{FF2B5EF4-FFF2-40B4-BE49-F238E27FC236}">
                <a16:creationId xmlns:a16="http://schemas.microsoft.com/office/drawing/2014/main" id="{ECADC447-2C06-D96B-11DA-1BFDE03D8390}"/>
              </a:ext>
            </a:extLst>
          </p:cNvPr>
          <p:cNvSpPr/>
          <p:nvPr/>
        </p:nvSpPr>
        <p:spPr>
          <a:xfrm>
            <a:off x="2392261"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6" name="TextBox 5">
            <a:extLst>
              <a:ext uri="{FF2B5EF4-FFF2-40B4-BE49-F238E27FC236}">
                <a16:creationId xmlns:a16="http://schemas.microsoft.com/office/drawing/2014/main" id="{0BDE06FA-8823-B0E3-45F9-9CE4556F037F}"/>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E87B9E9A-F844-87CB-1ABA-C7417DC5C6E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9236809-A62F-8E2A-86BA-73371CF596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1847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1000" fill="hold"/>
                                        <p:tgtEl>
                                          <p:spTgt spid="4"/>
                                        </p:tgtEl>
                                        <p:attrNameLst>
                                          <p:attrName>fillcolor</p:attrName>
                                        </p:attrNameLst>
                                      </p:cBhvr>
                                      <p:to>
                                        <a:srgbClr val="C5E0B3"/>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par>
                                <p:cTn id="9" presetID="21" presetClass="emph" presetSubtype="0" repeatCount="indefinite" fill="hold" grpId="0" nodeType="withEffect">
                                  <p:stCondLst>
                                    <p:cond delay="0"/>
                                  </p:stCondLst>
                                  <p:childTnLst>
                                    <p:animClr clrSpc="hsl" dir="cw">
                                      <p:cBhvr override="childStyle">
                                        <p:cTn id="10" dur="1000" fill="hold"/>
                                        <p:tgtEl>
                                          <p:spTgt spid="2"/>
                                        </p:tgtEl>
                                        <p:attrNameLst>
                                          <p:attrName>style.color</p:attrName>
                                        </p:attrNameLst>
                                      </p:cBhvr>
                                      <p:by>
                                        <p:hsl h="7200000" s="0" l="0"/>
                                      </p:by>
                                    </p:animClr>
                                    <p:animClr clrSpc="hsl" dir="cw">
                                      <p:cBhvr>
                                        <p:cTn id="11" dur="1000" fill="hold"/>
                                        <p:tgtEl>
                                          <p:spTgt spid="2"/>
                                        </p:tgtEl>
                                        <p:attrNameLst>
                                          <p:attrName>fillcolor</p:attrName>
                                        </p:attrNameLst>
                                      </p:cBhvr>
                                      <p:by>
                                        <p:hsl h="7200000" s="0" l="0"/>
                                      </p:by>
                                    </p:animClr>
                                    <p:animClr clrSpc="hsl" dir="cw">
                                      <p:cBhvr>
                                        <p:cTn id="12" dur="1000" fill="hold"/>
                                        <p:tgtEl>
                                          <p:spTgt spid="2"/>
                                        </p:tgtEl>
                                        <p:attrNameLst>
                                          <p:attrName>stroke.color</p:attrName>
                                        </p:attrNameLst>
                                      </p:cBhvr>
                                      <p:by>
                                        <p:hsl h="7200000" s="0" l="0"/>
                                      </p:by>
                                    </p:animClr>
                                    <p:set>
                                      <p:cBhvr>
                                        <p:cTn id="13"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F3739CA-9374-0A18-83AB-9E66933445B9}"/>
              </a:ext>
            </a:extLst>
          </p:cNvPr>
          <p:cNvSpPr txBox="1"/>
          <p:nvPr/>
        </p:nvSpPr>
        <p:spPr>
          <a:xfrm>
            <a:off x="1782762" y="1524172"/>
            <a:ext cx="8626475" cy="502125"/>
          </a:xfrm>
          <a:prstGeom prst="rect">
            <a:avLst/>
          </a:prstGeom>
        </p:spPr>
        <p:txBody>
          <a:bodyPr wrap="square" lIns="0" tIns="0" rIns="0" bIns="0" rtlCol="0" anchor="ctr">
            <a:spAutoFit/>
          </a:bodyPr>
          <a:lstStyle/>
          <a:p>
            <a:pPr algn="ctr">
              <a:lnSpc>
                <a:spcPct val="150000"/>
              </a:lnSpc>
              <a:spcAft>
                <a:spcPts val="433"/>
              </a:spcAft>
            </a:pPr>
            <a:r>
              <a:rPr lang="en-US" sz="2500" b="1" dirty="0">
                <a:latin typeface="UTM Avo" panose="02040603050506020204" pitchFamily="18"/>
                <a:ea typeface="Arial" panose="020B0604020202020204" pitchFamily="34" charset="0"/>
                <a:cs typeface="Arial" panose="020B0604020202020204" pitchFamily="34" charset="0"/>
              </a:rPr>
              <a:t>I. KHÁI NIỆM MUỐI</a:t>
            </a:r>
            <a:endParaRPr lang="vi-VN" sz="2500" b="1" dirty="0">
              <a:latin typeface="UTM Avo" panose="02040603050506020204" pitchFamily="18"/>
              <a:ea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A795BB3-76BE-F321-BA60-C60EC96A0096}"/>
              </a:ext>
            </a:extLst>
          </p:cNvPr>
          <p:cNvSpPr/>
          <p:nvPr/>
        </p:nvSpPr>
        <p:spPr>
          <a:xfrm>
            <a:off x="357713" y="2242861"/>
            <a:ext cx="11476572" cy="3382876"/>
          </a:xfrm>
          <a:prstGeom prst="roundRect">
            <a:avLst/>
          </a:prstGeom>
          <a:no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HCl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NaOH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NaCl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O</a:t>
            </a:r>
          </a:p>
          <a:p>
            <a:pPr algn="just">
              <a:lnSpc>
                <a:spcPct val="150000"/>
              </a:lnSpc>
            </a:pP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Sodium chloride</a:t>
            </a:r>
          </a:p>
          <a:p>
            <a:pPr algn="just">
              <a:lnSpc>
                <a:spcPct val="150000"/>
              </a:lnSpc>
            </a:pPr>
            <a:r>
              <a:rPr lang="vi-VN" sz="2200" dirty="0">
                <a:solidFill>
                  <a:schemeClr val="tx1"/>
                </a:solidFill>
                <a:latin typeface="UTM Avo" panose="02040603050506020204" pitchFamily="18" charset="0"/>
              </a:rPr>
              <a:t>Trong phản ứng trên, ion H</a:t>
            </a:r>
            <a:r>
              <a:rPr lang="vi-VN" sz="2200" baseline="30000" dirty="0">
                <a:solidFill>
                  <a:schemeClr val="tx1"/>
                </a:solidFill>
                <a:latin typeface="UTM Avo" panose="02040603050506020204" pitchFamily="18" charset="0"/>
              </a:rPr>
              <a:t>+</a:t>
            </a:r>
            <a:r>
              <a:rPr lang="en-US" sz="2200" baseline="300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của hydrochloric acid đã được thay thế bởi ion Na</a:t>
            </a:r>
            <a:r>
              <a:rPr lang="vi-VN" sz="2200" baseline="30000" dirty="0">
                <a:solidFill>
                  <a:schemeClr val="tx1"/>
                </a:solidFill>
                <a:latin typeface="UTM Avo" panose="02040603050506020204" pitchFamily="18" charset="0"/>
              </a:rPr>
              <a:t>+</a:t>
            </a:r>
            <a:r>
              <a:rPr lang="en-US" sz="2200" baseline="-25000" dirty="0">
                <a:solidFill>
                  <a:schemeClr val="tx1"/>
                </a:solidFill>
                <a:latin typeface="UTM Avo" panose="02040603050506020204" pitchFamily="18" charset="0"/>
              </a:rPr>
              <a:t>.</a:t>
            </a:r>
          </a:p>
          <a:p>
            <a:pPr algn="just">
              <a:lnSpc>
                <a:spcPct val="150000"/>
              </a:lnSpc>
            </a:pPr>
            <a:r>
              <a:rPr lang="vi-VN" sz="2200" dirty="0">
                <a:solidFill>
                  <a:schemeClr val="tx1"/>
                </a:solidFill>
                <a:latin typeface="UTM Avo" panose="02040603050506020204" pitchFamily="18" charset="0"/>
              </a:rPr>
              <a:t>Khi tác dụng với oxide base hoặc kim loại, ion H+ của acid cũng được thay thế bởi ion kim loại.</a:t>
            </a:r>
          </a:p>
        </p:txBody>
      </p:sp>
    </p:spTree>
    <p:extLst>
      <p:ext uri="{BB962C8B-B14F-4D97-AF65-F5344CB8AC3E}">
        <p14:creationId xmlns:p14="http://schemas.microsoft.com/office/powerpoint/2010/main" val="357902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D285D0-654D-6747-9D34-DC8B63BA7876}"/>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B5BEB0-E370-5DF0-53E9-7EC527050078}"/>
              </a:ext>
            </a:extLst>
          </p:cNvPr>
          <p:cNvSpPr/>
          <p:nvPr/>
        </p:nvSpPr>
        <p:spPr>
          <a:xfrm>
            <a:off x="1472079" y="2138359"/>
            <a:ext cx="9247841" cy="2451058"/>
          </a:xfrm>
          <a:prstGeom prst="roundRect">
            <a:avLst/>
          </a:prstGeom>
          <a:no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CuO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CuSO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O</a:t>
            </a:r>
          </a:p>
          <a:p>
            <a:pPr algn="just">
              <a:lnSpc>
                <a:spcPct val="150000"/>
              </a:lnSpc>
            </a:pPr>
            <a:r>
              <a:rPr lang="vi-VN" sz="2200" dirty="0">
                <a:solidFill>
                  <a:schemeClr val="tx1"/>
                </a:solidFill>
                <a:latin typeface="UTM Avo" panose="02040603050506020204" pitchFamily="18" charset="0"/>
              </a:rPr>
              <a:t> </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Copper(II) sulfate</a:t>
            </a:r>
          </a:p>
          <a:p>
            <a:pPr algn="just">
              <a:lnSpc>
                <a:spcPct val="150000"/>
              </a:lnSpc>
            </a:pPr>
            <a:r>
              <a:rPr lang="vi-VN" sz="2200" dirty="0">
                <a:solidFill>
                  <a:schemeClr val="tx1"/>
                </a:solidFill>
                <a:latin typeface="UTM Avo" panose="02040603050506020204" pitchFamily="18" charset="0"/>
              </a:rPr>
              <a:t>Muối ammonium được tạo ra khi thay thế ion H</a:t>
            </a:r>
            <a:r>
              <a:rPr lang="vi-VN" sz="2200" baseline="30000" dirty="0">
                <a:solidFill>
                  <a:schemeClr val="tx1"/>
                </a:solidFill>
                <a:latin typeface="UTM Avo" panose="02040603050506020204" pitchFamily="18" charset="0"/>
              </a:rPr>
              <a:t>+</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của acid bằng ion ammonium (NH</a:t>
            </a:r>
            <a:r>
              <a:rPr lang="vi-VN" sz="2200" baseline="-25000" dirty="0">
                <a:solidFill>
                  <a:schemeClr val="tx1"/>
                </a:solidFill>
                <a:latin typeface="UTM Avo" panose="02040603050506020204" pitchFamily="18" charset="0"/>
              </a:rPr>
              <a:t>4</a:t>
            </a:r>
            <a:r>
              <a:rPr lang="vi-VN" sz="2200" baseline="30000" dirty="0">
                <a:solidFill>
                  <a:schemeClr val="tx1"/>
                </a:solidFill>
                <a:latin typeface="UTM Avo" panose="02040603050506020204" pitchFamily="18" charset="0"/>
              </a:rPr>
              <a:t>+</a:t>
            </a:r>
            <a:r>
              <a:rPr lang="vi-VN" sz="2200" dirty="0">
                <a:solidFill>
                  <a:schemeClr val="tx1"/>
                </a:solidFill>
                <a:latin typeface="UTM Avo" panose="02040603050506020204" pitchFamily="18" charset="0"/>
              </a:rPr>
              <a:t>).</a:t>
            </a:r>
          </a:p>
        </p:txBody>
      </p:sp>
      <p:sp>
        <p:nvSpPr>
          <p:cNvPr id="3" name="Rectangle: Rounded Corners 2">
            <a:extLst>
              <a:ext uri="{FF2B5EF4-FFF2-40B4-BE49-F238E27FC236}">
                <a16:creationId xmlns:a16="http://schemas.microsoft.com/office/drawing/2014/main" id="{F01C9FE3-89CD-170D-4ED6-180E58D7B256}"/>
              </a:ext>
            </a:extLst>
          </p:cNvPr>
          <p:cNvSpPr/>
          <p:nvPr/>
        </p:nvSpPr>
        <p:spPr>
          <a:xfrm>
            <a:off x="1472079" y="4972595"/>
            <a:ext cx="9247841" cy="1138240"/>
          </a:xfrm>
          <a:prstGeom prst="roundRect">
            <a:avLst/>
          </a:prstGeom>
          <a:solidFill>
            <a:schemeClr val="accent2">
              <a:lumMod val="60000"/>
              <a:lumOff val="4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dirty="0">
                <a:solidFill>
                  <a:schemeClr val="tx1"/>
                </a:solidFill>
                <a:latin typeface="UTM Avo" panose="02040603050506020204" pitchFamily="18" charset="0"/>
              </a:rPr>
              <a:t>Muối là những hợp chất được tạo ra khi thay thế ion H+ trong </a:t>
            </a:r>
          </a:p>
          <a:p>
            <a:pPr algn="just">
              <a:lnSpc>
                <a:spcPct val="150000"/>
              </a:lnSpc>
            </a:pPr>
            <a:r>
              <a:rPr lang="vi-VN" sz="2200" dirty="0">
                <a:solidFill>
                  <a:schemeClr val="tx1"/>
                </a:solidFill>
                <a:latin typeface="UTM Avo" panose="02040603050506020204" pitchFamily="18" charset="0"/>
              </a:rPr>
              <a:t>acid bằng ion kim loại hoặc ion ammonium (NH</a:t>
            </a:r>
            <a:r>
              <a:rPr lang="vi-VN" sz="2200" baseline="-25000" dirty="0">
                <a:solidFill>
                  <a:schemeClr val="tx1"/>
                </a:solidFill>
                <a:latin typeface="UTM Avo" panose="02040603050506020204" pitchFamily="18" charset="0"/>
              </a:rPr>
              <a:t>4</a:t>
            </a:r>
            <a:r>
              <a:rPr lang="vi-VN" sz="2200" baseline="30000" dirty="0">
                <a:solidFill>
                  <a:schemeClr val="tx1"/>
                </a:solidFill>
                <a:latin typeface="UTM Avo" panose="02040603050506020204" pitchFamily="18" charset="0"/>
              </a:rPr>
              <a:t>+</a:t>
            </a:r>
            <a:r>
              <a:rPr lang="vi-VN" sz="2200" dirty="0">
                <a:solidFill>
                  <a:schemeClr val="tx1"/>
                </a:solidFill>
                <a:latin typeface="UTM Avo" panose="02040603050506020204" pitchFamily="18" charset="0"/>
              </a:rPr>
              <a:t>).</a:t>
            </a:r>
          </a:p>
        </p:txBody>
      </p:sp>
      <p:sp>
        <p:nvSpPr>
          <p:cNvPr id="4" name="Arrow: Right 3">
            <a:extLst>
              <a:ext uri="{FF2B5EF4-FFF2-40B4-BE49-F238E27FC236}">
                <a16:creationId xmlns:a16="http://schemas.microsoft.com/office/drawing/2014/main" id="{E1B6482F-254C-1A51-778D-59D79A9A49D6}"/>
              </a:ext>
            </a:extLst>
          </p:cNvPr>
          <p:cNvSpPr/>
          <p:nvPr/>
        </p:nvSpPr>
        <p:spPr>
          <a:xfrm>
            <a:off x="661852" y="5341417"/>
            <a:ext cx="609600" cy="400595"/>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29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D2C8D4-878C-4861-D919-C5064B72E3CB}"/>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87E7081-9B42-5F41-D19F-C800724BD89B}"/>
              </a:ext>
            </a:extLst>
          </p:cNvPr>
          <p:cNvSpPr/>
          <p:nvPr/>
        </p:nvSpPr>
        <p:spPr>
          <a:xfrm>
            <a:off x="1062643" y="2021883"/>
            <a:ext cx="10066713" cy="1128742"/>
          </a:xfrm>
          <a:prstGeom prst="roundRect">
            <a:avLst/>
          </a:prstGeom>
          <a:no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just">
              <a:lnSpc>
                <a:spcPct val="150000"/>
              </a:lnSpc>
            </a:pPr>
            <a:r>
              <a:rPr lang="vi-VN" sz="2200" dirty="0">
                <a:solidFill>
                  <a:schemeClr val="tx1"/>
                </a:solidFill>
                <a:latin typeface="UTM Avo" panose="02040603050506020204" pitchFamily="18" charset="0"/>
              </a:rPr>
              <a:t>Cho biết các muối Na</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PO</a:t>
            </a:r>
            <a:r>
              <a:rPr lang="vi-VN" sz="2200" baseline="-25000" dirty="0">
                <a:solidFill>
                  <a:schemeClr val="tx1"/>
                </a:solidFill>
                <a:latin typeface="UTM Avo" panose="02040603050506020204" pitchFamily="18" charset="0"/>
              </a:rPr>
              <a:t>4</a:t>
            </a:r>
            <a:r>
              <a:rPr lang="en-US" sz="2200" dirty="0">
                <a:solidFill>
                  <a:schemeClr val="tx1"/>
                </a:solidFill>
                <a:latin typeface="UTM Avo" panose="02040603050506020204" pitchFamily="18" charset="0"/>
              </a:rPr>
              <a:t>, </a:t>
            </a:r>
            <a:r>
              <a:rPr lang="vi-VN" sz="2200" dirty="0">
                <a:solidFill>
                  <a:schemeClr val="tx1"/>
                </a:solidFill>
                <a:latin typeface="UTM Avo" panose="02040603050506020204" pitchFamily="18" charset="0"/>
              </a:rPr>
              <a:t>MgCl</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 CaCO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CuSO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và KNO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tương ứng với acid nào trong số các acid sau: HCl, 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H</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PO</a:t>
            </a:r>
            <a:r>
              <a:rPr lang="vi-VN" sz="2200" baseline="-25000" dirty="0">
                <a:solidFill>
                  <a:schemeClr val="tx1"/>
                </a:solidFill>
                <a:latin typeface="UTM Avo" panose="02040603050506020204" pitchFamily="18" charset="0"/>
              </a:rPr>
              <a:t>4</a:t>
            </a:r>
            <a:r>
              <a:rPr lang="vi-VN" sz="2200" dirty="0">
                <a:solidFill>
                  <a:schemeClr val="tx1"/>
                </a:solidFill>
                <a:latin typeface="UTM Avo" panose="02040603050506020204" pitchFamily="18" charset="0"/>
              </a:rPr>
              <a:t>, HNO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 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CO</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a:t>
            </a:r>
          </a:p>
        </p:txBody>
      </p:sp>
      <p:pic>
        <p:nvPicPr>
          <p:cNvPr id="4" name="Picture 8">
            <a:extLst>
              <a:ext uri="{FF2B5EF4-FFF2-40B4-BE49-F238E27FC236}">
                <a16:creationId xmlns:a16="http://schemas.microsoft.com/office/drawing/2014/main" id="{127904DA-6759-2769-7385-02A8EFB0D0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0505">
            <a:off x="10131574" y="1361615"/>
            <a:ext cx="1688512" cy="954777"/>
          </a:xfrm>
          <a:prstGeom prst="rect">
            <a:avLst/>
          </a:prstGeom>
        </p:spPr>
      </p:pic>
      <p:sp>
        <p:nvSpPr>
          <p:cNvPr id="8" name="Rectangle: Rounded Corners 7">
            <a:extLst>
              <a:ext uri="{FF2B5EF4-FFF2-40B4-BE49-F238E27FC236}">
                <a16:creationId xmlns:a16="http://schemas.microsoft.com/office/drawing/2014/main" id="{C311ED6B-8807-127E-42DB-9238906B5AA2}"/>
              </a:ext>
            </a:extLst>
          </p:cNvPr>
          <p:cNvSpPr/>
          <p:nvPr/>
        </p:nvSpPr>
        <p:spPr>
          <a:xfrm>
            <a:off x="1028306" y="3778970"/>
            <a:ext cx="1857994" cy="726077"/>
          </a:xfrm>
          <a:prstGeom prst="roundRect">
            <a:avLst/>
          </a:prstGeom>
          <a:solidFill>
            <a:schemeClr val="accent5">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Na</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PO</a:t>
            </a:r>
            <a:r>
              <a:rPr lang="vi-VN" sz="2200" baseline="-25000" dirty="0">
                <a:solidFill>
                  <a:schemeClr val="tx1"/>
                </a:solidFill>
                <a:latin typeface="UTM Avo" panose="02040603050506020204" pitchFamily="18" charset="0"/>
              </a:rPr>
              <a:t>4</a:t>
            </a:r>
            <a:endParaRPr lang="vi-VN" sz="2200" dirty="0">
              <a:solidFill>
                <a:schemeClr val="tx1"/>
              </a:solidFill>
              <a:latin typeface="UTM Avo" panose="02040603050506020204" pitchFamily="18" charset="0"/>
            </a:endParaRPr>
          </a:p>
        </p:txBody>
      </p:sp>
      <p:sp>
        <p:nvSpPr>
          <p:cNvPr id="9" name="Rectangle: Rounded Corners 8">
            <a:extLst>
              <a:ext uri="{FF2B5EF4-FFF2-40B4-BE49-F238E27FC236}">
                <a16:creationId xmlns:a16="http://schemas.microsoft.com/office/drawing/2014/main" id="{5E3DD255-E202-35B6-8407-1D870EC3A03D}"/>
              </a:ext>
            </a:extLst>
          </p:cNvPr>
          <p:cNvSpPr/>
          <p:nvPr/>
        </p:nvSpPr>
        <p:spPr>
          <a:xfrm>
            <a:off x="3089070" y="3778970"/>
            <a:ext cx="1857994" cy="726077"/>
          </a:xfrm>
          <a:prstGeom prst="roundRect">
            <a:avLst/>
          </a:prstGeom>
          <a:solidFill>
            <a:schemeClr val="accent5">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MgCl</a:t>
            </a:r>
            <a:r>
              <a:rPr lang="vi-VN" sz="2200" baseline="-25000" dirty="0">
                <a:solidFill>
                  <a:schemeClr val="tx1"/>
                </a:solidFill>
                <a:latin typeface="UTM Avo" panose="02040603050506020204" pitchFamily="18" charset="0"/>
              </a:rPr>
              <a:t>2</a:t>
            </a:r>
            <a:endParaRPr lang="vi-VN" sz="2200" dirty="0">
              <a:solidFill>
                <a:schemeClr val="tx1"/>
              </a:solidFill>
              <a:latin typeface="UTM Avo" panose="02040603050506020204" pitchFamily="18" charset="0"/>
            </a:endParaRPr>
          </a:p>
        </p:txBody>
      </p:sp>
      <p:sp>
        <p:nvSpPr>
          <p:cNvPr id="10" name="Rectangle: Rounded Corners 9">
            <a:extLst>
              <a:ext uri="{FF2B5EF4-FFF2-40B4-BE49-F238E27FC236}">
                <a16:creationId xmlns:a16="http://schemas.microsoft.com/office/drawing/2014/main" id="{28412721-D801-E4AF-C03B-084280940091}"/>
              </a:ext>
            </a:extLst>
          </p:cNvPr>
          <p:cNvSpPr/>
          <p:nvPr/>
        </p:nvSpPr>
        <p:spPr>
          <a:xfrm>
            <a:off x="5149834" y="3795899"/>
            <a:ext cx="1857994" cy="726077"/>
          </a:xfrm>
          <a:prstGeom prst="roundRect">
            <a:avLst/>
          </a:prstGeom>
          <a:solidFill>
            <a:schemeClr val="accent5">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CaCO</a:t>
            </a:r>
            <a:r>
              <a:rPr lang="vi-VN" sz="2200" baseline="-25000" dirty="0">
                <a:solidFill>
                  <a:schemeClr val="tx1"/>
                </a:solidFill>
                <a:latin typeface="UTM Avo" panose="02040603050506020204" pitchFamily="18" charset="0"/>
              </a:rPr>
              <a:t>3</a:t>
            </a:r>
            <a:endParaRPr lang="vi-VN" sz="2200" dirty="0">
              <a:solidFill>
                <a:schemeClr val="tx1"/>
              </a:solidFill>
              <a:latin typeface="UTM Avo" panose="02040603050506020204" pitchFamily="18" charset="0"/>
            </a:endParaRPr>
          </a:p>
        </p:txBody>
      </p:sp>
      <p:sp>
        <p:nvSpPr>
          <p:cNvPr id="11" name="Rectangle: Rounded Corners 10">
            <a:extLst>
              <a:ext uri="{FF2B5EF4-FFF2-40B4-BE49-F238E27FC236}">
                <a16:creationId xmlns:a16="http://schemas.microsoft.com/office/drawing/2014/main" id="{2C3D1B97-7C1D-C468-5D9A-55E631E1DA34}"/>
              </a:ext>
            </a:extLst>
          </p:cNvPr>
          <p:cNvSpPr/>
          <p:nvPr/>
        </p:nvSpPr>
        <p:spPr>
          <a:xfrm>
            <a:off x="7210598" y="3807811"/>
            <a:ext cx="1857994" cy="726077"/>
          </a:xfrm>
          <a:prstGeom prst="roundRect">
            <a:avLst/>
          </a:prstGeom>
          <a:solidFill>
            <a:schemeClr val="accent5">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CuSO</a:t>
            </a:r>
            <a:r>
              <a:rPr lang="vi-VN" sz="2200" baseline="-25000" dirty="0">
                <a:solidFill>
                  <a:schemeClr val="tx1"/>
                </a:solidFill>
                <a:latin typeface="UTM Avo" panose="02040603050506020204" pitchFamily="18" charset="0"/>
              </a:rPr>
              <a:t>4</a:t>
            </a:r>
            <a:endParaRPr lang="vi-VN" sz="2200" dirty="0">
              <a:solidFill>
                <a:schemeClr val="tx1"/>
              </a:solidFill>
              <a:latin typeface="UTM Avo" panose="02040603050506020204" pitchFamily="18" charset="0"/>
            </a:endParaRPr>
          </a:p>
        </p:txBody>
      </p:sp>
      <p:sp>
        <p:nvSpPr>
          <p:cNvPr id="12" name="Rectangle: Rounded Corners 11">
            <a:extLst>
              <a:ext uri="{FF2B5EF4-FFF2-40B4-BE49-F238E27FC236}">
                <a16:creationId xmlns:a16="http://schemas.microsoft.com/office/drawing/2014/main" id="{D5CD7799-0BA4-5878-7CE1-F58DE7808CD9}"/>
              </a:ext>
            </a:extLst>
          </p:cNvPr>
          <p:cNvSpPr/>
          <p:nvPr/>
        </p:nvSpPr>
        <p:spPr>
          <a:xfrm>
            <a:off x="9271362" y="3795899"/>
            <a:ext cx="1857994" cy="726077"/>
          </a:xfrm>
          <a:prstGeom prst="roundRect">
            <a:avLst/>
          </a:prstGeom>
          <a:solidFill>
            <a:schemeClr val="accent5">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KNO</a:t>
            </a:r>
            <a:r>
              <a:rPr lang="vi-VN" sz="2200" baseline="-25000" dirty="0">
                <a:solidFill>
                  <a:schemeClr val="tx1"/>
                </a:solidFill>
                <a:latin typeface="UTM Avo" panose="02040603050506020204" pitchFamily="18" charset="0"/>
              </a:rPr>
              <a:t>3</a:t>
            </a:r>
            <a:endParaRPr lang="vi-VN" sz="2200" dirty="0">
              <a:solidFill>
                <a:schemeClr val="tx1"/>
              </a:solidFill>
              <a:latin typeface="UTM Avo" panose="02040603050506020204" pitchFamily="18" charset="0"/>
            </a:endParaRPr>
          </a:p>
        </p:txBody>
      </p:sp>
      <p:sp>
        <p:nvSpPr>
          <p:cNvPr id="13" name="Rectangle: Rounded Corners 12">
            <a:extLst>
              <a:ext uri="{FF2B5EF4-FFF2-40B4-BE49-F238E27FC236}">
                <a16:creationId xmlns:a16="http://schemas.microsoft.com/office/drawing/2014/main" id="{FB1D36C0-FFB0-8553-EED9-46049F4D0122}"/>
              </a:ext>
            </a:extLst>
          </p:cNvPr>
          <p:cNvSpPr/>
          <p:nvPr/>
        </p:nvSpPr>
        <p:spPr>
          <a:xfrm>
            <a:off x="1028306" y="5452550"/>
            <a:ext cx="1857994" cy="726077"/>
          </a:xfrm>
          <a:prstGeom prst="roundRect">
            <a:avLst/>
          </a:prstGeom>
          <a:solidFill>
            <a:schemeClr val="accent4">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HCl</a:t>
            </a:r>
          </a:p>
        </p:txBody>
      </p:sp>
      <p:sp>
        <p:nvSpPr>
          <p:cNvPr id="14" name="Rectangle: Rounded Corners 13">
            <a:extLst>
              <a:ext uri="{FF2B5EF4-FFF2-40B4-BE49-F238E27FC236}">
                <a16:creationId xmlns:a16="http://schemas.microsoft.com/office/drawing/2014/main" id="{723D8535-712D-B222-4A8C-1F6A115EBF7B}"/>
              </a:ext>
            </a:extLst>
          </p:cNvPr>
          <p:cNvSpPr/>
          <p:nvPr/>
        </p:nvSpPr>
        <p:spPr>
          <a:xfrm>
            <a:off x="3089070" y="5452550"/>
            <a:ext cx="1857994" cy="726077"/>
          </a:xfrm>
          <a:prstGeom prst="roundRect">
            <a:avLst/>
          </a:prstGeom>
          <a:solidFill>
            <a:schemeClr val="accent4">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SO</a:t>
            </a:r>
            <a:r>
              <a:rPr lang="vi-VN" sz="2200" baseline="-25000" dirty="0">
                <a:solidFill>
                  <a:schemeClr val="tx1"/>
                </a:solidFill>
                <a:latin typeface="UTM Avo" panose="02040603050506020204" pitchFamily="18" charset="0"/>
              </a:rPr>
              <a:t>4</a:t>
            </a:r>
            <a:endParaRPr lang="vi-VN" sz="2200" dirty="0">
              <a:solidFill>
                <a:schemeClr val="tx1"/>
              </a:solidFill>
              <a:latin typeface="UTM Avo" panose="02040603050506020204" pitchFamily="18" charset="0"/>
            </a:endParaRPr>
          </a:p>
        </p:txBody>
      </p:sp>
      <p:sp>
        <p:nvSpPr>
          <p:cNvPr id="15" name="Rectangle: Rounded Corners 14">
            <a:extLst>
              <a:ext uri="{FF2B5EF4-FFF2-40B4-BE49-F238E27FC236}">
                <a16:creationId xmlns:a16="http://schemas.microsoft.com/office/drawing/2014/main" id="{F0983293-BB1A-45B9-794D-819DCFF05030}"/>
              </a:ext>
            </a:extLst>
          </p:cNvPr>
          <p:cNvSpPr/>
          <p:nvPr/>
        </p:nvSpPr>
        <p:spPr>
          <a:xfrm>
            <a:off x="5251219" y="5464462"/>
            <a:ext cx="1857994" cy="726077"/>
          </a:xfrm>
          <a:prstGeom prst="roundRect">
            <a:avLst/>
          </a:prstGeom>
          <a:solidFill>
            <a:schemeClr val="accent4">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3</a:t>
            </a:r>
            <a:r>
              <a:rPr lang="vi-VN" sz="2200" dirty="0">
                <a:solidFill>
                  <a:schemeClr val="tx1"/>
                </a:solidFill>
                <a:latin typeface="UTM Avo" panose="02040603050506020204" pitchFamily="18" charset="0"/>
              </a:rPr>
              <a:t>PO</a:t>
            </a:r>
            <a:r>
              <a:rPr lang="vi-VN" sz="2200" baseline="-25000" dirty="0">
                <a:solidFill>
                  <a:schemeClr val="tx1"/>
                </a:solidFill>
                <a:latin typeface="UTM Avo" panose="02040603050506020204" pitchFamily="18" charset="0"/>
              </a:rPr>
              <a:t>4</a:t>
            </a:r>
            <a:endParaRPr lang="vi-VN" sz="2200" dirty="0">
              <a:solidFill>
                <a:schemeClr val="tx1"/>
              </a:solidFill>
              <a:latin typeface="UTM Avo" panose="02040603050506020204" pitchFamily="18" charset="0"/>
            </a:endParaRPr>
          </a:p>
        </p:txBody>
      </p:sp>
      <p:sp>
        <p:nvSpPr>
          <p:cNvPr id="16" name="Rectangle: Rounded Corners 15">
            <a:extLst>
              <a:ext uri="{FF2B5EF4-FFF2-40B4-BE49-F238E27FC236}">
                <a16:creationId xmlns:a16="http://schemas.microsoft.com/office/drawing/2014/main" id="{7DCD65E6-E6A1-A550-B249-02C1FD02C1B6}"/>
              </a:ext>
            </a:extLst>
          </p:cNvPr>
          <p:cNvSpPr/>
          <p:nvPr/>
        </p:nvSpPr>
        <p:spPr>
          <a:xfrm>
            <a:off x="7210598" y="5481391"/>
            <a:ext cx="1857994" cy="726077"/>
          </a:xfrm>
          <a:prstGeom prst="roundRect">
            <a:avLst/>
          </a:prstGeom>
          <a:solidFill>
            <a:schemeClr val="accent4">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HNO</a:t>
            </a:r>
            <a:r>
              <a:rPr lang="vi-VN" sz="2200" baseline="-25000" dirty="0">
                <a:solidFill>
                  <a:schemeClr val="tx1"/>
                </a:solidFill>
                <a:latin typeface="UTM Avo" panose="02040603050506020204" pitchFamily="18" charset="0"/>
              </a:rPr>
              <a:t>3</a:t>
            </a:r>
            <a:endParaRPr lang="vi-VN" sz="2200" dirty="0">
              <a:solidFill>
                <a:schemeClr val="tx1"/>
              </a:solidFill>
              <a:latin typeface="UTM Avo" panose="02040603050506020204" pitchFamily="18" charset="0"/>
            </a:endParaRPr>
          </a:p>
        </p:txBody>
      </p:sp>
      <p:sp>
        <p:nvSpPr>
          <p:cNvPr id="17" name="Rectangle: Rounded Corners 16">
            <a:extLst>
              <a:ext uri="{FF2B5EF4-FFF2-40B4-BE49-F238E27FC236}">
                <a16:creationId xmlns:a16="http://schemas.microsoft.com/office/drawing/2014/main" id="{B304DF71-ED54-D82D-FDFD-624FD34239FE}"/>
              </a:ext>
            </a:extLst>
          </p:cNvPr>
          <p:cNvSpPr/>
          <p:nvPr/>
        </p:nvSpPr>
        <p:spPr>
          <a:xfrm>
            <a:off x="9271362" y="5469479"/>
            <a:ext cx="1857994" cy="726077"/>
          </a:xfrm>
          <a:prstGeom prst="roundRect">
            <a:avLst/>
          </a:prstGeom>
          <a:solidFill>
            <a:schemeClr val="accent4">
              <a:lumMod val="20000"/>
              <a:lumOff val="8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vi-VN" sz="2200" dirty="0">
                <a:solidFill>
                  <a:schemeClr val="tx1"/>
                </a:solidFill>
                <a:latin typeface="UTM Avo" panose="02040603050506020204" pitchFamily="18" charset="0"/>
              </a:rPr>
              <a:t>H</a:t>
            </a:r>
            <a:r>
              <a:rPr lang="vi-VN" sz="2200" baseline="-25000" dirty="0">
                <a:solidFill>
                  <a:schemeClr val="tx1"/>
                </a:solidFill>
                <a:latin typeface="UTM Avo" panose="02040603050506020204" pitchFamily="18" charset="0"/>
              </a:rPr>
              <a:t>2</a:t>
            </a:r>
            <a:r>
              <a:rPr lang="vi-VN" sz="2200" dirty="0">
                <a:solidFill>
                  <a:schemeClr val="tx1"/>
                </a:solidFill>
                <a:latin typeface="UTM Avo" panose="02040603050506020204" pitchFamily="18" charset="0"/>
              </a:rPr>
              <a:t>CO</a:t>
            </a:r>
            <a:r>
              <a:rPr lang="vi-VN" sz="2200" baseline="-25000" dirty="0">
                <a:solidFill>
                  <a:schemeClr val="tx1"/>
                </a:solidFill>
                <a:latin typeface="UTM Avo" panose="02040603050506020204" pitchFamily="18" charset="0"/>
              </a:rPr>
              <a:t>3</a:t>
            </a:r>
            <a:endParaRPr lang="vi-VN" sz="2200" dirty="0">
              <a:solidFill>
                <a:schemeClr val="tx1"/>
              </a:solidFill>
              <a:latin typeface="UTM Avo" panose="02040603050506020204" pitchFamily="18" charset="0"/>
            </a:endParaRPr>
          </a:p>
        </p:txBody>
      </p:sp>
      <p:cxnSp>
        <p:nvCxnSpPr>
          <p:cNvPr id="19" name="Straight Arrow Connector 18">
            <a:extLst>
              <a:ext uri="{FF2B5EF4-FFF2-40B4-BE49-F238E27FC236}">
                <a16:creationId xmlns:a16="http://schemas.microsoft.com/office/drawing/2014/main" id="{C3D04146-8A15-3A3C-BE69-90CD38F6ACE3}"/>
              </a:ext>
            </a:extLst>
          </p:cNvPr>
          <p:cNvCxnSpPr>
            <a:cxnSpLocks/>
            <a:stCxn id="8" idx="2"/>
            <a:endCxn id="15" idx="0"/>
          </p:cNvCxnSpPr>
          <p:nvPr/>
        </p:nvCxnSpPr>
        <p:spPr>
          <a:xfrm>
            <a:off x="1957303" y="4505047"/>
            <a:ext cx="4222913" cy="95941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5C047D8-F441-4CF2-D89A-0C8F4C9948E8}"/>
              </a:ext>
            </a:extLst>
          </p:cNvPr>
          <p:cNvCxnSpPr>
            <a:cxnSpLocks/>
            <a:stCxn id="9" idx="2"/>
            <a:endCxn id="13" idx="0"/>
          </p:cNvCxnSpPr>
          <p:nvPr/>
        </p:nvCxnSpPr>
        <p:spPr>
          <a:xfrm flipH="1">
            <a:off x="1957303" y="4505047"/>
            <a:ext cx="2060764" cy="94750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924158D-F11D-3C62-DC42-1CBD59CED654}"/>
              </a:ext>
            </a:extLst>
          </p:cNvPr>
          <p:cNvCxnSpPr>
            <a:cxnSpLocks/>
            <a:stCxn id="10" idx="2"/>
            <a:endCxn id="17" idx="0"/>
          </p:cNvCxnSpPr>
          <p:nvPr/>
        </p:nvCxnSpPr>
        <p:spPr>
          <a:xfrm>
            <a:off x="6078831" y="4521976"/>
            <a:ext cx="4121528" cy="94750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ADE5A907-3D27-1EF4-4B9A-80E3BFEEA4B6}"/>
              </a:ext>
            </a:extLst>
          </p:cNvPr>
          <p:cNvCxnSpPr>
            <a:cxnSpLocks/>
            <a:stCxn id="11" idx="2"/>
            <a:endCxn id="14" idx="0"/>
          </p:cNvCxnSpPr>
          <p:nvPr/>
        </p:nvCxnSpPr>
        <p:spPr>
          <a:xfrm flipH="1">
            <a:off x="4018067" y="4533888"/>
            <a:ext cx="4121528" cy="91866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33E184C-506C-B6C5-C2BF-5950DB8F73DD}"/>
              </a:ext>
            </a:extLst>
          </p:cNvPr>
          <p:cNvCxnSpPr>
            <a:cxnSpLocks/>
            <a:stCxn id="12" idx="2"/>
            <a:endCxn id="16" idx="0"/>
          </p:cNvCxnSpPr>
          <p:nvPr/>
        </p:nvCxnSpPr>
        <p:spPr>
          <a:xfrm flipH="1">
            <a:off x="8139595" y="4521976"/>
            <a:ext cx="2060764" cy="95941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52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right)">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right)">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8DDA40-EE65-F73A-3ED9-F3A44FBA433A}"/>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C318DAB1-D4F5-0FFC-7FE7-4AFD50DBFB3E}"/>
              </a:ext>
            </a:extLst>
          </p:cNvPr>
          <p:cNvSpPr txBox="1"/>
          <p:nvPr/>
        </p:nvSpPr>
        <p:spPr>
          <a:xfrm>
            <a:off x="1782762" y="1393543"/>
            <a:ext cx="8626475" cy="502125"/>
          </a:xfrm>
          <a:prstGeom prst="rect">
            <a:avLst/>
          </a:prstGeom>
        </p:spPr>
        <p:txBody>
          <a:bodyPr wrap="square" lIns="0" tIns="0" rIns="0" bIns="0" rtlCol="0" anchor="ctr">
            <a:spAutoFit/>
          </a:bodyPr>
          <a:lstStyle/>
          <a:p>
            <a:pPr algn="ctr">
              <a:lnSpc>
                <a:spcPct val="150000"/>
              </a:lnSpc>
              <a:spcAft>
                <a:spcPts val="433"/>
              </a:spcAft>
            </a:pPr>
            <a:r>
              <a:rPr lang="en-US" sz="2500" b="1" dirty="0">
                <a:latin typeface="UTM Avo" panose="02040603050506020204" pitchFamily="18"/>
                <a:ea typeface="Arial" panose="020B0604020202020204" pitchFamily="34" charset="0"/>
                <a:cs typeface="Arial" panose="020B0604020202020204" pitchFamily="34" charset="0"/>
              </a:rPr>
              <a:t>II. TÊN GỌI CỦA MUỐI</a:t>
            </a:r>
            <a:endParaRPr lang="vi-VN" sz="2500" b="1" dirty="0">
              <a:latin typeface="UTM Avo" panose="02040603050506020204" pitchFamily="18"/>
              <a:ea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7EFEBD8-159D-1A26-3E45-F00F17F59942}"/>
              </a:ext>
            </a:extLst>
          </p:cNvPr>
          <p:cNvGrpSpPr/>
          <p:nvPr/>
        </p:nvGrpSpPr>
        <p:grpSpPr>
          <a:xfrm>
            <a:off x="2347282" y="2155299"/>
            <a:ext cx="7497435" cy="753363"/>
            <a:chOff x="2416951" y="2617241"/>
            <a:chExt cx="7497435" cy="753363"/>
          </a:xfrm>
        </p:grpSpPr>
        <p:sp>
          <p:nvSpPr>
            <p:cNvPr id="3" name="Rectangle: Rounded Corners 2">
              <a:extLst>
                <a:ext uri="{FF2B5EF4-FFF2-40B4-BE49-F238E27FC236}">
                  <a16:creationId xmlns:a16="http://schemas.microsoft.com/office/drawing/2014/main" id="{AE9F1BD9-6606-835B-83E6-D30096114B80}"/>
                </a:ext>
              </a:extLst>
            </p:cNvPr>
            <p:cNvSpPr/>
            <p:nvPr/>
          </p:nvSpPr>
          <p:spPr>
            <a:xfrm>
              <a:off x="2416951" y="2644527"/>
              <a:ext cx="2178677" cy="726077"/>
            </a:xfrm>
            <a:prstGeom prst="roundRect">
              <a:avLst/>
            </a:prstGeom>
            <a:solidFill>
              <a:schemeClr val="accent2">
                <a:lumMod val="60000"/>
                <a:lumOff val="4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en-US" sz="2200" dirty="0" err="1">
                  <a:solidFill>
                    <a:schemeClr val="tx1"/>
                  </a:solidFill>
                  <a:latin typeface="UTM Avo" panose="02040603050506020204" pitchFamily="18" charset="0"/>
                </a:rPr>
                <a:t>Tên</a:t>
              </a:r>
              <a:r>
                <a:rPr lang="en-US" sz="2200" dirty="0">
                  <a:solidFill>
                    <a:schemeClr val="tx1"/>
                  </a:solidFill>
                  <a:latin typeface="UTM Avo" panose="02040603050506020204" pitchFamily="18" charset="0"/>
                </a:rPr>
                <a:t> </a:t>
              </a:r>
              <a:r>
                <a:rPr lang="en-US" sz="2200" dirty="0" err="1">
                  <a:solidFill>
                    <a:schemeClr val="tx1"/>
                  </a:solidFill>
                  <a:latin typeface="UTM Avo" panose="02040603050506020204" pitchFamily="18" charset="0"/>
                </a:rPr>
                <a:t>muối</a:t>
              </a:r>
              <a:endParaRPr lang="vi-VN" sz="2200" dirty="0">
                <a:solidFill>
                  <a:schemeClr val="tx1"/>
                </a:solidFill>
                <a:latin typeface="UTM Avo" panose="02040603050506020204" pitchFamily="18" charset="0"/>
              </a:endParaRPr>
            </a:p>
          </p:txBody>
        </p:sp>
        <p:sp>
          <p:nvSpPr>
            <p:cNvPr id="4" name="Rectangle: Rounded Corners 3">
              <a:extLst>
                <a:ext uri="{FF2B5EF4-FFF2-40B4-BE49-F238E27FC236}">
                  <a16:creationId xmlns:a16="http://schemas.microsoft.com/office/drawing/2014/main" id="{FBBC8D9B-06FE-DDF0-6F0A-E16E58133E91}"/>
                </a:ext>
              </a:extLst>
            </p:cNvPr>
            <p:cNvSpPr/>
            <p:nvPr/>
          </p:nvSpPr>
          <p:spPr>
            <a:xfrm>
              <a:off x="5138700" y="2617241"/>
              <a:ext cx="2178677" cy="726077"/>
            </a:xfrm>
            <a:prstGeom prst="roundRect">
              <a:avLst/>
            </a:prstGeom>
            <a:solidFill>
              <a:schemeClr val="accent2">
                <a:lumMod val="60000"/>
                <a:lumOff val="4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en-US" sz="2200" dirty="0" err="1">
                  <a:solidFill>
                    <a:schemeClr val="tx1"/>
                  </a:solidFill>
                  <a:latin typeface="UTM Avo" panose="02040603050506020204" pitchFamily="18" charset="0"/>
                </a:rPr>
                <a:t>Tên</a:t>
              </a:r>
              <a:r>
                <a:rPr lang="en-US" sz="2200" dirty="0">
                  <a:solidFill>
                    <a:schemeClr val="tx1"/>
                  </a:solidFill>
                  <a:latin typeface="UTM Avo" panose="02040603050506020204" pitchFamily="18" charset="0"/>
                </a:rPr>
                <a:t> </a:t>
              </a:r>
              <a:r>
                <a:rPr lang="en-US" sz="2200" dirty="0" err="1">
                  <a:solidFill>
                    <a:schemeClr val="tx1"/>
                  </a:solidFill>
                  <a:latin typeface="UTM Avo" panose="02040603050506020204" pitchFamily="18" charset="0"/>
                </a:rPr>
                <a:t>kim</a:t>
              </a:r>
              <a:r>
                <a:rPr lang="en-US" sz="2200" dirty="0">
                  <a:solidFill>
                    <a:schemeClr val="tx1"/>
                  </a:solidFill>
                  <a:latin typeface="UTM Avo" panose="02040603050506020204" pitchFamily="18" charset="0"/>
                </a:rPr>
                <a:t> </a:t>
              </a:r>
              <a:r>
                <a:rPr lang="en-US" sz="2200" dirty="0" err="1">
                  <a:solidFill>
                    <a:schemeClr val="tx1"/>
                  </a:solidFill>
                  <a:latin typeface="UTM Avo" panose="02040603050506020204" pitchFamily="18" charset="0"/>
                </a:rPr>
                <a:t>loại</a:t>
              </a:r>
              <a:endParaRPr lang="vi-VN" sz="2200" dirty="0">
                <a:solidFill>
                  <a:schemeClr val="tx1"/>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9B0D715B-91F1-C607-374D-4B113A312721}"/>
                </a:ext>
              </a:extLst>
            </p:cNvPr>
            <p:cNvSpPr/>
            <p:nvPr/>
          </p:nvSpPr>
          <p:spPr>
            <a:xfrm>
              <a:off x="7735709" y="2644527"/>
              <a:ext cx="2178677" cy="726077"/>
            </a:xfrm>
            <a:prstGeom prst="roundRect">
              <a:avLst/>
            </a:prstGeom>
            <a:solidFill>
              <a:schemeClr val="accent2">
                <a:lumMod val="60000"/>
                <a:lumOff val="40000"/>
              </a:schemeClr>
            </a:solidFill>
            <a:ln w="285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spcBef>
                  <a:spcPts val="600"/>
                </a:spcBef>
              </a:pPr>
              <a:r>
                <a:rPr lang="en-US" sz="2200" dirty="0" err="1">
                  <a:solidFill>
                    <a:schemeClr val="tx1"/>
                  </a:solidFill>
                  <a:latin typeface="UTM Avo" panose="02040603050506020204" pitchFamily="18" charset="0"/>
                </a:rPr>
                <a:t>Tên</a:t>
              </a:r>
              <a:r>
                <a:rPr lang="en-US" sz="2200" dirty="0">
                  <a:solidFill>
                    <a:schemeClr val="tx1"/>
                  </a:solidFill>
                  <a:latin typeface="UTM Avo" panose="02040603050506020204" pitchFamily="18" charset="0"/>
                </a:rPr>
                <a:t> </a:t>
              </a:r>
              <a:r>
                <a:rPr lang="en-US" sz="2200" dirty="0" err="1">
                  <a:solidFill>
                    <a:schemeClr val="tx1"/>
                  </a:solidFill>
                  <a:latin typeface="UTM Avo" panose="02040603050506020204" pitchFamily="18" charset="0"/>
                </a:rPr>
                <a:t>gốc</a:t>
              </a:r>
              <a:r>
                <a:rPr lang="en-US" sz="2200" dirty="0">
                  <a:solidFill>
                    <a:schemeClr val="tx1"/>
                  </a:solidFill>
                  <a:latin typeface="UTM Avo" panose="02040603050506020204" pitchFamily="18" charset="0"/>
                </a:rPr>
                <a:t> acid</a:t>
              </a:r>
              <a:endParaRPr lang="vi-VN" sz="2200" dirty="0">
                <a:solidFill>
                  <a:schemeClr val="tx1"/>
                </a:solidFill>
                <a:latin typeface="UTM Avo" panose="02040603050506020204" pitchFamily="18" charset="0"/>
              </a:endParaRPr>
            </a:p>
          </p:txBody>
        </p:sp>
        <p:sp>
          <p:nvSpPr>
            <p:cNvPr id="6" name="TextBox 5">
              <a:extLst>
                <a:ext uri="{FF2B5EF4-FFF2-40B4-BE49-F238E27FC236}">
                  <a16:creationId xmlns:a16="http://schemas.microsoft.com/office/drawing/2014/main" id="{1AAA439A-8D48-0736-E0AE-321F2EDEA7ED}"/>
                </a:ext>
              </a:extLst>
            </p:cNvPr>
            <p:cNvSpPr txBox="1"/>
            <p:nvPr/>
          </p:nvSpPr>
          <p:spPr>
            <a:xfrm>
              <a:off x="7356726" y="2644527"/>
              <a:ext cx="339634" cy="707886"/>
            </a:xfrm>
            <a:prstGeom prst="rect">
              <a:avLst/>
            </a:prstGeom>
            <a:noFill/>
          </p:spPr>
          <p:txBody>
            <a:bodyPr wrap="square" rtlCol="0">
              <a:spAutoFit/>
            </a:bodyPr>
            <a:lstStyle/>
            <a:p>
              <a:pPr algn="ctr"/>
              <a:r>
                <a:rPr lang="en-US" sz="4000" b="1" dirty="0"/>
                <a:t>+</a:t>
              </a:r>
            </a:p>
          </p:txBody>
        </p:sp>
        <p:sp>
          <p:nvSpPr>
            <p:cNvPr id="7" name="TextBox 6">
              <a:extLst>
                <a:ext uri="{FF2B5EF4-FFF2-40B4-BE49-F238E27FC236}">
                  <a16:creationId xmlns:a16="http://schemas.microsoft.com/office/drawing/2014/main" id="{D470526B-F01C-F3B6-86DE-B2D4F942B446}"/>
                </a:ext>
              </a:extLst>
            </p:cNvPr>
            <p:cNvSpPr txBox="1"/>
            <p:nvPr/>
          </p:nvSpPr>
          <p:spPr>
            <a:xfrm>
              <a:off x="4624576" y="2644527"/>
              <a:ext cx="339634" cy="707886"/>
            </a:xfrm>
            <a:prstGeom prst="rect">
              <a:avLst/>
            </a:prstGeom>
            <a:noFill/>
          </p:spPr>
          <p:txBody>
            <a:bodyPr wrap="square" rtlCol="0">
              <a:spAutoFit/>
            </a:bodyPr>
            <a:lstStyle/>
            <a:p>
              <a:r>
                <a:rPr lang="en-US" sz="4000" b="1" dirty="0"/>
                <a:t>=</a:t>
              </a:r>
            </a:p>
          </p:txBody>
        </p:sp>
      </p:grpSp>
      <p:pic>
        <p:nvPicPr>
          <p:cNvPr id="10" name="Picture 9">
            <a:extLst>
              <a:ext uri="{FF2B5EF4-FFF2-40B4-BE49-F238E27FC236}">
                <a16:creationId xmlns:a16="http://schemas.microsoft.com/office/drawing/2014/main" id="{61CAB560-6DD2-6E4E-1D41-335AC7EF3A34}"/>
              </a:ext>
            </a:extLst>
          </p:cNvPr>
          <p:cNvPicPr>
            <a:picLocks noChangeAspect="1"/>
          </p:cNvPicPr>
          <p:nvPr/>
        </p:nvPicPr>
        <p:blipFill>
          <a:blip r:embed="rId3"/>
          <a:stretch>
            <a:fillRect/>
          </a:stretch>
        </p:blipFill>
        <p:spPr>
          <a:xfrm>
            <a:off x="1782762" y="3195579"/>
            <a:ext cx="8367336" cy="3601132"/>
          </a:xfrm>
          <a:prstGeom prst="rect">
            <a:avLst/>
          </a:prstGeom>
        </p:spPr>
      </p:pic>
    </p:spTree>
    <p:extLst>
      <p:ext uri="{BB962C8B-B14F-4D97-AF65-F5344CB8AC3E}">
        <p14:creationId xmlns:p14="http://schemas.microsoft.com/office/powerpoint/2010/main" val="35440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03243D-BB8E-045B-A004-7591FB5507E0}"/>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2B91EB2A-2652-9DBC-4AD7-524CAC52F075}"/>
              </a:ext>
            </a:extLst>
          </p:cNvPr>
          <p:cNvSpPr txBox="1"/>
          <p:nvPr/>
        </p:nvSpPr>
        <p:spPr>
          <a:xfrm>
            <a:off x="1744662" y="1637383"/>
            <a:ext cx="8626475" cy="502125"/>
          </a:xfrm>
          <a:prstGeom prst="rect">
            <a:avLst/>
          </a:prstGeom>
        </p:spPr>
        <p:txBody>
          <a:bodyPr wrap="square" lIns="0" tIns="0" rIns="0" bIns="0" rtlCol="0" anchor="ctr">
            <a:spAutoFit/>
          </a:bodyPr>
          <a:lstStyle/>
          <a:p>
            <a:pPr algn="ctr">
              <a:lnSpc>
                <a:spcPct val="150000"/>
              </a:lnSpc>
              <a:spcAft>
                <a:spcPts val="433"/>
              </a:spcAft>
            </a:pPr>
            <a:r>
              <a:rPr lang="es-ES" sz="2500" b="1" dirty="0">
                <a:latin typeface="UTM Avo" panose="02040603050506020204" pitchFamily="18"/>
                <a:ea typeface="Arial" panose="020B0604020202020204" pitchFamily="34" charset="0"/>
                <a:cs typeface="Arial" panose="020B0604020202020204" pitchFamily="34" charset="0"/>
              </a:rPr>
              <a:t>III. TÍNH TAN CỦA MUỐI</a:t>
            </a:r>
            <a:endParaRPr lang="vi-VN" sz="2500" b="1" dirty="0">
              <a:latin typeface="UTM Avo" panose="02040603050506020204" pitchFamily="18"/>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7FD59A6-8214-CFEA-2F78-C6EA671ACA84}"/>
              </a:ext>
            </a:extLst>
          </p:cNvPr>
          <p:cNvSpPr txBox="1"/>
          <p:nvPr/>
        </p:nvSpPr>
        <p:spPr>
          <a:xfrm>
            <a:off x="1724297" y="2417405"/>
            <a:ext cx="8743406" cy="2023189"/>
          </a:xfrm>
          <a:prstGeom prst="rect">
            <a:avLst/>
          </a:prstGeom>
          <a:no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defPPr>
              <a:defRPr lang="en-US"/>
            </a:defPPr>
            <a:lvl1pPr algn="just">
              <a:lnSpc>
                <a:spcPct val="150000"/>
              </a:lnSpc>
              <a:defRPr sz="2200">
                <a:latin typeface="UTM Avo" panose="02040603050506020204" pitchFamily="18" charset="0"/>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vl6pPr>
              <a:defRPr>
                <a:solidFill>
                  <a:schemeClr val="accent4"/>
                </a:solidFill>
              </a:defRPr>
            </a:lvl6pPr>
            <a:lvl7pPr>
              <a:defRPr>
                <a:solidFill>
                  <a:schemeClr val="accent4"/>
                </a:solidFill>
              </a:defRPr>
            </a:lvl7pPr>
            <a:lvl8pPr>
              <a:defRPr>
                <a:solidFill>
                  <a:schemeClr val="accent4"/>
                </a:solidFill>
              </a:defRPr>
            </a:lvl8pPr>
            <a:lvl9pPr>
              <a:defRPr>
                <a:solidFill>
                  <a:schemeClr val="accent4"/>
                </a:solidFill>
              </a:defRPr>
            </a:lvl9pPr>
          </a:lstStyle>
          <a:p>
            <a:pPr>
              <a:spcBef>
                <a:spcPts val="600"/>
              </a:spcBef>
            </a:pP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muối</a:t>
            </a:r>
            <a:r>
              <a:rPr lang="en-US" dirty="0">
                <a:solidFill>
                  <a:schemeClr val="tx1"/>
                </a:solidFill>
              </a:rPr>
              <a:t> tan </a:t>
            </a:r>
            <a:r>
              <a:rPr lang="en-US" dirty="0" err="1">
                <a:solidFill>
                  <a:schemeClr val="tx1"/>
                </a:solidFill>
              </a:rPr>
              <a:t>tốt</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như</a:t>
            </a:r>
            <a:r>
              <a:rPr lang="en-US" dirty="0">
                <a:solidFill>
                  <a:schemeClr val="tx1"/>
                </a:solidFill>
              </a:rPr>
              <a:t>: NaCl, CuSO</a:t>
            </a:r>
            <a:r>
              <a:rPr lang="en-US" baseline="-25000" dirty="0">
                <a:solidFill>
                  <a:schemeClr val="tx1"/>
                </a:solidFill>
              </a:rPr>
              <a:t>4</a:t>
            </a:r>
            <a:r>
              <a:rPr lang="en-US" dirty="0">
                <a:solidFill>
                  <a:schemeClr val="tx1"/>
                </a:solidFill>
              </a:rPr>
              <a:t>, Ca(NO</a:t>
            </a:r>
            <a:r>
              <a:rPr lang="en-US" baseline="-25000" dirty="0">
                <a:solidFill>
                  <a:schemeClr val="tx1"/>
                </a:solidFill>
              </a:rPr>
              <a:t>3</a:t>
            </a:r>
            <a:r>
              <a:rPr lang="en-US" dirty="0">
                <a:solidFill>
                  <a:schemeClr val="tx1"/>
                </a:solidFill>
              </a:rPr>
              <a:t>)</a:t>
            </a:r>
            <a:r>
              <a:rPr lang="en-US" baseline="-25000" dirty="0">
                <a:solidFill>
                  <a:schemeClr val="tx1"/>
                </a:solidFill>
              </a:rPr>
              <a:t>2</a:t>
            </a:r>
            <a:r>
              <a:rPr lang="en-US" dirty="0">
                <a:solidFill>
                  <a:schemeClr val="tx1"/>
                </a:solidFill>
              </a:rPr>
              <a:t>,...</a:t>
            </a:r>
          </a:p>
          <a:p>
            <a:pPr>
              <a:spcBef>
                <a:spcPts val="600"/>
              </a:spcBef>
            </a:pP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muối</a:t>
            </a:r>
            <a:r>
              <a:rPr lang="en-US" dirty="0">
                <a:solidFill>
                  <a:schemeClr val="tx1"/>
                </a:solidFill>
              </a:rPr>
              <a:t> </a:t>
            </a:r>
            <a:r>
              <a:rPr lang="en-US" dirty="0" err="1">
                <a:solidFill>
                  <a:schemeClr val="tx1"/>
                </a:solidFill>
              </a:rPr>
              <a:t>ít</a:t>
            </a:r>
            <a:r>
              <a:rPr lang="en-US" dirty="0">
                <a:solidFill>
                  <a:schemeClr val="tx1"/>
                </a:solidFill>
              </a:rPr>
              <a:t> tan </a:t>
            </a:r>
            <a:r>
              <a:rPr lang="en-US" dirty="0" err="1">
                <a:solidFill>
                  <a:schemeClr val="tx1"/>
                </a:solidFill>
              </a:rPr>
              <a:t>trong</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như</a:t>
            </a:r>
            <a:r>
              <a:rPr lang="en-US" dirty="0">
                <a:solidFill>
                  <a:schemeClr val="tx1"/>
                </a:solidFill>
              </a:rPr>
              <a:t>: CaSO</a:t>
            </a:r>
            <a:r>
              <a:rPr lang="en-US" baseline="-25000" dirty="0">
                <a:solidFill>
                  <a:schemeClr val="tx1"/>
                </a:solidFill>
              </a:rPr>
              <a:t>4</a:t>
            </a:r>
            <a:r>
              <a:rPr lang="en-US" dirty="0">
                <a:solidFill>
                  <a:schemeClr val="tx1"/>
                </a:solidFill>
              </a:rPr>
              <a:t>, PbCl</a:t>
            </a:r>
            <a:r>
              <a:rPr lang="en-US" baseline="-25000" dirty="0">
                <a:solidFill>
                  <a:schemeClr val="tx1"/>
                </a:solidFill>
              </a:rPr>
              <a:t>2</a:t>
            </a:r>
            <a:r>
              <a:rPr lang="en-US" dirty="0">
                <a:solidFill>
                  <a:schemeClr val="tx1"/>
                </a:solidFill>
              </a:rPr>
              <a:t>,...</a:t>
            </a:r>
          </a:p>
          <a:p>
            <a:pPr>
              <a:spcBef>
                <a:spcPts val="600"/>
              </a:spcBef>
            </a:pP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muối</a:t>
            </a:r>
            <a:r>
              <a:rPr lang="en-US" dirty="0">
                <a:solidFill>
                  <a:schemeClr val="tx1"/>
                </a:solidFill>
              </a:rPr>
              <a:t> </a:t>
            </a:r>
            <a:r>
              <a:rPr lang="en-US" dirty="0" err="1">
                <a:solidFill>
                  <a:schemeClr val="tx1"/>
                </a:solidFill>
              </a:rPr>
              <a:t>không</a:t>
            </a:r>
            <a:r>
              <a:rPr lang="en-US" dirty="0">
                <a:solidFill>
                  <a:schemeClr val="tx1"/>
                </a:solidFill>
              </a:rPr>
              <a:t> tan </a:t>
            </a:r>
            <a:r>
              <a:rPr lang="en-US" dirty="0" err="1">
                <a:solidFill>
                  <a:schemeClr val="tx1"/>
                </a:solidFill>
              </a:rPr>
              <a:t>trong</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như</a:t>
            </a:r>
            <a:r>
              <a:rPr lang="en-US" dirty="0">
                <a:solidFill>
                  <a:schemeClr val="tx1"/>
                </a:solidFill>
              </a:rPr>
              <a:t>: CaCO</a:t>
            </a:r>
            <a:r>
              <a:rPr lang="en-US" baseline="-25000" dirty="0">
                <a:solidFill>
                  <a:schemeClr val="tx1"/>
                </a:solidFill>
              </a:rPr>
              <a:t>3</a:t>
            </a:r>
            <a:r>
              <a:rPr lang="en-US" dirty="0">
                <a:solidFill>
                  <a:schemeClr val="tx1"/>
                </a:solidFill>
              </a:rPr>
              <a:t>, BaSO</a:t>
            </a:r>
            <a:r>
              <a:rPr lang="en-US" baseline="-25000" dirty="0">
                <a:solidFill>
                  <a:schemeClr val="tx1"/>
                </a:solidFill>
              </a:rPr>
              <a:t>4</a:t>
            </a:r>
            <a:r>
              <a:rPr lang="en-US" dirty="0">
                <a:solidFill>
                  <a:schemeClr val="tx1"/>
                </a:solidFill>
              </a:rPr>
              <a:t>, AgCl,...</a:t>
            </a:r>
          </a:p>
        </p:txBody>
      </p:sp>
    </p:spTree>
    <p:extLst>
      <p:ext uri="{BB962C8B-B14F-4D97-AF65-F5344CB8AC3E}">
        <p14:creationId xmlns:p14="http://schemas.microsoft.com/office/powerpoint/2010/main" val="142859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2352</Words>
  <Application>Microsoft Office PowerPoint</Application>
  <PresentationFormat>Widescreen</PresentationFormat>
  <Paragraphs>232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Windows 10</cp:lastModifiedBy>
  <cp:revision>18</cp:revision>
  <dcterms:created xsi:type="dcterms:W3CDTF">2023-10-18T06:55:26Z</dcterms:created>
  <dcterms:modified xsi:type="dcterms:W3CDTF">2024-11-20T02:38:15Z</dcterms:modified>
</cp:coreProperties>
</file>