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80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7" r:id="rId18"/>
    <p:sldId id="282" r:id="rId19"/>
    <p:sldId id="283" r:id="rId20"/>
    <p:sldId id="261" r:id="rId21"/>
    <p:sldId id="263" r:id="rId22"/>
    <p:sldId id="288" r:id="rId23"/>
    <p:sldId id="289" r:id="rId24"/>
    <p:sldId id="262" r:id="rId25"/>
    <p:sldId id="264" r:id="rId26"/>
    <p:sldId id="269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2" y="10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3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6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0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9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8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7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8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9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8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5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khoa-hoc-tu-nhien-8/1/424/5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khoa-hoc-tu-nhien-8/1/424/59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khoa-hoc-tu-nhien-8/1/424/59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oc10fb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khoa-hoc-tu-nhien-8/1/424/59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2AF69D8-C763-FB45-5636-E165C0EE5691}"/>
              </a:ext>
            </a:extLst>
          </p:cNvPr>
          <p:cNvSpPr txBox="1">
            <a:spLocks/>
          </p:cNvSpPr>
          <p:nvPr/>
        </p:nvSpPr>
        <p:spPr>
          <a:xfrm>
            <a:off x="9063429" y="214969"/>
            <a:ext cx="2782110" cy="7168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vi-V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TN 8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BBC5B59-800C-B657-6BBE-3819BA91178B}"/>
              </a:ext>
            </a:extLst>
          </p:cNvPr>
          <p:cNvSpPr txBox="1">
            <a:spLocks/>
          </p:cNvSpPr>
          <p:nvPr/>
        </p:nvSpPr>
        <p:spPr>
          <a:xfrm>
            <a:off x="346461" y="1441657"/>
            <a:ext cx="11845539" cy="20457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vi-VN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Chủ đề </a:t>
            </a: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2</a:t>
            </a:r>
            <a:r>
              <a:rPr lang="vi-VN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endParaRPr lang="en-US" sz="54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Acid – Base – pH – Oxide – </a:t>
            </a:r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Muối</a:t>
            </a:r>
            <a:endParaRPr lang="en-US" sz="5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5BC1A5-4BEA-07F6-6DFA-DA883B074792}"/>
              </a:ext>
            </a:extLst>
          </p:cNvPr>
          <p:cNvSpPr txBox="1">
            <a:spLocks/>
          </p:cNvSpPr>
          <p:nvPr/>
        </p:nvSpPr>
        <p:spPr>
          <a:xfrm>
            <a:off x="965710" y="3487440"/>
            <a:ext cx="10260579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vi-VN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Bài 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11. Oxide</a:t>
            </a: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FF52D5-1773-A087-52DE-80B622B72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8AB6FAC2-9D13-4E6C-B4AC-F7EA20696087}"/>
              </a:ext>
            </a:extLst>
          </p:cNvPr>
          <p:cNvSpPr txBox="1"/>
          <p:nvPr/>
        </p:nvSpPr>
        <p:spPr>
          <a:xfrm>
            <a:off x="1782762" y="1509422"/>
            <a:ext cx="8626475" cy="50218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433"/>
              </a:spcAft>
            </a:pPr>
            <a:r>
              <a:rPr lang="en-US" sz="2500" b="1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III. TÍNH CHẤT HOÁ HỌC CỦA OXIDE</a:t>
            </a:r>
            <a:endParaRPr lang="vi-VN" sz="2500" b="1" dirty="0">
              <a:latin typeface="UTM Avo" panose="02040603050506020204" pitchFamily="18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5FDF124-2E42-297A-E45A-6F0928288CEE}"/>
              </a:ext>
            </a:extLst>
          </p:cNvPr>
          <p:cNvSpPr txBox="1"/>
          <p:nvPr/>
        </p:nvSpPr>
        <p:spPr>
          <a:xfrm>
            <a:off x="1782762" y="2011611"/>
            <a:ext cx="8626475" cy="50218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433"/>
              </a:spcAft>
            </a:pPr>
            <a:r>
              <a:rPr lang="en-US" sz="2500" b="1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1. Oxide base </a:t>
            </a:r>
            <a:r>
              <a:rPr lang="en-US" sz="2500" b="1" dirty="0" err="1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500" b="1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500" b="1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b="1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500" b="1" dirty="0" err="1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500" b="1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acid</a:t>
            </a:r>
            <a:endParaRPr lang="vi-VN" sz="2500" b="1" dirty="0">
              <a:latin typeface="UTM Avo" panose="02040603050506020204" pitchFamily="18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F92CEA-B0FC-01D7-AC58-9845A3773B64}"/>
              </a:ext>
            </a:extLst>
          </p:cNvPr>
          <p:cNvGrpSpPr/>
          <p:nvPr/>
        </p:nvGrpSpPr>
        <p:grpSpPr>
          <a:xfrm>
            <a:off x="1203459" y="2506676"/>
            <a:ext cx="9785082" cy="753151"/>
            <a:chOff x="-5045001" y="502035"/>
            <a:chExt cx="18064766" cy="13904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7AF7FA-AB16-5C64-82AC-E274253BA164}"/>
                </a:ext>
              </a:extLst>
            </p:cNvPr>
            <p:cNvSpPr/>
            <p:nvPr/>
          </p:nvSpPr>
          <p:spPr>
            <a:xfrm>
              <a:off x="-5045001" y="565812"/>
              <a:ext cx="18064766" cy="1060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b="1" dirty="0" err="1">
                  <a:latin typeface="UTM Avo" panose="02040603050506020204" pitchFamily="18"/>
                  <a:cs typeface="Arial" panose="020B0604020202020204" pitchFamily="34" charset="0"/>
                </a:rPr>
                <a:t>Thí</a:t>
              </a:r>
              <a:r>
                <a:rPr lang="en-US" sz="2200" b="1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UTM Avo" panose="02040603050506020204" pitchFamily="18"/>
                  <a:cs typeface="Arial" panose="020B0604020202020204" pitchFamily="34" charset="0"/>
                </a:rPr>
                <a:t>nghiệm</a:t>
              </a:r>
              <a:r>
                <a:rPr lang="en-US" sz="2200" b="1" dirty="0">
                  <a:latin typeface="UTM Avo" panose="02040603050506020204" pitchFamily="18"/>
                  <a:cs typeface="Arial" panose="020B0604020202020204" pitchFamily="34" charset="0"/>
                </a:rPr>
                <a:t> 1: 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Oxide base </a:t>
              </a:r>
              <a:r>
                <a:rPr lang="en-US" sz="2400" b="1" dirty="0" err="1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400" b="1" dirty="0" err="1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dịch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 acid</a:t>
              </a:r>
              <a:endParaRPr lang="vi-VN" sz="2200" b="1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214771E1-90B7-7C0B-1C58-18F42875F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4986502" y="502035"/>
              <a:ext cx="1088014" cy="1390432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F3B63F9-6328-DA9E-070E-600F14411643}"/>
              </a:ext>
            </a:extLst>
          </p:cNvPr>
          <p:cNvSpPr/>
          <p:nvPr/>
        </p:nvSpPr>
        <p:spPr>
          <a:xfrm>
            <a:off x="2182470" y="4079673"/>
            <a:ext cx="7827060" cy="1685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  <a:cs typeface="Arial" panose="020B0604020202020204" pitchFamily="34" charset="0"/>
              </a:rPr>
              <a:t>• Dụng cụ: ống nghiệm, giá để ống nghiệm, thìa thuỷ tinh, ống hút nhỏ giọt.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  <a:cs typeface="Arial" panose="020B0604020202020204" pitchFamily="34" charset="0"/>
              </a:rPr>
              <a:t>• Hoá chất: CuO, dung dịch HCl loãng.</a:t>
            </a:r>
            <a:endParaRPr lang="en-US" sz="2400" dirty="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9" name="Pentagon 5">
            <a:extLst>
              <a:ext uri="{FF2B5EF4-FFF2-40B4-BE49-F238E27FC236}">
                <a16:creationId xmlns:a16="http://schemas.microsoft.com/office/drawing/2014/main" id="{02F35A35-2D2A-FF01-DF23-24295B7C0932}"/>
              </a:ext>
            </a:extLst>
          </p:cNvPr>
          <p:cNvSpPr/>
          <p:nvPr/>
        </p:nvSpPr>
        <p:spPr>
          <a:xfrm>
            <a:off x="-32888" y="3404045"/>
            <a:ext cx="1857375" cy="562417"/>
          </a:xfrm>
          <a:prstGeom prst="homePlat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Chuẩn</a:t>
            </a:r>
            <a:r>
              <a:rPr lang="en-US" sz="23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bị</a:t>
            </a:r>
            <a:endParaRPr lang="en-US" sz="2300" b="1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4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61EE4A-55AC-03C8-862D-A64F4F370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7CDC1A-1615-06D5-A978-6889BA98C8D8}"/>
              </a:ext>
            </a:extLst>
          </p:cNvPr>
          <p:cNvGrpSpPr/>
          <p:nvPr/>
        </p:nvGrpSpPr>
        <p:grpSpPr>
          <a:xfrm>
            <a:off x="1203459" y="1731696"/>
            <a:ext cx="9785082" cy="753151"/>
            <a:chOff x="-5045001" y="502035"/>
            <a:chExt cx="18064766" cy="1390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CCE9BF8-B1DC-36EF-34A7-DCB03C46AF83}"/>
                </a:ext>
              </a:extLst>
            </p:cNvPr>
            <p:cNvSpPr/>
            <p:nvPr/>
          </p:nvSpPr>
          <p:spPr>
            <a:xfrm>
              <a:off x="-5045001" y="565812"/>
              <a:ext cx="18064766" cy="1060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b="1" dirty="0" err="1">
                  <a:latin typeface="UTM Avo" panose="02040603050506020204" pitchFamily="18"/>
                  <a:cs typeface="Arial" panose="020B0604020202020204" pitchFamily="34" charset="0"/>
                </a:rPr>
                <a:t>Thí</a:t>
              </a:r>
              <a:r>
                <a:rPr lang="en-US" sz="2200" b="1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UTM Avo" panose="02040603050506020204" pitchFamily="18"/>
                  <a:cs typeface="Arial" panose="020B0604020202020204" pitchFamily="34" charset="0"/>
                </a:rPr>
                <a:t>nghiệm</a:t>
              </a:r>
              <a:r>
                <a:rPr lang="en-US" sz="2200" b="1" dirty="0">
                  <a:latin typeface="UTM Avo" panose="02040603050506020204" pitchFamily="18"/>
                  <a:cs typeface="Arial" panose="020B0604020202020204" pitchFamily="34" charset="0"/>
                </a:rPr>
                <a:t> 1: 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Oxide base </a:t>
              </a:r>
              <a:r>
                <a:rPr lang="en-US" sz="2400" b="1" dirty="0" err="1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400" b="1" dirty="0" err="1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dịch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 acid</a:t>
              </a:r>
              <a:endParaRPr lang="vi-VN" sz="2200" b="1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883950B0-9A16-F234-6A5A-8695167D8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4986502" y="502035"/>
              <a:ext cx="1088014" cy="1390432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2A58DB1-23AE-0B16-EF54-DF2EAB841AE5}"/>
              </a:ext>
            </a:extLst>
          </p:cNvPr>
          <p:cNvSpPr/>
          <p:nvPr/>
        </p:nvSpPr>
        <p:spPr>
          <a:xfrm>
            <a:off x="1452640" y="3373038"/>
            <a:ext cx="9286719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  <a:cs typeface="Arial" panose="020B0604020202020204" pitchFamily="34" charset="0"/>
              </a:rPr>
              <a:t>• Lấy một lượng nhỏ CuO cho vào ống nghiệm, cho tiếp vào ống nghiệm khoảng 1 – 2 ml dung dịch HCl, lắc nhẹ.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  <a:cs typeface="Arial" panose="020B0604020202020204" pitchFamily="34" charset="0"/>
              </a:rPr>
              <a:t>• Mô tả các hiện tượng xảy ra.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  <a:cs typeface="Arial" panose="020B0604020202020204" pitchFamily="34" charset="0"/>
              </a:rPr>
              <a:t>• Dấu hiệu nào chứng tỏ có xảy ra phản ứng hoá học giữa CuO và dung dịch HCl?</a:t>
            </a:r>
            <a:endParaRPr lang="en-US" sz="2400" dirty="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6" name="Pentagon 2">
            <a:extLst>
              <a:ext uri="{FF2B5EF4-FFF2-40B4-BE49-F238E27FC236}">
                <a16:creationId xmlns:a16="http://schemas.microsoft.com/office/drawing/2014/main" id="{A3C7A72C-8919-C701-227E-EBE66F1F3436}"/>
              </a:ext>
            </a:extLst>
          </p:cNvPr>
          <p:cNvSpPr/>
          <p:nvPr/>
        </p:nvSpPr>
        <p:spPr>
          <a:xfrm>
            <a:off x="0" y="2647734"/>
            <a:ext cx="1857375" cy="562417"/>
          </a:xfrm>
          <a:prstGeom prst="homePlat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hành</a:t>
            </a:r>
            <a:endParaRPr lang="en-US" sz="2400" b="1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EBB968-6BEF-8D7B-5BA8-9C21FEA6F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AE6524-CBD7-C79F-07DC-ABA388524657}"/>
              </a:ext>
            </a:extLst>
          </p:cNvPr>
          <p:cNvSpPr txBox="1"/>
          <p:nvPr/>
        </p:nvSpPr>
        <p:spPr>
          <a:xfrm>
            <a:off x="1208858" y="2029824"/>
            <a:ext cx="9774283" cy="38830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400">
                <a:latin typeface="UTM Avo" panose="02040603050506020204" pitchFamily="18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2200" dirty="0" err="1"/>
              <a:t>CuO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  <a:r>
              <a:rPr lang="en-US" sz="2200" dirty="0" err="1"/>
              <a:t>phản</a:t>
            </a:r>
            <a:r>
              <a:rPr lang="en-US" sz="2200" dirty="0"/>
              <a:t> </a:t>
            </a:r>
            <a:r>
              <a:rPr lang="en-US" sz="2200" dirty="0" err="1"/>
              <a:t>ứng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dung </a:t>
            </a:r>
            <a:r>
              <a:rPr lang="en-US" sz="2200" dirty="0" err="1"/>
              <a:t>dịch</a:t>
            </a:r>
            <a:r>
              <a:rPr lang="en-US" sz="2200" dirty="0"/>
              <a:t> HCl </a:t>
            </a:r>
            <a:r>
              <a:rPr lang="en-US" sz="2200" dirty="0" err="1"/>
              <a:t>tạo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CuCl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phương </a:t>
            </a:r>
            <a:r>
              <a:rPr lang="en-US" sz="2200" dirty="0" err="1"/>
              <a:t>trình</a:t>
            </a:r>
            <a:r>
              <a:rPr lang="en-US" sz="2200" dirty="0"/>
              <a:t> </a:t>
            </a:r>
            <a:r>
              <a:rPr lang="en-US" sz="2200" dirty="0" err="1"/>
              <a:t>hoá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 	</a:t>
            </a:r>
            <a:r>
              <a:rPr lang="en-US" sz="2200" dirty="0" err="1"/>
              <a:t>CuO</a:t>
            </a:r>
            <a:r>
              <a:rPr lang="en-US" sz="2200" dirty="0"/>
              <a:t> 		+ 	2HCl 	→ 	CuCl</a:t>
            </a:r>
            <a:r>
              <a:rPr lang="en-US" sz="2200" baseline="-25000" dirty="0"/>
              <a:t>2</a:t>
            </a:r>
            <a:r>
              <a:rPr lang="en-US" sz="2200" dirty="0"/>
              <a:t> 	+	 H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 Copper(II) oxide 			Copper(II) chloride</a:t>
            </a:r>
          </a:p>
          <a:p>
            <a:pPr>
              <a:spcBef>
                <a:spcPts val="600"/>
              </a:spcBef>
            </a:pPr>
            <a:r>
              <a:rPr lang="vi-VN" sz="2200" dirty="0"/>
              <a:t>Tương tự CuO, nhiều oxide của các kim loại khác như MgO, CaO, Fe</a:t>
            </a:r>
            <a:r>
              <a:rPr lang="vi-VN" sz="2200" baseline="-25000" dirty="0"/>
              <a:t>2</a:t>
            </a:r>
            <a:r>
              <a:rPr lang="vi-VN" sz="2200" dirty="0"/>
              <a:t>O</a:t>
            </a:r>
            <a:r>
              <a:rPr lang="vi-VN" sz="2200" baseline="-25000" dirty="0"/>
              <a:t>3</a:t>
            </a:r>
            <a:r>
              <a:rPr lang="vi-VN" sz="2200" dirty="0"/>
              <a:t>,... cũng tác dụng với dung dịch acid tạo ra muối và nước.</a:t>
            </a:r>
          </a:p>
          <a:p>
            <a:pPr>
              <a:spcBef>
                <a:spcPts val="600"/>
              </a:spcBef>
            </a:pPr>
            <a:r>
              <a:rPr lang="vi-VN" sz="2200" dirty="0"/>
              <a:t>Oxide base tác dụng với dung dịch acid tạo ra muối và nước.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511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336793-F7A6-C91E-ADBF-B993291C0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C0D219-9411-4ACD-1FB4-0459AFD8AB15}"/>
              </a:ext>
            </a:extLst>
          </p:cNvPr>
          <p:cNvSpPr txBox="1"/>
          <p:nvPr/>
        </p:nvSpPr>
        <p:spPr>
          <a:xfrm>
            <a:off x="1208858" y="2592907"/>
            <a:ext cx="9774283" cy="5342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400">
                <a:latin typeface="UTM Avo" panose="02040603050506020204" pitchFamily="18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vi-VN" sz="2200" dirty="0"/>
              <a:t>Oxide base tác dụng với dung dịch acid tạo ra muối và nước.</a:t>
            </a:r>
            <a:endParaRPr lang="en-US" sz="2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0FEF31-7D8F-727B-A9F1-01FB40C2FCAE}"/>
              </a:ext>
            </a:extLst>
          </p:cNvPr>
          <p:cNvSpPr/>
          <p:nvPr/>
        </p:nvSpPr>
        <p:spPr>
          <a:xfrm>
            <a:off x="1433847" y="3767058"/>
            <a:ext cx="1857994" cy="7260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Oxide base</a:t>
            </a:r>
            <a:endParaRPr lang="vi-VN" sz="2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2DAA12-9F3F-3988-7273-04D7CCB7E488}"/>
              </a:ext>
            </a:extLst>
          </p:cNvPr>
          <p:cNvSpPr/>
          <p:nvPr/>
        </p:nvSpPr>
        <p:spPr>
          <a:xfrm>
            <a:off x="3937561" y="3767058"/>
            <a:ext cx="1857994" cy="7260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Acid</a:t>
            </a:r>
            <a:endParaRPr lang="vi-VN" sz="2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0D4580-2F85-6DE3-3208-BDFFC37770BB}"/>
              </a:ext>
            </a:extLst>
          </p:cNvPr>
          <p:cNvSpPr/>
          <p:nvPr/>
        </p:nvSpPr>
        <p:spPr>
          <a:xfrm>
            <a:off x="6441275" y="3767058"/>
            <a:ext cx="1857994" cy="7260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Muối</a:t>
            </a:r>
            <a:endParaRPr lang="vi-VN" sz="2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85E3C8-3DAF-701A-D002-4904174E4CC2}"/>
              </a:ext>
            </a:extLst>
          </p:cNvPr>
          <p:cNvSpPr/>
          <p:nvPr/>
        </p:nvSpPr>
        <p:spPr>
          <a:xfrm>
            <a:off x="9068305" y="3767058"/>
            <a:ext cx="1857994" cy="7260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Nước</a:t>
            </a:r>
            <a:endParaRPr lang="vi-VN" sz="2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35612-CD4E-6785-6560-5C147ABE4547}"/>
              </a:ext>
            </a:extLst>
          </p:cNvPr>
          <p:cNvSpPr txBox="1"/>
          <p:nvPr/>
        </p:nvSpPr>
        <p:spPr>
          <a:xfrm>
            <a:off x="3416333" y="3849253"/>
            <a:ext cx="339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B4C201-9D2D-B5E7-CCF4-4A48E736F58B}"/>
              </a:ext>
            </a:extLst>
          </p:cNvPr>
          <p:cNvSpPr txBox="1"/>
          <p:nvPr/>
        </p:nvSpPr>
        <p:spPr>
          <a:xfrm>
            <a:off x="8480863" y="3785249"/>
            <a:ext cx="339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5D189BB-E88C-7780-B786-C690D0D714EA}"/>
              </a:ext>
            </a:extLst>
          </p:cNvPr>
          <p:cNvSpPr/>
          <p:nvPr/>
        </p:nvSpPr>
        <p:spPr>
          <a:xfrm>
            <a:off x="5880462" y="4139192"/>
            <a:ext cx="431076" cy="12800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2CBEEC-1DC3-2006-44C9-C87A1258B5F9}"/>
              </a:ext>
            </a:extLst>
          </p:cNvPr>
          <p:cNvSpPr txBox="1"/>
          <p:nvPr/>
        </p:nvSpPr>
        <p:spPr>
          <a:xfrm>
            <a:off x="1208858" y="1738707"/>
            <a:ext cx="9774283" cy="5342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400">
                <a:latin typeface="UTM Avo" panose="02040603050506020204" pitchFamily="18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2200" b="1" dirty="0"/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4091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35A9D5-93D5-BC19-C149-BE3F6D441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D476782F-C9E2-8482-BE8A-3A31BEAC40FC}"/>
              </a:ext>
            </a:extLst>
          </p:cNvPr>
          <p:cNvSpPr txBox="1"/>
          <p:nvPr/>
        </p:nvSpPr>
        <p:spPr>
          <a:xfrm>
            <a:off x="1782762" y="1663268"/>
            <a:ext cx="8626475" cy="50218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433"/>
              </a:spcAft>
            </a:pPr>
            <a:r>
              <a:rPr lang="en-US" sz="2500" b="1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2. Oxide acid </a:t>
            </a:r>
            <a:r>
              <a:rPr lang="en-US" sz="2500" b="1" dirty="0" err="1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500" b="1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500" b="1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b="1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500" b="1" dirty="0" err="1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500" b="1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base </a:t>
            </a:r>
            <a:endParaRPr lang="vi-VN" sz="2500" b="1" dirty="0">
              <a:latin typeface="UTM Avo" panose="02040603050506020204" pitchFamily="18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09C87A-A93F-F3C5-95B5-9449416B2299}"/>
              </a:ext>
            </a:extLst>
          </p:cNvPr>
          <p:cNvGrpSpPr/>
          <p:nvPr/>
        </p:nvGrpSpPr>
        <p:grpSpPr>
          <a:xfrm>
            <a:off x="1203459" y="2158333"/>
            <a:ext cx="9785082" cy="753151"/>
            <a:chOff x="-5045001" y="502035"/>
            <a:chExt cx="18064766" cy="13904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76D60B-CDBE-5561-1EFF-F4BE18DFCE9E}"/>
                </a:ext>
              </a:extLst>
            </p:cNvPr>
            <p:cNvSpPr/>
            <p:nvPr/>
          </p:nvSpPr>
          <p:spPr>
            <a:xfrm>
              <a:off x="-5045001" y="565812"/>
              <a:ext cx="18064766" cy="1060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b="1" dirty="0" err="1">
                  <a:latin typeface="UTM Avo" panose="02040603050506020204" pitchFamily="18"/>
                  <a:cs typeface="Arial" panose="020B0604020202020204" pitchFamily="34" charset="0"/>
                </a:rPr>
                <a:t>Thí</a:t>
              </a:r>
              <a:r>
                <a:rPr lang="en-US" sz="2200" b="1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UTM Avo" panose="02040603050506020204" pitchFamily="18"/>
                  <a:cs typeface="Arial" panose="020B0604020202020204" pitchFamily="34" charset="0"/>
                </a:rPr>
                <a:t>nghiệm</a:t>
              </a:r>
              <a:r>
                <a:rPr lang="en-US" sz="2200" b="1" dirty="0">
                  <a:latin typeface="UTM Avo" panose="02040603050506020204" pitchFamily="18"/>
                  <a:cs typeface="Arial" panose="020B0604020202020204" pitchFamily="34" charset="0"/>
                </a:rPr>
                <a:t> 2: 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Oxide acid </a:t>
              </a:r>
              <a:r>
                <a:rPr lang="en-US" sz="2400" b="1" dirty="0" err="1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400" b="1" dirty="0" err="1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dịch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 base </a:t>
              </a:r>
              <a:endParaRPr lang="vi-VN" sz="2200" b="1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15">
              <a:extLst>
                <a:ext uri="{FF2B5EF4-FFF2-40B4-BE49-F238E27FC236}">
                  <a16:creationId xmlns:a16="http://schemas.microsoft.com/office/drawing/2014/main" id="{62150616-68AC-0F2E-99F1-2720F0FDB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4986502" y="502035"/>
              <a:ext cx="1088014" cy="139043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28FE246-61C5-6FD1-2636-F0688392316A}"/>
              </a:ext>
            </a:extLst>
          </p:cNvPr>
          <p:cNvSpPr/>
          <p:nvPr/>
        </p:nvSpPr>
        <p:spPr>
          <a:xfrm>
            <a:off x="2182470" y="3731330"/>
            <a:ext cx="7827060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  <a:cs typeface="Arial" panose="020B0604020202020204" pitchFamily="34" charset="0"/>
              </a:rPr>
              <a:t>• Dụng cụ: bình tam giác (loại 100 ml), ống thuỷ tinh, ống nối cao su.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  <a:cs typeface="Arial" panose="020B0604020202020204" pitchFamily="34" charset="0"/>
              </a:rPr>
              <a:t>• Hoá chất: dung dịch nước vôi trong, CO</a:t>
            </a:r>
            <a:r>
              <a:rPr lang="vi-VN" sz="2400" baseline="-25000" dirty="0">
                <a:latin typeface="UTM Avo" panose="02040603050506020204" pitchFamily="18"/>
                <a:cs typeface="Arial" panose="020B0604020202020204" pitchFamily="34" charset="0"/>
              </a:rPr>
              <a:t>2</a:t>
            </a:r>
            <a:r>
              <a:rPr lang="vi-VN" sz="2400" dirty="0">
                <a:latin typeface="UTM Avo" panose="02040603050506020204" pitchFamily="18"/>
                <a:cs typeface="Arial" panose="020B0604020202020204" pitchFamily="34" charset="0"/>
              </a:rPr>
              <a:t> (được điều chế từ bình tạo khí CO</a:t>
            </a:r>
            <a:r>
              <a:rPr lang="vi-VN" sz="2400" baseline="-25000" dirty="0">
                <a:latin typeface="UTM Avo" panose="02040603050506020204" pitchFamily="18"/>
                <a:cs typeface="Arial" panose="020B0604020202020204" pitchFamily="34" charset="0"/>
              </a:rPr>
              <a:t>2</a:t>
            </a:r>
            <a:r>
              <a:rPr lang="vi-VN" sz="2400" dirty="0">
                <a:latin typeface="UTM Avo" panose="02040603050506020204" pitchFamily="18"/>
                <a:cs typeface="Arial" panose="020B0604020202020204" pitchFamily="34" charset="0"/>
              </a:rPr>
              <a:t>).</a:t>
            </a:r>
            <a:endParaRPr lang="en-US" sz="2400" dirty="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7" name="Pentagon 5">
            <a:extLst>
              <a:ext uri="{FF2B5EF4-FFF2-40B4-BE49-F238E27FC236}">
                <a16:creationId xmlns:a16="http://schemas.microsoft.com/office/drawing/2014/main" id="{278D23F5-1AF7-8AF5-4EF1-8E168460DA55}"/>
              </a:ext>
            </a:extLst>
          </p:cNvPr>
          <p:cNvSpPr/>
          <p:nvPr/>
        </p:nvSpPr>
        <p:spPr>
          <a:xfrm>
            <a:off x="-32888" y="3055702"/>
            <a:ext cx="1857375" cy="562417"/>
          </a:xfrm>
          <a:prstGeom prst="homePlat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Chuẩn</a:t>
            </a:r>
            <a:r>
              <a:rPr lang="en-US" sz="23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bị</a:t>
            </a:r>
            <a:endParaRPr lang="en-US" sz="2300" b="1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4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63F93-2907-F05C-CAD3-1FF4CABD2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7D01F2-55A1-6F0B-73A7-ADDC4FB979BA}"/>
              </a:ext>
            </a:extLst>
          </p:cNvPr>
          <p:cNvGrpSpPr/>
          <p:nvPr/>
        </p:nvGrpSpPr>
        <p:grpSpPr>
          <a:xfrm>
            <a:off x="1203459" y="1743307"/>
            <a:ext cx="9785082" cy="753151"/>
            <a:chOff x="-5045001" y="502035"/>
            <a:chExt cx="18064766" cy="1390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17DF373-AADF-191F-5CF8-CCAFFD1A6A64}"/>
                </a:ext>
              </a:extLst>
            </p:cNvPr>
            <p:cNvSpPr/>
            <p:nvPr/>
          </p:nvSpPr>
          <p:spPr>
            <a:xfrm>
              <a:off x="-5045001" y="565812"/>
              <a:ext cx="18064766" cy="1060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b="1" dirty="0" err="1">
                  <a:latin typeface="UTM Avo" panose="02040603050506020204" pitchFamily="18"/>
                  <a:cs typeface="Arial" panose="020B0604020202020204" pitchFamily="34" charset="0"/>
                </a:rPr>
                <a:t>Thí</a:t>
              </a:r>
              <a:r>
                <a:rPr lang="en-US" sz="2200" b="1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UTM Avo" panose="02040603050506020204" pitchFamily="18"/>
                  <a:cs typeface="Arial" panose="020B0604020202020204" pitchFamily="34" charset="0"/>
                </a:rPr>
                <a:t>nghiệm</a:t>
              </a:r>
              <a:r>
                <a:rPr lang="en-US" sz="2200" b="1" dirty="0">
                  <a:latin typeface="UTM Avo" panose="02040603050506020204" pitchFamily="18"/>
                  <a:cs typeface="Arial" panose="020B0604020202020204" pitchFamily="34" charset="0"/>
                </a:rPr>
                <a:t> 2: 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Oxide acid </a:t>
              </a:r>
              <a:r>
                <a:rPr lang="en-US" sz="2400" b="1" dirty="0" err="1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400" b="1" dirty="0" err="1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dịch</a:t>
              </a:r>
              <a:r>
                <a:rPr lang="en-US" sz="2400" b="1" dirty="0">
                  <a:latin typeface="UTM Avo" panose="02040603050506020204" pitchFamily="18"/>
                  <a:ea typeface="Arial" panose="020B0604020202020204" pitchFamily="34" charset="0"/>
                  <a:cs typeface="Arial" panose="020B0604020202020204" pitchFamily="34" charset="0"/>
                </a:rPr>
                <a:t> base </a:t>
              </a:r>
              <a:endParaRPr lang="vi-VN" sz="2200" b="1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AD6A1267-2909-ED17-8C12-9A65CB751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4986502" y="502035"/>
              <a:ext cx="1088014" cy="1390432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D57299E-5D1A-F47B-DEEE-2E749ADF7493}"/>
              </a:ext>
            </a:extLst>
          </p:cNvPr>
          <p:cNvSpPr/>
          <p:nvPr/>
        </p:nvSpPr>
        <p:spPr>
          <a:xfrm>
            <a:off x="1824487" y="3722622"/>
            <a:ext cx="8572617" cy="2239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  <a:cs typeface="Arial" panose="020B0604020202020204" pitchFamily="34" charset="0"/>
              </a:rPr>
              <a:t>• Cho vào bình tam giác khoảng 30 ml nước vôi trong, dẫn khí CO</a:t>
            </a:r>
            <a:r>
              <a:rPr lang="vi-VN" sz="2400" baseline="-25000" dirty="0">
                <a:latin typeface="UTM Avo" panose="02040603050506020204" pitchFamily="18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UTM Avo" panose="02040603050506020204" pitchFamily="18"/>
                <a:cs typeface="Arial" panose="020B0604020202020204" pitchFamily="34" charset="0"/>
              </a:rPr>
              <a:t>từ từ vào dung dịch, khi dung dịch vẩn đục thì dừng lại.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  <a:cs typeface="Arial" panose="020B0604020202020204" pitchFamily="34" charset="0"/>
              </a:rPr>
              <a:t>• Mô tả hiện tượng xảy ra. Giải thích.</a:t>
            </a:r>
            <a:endParaRPr lang="en-US" sz="2400" dirty="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6" name="Pentagon 2">
            <a:extLst>
              <a:ext uri="{FF2B5EF4-FFF2-40B4-BE49-F238E27FC236}">
                <a16:creationId xmlns:a16="http://schemas.microsoft.com/office/drawing/2014/main" id="{B8F02CFE-FC31-A153-C903-61B9193A0CD2}"/>
              </a:ext>
            </a:extLst>
          </p:cNvPr>
          <p:cNvSpPr/>
          <p:nvPr/>
        </p:nvSpPr>
        <p:spPr>
          <a:xfrm>
            <a:off x="-32888" y="2894875"/>
            <a:ext cx="1857375" cy="562417"/>
          </a:xfrm>
          <a:prstGeom prst="homePlat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hành</a:t>
            </a:r>
            <a:endParaRPr lang="en-US" sz="2400" b="1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6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2F2399-FB4E-CBC8-579D-A9B87B635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0246EC2-03AB-E69A-E1FF-1D90208E5D5C}"/>
              </a:ext>
            </a:extLst>
          </p:cNvPr>
          <p:cNvSpPr txBox="1"/>
          <p:nvPr/>
        </p:nvSpPr>
        <p:spPr>
          <a:xfrm>
            <a:off x="818605" y="2119423"/>
            <a:ext cx="10432870" cy="32982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Bef>
                <a:spcPts val="600"/>
              </a:spcBef>
              <a:defRPr sz="2200">
                <a:latin typeface="UTM Avo" panose="02040603050506020204" pitchFamily="18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dung </a:t>
            </a:r>
            <a:r>
              <a:rPr lang="en-US" dirty="0" err="1"/>
              <a:t>dịch</a:t>
            </a:r>
            <a:r>
              <a:rPr lang="en-US" dirty="0"/>
              <a:t> Ca(OH)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CaCO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tan </a:t>
            </a:r>
            <a:r>
              <a:rPr lang="en-US" dirty="0" err="1"/>
              <a:t>theo</a:t>
            </a:r>
            <a:r>
              <a:rPr lang="en-US" dirty="0"/>
              <a:t> phương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r>
              <a:rPr lang="en-US" dirty="0"/>
              <a:t>	CO</a:t>
            </a:r>
            <a:r>
              <a:rPr lang="en-US" baseline="-25000" dirty="0"/>
              <a:t>2</a:t>
            </a:r>
            <a:r>
              <a:rPr lang="en-US" dirty="0"/>
              <a:t>		+ 	Ca(OH)</a:t>
            </a:r>
            <a:r>
              <a:rPr lang="en-US" baseline="-25000" dirty="0"/>
              <a:t>2</a:t>
            </a:r>
            <a:r>
              <a:rPr lang="en-US" dirty="0"/>
              <a:t> 	→ 	CaCO</a:t>
            </a:r>
            <a:r>
              <a:rPr lang="en-US" baseline="-25000" dirty="0"/>
              <a:t>3</a:t>
            </a:r>
            <a:r>
              <a:rPr lang="en-US" dirty="0"/>
              <a:t>↓ 	+ 	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r>
              <a:rPr lang="en-US" dirty="0"/>
              <a:t> Calcium hydroxide 				Calcium carbonate</a:t>
            </a:r>
          </a:p>
          <a:p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 err="1"/>
              <a:t>nhiều</a:t>
            </a:r>
            <a:r>
              <a:rPr lang="en-US" dirty="0"/>
              <a:t> oxide </a:t>
            </a:r>
            <a:r>
              <a:rPr lang="en-US" dirty="0" err="1"/>
              <a:t>của</a:t>
            </a:r>
            <a:r>
              <a:rPr lang="en-US" dirty="0"/>
              <a:t> phi </a:t>
            </a:r>
            <a:r>
              <a:rPr lang="en-US" dirty="0" err="1"/>
              <a:t>kim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SO</a:t>
            </a:r>
            <a:r>
              <a:rPr lang="en-US" baseline="-25000" dirty="0"/>
              <a:t>2</a:t>
            </a:r>
            <a:r>
              <a:rPr lang="en-US" dirty="0"/>
              <a:t>, SO</a:t>
            </a:r>
            <a:r>
              <a:rPr lang="en-US" baseline="-25000" dirty="0"/>
              <a:t>3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en-US" dirty="0"/>
              <a:t>,...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dung </a:t>
            </a:r>
            <a:r>
              <a:rPr lang="en-US" dirty="0" err="1"/>
              <a:t>dịch</a:t>
            </a:r>
            <a:r>
              <a:rPr lang="en-US" dirty="0"/>
              <a:t> base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muối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474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03B791-1324-DF21-921A-322ABD98A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592E93-A6DA-935C-DE95-F4A7D63CA4DA}"/>
              </a:ext>
            </a:extLst>
          </p:cNvPr>
          <p:cNvSpPr txBox="1"/>
          <p:nvPr/>
        </p:nvSpPr>
        <p:spPr>
          <a:xfrm>
            <a:off x="1048566" y="2620221"/>
            <a:ext cx="10094868" cy="5282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400">
                <a:latin typeface="UTM Avo" panose="02040603050506020204" pitchFamily="18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vi-VN" sz="2200" dirty="0"/>
              <a:t>Oxide acid tác dụng được với dung dịch base tạo ra muối và nước.</a:t>
            </a:r>
            <a:endParaRPr lang="en-US" sz="2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6B92EA-5A24-4A6C-C1C0-8612E71C7820}"/>
              </a:ext>
            </a:extLst>
          </p:cNvPr>
          <p:cNvSpPr/>
          <p:nvPr/>
        </p:nvSpPr>
        <p:spPr>
          <a:xfrm>
            <a:off x="1433847" y="3767058"/>
            <a:ext cx="1857994" cy="7260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Oxide acid</a:t>
            </a:r>
            <a:endParaRPr lang="vi-VN" sz="2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E72E1F-0846-110B-B15D-810D7C3D7423}"/>
              </a:ext>
            </a:extLst>
          </p:cNvPr>
          <p:cNvSpPr/>
          <p:nvPr/>
        </p:nvSpPr>
        <p:spPr>
          <a:xfrm>
            <a:off x="3937561" y="3767058"/>
            <a:ext cx="1857994" cy="7260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Base</a:t>
            </a:r>
            <a:endParaRPr lang="vi-VN" sz="2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F6D4DB-89EA-0557-894E-25F10BA00EAC}"/>
              </a:ext>
            </a:extLst>
          </p:cNvPr>
          <p:cNvSpPr/>
          <p:nvPr/>
        </p:nvSpPr>
        <p:spPr>
          <a:xfrm>
            <a:off x="6441275" y="3767058"/>
            <a:ext cx="1857994" cy="7260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Muối</a:t>
            </a:r>
            <a:endParaRPr lang="vi-VN" sz="2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847B9F-6282-10FC-4A72-9E69F1DD0780}"/>
              </a:ext>
            </a:extLst>
          </p:cNvPr>
          <p:cNvSpPr/>
          <p:nvPr/>
        </p:nvSpPr>
        <p:spPr>
          <a:xfrm>
            <a:off x="9068305" y="3767058"/>
            <a:ext cx="1857994" cy="7260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Nước</a:t>
            </a:r>
            <a:endParaRPr lang="vi-VN" sz="2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D732B-89DE-98DF-8A65-8738BD414FDE}"/>
              </a:ext>
            </a:extLst>
          </p:cNvPr>
          <p:cNvSpPr txBox="1"/>
          <p:nvPr/>
        </p:nvSpPr>
        <p:spPr>
          <a:xfrm>
            <a:off x="3371505" y="3825412"/>
            <a:ext cx="339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DB79C-CEA3-8974-EAE4-D48F52D77086}"/>
              </a:ext>
            </a:extLst>
          </p:cNvPr>
          <p:cNvSpPr txBox="1"/>
          <p:nvPr/>
        </p:nvSpPr>
        <p:spPr>
          <a:xfrm>
            <a:off x="8480863" y="3785249"/>
            <a:ext cx="339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1FE89F6-8BB6-084A-E573-43EB9835EC23}"/>
              </a:ext>
            </a:extLst>
          </p:cNvPr>
          <p:cNvSpPr/>
          <p:nvPr/>
        </p:nvSpPr>
        <p:spPr>
          <a:xfrm>
            <a:off x="5880462" y="4139192"/>
            <a:ext cx="431076" cy="12800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5FA5D5-AE1A-4A42-C584-3D907D402145}"/>
              </a:ext>
            </a:extLst>
          </p:cNvPr>
          <p:cNvSpPr txBox="1"/>
          <p:nvPr/>
        </p:nvSpPr>
        <p:spPr>
          <a:xfrm>
            <a:off x="1208858" y="1738707"/>
            <a:ext cx="9774283" cy="5342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400">
                <a:latin typeface="UTM Avo" panose="02040603050506020204" pitchFamily="18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2200" b="1" dirty="0"/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323143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99A36B-F6E9-52F8-36EF-11B5AF09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63A028-37B8-A220-301F-461A54D0554E}"/>
              </a:ext>
            </a:extLst>
          </p:cNvPr>
          <p:cNvGrpSpPr/>
          <p:nvPr/>
        </p:nvGrpSpPr>
        <p:grpSpPr>
          <a:xfrm>
            <a:off x="1040575" y="1881051"/>
            <a:ext cx="10110849" cy="4632959"/>
            <a:chOff x="1040575" y="1663338"/>
            <a:chExt cx="10110849" cy="463295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25F093D-ED9F-F82A-213C-2495C985869C}"/>
                </a:ext>
              </a:extLst>
            </p:cNvPr>
            <p:cNvSpPr/>
            <p:nvPr/>
          </p:nvSpPr>
          <p:spPr>
            <a:xfrm>
              <a:off x="1040575" y="2107475"/>
              <a:ext cx="10110849" cy="4188822"/>
            </a:xfrm>
            <a:prstGeom prst="roundRect">
              <a:avLst>
                <a:gd name="adj" fmla="val 5069"/>
              </a:avLst>
            </a:prstGeom>
            <a:noFill/>
            <a:ln w="38100">
              <a:solidFill>
                <a:srgbClr val="7A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vi-VN" sz="2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Ứng dụng của SO</a:t>
              </a:r>
              <a:r>
                <a:rPr lang="vi-VN" sz="2000" b="1" baseline="-25000" dirty="0">
                  <a:solidFill>
                    <a:schemeClr val="tx1"/>
                  </a:solidFill>
                  <a:latin typeface="UTM Avo" panose="02040603050506020204" pitchFamily="18" charset="0"/>
                </a:rPr>
                <a:t>2</a:t>
              </a:r>
              <a:endParaRPr lang="en-US" sz="2000" b="1" baseline="-250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vi-VN" sz="2000" dirty="0">
                  <a:solidFill>
                    <a:schemeClr val="tx1"/>
                  </a:solidFill>
                  <a:latin typeface="UTM Avo" panose="02040603050506020204" pitchFamily="18" charset="0"/>
                </a:rPr>
                <a:t>Sulfur dioxide (SO</a:t>
              </a:r>
              <a:r>
                <a:rPr lang="vi-VN" sz="2000" baseline="-25000" dirty="0">
                  <a:solidFill>
                    <a:schemeClr val="tx1"/>
                  </a:solidFill>
                  <a:latin typeface="UTM Avo" panose="02040603050506020204" pitchFamily="18" charset="0"/>
                </a:rPr>
                <a:t>2</a:t>
              </a:r>
              <a:r>
                <a:rPr lang="vi-VN" sz="2000" dirty="0">
                  <a:solidFill>
                    <a:schemeClr val="tx1"/>
                  </a:solidFill>
                  <a:latin typeface="UTM Avo" panose="02040603050506020204" pitchFamily="18" charset="0"/>
                </a:rPr>
                <a:t>) được sử dụng phần lớn để sản xuất H</a:t>
              </a:r>
              <a:r>
                <a:rPr lang="vi-VN" sz="2000" baseline="-25000" dirty="0">
                  <a:solidFill>
                    <a:schemeClr val="tx1"/>
                  </a:solidFill>
                  <a:latin typeface="UTM Avo" panose="02040603050506020204" pitchFamily="18" charset="0"/>
                </a:rPr>
                <a:t>2</a:t>
              </a:r>
              <a:r>
                <a:rPr lang="vi-VN" sz="2000" dirty="0">
                  <a:solidFill>
                    <a:schemeClr val="tx1"/>
                  </a:solidFill>
                  <a:latin typeface="UTM Avo" panose="02040603050506020204" pitchFamily="18" charset="0"/>
                </a:rPr>
                <a:t>SO</a:t>
              </a:r>
              <a:r>
                <a:rPr lang="vi-VN" sz="2000" baseline="-25000" dirty="0">
                  <a:solidFill>
                    <a:schemeClr val="tx1"/>
                  </a:solidFill>
                  <a:latin typeface="UTM Avo" panose="02040603050506020204" pitchFamily="18" charset="0"/>
                </a:rPr>
                <a:t>4</a:t>
              </a:r>
              <a:r>
                <a:rPr lang="vi-VN" sz="2000" dirty="0">
                  <a:solidFill>
                    <a:schemeClr val="tx1"/>
                  </a:solidFill>
                  <a:latin typeface="UTM Avo" panose="02040603050506020204" pitchFamily="18" charset="0"/>
                </a:rPr>
                <a:t>. Ngoài ra, SO</a:t>
              </a:r>
              <a:r>
                <a:rPr lang="vi-VN" sz="2000" baseline="-25000" dirty="0">
                  <a:solidFill>
                    <a:schemeClr val="tx1"/>
                  </a:solidFill>
                  <a:latin typeface="UTM Avo" panose="02040603050506020204" pitchFamily="18" charset="0"/>
                </a:rPr>
                <a:t>2</a:t>
              </a:r>
            </a:p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vi-VN" sz="2000" dirty="0">
                  <a:solidFill>
                    <a:schemeClr val="tx1"/>
                  </a:solidFill>
                  <a:latin typeface="UTM Avo" panose="02040603050506020204" pitchFamily="18" charset="0"/>
                </a:rPr>
                <a:t>còn được dùng để tẩy trắng bột gỗ trong công nghiệp giấy, làm chất diệt nấm mốc,...</a:t>
              </a:r>
            </a:p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vi-VN" sz="2000" dirty="0">
                  <a:solidFill>
                    <a:schemeClr val="tx1"/>
                  </a:solidFill>
                  <a:latin typeface="UTM Avo" panose="02040603050506020204" pitchFamily="18" charset="0"/>
                </a:rPr>
                <a:t>Trong sản xuất rượu vang, SO</a:t>
              </a:r>
              <a:r>
                <a:rPr lang="vi-VN" sz="2000" baseline="-25000" dirty="0">
                  <a:solidFill>
                    <a:schemeClr val="tx1"/>
                  </a:solidFill>
                  <a:latin typeface="UTM Avo" panose="02040603050506020204" pitchFamily="18" charset="0"/>
                </a:rPr>
                <a:t>2</a:t>
              </a:r>
              <a:r>
                <a:rPr lang="vi-VN" sz="2000" dirty="0">
                  <a:solidFill>
                    <a:schemeClr val="tx1"/>
                  </a:solidFill>
                  <a:latin typeface="UTM Avo" panose="02040603050506020204" pitchFamily="18" charset="0"/>
                </a:rPr>
                <a:t> được dùng làm chất chống oxi hoá, ức chế một số loại vi khuẩn, do đó có thể lưu trữ rượu được lâu hơn. Tuy nhiên, lượng SO</a:t>
              </a:r>
              <a:r>
                <a:rPr lang="vi-VN" sz="2000" baseline="-25000" dirty="0">
                  <a:solidFill>
                    <a:schemeClr val="tx1"/>
                  </a:solidFill>
                  <a:latin typeface="UTM Avo" panose="02040603050506020204" pitchFamily="18" charset="0"/>
                </a:rPr>
                <a:t>2</a:t>
              </a:r>
              <a:r>
                <a:rPr lang="en-US" sz="2000" baseline="-250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vi-VN" sz="2000" dirty="0">
                  <a:solidFill>
                    <a:schemeClr val="tx1"/>
                  </a:solidFill>
                  <a:latin typeface="UTM Avo" panose="02040603050506020204" pitchFamily="18" charset="0"/>
                </a:rPr>
                <a:t>có trong rượu luôn được kiểm soát một cách nghiêm ngặt để không làm ảnh hưởng đến sức khoẻ người sử dụng. </a:t>
              </a:r>
              <a:endParaRPr lang="en-US" sz="20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AF3EBB1E-B380-3CB5-4FE3-877DC12F0F59}"/>
                </a:ext>
              </a:extLst>
            </p:cNvPr>
            <p:cNvSpPr/>
            <p:nvPr/>
          </p:nvSpPr>
          <p:spPr>
            <a:xfrm>
              <a:off x="1268580" y="1663338"/>
              <a:ext cx="2229395" cy="444137"/>
            </a:xfrm>
            <a:prstGeom prst="round2SameRect">
              <a:avLst/>
            </a:prstGeom>
            <a:solidFill>
              <a:srgbClr val="6C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Em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biết</a:t>
              </a:r>
              <a:endParaRPr lang="en-US" sz="22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25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646968-A6BC-1F0E-0E56-527B851E2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7">
            <a:extLst>
              <a:ext uri="{FF2B5EF4-FFF2-40B4-BE49-F238E27FC236}">
                <a16:creationId xmlns:a16="http://schemas.microsoft.com/office/drawing/2014/main" id="{2DBA26B3-7657-6E12-A6CE-BA33E359B614}"/>
              </a:ext>
            </a:extLst>
          </p:cNvPr>
          <p:cNvSpPr/>
          <p:nvPr/>
        </p:nvSpPr>
        <p:spPr>
          <a:xfrm>
            <a:off x="1090325" y="1994806"/>
            <a:ext cx="10011349" cy="3439343"/>
          </a:xfrm>
          <a:prstGeom prst="roundRect">
            <a:avLst>
              <a:gd name="adj" fmla="val 10128"/>
            </a:avLst>
          </a:prstGeom>
          <a:solidFill>
            <a:srgbClr val="F9E9F2"/>
          </a:solidFill>
          <a:ln w="57150">
            <a:solidFill>
              <a:srgbClr val="E283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32000" bIns="396000" rtlCol="0" anchor="ctr"/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• Oxide là hợp chất của oxygen với một nguyên tố khác.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• Oxide được phân thành bốn loại: oxide base, oxide acid, oxide lưỡng tính và oxide trung tính.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• Oxide base tác dụng với dung dịch acid tạo ra muối và nước.</a:t>
            </a: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• Oxide acid tác dụng với dung dịch base tạo ra muối và nước.</a:t>
            </a:r>
            <a:endParaRPr lang="en-US" sz="2400" dirty="0">
              <a:solidFill>
                <a:schemeClr val="tx1"/>
              </a:solidFill>
              <a:latin typeface="UTM Avo" panose="02040603050506020204" pitchFamily="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EE650-50E7-0662-6231-F853DEF03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589" y="1156821"/>
            <a:ext cx="1258708" cy="11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DE480D57-D646-075A-1A6B-A4D46D47F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3325138"/>
            <a:ext cx="31496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2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A020AE96-E1AA-F2E4-B2AD-0C97A1065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3325138"/>
            <a:ext cx="31496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01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179699-A6C0-7A10-2603-374BCCA65541}"/>
              </a:ext>
            </a:extLst>
          </p:cNvPr>
          <p:cNvSpPr/>
          <p:nvPr/>
        </p:nvSpPr>
        <p:spPr>
          <a:xfrm>
            <a:off x="905790" y="1786750"/>
            <a:ext cx="10380420" cy="1165455"/>
          </a:xfrm>
          <a:prstGeom prst="roundRect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1. 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Viết các phương trình hoá học của các phản ứng xảy ra giữa oxygen và các đơn chất để tạo ra các oxide sau: SO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, CuO, CO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, Na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O.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0C454790-697E-84B0-F4DA-847FD69F7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0505">
            <a:off x="10009654" y="1066655"/>
            <a:ext cx="1688512" cy="95477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FB1EB2D-EC06-D75B-B78B-EA4DF125F289}"/>
              </a:ext>
            </a:extLst>
          </p:cNvPr>
          <p:cNvGrpSpPr/>
          <p:nvPr/>
        </p:nvGrpSpPr>
        <p:grpSpPr>
          <a:xfrm>
            <a:off x="766254" y="3528500"/>
            <a:ext cx="10432870" cy="2455256"/>
            <a:chOff x="774963" y="3180157"/>
            <a:chExt cx="10432870" cy="24552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7B3FEC-9121-1A6D-D1B2-0EBD0ACBA75A}"/>
                </a:ext>
              </a:extLst>
            </p:cNvPr>
            <p:cNvSpPr txBox="1"/>
            <p:nvPr/>
          </p:nvSpPr>
          <p:spPr>
            <a:xfrm>
              <a:off x="774963" y="3352800"/>
              <a:ext cx="10432870" cy="228261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spcBef>
                  <a:spcPts val="600"/>
                </a:spcBef>
                <a:defRPr sz="2200">
                  <a:latin typeface="UTM Avo" panose="02040603050506020204" pitchFamily="18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dirty="0"/>
                <a:t>S + O</a:t>
              </a:r>
              <a:r>
                <a:rPr lang="en-US" baseline="-25000" dirty="0"/>
                <a:t>2</a:t>
              </a:r>
              <a:r>
                <a:rPr lang="en-US" dirty="0"/>
                <a:t> → SO</a:t>
              </a:r>
              <a:r>
                <a:rPr lang="en-US" baseline="-25000" dirty="0"/>
                <a:t>2</a:t>
              </a:r>
            </a:p>
            <a:p>
              <a:pPr algn="ctr"/>
              <a:r>
                <a:rPr lang="en-US" dirty="0"/>
                <a:t>2Cu + O</a:t>
              </a:r>
              <a:r>
                <a:rPr lang="en-US" baseline="-25000" dirty="0"/>
                <a:t>2</a:t>
              </a:r>
              <a:r>
                <a:rPr lang="en-US" dirty="0"/>
                <a:t> → 2CuO</a:t>
              </a:r>
            </a:p>
            <a:p>
              <a:pPr algn="ctr"/>
              <a:r>
                <a:rPr lang="en-US" dirty="0"/>
                <a:t> C + O</a:t>
              </a:r>
              <a:r>
                <a:rPr lang="en-US" baseline="-25000" dirty="0"/>
                <a:t>2</a:t>
              </a:r>
              <a:r>
                <a:rPr lang="en-US" dirty="0"/>
                <a:t> → CO</a:t>
              </a:r>
              <a:r>
                <a:rPr lang="en-US" baseline="-25000" dirty="0"/>
                <a:t>2</a:t>
              </a:r>
            </a:p>
            <a:p>
              <a:pPr algn="ctr"/>
              <a:r>
                <a:rPr lang="en-US" dirty="0"/>
                <a:t>2NA + O</a:t>
              </a:r>
              <a:r>
                <a:rPr lang="en-US" baseline="-25000" dirty="0"/>
                <a:t>2</a:t>
              </a:r>
              <a:r>
                <a:rPr lang="en-US" dirty="0"/>
                <a:t> → 2NA</a:t>
              </a:r>
              <a:r>
                <a:rPr lang="en-US" baseline="-25000" dirty="0"/>
                <a:t>2</a:t>
              </a:r>
              <a:r>
                <a:rPr lang="en-US" dirty="0"/>
                <a:t>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B4F2A0B-53B7-4AEC-F1FB-C5D105A5FDFF}"/>
                    </a:ext>
                  </a:extLst>
                </p:cNvPr>
                <p:cNvSpPr txBox="1"/>
                <p:nvPr/>
              </p:nvSpPr>
              <p:spPr>
                <a:xfrm>
                  <a:off x="5991398" y="3180157"/>
                  <a:ext cx="52251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	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baseline="30000" dirty="0">
                      <a:latin typeface="UTM Avo" panose="02040603050506020204" pitchFamily="18" charset="0"/>
                    </a:rPr>
                    <a:t>o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B4F2A0B-53B7-4AEC-F1FB-C5D105A5FD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1398" y="3180157"/>
                  <a:ext cx="522513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A946678-85D2-B851-142E-EE9E432B1A63}"/>
                    </a:ext>
                  </a:extLst>
                </p:cNvPr>
                <p:cNvSpPr txBox="1"/>
                <p:nvPr/>
              </p:nvSpPr>
              <p:spPr>
                <a:xfrm>
                  <a:off x="6034943" y="3754084"/>
                  <a:ext cx="52251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	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baseline="30000" dirty="0">
                      <a:latin typeface="UTM Avo" panose="02040603050506020204" pitchFamily="18" charset="0"/>
                    </a:rPr>
                    <a:t>o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A946678-85D2-B851-142E-EE9E432B1A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4943" y="3754084"/>
                  <a:ext cx="522513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881FB94-AB58-1277-4BAE-FCD6F8657F1E}"/>
                    </a:ext>
                  </a:extLst>
                </p:cNvPr>
                <p:cNvSpPr txBox="1"/>
                <p:nvPr/>
              </p:nvSpPr>
              <p:spPr>
                <a:xfrm>
                  <a:off x="6034845" y="4338859"/>
                  <a:ext cx="52251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	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baseline="30000" dirty="0">
                      <a:latin typeface="UTM Avo" panose="02040603050506020204" pitchFamily="18" charset="0"/>
                    </a:rPr>
                    <a:t>o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881FB94-AB58-1277-4BAE-FCD6F8657F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4845" y="4338859"/>
                  <a:ext cx="522513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43384B5-BE86-65B7-4E18-BA9C23C584DC}"/>
                    </a:ext>
                  </a:extLst>
                </p:cNvPr>
                <p:cNvSpPr txBox="1"/>
                <p:nvPr/>
              </p:nvSpPr>
              <p:spPr>
                <a:xfrm>
                  <a:off x="5999910" y="4929330"/>
                  <a:ext cx="52251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	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baseline="30000" dirty="0">
                      <a:latin typeface="UTM Avo" panose="02040603050506020204" pitchFamily="18" charset="0"/>
                    </a:rPr>
                    <a:t>o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43384B5-BE86-65B7-4E18-BA9C23C584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9910" y="4929330"/>
                  <a:ext cx="522513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753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1E4C41-C872-0888-B436-C129C3540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BEDD17-2A40-3E1B-BB39-B5DDB482912F}"/>
              </a:ext>
            </a:extLst>
          </p:cNvPr>
          <p:cNvSpPr/>
          <p:nvPr/>
        </p:nvSpPr>
        <p:spPr>
          <a:xfrm>
            <a:off x="1001535" y="1795459"/>
            <a:ext cx="10188930" cy="2149524"/>
          </a:xfrm>
          <a:prstGeom prst="roundRect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2. 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Viết phương trình hoá học của phản ứng giữa các cặp chất sau: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a) H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SO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4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 với MgO. 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b) H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SO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4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 với CuO. 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c) HCl với Fe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O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41C9FC25-F683-9445-7211-E1E995E4A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0505">
            <a:off x="10009654" y="1066655"/>
            <a:ext cx="1688512" cy="954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C9A778-331D-95C0-DD20-F7E652A5EA3A}"/>
              </a:ext>
            </a:extLst>
          </p:cNvPr>
          <p:cNvSpPr txBox="1"/>
          <p:nvPr/>
        </p:nvSpPr>
        <p:spPr>
          <a:xfrm>
            <a:off x="879565" y="4488524"/>
            <a:ext cx="10432870" cy="16978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Bef>
                <a:spcPts val="600"/>
              </a:spcBef>
              <a:defRPr sz="2200">
                <a:latin typeface="UTM Avo" panose="02040603050506020204" pitchFamily="18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a)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+ MgO → MgSO</a:t>
            </a:r>
            <a:r>
              <a:rPr lang="en-US" baseline="-25000" dirty="0"/>
              <a:t>4 </a:t>
            </a:r>
            <a:r>
              <a:rPr lang="en-US" dirty="0"/>
              <a:t>+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algn="ctr"/>
            <a:r>
              <a:rPr lang="en-US" dirty="0"/>
              <a:t>b)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+ CUO → CuSO</a:t>
            </a:r>
            <a:r>
              <a:rPr lang="en-US" baseline="-25000" dirty="0"/>
              <a:t>4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algn="ctr"/>
            <a:r>
              <a:rPr lang="en-US" dirty="0"/>
              <a:t>c) 5HCl + 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→ 2FeCl</a:t>
            </a:r>
            <a:r>
              <a:rPr lang="en-US" baseline="-25000" dirty="0"/>
              <a:t>3</a:t>
            </a:r>
            <a:r>
              <a:rPr lang="en-US" dirty="0"/>
              <a:t> + 3H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5697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6AB3FA-2875-39DE-CFCF-7935859EF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4ABFA2-E776-F263-977F-9553635CDFC3}"/>
              </a:ext>
            </a:extLst>
          </p:cNvPr>
          <p:cNvSpPr/>
          <p:nvPr/>
        </p:nvSpPr>
        <p:spPr>
          <a:xfrm>
            <a:off x="1001535" y="1795459"/>
            <a:ext cx="10188930" cy="1226415"/>
          </a:xfrm>
          <a:prstGeom prst="roundRect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3. 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Viết các phương trình hoá học của các phản ứng xảy ra khi cho dung dịch KOH phản ứng với các chất sau: SO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, CO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en-US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và SO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. 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23018EA-2800-554A-F67A-9F1089758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0505">
            <a:off x="10009654" y="1066655"/>
            <a:ext cx="1688512" cy="954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F48878-3CC9-CB30-3E74-5F48EF40A708}"/>
              </a:ext>
            </a:extLst>
          </p:cNvPr>
          <p:cNvSpPr txBox="1"/>
          <p:nvPr/>
        </p:nvSpPr>
        <p:spPr>
          <a:xfrm>
            <a:off x="879565" y="3639605"/>
            <a:ext cx="10432870" cy="16978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Bef>
                <a:spcPts val="600"/>
              </a:spcBef>
              <a:defRPr sz="2200">
                <a:latin typeface="UTM Avo" panose="02040603050506020204" pitchFamily="18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2KOH + SO</a:t>
            </a:r>
            <a:r>
              <a:rPr lang="en-US" baseline="-25000" dirty="0"/>
              <a:t>2</a:t>
            </a:r>
            <a:r>
              <a:rPr lang="en-US" dirty="0"/>
              <a:t> → K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3 </a:t>
            </a:r>
            <a:r>
              <a:rPr lang="en-US" dirty="0"/>
              <a:t>+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algn="ctr"/>
            <a:r>
              <a:rPr lang="en-US" dirty="0"/>
              <a:t>2KOH + CO</a:t>
            </a:r>
            <a:r>
              <a:rPr lang="en-US" baseline="-25000" dirty="0"/>
              <a:t>2</a:t>
            </a:r>
            <a:r>
              <a:rPr lang="en-US" dirty="0"/>
              <a:t> → K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algn="ctr"/>
            <a:r>
              <a:rPr lang="en-US" dirty="0"/>
              <a:t>2KOH + SO</a:t>
            </a:r>
            <a:r>
              <a:rPr lang="en-US" baseline="-25000" dirty="0"/>
              <a:t>2</a:t>
            </a:r>
            <a:r>
              <a:rPr lang="en-US" dirty="0"/>
              <a:t> → K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 </a:t>
            </a:r>
            <a:r>
              <a:rPr lang="en-US" dirty="0"/>
              <a:t>+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96034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E3728BD2-0F9F-8CA0-D4C5-70A977280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3325138"/>
            <a:ext cx="31496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89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3B7B629F-6A48-B5EC-2077-A17F9CB7B0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523558">
            <a:off x="8960428" y="2523200"/>
            <a:ext cx="471273" cy="997404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ABE9ECC8-659F-E598-7EB6-64F7B04F26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27688" y="2523200"/>
            <a:ext cx="696936" cy="997404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BF832DE0-ECA7-C24D-FC7F-D2647CB061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99136" y="2523200"/>
            <a:ext cx="695690" cy="997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71A79A-5A69-1BA5-57F3-91B978C72A86}"/>
              </a:ext>
            </a:extLst>
          </p:cNvPr>
          <p:cNvSpPr txBox="1"/>
          <p:nvPr/>
        </p:nvSpPr>
        <p:spPr>
          <a:xfrm>
            <a:off x="1347865" y="1647825"/>
            <a:ext cx="9496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UTM Avo" panose="02040603050506020204" pitchFamily="18"/>
                <a:cs typeface="Arial" panose="020B0604020202020204" pitchFamily="34" charset="0"/>
              </a:rPr>
              <a:t>HƯỚNG DẪN VỀ NHÀ</a:t>
            </a:r>
            <a:endParaRPr lang="en-US" sz="3000" dirty="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6" name="Google Shape;1635;p64">
            <a:extLst>
              <a:ext uri="{FF2B5EF4-FFF2-40B4-BE49-F238E27FC236}">
                <a16:creationId xmlns:a16="http://schemas.microsoft.com/office/drawing/2014/main" id="{6CFCE044-B81D-DED6-8F17-95A098A34741}"/>
              </a:ext>
            </a:extLst>
          </p:cNvPr>
          <p:cNvSpPr/>
          <p:nvPr/>
        </p:nvSpPr>
        <p:spPr>
          <a:xfrm>
            <a:off x="1183345" y="3841981"/>
            <a:ext cx="3240535" cy="183041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fr-FR" sz="2400">
                <a:latin typeface="UTM Avo" panose="02040603050506020204" pitchFamily="18"/>
                <a:cs typeface="Arial" panose="020B0604020202020204" pitchFamily="34" charset="0"/>
              </a:rPr>
              <a:t>Ôn lại kiến thức </a:t>
            </a:r>
          </a:p>
          <a:p>
            <a:pPr lvl="0" algn="ctr">
              <a:lnSpc>
                <a:spcPct val="150000"/>
              </a:lnSpc>
            </a:pPr>
            <a:r>
              <a:rPr lang="fr-FR" sz="2400">
                <a:latin typeface="UTM Avo" panose="02040603050506020204" pitchFamily="18"/>
                <a:cs typeface="Arial" panose="020B0604020202020204" pitchFamily="34" charset="0"/>
              </a:rPr>
              <a:t>đã học</a:t>
            </a:r>
            <a:endParaRPr sz="240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7" name="Google Shape;1636;p64">
            <a:extLst>
              <a:ext uri="{FF2B5EF4-FFF2-40B4-BE49-F238E27FC236}">
                <a16:creationId xmlns:a16="http://schemas.microsoft.com/office/drawing/2014/main" id="{FF1E51C8-E0A3-FA37-826B-EF80AEA09376}"/>
              </a:ext>
            </a:extLst>
          </p:cNvPr>
          <p:cNvSpPr/>
          <p:nvPr/>
        </p:nvSpPr>
        <p:spPr>
          <a:xfrm>
            <a:off x="4482144" y="3841981"/>
            <a:ext cx="3038870" cy="183041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fr-FR" sz="2400" dirty="0" err="1">
                <a:latin typeface="UTM Avo" panose="02040603050506020204" pitchFamily="18"/>
                <a:cs typeface="Arial" panose="020B0604020202020204" pitchFamily="34" charset="0"/>
              </a:rPr>
              <a:t>Làm</a:t>
            </a:r>
            <a:r>
              <a:rPr lang="fr-FR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fr-FR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fr-FR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fr-FR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/>
                <a:cs typeface="Arial" panose="020B0604020202020204" pitchFamily="34" charset="0"/>
              </a:rPr>
              <a:t>trong</a:t>
            </a:r>
            <a:r>
              <a:rPr lang="fr-FR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/>
                <a:cs typeface="Arial" panose="020B0604020202020204" pitchFamily="34" charset="0"/>
              </a:rPr>
              <a:t>sách</a:t>
            </a:r>
            <a:r>
              <a:rPr lang="fr-FR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fr-FR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endParaRPr sz="2400" dirty="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8" name="Google Shape;1637;p64">
            <a:extLst>
              <a:ext uri="{FF2B5EF4-FFF2-40B4-BE49-F238E27FC236}">
                <a16:creationId xmlns:a16="http://schemas.microsoft.com/office/drawing/2014/main" id="{527C93E3-815B-E82B-FB52-03234B9333B1}"/>
              </a:ext>
            </a:extLst>
          </p:cNvPr>
          <p:cNvSpPr/>
          <p:nvPr/>
        </p:nvSpPr>
        <p:spPr>
          <a:xfrm>
            <a:off x="7603599" y="3841981"/>
            <a:ext cx="3240535" cy="183041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fr-FR" sz="2400" dirty="0" err="1"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fr-FR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/>
                <a:cs typeface="Arial" panose="020B0604020202020204" pitchFamily="34" charset="0"/>
              </a:rPr>
              <a:t>và</a:t>
            </a:r>
            <a:r>
              <a:rPr lang="fr-FR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/>
                <a:cs typeface="Arial" panose="020B0604020202020204" pitchFamily="34" charset="0"/>
              </a:rPr>
              <a:t>chuẩn</a:t>
            </a:r>
            <a:r>
              <a:rPr lang="fr-FR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/>
                <a:cs typeface="Arial" panose="020B0604020202020204" pitchFamily="34" charset="0"/>
              </a:rPr>
              <a:t>bị</a:t>
            </a:r>
            <a:r>
              <a:rPr lang="fr-FR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/>
                <a:cs typeface="Arial" panose="020B0604020202020204" pitchFamily="34" charset="0"/>
              </a:rPr>
              <a:t>nội</a:t>
            </a:r>
            <a:r>
              <a:rPr lang="fr-FR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/>
                <a:cs typeface="Arial" panose="020B0604020202020204" pitchFamily="34" charset="0"/>
              </a:rPr>
              <a:t>dung</a:t>
            </a:r>
            <a:r>
              <a:rPr lang="fr-FR" sz="24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fr-FR" sz="2400" b="1" dirty="0">
                <a:latin typeface="UTM Avo" panose="02040603050506020204" pitchFamily="18"/>
                <a:cs typeface="Arial" panose="020B0604020202020204" pitchFamily="34" charset="0"/>
              </a:rPr>
              <a:t> 12. </a:t>
            </a:r>
            <a:r>
              <a:rPr lang="fr-FR" sz="2400" b="1" dirty="0" err="1">
                <a:latin typeface="UTM Avo" panose="02040603050506020204" pitchFamily="18"/>
                <a:cs typeface="Arial" panose="020B0604020202020204" pitchFamily="34" charset="0"/>
              </a:rPr>
              <a:t>Muối</a:t>
            </a:r>
            <a:endParaRPr sz="2400" b="1" dirty="0"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7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250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34DEF7-9890-5A02-A7A7-0ABE8D566571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ED0E6-599E-A8FA-F809-B2EFDB33EBC0}"/>
              </a:ext>
            </a:extLst>
          </p:cNvPr>
          <p:cNvSpPr txBox="1"/>
          <p:nvPr/>
        </p:nvSpPr>
        <p:spPr>
          <a:xfrm>
            <a:off x="462105" y="912740"/>
            <a:ext cx="1136708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Like fanpage Hoc10 - Học 1 biết 10 để nhận thêm nhiều tài liệu giảng dạy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ADC447-2C06-D96B-11DA-1BFDE03D8390}"/>
              </a:ext>
            </a:extLst>
          </p:cNvPr>
          <p:cNvSpPr/>
          <p:nvPr/>
        </p:nvSpPr>
        <p:spPr>
          <a:xfrm>
            <a:off x="2392261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Hoc10 – </a:t>
            </a:r>
            <a:r>
              <a:rPr lang="en-US" sz="2400" b="1" u="sng" dirty="0" err="1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Học</a:t>
            </a:r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 </a:t>
            </a:r>
            <a:r>
              <a:rPr lang="en-US" sz="2400" b="1" u="sng" dirty="0" err="1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biết</a:t>
            </a:r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10</a:t>
            </a:r>
            <a:endParaRPr lang="en-US" sz="2400" b="1" u="sng" dirty="0">
              <a:solidFill>
                <a:srgbClr val="843C0C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E06FA-8823-B0E3-45F9-9CE4556F037F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7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E87B9E9A-F844-87CB-1ABA-C7417DC5C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236809-A62F-8E2A-86BA-73371CF596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118470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C4D7B1-73A3-E5F1-94A3-98A501F82969}"/>
              </a:ext>
            </a:extLst>
          </p:cNvPr>
          <p:cNvSpPr txBox="1"/>
          <p:nvPr/>
        </p:nvSpPr>
        <p:spPr>
          <a:xfrm>
            <a:off x="1439068" y="1900064"/>
            <a:ext cx="9313863" cy="10361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>
                <a:latin typeface="UTM Avo" panose="02040603050506020204" pitchFamily="18" charset="0"/>
              </a:defRPr>
            </a:lvl1pPr>
          </a:lstStyle>
          <a:p>
            <a:pPr algn="ctr"/>
            <a:r>
              <a:rPr lang="en-US" dirty="0" err="1"/>
              <a:t>Thạch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, </a:t>
            </a:r>
            <a:r>
              <a:rPr lang="en-US" dirty="0" err="1"/>
              <a:t>đá</a:t>
            </a:r>
            <a:r>
              <a:rPr lang="en-US" dirty="0"/>
              <a:t> </a:t>
            </a:r>
            <a:r>
              <a:rPr lang="en-US" dirty="0" err="1"/>
              <a:t>khô</a:t>
            </a:r>
            <a:r>
              <a:rPr lang="en-US" dirty="0"/>
              <a:t>,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do </a:t>
            </a:r>
            <a:r>
              <a:rPr lang="en-US" dirty="0" err="1"/>
              <a:t>các</a:t>
            </a:r>
            <a:r>
              <a:rPr lang="en-US" dirty="0"/>
              <a:t> oxide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. </a:t>
            </a:r>
          </a:p>
          <a:p>
            <a:pPr algn="ctr"/>
            <a:r>
              <a:rPr lang="en-US" dirty="0" err="1"/>
              <a:t>Vậy</a:t>
            </a:r>
            <a:r>
              <a:rPr lang="en-US" dirty="0"/>
              <a:t> oxide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Oxide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40628-F393-FFF6-1DF6-6D9343822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38" y="3196046"/>
            <a:ext cx="10178124" cy="293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0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0C5AB74F-FA3A-0BE2-5209-0A89E7012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3325138"/>
            <a:ext cx="31496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0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EDBB9BD-EA6F-FD42-BFF1-09E01DD08760}"/>
              </a:ext>
            </a:extLst>
          </p:cNvPr>
          <p:cNvSpPr txBox="1"/>
          <p:nvPr/>
        </p:nvSpPr>
        <p:spPr>
          <a:xfrm>
            <a:off x="1782762" y="1524172"/>
            <a:ext cx="8626475" cy="50212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433"/>
              </a:spcAft>
            </a:pPr>
            <a:r>
              <a:rPr lang="en-US" sz="2500" b="1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I. KHÁI NIỆM OXIDE</a:t>
            </a:r>
            <a:endParaRPr lang="vi-VN" sz="2500" b="1" dirty="0">
              <a:latin typeface="UTM Avo" panose="02040603050506020204" pitchFamily="18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0E84C4-81C6-733F-D3D2-90E1A42BE2EB}"/>
              </a:ext>
            </a:extLst>
          </p:cNvPr>
          <p:cNvSpPr/>
          <p:nvPr/>
        </p:nvSpPr>
        <p:spPr>
          <a:xfrm>
            <a:off x="1647245" y="2181900"/>
            <a:ext cx="8897509" cy="3382876"/>
          </a:xfrm>
          <a:prstGeom prst="round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Kim loại hoặc phi kim khi tác dụng với oxygen sẽ tạo ra oxide.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Ví dụ: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	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4Al 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	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+ 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	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3O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	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→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	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 2Al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O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   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 Aluminium 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	    	   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Aluminium oxide</a:t>
            </a:r>
            <a:endParaRPr lang="en-US" sz="2200" dirty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	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C 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	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+ 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	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O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 </a:t>
            </a:r>
            <a:r>
              <a:rPr lang="en-US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	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→ 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	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CO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↑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    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Carbon 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			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Carbon dioxide</a:t>
            </a:r>
          </a:p>
        </p:txBody>
      </p:sp>
    </p:spTree>
    <p:extLst>
      <p:ext uri="{BB962C8B-B14F-4D97-AF65-F5344CB8AC3E}">
        <p14:creationId xmlns:p14="http://schemas.microsoft.com/office/powerpoint/2010/main" val="35790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84A2CA-C4C7-0166-8281-F9ED4D1C2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7496AC-03F6-ED65-DF45-D7A3A5D2894C}"/>
              </a:ext>
            </a:extLst>
          </p:cNvPr>
          <p:cNvSpPr/>
          <p:nvPr/>
        </p:nvSpPr>
        <p:spPr>
          <a:xfrm>
            <a:off x="2066504" y="3429000"/>
            <a:ext cx="8058991" cy="2564270"/>
          </a:xfrm>
          <a:prstGeom prst="round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Một số oxide có nhiều trong tự nhiên như: 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• Silicon dioxide (SiO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) − thành phần chính của cát.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• Aluminium oxide (Al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O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) − thành phần chính của quặng bauxite (boxit). 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•Carbon dioxide (CO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) có trong không khí.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1240A9C-595E-7960-635D-04C3C0C29FD4}"/>
              </a:ext>
            </a:extLst>
          </p:cNvPr>
          <p:cNvSpPr/>
          <p:nvPr/>
        </p:nvSpPr>
        <p:spPr>
          <a:xfrm>
            <a:off x="1367641" y="2134004"/>
            <a:ext cx="9456716" cy="913996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Khái</a:t>
            </a:r>
            <a:r>
              <a:rPr lang="en-US" sz="2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niệm</a:t>
            </a:r>
            <a:r>
              <a:rPr lang="en-US" sz="2200" i="1" dirty="0">
                <a:solidFill>
                  <a:schemeClr val="tx1"/>
                </a:solidFill>
                <a:latin typeface="UTM Avo" panose="02040603050506020204" pitchFamily="18" charset="0"/>
              </a:rPr>
              <a:t>: </a:t>
            </a:r>
            <a:r>
              <a:rPr lang="vi-VN" sz="2200" i="1" dirty="0">
                <a:solidFill>
                  <a:schemeClr val="tx1"/>
                </a:solidFill>
                <a:latin typeface="UTM Avo" panose="02040603050506020204" pitchFamily="18" charset="0"/>
              </a:rPr>
              <a:t>Oxide là hợp chất của oxygen với một nguyên tố khác.</a:t>
            </a:r>
          </a:p>
        </p:txBody>
      </p:sp>
    </p:spTree>
    <p:extLst>
      <p:ext uri="{BB962C8B-B14F-4D97-AF65-F5344CB8AC3E}">
        <p14:creationId xmlns:p14="http://schemas.microsoft.com/office/powerpoint/2010/main" val="219874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BECA06-7566-AD33-EEA7-99983CDA0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44F11F-6D7F-43E4-85D2-57A0909F3DF7}"/>
              </a:ext>
            </a:extLst>
          </p:cNvPr>
          <p:cNvSpPr/>
          <p:nvPr/>
        </p:nvSpPr>
        <p:spPr>
          <a:xfrm>
            <a:off x="4490554" y="3976848"/>
            <a:ext cx="3210890" cy="9862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P</a:t>
            </a:r>
            <a:r>
              <a:rPr lang="en-US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O</a:t>
            </a:r>
            <a:r>
              <a:rPr lang="en-US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SO</a:t>
            </a:r>
            <a:r>
              <a:rPr lang="en-US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oxide</a:t>
            </a:r>
            <a:endParaRPr lang="vi-VN" sz="2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D80A3A-291E-2F16-8269-186A47CF4238}"/>
              </a:ext>
            </a:extLst>
          </p:cNvPr>
          <p:cNvSpPr/>
          <p:nvPr/>
        </p:nvSpPr>
        <p:spPr>
          <a:xfrm>
            <a:off x="1062643" y="2221091"/>
            <a:ext cx="10066713" cy="913996"/>
          </a:xfrm>
          <a:prstGeom prst="roundRect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Trong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chất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sau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đây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chất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nào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oxide: Na</a:t>
            </a:r>
            <a:r>
              <a:rPr lang="en-US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SO</a:t>
            </a:r>
            <a:r>
              <a:rPr lang="en-US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4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, P</a:t>
            </a:r>
            <a:r>
              <a:rPr lang="en-US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O</a:t>
            </a:r>
            <a:r>
              <a:rPr lang="en-US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, CaCO</a:t>
            </a:r>
            <a:r>
              <a:rPr lang="en-US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, SO</a:t>
            </a:r>
            <a:r>
              <a:rPr lang="en-US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2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2FBAE73F-6C81-87CB-A2EF-40C48C84B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0505">
            <a:off x="10140284" y="1544495"/>
            <a:ext cx="1688512" cy="954777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A7878B08-700B-B8E5-ED50-70D330BC843A}"/>
              </a:ext>
            </a:extLst>
          </p:cNvPr>
          <p:cNvSpPr/>
          <p:nvPr/>
        </p:nvSpPr>
        <p:spPr>
          <a:xfrm>
            <a:off x="5939246" y="3429000"/>
            <a:ext cx="304800" cy="33310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9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2B76B9-438D-53BE-6061-9DF9E09E6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2AECDC73-5A38-F617-BF5C-3D25E661A222}"/>
              </a:ext>
            </a:extLst>
          </p:cNvPr>
          <p:cNvSpPr txBox="1"/>
          <p:nvPr/>
        </p:nvSpPr>
        <p:spPr>
          <a:xfrm>
            <a:off x="1782762" y="925980"/>
            <a:ext cx="8626475" cy="50212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433"/>
              </a:spcAft>
            </a:pPr>
            <a:r>
              <a:rPr lang="en-US" sz="2500" b="1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II. PHÂN LOẠI OXIDE</a:t>
            </a:r>
            <a:endParaRPr lang="vi-VN" sz="2500" b="1" dirty="0">
              <a:latin typeface="UTM Avo" panose="02040603050506020204" pitchFamily="18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80DB8C-6836-AB61-5EFA-DB654F1BDCA5}"/>
              </a:ext>
            </a:extLst>
          </p:cNvPr>
          <p:cNvSpPr/>
          <p:nvPr/>
        </p:nvSpPr>
        <p:spPr>
          <a:xfrm>
            <a:off x="5229695" y="1571898"/>
            <a:ext cx="1488770" cy="5656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i="1" dirty="0">
                <a:solidFill>
                  <a:schemeClr val="tx1"/>
                </a:solidFill>
                <a:latin typeface="UTM Avo" panose="02040603050506020204" pitchFamily="18" charset="0"/>
              </a:rPr>
              <a:t>Oxide</a:t>
            </a:r>
            <a:endParaRPr lang="vi-VN" sz="2200" b="1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5269D5-6FEF-4BE3-BAF9-D2A775DC5DD2}"/>
              </a:ext>
            </a:extLst>
          </p:cNvPr>
          <p:cNvSpPr/>
          <p:nvPr/>
        </p:nvSpPr>
        <p:spPr>
          <a:xfrm>
            <a:off x="229416" y="2670648"/>
            <a:ext cx="2661930" cy="5656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i="1" dirty="0">
                <a:solidFill>
                  <a:schemeClr val="tx1"/>
                </a:solidFill>
                <a:latin typeface="UTM Avo" panose="02040603050506020204" pitchFamily="18" charset="0"/>
              </a:rPr>
              <a:t>Oxide </a:t>
            </a:r>
            <a:r>
              <a:rPr lang="en-US" sz="2200" b="1" i="1" dirty="0">
                <a:solidFill>
                  <a:schemeClr val="tx1"/>
                </a:solidFill>
                <a:latin typeface="UTM Avo" panose="02040603050506020204" pitchFamily="18" charset="0"/>
              </a:rPr>
              <a:t>base</a:t>
            </a:r>
            <a:endParaRPr lang="vi-VN" sz="2200" b="1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445192-0F67-92A2-E448-F1DBC594F3F0}"/>
              </a:ext>
            </a:extLst>
          </p:cNvPr>
          <p:cNvSpPr/>
          <p:nvPr/>
        </p:nvSpPr>
        <p:spPr>
          <a:xfrm>
            <a:off x="3230978" y="2670649"/>
            <a:ext cx="2661930" cy="5656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i="1" dirty="0">
                <a:solidFill>
                  <a:schemeClr val="tx1"/>
                </a:solidFill>
                <a:latin typeface="UTM Avo" panose="02040603050506020204" pitchFamily="18" charset="0"/>
              </a:rPr>
              <a:t>Oxide </a:t>
            </a:r>
            <a:r>
              <a:rPr lang="en-US" sz="2200" b="1" i="1" dirty="0">
                <a:solidFill>
                  <a:schemeClr val="tx1"/>
                </a:solidFill>
                <a:latin typeface="UTM Avo" panose="02040603050506020204" pitchFamily="18" charset="0"/>
              </a:rPr>
              <a:t>acid</a:t>
            </a:r>
            <a:endParaRPr lang="vi-VN" sz="2200" b="1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8831BC-0A2D-7B3E-8AB7-B32F9FA9BCB1}"/>
              </a:ext>
            </a:extLst>
          </p:cNvPr>
          <p:cNvSpPr/>
          <p:nvPr/>
        </p:nvSpPr>
        <p:spPr>
          <a:xfrm>
            <a:off x="6299094" y="2670648"/>
            <a:ext cx="2661930" cy="5656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i="1" dirty="0">
                <a:solidFill>
                  <a:schemeClr val="tx1"/>
                </a:solidFill>
                <a:latin typeface="UTM Avo" panose="02040603050506020204" pitchFamily="18" charset="0"/>
              </a:rPr>
              <a:t>Oxide </a:t>
            </a:r>
            <a:r>
              <a:rPr lang="en-US" sz="2200" b="1" i="1" dirty="0" err="1">
                <a:solidFill>
                  <a:schemeClr val="tx1"/>
                </a:solidFill>
                <a:latin typeface="UTM Avo" panose="02040603050506020204" pitchFamily="18" charset="0"/>
              </a:rPr>
              <a:t>lưỡng</a:t>
            </a:r>
            <a:r>
              <a:rPr lang="en-US" sz="2200" b="1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UTM Avo" panose="02040603050506020204" pitchFamily="18" charset="0"/>
              </a:rPr>
              <a:t>tính</a:t>
            </a:r>
            <a:endParaRPr lang="vi-VN" sz="2200" b="1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A118FF-7571-6197-6185-572A894016BE}"/>
              </a:ext>
            </a:extLst>
          </p:cNvPr>
          <p:cNvSpPr/>
          <p:nvPr/>
        </p:nvSpPr>
        <p:spPr>
          <a:xfrm>
            <a:off x="9350111" y="2660773"/>
            <a:ext cx="2661930" cy="5656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i="1" dirty="0">
                <a:solidFill>
                  <a:schemeClr val="tx1"/>
                </a:solidFill>
                <a:latin typeface="UTM Avo" panose="02040603050506020204" pitchFamily="18" charset="0"/>
              </a:rPr>
              <a:t>Oxide </a:t>
            </a:r>
            <a:r>
              <a:rPr lang="en-US" sz="2200" b="1" i="1" dirty="0" err="1">
                <a:solidFill>
                  <a:schemeClr val="tx1"/>
                </a:solidFill>
                <a:latin typeface="UTM Avo" panose="02040603050506020204" pitchFamily="18" charset="0"/>
              </a:rPr>
              <a:t>trung</a:t>
            </a:r>
            <a:r>
              <a:rPr lang="en-US" sz="2200" b="1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UTM Avo" panose="02040603050506020204" pitchFamily="18" charset="0"/>
              </a:rPr>
              <a:t>tính</a:t>
            </a:r>
            <a:endParaRPr lang="vi-VN" sz="2200" b="1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9F8D89-1DD2-7701-963F-7C9CD8CF83AE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1560381" y="2137551"/>
            <a:ext cx="4413699" cy="5330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94C1D7-9760-98DA-42D2-C9F587C745C2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561943" y="2137551"/>
            <a:ext cx="1412137" cy="5330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C761EE-CB90-60DB-29CB-16ECC838A510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5974080" y="2137551"/>
            <a:ext cx="1655979" cy="5330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9DC21B-DD88-CD8A-D889-A8211115C0B2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5974080" y="2137551"/>
            <a:ext cx="4706996" cy="5232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5985BDD-0046-6DC7-8535-BD2480907AD3}"/>
              </a:ext>
            </a:extLst>
          </p:cNvPr>
          <p:cNvSpPr/>
          <p:nvPr/>
        </p:nvSpPr>
        <p:spPr>
          <a:xfrm>
            <a:off x="182100" y="3396345"/>
            <a:ext cx="2740508" cy="33426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i="1" dirty="0">
                <a:solidFill>
                  <a:schemeClr val="tx1"/>
                </a:solidFill>
                <a:latin typeface="UTM Avo" panose="02040603050506020204" pitchFamily="18" charset="0"/>
              </a:rPr>
              <a:t>Oxide base </a:t>
            </a:r>
            <a:r>
              <a:rPr lang="vi-VN" dirty="0">
                <a:solidFill>
                  <a:schemeClr val="tx1"/>
                </a:solidFill>
                <a:latin typeface="UTM Avo" panose="02040603050506020204" pitchFamily="18" charset="0"/>
              </a:rPr>
              <a:t>là những oxide tác dụng được với dung dịch acid tạo thành muối và nước. Đa số các oxide kim loại là oxide base như: CuO, CaO, MgO,...</a:t>
            </a:r>
            <a:endParaRPr lang="en-US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3A27368-29D7-6459-BF67-AEF9D0589A4A}"/>
              </a:ext>
            </a:extLst>
          </p:cNvPr>
          <p:cNvSpPr/>
          <p:nvPr/>
        </p:nvSpPr>
        <p:spPr>
          <a:xfrm>
            <a:off x="3093104" y="3396345"/>
            <a:ext cx="2915810" cy="33426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i="1" dirty="0">
                <a:solidFill>
                  <a:schemeClr val="tx1"/>
                </a:solidFill>
                <a:latin typeface="UTM Avo" panose="02040603050506020204" pitchFamily="18" charset="0"/>
              </a:rPr>
              <a:t>Oxide acid </a:t>
            </a:r>
            <a:r>
              <a:rPr lang="vi-VN" dirty="0">
                <a:solidFill>
                  <a:schemeClr val="tx1"/>
                </a:solidFill>
                <a:latin typeface="UTM Avo" panose="02040603050506020204" pitchFamily="18" charset="0"/>
              </a:rPr>
              <a:t>là những oxide tác dụng được với dung dịch base tạo thành muối và nước. Các oxide acid thường là oxide của các phi kim như: CO</a:t>
            </a:r>
            <a:r>
              <a:rPr lang="vi-VN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dirty="0">
                <a:solidFill>
                  <a:schemeClr val="tx1"/>
                </a:solidFill>
                <a:latin typeface="UTM Avo" panose="02040603050506020204" pitchFamily="18" charset="0"/>
              </a:rPr>
              <a:t>, SO</a:t>
            </a:r>
            <a:r>
              <a:rPr lang="vi-VN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dirty="0">
                <a:solidFill>
                  <a:schemeClr val="tx1"/>
                </a:solidFill>
                <a:latin typeface="UTM Avo" panose="02040603050506020204" pitchFamily="18" charset="0"/>
              </a:rPr>
              <a:t>, SO</a:t>
            </a:r>
            <a:r>
              <a:rPr lang="vi-VN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UTM Avo" panose="02040603050506020204" pitchFamily="18" charset="0"/>
              </a:rPr>
              <a:t>, P</a:t>
            </a:r>
            <a:r>
              <a:rPr lang="vi-VN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dirty="0">
                <a:solidFill>
                  <a:schemeClr val="tx1"/>
                </a:solidFill>
                <a:latin typeface="UTM Avo" panose="02040603050506020204" pitchFamily="18" charset="0"/>
              </a:rPr>
              <a:t>O</a:t>
            </a:r>
            <a:r>
              <a:rPr lang="vi-VN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  <a:r>
              <a:rPr lang="vi-VN" dirty="0">
                <a:solidFill>
                  <a:schemeClr val="tx1"/>
                </a:solidFill>
                <a:latin typeface="UTM Avo" panose="02040603050506020204" pitchFamily="18" charset="0"/>
              </a:rPr>
              <a:t>,...</a:t>
            </a:r>
            <a:endParaRPr lang="en-US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FB95CAE-BA52-A956-72AE-4F900BD3AC5E}"/>
              </a:ext>
            </a:extLst>
          </p:cNvPr>
          <p:cNvSpPr/>
          <p:nvPr/>
        </p:nvSpPr>
        <p:spPr>
          <a:xfrm>
            <a:off x="6179410" y="3396345"/>
            <a:ext cx="3000205" cy="33426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b="1" dirty="0">
                <a:solidFill>
                  <a:schemeClr val="tx1"/>
                </a:solidFill>
                <a:latin typeface="UTM Avo" panose="02040603050506020204" pitchFamily="18" charset="0"/>
              </a:rPr>
              <a:t>• </a:t>
            </a:r>
            <a:r>
              <a:rPr lang="vi-VN" i="1" dirty="0">
                <a:solidFill>
                  <a:schemeClr val="tx1"/>
                </a:solidFill>
                <a:latin typeface="UTM Avo" panose="02040603050506020204" pitchFamily="18" charset="0"/>
              </a:rPr>
              <a:t>Oxide lưỡng tính </a:t>
            </a:r>
            <a:r>
              <a:rPr lang="vi-VN" dirty="0">
                <a:solidFill>
                  <a:schemeClr val="tx1"/>
                </a:solidFill>
                <a:latin typeface="UTM Avo" panose="02040603050506020204" pitchFamily="18" charset="0"/>
              </a:rPr>
              <a:t>là những oxide tác dụng được với dung dịch acid và với dung dịch base tạo thành muối và nước. Một số oxide lưỡng tính thường gặp như: Al</a:t>
            </a:r>
            <a:r>
              <a:rPr lang="vi-VN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dirty="0">
                <a:solidFill>
                  <a:schemeClr val="tx1"/>
                </a:solidFill>
                <a:latin typeface="UTM Avo" panose="02040603050506020204" pitchFamily="18" charset="0"/>
              </a:rPr>
              <a:t>O</a:t>
            </a:r>
            <a:r>
              <a:rPr lang="vi-VN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UTM Avo" panose="02040603050506020204" pitchFamily="18" charset="0"/>
              </a:rPr>
              <a:t>, ZnO,...</a:t>
            </a:r>
            <a:endParaRPr lang="en-US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39E7990-7E0C-16F1-5001-89D8228B2410}"/>
              </a:ext>
            </a:extLst>
          </p:cNvPr>
          <p:cNvSpPr/>
          <p:nvPr/>
        </p:nvSpPr>
        <p:spPr>
          <a:xfrm>
            <a:off x="9350111" y="3396345"/>
            <a:ext cx="2740508" cy="33426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i="1" dirty="0">
                <a:solidFill>
                  <a:schemeClr val="tx1"/>
                </a:solidFill>
                <a:latin typeface="UTM Avo" panose="02040603050506020204" pitchFamily="18" charset="0"/>
              </a:rPr>
              <a:t>Oxide trung tính </a:t>
            </a:r>
            <a:r>
              <a:rPr lang="vi-VN" dirty="0">
                <a:solidFill>
                  <a:schemeClr val="tx1"/>
                </a:solidFill>
                <a:latin typeface="UTM Avo" panose="02040603050506020204" pitchFamily="18" charset="0"/>
              </a:rPr>
              <a:t>là những oxide không tác dụng với dung dịch acid và dung dịch base. Một số oxide trung tính như: CO, NO, N</a:t>
            </a:r>
            <a:r>
              <a:rPr lang="vi-VN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dirty="0">
                <a:solidFill>
                  <a:schemeClr val="tx1"/>
                </a:solidFill>
                <a:latin typeface="UTM Avo" panose="02040603050506020204" pitchFamily="18" charset="0"/>
              </a:rPr>
              <a:t>O,...</a:t>
            </a:r>
            <a:endParaRPr lang="en-US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30" grpId="0" animBg="1"/>
      <p:bldP spid="35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C9FA3F-3B98-396F-A0FB-472BDF7BB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A373EB3-9A7F-7B80-9258-DE16CEF342D4}"/>
              </a:ext>
            </a:extLst>
          </p:cNvPr>
          <p:cNvSpPr/>
          <p:nvPr/>
        </p:nvSpPr>
        <p:spPr>
          <a:xfrm>
            <a:off x="1433847" y="3767058"/>
            <a:ext cx="1857994" cy="7260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Na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B6F93A-9888-BFE7-F6F8-EE8CA1C31862}"/>
              </a:ext>
            </a:extLst>
          </p:cNvPr>
          <p:cNvSpPr/>
          <p:nvPr/>
        </p:nvSpPr>
        <p:spPr>
          <a:xfrm>
            <a:off x="1062643" y="2074134"/>
            <a:ext cx="10066713" cy="1062040"/>
          </a:xfrm>
          <a:prstGeom prst="roundRect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Các oxide sau đây thuộc những loại oxide nào (oxide base, oxide acid, oxide lưỡng tính, oxide trung tính)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2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0ADE842C-F007-D1D1-73BB-023856664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0505">
            <a:off x="10122866" y="1428256"/>
            <a:ext cx="1688512" cy="9547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832455-1637-0F6D-7E4E-C5D058D7D89D}"/>
              </a:ext>
            </a:extLst>
          </p:cNvPr>
          <p:cNvSpPr/>
          <p:nvPr/>
        </p:nvSpPr>
        <p:spPr>
          <a:xfrm>
            <a:off x="3937561" y="3767058"/>
            <a:ext cx="1857994" cy="7260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Al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O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  <a:endParaRPr lang="vi-VN" sz="2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D742FD-F748-92D7-BCF0-983387B250E4}"/>
              </a:ext>
            </a:extLst>
          </p:cNvPr>
          <p:cNvSpPr/>
          <p:nvPr/>
        </p:nvSpPr>
        <p:spPr>
          <a:xfrm>
            <a:off x="6441275" y="3767058"/>
            <a:ext cx="1857994" cy="7260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SO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  <a:endParaRPr lang="vi-VN" sz="2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5B1C7F-AB83-D61B-D3A1-62EE5E9EAA92}"/>
              </a:ext>
            </a:extLst>
          </p:cNvPr>
          <p:cNvSpPr/>
          <p:nvPr/>
        </p:nvSpPr>
        <p:spPr>
          <a:xfrm>
            <a:off x="9068305" y="3767058"/>
            <a:ext cx="1857994" cy="7260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N</a:t>
            </a:r>
            <a:r>
              <a:rPr lang="vi-VN" sz="2200" baseline="-250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27E7F-F53E-5768-A766-6287EEA0F6C1}"/>
              </a:ext>
            </a:extLst>
          </p:cNvPr>
          <p:cNvSpPr txBox="1"/>
          <p:nvPr/>
        </p:nvSpPr>
        <p:spPr>
          <a:xfrm>
            <a:off x="1507870" y="4908575"/>
            <a:ext cx="1709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>
                <a:solidFill>
                  <a:schemeClr val="tx1"/>
                </a:solidFill>
                <a:latin typeface="UTM Avo" panose="02040603050506020204" pitchFamily="18" charset="0"/>
              </a:rPr>
              <a:t>oxide base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C09E2-E44E-597E-6CF4-23F42ABACBCD}"/>
              </a:ext>
            </a:extLst>
          </p:cNvPr>
          <p:cNvSpPr txBox="1"/>
          <p:nvPr/>
        </p:nvSpPr>
        <p:spPr>
          <a:xfrm>
            <a:off x="3937561" y="4908575"/>
            <a:ext cx="1709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oxide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lưỡng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tính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6963FC-0A92-9F78-D277-A4AFFDFC506E}"/>
              </a:ext>
            </a:extLst>
          </p:cNvPr>
          <p:cNvSpPr txBox="1"/>
          <p:nvPr/>
        </p:nvSpPr>
        <p:spPr>
          <a:xfrm>
            <a:off x="6515298" y="4908574"/>
            <a:ext cx="1709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oxide 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acid</a:t>
            </a:r>
            <a:endParaRPr lang="en-US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EC4615-EFDE-DD5E-F807-31E2EEB520D6}"/>
              </a:ext>
            </a:extLst>
          </p:cNvPr>
          <p:cNvSpPr txBox="1"/>
          <p:nvPr/>
        </p:nvSpPr>
        <p:spPr>
          <a:xfrm>
            <a:off x="9142328" y="4843261"/>
            <a:ext cx="1709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Oxide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trung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</a:rPr>
              <a:t>tính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lang="en-US" sz="2200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2D550D3-8177-B860-34A4-A5239D4D3D7B}"/>
              </a:ext>
            </a:extLst>
          </p:cNvPr>
          <p:cNvSpPr/>
          <p:nvPr/>
        </p:nvSpPr>
        <p:spPr>
          <a:xfrm>
            <a:off x="2220686" y="4563291"/>
            <a:ext cx="322217" cy="27997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DE83A17-937A-3483-E325-900CC206595C}"/>
              </a:ext>
            </a:extLst>
          </p:cNvPr>
          <p:cNvSpPr/>
          <p:nvPr/>
        </p:nvSpPr>
        <p:spPr>
          <a:xfrm>
            <a:off x="4705449" y="4575706"/>
            <a:ext cx="322217" cy="27997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1DA5118-5972-A14D-32B8-2C8B1E87DED2}"/>
              </a:ext>
            </a:extLst>
          </p:cNvPr>
          <p:cNvSpPr/>
          <p:nvPr/>
        </p:nvSpPr>
        <p:spPr>
          <a:xfrm>
            <a:off x="7233810" y="4581168"/>
            <a:ext cx="322217" cy="27997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5F72EEE-0CBB-5CCF-D478-436E4A804E19}"/>
              </a:ext>
            </a:extLst>
          </p:cNvPr>
          <p:cNvSpPr/>
          <p:nvPr/>
        </p:nvSpPr>
        <p:spPr>
          <a:xfrm>
            <a:off x="9836192" y="4581168"/>
            <a:ext cx="322217" cy="27997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1292</Words>
  <Application>Microsoft Office PowerPoint</Application>
  <PresentationFormat>Widescreen</PresentationFormat>
  <Paragraphs>122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Nguyễn</dc:creator>
  <cp:lastModifiedBy>Huy Nguyễn</cp:lastModifiedBy>
  <cp:revision>9</cp:revision>
  <dcterms:created xsi:type="dcterms:W3CDTF">2023-10-18T06:55:26Z</dcterms:created>
  <dcterms:modified xsi:type="dcterms:W3CDTF">2024-03-06T01:13:02Z</dcterms:modified>
</cp:coreProperties>
</file>