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303" r:id="rId7"/>
    <p:sldId id="267" r:id="rId8"/>
    <p:sldId id="268" r:id="rId9"/>
    <p:sldId id="269" r:id="rId10"/>
    <p:sldId id="270" r:id="rId11"/>
    <p:sldId id="271" r:id="rId12"/>
    <p:sldId id="272" r:id="rId13"/>
    <p:sldId id="273" r:id="rId14"/>
    <p:sldId id="261" r:id="rId15"/>
    <p:sldId id="262" r:id="rId16"/>
    <p:sldId id="304" r:id="rId17"/>
    <p:sldId id="274" r:id="rId18"/>
    <p:sldId id="305" r:id="rId19"/>
    <p:sldId id="275" r:id="rId20"/>
    <p:sldId id="306" r:id="rId21"/>
    <p:sldId id="276" r:id="rId22"/>
    <p:sldId id="277" r:id="rId23"/>
    <p:sldId id="278" r:id="rId24"/>
    <p:sldId id="263" r:id="rId25"/>
    <p:sldId id="302" r:id="rId26"/>
    <p:sldId id="265" r:id="rId27"/>
    <p:sldId id="266"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2">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qIWfyqguHTVG96YDsyaJGrIyC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5"/>
  </p:normalViewPr>
  <p:slideViewPr>
    <p:cSldViewPr snapToGrid="0">
      <p:cViewPr varScale="1">
        <p:scale>
          <a:sx n="104" d="100"/>
          <a:sy n="104" d="100"/>
        </p:scale>
        <p:origin x="756" y="108"/>
      </p:cViewPr>
      <p:guideLst>
        <p:guide orient="horz" pos="21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74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7955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17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73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63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873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945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3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497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75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84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2965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12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59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70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435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7/1/143/3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7/1/143/3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7/1/143/3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facebook.com/hoc10f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7/1/143/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A32A1029-A6A8-F49E-020F-F52BA8D2CCC9}"/>
              </a:ext>
            </a:extLst>
          </p:cNvPr>
          <p:cNvSpPr txBox="1">
            <a:spLocks/>
          </p:cNvSpPr>
          <p:nvPr/>
        </p:nvSpPr>
        <p:spPr>
          <a:xfrm>
            <a:off x="1057603" y="1828799"/>
            <a:ext cx="10152993" cy="8584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400" b="1" dirty="0">
                <a:solidFill>
                  <a:srgbClr val="002060"/>
                </a:solidFill>
                <a:latin typeface="UTM Avo" panose="02040603050506020204" pitchFamily="18" charset="0"/>
              </a:rPr>
              <a:t>Chủ đề </a:t>
            </a:r>
            <a:r>
              <a:rPr lang="en-US" sz="5400" b="1" dirty="0">
                <a:solidFill>
                  <a:srgbClr val="002060"/>
                </a:solidFill>
                <a:latin typeface="UTM Avo" panose="02040603050506020204" pitchFamily="18" charset="0"/>
              </a:rPr>
              <a:t>3</a:t>
            </a:r>
            <a:r>
              <a:rPr lang="vi-VN"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Phân</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tử</a:t>
            </a:r>
            <a:endParaRPr lang="en-US" sz="5400" b="1" dirty="0">
              <a:solidFill>
                <a:srgbClr val="002060"/>
              </a:solidFill>
              <a:latin typeface="UTM Avo" panose="02040603050506020204" pitchFamily="18" charset="0"/>
            </a:endParaRPr>
          </a:p>
        </p:txBody>
      </p:sp>
      <p:sp>
        <p:nvSpPr>
          <p:cNvPr id="3" name="Subtitle 2">
            <a:extLst>
              <a:ext uri="{FF2B5EF4-FFF2-40B4-BE49-F238E27FC236}">
                <a16:creationId xmlns:a16="http://schemas.microsoft.com/office/drawing/2014/main" id="{1185B529-2078-AEBB-27D3-CA453FA21C32}"/>
              </a:ext>
            </a:extLst>
          </p:cNvPr>
          <p:cNvSpPr txBox="1">
            <a:spLocks/>
          </p:cNvSpPr>
          <p:nvPr/>
        </p:nvSpPr>
        <p:spPr>
          <a:xfrm>
            <a:off x="1762621" y="2756346"/>
            <a:ext cx="8666757"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5</a:t>
            </a:r>
            <a:r>
              <a:rPr lang="vi-VN"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Giới</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thiệu</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về</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liên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kết</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hóa</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học</a:t>
            </a:r>
            <a:endParaRPr lang="en-US" sz="6000" b="1" dirty="0">
              <a:solidFill>
                <a:srgbClr val="FF0000"/>
              </a:solidFill>
              <a:latin typeface="UTM Avo" panose="02040603050506020204" pitchFamily="18" charset="0"/>
            </a:endParaRPr>
          </a:p>
          <a:p>
            <a:pPr>
              <a:lnSpc>
                <a:spcPct val="100000"/>
              </a:lnSpc>
              <a:spcBef>
                <a:spcPts val="0"/>
              </a:spcBef>
            </a:pPr>
            <a:r>
              <a:rPr lang="en-US" sz="6000" b="1" dirty="0">
                <a:solidFill>
                  <a:srgbClr val="FF0000"/>
                </a:solidFill>
                <a:latin typeface="UTM Avo" panose="02040603050506020204" pitchFamily="18" charset="0"/>
              </a:rPr>
              <a:t>(</a:t>
            </a:r>
            <a:r>
              <a:rPr lang="en-US" sz="6000" b="1" dirty="0" err="1">
                <a:solidFill>
                  <a:srgbClr val="FF0000"/>
                </a:solidFill>
                <a:latin typeface="UTM Avo" panose="02040603050506020204" pitchFamily="18" charset="0"/>
              </a:rPr>
              <a:t>Phần</a:t>
            </a:r>
            <a:r>
              <a:rPr lang="en-US" sz="6000" b="1" dirty="0">
                <a:solidFill>
                  <a:srgbClr val="FF0000"/>
                </a:solidFill>
                <a:latin typeface="UTM Avo" panose="02040603050506020204" pitchFamily="18" charset="0"/>
              </a:rPr>
              <a:t> III)</a:t>
            </a:r>
          </a:p>
        </p:txBody>
      </p:sp>
      <p:sp>
        <p:nvSpPr>
          <p:cNvPr id="4" name="Title 1">
            <a:extLst>
              <a:ext uri="{FF2B5EF4-FFF2-40B4-BE49-F238E27FC236}">
                <a16:creationId xmlns:a16="http://schemas.microsoft.com/office/drawing/2014/main" id="{04BB1B25-81E0-FD9B-6855-9F9269CE1DDA}"/>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3" name="TextBox 2">
            <a:extLst>
              <a:ext uri="{FF2B5EF4-FFF2-40B4-BE49-F238E27FC236}">
                <a16:creationId xmlns:a16="http://schemas.microsoft.com/office/drawing/2014/main" id="{875ACD82-5524-9001-313A-F3BBD49DFF38}"/>
              </a:ext>
            </a:extLst>
          </p:cNvPr>
          <p:cNvSpPr txBox="1"/>
          <p:nvPr/>
        </p:nvSpPr>
        <p:spPr>
          <a:xfrm>
            <a:off x="799911" y="1720639"/>
            <a:ext cx="10592177" cy="993221"/>
          </a:xfrm>
          <a:prstGeom prst="rect">
            <a:avLst/>
          </a:prstGeom>
          <a:noFill/>
        </p:spPr>
        <p:txBody>
          <a:bodyPr wrap="square">
            <a:spAutoFit/>
          </a:bodyPr>
          <a:lstStyle/>
          <a:p>
            <a:pPr algn="ctr">
              <a:lnSpc>
                <a:spcPct val="150000"/>
              </a:lnSpc>
            </a:pPr>
            <a:r>
              <a:rPr lang="en-US" sz="2100" dirty="0">
                <a:latin typeface="UTM Avo" panose="02040603050506020204" pitchFamily="18"/>
              </a:rPr>
              <a:t>Quan </a:t>
            </a:r>
            <a:r>
              <a:rPr lang="en-US" sz="2100" dirty="0" err="1">
                <a:latin typeface="UTM Avo" panose="02040603050506020204" pitchFamily="18"/>
              </a:rPr>
              <a:t>sát</a:t>
            </a:r>
            <a:r>
              <a:rPr lang="en-US" sz="2100" dirty="0">
                <a:latin typeface="UTM Avo" panose="02040603050506020204" pitchFamily="18"/>
              </a:rPr>
              <a:t> </a:t>
            </a:r>
            <a:r>
              <a:rPr lang="en-US" sz="2100" dirty="0" err="1">
                <a:latin typeface="UTM Avo" panose="02040603050506020204" pitchFamily="18"/>
              </a:rPr>
              <a:t>hình</a:t>
            </a:r>
            <a:r>
              <a:rPr lang="en-US" sz="2100" dirty="0">
                <a:latin typeface="UTM Avo" panose="02040603050506020204" pitchFamily="18"/>
              </a:rPr>
              <a:t> 5.11, </a:t>
            </a:r>
            <a:r>
              <a:rPr lang="en-US" sz="2100" dirty="0" err="1">
                <a:latin typeface="UTM Avo" panose="02040603050506020204" pitchFamily="18"/>
              </a:rPr>
              <a:t>hãy</a:t>
            </a:r>
            <a:r>
              <a:rPr lang="en-US" sz="2100" dirty="0">
                <a:latin typeface="UTM Avo" panose="02040603050506020204" pitchFamily="18"/>
              </a:rPr>
              <a:t> </a:t>
            </a:r>
            <a:r>
              <a:rPr lang="en-US" sz="2100" dirty="0" err="1">
                <a:latin typeface="UTM Avo" panose="02040603050506020204" pitchFamily="18"/>
              </a:rPr>
              <a:t>cho</a:t>
            </a:r>
            <a:r>
              <a:rPr lang="en-US" sz="2100" dirty="0">
                <a:latin typeface="UTM Avo" panose="02040603050506020204" pitchFamily="18"/>
              </a:rPr>
              <a:t> </a:t>
            </a:r>
            <a:r>
              <a:rPr lang="en-US" sz="2100" dirty="0" err="1">
                <a:latin typeface="UTM Avo" panose="02040603050506020204" pitchFamily="18"/>
              </a:rPr>
              <a:t>biết</a:t>
            </a:r>
            <a:r>
              <a:rPr lang="en-US" sz="2100" dirty="0">
                <a:latin typeface="UTM Avo" panose="02040603050506020204" pitchFamily="18"/>
              </a:rPr>
              <a:t> </a:t>
            </a:r>
            <a:r>
              <a:rPr lang="en-US" sz="2100" dirty="0" err="1">
                <a:latin typeface="UTM Avo" panose="02040603050506020204" pitchFamily="18"/>
              </a:rPr>
              <a:t>trong</a:t>
            </a:r>
            <a:r>
              <a:rPr lang="en-US" sz="2100" dirty="0">
                <a:latin typeface="UTM Avo" panose="02040603050506020204" pitchFamily="18"/>
              </a:rPr>
              <a:t> </a:t>
            </a:r>
            <a:r>
              <a:rPr lang="en-US" sz="2100" dirty="0" err="1">
                <a:latin typeface="UTM Avo" panose="02040603050506020204" pitchFamily="18"/>
              </a:rPr>
              <a:t>phân</a:t>
            </a:r>
            <a:r>
              <a:rPr lang="en-US" sz="2100" dirty="0">
                <a:latin typeface="UTM Avo" panose="02040603050506020204" pitchFamily="18"/>
              </a:rPr>
              <a:t> </a:t>
            </a:r>
            <a:r>
              <a:rPr lang="en-US" sz="2100" dirty="0" err="1">
                <a:latin typeface="UTM Avo" panose="02040603050506020204" pitchFamily="18"/>
              </a:rPr>
              <a:t>tử</a:t>
            </a:r>
            <a:r>
              <a:rPr lang="en-US" sz="2100" dirty="0">
                <a:latin typeface="UTM Avo" panose="02040603050506020204" pitchFamily="18"/>
              </a:rPr>
              <a:t> </a:t>
            </a:r>
            <a:r>
              <a:rPr lang="en-US" sz="2100" dirty="0" err="1">
                <a:latin typeface="UTM Avo" panose="02040603050506020204" pitchFamily="18"/>
              </a:rPr>
              <a:t>khí</a:t>
            </a:r>
            <a:r>
              <a:rPr lang="en-US" sz="2100" dirty="0">
                <a:latin typeface="UTM Avo" panose="02040603050506020204" pitchFamily="18"/>
              </a:rPr>
              <a:t> carbon dioxide, </a:t>
            </a:r>
            <a:r>
              <a:rPr lang="en-US" sz="2100" dirty="0" err="1">
                <a:latin typeface="UTM Avo" panose="02040603050506020204" pitchFamily="18"/>
              </a:rPr>
              <a:t>nguyên</a:t>
            </a:r>
            <a:r>
              <a:rPr lang="en-US" sz="2100" dirty="0">
                <a:latin typeface="UTM Avo" panose="02040603050506020204" pitchFamily="18"/>
              </a:rPr>
              <a:t> </a:t>
            </a:r>
            <a:r>
              <a:rPr lang="en-US" sz="2100" dirty="0" err="1">
                <a:latin typeface="UTM Avo" panose="02040603050506020204" pitchFamily="18"/>
              </a:rPr>
              <a:t>tử</a:t>
            </a:r>
            <a:r>
              <a:rPr lang="en-US" sz="2100" dirty="0">
                <a:latin typeface="UTM Avo" panose="02040603050506020204" pitchFamily="18"/>
              </a:rPr>
              <a:t> C </a:t>
            </a:r>
            <a:r>
              <a:rPr lang="en-US" sz="2100" dirty="0" err="1">
                <a:latin typeface="UTM Avo" panose="02040603050506020204" pitchFamily="18"/>
              </a:rPr>
              <a:t>có</a:t>
            </a:r>
            <a:r>
              <a:rPr lang="en-US" sz="2100" dirty="0">
                <a:latin typeface="UTM Avo" panose="02040603050506020204" pitchFamily="18"/>
              </a:rPr>
              <a:t> bao </a:t>
            </a:r>
            <a:r>
              <a:rPr lang="en-US" sz="2100" dirty="0" err="1">
                <a:latin typeface="UTM Avo" panose="02040603050506020204" pitchFamily="18"/>
              </a:rPr>
              <a:t>nhiêu</a:t>
            </a:r>
            <a:r>
              <a:rPr lang="en-US" sz="2100" dirty="0">
                <a:latin typeface="UTM Avo" panose="02040603050506020204" pitchFamily="18"/>
              </a:rPr>
              <a:t> electron </a:t>
            </a:r>
            <a:r>
              <a:rPr lang="en-US" sz="2100" dirty="0" err="1">
                <a:latin typeface="UTM Avo" panose="02040603050506020204" pitchFamily="18"/>
              </a:rPr>
              <a:t>dùng</a:t>
            </a:r>
            <a:r>
              <a:rPr lang="en-US" sz="2100" dirty="0">
                <a:latin typeface="UTM Avo" panose="02040603050506020204" pitchFamily="18"/>
              </a:rPr>
              <a:t> </a:t>
            </a:r>
            <a:r>
              <a:rPr lang="en-US" sz="2100" dirty="0" err="1">
                <a:latin typeface="UTM Avo" panose="02040603050506020204" pitchFamily="18"/>
              </a:rPr>
              <a:t>chung</a:t>
            </a:r>
            <a:r>
              <a:rPr lang="en-US" sz="2100" dirty="0">
                <a:latin typeface="UTM Avo" panose="02040603050506020204" pitchFamily="18"/>
              </a:rPr>
              <a:t> </a:t>
            </a:r>
            <a:r>
              <a:rPr lang="en-US" sz="2100" dirty="0" err="1">
                <a:latin typeface="UTM Avo" panose="02040603050506020204" pitchFamily="18"/>
              </a:rPr>
              <a:t>với</a:t>
            </a:r>
            <a:r>
              <a:rPr lang="en-US" sz="2100" dirty="0">
                <a:latin typeface="UTM Avo" panose="02040603050506020204" pitchFamily="18"/>
              </a:rPr>
              <a:t> </a:t>
            </a:r>
            <a:r>
              <a:rPr lang="en-US" sz="2100" dirty="0" err="1">
                <a:latin typeface="UTM Avo" panose="02040603050506020204" pitchFamily="18"/>
              </a:rPr>
              <a:t>nguyên</a:t>
            </a:r>
            <a:r>
              <a:rPr lang="en-US" sz="2100" dirty="0">
                <a:latin typeface="UTM Avo" panose="02040603050506020204" pitchFamily="18"/>
              </a:rPr>
              <a:t> </a:t>
            </a:r>
            <a:r>
              <a:rPr lang="en-US" sz="2100" dirty="0" err="1">
                <a:latin typeface="UTM Avo" panose="02040603050506020204" pitchFamily="18"/>
              </a:rPr>
              <a:t>tử</a:t>
            </a:r>
            <a:r>
              <a:rPr lang="en-US" sz="2100" dirty="0">
                <a:latin typeface="UTM Avo" panose="02040603050506020204" pitchFamily="18"/>
              </a:rPr>
              <a:t> O.</a:t>
            </a:r>
          </a:p>
        </p:txBody>
      </p:sp>
      <p:pic>
        <p:nvPicPr>
          <p:cNvPr id="4" name="Picture 3" descr="A screenshot of a computer&#10;&#10;Description automatically generated">
            <a:extLst>
              <a:ext uri="{FF2B5EF4-FFF2-40B4-BE49-F238E27FC236}">
                <a16:creationId xmlns:a16="http://schemas.microsoft.com/office/drawing/2014/main" id="{09EC80E8-EC47-3AA0-EA0A-DE7B34EACEDB}"/>
              </a:ext>
            </a:extLst>
          </p:cNvPr>
          <p:cNvPicPr>
            <a:picLocks noChangeAspect="1"/>
          </p:cNvPicPr>
          <p:nvPr/>
        </p:nvPicPr>
        <p:blipFill rotWithShape="1">
          <a:blip r:embed="rId4">
            <a:extLst>
              <a:ext uri="{28A0092B-C50C-407E-A947-70E740481C1C}">
                <a14:useLocalDpi xmlns:a14="http://schemas.microsoft.com/office/drawing/2010/main" val="0"/>
              </a:ext>
            </a:extLst>
          </a:blip>
          <a:srcRect t="5879" b="2998"/>
          <a:stretch/>
        </p:blipFill>
        <p:spPr>
          <a:xfrm>
            <a:off x="1877295" y="2942313"/>
            <a:ext cx="8437410" cy="1879045"/>
          </a:xfrm>
          <a:prstGeom prst="rect">
            <a:avLst/>
          </a:prstGeom>
        </p:spPr>
      </p:pic>
      <p:sp>
        <p:nvSpPr>
          <p:cNvPr id="5" name="TextBox 4">
            <a:extLst>
              <a:ext uri="{FF2B5EF4-FFF2-40B4-BE49-F238E27FC236}">
                <a16:creationId xmlns:a16="http://schemas.microsoft.com/office/drawing/2014/main" id="{1B537A7E-C6DD-FB2C-08F7-6FAC65008169}"/>
              </a:ext>
            </a:extLst>
          </p:cNvPr>
          <p:cNvSpPr txBox="1"/>
          <p:nvPr/>
        </p:nvSpPr>
        <p:spPr>
          <a:xfrm>
            <a:off x="2156409" y="5049812"/>
            <a:ext cx="8437410" cy="1411925"/>
          </a:xfrm>
          <a:prstGeom prst="rect">
            <a:avLst/>
          </a:prstGeom>
          <a:noFill/>
        </p:spPr>
        <p:txBody>
          <a:bodyPr wrap="square">
            <a:spAutoFit/>
          </a:bodyPr>
          <a:lstStyle/>
          <a:p>
            <a:pPr algn="l">
              <a:lnSpc>
                <a:spcPct val="150000"/>
              </a:lnSpc>
            </a:pPr>
            <a:r>
              <a:rPr lang="vi-VN" sz="2000" dirty="0">
                <a:solidFill>
                  <a:srgbClr val="000000"/>
                </a:solidFill>
                <a:latin typeface="UTM Avo" panose="02040603050506020204" pitchFamily="18"/>
              </a:rPr>
              <a:t>Quan sát hình 5.11 có thể thấy được phân tử khí carbonic </a:t>
            </a:r>
            <a:r>
              <a:rPr lang="en-US" sz="2000" dirty="0">
                <a:solidFill>
                  <a:srgbClr val="000000"/>
                </a:solidFill>
                <a:latin typeface="UTM Avo" panose="02040603050506020204" pitchFamily="18"/>
              </a:rPr>
              <a:t>c</a:t>
            </a:r>
            <a:r>
              <a:rPr lang="vi-VN" sz="2000" dirty="0">
                <a:solidFill>
                  <a:srgbClr val="000000"/>
                </a:solidFill>
                <a:latin typeface="UTM Avo" panose="02040603050506020204" pitchFamily="18"/>
              </a:rPr>
              <a:t>ó 4 cặp electron dùng chung</a:t>
            </a:r>
          </a:p>
          <a:p>
            <a:pPr algn="ctr">
              <a:lnSpc>
                <a:spcPct val="150000"/>
              </a:lnSpc>
            </a:pPr>
            <a:r>
              <a:rPr lang="vi-VN" sz="2000" dirty="0">
                <a:solidFill>
                  <a:srgbClr val="000000"/>
                </a:solidFill>
                <a:latin typeface="UTM Avo" panose="02040603050506020204" pitchFamily="18"/>
              </a:rPr>
              <a:t>=&gt; Nguyên tử C góp 4 electron dùng chung với nguyên tử O</a:t>
            </a:r>
          </a:p>
        </p:txBody>
      </p:sp>
    </p:spTree>
    <p:extLst>
      <p:ext uri="{BB962C8B-B14F-4D97-AF65-F5344CB8AC3E}">
        <p14:creationId xmlns:p14="http://schemas.microsoft.com/office/powerpoint/2010/main" val="139586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88B6E4A4-7281-DB20-4D31-2717747801A1}"/>
              </a:ext>
            </a:extLst>
          </p:cNvPr>
          <p:cNvPicPr>
            <a:picLocks noChangeAspect="1"/>
          </p:cNvPicPr>
          <p:nvPr/>
        </p:nvPicPr>
        <p:blipFill rotWithShape="1">
          <a:blip r:embed="rId4">
            <a:extLst>
              <a:ext uri="{28A0092B-C50C-407E-A947-70E740481C1C}">
                <a14:useLocalDpi xmlns:a14="http://schemas.microsoft.com/office/drawing/2010/main" val="0"/>
              </a:ext>
            </a:extLst>
          </a:blip>
          <a:srcRect l="7322" t="5879" b="19914"/>
          <a:stretch/>
        </p:blipFill>
        <p:spPr>
          <a:xfrm>
            <a:off x="1749671" y="4737318"/>
            <a:ext cx="8692655" cy="1701067"/>
          </a:xfrm>
          <a:prstGeom prst="rect">
            <a:avLst/>
          </a:prstGeom>
        </p:spPr>
      </p:pic>
      <p:sp>
        <p:nvSpPr>
          <p:cNvPr id="3" name="TextBox 2">
            <a:extLst>
              <a:ext uri="{FF2B5EF4-FFF2-40B4-BE49-F238E27FC236}">
                <a16:creationId xmlns:a16="http://schemas.microsoft.com/office/drawing/2014/main" id="{F65D3CCE-A5A5-6648-EB0B-2B0E116F6FEE}"/>
              </a:ext>
            </a:extLst>
          </p:cNvPr>
          <p:cNvSpPr txBox="1"/>
          <p:nvPr/>
        </p:nvSpPr>
        <p:spPr>
          <a:xfrm>
            <a:off x="974573" y="1648827"/>
            <a:ext cx="10242853" cy="2559611"/>
          </a:xfrm>
          <a:prstGeom prst="rect">
            <a:avLst/>
          </a:prstGeom>
          <a:noFill/>
        </p:spPr>
        <p:txBody>
          <a:bodyPr wrap="square">
            <a:spAutoFit/>
          </a:bodyPr>
          <a:lstStyle/>
          <a:p>
            <a:pPr>
              <a:lnSpc>
                <a:spcPct val="150000"/>
              </a:lnSpc>
            </a:pPr>
            <a:r>
              <a:rPr lang="en-US" sz="2200" dirty="0">
                <a:latin typeface="UTM Avo" panose="02040603050506020204" pitchFamily="18"/>
              </a:rPr>
              <a:t>- </a:t>
            </a:r>
            <a:r>
              <a:rPr lang="vi-VN" sz="2200" dirty="0">
                <a:latin typeface="UTM Avo" panose="02040603050506020204" pitchFamily="18"/>
              </a:rPr>
              <a:t>Trong phân tử khí carbon dioxide (carbonic), nguyên tử C góp 4 electron, mỗi nguyên tử O góp 2 electron. Như vậy, giữa nguyên tử C và O có hai đôi electron dùng chung.</a:t>
            </a:r>
            <a:endParaRPr lang="en-US" sz="2200" dirty="0">
              <a:latin typeface="UTM Avo" panose="02040603050506020204" pitchFamily="18"/>
            </a:endParaRPr>
          </a:p>
          <a:p>
            <a:pPr>
              <a:lnSpc>
                <a:spcPct val="150000"/>
              </a:lnSpc>
            </a:pPr>
            <a:r>
              <a:rPr lang="en-US" sz="2200" dirty="0">
                <a:latin typeface="UTM Avo" panose="02040603050506020204" pitchFamily="18"/>
              </a:rPr>
              <a:t>- </a:t>
            </a:r>
            <a:r>
              <a:rPr lang="vi-VN" sz="2200" dirty="0">
                <a:latin typeface="UTM Avo" panose="02040603050506020204" pitchFamily="18"/>
              </a:rPr>
              <a:t>Hạt nhân nguyên tử C và O cùng hút đôi electron dùng chung, liên kết với nhau tạo thành phân tử khí carbon dioxide. </a:t>
            </a:r>
            <a:endParaRPr lang="en-US" sz="2200" dirty="0">
              <a:latin typeface="UTM Avo" panose="02040603050506020204" pitchFamily="18"/>
            </a:endParaRPr>
          </a:p>
        </p:txBody>
      </p:sp>
    </p:spTree>
    <p:extLst>
      <p:ext uri="{BB962C8B-B14F-4D97-AF65-F5344CB8AC3E}">
        <p14:creationId xmlns:p14="http://schemas.microsoft.com/office/powerpoint/2010/main" val="4070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1">
            <a:extLst>
              <a:ext uri="{FF2B5EF4-FFF2-40B4-BE49-F238E27FC236}">
                <a16:creationId xmlns:a16="http://schemas.microsoft.com/office/drawing/2014/main" id="{2CADC19F-1D2A-5143-38B1-FC379330BE75}"/>
              </a:ext>
            </a:extLst>
          </p:cNvPr>
          <p:cNvSpPr txBox="1"/>
          <p:nvPr/>
        </p:nvSpPr>
        <p:spPr>
          <a:xfrm>
            <a:off x="902304" y="1816767"/>
            <a:ext cx="10387391" cy="4134337"/>
          </a:xfrm>
          <a:prstGeom prst="rect">
            <a:avLst/>
          </a:prstGeom>
          <a:noFill/>
        </p:spPr>
        <p:txBody>
          <a:bodyPr wrap="square">
            <a:spAutoFit/>
          </a:bodyPr>
          <a:lstStyle/>
          <a:p>
            <a:pPr algn="just">
              <a:lnSpc>
                <a:spcPct val="150000"/>
              </a:lnSpc>
              <a:spcBef>
                <a:spcPts val="225"/>
              </a:spcBef>
            </a:pPr>
            <a:r>
              <a:rPr lang="vi-VN" sz="2200" dirty="0">
                <a:latin typeface="UTM Avo" panose="02040603050506020204" pitchFamily="18"/>
              </a:rPr>
              <a:t>Liên kết cộng hoá trị là liên kết được tạo thành bởi một hoặc nhiều đôi electron dùng chung giữa hai nguyên tử. Chất được tạo thành nhờ liên kết cộng hoá trị giữa các nguyên tử được gọi là chất cộng hoá trị. </a:t>
            </a:r>
            <a:endParaRPr lang="en-US" sz="2200" dirty="0">
              <a:latin typeface="UTM Avo" panose="02040603050506020204" pitchFamily="18"/>
            </a:endParaRPr>
          </a:p>
          <a:p>
            <a:pPr algn="just">
              <a:lnSpc>
                <a:spcPct val="150000"/>
              </a:lnSpc>
              <a:spcBef>
                <a:spcPts val="225"/>
              </a:spcBef>
            </a:pPr>
            <a:r>
              <a:rPr lang="vi-VN" sz="2200" dirty="0">
                <a:latin typeface="UTM Avo" panose="02040603050506020204" pitchFamily="18"/>
              </a:rPr>
              <a:t>Trong điều kiện thường, các chất cộng hoá trị có ở cả ba thể: thể rắn (đường ăn, iodine,…), thể lỏng (bromine, ethanol,…), thể khí (oxygen, nitrogen, khí carbon dioxide,…). </a:t>
            </a:r>
            <a:endParaRPr lang="en-US" sz="2200" dirty="0">
              <a:latin typeface="UTM Avo" panose="02040603050506020204" pitchFamily="18"/>
            </a:endParaRPr>
          </a:p>
          <a:p>
            <a:pPr algn="just">
              <a:lnSpc>
                <a:spcPct val="150000"/>
              </a:lnSpc>
              <a:spcBef>
                <a:spcPts val="225"/>
              </a:spcBef>
            </a:pPr>
            <a:r>
              <a:rPr lang="vi-VN" sz="2200" dirty="0">
                <a:latin typeface="UTM Avo" panose="02040603050506020204" pitchFamily="18"/>
              </a:rPr>
              <a:t>Các chất cộng hoá trị thường có nhiệt độ sôi và nhiệt độ nóng chảy thấp. Nhiều chất cộng hoá trị không dẫn điện (đường ăn, ethanol,…).</a:t>
            </a:r>
            <a:endParaRPr lang="en-US" sz="2200" dirty="0">
              <a:latin typeface="UTM Avo" panose="02040603050506020204" pitchFamily="18"/>
            </a:endParaRPr>
          </a:p>
        </p:txBody>
      </p:sp>
    </p:spTree>
    <p:extLst>
      <p:ext uri="{BB962C8B-B14F-4D97-AF65-F5344CB8AC3E}">
        <p14:creationId xmlns:p14="http://schemas.microsoft.com/office/powerpoint/2010/main" val="89148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CCF706CA-8073-EA3F-24BE-868F042809A3}"/>
              </a:ext>
            </a:extLst>
          </p:cNvPr>
          <p:cNvSpPr/>
          <p:nvPr/>
        </p:nvSpPr>
        <p:spPr>
          <a:xfrm>
            <a:off x="1209193" y="2023282"/>
            <a:ext cx="9773614" cy="4233139"/>
          </a:xfrm>
          <a:prstGeom prst="roundRect">
            <a:avLst>
              <a:gd name="adj" fmla="val 10128"/>
            </a:avLst>
          </a:prstGeom>
          <a:solidFill>
            <a:srgbClr val="F9E9F2"/>
          </a:solidFill>
          <a:ln w="57150">
            <a:solidFill>
              <a:srgbClr val="E28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vi-VN" sz="1900" dirty="0">
                <a:solidFill>
                  <a:schemeClr val="tx1"/>
                </a:solidFill>
                <a:latin typeface="UTM Avo" panose="02040603050506020204" pitchFamily="18"/>
              </a:rPr>
              <a:t>Lớp vở ngoài cùng của nguyên tử khí hiếm có 8 electron (riêng helium có 2 electron), là lớp vỏ bền vững.</a:t>
            </a:r>
          </a:p>
          <a:p>
            <a:pPr marL="342900" indent="-342900">
              <a:lnSpc>
                <a:spcPct val="150000"/>
              </a:lnSpc>
              <a:buFont typeface="Arial" panose="020B0604020202020204" pitchFamily="34" charset="0"/>
              <a:buChar char="•"/>
            </a:pPr>
            <a:r>
              <a:rPr lang="vi-VN" sz="1900" dirty="0">
                <a:solidFill>
                  <a:schemeClr val="tx1"/>
                </a:solidFill>
                <a:latin typeface="UTM Avo" panose="02040603050506020204" pitchFamily="18"/>
              </a:rPr>
              <a:t>Liên kết ion là liên kết được tạo thành bởi lực hút giữa ion dương và ion âm.</a:t>
            </a:r>
          </a:p>
          <a:p>
            <a:pPr marL="342900" indent="-342900">
              <a:lnSpc>
                <a:spcPct val="150000"/>
              </a:lnSpc>
              <a:buFont typeface="Arial" panose="020B0604020202020204" pitchFamily="34" charset="0"/>
              <a:buChar char="•"/>
            </a:pPr>
            <a:r>
              <a:rPr lang="vi-VN" sz="1900" dirty="0">
                <a:solidFill>
                  <a:schemeClr val="tx1"/>
                </a:solidFill>
                <a:latin typeface="UTM Avo" panose="02040603050506020204" pitchFamily="18"/>
              </a:rPr>
              <a:t>Liên kết cộng hoá trị là kiên kết được tạo thành bởi một hoặc nhiều đôi electron dùng chung giữa hai nguyên tử.</a:t>
            </a:r>
          </a:p>
          <a:p>
            <a:pPr marL="342900" indent="-342900">
              <a:lnSpc>
                <a:spcPct val="150000"/>
              </a:lnSpc>
              <a:buFont typeface="Arial" panose="020B0604020202020204" pitchFamily="34" charset="0"/>
              <a:buChar char="•"/>
            </a:pPr>
            <a:r>
              <a:rPr lang="vi-VN" sz="1900" dirty="0">
                <a:solidFill>
                  <a:schemeClr val="tx1"/>
                </a:solidFill>
                <a:latin typeface="UTM Avo" panose="02040603050506020204" pitchFamily="18"/>
              </a:rPr>
              <a:t>Khi các ion là chất rắn ở điều kiện thường, có nhiệt độ sôi và nhiệt độ nóng chảy cao, khi tan trong nước tạo ra dung dịch dẫn điện.</a:t>
            </a:r>
          </a:p>
          <a:p>
            <a:pPr marL="342900" indent="-342900">
              <a:lnSpc>
                <a:spcPct val="150000"/>
              </a:lnSpc>
              <a:buFont typeface="Arial" panose="020B0604020202020204" pitchFamily="34" charset="0"/>
              <a:buChar char="•"/>
            </a:pPr>
            <a:r>
              <a:rPr lang="vi-VN" sz="1900" dirty="0">
                <a:solidFill>
                  <a:schemeClr val="tx1"/>
                </a:solidFill>
                <a:latin typeface="UTM Avo" panose="02040603050506020204" pitchFamily="18"/>
              </a:rPr>
              <a:t>Các chất cộng hoá trị có ở cả ba thể (rắn, lỏng, khí), thường có nhiệt độ sôi và nhiệt độ nóng chảy thấp. Nhiều chất cộng hoá trị không dẫn điện.</a:t>
            </a:r>
            <a:endParaRPr lang="en-US" sz="1900" dirty="0">
              <a:solidFill>
                <a:schemeClr val="tx1"/>
              </a:solidFill>
              <a:latin typeface="UTM Avo" panose="02040603050506020204" pitchFamily="18"/>
            </a:endParaRPr>
          </a:p>
        </p:txBody>
      </p:sp>
      <p:pic>
        <p:nvPicPr>
          <p:cNvPr id="3" name="Picture 2">
            <a:extLst>
              <a:ext uri="{FF2B5EF4-FFF2-40B4-BE49-F238E27FC236}">
                <a16:creationId xmlns:a16="http://schemas.microsoft.com/office/drawing/2014/main" id="{7F2A16F2-B011-0949-A9E2-5F6793394E82}"/>
              </a:ext>
            </a:extLst>
          </p:cNvPr>
          <p:cNvPicPr>
            <a:picLocks noChangeAspect="1"/>
          </p:cNvPicPr>
          <p:nvPr/>
        </p:nvPicPr>
        <p:blipFill>
          <a:blip r:embed="rId4"/>
          <a:stretch>
            <a:fillRect/>
          </a:stretch>
        </p:blipFill>
        <p:spPr>
          <a:xfrm>
            <a:off x="10193827" y="1149605"/>
            <a:ext cx="1333276" cy="1258687"/>
          </a:xfrm>
          <a:prstGeom prst="rect">
            <a:avLst/>
          </a:prstGeom>
        </p:spPr>
      </p:pic>
    </p:spTree>
    <p:extLst>
      <p:ext uri="{BB962C8B-B14F-4D97-AF65-F5344CB8AC3E}">
        <p14:creationId xmlns:p14="http://schemas.microsoft.com/office/powerpoint/2010/main" val="167530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090FE880-524A-3DD7-2D64-0D4BF2B9AF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TextBox 1">
            <a:extLst>
              <a:ext uri="{FF2B5EF4-FFF2-40B4-BE49-F238E27FC236}">
                <a16:creationId xmlns:a16="http://schemas.microsoft.com/office/drawing/2014/main" id="{90D5E884-DDC3-76C5-08D5-D6C8D6B32059}"/>
              </a:ext>
            </a:extLst>
          </p:cNvPr>
          <p:cNvSpPr txBox="1"/>
          <p:nvPr/>
        </p:nvSpPr>
        <p:spPr>
          <a:xfrm>
            <a:off x="825086" y="2098715"/>
            <a:ext cx="10541828" cy="2229841"/>
          </a:xfrm>
          <a:prstGeom prst="rect">
            <a:avLst/>
          </a:prstGeom>
          <a:noFill/>
        </p:spPr>
        <p:txBody>
          <a:bodyPr wrap="square">
            <a:spAutoFit/>
          </a:bodyPr>
          <a:lstStyle/>
          <a:p>
            <a:pPr>
              <a:lnSpc>
                <a:spcPct val="150000"/>
              </a:lnSpc>
            </a:pPr>
            <a:r>
              <a:rPr lang="en-US" sz="2400" b="1" dirty="0">
                <a:latin typeface="UTM Avo" panose="02040603050506020204" pitchFamily="18"/>
              </a:rPr>
              <a:t>1</a:t>
            </a:r>
            <a:r>
              <a:rPr lang="vi-VN" sz="2400" b="1" dirty="0">
                <a:latin typeface="UTM Avo" panose="02040603050506020204" pitchFamily="18"/>
              </a:rPr>
              <a:t>. </a:t>
            </a:r>
            <a:r>
              <a:rPr lang="vi-VN" sz="2400" dirty="0">
                <a:latin typeface="UTM Avo" panose="02040603050506020204" pitchFamily="18"/>
              </a:rPr>
              <a:t>Hai nguyên tử Cl liên kết với nhau tạo thành phân tử chlorine. </a:t>
            </a:r>
            <a:endParaRPr lang="en-US" sz="2400" dirty="0">
              <a:latin typeface="UTM Avo" panose="02040603050506020204" pitchFamily="18"/>
            </a:endParaRPr>
          </a:p>
          <a:p>
            <a:pPr marL="128588" indent="-128588">
              <a:lnSpc>
                <a:spcPct val="150000"/>
              </a:lnSpc>
              <a:buAutoNum type="alphaLcParenR"/>
            </a:pPr>
            <a:r>
              <a:rPr lang="vi-VN" sz="2400" dirty="0">
                <a:latin typeface="UTM Avo" panose="02040603050506020204" pitchFamily="18"/>
              </a:rPr>
              <a:t> Mỗi nguyên tử Cl cần thêm bao nhiêu electron vào lớp ngoài cùng để có lớp vỏ tương tự khí hiếm? </a:t>
            </a:r>
            <a:endParaRPr lang="en-US" sz="2400" dirty="0">
              <a:latin typeface="UTM Avo" panose="02040603050506020204" pitchFamily="18"/>
            </a:endParaRPr>
          </a:p>
          <a:p>
            <a:pPr marL="128588" indent="-128588">
              <a:lnSpc>
                <a:spcPct val="150000"/>
              </a:lnSpc>
              <a:buAutoNum type="alphaLcParenR"/>
            </a:pPr>
            <a:r>
              <a:rPr lang="vi-VN" sz="2400" dirty="0">
                <a:latin typeface="UTM Avo" panose="02040603050506020204" pitchFamily="18"/>
              </a:rPr>
              <a:t> Hãy vẽ sơ đồ tạo thành liên kết trong phân tử chlorine.</a:t>
            </a:r>
            <a:endParaRPr lang="en-US" sz="2400" dirty="0">
              <a:latin typeface="UTM Avo" panose="02040603050506020204" pitchFamily="18"/>
            </a:endParaRPr>
          </a:p>
        </p:txBody>
      </p:sp>
      <p:pic>
        <p:nvPicPr>
          <p:cNvPr id="1026" name="Picture 2">
            <a:extLst>
              <a:ext uri="{FF2B5EF4-FFF2-40B4-BE49-F238E27FC236}">
                <a16:creationId xmlns:a16="http://schemas.microsoft.com/office/drawing/2014/main" id="{047E7DCD-B95D-80AF-AA5D-E677D2E58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279" y="1945697"/>
            <a:ext cx="5238750" cy="523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3" name="TextBox 2">
            <a:extLst>
              <a:ext uri="{FF2B5EF4-FFF2-40B4-BE49-F238E27FC236}">
                <a16:creationId xmlns:a16="http://schemas.microsoft.com/office/drawing/2014/main" id="{54BDD1F1-2EFA-B348-9749-EB619B3182E1}"/>
              </a:ext>
            </a:extLst>
          </p:cNvPr>
          <p:cNvSpPr txBox="1"/>
          <p:nvPr/>
        </p:nvSpPr>
        <p:spPr>
          <a:xfrm>
            <a:off x="861002" y="1588977"/>
            <a:ext cx="10204161" cy="3221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l">
              <a:lnSpc>
                <a:spcPct val="150000"/>
              </a:lnSpc>
              <a:spcBef>
                <a:spcPts val="600"/>
              </a:spcBef>
            </a:pPr>
            <a:r>
              <a:rPr lang="vi-VN" sz="2200" b="1" dirty="0">
                <a:solidFill>
                  <a:srgbClr val="000000"/>
                </a:solidFill>
                <a:latin typeface="UTM Avo" panose="02040603050506020204" pitchFamily="18"/>
              </a:rPr>
              <a:t>a)</a:t>
            </a:r>
            <a:r>
              <a:rPr lang="en-US" sz="2200" b="1" dirty="0">
                <a:solidFill>
                  <a:srgbClr val="000000"/>
                </a:solidFill>
                <a:latin typeface="UTM Avo" panose="02040603050506020204" pitchFamily="18"/>
              </a:rPr>
              <a:t> </a:t>
            </a:r>
            <a:r>
              <a:rPr lang="vi-VN" sz="2200" dirty="0">
                <a:solidFill>
                  <a:srgbClr val="000000"/>
                </a:solidFill>
                <a:latin typeface="UTM Avo" panose="02040603050506020204" pitchFamily="18"/>
              </a:rPr>
              <a:t>Vì mỗi nguyên tử Cl đều có 7 electron ở lớp vỏ ngoài cùng =&gt; Cần nhận thêm 1 electron vào lớp vỏ ngoài cùng để có lớp vỏ tương tự khí hiếm</a:t>
            </a:r>
          </a:p>
          <a:p>
            <a:pPr algn="l">
              <a:lnSpc>
                <a:spcPct val="150000"/>
              </a:lnSpc>
              <a:spcBef>
                <a:spcPts val="600"/>
              </a:spcBef>
            </a:pPr>
            <a:r>
              <a:rPr lang="vi-VN" sz="2200" b="1" dirty="0">
                <a:solidFill>
                  <a:srgbClr val="000000"/>
                </a:solidFill>
                <a:latin typeface="UTM Avo" panose="02040603050506020204" pitchFamily="18"/>
              </a:rPr>
              <a:t>b)</a:t>
            </a:r>
            <a:r>
              <a:rPr lang="en-US" sz="2200" b="1" dirty="0">
                <a:solidFill>
                  <a:srgbClr val="000000"/>
                </a:solidFill>
                <a:latin typeface="UTM Avo" panose="02040603050506020204" pitchFamily="18"/>
              </a:rPr>
              <a:t> </a:t>
            </a:r>
            <a:r>
              <a:rPr lang="vi-VN" sz="2200" dirty="0">
                <a:solidFill>
                  <a:srgbClr val="000000"/>
                </a:solidFill>
                <a:latin typeface="UTM Avo" panose="02040603050506020204" pitchFamily="18"/>
              </a:rPr>
              <a:t>Vì mỗi nguyên tử Cl đều cần nhận thêm 1 electron</a:t>
            </a:r>
          </a:p>
          <a:p>
            <a:pPr algn="l">
              <a:lnSpc>
                <a:spcPct val="150000"/>
              </a:lnSpc>
              <a:spcBef>
                <a:spcPts val="600"/>
              </a:spcBef>
            </a:pPr>
            <a:r>
              <a:rPr lang="vi-VN" sz="2200" dirty="0">
                <a:solidFill>
                  <a:srgbClr val="000000"/>
                </a:solidFill>
                <a:latin typeface="UTM Avo" panose="02040603050506020204" pitchFamily="18"/>
              </a:rPr>
              <a:t>=&gt; Khi 2 nguyên tử Cl liên kết với nhau, mỗi nguyên tử sẽ góp 1 electron ở tạo ra đôi electron dùng chung</a:t>
            </a:r>
          </a:p>
        </p:txBody>
      </p:sp>
      <p:pic>
        <p:nvPicPr>
          <p:cNvPr id="4" name="Picture 6">
            <a:extLst>
              <a:ext uri="{FF2B5EF4-FFF2-40B4-BE49-F238E27FC236}">
                <a16:creationId xmlns:a16="http://schemas.microsoft.com/office/drawing/2014/main" id="{E2FC34D7-7128-E1F8-009B-E01AB7EE0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966" y="5058868"/>
            <a:ext cx="6930067" cy="16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8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TextBox 1">
            <a:extLst>
              <a:ext uri="{FF2B5EF4-FFF2-40B4-BE49-F238E27FC236}">
                <a16:creationId xmlns:a16="http://schemas.microsoft.com/office/drawing/2014/main" id="{5816FB81-0B93-7281-D3D0-812924293924}"/>
              </a:ext>
            </a:extLst>
          </p:cNvPr>
          <p:cNvSpPr txBox="1"/>
          <p:nvPr/>
        </p:nvSpPr>
        <p:spPr>
          <a:xfrm>
            <a:off x="1784047" y="1734687"/>
            <a:ext cx="8403662" cy="1543949"/>
          </a:xfrm>
          <a:prstGeom prst="rect">
            <a:avLst/>
          </a:prstGeom>
          <a:noFill/>
        </p:spPr>
        <p:txBody>
          <a:bodyPr wrap="square">
            <a:spAutoFit/>
          </a:bodyPr>
          <a:lstStyle/>
          <a:p>
            <a:pPr algn="just">
              <a:lnSpc>
                <a:spcPct val="150000"/>
              </a:lnSpc>
            </a:pPr>
            <a:r>
              <a:rPr lang="en-US" sz="2200" b="1" dirty="0">
                <a:latin typeface="UTM Avo" panose="02040603050506020204" pitchFamily="18"/>
              </a:rPr>
              <a:t>2. </a:t>
            </a:r>
            <a:r>
              <a:rPr lang="vi-VN" sz="2200" dirty="0">
                <a:latin typeface="UTM Avo" panose="02040603050506020204" pitchFamily="18"/>
              </a:rPr>
              <a:t>Mỗi nguyên tử H kết hợp với một nguyên tử Cl tạo thành phân tử hydrogen chloride. Hãy vẽ sơ đồ tạo thành phân tử hydrogen chloride từ nguyên tử H và nguyên tử Cl.</a:t>
            </a:r>
            <a:endParaRPr lang="en-US" sz="2200" dirty="0">
              <a:latin typeface="UTM Avo" panose="02040603050506020204" pitchFamily="18"/>
            </a:endParaRPr>
          </a:p>
        </p:txBody>
      </p:sp>
      <p:pic>
        <p:nvPicPr>
          <p:cNvPr id="2050" name="Picture 2">
            <a:extLst>
              <a:ext uri="{FF2B5EF4-FFF2-40B4-BE49-F238E27FC236}">
                <a16:creationId xmlns:a16="http://schemas.microsoft.com/office/drawing/2014/main" id="{F3007D26-D54D-E725-EECF-2B8E01F4E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043" y="3536661"/>
            <a:ext cx="3321339" cy="332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3" name="TextBox 2">
            <a:extLst>
              <a:ext uri="{FF2B5EF4-FFF2-40B4-BE49-F238E27FC236}">
                <a16:creationId xmlns:a16="http://schemas.microsoft.com/office/drawing/2014/main" id="{68DCEE21-C4DD-0226-9D85-7A9EDE301CFD}"/>
              </a:ext>
            </a:extLst>
          </p:cNvPr>
          <p:cNvSpPr txBox="1"/>
          <p:nvPr/>
        </p:nvSpPr>
        <p:spPr>
          <a:xfrm>
            <a:off x="1203036" y="1492643"/>
            <a:ext cx="9785927" cy="372031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l">
              <a:lnSpc>
                <a:spcPct val="150000"/>
              </a:lnSpc>
            </a:pPr>
            <a:r>
              <a:rPr lang="vi-VN" sz="2000" dirty="0">
                <a:solidFill>
                  <a:srgbClr val="000000"/>
                </a:solidFill>
                <a:latin typeface="UTM Avo" panose="02040603050506020204" pitchFamily="18"/>
              </a:rPr>
              <a:t>Nguyên tử H và nguyên tử Cl đều là phi kim</a:t>
            </a:r>
          </a:p>
          <a:p>
            <a:pPr algn="l">
              <a:lnSpc>
                <a:spcPct val="150000"/>
              </a:lnSpc>
            </a:pPr>
            <a:r>
              <a:rPr lang="vi-VN" sz="2000" dirty="0">
                <a:solidFill>
                  <a:srgbClr val="000000"/>
                </a:solidFill>
                <a:latin typeface="UTM Avo" panose="02040603050506020204" pitchFamily="18"/>
              </a:rPr>
              <a:t>   + Nguyên tử H có 1 electron ở lớp ngoài cùng</a:t>
            </a:r>
          </a:p>
          <a:p>
            <a:pPr algn="l">
              <a:lnSpc>
                <a:spcPct val="150000"/>
              </a:lnSpc>
            </a:pPr>
            <a:r>
              <a:rPr lang="vi-VN" sz="2000" dirty="0">
                <a:solidFill>
                  <a:srgbClr val="000000"/>
                </a:solidFill>
                <a:latin typeface="UTM Avo" panose="02040603050506020204" pitchFamily="18"/>
              </a:rPr>
              <a:t>   + Nguyên tử Cl có 7 electron ở lớp ngoài cùng</a:t>
            </a:r>
          </a:p>
          <a:p>
            <a:pPr algn="l">
              <a:lnSpc>
                <a:spcPct val="150000"/>
              </a:lnSpc>
            </a:pPr>
            <a:r>
              <a:rPr lang="vi-VN" sz="2000" dirty="0">
                <a:solidFill>
                  <a:srgbClr val="000000"/>
                </a:solidFill>
                <a:latin typeface="UTM Avo" panose="02040603050506020204" pitchFamily="18"/>
              </a:rPr>
              <a:t>=&gt; Nguyên tử H và Cl đều cần thêm 1 electron để đạt cấu hình electron bền vững của khí hiếm</a:t>
            </a:r>
          </a:p>
          <a:p>
            <a:pPr algn="l">
              <a:lnSpc>
                <a:spcPct val="150000"/>
              </a:lnSpc>
            </a:pPr>
            <a:r>
              <a:rPr lang="vi-VN" sz="2000" dirty="0">
                <a:solidFill>
                  <a:srgbClr val="000000"/>
                </a:solidFill>
                <a:latin typeface="UTM Avo" panose="02040603050506020204" pitchFamily="18"/>
              </a:rPr>
              <a:t>=&gt; Khi H và Cl liên kết với nhau, mỗi nguyên tử góp 1 electron để tạo ra đôi electron dùng chung</a:t>
            </a:r>
          </a:p>
          <a:p>
            <a:pPr algn="l">
              <a:lnSpc>
                <a:spcPct val="150000"/>
              </a:lnSpc>
            </a:pPr>
            <a:r>
              <a:rPr lang="vi-VN" sz="2000" dirty="0">
                <a:solidFill>
                  <a:srgbClr val="000000"/>
                </a:solidFill>
                <a:latin typeface="UTM Avo" panose="02040603050506020204" pitchFamily="18"/>
              </a:rPr>
              <a:t>=&gt; Sơ đồ tạo thành phân tử hydrogen chloride từ nguyên tử H và Cl:</a:t>
            </a:r>
          </a:p>
        </p:txBody>
      </p:sp>
      <p:pic>
        <p:nvPicPr>
          <p:cNvPr id="4" name="Picture 4">
            <a:extLst>
              <a:ext uri="{FF2B5EF4-FFF2-40B4-BE49-F238E27FC236}">
                <a16:creationId xmlns:a16="http://schemas.microsoft.com/office/drawing/2014/main" id="{25D1693D-66C8-9694-1407-ABDCD5275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752" y="5165022"/>
            <a:ext cx="6404496" cy="169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5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TextBox 1">
            <a:extLst>
              <a:ext uri="{FF2B5EF4-FFF2-40B4-BE49-F238E27FC236}">
                <a16:creationId xmlns:a16="http://schemas.microsoft.com/office/drawing/2014/main" id="{20C4E44D-149F-D94A-59BA-0025A132352D}"/>
              </a:ext>
            </a:extLst>
          </p:cNvPr>
          <p:cNvSpPr txBox="1"/>
          <p:nvPr/>
        </p:nvSpPr>
        <p:spPr>
          <a:xfrm>
            <a:off x="1241462" y="1817514"/>
            <a:ext cx="9709075" cy="1036117"/>
          </a:xfrm>
          <a:prstGeom prst="rect">
            <a:avLst/>
          </a:prstGeom>
          <a:noFill/>
        </p:spPr>
        <p:txBody>
          <a:bodyPr wrap="square">
            <a:spAutoFit/>
          </a:bodyPr>
          <a:lstStyle/>
          <a:p>
            <a:pPr algn="just">
              <a:lnSpc>
                <a:spcPct val="150000"/>
              </a:lnSpc>
            </a:pPr>
            <a:r>
              <a:rPr lang="en-US" sz="2200" b="1" dirty="0">
                <a:latin typeface="UTM Avo" panose="02040603050506020204" pitchFamily="18"/>
              </a:rPr>
              <a:t>3. </a:t>
            </a:r>
            <a:r>
              <a:rPr lang="vi-VN" sz="2200" dirty="0">
                <a:latin typeface="UTM Avo" panose="02040603050506020204" pitchFamily="18"/>
              </a:rPr>
              <a:t>Mỗi nguyên tử N kết hợp với 3 nguyên tử H tạo thành phân tử ammonia. Hãy vẽ sơ đồ tạo thành liên kết trong phân tử ammonia</a:t>
            </a:r>
            <a:r>
              <a:rPr lang="en-US" sz="2200" dirty="0">
                <a:latin typeface="UTM Avo" panose="02040603050506020204" pitchFamily="18"/>
              </a:rPr>
              <a:t>.</a:t>
            </a:r>
          </a:p>
        </p:txBody>
      </p:sp>
      <p:pic>
        <p:nvPicPr>
          <p:cNvPr id="3074" name="Picture 2">
            <a:extLst>
              <a:ext uri="{FF2B5EF4-FFF2-40B4-BE49-F238E27FC236}">
                <a16:creationId xmlns:a16="http://schemas.microsoft.com/office/drawing/2014/main" id="{E9D96308-C78D-5BE9-5866-A67360DBF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203" y="3105726"/>
            <a:ext cx="3995594" cy="399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74C1E76D-BD84-2275-352A-14C2797AE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3" name="TextBox 2">
            <a:extLst>
              <a:ext uri="{FF2B5EF4-FFF2-40B4-BE49-F238E27FC236}">
                <a16:creationId xmlns:a16="http://schemas.microsoft.com/office/drawing/2014/main" id="{7BEE46BC-2A0D-CE31-6D18-5CA497201C19}"/>
              </a:ext>
            </a:extLst>
          </p:cNvPr>
          <p:cNvSpPr txBox="1"/>
          <p:nvPr/>
        </p:nvSpPr>
        <p:spPr>
          <a:xfrm>
            <a:off x="509338" y="1561631"/>
            <a:ext cx="6760244" cy="50987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2200" dirty="0">
                <a:solidFill>
                  <a:srgbClr val="000000"/>
                </a:solidFill>
                <a:latin typeface="UTM Avo" panose="02040603050506020204" pitchFamily="18"/>
              </a:rPr>
              <a:t>Nguyên tử H và nguyên tử N đều là phi kim</a:t>
            </a:r>
          </a:p>
          <a:p>
            <a:pPr algn="just">
              <a:lnSpc>
                <a:spcPct val="150000"/>
              </a:lnSpc>
            </a:pPr>
            <a:r>
              <a:rPr lang="vi-VN" sz="2200" dirty="0">
                <a:solidFill>
                  <a:srgbClr val="000000"/>
                </a:solidFill>
                <a:latin typeface="UTM Avo" panose="02040603050506020204" pitchFamily="18"/>
              </a:rPr>
              <a:t>   + Nguyên tử H có 1 electron ở lớp ngoài cùng</a:t>
            </a:r>
          </a:p>
          <a:p>
            <a:pPr algn="just">
              <a:lnSpc>
                <a:spcPct val="150000"/>
              </a:lnSpc>
            </a:pPr>
            <a:r>
              <a:rPr lang="vi-VN" sz="2200" dirty="0">
                <a:solidFill>
                  <a:srgbClr val="000000"/>
                </a:solidFill>
                <a:latin typeface="UTM Avo" panose="02040603050506020204" pitchFamily="18"/>
              </a:rPr>
              <a:t>   + Nguyên tử N có 5 electron ở lớp ngoài cùng</a:t>
            </a:r>
          </a:p>
          <a:p>
            <a:pPr algn="just">
              <a:lnSpc>
                <a:spcPct val="150000"/>
              </a:lnSpc>
            </a:pPr>
            <a:r>
              <a:rPr lang="vi-VN" sz="2200" dirty="0">
                <a:solidFill>
                  <a:srgbClr val="000000"/>
                </a:solidFill>
                <a:latin typeface="UTM Avo" panose="02040603050506020204" pitchFamily="18"/>
              </a:rPr>
              <a:t>=&gt; Nguyên tử H cần thêm 1 electron và N cần thêm 3 electron để đạt cấu hình electron bền vững của khí hiếm</a:t>
            </a:r>
          </a:p>
          <a:p>
            <a:pPr algn="just">
              <a:lnSpc>
                <a:spcPct val="150000"/>
              </a:lnSpc>
            </a:pPr>
            <a:r>
              <a:rPr lang="vi-VN" sz="2200" dirty="0">
                <a:solidFill>
                  <a:srgbClr val="000000"/>
                </a:solidFill>
                <a:latin typeface="UTM Avo" panose="02040603050506020204" pitchFamily="18"/>
              </a:rPr>
              <a:t>=&gt; Khi 3 nguyên tử H và 1 nguyên tử N liên kết với nhau, mỗi nguyên tử H góp 1 electron và nguyên tử N góp ra 3 electron để tạo ra 3 đôi electron dùng chung</a:t>
            </a:r>
            <a:r>
              <a:rPr lang="en-US" sz="2200" dirty="0">
                <a:solidFill>
                  <a:srgbClr val="000000"/>
                </a:solidFill>
                <a:latin typeface="UTM Avo" panose="02040603050506020204" pitchFamily="18"/>
              </a:rPr>
              <a:t>.</a:t>
            </a:r>
            <a:endParaRPr lang="vi-VN" sz="2200" dirty="0">
              <a:solidFill>
                <a:srgbClr val="000000"/>
              </a:solidFill>
              <a:latin typeface="UTM Avo" panose="02040603050506020204" pitchFamily="18"/>
            </a:endParaRPr>
          </a:p>
        </p:txBody>
      </p:sp>
      <p:pic>
        <p:nvPicPr>
          <p:cNvPr id="4" name="Picture 2">
            <a:extLst>
              <a:ext uri="{FF2B5EF4-FFF2-40B4-BE49-F238E27FC236}">
                <a16:creationId xmlns:a16="http://schemas.microsoft.com/office/drawing/2014/main" id="{BD3A7D1F-AB0E-2B47-3838-3A2D1FD75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129" y="3270246"/>
            <a:ext cx="3947533" cy="198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69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TextBox 1">
            <a:extLst>
              <a:ext uri="{FF2B5EF4-FFF2-40B4-BE49-F238E27FC236}">
                <a16:creationId xmlns:a16="http://schemas.microsoft.com/office/drawing/2014/main" id="{97D843AA-486F-A88C-8E4D-6D90F1568A32}"/>
              </a:ext>
            </a:extLst>
          </p:cNvPr>
          <p:cNvSpPr txBox="1"/>
          <p:nvPr/>
        </p:nvSpPr>
        <p:spPr>
          <a:xfrm>
            <a:off x="1518133" y="1533024"/>
            <a:ext cx="9347033" cy="1036053"/>
          </a:xfrm>
          <a:prstGeom prst="rect">
            <a:avLst/>
          </a:prstGeom>
          <a:noFill/>
        </p:spPr>
        <p:txBody>
          <a:bodyPr wrap="square">
            <a:spAutoFit/>
          </a:bodyPr>
          <a:lstStyle/>
          <a:p>
            <a:pPr algn="ctr">
              <a:lnSpc>
                <a:spcPct val="150000"/>
              </a:lnSpc>
            </a:pPr>
            <a:r>
              <a:rPr lang="en-US" sz="2200" b="1" dirty="0">
                <a:latin typeface="UTM Avo" panose="02040603050506020204" pitchFamily="18"/>
              </a:rPr>
              <a:t>4. </a:t>
            </a:r>
            <a:r>
              <a:rPr lang="vi-VN" sz="2200" dirty="0">
                <a:latin typeface="UTM Avo" panose="02040603050506020204" pitchFamily="18"/>
              </a:rPr>
              <a:t>Hai nguyên tử N kết hợp với nhau tạo thành phân tử nitrogen. Hãy vẽ sơ đồ tạo thành liên kết trong phân tử nitrogen</a:t>
            </a:r>
            <a:r>
              <a:rPr lang="en-US" sz="2200" dirty="0">
                <a:latin typeface="UTM Avo" panose="02040603050506020204" pitchFamily="18"/>
              </a:rPr>
              <a:t>.</a:t>
            </a:r>
          </a:p>
        </p:txBody>
      </p:sp>
      <p:sp>
        <p:nvSpPr>
          <p:cNvPr id="3" name="TextBox 2">
            <a:extLst>
              <a:ext uri="{FF2B5EF4-FFF2-40B4-BE49-F238E27FC236}">
                <a16:creationId xmlns:a16="http://schemas.microsoft.com/office/drawing/2014/main" id="{29DD682E-8058-CA36-7C7E-3857D0A43FF8}"/>
              </a:ext>
            </a:extLst>
          </p:cNvPr>
          <p:cNvSpPr txBox="1"/>
          <p:nvPr/>
        </p:nvSpPr>
        <p:spPr>
          <a:xfrm>
            <a:off x="845869" y="2716630"/>
            <a:ext cx="10691563" cy="18735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lnSpc>
                <a:spcPct val="150000"/>
              </a:lnSpc>
            </a:pPr>
            <a:r>
              <a:rPr lang="vi-VN" sz="2000" dirty="0">
                <a:solidFill>
                  <a:srgbClr val="000000"/>
                </a:solidFill>
                <a:latin typeface="UTM Avo" panose="02040603050506020204" pitchFamily="18"/>
              </a:rPr>
              <a:t>Vì mỗi nguyên tử N đều có 5 electron ở lớp vỏ ngoài cùng =&gt; Cần nhận thêm 3 electron vào lớp vỏ ngoài cùng để có lớp vỏ electron bền vững tương tự khí hiếm</a:t>
            </a:r>
          </a:p>
          <a:p>
            <a:pPr algn="l">
              <a:lnSpc>
                <a:spcPct val="150000"/>
              </a:lnSpc>
            </a:pPr>
            <a:r>
              <a:rPr lang="vi-VN" sz="2000" dirty="0">
                <a:solidFill>
                  <a:srgbClr val="000000"/>
                </a:solidFill>
                <a:latin typeface="UTM Avo" panose="02040603050506020204" pitchFamily="18"/>
              </a:rPr>
              <a:t>=&gt; Khi 2 nguyên tử N liên kết với nhau, mỗi nguyên tử sẽ góp 3 electron ở tạo ra 3 đôi electron dùng chung</a:t>
            </a:r>
            <a:r>
              <a:rPr lang="en-US" sz="2000" dirty="0">
                <a:solidFill>
                  <a:srgbClr val="000000"/>
                </a:solidFill>
                <a:latin typeface="UTM Avo" panose="02040603050506020204" pitchFamily="18"/>
              </a:rPr>
              <a:t>.</a:t>
            </a:r>
            <a:endParaRPr lang="vi-VN" sz="2000" dirty="0">
              <a:solidFill>
                <a:srgbClr val="000000"/>
              </a:solidFill>
              <a:latin typeface="UTM Avo" panose="02040603050506020204" pitchFamily="18"/>
            </a:endParaRPr>
          </a:p>
        </p:txBody>
      </p:sp>
      <p:pic>
        <p:nvPicPr>
          <p:cNvPr id="4" name="Picture 3" descr="A diagram of a red circle with blue dots and arrows&#10;&#10;Description automatically generated">
            <a:extLst>
              <a:ext uri="{FF2B5EF4-FFF2-40B4-BE49-F238E27FC236}">
                <a16:creationId xmlns:a16="http://schemas.microsoft.com/office/drawing/2014/main" id="{2D671BCC-300B-4F16-DF99-27AE31DA2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224" y="4737773"/>
            <a:ext cx="8515552" cy="1844424"/>
          </a:xfrm>
          <a:prstGeom prst="rect">
            <a:avLst/>
          </a:prstGeom>
        </p:spPr>
      </p:pic>
    </p:spTree>
    <p:extLst>
      <p:ext uri="{BB962C8B-B14F-4D97-AF65-F5344CB8AC3E}">
        <p14:creationId xmlns:p14="http://schemas.microsoft.com/office/powerpoint/2010/main" val="68597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Rectangle 1">
            <a:extLst>
              <a:ext uri="{FF2B5EF4-FFF2-40B4-BE49-F238E27FC236}">
                <a16:creationId xmlns:a16="http://schemas.microsoft.com/office/drawing/2014/main" id="{FADF282F-6832-04E7-7608-92404FD806A6}"/>
              </a:ext>
            </a:extLst>
          </p:cNvPr>
          <p:cNvSpPr/>
          <p:nvPr/>
        </p:nvSpPr>
        <p:spPr>
          <a:xfrm>
            <a:off x="939904" y="1874420"/>
            <a:ext cx="10312191" cy="3473067"/>
          </a:xfrm>
          <a:prstGeom prst="rect">
            <a:avLst/>
          </a:prstGeom>
        </p:spPr>
        <p:txBody>
          <a:bodyPr wrap="square">
            <a:spAutoFit/>
          </a:bodyPr>
          <a:lstStyle/>
          <a:p>
            <a:pPr algn="just">
              <a:lnSpc>
                <a:spcPct val="150000"/>
              </a:lnSpc>
            </a:pPr>
            <a:r>
              <a:rPr lang="en-US" sz="2500" b="1" dirty="0">
                <a:latin typeface="UTM Avo" panose="02040603050506020204" pitchFamily="18"/>
                <a:cs typeface="Arial" panose="020B0604020202020204" pitchFamily="34" charset="0"/>
              </a:rPr>
              <a:t>5. </a:t>
            </a:r>
            <a:r>
              <a:rPr lang="en-US" sz="2500" dirty="0">
                <a:latin typeface="UTM Avo" panose="02040603050506020204" pitchFamily="18"/>
                <a:cs typeface="Arial" panose="020B0604020202020204" pitchFamily="34" charset="0"/>
              </a:rPr>
              <a:t>Khi </a:t>
            </a:r>
            <a:r>
              <a:rPr lang="en-US" sz="2500" dirty="0" err="1">
                <a:latin typeface="UTM Avo" panose="02040603050506020204" pitchFamily="18"/>
                <a:cs typeface="Arial" panose="020B0604020202020204" pitchFamily="34" charset="0"/>
              </a:rPr>
              <a:t>nguyên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tử</a:t>
            </a:r>
            <a:r>
              <a:rPr lang="en-US" sz="2500" dirty="0">
                <a:latin typeface="UTM Avo" panose="02040603050506020204" pitchFamily="18"/>
                <a:cs typeface="Arial" panose="020B0604020202020204" pitchFamily="34" charset="0"/>
              </a:rPr>
              <a:t> X </a:t>
            </a:r>
            <a:r>
              <a:rPr lang="en-US" sz="2500" dirty="0" err="1">
                <a:latin typeface="UTM Avo" panose="02040603050506020204" pitchFamily="18"/>
                <a:cs typeface="Arial" panose="020B0604020202020204" pitchFamily="34" charset="0"/>
              </a:rPr>
              <a:t>liên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kết</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với</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nguyên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tử</a:t>
            </a:r>
            <a:r>
              <a:rPr lang="en-US" sz="2500" dirty="0">
                <a:latin typeface="UTM Avo" panose="02040603050506020204" pitchFamily="18"/>
                <a:cs typeface="Arial" panose="020B0604020202020204" pitchFamily="34" charset="0"/>
              </a:rPr>
              <a:t> Y </a:t>
            </a:r>
            <a:r>
              <a:rPr lang="en-US" sz="2500" dirty="0" err="1">
                <a:latin typeface="UTM Avo" panose="02040603050506020204" pitchFamily="18"/>
                <a:cs typeface="Arial" panose="020B0604020202020204" pitchFamily="34" charset="0"/>
              </a:rPr>
              <a:t>đã</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diễn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ra</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các</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quá</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trình</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như</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sau</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nguyên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tử</a:t>
            </a:r>
            <a:r>
              <a:rPr lang="en-US" sz="2500" dirty="0">
                <a:latin typeface="UTM Avo" panose="02040603050506020204" pitchFamily="18"/>
                <a:cs typeface="Arial" panose="020B0604020202020204" pitchFamily="34" charset="0"/>
              </a:rPr>
              <a:t> X </a:t>
            </a:r>
            <a:r>
              <a:rPr lang="en-US" sz="2500" dirty="0" err="1">
                <a:latin typeface="UTM Avo" panose="02040603050506020204" pitchFamily="18"/>
                <a:cs typeface="Arial" panose="020B0604020202020204" pitchFamily="34" charset="0"/>
              </a:rPr>
              <a:t>nhường</a:t>
            </a:r>
            <a:r>
              <a:rPr lang="en-US" sz="2500" dirty="0">
                <a:latin typeface="UTM Avo" panose="02040603050506020204" pitchFamily="18"/>
                <a:cs typeface="Arial" panose="020B0604020202020204" pitchFamily="34" charset="0"/>
              </a:rPr>
              <a:t> electron </a:t>
            </a:r>
            <a:r>
              <a:rPr lang="en-US" sz="2500" dirty="0" err="1">
                <a:latin typeface="UTM Avo" panose="02040603050506020204" pitchFamily="18"/>
                <a:cs typeface="Arial" panose="020B0604020202020204" pitchFamily="34" charset="0"/>
              </a:rPr>
              <a:t>để</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trở</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thành</a:t>
            </a:r>
            <a:r>
              <a:rPr lang="en-US" sz="2500" dirty="0">
                <a:latin typeface="UTM Avo" panose="02040603050506020204" pitchFamily="18"/>
                <a:cs typeface="Arial" panose="020B0604020202020204" pitchFamily="34" charset="0"/>
              </a:rPr>
              <a:t> cation X</a:t>
            </a:r>
            <a:r>
              <a:rPr lang="en-US" sz="2500" baseline="30000" dirty="0">
                <a:latin typeface="UTM Avo" panose="02040603050506020204" pitchFamily="18"/>
                <a:cs typeface="Arial" panose="020B0604020202020204" pitchFamily="34" charset="0"/>
              </a:rPr>
              <a:t>+</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và</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nguyên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tử</a:t>
            </a:r>
            <a:r>
              <a:rPr lang="en-US" sz="2500" dirty="0">
                <a:latin typeface="UTM Avo" panose="02040603050506020204" pitchFamily="18"/>
                <a:cs typeface="Arial" panose="020B0604020202020204" pitchFamily="34" charset="0"/>
              </a:rPr>
              <a:t> Y </a:t>
            </a:r>
            <a:r>
              <a:rPr lang="en-US" sz="2500" dirty="0" err="1">
                <a:latin typeface="UTM Avo" panose="02040603050506020204" pitchFamily="18"/>
                <a:cs typeface="Arial" panose="020B0604020202020204" pitchFamily="34" charset="0"/>
              </a:rPr>
              <a:t>nhận</a:t>
            </a:r>
            <a:r>
              <a:rPr lang="en-US" sz="2500" dirty="0">
                <a:latin typeface="UTM Avo" panose="02040603050506020204" pitchFamily="18"/>
                <a:cs typeface="Arial" panose="020B0604020202020204" pitchFamily="34" charset="0"/>
              </a:rPr>
              <a:t> electron </a:t>
            </a:r>
            <a:r>
              <a:rPr lang="en-US" sz="2500" dirty="0" err="1">
                <a:latin typeface="UTM Avo" panose="02040603050506020204" pitchFamily="18"/>
                <a:cs typeface="Arial" panose="020B0604020202020204" pitchFamily="34" charset="0"/>
              </a:rPr>
              <a:t>để</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trở</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thành</a:t>
            </a:r>
            <a:r>
              <a:rPr lang="en-US" sz="2500" dirty="0">
                <a:latin typeface="UTM Avo" panose="02040603050506020204" pitchFamily="18"/>
                <a:cs typeface="Arial" panose="020B0604020202020204" pitchFamily="34" charset="0"/>
              </a:rPr>
              <a:t> anion Y</a:t>
            </a:r>
            <a:r>
              <a:rPr lang="en-US" sz="2500" baseline="30000" dirty="0">
                <a:latin typeface="UTM Avo" panose="02040603050506020204" pitchFamily="18"/>
                <a:cs typeface="Arial" panose="020B0604020202020204" pitchFamily="34" charset="0"/>
              </a:rPr>
              <a:t>-</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Biết</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rằng</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trong</a:t>
            </a:r>
            <a:r>
              <a:rPr lang="en-US" sz="2500" dirty="0">
                <a:latin typeface="UTM Avo" panose="02040603050506020204" pitchFamily="18"/>
                <a:cs typeface="Arial" panose="020B0604020202020204" pitchFamily="34" charset="0"/>
              </a:rPr>
              <a:t> cation X</a:t>
            </a:r>
            <a:r>
              <a:rPr lang="en-US" sz="2500" baseline="30000" dirty="0">
                <a:latin typeface="UTM Avo" panose="02040603050506020204" pitchFamily="18"/>
                <a:cs typeface="Arial" panose="020B0604020202020204" pitchFamily="34" charset="0"/>
              </a:rPr>
              <a:t>+</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và</a:t>
            </a:r>
            <a:r>
              <a:rPr lang="en-US" sz="2500" dirty="0">
                <a:latin typeface="UTM Avo" panose="02040603050506020204" pitchFamily="18"/>
                <a:cs typeface="Arial" panose="020B0604020202020204" pitchFamily="34" charset="0"/>
              </a:rPr>
              <a:t> anion Y</a:t>
            </a:r>
            <a:r>
              <a:rPr lang="en-US" sz="2500" baseline="30000" dirty="0">
                <a:latin typeface="UTM Avo" panose="02040603050506020204" pitchFamily="18"/>
                <a:cs typeface="Arial" panose="020B0604020202020204" pitchFamily="34" charset="0"/>
              </a:rPr>
              <a:t>-</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đều</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có</a:t>
            </a:r>
            <a:r>
              <a:rPr lang="en-US" sz="2500" dirty="0">
                <a:latin typeface="UTM Avo" panose="02040603050506020204" pitchFamily="18"/>
                <a:cs typeface="Arial" panose="020B0604020202020204" pitchFamily="34" charset="0"/>
              </a:rPr>
              <a:t> 10 electron. </a:t>
            </a:r>
          </a:p>
          <a:p>
            <a:pPr algn="just">
              <a:lnSpc>
                <a:spcPct val="150000"/>
              </a:lnSpc>
            </a:pPr>
            <a:r>
              <a:rPr lang="en-US" sz="2500" dirty="0">
                <a:latin typeface="UTM Avo" panose="02040603050506020204" pitchFamily="18"/>
                <a:cs typeface="Arial" panose="020B0604020202020204" pitchFamily="34" charset="0"/>
              </a:rPr>
              <a:t>a. </a:t>
            </a:r>
            <a:r>
              <a:rPr lang="en-US" sz="2500" dirty="0" err="1">
                <a:latin typeface="UTM Avo" panose="02040603050506020204" pitchFamily="18"/>
                <a:cs typeface="Arial" panose="020B0604020202020204" pitchFamily="34" charset="0"/>
              </a:rPr>
              <a:t>Tính</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số</a:t>
            </a:r>
            <a:r>
              <a:rPr lang="en-US" sz="2500" dirty="0">
                <a:latin typeface="UTM Avo" panose="02040603050506020204" pitchFamily="18"/>
                <a:cs typeface="Arial" panose="020B0604020202020204" pitchFamily="34" charset="0"/>
              </a:rPr>
              <a:t> electron </a:t>
            </a:r>
            <a:r>
              <a:rPr lang="en-US" sz="2500" dirty="0" err="1">
                <a:latin typeface="UTM Avo" panose="02040603050506020204" pitchFamily="18"/>
                <a:cs typeface="Arial" panose="020B0604020202020204" pitchFamily="34" charset="0"/>
              </a:rPr>
              <a:t>có</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trong</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nguyên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tử</a:t>
            </a:r>
            <a:r>
              <a:rPr lang="en-US" sz="2500" dirty="0">
                <a:latin typeface="UTM Avo" panose="02040603050506020204" pitchFamily="18"/>
                <a:cs typeface="Arial" panose="020B0604020202020204" pitchFamily="34" charset="0"/>
              </a:rPr>
              <a:t> X.</a:t>
            </a:r>
          </a:p>
          <a:p>
            <a:pPr algn="just">
              <a:lnSpc>
                <a:spcPct val="150000"/>
              </a:lnSpc>
            </a:pPr>
            <a:r>
              <a:rPr lang="en-US" sz="2500" dirty="0">
                <a:latin typeface="UTM Avo" panose="02040603050506020204" pitchFamily="18"/>
                <a:cs typeface="Arial" panose="020B0604020202020204" pitchFamily="34" charset="0"/>
              </a:rPr>
              <a:t>b. </a:t>
            </a:r>
            <a:r>
              <a:rPr lang="en-US" sz="2500" dirty="0" err="1">
                <a:latin typeface="UTM Avo" panose="02040603050506020204" pitchFamily="18"/>
                <a:cs typeface="Arial" panose="020B0604020202020204" pitchFamily="34" charset="0"/>
              </a:rPr>
              <a:t>Tính</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số</a:t>
            </a:r>
            <a:r>
              <a:rPr lang="en-US" sz="2500" dirty="0">
                <a:latin typeface="UTM Avo" panose="02040603050506020204" pitchFamily="18"/>
                <a:cs typeface="Arial" panose="020B0604020202020204" pitchFamily="34" charset="0"/>
              </a:rPr>
              <a:t> proton </a:t>
            </a:r>
            <a:r>
              <a:rPr lang="en-US" sz="2500" dirty="0" err="1">
                <a:latin typeface="UTM Avo" panose="02040603050506020204" pitchFamily="18"/>
                <a:cs typeface="Arial" panose="020B0604020202020204" pitchFamily="34" charset="0"/>
              </a:rPr>
              <a:t>có</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trong</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hạt</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nhân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của</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nguyên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tử</a:t>
            </a:r>
            <a:r>
              <a:rPr lang="en-US" sz="2500" dirty="0">
                <a:latin typeface="UTM Avo" panose="02040603050506020204" pitchFamily="18"/>
                <a:cs typeface="Arial" panose="020B0604020202020204" pitchFamily="34" charset="0"/>
              </a:rPr>
              <a:t> Y. </a:t>
            </a:r>
          </a:p>
        </p:txBody>
      </p:sp>
    </p:spTree>
    <p:extLst>
      <p:ext uri="{BB962C8B-B14F-4D97-AF65-F5344CB8AC3E}">
        <p14:creationId xmlns:p14="http://schemas.microsoft.com/office/powerpoint/2010/main" val="275774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Rectangle 1">
            <a:extLst>
              <a:ext uri="{FF2B5EF4-FFF2-40B4-BE49-F238E27FC236}">
                <a16:creationId xmlns:a16="http://schemas.microsoft.com/office/drawing/2014/main" id="{3E30DF81-F313-4E61-1187-CC418DBABDB0}"/>
              </a:ext>
            </a:extLst>
          </p:cNvPr>
          <p:cNvSpPr/>
          <p:nvPr/>
        </p:nvSpPr>
        <p:spPr>
          <a:xfrm>
            <a:off x="1451622" y="2415278"/>
            <a:ext cx="9288755" cy="2713500"/>
          </a:xfrm>
          <a:prstGeom prst="rect">
            <a:avLst/>
          </a:prstGeom>
        </p:spPr>
        <p:txBody>
          <a:bodyPr wrap="square">
            <a:spAutoFit/>
          </a:bodyPr>
          <a:lstStyle/>
          <a:p>
            <a:pPr algn="just">
              <a:lnSpc>
                <a:spcPct val="150000"/>
              </a:lnSpc>
              <a:spcBef>
                <a:spcPts val="600"/>
              </a:spcBef>
            </a:pPr>
            <a:r>
              <a:rPr lang="en-US" sz="2200" dirty="0" err="1">
                <a:latin typeface="UTM Avo" panose="02040603050506020204" pitchFamily="18"/>
                <a:ea typeface="Calibri" panose="020F0502020204030204" pitchFamily="34" charset="0"/>
                <a:cs typeface="Arial" panose="020B0604020202020204" pitchFamily="34" charset="0"/>
              </a:rPr>
              <a:t>Nguyên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tử</a:t>
            </a:r>
            <a:r>
              <a:rPr lang="en-US" sz="2200" dirty="0">
                <a:latin typeface="UTM Avo" panose="02040603050506020204" pitchFamily="18"/>
                <a:ea typeface="Calibri" panose="020F0502020204030204" pitchFamily="34" charset="0"/>
                <a:cs typeface="Arial" panose="020B0604020202020204" pitchFamily="34" charset="0"/>
              </a:rPr>
              <a:t> X </a:t>
            </a:r>
            <a:r>
              <a:rPr lang="en-US" sz="2200" dirty="0" err="1">
                <a:latin typeface="UTM Avo" panose="02040603050506020204" pitchFamily="18"/>
                <a:ea typeface="Calibri" panose="020F0502020204030204" pitchFamily="34" charset="0"/>
                <a:cs typeface="Arial" panose="020B0604020202020204" pitchFamily="34" charset="0"/>
              </a:rPr>
              <a:t>cho</a:t>
            </a:r>
            <a:r>
              <a:rPr lang="en-US" sz="2200" dirty="0">
                <a:latin typeface="UTM Avo" panose="02040603050506020204" pitchFamily="18"/>
                <a:ea typeface="Calibri" panose="020F0502020204030204" pitchFamily="34" charset="0"/>
                <a:cs typeface="Arial" panose="020B0604020202020204" pitchFamily="34" charset="0"/>
              </a:rPr>
              <a:t> 1 electron </a:t>
            </a:r>
            <a:r>
              <a:rPr lang="en-US" sz="2200" dirty="0" err="1">
                <a:latin typeface="UTM Avo" panose="02040603050506020204" pitchFamily="18"/>
                <a:ea typeface="Calibri" panose="020F0502020204030204" pitchFamily="34" charset="0"/>
                <a:cs typeface="Arial" panose="020B0604020202020204" pitchFamily="34" charset="0"/>
              </a:rPr>
              <a:t>để</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chuyển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thành</a:t>
            </a:r>
            <a:r>
              <a:rPr lang="en-US" sz="2200" dirty="0">
                <a:latin typeface="UTM Avo" panose="02040603050506020204" pitchFamily="18"/>
                <a:ea typeface="Calibri" panose="020F0502020204030204" pitchFamily="34" charset="0"/>
                <a:cs typeface="Arial" panose="020B0604020202020204" pitchFamily="34" charset="0"/>
              </a:rPr>
              <a:t> X</a:t>
            </a:r>
            <a:r>
              <a:rPr lang="en-US" sz="2200" baseline="30000" dirty="0">
                <a:latin typeface="UTM Avo" panose="02040603050506020204" pitchFamily="18"/>
                <a:ea typeface="Calibri" panose="020F0502020204030204" pitchFamily="34" charset="0"/>
                <a:cs typeface="Arial" panose="020B0604020202020204" pitchFamily="34" charset="0"/>
              </a:rPr>
              <a:t>+</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nguyên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tử</a:t>
            </a:r>
            <a:r>
              <a:rPr lang="en-US" sz="2200" dirty="0">
                <a:latin typeface="UTM Avo" panose="02040603050506020204" pitchFamily="18"/>
                <a:ea typeface="Calibri" panose="020F0502020204030204" pitchFamily="34" charset="0"/>
                <a:cs typeface="Arial" panose="020B0604020202020204" pitchFamily="34" charset="0"/>
              </a:rPr>
              <a:t> Y </a:t>
            </a:r>
            <a:r>
              <a:rPr lang="en-US" sz="2200" dirty="0" err="1">
                <a:latin typeface="UTM Avo" panose="02040603050506020204" pitchFamily="18"/>
                <a:ea typeface="Calibri" panose="020F0502020204030204" pitchFamily="34" charset="0"/>
                <a:cs typeface="Arial" panose="020B0604020202020204" pitchFamily="34" charset="0"/>
              </a:rPr>
              <a:t>nhận</a:t>
            </a:r>
            <a:r>
              <a:rPr lang="en-US" sz="2200" dirty="0">
                <a:latin typeface="UTM Avo" panose="02040603050506020204" pitchFamily="18"/>
                <a:ea typeface="Calibri" panose="020F0502020204030204" pitchFamily="34" charset="0"/>
                <a:cs typeface="Arial" panose="020B0604020202020204" pitchFamily="34" charset="0"/>
              </a:rPr>
              <a:t> 1 electron </a:t>
            </a:r>
            <a:r>
              <a:rPr lang="en-US" sz="2200" dirty="0" err="1">
                <a:latin typeface="UTM Avo" panose="02040603050506020204" pitchFamily="18"/>
                <a:ea typeface="Calibri" panose="020F0502020204030204" pitchFamily="34" charset="0"/>
                <a:cs typeface="Arial" panose="020B0604020202020204" pitchFamily="34" charset="0"/>
              </a:rPr>
              <a:t>để</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chuyển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thành</a:t>
            </a:r>
            <a:r>
              <a:rPr lang="en-US" sz="2200" dirty="0">
                <a:latin typeface="UTM Avo" panose="02040603050506020204" pitchFamily="18"/>
                <a:ea typeface="Calibri" panose="020F0502020204030204" pitchFamily="34" charset="0"/>
                <a:cs typeface="Arial" panose="020B0604020202020204" pitchFamily="34" charset="0"/>
              </a:rPr>
              <a:t> Y</a:t>
            </a:r>
            <a:r>
              <a:rPr lang="en-US" sz="2200" baseline="30000" dirty="0">
                <a:latin typeface="UTM Avo" panose="02040603050506020204" pitchFamily="18"/>
                <a:ea typeface="Calibri" panose="020F0502020204030204" pitchFamily="34" charset="0"/>
                <a:cs typeface="Arial" panose="020B0604020202020204" pitchFamily="34" charset="0"/>
              </a:rPr>
              <a:t>-</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Vì</a:t>
            </a:r>
            <a:r>
              <a:rPr lang="en-US" sz="2200" dirty="0">
                <a:latin typeface="UTM Avo" panose="02040603050506020204" pitchFamily="18"/>
                <a:ea typeface="Calibri" panose="020F0502020204030204" pitchFamily="34" charset="0"/>
                <a:cs typeface="Arial" panose="020B0604020202020204" pitchFamily="34" charset="0"/>
              </a:rPr>
              <a:t> X</a:t>
            </a:r>
            <a:r>
              <a:rPr lang="en-US" sz="2200" baseline="300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và</a:t>
            </a:r>
            <a:r>
              <a:rPr lang="en-US" sz="2200" dirty="0">
                <a:latin typeface="UTM Avo" panose="02040603050506020204" pitchFamily="18"/>
                <a:ea typeface="Calibri" panose="020F0502020204030204" pitchFamily="34" charset="0"/>
                <a:cs typeface="Arial" panose="020B0604020202020204" pitchFamily="34" charset="0"/>
              </a:rPr>
              <a:t> Y</a:t>
            </a:r>
            <a:r>
              <a:rPr lang="en-US" sz="2200" baseline="300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đều</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có</a:t>
            </a:r>
            <a:r>
              <a:rPr lang="en-US" sz="2200" dirty="0">
                <a:latin typeface="UTM Avo" panose="02040603050506020204" pitchFamily="18"/>
                <a:ea typeface="Calibri" panose="020F0502020204030204" pitchFamily="34" charset="0"/>
                <a:cs typeface="Arial" panose="020B0604020202020204" pitchFamily="34" charset="0"/>
              </a:rPr>
              <a:t> 10 electron </a:t>
            </a:r>
            <a:r>
              <a:rPr lang="en-US" sz="2200" dirty="0" err="1">
                <a:latin typeface="UTM Avo" panose="02040603050506020204" pitchFamily="18"/>
                <a:ea typeface="Calibri" panose="020F0502020204030204" pitchFamily="34" charset="0"/>
                <a:cs typeface="Arial" panose="020B0604020202020204" pitchFamily="34" charset="0"/>
              </a:rPr>
              <a:t>nên</a:t>
            </a:r>
            <a:r>
              <a:rPr lang="en-US" sz="2200" dirty="0">
                <a:latin typeface="UTM Avo" panose="02040603050506020204" pitchFamily="18"/>
                <a:ea typeface="Calibri" panose="020F0502020204030204" pitchFamily="34" charset="0"/>
                <a:cs typeface="Arial" panose="020B0604020202020204" pitchFamily="34" charset="0"/>
              </a:rPr>
              <a:t>:</a:t>
            </a:r>
          </a:p>
          <a:p>
            <a:pPr algn="just">
              <a:lnSpc>
                <a:spcPct val="150000"/>
              </a:lnSpc>
              <a:spcBef>
                <a:spcPts val="600"/>
              </a:spcBef>
            </a:pPr>
            <a:r>
              <a:rPr lang="en-US" sz="2200" b="1" dirty="0">
                <a:latin typeface="UTM Avo" panose="02040603050506020204" pitchFamily="18"/>
                <a:ea typeface="Calibri" panose="020F0502020204030204" pitchFamily="34" charset="0"/>
                <a:cs typeface="Arial" panose="020B0604020202020204" pitchFamily="34" charset="0"/>
              </a:rPr>
              <a:t>a. </a:t>
            </a:r>
            <a:r>
              <a:rPr lang="en-US" sz="2200" dirty="0" err="1">
                <a:latin typeface="UTM Avo" panose="02040603050506020204" pitchFamily="18"/>
                <a:ea typeface="Calibri" panose="020F0502020204030204" pitchFamily="34" charset="0"/>
                <a:cs typeface="Arial" panose="020B0604020202020204" pitchFamily="34" charset="0"/>
              </a:rPr>
              <a:t>Nguyên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tử</a:t>
            </a:r>
            <a:r>
              <a:rPr lang="en-US" sz="2200" dirty="0">
                <a:latin typeface="UTM Avo" panose="02040603050506020204" pitchFamily="18"/>
                <a:ea typeface="Calibri" panose="020F0502020204030204" pitchFamily="34" charset="0"/>
                <a:cs typeface="Arial" panose="020B0604020202020204" pitchFamily="34" charset="0"/>
              </a:rPr>
              <a:t> X </a:t>
            </a:r>
            <a:r>
              <a:rPr lang="en-US" sz="2200" dirty="0" err="1">
                <a:latin typeface="UTM Avo" panose="02040603050506020204" pitchFamily="18"/>
                <a:ea typeface="Calibri" panose="020F0502020204030204" pitchFamily="34" charset="0"/>
                <a:cs typeface="Arial" panose="020B0604020202020204" pitchFamily="34" charset="0"/>
              </a:rPr>
              <a:t>có</a:t>
            </a:r>
            <a:r>
              <a:rPr lang="en-US" sz="2200" dirty="0">
                <a:latin typeface="UTM Avo" panose="02040603050506020204" pitchFamily="18"/>
                <a:ea typeface="Calibri" panose="020F0502020204030204" pitchFamily="34" charset="0"/>
                <a:cs typeface="Arial" panose="020B0604020202020204" pitchFamily="34" charset="0"/>
              </a:rPr>
              <a:t>: 10 electron + 1 electron = 11 electron.</a:t>
            </a:r>
          </a:p>
          <a:p>
            <a:pPr algn="just">
              <a:lnSpc>
                <a:spcPct val="150000"/>
              </a:lnSpc>
              <a:spcBef>
                <a:spcPts val="600"/>
              </a:spcBef>
            </a:pPr>
            <a:r>
              <a:rPr lang="en-US" sz="2200" b="1" dirty="0">
                <a:latin typeface="UTM Avo" panose="02040603050506020204" pitchFamily="18"/>
                <a:ea typeface="Calibri" panose="020F0502020204030204" pitchFamily="34" charset="0"/>
                <a:cs typeface="Arial" panose="020B0604020202020204" pitchFamily="34" charset="0"/>
              </a:rPr>
              <a:t>b. </a:t>
            </a:r>
            <a:r>
              <a:rPr lang="en-US" sz="2200" dirty="0" err="1">
                <a:latin typeface="UTM Avo" panose="02040603050506020204" pitchFamily="18"/>
                <a:ea typeface="Calibri" panose="020F0502020204030204" pitchFamily="34" charset="0"/>
                <a:cs typeface="Arial" panose="020B0604020202020204" pitchFamily="34" charset="0"/>
              </a:rPr>
              <a:t>Nguyên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tử</a:t>
            </a:r>
            <a:r>
              <a:rPr lang="en-US" sz="2200" dirty="0">
                <a:latin typeface="UTM Avo" panose="02040603050506020204" pitchFamily="18"/>
                <a:ea typeface="Calibri" panose="020F0502020204030204" pitchFamily="34" charset="0"/>
                <a:cs typeface="Arial" panose="020B0604020202020204" pitchFamily="34" charset="0"/>
              </a:rPr>
              <a:t> Y </a:t>
            </a:r>
            <a:r>
              <a:rPr lang="en-US" sz="2200" dirty="0" err="1">
                <a:latin typeface="UTM Avo" panose="02040603050506020204" pitchFamily="18"/>
                <a:ea typeface="Calibri" panose="020F0502020204030204" pitchFamily="34" charset="0"/>
                <a:cs typeface="Arial" panose="020B0604020202020204" pitchFamily="34" charset="0"/>
              </a:rPr>
              <a:t>có</a:t>
            </a:r>
            <a:r>
              <a:rPr lang="en-US" sz="2200" dirty="0">
                <a:latin typeface="UTM Avo" panose="02040603050506020204" pitchFamily="18"/>
                <a:ea typeface="Calibri" panose="020F0502020204030204" pitchFamily="34" charset="0"/>
                <a:cs typeface="Arial" panose="020B0604020202020204" pitchFamily="34" charset="0"/>
              </a:rPr>
              <a:t>: 10 </a:t>
            </a:r>
            <a:r>
              <a:rPr lang="en-US" sz="2200" dirty="0" err="1">
                <a:latin typeface="UTM Avo" panose="02040603050506020204" pitchFamily="18"/>
                <a:ea typeface="Calibri" panose="020F0502020204030204" pitchFamily="34" charset="0"/>
                <a:cs typeface="Arial" panose="020B0604020202020204" pitchFamily="34" charset="0"/>
              </a:rPr>
              <a:t>electrong</a:t>
            </a:r>
            <a:r>
              <a:rPr lang="en-US" sz="2200" dirty="0">
                <a:latin typeface="UTM Avo" panose="02040603050506020204" pitchFamily="18"/>
                <a:ea typeface="Calibri" panose="020F0502020204030204" pitchFamily="34" charset="0"/>
                <a:cs typeface="Arial" panose="020B0604020202020204" pitchFamily="34" charset="0"/>
              </a:rPr>
              <a:t> – 1 electron = 9 electron, do </a:t>
            </a:r>
            <a:r>
              <a:rPr lang="en-US" sz="2200" dirty="0" err="1">
                <a:latin typeface="UTM Avo" panose="02040603050506020204" pitchFamily="18"/>
                <a:ea typeface="Calibri" panose="020F0502020204030204" pitchFamily="34" charset="0"/>
                <a:cs typeface="Arial" panose="020B0604020202020204" pitchFamily="34" charset="0"/>
              </a:rPr>
              <a:t>đó</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số</a:t>
            </a:r>
            <a:r>
              <a:rPr lang="en-US" sz="2200" dirty="0">
                <a:latin typeface="UTM Avo" panose="02040603050506020204" pitchFamily="18"/>
                <a:ea typeface="Calibri" panose="020F0502020204030204" pitchFamily="34" charset="0"/>
                <a:cs typeface="Arial" panose="020B0604020202020204" pitchFamily="34" charset="0"/>
              </a:rPr>
              <a:t> proton </a:t>
            </a:r>
            <a:r>
              <a:rPr lang="en-US" sz="2200" dirty="0" err="1">
                <a:latin typeface="UTM Avo" panose="02040603050506020204" pitchFamily="18"/>
                <a:ea typeface="Calibri" panose="020F0502020204030204" pitchFamily="34" charset="0"/>
                <a:cs typeface="Arial" panose="020B0604020202020204" pitchFamily="34" charset="0"/>
              </a:rPr>
              <a:t>trong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hạt</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nhân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nguyên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tử</a:t>
            </a:r>
            <a:r>
              <a:rPr lang="en-US" sz="2200" dirty="0">
                <a:latin typeface="UTM Avo" panose="02040603050506020204" pitchFamily="18"/>
                <a:ea typeface="Calibri" panose="020F0502020204030204" pitchFamily="34" charset="0"/>
                <a:cs typeface="Arial" panose="020B0604020202020204" pitchFamily="34" charset="0"/>
              </a:rPr>
              <a:t> Y </a:t>
            </a:r>
            <a:r>
              <a:rPr lang="en-US" sz="2200" dirty="0" err="1">
                <a:latin typeface="UTM Avo" panose="02040603050506020204" pitchFamily="18"/>
                <a:ea typeface="Calibri" panose="020F0502020204030204" pitchFamily="34" charset="0"/>
                <a:cs typeface="Arial" panose="020B0604020202020204" pitchFamily="34" charset="0"/>
              </a:rPr>
              <a:t>là</a:t>
            </a:r>
            <a:r>
              <a:rPr lang="en-US" sz="2200" dirty="0">
                <a:latin typeface="UTM Avo" panose="02040603050506020204" pitchFamily="18"/>
                <a:ea typeface="Calibri" panose="020F0502020204030204" pitchFamily="34" charset="0"/>
                <a:cs typeface="Arial" panose="020B0604020202020204" pitchFamily="34" charset="0"/>
              </a:rPr>
              <a:t> 9.  </a:t>
            </a:r>
          </a:p>
        </p:txBody>
      </p:sp>
    </p:spTree>
    <p:extLst>
      <p:ext uri="{BB962C8B-B14F-4D97-AF65-F5344CB8AC3E}">
        <p14:creationId xmlns:p14="http://schemas.microsoft.com/office/powerpoint/2010/main" val="193500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51F9AC2C-6EFF-E3CF-73A5-4A357C08B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grpSp>
        <p:nvGrpSpPr>
          <p:cNvPr id="2" name="Google Shape;964;p53">
            <a:extLst>
              <a:ext uri="{FF2B5EF4-FFF2-40B4-BE49-F238E27FC236}">
                <a16:creationId xmlns:a16="http://schemas.microsoft.com/office/drawing/2014/main" id="{14B16655-BA56-3F86-0477-8D71F1EA14AC}"/>
              </a:ext>
            </a:extLst>
          </p:cNvPr>
          <p:cNvGrpSpPr/>
          <p:nvPr/>
        </p:nvGrpSpPr>
        <p:grpSpPr>
          <a:xfrm>
            <a:off x="5164782" y="2841144"/>
            <a:ext cx="1098858" cy="953615"/>
            <a:chOff x="1119600" y="1559196"/>
            <a:chExt cx="857250" cy="720000"/>
          </a:xfrm>
        </p:grpSpPr>
        <p:sp>
          <p:nvSpPr>
            <p:cNvPr id="3" name="Google Shape;965;p53">
              <a:extLst>
                <a:ext uri="{FF2B5EF4-FFF2-40B4-BE49-F238E27FC236}">
                  <a16:creationId xmlns:a16="http://schemas.microsoft.com/office/drawing/2014/main" id="{12848D49-F1BD-2722-AAE0-5D6CA2C01870}"/>
                </a:ext>
              </a:extLst>
            </p:cNvPr>
            <p:cNvSpPr/>
            <p:nvPr/>
          </p:nvSpPr>
          <p:spPr>
            <a:xfrm rot="5400000">
              <a:off x="1706850" y="1829196"/>
              <a:ext cx="360000" cy="180000"/>
            </a:xfrm>
            <a:prstGeom prst="triangle">
              <a:avLst>
                <a:gd name="adj" fmla="val 51093"/>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4" name="Google Shape;966;p53">
              <a:extLst>
                <a:ext uri="{FF2B5EF4-FFF2-40B4-BE49-F238E27FC236}">
                  <a16:creationId xmlns:a16="http://schemas.microsoft.com/office/drawing/2014/main" id="{E2BE5589-B444-9682-4BE0-D03439BAFC9C}"/>
                </a:ext>
              </a:extLst>
            </p:cNvPr>
            <p:cNvSpPr/>
            <p:nvPr/>
          </p:nvSpPr>
          <p:spPr>
            <a:xfrm>
              <a:off x="1119600" y="1559196"/>
              <a:ext cx="720000" cy="720000"/>
            </a:xfrm>
            <a:prstGeom prst="ellipse">
              <a:avLst/>
            </a:prstGeom>
            <a:solidFill>
              <a:schemeClr val="accent6"/>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grpSp>
      <p:grpSp>
        <p:nvGrpSpPr>
          <p:cNvPr id="5" name="Google Shape;967;p53">
            <a:extLst>
              <a:ext uri="{FF2B5EF4-FFF2-40B4-BE49-F238E27FC236}">
                <a16:creationId xmlns:a16="http://schemas.microsoft.com/office/drawing/2014/main" id="{313846BE-6CC7-FFCE-4E83-F1F5FEB53326}"/>
              </a:ext>
            </a:extLst>
          </p:cNvPr>
          <p:cNvGrpSpPr/>
          <p:nvPr/>
        </p:nvGrpSpPr>
        <p:grpSpPr>
          <a:xfrm>
            <a:off x="5164782" y="4336469"/>
            <a:ext cx="1098858" cy="936897"/>
            <a:chOff x="1119600" y="1559196"/>
            <a:chExt cx="857250" cy="720000"/>
          </a:xfrm>
        </p:grpSpPr>
        <p:sp>
          <p:nvSpPr>
            <p:cNvPr id="6" name="Google Shape;968;p53">
              <a:extLst>
                <a:ext uri="{FF2B5EF4-FFF2-40B4-BE49-F238E27FC236}">
                  <a16:creationId xmlns:a16="http://schemas.microsoft.com/office/drawing/2014/main" id="{B508F803-5F95-CA77-C696-CCC5F8013AC4}"/>
                </a:ext>
              </a:extLst>
            </p:cNvPr>
            <p:cNvSpPr/>
            <p:nvPr/>
          </p:nvSpPr>
          <p:spPr>
            <a:xfrm rot="5400000">
              <a:off x="1706850" y="1829196"/>
              <a:ext cx="360000" cy="180000"/>
            </a:xfrm>
            <a:prstGeom prst="triangle">
              <a:avLst>
                <a:gd name="adj" fmla="val 51093"/>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7" name="Google Shape;969;p53">
              <a:extLst>
                <a:ext uri="{FF2B5EF4-FFF2-40B4-BE49-F238E27FC236}">
                  <a16:creationId xmlns:a16="http://schemas.microsoft.com/office/drawing/2014/main" id="{C1641C86-DF16-267B-7DAB-485ADBC0A0D5}"/>
                </a:ext>
              </a:extLst>
            </p:cNvPr>
            <p:cNvSpPr/>
            <p:nvPr/>
          </p:nvSpPr>
          <p:spPr>
            <a:xfrm>
              <a:off x="1119600" y="1559196"/>
              <a:ext cx="720000" cy="720000"/>
            </a:xfrm>
            <a:prstGeom prst="ellipse">
              <a:avLst/>
            </a:prstGeom>
            <a:solidFill>
              <a:schemeClr val="accent6"/>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grpSp>
      <p:pic>
        <p:nvPicPr>
          <p:cNvPr id="8" name="Picture 3">
            <a:extLst>
              <a:ext uri="{FF2B5EF4-FFF2-40B4-BE49-F238E27FC236}">
                <a16:creationId xmlns:a16="http://schemas.microsoft.com/office/drawing/2014/main" id="{FBFCFAE7-4D87-5C9B-4FF2-E03956E8CD12}"/>
              </a:ext>
            </a:extLst>
          </p:cNvPr>
          <p:cNvPicPr>
            <a:picLocks noChangeAspect="1"/>
          </p:cNvPicPr>
          <p:nvPr/>
        </p:nvPicPr>
        <p:blipFill>
          <a:blip r:embed="rId4"/>
          <a:srcRect/>
          <a:stretch>
            <a:fillRect/>
          </a:stretch>
        </p:blipFill>
        <p:spPr>
          <a:xfrm>
            <a:off x="1172437" y="2376945"/>
            <a:ext cx="3448764" cy="3919049"/>
          </a:xfrm>
          <a:prstGeom prst="rect">
            <a:avLst/>
          </a:prstGeom>
        </p:spPr>
      </p:pic>
      <p:sp>
        <p:nvSpPr>
          <p:cNvPr id="9" name="TextBox 8">
            <a:extLst>
              <a:ext uri="{FF2B5EF4-FFF2-40B4-BE49-F238E27FC236}">
                <a16:creationId xmlns:a16="http://schemas.microsoft.com/office/drawing/2014/main" id="{2B241A56-1F44-76CB-D5C7-8DF8F71BCD23}"/>
              </a:ext>
            </a:extLst>
          </p:cNvPr>
          <p:cNvSpPr txBox="1"/>
          <p:nvPr/>
        </p:nvSpPr>
        <p:spPr>
          <a:xfrm>
            <a:off x="4537006" y="1630353"/>
            <a:ext cx="3918087" cy="63337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700" b="1"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sym typeface="Arial"/>
              </a:rPr>
              <a:t>HƯỚNG DẪN VỀ NHÀ </a:t>
            </a:r>
            <a:endParaRPr kumimoji="0" lang="en-US" sz="27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DE3C2C6C-FD5F-CDEB-B0AA-3EF31092E108}"/>
              </a:ext>
            </a:extLst>
          </p:cNvPr>
          <p:cNvSpPr txBox="1"/>
          <p:nvPr/>
        </p:nvSpPr>
        <p:spPr>
          <a:xfrm>
            <a:off x="6268828" y="4151049"/>
            <a:ext cx="4116144" cy="171765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Đọc</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và</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chuẩn</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bị</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trước</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p>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2300" b="1"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Bài 6. Hoá trị, công thức hoá học. </a:t>
            </a:r>
            <a:endParaRPr kumimoji="0" lang="en-US" sz="23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4389C0CA-7CAE-34B8-9794-59EEF47D6D39}"/>
              </a:ext>
            </a:extLst>
          </p:cNvPr>
          <p:cNvSpPr txBox="1"/>
          <p:nvPr/>
        </p:nvSpPr>
        <p:spPr>
          <a:xfrm>
            <a:off x="6631288" y="2760625"/>
            <a:ext cx="3186480" cy="107895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300"/>
              </a:spcAft>
              <a:buClr>
                <a:srgbClr val="000000"/>
              </a:buClr>
              <a:buSzTx/>
              <a:buFont typeface="Arial"/>
              <a:buNone/>
              <a:tabLst/>
              <a:defRPr/>
            </a:pP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Vẽ</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sơ</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đồ</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tư</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duy</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về</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nội</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dung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bài</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học</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a:t>
            </a:r>
            <a:endParaRPr kumimoji="0" lang="en-US" sz="23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sym typeface="Arial"/>
            </a:endParaRPr>
          </a:p>
        </p:txBody>
      </p:sp>
      <p:pic>
        <p:nvPicPr>
          <p:cNvPr id="12" name="Picture 4">
            <a:extLst>
              <a:ext uri="{FF2B5EF4-FFF2-40B4-BE49-F238E27FC236}">
                <a16:creationId xmlns:a16="http://schemas.microsoft.com/office/drawing/2014/main" id="{3D79C5F3-BE9C-3648-AB46-A313604027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53019" y="3021145"/>
            <a:ext cx="719880" cy="584003"/>
          </a:xfrm>
          <a:prstGeom prst="rect">
            <a:avLst/>
          </a:prstGeom>
        </p:spPr>
      </p:pic>
      <p:grpSp>
        <p:nvGrpSpPr>
          <p:cNvPr id="13" name="Google Shape;2092;p75">
            <a:extLst>
              <a:ext uri="{FF2B5EF4-FFF2-40B4-BE49-F238E27FC236}">
                <a16:creationId xmlns:a16="http://schemas.microsoft.com/office/drawing/2014/main" id="{B38C941D-3A78-309D-6CA9-7740DF909CF7}"/>
              </a:ext>
            </a:extLst>
          </p:cNvPr>
          <p:cNvGrpSpPr/>
          <p:nvPr/>
        </p:nvGrpSpPr>
        <p:grpSpPr>
          <a:xfrm>
            <a:off x="5290935" y="4518507"/>
            <a:ext cx="602088" cy="520635"/>
            <a:chOff x="1408955" y="2777855"/>
            <a:chExt cx="602088" cy="520635"/>
          </a:xfrm>
        </p:grpSpPr>
        <p:sp>
          <p:nvSpPr>
            <p:cNvPr id="14" name="Google Shape;2093;p75">
              <a:extLst>
                <a:ext uri="{FF2B5EF4-FFF2-40B4-BE49-F238E27FC236}">
                  <a16:creationId xmlns:a16="http://schemas.microsoft.com/office/drawing/2014/main" id="{AB30E14D-1CE0-2102-FAA8-B19F9C7BBECC}"/>
                </a:ext>
              </a:extLst>
            </p:cNvPr>
            <p:cNvSpPr/>
            <p:nvPr/>
          </p:nvSpPr>
          <p:spPr>
            <a:xfrm>
              <a:off x="1408955" y="2917148"/>
              <a:ext cx="365455" cy="364595"/>
            </a:xfrm>
            <a:custGeom>
              <a:avLst/>
              <a:gdLst/>
              <a:ahLst/>
              <a:cxnLst/>
              <a:rect l="l" t="t" r="r" b="b"/>
              <a:pathLst>
                <a:path w="17413" h="17372" extrusionOk="0">
                  <a:moveTo>
                    <a:pt x="8753" y="3807"/>
                  </a:moveTo>
                  <a:cubicBezTo>
                    <a:pt x="11346" y="3807"/>
                    <a:pt x="13450" y="5787"/>
                    <a:pt x="13610" y="8353"/>
                  </a:cubicBezTo>
                  <a:cubicBezTo>
                    <a:pt x="13844" y="11021"/>
                    <a:pt x="11809" y="13356"/>
                    <a:pt x="9140" y="13523"/>
                  </a:cubicBezTo>
                  <a:cubicBezTo>
                    <a:pt x="9037" y="13530"/>
                    <a:pt x="8934" y="13533"/>
                    <a:pt x="8832" y="13533"/>
                  </a:cubicBezTo>
                  <a:cubicBezTo>
                    <a:pt x="6236" y="13533"/>
                    <a:pt x="4128" y="11522"/>
                    <a:pt x="3903" y="8987"/>
                  </a:cubicBezTo>
                  <a:cubicBezTo>
                    <a:pt x="3736" y="6251"/>
                    <a:pt x="5805" y="3983"/>
                    <a:pt x="8440" y="3816"/>
                  </a:cubicBezTo>
                  <a:cubicBezTo>
                    <a:pt x="8545" y="3810"/>
                    <a:pt x="8649" y="3807"/>
                    <a:pt x="8753" y="3807"/>
                  </a:cubicBezTo>
                  <a:close/>
                  <a:moveTo>
                    <a:pt x="8668" y="0"/>
                  </a:moveTo>
                  <a:cubicBezTo>
                    <a:pt x="8500" y="0"/>
                    <a:pt x="8334" y="5"/>
                    <a:pt x="8173" y="14"/>
                  </a:cubicBezTo>
                  <a:cubicBezTo>
                    <a:pt x="7539" y="47"/>
                    <a:pt x="6872" y="180"/>
                    <a:pt x="6238" y="347"/>
                  </a:cubicBezTo>
                  <a:cubicBezTo>
                    <a:pt x="6205" y="347"/>
                    <a:pt x="6172" y="414"/>
                    <a:pt x="6172" y="481"/>
                  </a:cubicBezTo>
                  <a:lnTo>
                    <a:pt x="6505" y="1581"/>
                  </a:lnTo>
                  <a:cubicBezTo>
                    <a:pt x="5705" y="1848"/>
                    <a:pt x="4937" y="2215"/>
                    <a:pt x="4237" y="2749"/>
                  </a:cubicBezTo>
                  <a:lnTo>
                    <a:pt x="3536" y="1848"/>
                  </a:lnTo>
                  <a:cubicBezTo>
                    <a:pt x="3536" y="1815"/>
                    <a:pt x="3503" y="1815"/>
                    <a:pt x="3436" y="1815"/>
                  </a:cubicBezTo>
                  <a:cubicBezTo>
                    <a:pt x="3403" y="1815"/>
                    <a:pt x="3403" y="1815"/>
                    <a:pt x="3370" y="1848"/>
                  </a:cubicBezTo>
                  <a:cubicBezTo>
                    <a:pt x="2335" y="2649"/>
                    <a:pt x="1502" y="3683"/>
                    <a:pt x="934" y="4817"/>
                  </a:cubicBezTo>
                  <a:cubicBezTo>
                    <a:pt x="901" y="4850"/>
                    <a:pt x="934" y="4917"/>
                    <a:pt x="1001" y="4917"/>
                  </a:cubicBezTo>
                  <a:lnTo>
                    <a:pt x="2035" y="5484"/>
                  </a:lnTo>
                  <a:cubicBezTo>
                    <a:pt x="1735" y="6085"/>
                    <a:pt x="1535" y="6718"/>
                    <a:pt x="1401" y="7385"/>
                  </a:cubicBezTo>
                  <a:lnTo>
                    <a:pt x="234" y="7219"/>
                  </a:lnTo>
                  <a:cubicBezTo>
                    <a:pt x="201" y="7219"/>
                    <a:pt x="101" y="7252"/>
                    <a:pt x="101" y="7319"/>
                  </a:cubicBezTo>
                  <a:cubicBezTo>
                    <a:pt x="34" y="7919"/>
                    <a:pt x="0" y="8586"/>
                    <a:pt x="34" y="9220"/>
                  </a:cubicBezTo>
                  <a:cubicBezTo>
                    <a:pt x="67" y="9854"/>
                    <a:pt x="201" y="10521"/>
                    <a:pt x="367" y="11155"/>
                  </a:cubicBezTo>
                  <a:cubicBezTo>
                    <a:pt x="367" y="11188"/>
                    <a:pt x="434" y="11222"/>
                    <a:pt x="501" y="11222"/>
                  </a:cubicBezTo>
                  <a:lnTo>
                    <a:pt x="1602" y="10888"/>
                  </a:lnTo>
                  <a:cubicBezTo>
                    <a:pt x="1868" y="11689"/>
                    <a:pt x="2235" y="12422"/>
                    <a:pt x="2769" y="13156"/>
                  </a:cubicBezTo>
                  <a:lnTo>
                    <a:pt x="1868" y="13857"/>
                  </a:lnTo>
                  <a:cubicBezTo>
                    <a:pt x="1835" y="13857"/>
                    <a:pt x="1835" y="13890"/>
                    <a:pt x="1835" y="13923"/>
                  </a:cubicBezTo>
                  <a:cubicBezTo>
                    <a:pt x="1835" y="13990"/>
                    <a:pt x="1835" y="13990"/>
                    <a:pt x="1868" y="14024"/>
                  </a:cubicBezTo>
                  <a:cubicBezTo>
                    <a:pt x="2669" y="15058"/>
                    <a:pt x="3703" y="15892"/>
                    <a:pt x="4837" y="16425"/>
                  </a:cubicBezTo>
                  <a:cubicBezTo>
                    <a:pt x="4848" y="16446"/>
                    <a:pt x="4864" y="16454"/>
                    <a:pt x="4883" y="16454"/>
                  </a:cubicBezTo>
                  <a:cubicBezTo>
                    <a:pt x="4923" y="16454"/>
                    <a:pt x="4971" y="16415"/>
                    <a:pt x="4971" y="16392"/>
                  </a:cubicBezTo>
                  <a:lnTo>
                    <a:pt x="5504" y="15358"/>
                  </a:lnTo>
                  <a:cubicBezTo>
                    <a:pt x="6138" y="15658"/>
                    <a:pt x="6739" y="15858"/>
                    <a:pt x="7406" y="15992"/>
                  </a:cubicBezTo>
                  <a:lnTo>
                    <a:pt x="7239" y="17159"/>
                  </a:lnTo>
                  <a:lnTo>
                    <a:pt x="7239" y="17226"/>
                  </a:lnTo>
                  <a:cubicBezTo>
                    <a:pt x="7239" y="17259"/>
                    <a:pt x="7306" y="17259"/>
                    <a:pt x="7339" y="17259"/>
                  </a:cubicBezTo>
                  <a:cubicBezTo>
                    <a:pt x="7814" y="17334"/>
                    <a:pt x="8309" y="17372"/>
                    <a:pt x="8779" y="17372"/>
                  </a:cubicBezTo>
                  <a:cubicBezTo>
                    <a:pt x="8936" y="17372"/>
                    <a:pt x="9090" y="17368"/>
                    <a:pt x="9240" y="17359"/>
                  </a:cubicBezTo>
                  <a:cubicBezTo>
                    <a:pt x="9874" y="17326"/>
                    <a:pt x="10541" y="17192"/>
                    <a:pt x="11175" y="17026"/>
                  </a:cubicBezTo>
                  <a:cubicBezTo>
                    <a:pt x="11208" y="17026"/>
                    <a:pt x="11208" y="16992"/>
                    <a:pt x="11242" y="16992"/>
                  </a:cubicBezTo>
                  <a:lnTo>
                    <a:pt x="11242" y="16892"/>
                  </a:lnTo>
                  <a:lnTo>
                    <a:pt x="10908" y="15758"/>
                  </a:lnTo>
                  <a:cubicBezTo>
                    <a:pt x="11709" y="15525"/>
                    <a:pt x="12476" y="15158"/>
                    <a:pt x="13177" y="14657"/>
                  </a:cubicBezTo>
                  <a:lnTo>
                    <a:pt x="13877" y="15558"/>
                  </a:lnTo>
                  <a:cubicBezTo>
                    <a:pt x="13877" y="15591"/>
                    <a:pt x="13910" y="15591"/>
                    <a:pt x="13977" y="15591"/>
                  </a:cubicBezTo>
                  <a:cubicBezTo>
                    <a:pt x="14010" y="15591"/>
                    <a:pt x="14010" y="15591"/>
                    <a:pt x="14044" y="15558"/>
                  </a:cubicBezTo>
                  <a:cubicBezTo>
                    <a:pt x="15078" y="14757"/>
                    <a:pt x="15912" y="13723"/>
                    <a:pt x="16479" y="12589"/>
                  </a:cubicBezTo>
                  <a:cubicBezTo>
                    <a:pt x="16512" y="12556"/>
                    <a:pt x="16479" y="12489"/>
                    <a:pt x="16412" y="12489"/>
                  </a:cubicBezTo>
                  <a:lnTo>
                    <a:pt x="15378" y="11922"/>
                  </a:lnTo>
                  <a:cubicBezTo>
                    <a:pt x="15678" y="11322"/>
                    <a:pt x="15878" y="10688"/>
                    <a:pt x="16012" y="10021"/>
                  </a:cubicBezTo>
                  <a:lnTo>
                    <a:pt x="17179" y="10187"/>
                  </a:lnTo>
                  <a:lnTo>
                    <a:pt x="17213" y="10187"/>
                  </a:lnTo>
                  <a:cubicBezTo>
                    <a:pt x="17246" y="10187"/>
                    <a:pt x="17313" y="10154"/>
                    <a:pt x="17313" y="10087"/>
                  </a:cubicBezTo>
                  <a:cubicBezTo>
                    <a:pt x="17380" y="9487"/>
                    <a:pt x="17413" y="8820"/>
                    <a:pt x="17380" y="8186"/>
                  </a:cubicBezTo>
                  <a:cubicBezTo>
                    <a:pt x="17380" y="7419"/>
                    <a:pt x="17313" y="6818"/>
                    <a:pt x="17079" y="6185"/>
                  </a:cubicBezTo>
                  <a:cubicBezTo>
                    <a:pt x="17079" y="6151"/>
                    <a:pt x="17046" y="6085"/>
                    <a:pt x="16979" y="6085"/>
                  </a:cubicBezTo>
                  <a:lnTo>
                    <a:pt x="16913" y="6085"/>
                  </a:lnTo>
                  <a:lnTo>
                    <a:pt x="15812" y="6418"/>
                  </a:lnTo>
                  <a:cubicBezTo>
                    <a:pt x="15545" y="5651"/>
                    <a:pt x="15178" y="4884"/>
                    <a:pt x="14644" y="4183"/>
                  </a:cubicBezTo>
                  <a:lnTo>
                    <a:pt x="15545" y="3483"/>
                  </a:lnTo>
                  <a:cubicBezTo>
                    <a:pt x="15578" y="3483"/>
                    <a:pt x="15578" y="3416"/>
                    <a:pt x="15578" y="3383"/>
                  </a:cubicBezTo>
                  <a:cubicBezTo>
                    <a:pt x="15578" y="3349"/>
                    <a:pt x="15578" y="3349"/>
                    <a:pt x="15545" y="3349"/>
                  </a:cubicBezTo>
                  <a:cubicBezTo>
                    <a:pt x="14744" y="2315"/>
                    <a:pt x="13710" y="1481"/>
                    <a:pt x="12576" y="914"/>
                  </a:cubicBezTo>
                  <a:cubicBezTo>
                    <a:pt x="12567" y="905"/>
                    <a:pt x="12553" y="901"/>
                    <a:pt x="12538" y="901"/>
                  </a:cubicBezTo>
                  <a:cubicBezTo>
                    <a:pt x="12496" y="901"/>
                    <a:pt x="12443" y="932"/>
                    <a:pt x="12443" y="981"/>
                  </a:cubicBezTo>
                  <a:lnTo>
                    <a:pt x="11909" y="2015"/>
                  </a:lnTo>
                  <a:cubicBezTo>
                    <a:pt x="11275" y="1715"/>
                    <a:pt x="10675" y="1515"/>
                    <a:pt x="10008" y="1381"/>
                  </a:cubicBezTo>
                  <a:lnTo>
                    <a:pt x="10174" y="214"/>
                  </a:lnTo>
                  <a:cubicBezTo>
                    <a:pt x="10174" y="180"/>
                    <a:pt x="10108" y="80"/>
                    <a:pt x="10074" y="80"/>
                  </a:cubicBezTo>
                  <a:cubicBezTo>
                    <a:pt x="9610" y="31"/>
                    <a:pt x="9129" y="0"/>
                    <a:pt x="8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15" name="Google Shape;2094;p75">
              <a:extLst>
                <a:ext uri="{FF2B5EF4-FFF2-40B4-BE49-F238E27FC236}">
                  <a16:creationId xmlns:a16="http://schemas.microsoft.com/office/drawing/2014/main" id="{41B29A91-A11F-11D1-769B-148BC47AA787}"/>
                </a:ext>
              </a:extLst>
            </p:cNvPr>
            <p:cNvSpPr/>
            <p:nvPr/>
          </p:nvSpPr>
          <p:spPr>
            <a:xfrm>
              <a:off x="1743599" y="2834122"/>
              <a:ext cx="267444" cy="268850"/>
            </a:xfrm>
            <a:custGeom>
              <a:avLst/>
              <a:gdLst/>
              <a:ahLst/>
              <a:cxnLst/>
              <a:rect l="l" t="t" r="r" b="b"/>
              <a:pathLst>
                <a:path w="12743" h="12810" extrusionOk="0">
                  <a:moveTo>
                    <a:pt x="6443" y="3127"/>
                  </a:moveTo>
                  <a:cubicBezTo>
                    <a:pt x="8111" y="3127"/>
                    <a:pt x="9545" y="4451"/>
                    <a:pt x="9640" y="6171"/>
                  </a:cubicBezTo>
                  <a:cubicBezTo>
                    <a:pt x="9774" y="7972"/>
                    <a:pt x="8406" y="9507"/>
                    <a:pt x="6605" y="9640"/>
                  </a:cubicBezTo>
                  <a:cubicBezTo>
                    <a:pt x="6525" y="9646"/>
                    <a:pt x="6446" y="9649"/>
                    <a:pt x="6368" y="9649"/>
                  </a:cubicBezTo>
                  <a:cubicBezTo>
                    <a:pt x="4671" y="9649"/>
                    <a:pt x="3263" y="8294"/>
                    <a:pt x="3136" y="6605"/>
                  </a:cubicBezTo>
                  <a:cubicBezTo>
                    <a:pt x="3036" y="4803"/>
                    <a:pt x="4403" y="3269"/>
                    <a:pt x="6205" y="3136"/>
                  </a:cubicBezTo>
                  <a:cubicBezTo>
                    <a:pt x="6284" y="3130"/>
                    <a:pt x="6364" y="3127"/>
                    <a:pt x="6443" y="3127"/>
                  </a:cubicBezTo>
                  <a:close/>
                  <a:moveTo>
                    <a:pt x="5604" y="0"/>
                  </a:moveTo>
                  <a:cubicBezTo>
                    <a:pt x="5137" y="33"/>
                    <a:pt x="4704" y="167"/>
                    <a:pt x="4237" y="334"/>
                  </a:cubicBezTo>
                  <a:cubicBezTo>
                    <a:pt x="3770" y="500"/>
                    <a:pt x="3336" y="701"/>
                    <a:pt x="2936" y="967"/>
                  </a:cubicBezTo>
                  <a:cubicBezTo>
                    <a:pt x="2902" y="1001"/>
                    <a:pt x="2902" y="1034"/>
                    <a:pt x="2902" y="1067"/>
                  </a:cubicBezTo>
                  <a:lnTo>
                    <a:pt x="3336" y="1835"/>
                  </a:lnTo>
                  <a:cubicBezTo>
                    <a:pt x="2869" y="2168"/>
                    <a:pt x="2402" y="2602"/>
                    <a:pt x="2035" y="3069"/>
                  </a:cubicBezTo>
                  <a:lnTo>
                    <a:pt x="1301" y="2602"/>
                  </a:lnTo>
                  <a:lnTo>
                    <a:pt x="1268" y="2602"/>
                  </a:lnTo>
                  <a:cubicBezTo>
                    <a:pt x="1268" y="2602"/>
                    <a:pt x="1234" y="2602"/>
                    <a:pt x="1234" y="2635"/>
                  </a:cubicBezTo>
                  <a:cubicBezTo>
                    <a:pt x="634" y="3436"/>
                    <a:pt x="267" y="4303"/>
                    <a:pt x="100" y="5204"/>
                  </a:cubicBezTo>
                  <a:cubicBezTo>
                    <a:pt x="100" y="5270"/>
                    <a:pt x="100" y="5304"/>
                    <a:pt x="134" y="5304"/>
                  </a:cubicBezTo>
                  <a:lnTo>
                    <a:pt x="968" y="5471"/>
                  </a:lnTo>
                  <a:cubicBezTo>
                    <a:pt x="901" y="5971"/>
                    <a:pt x="901" y="6471"/>
                    <a:pt x="934" y="6972"/>
                  </a:cubicBezTo>
                  <a:lnTo>
                    <a:pt x="67" y="7105"/>
                  </a:lnTo>
                  <a:cubicBezTo>
                    <a:pt x="0" y="7105"/>
                    <a:pt x="0" y="7105"/>
                    <a:pt x="0" y="7138"/>
                  </a:cubicBezTo>
                  <a:lnTo>
                    <a:pt x="0" y="7172"/>
                  </a:lnTo>
                  <a:cubicBezTo>
                    <a:pt x="0" y="7205"/>
                    <a:pt x="0" y="7305"/>
                    <a:pt x="67" y="7339"/>
                  </a:cubicBezTo>
                  <a:cubicBezTo>
                    <a:pt x="134" y="7772"/>
                    <a:pt x="234" y="8173"/>
                    <a:pt x="334" y="8539"/>
                  </a:cubicBezTo>
                  <a:cubicBezTo>
                    <a:pt x="501" y="9006"/>
                    <a:pt x="734" y="9440"/>
                    <a:pt x="968" y="9840"/>
                  </a:cubicBezTo>
                  <a:lnTo>
                    <a:pt x="1001" y="9874"/>
                  </a:lnTo>
                  <a:lnTo>
                    <a:pt x="1068" y="9874"/>
                  </a:lnTo>
                  <a:lnTo>
                    <a:pt x="1801" y="9440"/>
                  </a:lnTo>
                  <a:cubicBezTo>
                    <a:pt x="2135" y="9940"/>
                    <a:pt x="2569" y="10374"/>
                    <a:pt x="3069" y="10774"/>
                  </a:cubicBezTo>
                  <a:lnTo>
                    <a:pt x="2569" y="11475"/>
                  </a:lnTo>
                  <a:lnTo>
                    <a:pt x="2569" y="11508"/>
                  </a:lnTo>
                  <a:cubicBezTo>
                    <a:pt x="2569" y="11542"/>
                    <a:pt x="2569" y="11542"/>
                    <a:pt x="2602" y="11542"/>
                  </a:cubicBezTo>
                  <a:cubicBezTo>
                    <a:pt x="3403" y="12142"/>
                    <a:pt x="4270" y="12509"/>
                    <a:pt x="5204" y="12676"/>
                  </a:cubicBezTo>
                  <a:cubicBezTo>
                    <a:pt x="5237" y="12676"/>
                    <a:pt x="5271" y="12676"/>
                    <a:pt x="5271" y="12642"/>
                  </a:cubicBezTo>
                  <a:lnTo>
                    <a:pt x="5437" y="11808"/>
                  </a:lnTo>
                  <a:cubicBezTo>
                    <a:pt x="5731" y="11848"/>
                    <a:pt x="6024" y="11864"/>
                    <a:pt x="6317" y="11864"/>
                  </a:cubicBezTo>
                  <a:cubicBezTo>
                    <a:pt x="6524" y="11864"/>
                    <a:pt x="6731" y="11856"/>
                    <a:pt x="6938" y="11842"/>
                  </a:cubicBezTo>
                  <a:lnTo>
                    <a:pt x="7039" y="12709"/>
                  </a:lnTo>
                  <a:cubicBezTo>
                    <a:pt x="7039" y="12776"/>
                    <a:pt x="7072" y="12809"/>
                    <a:pt x="7105" y="12809"/>
                  </a:cubicBezTo>
                  <a:cubicBezTo>
                    <a:pt x="7572" y="12776"/>
                    <a:pt x="8006" y="12642"/>
                    <a:pt x="8473" y="12476"/>
                  </a:cubicBezTo>
                  <a:cubicBezTo>
                    <a:pt x="8940" y="12309"/>
                    <a:pt x="9374" y="12109"/>
                    <a:pt x="9774" y="11842"/>
                  </a:cubicBezTo>
                  <a:cubicBezTo>
                    <a:pt x="9807" y="11808"/>
                    <a:pt x="9807" y="11775"/>
                    <a:pt x="9807" y="11708"/>
                  </a:cubicBezTo>
                  <a:lnTo>
                    <a:pt x="9374" y="10975"/>
                  </a:lnTo>
                  <a:cubicBezTo>
                    <a:pt x="9874" y="10641"/>
                    <a:pt x="10308" y="10207"/>
                    <a:pt x="10708" y="9707"/>
                  </a:cubicBezTo>
                  <a:lnTo>
                    <a:pt x="11408" y="10207"/>
                  </a:lnTo>
                  <a:lnTo>
                    <a:pt x="11442" y="10207"/>
                  </a:lnTo>
                  <a:cubicBezTo>
                    <a:pt x="11475" y="10207"/>
                    <a:pt x="11475" y="10207"/>
                    <a:pt x="11475" y="10174"/>
                  </a:cubicBezTo>
                  <a:cubicBezTo>
                    <a:pt x="12075" y="9373"/>
                    <a:pt x="12442" y="8506"/>
                    <a:pt x="12609" y="7605"/>
                  </a:cubicBezTo>
                  <a:cubicBezTo>
                    <a:pt x="12609" y="7539"/>
                    <a:pt x="12609" y="7505"/>
                    <a:pt x="12576" y="7505"/>
                  </a:cubicBezTo>
                  <a:lnTo>
                    <a:pt x="11742" y="7339"/>
                  </a:lnTo>
                  <a:cubicBezTo>
                    <a:pt x="11809" y="6838"/>
                    <a:pt x="11809" y="6338"/>
                    <a:pt x="11775" y="5838"/>
                  </a:cubicBezTo>
                  <a:lnTo>
                    <a:pt x="12643" y="5704"/>
                  </a:lnTo>
                  <a:cubicBezTo>
                    <a:pt x="12709" y="5704"/>
                    <a:pt x="12743" y="5671"/>
                    <a:pt x="12743" y="5637"/>
                  </a:cubicBezTo>
                  <a:cubicBezTo>
                    <a:pt x="12643" y="5137"/>
                    <a:pt x="12576" y="4670"/>
                    <a:pt x="12409" y="4270"/>
                  </a:cubicBezTo>
                  <a:cubicBezTo>
                    <a:pt x="12242" y="3803"/>
                    <a:pt x="12042" y="3369"/>
                    <a:pt x="11775" y="2969"/>
                  </a:cubicBezTo>
                  <a:cubicBezTo>
                    <a:pt x="11742" y="2902"/>
                    <a:pt x="11709" y="2902"/>
                    <a:pt x="11642" y="2902"/>
                  </a:cubicBezTo>
                  <a:lnTo>
                    <a:pt x="10908" y="3369"/>
                  </a:lnTo>
                  <a:cubicBezTo>
                    <a:pt x="10574" y="2869"/>
                    <a:pt x="10141" y="2402"/>
                    <a:pt x="9640" y="2035"/>
                  </a:cubicBezTo>
                  <a:lnTo>
                    <a:pt x="10141" y="1334"/>
                  </a:lnTo>
                  <a:lnTo>
                    <a:pt x="10141" y="1301"/>
                  </a:lnTo>
                  <a:cubicBezTo>
                    <a:pt x="10141" y="1301"/>
                    <a:pt x="10141" y="1234"/>
                    <a:pt x="10107" y="1234"/>
                  </a:cubicBezTo>
                  <a:cubicBezTo>
                    <a:pt x="9307" y="667"/>
                    <a:pt x="8440" y="300"/>
                    <a:pt x="7506" y="133"/>
                  </a:cubicBezTo>
                  <a:cubicBezTo>
                    <a:pt x="7472" y="133"/>
                    <a:pt x="7439" y="133"/>
                    <a:pt x="7439" y="167"/>
                  </a:cubicBezTo>
                  <a:lnTo>
                    <a:pt x="7272" y="1001"/>
                  </a:lnTo>
                  <a:cubicBezTo>
                    <a:pt x="6979" y="962"/>
                    <a:pt x="6686" y="945"/>
                    <a:pt x="6393" y="945"/>
                  </a:cubicBezTo>
                  <a:cubicBezTo>
                    <a:pt x="6186" y="945"/>
                    <a:pt x="5978" y="954"/>
                    <a:pt x="5771" y="967"/>
                  </a:cubicBezTo>
                  <a:lnTo>
                    <a:pt x="5704" y="67"/>
                  </a:lnTo>
                  <a:cubicBezTo>
                    <a:pt x="5704" y="33"/>
                    <a:pt x="5638" y="0"/>
                    <a:pt x="56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 name="Google Shape;2095;p75">
              <a:extLst>
                <a:ext uri="{FF2B5EF4-FFF2-40B4-BE49-F238E27FC236}">
                  <a16:creationId xmlns:a16="http://schemas.microsoft.com/office/drawing/2014/main" id="{F79E37F2-4947-5754-EB51-CBBD8FC7B73F}"/>
                </a:ext>
              </a:extLst>
            </p:cNvPr>
            <p:cNvSpPr/>
            <p:nvPr/>
          </p:nvSpPr>
          <p:spPr>
            <a:xfrm>
              <a:off x="1761103" y="3107839"/>
              <a:ext cx="184837" cy="183725"/>
            </a:xfrm>
            <a:custGeom>
              <a:avLst/>
              <a:gdLst/>
              <a:ahLst/>
              <a:cxnLst/>
              <a:rect l="l" t="t" r="r" b="b"/>
              <a:pathLst>
                <a:path w="8807" h="8754" extrusionOk="0">
                  <a:moveTo>
                    <a:pt x="4469" y="2801"/>
                  </a:moveTo>
                  <a:cubicBezTo>
                    <a:pt x="5276" y="2801"/>
                    <a:pt x="5973" y="3394"/>
                    <a:pt x="6038" y="4270"/>
                  </a:cubicBezTo>
                  <a:cubicBezTo>
                    <a:pt x="6071" y="5104"/>
                    <a:pt x="5437" y="5838"/>
                    <a:pt x="4570" y="5872"/>
                  </a:cubicBezTo>
                  <a:cubicBezTo>
                    <a:pt x="4528" y="5875"/>
                    <a:pt x="4486" y="5876"/>
                    <a:pt x="4445" y="5876"/>
                  </a:cubicBezTo>
                  <a:cubicBezTo>
                    <a:pt x="3633" y="5876"/>
                    <a:pt x="2967" y="5263"/>
                    <a:pt x="2936" y="4437"/>
                  </a:cubicBezTo>
                  <a:cubicBezTo>
                    <a:pt x="2902" y="3603"/>
                    <a:pt x="3536" y="2836"/>
                    <a:pt x="4403" y="2803"/>
                  </a:cubicBezTo>
                  <a:cubicBezTo>
                    <a:pt x="4425" y="2802"/>
                    <a:pt x="4447" y="2801"/>
                    <a:pt x="4469" y="2801"/>
                  </a:cubicBezTo>
                  <a:close/>
                  <a:moveTo>
                    <a:pt x="4136" y="1"/>
                  </a:moveTo>
                  <a:cubicBezTo>
                    <a:pt x="3803" y="34"/>
                    <a:pt x="3536" y="101"/>
                    <a:pt x="3202" y="167"/>
                  </a:cubicBezTo>
                  <a:cubicBezTo>
                    <a:pt x="3136" y="167"/>
                    <a:pt x="3136" y="201"/>
                    <a:pt x="3136" y="268"/>
                  </a:cubicBezTo>
                  <a:lnTo>
                    <a:pt x="3302" y="835"/>
                  </a:lnTo>
                  <a:cubicBezTo>
                    <a:pt x="2902" y="968"/>
                    <a:pt x="2502" y="1168"/>
                    <a:pt x="2168" y="1435"/>
                  </a:cubicBezTo>
                  <a:lnTo>
                    <a:pt x="1801" y="968"/>
                  </a:lnTo>
                  <a:lnTo>
                    <a:pt x="1735" y="968"/>
                  </a:lnTo>
                  <a:cubicBezTo>
                    <a:pt x="1468" y="1168"/>
                    <a:pt x="1234" y="1368"/>
                    <a:pt x="1001" y="1635"/>
                  </a:cubicBezTo>
                  <a:cubicBezTo>
                    <a:pt x="801" y="1869"/>
                    <a:pt x="634" y="2136"/>
                    <a:pt x="467" y="2436"/>
                  </a:cubicBezTo>
                  <a:cubicBezTo>
                    <a:pt x="467" y="2469"/>
                    <a:pt x="467" y="2469"/>
                    <a:pt x="500" y="2502"/>
                  </a:cubicBezTo>
                  <a:lnTo>
                    <a:pt x="1068" y="2769"/>
                  </a:lnTo>
                  <a:cubicBezTo>
                    <a:pt x="901" y="3036"/>
                    <a:pt x="801" y="3370"/>
                    <a:pt x="734" y="3703"/>
                  </a:cubicBezTo>
                  <a:lnTo>
                    <a:pt x="134" y="3637"/>
                  </a:lnTo>
                  <a:cubicBezTo>
                    <a:pt x="100" y="3637"/>
                    <a:pt x="100" y="3670"/>
                    <a:pt x="100" y="3670"/>
                  </a:cubicBezTo>
                  <a:cubicBezTo>
                    <a:pt x="67" y="4004"/>
                    <a:pt x="0" y="4337"/>
                    <a:pt x="67" y="4637"/>
                  </a:cubicBezTo>
                  <a:cubicBezTo>
                    <a:pt x="100" y="4971"/>
                    <a:pt x="134" y="5271"/>
                    <a:pt x="234" y="5605"/>
                  </a:cubicBezTo>
                  <a:cubicBezTo>
                    <a:pt x="234" y="5638"/>
                    <a:pt x="267" y="5638"/>
                    <a:pt x="300" y="5638"/>
                  </a:cubicBezTo>
                  <a:lnTo>
                    <a:pt x="901" y="5471"/>
                  </a:lnTo>
                  <a:cubicBezTo>
                    <a:pt x="1001" y="5872"/>
                    <a:pt x="1234" y="6272"/>
                    <a:pt x="1468" y="6605"/>
                  </a:cubicBezTo>
                  <a:lnTo>
                    <a:pt x="1001" y="6972"/>
                  </a:lnTo>
                  <a:lnTo>
                    <a:pt x="1001" y="7006"/>
                  </a:lnTo>
                  <a:lnTo>
                    <a:pt x="1001" y="7072"/>
                  </a:lnTo>
                  <a:cubicBezTo>
                    <a:pt x="1434" y="7539"/>
                    <a:pt x="1935" y="8006"/>
                    <a:pt x="2502" y="8273"/>
                  </a:cubicBezTo>
                  <a:cubicBezTo>
                    <a:pt x="2569" y="8273"/>
                    <a:pt x="2569" y="8273"/>
                    <a:pt x="2602" y="8207"/>
                  </a:cubicBezTo>
                  <a:lnTo>
                    <a:pt x="2835" y="7673"/>
                  </a:lnTo>
                  <a:cubicBezTo>
                    <a:pt x="3136" y="7840"/>
                    <a:pt x="3469" y="7940"/>
                    <a:pt x="3803" y="8006"/>
                  </a:cubicBezTo>
                  <a:lnTo>
                    <a:pt x="3736" y="8607"/>
                  </a:lnTo>
                  <a:lnTo>
                    <a:pt x="3736" y="8640"/>
                  </a:lnTo>
                  <a:lnTo>
                    <a:pt x="3769" y="8674"/>
                  </a:lnTo>
                  <a:cubicBezTo>
                    <a:pt x="4014" y="8722"/>
                    <a:pt x="4258" y="8753"/>
                    <a:pt x="4489" y="8753"/>
                  </a:cubicBezTo>
                  <a:cubicBezTo>
                    <a:pt x="4574" y="8753"/>
                    <a:pt x="4656" y="8749"/>
                    <a:pt x="4737" y="8740"/>
                  </a:cubicBezTo>
                  <a:cubicBezTo>
                    <a:pt x="5070" y="8674"/>
                    <a:pt x="5337" y="8640"/>
                    <a:pt x="5671" y="8573"/>
                  </a:cubicBezTo>
                  <a:cubicBezTo>
                    <a:pt x="5671" y="8573"/>
                    <a:pt x="5738" y="8573"/>
                    <a:pt x="5738" y="8507"/>
                  </a:cubicBezTo>
                  <a:lnTo>
                    <a:pt x="5738" y="8473"/>
                  </a:lnTo>
                  <a:lnTo>
                    <a:pt x="5571" y="7906"/>
                  </a:lnTo>
                  <a:cubicBezTo>
                    <a:pt x="5971" y="7773"/>
                    <a:pt x="6338" y="7539"/>
                    <a:pt x="6672" y="7306"/>
                  </a:cubicBezTo>
                  <a:lnTo>
                    <a:pt x="7072" y="7773"/>
                  </a:lnTo>
                  <a:lnTo>
                    <a:pt x="7105" y="7806"/>
                  </a:lnTo>
                  <a:lnTo>
                    <a:pt x="7139" y="7806"/>
                  </a:lnTo>
                  <a:cubicBezTo>
                    <a:pt x="7639" y="7406"/>
                    <a:pt x="8106" y="6906"/>
                    <a:pt x="8339" y="6305"/>
                  </a:cubicBezTo>
                  <a:cubicBezTo>
                    <a:pt x="8339" y="6272"/>
                    <a:pt x="8339" y="6272"/>
                    <a:pt x="8306" y="6238"/>
                  </a:cubicBezTo>
                  <a:lnTo>
                    <a:pt x="7772" y="5972"/>
                  </a:lnTo>
                  <a:cubicBezTo>
                    <a:pt x="7939" y="5671"/>
                    <a:pt x="8006" y="5338"/>
                    <a:pt x="8106" y="5004"/>
                  </a:cubicBezTo>
                  <a:lnTo>
                    <a:pt x="8673" y="5104"/>
                  </a:lnTo>
                  <a:cubicBezTo>
                    <a:pt x="8740" y="5104"/>
                    <a:pt x="8740" y="5104"/>
                    <a:pt x="8740" y="5038"/>
                  </a:cubicBezTo>
                  <a:cubicBezTo>
                    <a:pt x="8773" y="4704"/>
                    <a:pt x="8806" y="4437"/>
                    <a:pt x="8773" y="4104"/>
                  </a:cubicBezTo>
                  <a:cubicBezTo>
                    <a:pt x="8773" y="3737"/>
                    <a:pt x="8740" y="3436"/>
                    <a:pt x="8640" y="3103"/>
                  </a:cubicBezTo>
                  <a:cubicBezTo>
                    <a:pt x="8640" y="3036"/>
                    <a:pt x="8606" y="3036"/>
                    <a:pt x="8573" y="3036"/>
                  </a:cubicBezTo>
                  <a:lnTo>
                    <a:pt x="7972" y="3203"/>
                  </a:lnTo>
                  <a:cubicBezTo>
                    <a:pt x="7872" y="2803"/>
                    <a:pt x="7639" y="2436"/>
                    <a:pt x="7405" y="2102"/>
                  </a:cubicBezTo>
                  <a:lnTo>
                    <a:pt x="7872" y="1702"/>
                  </a:lnTo>
                  <a:lnTo>
                    <a:pt x="7872" y="1669"/>
                  </a:lnTo>
                  <a:lnTo>
                    <a:pt x="7872" y="1635"/>
                  </a:lnTo>
                  <a:cubicBezTo>
                    <a:pt x="7439" y="1135"/>
                    <a:pt x="6938" y="668"/>
                    <a:pt x="6371" y="434"/>
                  </a:cubicBezTo>
                  <a:cubicBezTo>
                    <a:pt x="6305" y="434"/>
                    <a:pt x="6305" y="434"/>
                    <a:pt x="6271" y="468"/>
                  </a:cubicBezTo>
                  <a:lnTo>
                    <a:pt x="6038" y="1001"/>
                  </a:lnTo>
                  <a:cubicBezTo>
                    <a:pt x="5738" y="835"/>
                    <a:pt x="5404" y="768"/>
                    <a:pt x="5070" y="668"/>
                  </a:cubicBezTo>
                  <a:lnTo>
                    <a:pt x="5137" y="101"/>
                  </a:lnTo>
                  <a:cubicBezTo>
                    <a:pt x="5137" y="34"/>
                    <a:pt x="5137" y="34"/>
                    <a:pt x="5104" y="34"/>
                  </a:cubicBezTo>
                  <a:cubicBezTo>
                    <a:pt x="4870" y="1"/>
                    <a:pt x="4603" y="1"/>
                    <a:pt x="43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 name="Google Shape;2096;p75">
              <a:extLst>
                <a:ext uri="{FF2B5EF4-FFF2-40B4-BE49-F238E27FC236}">
                  <a16:creationId xmlns:a16="http://schemas.microsoft.com/office/drawing/2014/main" id="{40312001-B7A7-F7CF-D967-BB0140C1449C}"/>
                </a:ext>
              </a:extLst>
            </p:cNvPr>
            <p:cNvSpPr/>
            <p:nvPr/>
          </p:nvSpPr>
          <p:spPr>
            <a:xfrm>
              <a:off x="1461466" y="2976227"/>
              <a:ext cx="77003" cy="155475"/>
            </a:xfrm>
            <a:custGeom>
              <a:avLst/>
              <a:gdLst/>
              <a:ahLst/>
              <a:cxnLst/>
              <a:rect l="l" t="t" r="r" b="b"/>
              <a:pathLst>
                <a:path w="3669" h="7408" extrusionOk="0">
                  <a:moveTo>
                    <a:pt x="3424" y="1"/>
                  </a:moveTo>
                  <a:cubicBezTo>
                    <a:pt x="3395" y="1"/>
                    <a:pt x="3365" y="11"/>
                    <a:pt x="3336" y="34"/>
                  </a:cubicBezTo>
                  <a:cubicBezTo>
                    <a:pt x="2235" y="834"/>
                    <a:pt x="1335" y="1869"/>
                    <a:pt x="801" y="3103"/>
                  </a:cubicBezTo>
                  <a:cubicBezTo>
                    <a:pt x="200" y="4404"/>
                    <a:pt x="0" y="5905"/>
                    <a:pt x="367" y="7272"/>
                  </a:cubicBezTo>
                  <a:cubicBezTo>
                    <a:pt x="381" y="7368"/>
                    <a:pt x="445" y="7407"/>
                    <a:pt x="513" y="7407"/>
                  </a:cubicBezTo>
                  <a:cubicBezTo>
                    <a:pt x="612" y="7407"/>
                    <a:pt x="721" y="7324"/>
                    <a:pt x="701" y="7206"/>
                  </a:cubicBezTo>
                  <a:cubicBezTo>
                    <a:pt x="0" y="4537"/>
                    <a:pt x="1401" y="1935"/>
                    <a:pt x="3503" y="367"/>
                  </a:cubicBezTo>
                  <a:cubicBezTo>
                    <a:pt x="3668" y="230"/>
                    <a:pt x="3560" y="1"/>
                    <a:pt x="34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8" name="Google Shape;2097;p75">
              <a:extLst>
                <a:ext uri="{FF2B5EF4-FFF2-40B4-BE49-F238E27FC236}">
                  <a16:creationId xmlns:a16="http://schemas.microsoft.com/office/drawing/2014/main" id="{AA5CA57F-75FB-D8C1-36F0-3AD0C59843BC}"/>
                </a:ext>
              </a:extLst>
            </p:cNvPr>
            <p:cNvSpPr/>
            <p:nvPr/>
          </p:nvSpPr>
          <p:spPr>
            <a:xfrm>
              <a:off x="1473365" y="3145197"/>
              <a:ext cx="32929" cy="38386"/>
            </a:xfrm>
            <a:custGeom>
              <a:avLst/>
              <a:gdLst/>
              <a:ahLst/>
              <a:cxnLst/>
              <a:rect l="l" t="t" r="r" b="b"/>
              <a:pathLst>
                <a:path w="1569" h="1829" extrusionOk="0">
                  <a:moveTo>
                    <a:pt x="206" y="0"/>
                  </a:moveTo>
                  <a:cubicBezTo>
                    <a:pt x="167" y="0"/>
                    <a:pt x="128" y="8"/>
                    <a:pt x="100" y="22"/>
                  </a:cubicBezTo>
                  <a:cubicBezTo>
                    <a:pt x="0" y="55"/>
                    <a:pt x="0" y="189"/>
                    <a:pt x="34" y="289"/>
                  </a:cubicBezTo>
                  <a:cubicBezTo>
                    <a:pt x="334" y="856"/>
                    <a:pt x="734" y="1356"/>
                    <a:pt x="1268" y="1790"/>
                  </a:cubicBezTo>
                  <a:cubicBezTo>
                    <a:pt x="1306" y="1809"/>
                    <a:pt x="1356" y="1828"/>
                    <a:pt x="1404" y="1828"/>
                  </a:cubicBezTo>
                  <a:cubicBezTo>
                    <a:pt x="1439" y="1828"/>
                    <a:pt x="1473" y="1818"/>
                    <a:pt x="1501" y="1790"/>
                  </a:cubicBezTo>
                  <a:cubicBezTo>
                    <a:pt x="1501" y="1656"/>
                    <a:pt x="1568" y="1523"/>
                    <a:pt x="1468" y="1490"/>
                  </a:cubicBezTo>
                  <a:cubicBezTo>
                    <a:pt x="968" y="1123"/>
                    <a:pt x="601" y="622"/>
                    <a:pt x="334" y="55"/>
                  </a:cubicBezTo>
                  <a:cubicBezTo>
                    <a:pt x="314" y="16"/>
                    <a:pt x="260" y="0"/>
                    <a:pt x="2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9" name="Google Shape;2098;p75">
              <a:extLst>
                <a:ext uri="{FF2B5EF4-FFF2-40B4-BE49-F238E27FC236}">
                  <a16:creationId xmlns:a16="http://schemas.microsoft.com/office/drawing/2014/main" id="{35CAF23E-C85A-D619-6F92-854391555A1F}"/>
                </a:ext>
              </a:extLst>
            </p:cNvPr>
            <p:cNvSpPr/>
            <p:nvPr/>
          </p:nvSpPr>
          <p:spPr>
            <a:xfrm>
              <a:off x="1679860" y="3085782"/>
              <a:ext cx="59563" cy="122966"/>
            </a:xfrm>
            <a:custGeom>
              <a:avLst/>
              <a:gdLst/>
              <a:ahLst/>
              <a:cxnLst/>
              <a:rect l="l" t="t" r="r" b="b"/>
              <a:pathLst>
                <a:path w="2838" h="5859" extrusionOk="0">
                  <a:moveTo>
                    <a:pt x="2412" y="1"/>
                  </a:moveTo>
                  <a:cubicBezTo>
                    <a:pt x="2328" y="1"/>
                    <a:pt x="2253" y="51"/>
                    <a:pt x="2270" y="151"/>
                  </a:cubicBezTo>
                  <a:cubicBezTo>
                    <a:pt x="2503" y="2186"/>
                    <a:pt x="1736" y="4287"/>
                    <a:pt x="135" y="5555"/>
                  </a:cubicBezTo>
                  <a:cubicBezTo>
                    <a:pt x="0" y="5663"/>
                    <a:pt x="127" y="5858"/>
                    <a:pt x="287" y="5858"/>
                  </a:cubicBezTo>
                  <a:cubicBezTo>
                    <a:pt x="324" y="5858"/>
                    <a:pt x="364" y="5847"/>
                    <a:pt x="402" y="5822"/>
                  </a:cubicBezTo>
                  <a:cubicBezTo>
                    <a:pt x="1970" y="4421"/>
                    <a:pt x="2837" y="2219"/>
                    <a:pt x="2604" y="151"/>
                  </a:cubicBezTo>
                  <a:cubicBezTo>
                    <a:pt x="2587" y="51"/>
                    <a:pt x="2495" y="1"/>
                    <a:pt x="24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0" name="Google Shape;2099;p75">
              <a:extLst>
                <a:ext uri="{FF2B5EF4-FFF2-40B4-BE49-F238E27FC236}">
                  <a16:creationId xmlns:a16="http://schemas.microsoft.com/office/drawing/2014/main" id="{5B5C2508-A743-326D-39AB-B4183F9CEDF9}"/>
                </a:ext>
              </a:extLst>
            </p:cNvPr>
            <p:cNvSpPr/>
            <p:nvPr/>
          </p:nvSpPr>
          <p:spPr>
            <a:xfrm>
              <a:off x="1777892" y="2896706"/>
              <a:ext cx="62291" cy="162863"/>
            </a:xfrm>
            <a:custGeom>
              <a:avLst/>
              <a:gdLst/>
              <a:ahLst/>
              <a:cxnLst/>
              <a:rect l="l" t="t" r="r" b="b"/>
              <a:pathLst>
                <a:path w="2968" h="7760" extrusionOk="0">
                  <a:moveTo>
                    <a:pt x="1502" y="1"/>
                  </a:moveTo>
                  <a:cubicBezTo>
                    <a:pt x="1459" y="1"/>
                    <a:pt x="1413" y="16"/>
                    <a:pt x="1368" y="54"/>
                  </a:cubicBezTo>
                  <a:cubicBezTo>
                    <a:pt x="534" y="921"/>
                    <a:pt x="101" y="2088"/>
                    <a:pt x="34" y="3323"/>
                  </a:cubicBezTo>
                  <a:cubicBezTo>
                    <a:pt x="1" y="4490"/>
                    <a:pt x="434" y="5658"/>
                    <a:pt x="1168" y="6525"/>
                  </a:cubicBezTo>
                  <a:cubicBezTo>
                    <a:pt x="1602" y="7025"/>
                    <a:pt x="2102" y="7425"/>
                    <a:pt x="2669" y="7726"/>
                  </a:cubicBezTo>
                  <a:cubicBezTo>
                    <a:pt x="2699" y="7749"/>
                    <a:pt x="2728" y="7759"/>
                    <a:pt x="2756" y="7759"/>
                  </a:cubicBezTo>
                  <a:cubicBezTo>
                    <a:pt x="2884" y="7759"/>
                    <a:pt x="2967" y="7541"/>
                    <a:pt x="2803" y="7459"/>
                  </a:cubicBezTo>
                  <a:cubicBezTo>
                    <a:pt x="1602" y="6825"/>
                    <a:pt x="735" y="5624"/>
                    <a:pt x="468" y="4257"/>
                  </a:cubicBezTo>
                  <a:cubicBezTo>
                    <a:pt x="167" y="2856"/>
                    <a:pt x="668" y="1354"/>
                    <a:pt x="1635" y="320"/>
                  </a:cubicBezTo>
                  <a:cubicBezTo>
                    <a:pt x="1765" y="191"/>
                    <a:pt x="1653" y="1"/>
                    <a:pt x="15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1" name="Google Shape;2100;p75">
              <a:extLst>
                <a:ext uri="{FF2B5EF4-FFF2-40B4-BE49-F238E27FC236}">
                  <a16:creationId xmlns:a16="http://schemas.microsoft.com/office/drawing/2014/main" id="{5800C632-A5A6-718E-9318-10C2F7B429BD}"/>
                </a:ext>
              </a:extLst>
            </p:cNvPr>
            <p:cNvSpPr/>
            <p:nvPr/>
          </p:nvSpPr>
          <p:spPr>
            <a:xfrm>
              <a:off x="1850005" y="3058708"/>
              <a:ext cx="35721" cy="9990"/>
            </a:xfrm>
            <a:custGeom>
              <a:avLst/>
              <a:gdLst/>
              <a:ahLst/>
              <a:cxnLst/>
              <a:rect l="l" t="t" r="r" b="b"/>
              <a:pathLst>
                <a:path w="1702" h="476" extrusionOk="0">
                  <a:moveTo>
                    <a:pt x="203" y="0"/>
                  </a:moveTo>
                  <a:cubicBezTo>
                    <a:pt x="133" y="0"/>
                    <a:pt x="34" y="83"/>
                    <a:pt x="34" y="140"/>
                  </a:cubicBezTo>
                  <a:cubicBezTo>
                    <a:pt x="0" y="240"/>
                    <a:pt x="67" y="307"/>
                    <a:pt x="167" y="340"/>
                  </a:cubicBezTo>
                  <a:cubicBezTo>
                    <a:pt x="430" y="434"/>
                    <a:pt x="683" y="475"/>
                    <a:pt x="937" y="475"/>
                  </a:cubicBezTo>
                  <a:cubicBezTo>
                    <a:pt x="1134" y="475"/>
                    <a:pt x="1331" y="451"/>
                    <a:pt x="1535" y="407"/>
                  </a:cubicBezTo>
                  <a:cubicBezTo>
                    <a:pt x="1668" y="407"/>
                    <a:pt x="1702" y="274"/>
                    <a:pt x="1668" y="173"/>
                  </a:cubicBezTo>
                  <a:cubicBezTo>
                    <a:pt x="1602" y="107"/>
                    <a:pt x="1535" y="73"/>
                    <a:pt x="1468" y="73"/>
                  </a:cubicBezTo>
                  <a:cubicBezTo>
                    <a:pt x="1289" y="101"/>
                    <a:pt x="1115" y="117"/>
                    <a:pt x="944" y="117"/>
                  </a:cubicBezTo>
                  <a:cubicBezTo>
                    <a:pt x="703" y="117"/>
                    <a:pt x="468" y="85"/>
                    <a:pt x="234" y="7"/>
                  </a:cubicBezTo>
                  <a:cubicBezTo>
                    <a:pt x="225" y="2"/>
                    <a:pt x="215" y="0"/>
                    <a:pt x="2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2" name="Google Shape;2101;p75">
              <a:extLst>
                <a:ext uri="{FF2B5EF4-FFF2-40B4-BE49-F238E27FC236}">
                  <a16:creationId xmlns:a16="http://schemas.microsoft.com/office/drawing/2014/main" id="{8A4A690D-D9D8-5F7E-0B9B-45514D31D08C}"/>
                </a:ext>
              </a:extLst>
            </p:cNvPr>
            <p:cNvSpPr/>
            <p:nvPr/>
          </p:nvSpPr>
          <p:spPr>
            <a:xfrm>
              <a:off x="1683911" y="2777855"/>
              <a:ext cx="44053" cy="161058"/>
            </a:xfrm>
            <a:custGeom>
              <a:avLst/>
              <a:gdLst/>
              <a:ahLst/>
              <a:cxnLst/>
              <a:rect l="l" t="t" r="r" b="b"/>
              <a:pathLst>
                <a:path w="2099" h="7674" extrusionOk="0">
                  <a:moveTo>
                    <a:pt x="242" y="0"/>
                  </a:moveTo>
                  <a:cubicBezTo>
                    <a:pt x="125" y="0"/>
                    <a:pt x="1" y="114"/>
                    <a:pt x="42" y="279"/>
                  </a:cubicBezTo>
                  <a:cubicBezTo>
                    <a:pt x="576" y="2681"/>
                    <a:pt x="1143" y="5116"/>
                    <a:pt x="1710" y="7551"/>
                  </a:cubicBezTo>
                  <a:cubicBezTo>
                    <a:pt x="1735" y="7637"/>
                    <a:pt x="1795" y="7673"/>
                    <a:pt x="1860" y="7673"/>
                  </a:cubicBezTo>
                  <a:cubicBezTo>
                    <a:pt x="1972" y="7673"/>
                    <a:pt x="2098" y="7565"/>
                    <a:pt x="2077" y="7418"/>
                  </a:cubicBezTo>
                  <a:cubicBezTo>
                    <a:pt x="1543" y="5016"/>
                    <a:pt x="943" y="2581"/>
                    <a:pt x="409" y="146"/>
                  </a:cubicBezTo>
                  <a:cubicBezTo>
                    <a:pt x="384" y="44"/>
                    <a:pt x="314" y="0"/>
                    <a:pt x="2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3" name="Google Shape;2102;p75">
              <a:extLst>
                <a:ext uri="{FF2B5EF4-FFF2-40B4-BE49-F238E27FC236}">
                  <a16:creationId xmlns:a16="http://schemas.microsoft.com/office/drawing/2014/main" id="{7258A181-DEAF-F2CF-C5B3-2050DA1C929C}"/>
                </a:ext>
              </a:extLst>
            </p:cNvPr>
            <p:cNvSpPr/>
            <p:nvPr/>
          </p:nvSpPr>
          <p:spPr>
            <a:xfrm>
              <a:off x="1626783" y="2836598"/>
              <a:ext cx="73141" cy="92072"/>
            </a:xfrm>
            <a:custGeom>
              <a:avLst/>
              <a:gdLst/>
              <a:ahLst/>
              <a:cxnLst/>
              <a:rect l="l" t="t" r="r" b="b"/>
              <a:pathLst>
                <a:path w="3485" h="4387" extrusionOk="0">
                  <a:moveTo>
                    <a:pt x="280" y="0"/>
                  </a:moveTo>
                  <a:cubicBezTo>
                    <a:pt x="142" y="0"/>
                    <a:pt x="1" y="149"/>
                    <a:pt x="96" y="316"/>
                  </a:cubicBezTo>
                  <a:cubicBezTo>
                    <a:pt x="1063" y="1650"/>
                    <a:pt x="2097" y="2951"/>
                    <a:pt x="3031" y="4319"/>
                  </a:cubicBezTo>
                  <a:cubicBezTo>
                    <a:pt x="3078" y="4366"/>
                    <a:pt x="3138" y="4386"/>
                    <a:pt x="3197" y="4386"/>
                  </a:cubicBezTo>
                  <a:cubicBezTo>
                    <a:pt x="3346" y="4386"/>
                    <a:pt x="3484" y="4253"/>
                    <a:pt x="3365" y="4085"/>
                  </a:cubicBezTo>
                  <a:cubicBezTo>
                    <a:pt x="2364" y="2751"/>
                    <a:pt x="1363" y="1416"/>
                    <a:pt x="429" y="82"/>
                  </a:cubicBezTo>
                  <a:cubicBezTo>
                    <a:pt x="391" y="25"/>
                    <a:pt x="336" y="0"/>
                    <a:pt x="2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4" name="Google Shape;2103;p75">
              <a:extLst>
                <a:ext uri="{FF2B5EF4-FFF2-40B4-BE49-F238E27FC236}">
                  <a16:creationId xmlns:a16="http://schemas.microsoft.com/office/drawing/2014/main" id="{A3CA2B70-EE9D-93BD-7AFD-8E82399B9541}"/>
                </a:ext>
              </a:extLst>
            </p:cNvPr>
            <p:cNvSpPr/>
            <p:nvPr/>
          </p:nvSpPr>
          <p:spPr>
            <a:xfrm>
              <a:off x="1615471" y="2882855"/>
              <a:ext cx="48334" cy="33076"/>
            </a:xfrm>
            <a:custGeom>
              <a:avLst/>
              <a:gdLst/>
              <a:ahLst/>
              <a:cxnLst/>
              <a:rect l="l" t="t" r="r" b="b"/>
              <a:pathLst>
                <a:path w="2303" h="1576" extrusionOk="0">
                  <a:moveTo>
                    <a:pt x="222" y="1"/>
                  </a:moveTo>
                  <a:cubicBezTo>
                    <a:pt x="141" y="1"/>
                    <a:pt x="59" y="38"/>
                    <a:pt x="34" y="113"/>
                  </a:cubicBezTo>
                  <a:cubicBezTo>
                    <a:pt x="1" y="180"/>
                    <a:pt x="34" y="313"/>
                    <a:pt x="134" y="347"/>
                  </a:cubicBezTo>
                  <a:cubicBezTo>
                    <a:pt x="735" y="780"/>
                    <a:pt x="1368" y="1147"/>
                    <a:pt x="2002" y="1547"/>
                  </a:cubicBezTo>
                  <a:cubicBezTo>
                    <a:pt x="2022" y="1567"/>
                    <a:pt x="2047" y="1575"/>
                    <a:pt x="2074" y="1575"/>
                  </a:cubicBezTo>
                  <a:cubicBezTo>
                    <a:pt x="2139" y="1575"/>
                    <a:pt x="2212" y="1528"/>
                    <a:pt x="2236" y="1481"/>
                  </a:cubicBezTo>
                  <a:cubicBezTo>
                    <a:pt x="2302" y="1381"/>
                    <a:pt x="2236" y="1281"/>
                    <a:pt x="2169" y="1214"/>
                  </a:cubicBezTo>
                  <a:cubicBezTo>
                    <a:pt x="1535" y="814"/>
                    <a:pt x="901" y="447"/>
                    <a:pt x="301" y="13"/>
                  </a:cubicBezTo>
                  <a:cubicBezTo>
                    <a:pt x="276" y="5"/>
                    <a:pt x="249" y="1"/>
                    <a:pt x="2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5" name="Google Shape;2104;p75">
              <a:extLst>
                <a:ext uri="{FF2B5EF4-FFF2-40B4-BE49-F238E27FC236}">
                  <a16:creationId xmlns:a16="http://schemas.microsoft.com/office/drawing/2014/main" id="{530A5A7A-3E8B-8360-FF7D-A8744556E83D}"/>
                </a:ext>
              </a:extLst>
            </p:cNvPr>
            <p:cNvSpPr/>
            <p:nvPr/>
          </p:nvSpPr>
          <p:spPr>
            <a:xfrm>
              <a:off x="1738688" y="2808706"/>
              <a:ext cx="13642" cy="86070"/>
            </a:xfrm>
            <a:custGeom>
              <a:avLst/>
              <a:gdLst/>
              <a:ahLst/>
              <a:cxnLst/>
              <a:rect l="l" t="t" r="r" b="b"/>
              <a:pathLst>
                <a:path w="650" h="4101" extrusionOk="0">
                  <a:moveTo>
                    <a:pt x="495" y="1"/>
                  </a:moveTo>
                  <a:cubicBezTo>
                    <a:pt x="399" y="1"/>
                    <a:pt x="285" y="70"/>
                    <a:pt x="268" y="177"/>
                  </a:cubicBezTo>
                  <a:lnTo>
                    <a:pt x="1" y="3913"/>
                  </a:lnTo>
                  <a:cubicBezTo>
                    <a:pt x="1" y="4042"/>
                    <a:pt x="86" y="4101"/>
                    <a:pt x="175" y="4101"/>
                  </a:cubicBezTo>
                  <a:cubicBezTo>
                    <a:pt x="270" y="4101"/>
                    <a:pt x="368" y="4034"/>
                    <a:pt x="368" y="3913"/>
                  </a:cubicBezTo>
                  <a:lnTo>
                    <a:pt x="634" y="177"/>
                  </a:lnTo>
                  <a:cubicBezTo>
                    <a:pt x="650" y="53"/>
                    <a:pt x="579" y="1"/>
                    <a:pt x="4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6" name="Google Shape;2105;p75">
              <a:extLst>
                <a:ext uri="{FF2B5EF4-FFF2-40B4-BE49-F238E27FC236}">
                  <a16:creationId xmlns:a16="http://schemas.microsoft.com/office/drawing/2014/main" id="{FD260801-CFC1-E9CE-24C6-318BC17B2AB5}"/>
                </a:ext>
              </a:extLst>
            </p:cNvPr>
            <p:cNvSpPr/>
            <p:nvPr/>
          </p:nvSpPr>
          <p:spPr>
            <a:xfrm>
              <a:off x="1761103" y="2827553"/>
              <a:ext cx="25206" cy="46361"/>
            </a:xfrm>
            <a:custGeom>
              <a:avLst/>
              <a:gdLst/>
              <a:ahLst/>
              <a:cxnLst/>
              <a:rect l="l" t="t" r="r" b="b"/>
              <a:pathLst>
                <a:path w="1201" h="2209" extrusionOk="0">
                  <a:moveTo>
                    <a:pt x="993" y="0"/>
                  </a:moveTo>
                  <a:cubicBezTo>
                    <a:pt x="920" y="0"/>
                    <a:pt x="851" y="38"/>
                    <a:pt x="801" y="113"/>
                  </a:cubicBezTo>
                  <a:cubicBezTo>
                    <a:pt x="567" y="747"/>
                    <a:pt x="300" y="1314"/>
                    <a:pt x="67" y="1948"/>
                  </a:cubicBezTo>
                  <a:cubicBezTo>
                    <a:pt x="0" y="2014"/>
                    <a:pt x="67" y="2148"/>
                    <a:pt x="134" y="2181"/>
                  </a:cubicBezTo>
                  <a:cubicBezTo>
                    <a:pt x="163" y="2201"/>
                    <a:pt x="195" y="2209"/>
                    <a:pt x="227" y="2209"/>
                  </a:cubicBezTo>
                  <a:cubicBezTo>
                    <a:pt x="303" y="2209"/>
                    <a:pt x="377" y="2161"/>
                    <a:pt x="400" y="2114"/>
                  </a:cubicBezTo>
                  <a:cubicBezTo>
                    <a:pt x="634" y="1481"/>
                    <a:pt x="901" y="913"/>
                    <a:pt x="1134" y="280"/>
                  </a:cubicBezTo>
                  <a:cubicBezTo>
                    <a:pt x="1201" y="180"/>
                    <a:pt x="1201" y="113"/>
                    <a:pt x="1068" y="13"/>
                  </a:cubicBezTo>
                  <a:cubicBezTo>
                    <a:pt x="1043" y="4"/>
                    <a:pt x="1018" y="0"/>
                    <a:pt x="9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7" name="Google Shape;2106;p75">
              <a:extLst>
                <a:ext uri="{FF2B5EF4-FFF2-40B4-BE49-F238E27FC236}">
                  <a16:creationId xmlns:a16="http://schemas.microsoft.com/office/drawing/2014/main" id="{D57C35B0-28AA-7DE3-C4D1-170D5676C885}"/>
                </a:ext>
              </a:extLst>
            </p:cNvPr>
            <p:cNvSpPr/>
            <p:nvPr/>
          </p:nvSpPr>
          <p:spPr>
            <a:xfrm>
              <a:off x="1730587" y="3225621"/>
              <a:ext cx="20736" cy="72869"/>
            </a:xfrm>
            <a:custGeom>
              <a:avLst/>
              <a:gdLst/>
              <a:ahLst/>
              <a:cxnLst/>
              <a:rect l="l" t="t" r="r" b="b"/>
              <a:pathLst>
                <a:path w="988" h="3472" extrusionOk="0">
                  <a:moveTo>
                    <a:pt x="767" y="0"/>
                  </a:moveTo>
                  <a:cubicBezTo>
                    <a:pt x="690" y="0"/>
                    <a:pt x="615" y="47"/>
                    <a:pt x="587" y="159"/>
                  </a:cubicBezTo>
                  <a:cubicBezTo>
                    <a:pt x="387" y="1194"/>
                    <a:pt x="187" y="2194"/>
                    <a:pt x="20" y="3228"/>
                  </a:cubicBezTo>
                  <a:cubicBezTo>
                    <a:pt x="0" y="3384"/>
                    <a:pt x="117" y="3471"/>
                    <a:pt x="224" y="3471"/>
                  </a:cubicBezTo>
                  <a:cubicBezTo>
                    <a:pt x="301" y="3471"/>
                    <a:pt x="373" y="3426"/>
                    <a:pt x="387" y="3328"/>
                  </a:cubicBezTo>
                  <a:cubicBezTo>
                    <a:pt x="587" y="2294"/>
                    <a:pt x="820" y="1294"/>
                    <a:pt x="987" y="226"/>
                  </a:cubicBezTo>
                  <a:cubicBezTo>
                    <a:pt x="987" y="91"/>
                    <a:pt x="8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8" name="Google Shape;2107;p75">
              <a:extLst>
                <a:ext uri="{FF2B5EF4-FFF2-40B4-BE49-F238E27FC236}">
                  <a16:creationId xmlns:a16="http://schemas.microsoft.com/office/drawing/2014/main" id="{FD55AAEE-5E0E-DDFA-4E55-AA60DC1F255F}"/>
                </a:ext>
              </a:extLst>
            </p:cNvPr>
            <p:cNvSpPr/>
            <p:nvPr/>
          </p:nvSpPr>
          <p:spPr>
            <a:xfrm>
              <a:off x="1699484" y="3240606"/>
              <a:ext cx="31523" cy="41849"/>
            </a:xfrm>
            <a:custGeom>
              <a:avLst/>
              <a:gdLst/>
              <a:ahLst/>
              <a:cxnLst/>
              <a:rect l="l" t="t" r="r" b="b"/>
              <a:pathLst>
                <a:path w="1502" h="1994" extrusionOk="0">
                  <a:moveTo>
                    <a:pt x="1260" y="0"/>
                  </a:moveTo>
                  <a:cubicBezTo>
                    <a:pt x="1187" y="0"/>
                    <a:pt x="1118" y="38"/>
                    <a:pt x="1068" y="113"/>
                  </a:cubicBezTo>
                  <a:cubicBezTo>
                    <a:pt x="735" y="646"/>
                    <a:pt x="368" y="1180"/>
                    <a:pt x="34" y="1714"/>
                  </a:cubicBezTo>
                  <a:cubicBezTo>
                    <a:pt x="1" y="1814"/>
                    <a:pt x="34" y="1947"/>
                    <a:pt x="101" y="1981"/>
                  </a:cubicBezTo>
                  <a:cubicBezTo>
                    <a:pt x="128" y="1990"/>
                    <a:pt x="157" y="1994"/>
                    <a:pt x="186" y="1994"/>
                  </a:cubicBezTo>
                  <a:cubicBezTo>
                    <a:pt x="265" y="1994"/>
                    <a:pt x="343" y="1963"/>
                    <a:pt x="368" y="1914"/>
                  </a:cubicBezTo>
                  <a:cubicBezTo>
                    <a:pt x="701" y="1347"/>
                    <a:pt x="1068" y="813"/>
                    <a:pt x="1402" y="279"/>
                  </a:cubicBezTo>
                  <a:cubicBezTo>
                    <a:pt x="1502" y="179"/>
                    <a:pt x="1402" y="79"/>
                    <a:pt x="1335" y="13"/>
                  </a:cubicBezTo>
                  <a:cubicBezTo>
                    <a:pt x="1310" y="4"/>
                    <a:pt x="1285" y="0"/>
                    <a:pt x="12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9" name="Google Shape;2108;p75">
              <a:extLst>
                <a:ext uri="{FF2B5EF4-FFF2-40B4-BE49-F238E27FC236}">
                  <a16:creationId xmlns:a16="http://schemas.microsoft.com/office/drawing/2014/main" id="{BC00E14C-65B9-D497-CD46-F67B5DEF53CF}"/>
                </a:ext>
              </a:extLst>
            </p:cNvPr>
            <p:cNvSpPr/>
            <p:nvPr/>
          </p:nvSpPr>
          <p:spPr>
            <a:xfrm>
              <a:off x="1756192" y="3246272"/>
              <a:ext cx="17525" cy="45900"/>
            </a:xfrm>
            <a:custGeom>
              <a:avLst/>
              <a:gdLst/>
              <a:ahLst/>
              <a:cxnLst/>
              <a:rect l="l" t="t" r="r" b="b"/>
              <a:pathLst>
                <a:path w="835" h="2187" extrusionOk="0">
                  <a:moveTo>
                    <a:pt x="235" y="1"/>
                  </a:moveTo>
                  <a:cubicBezTo>
                    <a:pt x="214" y="1"/>
                    <a:pt x="192" y="3"/>
                    <a:pt x="167" y="9"/>
                  </a:cubicBezTo>
                  <a:cubicBezTo>
                    <a:pt x="101" y="43"/>
                    <a:pt x="1" y="109"/>
                    <a:pt x="34" y="243"/>
                  </a:cubicBezTo>
                  <a:cubicBezTo>
                    <a:pt x="167" y="843"/>
                    <a:pt x="334" y="1444"/>
                    <a:pt x="468" y="2044"/>
                  </a:cubicBezTo>
                  <a:cubicBezTo>
                    <a:pt x="495" y="2127"/>
                    <a:pt x="568" y="2186"/>
                    <a:pt x="648" y="2186"/>
                  </a:cubicBezTo>
                  <a:cubicBezTo>
                    <a:pt x="666" y="2186"/>
                    <a:pt x="683" y="2184"/>
                    <a:pt x="701" y="2178"/>
                  </a:cubicBezTo>
                  <a:cubicBezTo>
                    <a:pt x="801" y="2144"/>
                    <a:pt x="835" y="2011"/>
                    <a:pt x="835" y="1911"/>
                  </a:cubicBezTo>
                  <a:cubicBezTo>
                    <a:pt x="701" y="1344"/>
                    <a:pt x="534" y="710"/>
                    <a:pt x="434" y="109"/>
                  </a:cubicBezTo>
                  <a:cubicBezTo>
                    <a:pt x="380" y="55"/>
                    <a:pt x="325" y="1"/>
                    <a:pt x="23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30" name="Google Shape;2109;p75">
              <a:extLst>
                <a:ext uri="{FF2B5EF4-FFF2-40B4-BE49-F238E27FC236}">
                  <a16:creationId xmlns:a16="http://schemas.microsoft.com/office/drawing/2014/main" id="{A53ACFD7-4585-3B53-BB07-7736BD88D0F2}"/>
                </a:ext>
              </a:extLst>
            </p:cNvPr>
            <p:cNvSpPr/>
            <p:nvPr/>
          </p:nvSpPr>
          <p:spPr>
            <a:xfrm>
              <a:off x="1924909" y="3107713"/>
              <a:ext cx="58828" cy="24136"/>
            </a:xfrm>
            <a:custGeom>
              <a:avLst/>
              <a:gdLst/>
              <a:ahLst/>
              <a:cxnLst/>
              <a:rect l="l" t="t" r="r" b="b"/>
              <a:pathLst>
                <a:path w="2803" h="1150" extrusionOk="0">
                  <a:moveTo>
                    <a:pt x="227" y="0"/>
                  </a:moveTo>
                  <a:cubicBezTo>
                    <a:pt x="142" y="0"/>
                    <a:pt x="67" y="83"/>
                    <a:pt x="67" y="140"/>
                  </a:cubicBezTo>
                  <a:cubicBezTo>
                    <a:pt x="1" y="274"/>
                    <a:pt x="101" y="340"/>
                    <a:pt x="167" y="340"/>
                  </a:cubicBezTo>
                  <a:cubicBezTo>
                    <a:pt x="968" y="607"/>
                    <a:pt x="1769" y="907"/>
                    <a:pt x="2569" y="1141"/>
                  </a:cubicBezTo>
                  <a:cubicBezTo>
                    <a:pt x="2581" y="1147"/>
                    <a:pt x="2595" y="1150"/>
                    <a:pt x="2610" y="1150"/>
                  </a:cubicBezTo>
                  <a:cubicBezTo>
                    <a:pt x="2679" y="1150"/>
                    <a:pt x="2769" y="1090"/>
                    <a:pt x="2769" y="1007"/>
                  </a:cubicBezTo>
                  <a:cubicBezTo>
                    <a:pt x="2803" y="941"/>
                    <a:pt x="2769" y="841"/>
                    <a:pt x="2636" y="807"/>
                  </a:cubicBezTo>
                  <a:cubicBezTo>
                    <a:pt x="1835" y="540"/>
                    <a:pt x="1068" y="274"/>
                    <a:pt x="268" y="7"/>
                  </a:cubicBezTo>
                  <a:cubicBezTo>
                    <a:pt x="254" y="2"/>
                    <a:pt x="240" y="0"/>
                    <a:pt x="2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31" name="Google Shape;2110;p75">
              <a:extLst>
                <a:ext uri="{FF2B5EF4-FFF2-40B4-BE49-F238E27FC236}">
                  <a16:creationId xmlns:a16="http://schemas.microsoft.com/office/drawing/2014/main" id="{FE0BCCD0-14C7-FB58-4250-07232AB15D73}"/>
                </a:ext>
              </a:extLst>
            </p:cNvPr>
            <p:cNvSpPr/>
            <p:nvPr/>
          </p:nvSpPr>
          <p:spPr>
            <a:xfrm>
              <a:off x="1940314" y="3091049"/>
              <a:ext cx="46928" cy="13684"/>
            </a:xfrm>
            <a:custGeom>
              <a:avLst/>
              <a:gdLst/>
              <a:ahLst/>
              <a:cxnLst/>
              <a:rect l="l" t="t" r="r" b="b"/>
              <a:pathLst>
                <a:path w="2236" h="652" extrusionOk="0">
                  <a:moveTo>
                    <a:pt x="2035" y="0"/>
                  </a:moveTo>
                  <a:lnTo>
                    <a:pt x="167" y="267"/>
                  </a:lnTo>
                  <a:cubicBezTo>
                    <a:pt x="67" y="267"/>
                    <a:pt x="1" y="367"/>
                    <a:pt x="1" y="467"/>
                  </a:cubicBezTo>
                  <a:cubicBezTo>
                    <a:pt x="1" y="548"/>
                    <a:pt x="45" y="652"/>
                    <a:pt x="133" y="652"/>
                  </a:cubicBezTo>
                  <a:cubicBezTo>
                    <a:pt x="153" y="652"/>
                    <a:pt x="176" y="646"/>
                    <a:pt x="201" y="634"/>
                  </a:cubicBezTo>
                  <a:lnTo>
                    <a:pt x="2069" y="400"/>
                  </a:lnTo>
                  <a:cubicBezTo>
                    <a:pt x="2169" y="400"/>
                    <a:pt x="2235" y="300"/>
                    <a:pt x="2235" y="167"/>
                  </a:cubicBezTo>
                  <a:cubicBezTo>
                    <a:pt x="2235" y="100"/>
                    <a:pt x="2169" y="0"/>
                    <a:pt x="20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32" name="Google Shape;2111;p75">
              <a:extLst>
                <a:ext uri="{FF2B5EF4-FFF2-40B4-BE49-F238E27FC236}">
                  <a16:creationId xmlns:a16="http://schemas.microsoft.com/office/drawing/2014/main" id="{5ECA4DF7-7DBF-E623-216A-50DBDDEB7BA5}"/>
                </a:ext>
              </a:extLst>
            </p:cNvPr>
            <p:cNvSpPr/>
            <p:nvPr/>
          </p:nvSpPr>
          <p:spPr>
            <a:xfrm>
              <a:off x="1934018" y="3129372"/>
              <a:ext cx="30831" cy="31880"/>
            </a:xfrm>
            <a:custGeom>
              <a:avLst/>
              <a:gdLst/>
              <a:ahLst/>
              <a:cxnLst/>
              <a:rect l="l" t="t" r="r" b="b"/>
              <a:pathLst>
                <a:path w="1469" h="1519" extrusionOk="0">
                  <a:moveTo>
                    <a:pt x="188" y="0"/>
                  </a:moveTo>
                  <a:cubicBezTo>
                    <a:pt x="142" y="0"/>
                    <a:pt x="100" y="25"/>
                    <a:pt x="67" y="75"/>
                  </a:cubicBezTo>
                  <a:cubicBezTo>
                    <a:pt x="0" y="142"/>
                    <a:pt x="34" y="242"/>
                    <a:pt x="67" y="309"/>
                  </a:cubicBezTo>
                  <a:cubicBezTo>
                    <a:pt x="401" y="709"/>
                    <a:pt x="801" y="1076"/>
                    <a:pt x="1134" y="1443"/>
                  </a:cubicBezTo>
                  <a:cubicBezTo>
                    <a:pt x="1168" y="1493"/>
                    <a:pt x="1218" y="1518"/>
                    <a:pt x="1264" y="1518"/>
                  </a:cubicBezTo>
                  <a:cubicBezTo>
                    <a:pt x="1310" y="1518"/>
                    <a:pt x="1351" y="1493"/>
                    <a:pt x="1368" y="1443"/>
                  </a:cubicBezTo>
                  <a:cubicBezTo>
                    <a:pt x="1468" y="1376"/>
                    <a:pt x="1401" y="1276"/>
                    <a:pt x="1368" y="1210"/>
                  </a:cubicBezTo>
                  <a:cubicBezTo>
                    <a:pt x="1034" y="809"/>
                    <a:pt x="667" y="442"/>
                    <a:pt x="334" y="75"/>
                  </a:cubicBezTo>
                  <a:cubicBezTo>
                    <a:pt x="284" y="25"/>
                    <a:pt x="234" y="0"/>
                    <a:pt x="1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6"/>
        <p:cNvGrpSpPr/>
        <p:nvPr/>
      </p:nvGrpSpPr>
      <p:grpSpPr>
        <a:xfrm>
          <a:off x="0" y="0"/>
          <a:ext cx="0" cy="0"/>
          <a:chOff x="0" y="0"/>
          <a:chExt cx="0" cy="0"/>
        </a:xfrm>
      </p:grpSpPr>
      <p:sp>
        <p:nvSpPr>
          <p:cNvPr id="2" name="Google Shape;127;p11">
            <a:extLst>
              <a:ext uri="{FF2B5EF4-FFF2-40B4-BE49-F238E27FC236}">
                <a16:creationId xmlns:a16="http://schemas.microsoft.com/office/drawing/2014/main" id="{2CE09C55-CCE7-4C6E-C396-820428A04154}"/>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UTM Avo" panose="02040603050506020204" pitchFamily="18" charset="0"/>
              <a:ea typeface="Calibri"/>
              <a:cs typeface="Calibri"/>
              <a:sym typeface="Calibri"/>
            </a:endParaRPr>
          </a:p>
        </p:txBody>
      </p:sp>
      <p:sp>
        <p:nvSpPr>
          <p:cNvPr id="3" name="Google Shape;128;p11">
            <a:extLst>
              <a:ext uri="{FF2B5EF4-FFF2-40B4-BE49-F238E27FC236}">
                <a16:creationId xmlns:a16="http://schemas.microsoft.com/office/drawing/2014/main" id="{260300BE-B5CE-433E-C1C6-BD9D93EA6C3A}"/>
              </a:ext>
            </a:extLst>
          </p:cNvPr>
          <p:cNvSpPr txBox="1"/>
          <p:nvPr/>
        </p:nvSpPr>
        <p:spPr>
          <a:xfrm>
            <a:off x="462105" y="912740"/>
            <a:ext cx="11367083"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1" i="0" u="none" strike="noStrike" cap="none">
                <a:solidFill>
                  <a:srgbClr val="833C0B"/>
                </a:solidFill>
                <a:latin typeface="UTM Avo" panose="02040603050506020204" pitchFamily="18" charset="0"/>
                <a:sym typeface="Arial"/>
              </a:rPr>
              <a:t>Like fanpage Hoc10 - Học 1 biết 10 để nhận thêm nhiều tài liệu giảng dạy</a:t>
            </a:r>
            <a:endParaRPr>
              <a:latin typeface="UTM Avo" panose="02040603050506020204" pitchFamily="18" charset="0"/>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UTM Avo" panose="02040603050506020204" pitchFamily="18" charset="0"/>
                <a:sym typeface="Arial"/>
              </a:rPr>
              <a:t>theo đường link:  </a:t>
            </a:r>
            <a:endParaRPr>
              <a:latin typeface="UTM Avo" panose="02040603050506020204" pitchFamily="18" charset="0"/>
            </a:endParaRPr>
          </a:p>
        </p:txBody>
      </p:sp>
      <p:sp>
        <p:nvSpPr>
          <p:cNvPr id="4" name="Google Shape;129;p11">
            <a:extLst>
              <a:ext uri="{FF2B5EF4-FFF2-40B4-BE49-F238E27FC236}">
                <a16:creationId xmlns:a16="http://schemas.microsoft.com/office/drawing/2014/main" id="{EAB62D2F-C6B8-E659-21B6-ED9CDFAE8831}"/>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r>
              <a:rPr lang="en-US" sz="2400" b="1" i="0" u="sng" strike="noStrike" cap="none" dirty="0">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Hoc10 – </a:t>
            </a:r>
            <a:r>
              <a:rPr lang="en-US" sz="2400" b="1" i="0" u="sng" strike="noStrike" cap="none" dirty="0" err="1">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Học</a:t>
            </a:r>
            <a:r>
              <a:rPr lang="en-US" sz="2400" b="1" i="0" u="sng" strike="noStrike" cap="none" dirty="0">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 1 </a:t>
            </a:r>
            <a:r>
              <a:rPr lang="en-US" sz="2400" b="1" i="0" u="sng" strike="noStrike" cap="none" dirty="0" err="1">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biết</a:t>
            </a:r>
            <a:r>
              <a:rPr lang="en-US" sz="2400" b="1" i="0" u="sng" strike="noStrike" cap="none" dirty="0">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 10</a:t>
            </a:r>
            <a:endParaRPr lang="en-US" sz="2400" b="1" i="0" u="sng" strike="noStrike" cap="none" dirty="0">
              <a:solidFill>
                <a:srgbClr val="843C0C"/>
              </a:solidFill>
              <a:latin typeface="UTM Avo" panose="02040603050506020204" pitchFamily="18" charset="0"/>
              <a:sym typeface="Arial"/>
            </a:endParaRPr>
          </a:p>
        </p:txBody>
      </p:sp>
      <p:sp>
        <p:nvSpPr>
          <p:cNvPr id="5" name="Google Shape;131;p11">
            <a:extLst>
              <a:ext uri="{FF2B5EF4-FFF2-40B4-BE49-F238E27FC236}">
                <a16:creationId xmlns:a16="http://schemas.microsoft.com/office/drawing/2014/main" id="{587316C7-ECE2-1F4E-C6FC-0A9F9305394C}"/>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UTM Avo" panose="02040603050506020204" pitchFamily="18" charset="0"/>
                <a:sym typeface="Arial"/>
              </a:rPr>
              <a:t>Hoặc truy cập qua QR code</a:t>
            </a:r>
            <a:endParaRPr>
              <a:latin typeface="UTM Avo" panose="02040603050506020204" pitchFamily="18" charset="0"/>
            </a:endParaRPr>
          </a:p>
        </p:txBody>
      </p:sp>
      <p:pic>
        <p:nvPicPr>
          <p:cNvPr id="6" name="Google Shape;132;p11" descr="Ngón Trỏ, ngón tay, Máy tính Biểu tượng Tay - tay png tải về - Miễn phí  trong suốt Tay png Tải về.">
            <a:extLst>
              <a:ext uri="{FF2B5EF4-FFF2-40B4-BE49-F238E27FC236}">
                <a16:creationId xmlns:a16="http://schemas.microsoft.com/office/drawing/2014/main" id="{AFC5DDF4-CB92-99C2-0404-027B5F52E710}"/>
              </a:ext>
            </a:extLst>
          </p:cNvPr>
          <p:cNvPicPr preferRelativeResize="0"/>
          <p:nvPr/>
        </p:nvPicPr>
        <p:blipFill rotWithShape="1">
          <a:blip r:embed="rId5">
            <a:alphaModFix/>
          </a:blip>
          <a:srcRect/>
          <a:stretch/>
        </p:blipFill>
        <p:spPr>
          <a:xfrm rot="16200000">
            <a:off x="5679086" y="2851979"/>
            <a:ext cx="1053311" cy="749021"/>
          </a:xfrm>
          <a:prstGeom prst="rect">
            <a:avLst/>
          </a:prstGeom>
          <a:noFill/>
          <a:ln>
            <a:noFill/>
          </a:ln>
        </p:spPr>
      </p:pic>
      <p:pic>
        <p:nvPicPr>
          <p:cNvPr id="7" name="Google Shape;133;p11">
            <a:extLst>
              <a:ext uri="{FF2B5EF4-FFF2-40B4-BE49-F238E27FC236}">
                <a16:creationId xmlns:a16="http://schemas.microsoft.com/office/drawing/2014/main" id="{1F3948D2-17C8-1C23-160B-981EE6422BDD}"/>
              </a:ext>
            </a:extLst>
          </p:cNvPr>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2" name="TextBox 1">
            <a:extLst>
              <a:ext uri="{FF2B5EF4-FFF2-40B4-BE49-F238E27FC236}">
                <a16:creationId xmlns:a16="http://schemas.microsoft.com/office/drawing/2014/main" id="{AD89EE0D-CE90-66A8-4F91-BB1773AFEB71}"/>
              </a:ext>
            </a:extLst>
          </p:cNvPr>
          <p:cNvSpPr txBox="1"/>
          <p:nvPr/>
        </p:nvSpPr>
        <p:spPr>
          <a:xfrm>
            <a:off x="1318430" y="1997729"/>
            <a:ext cx="7357310" cy="3473067"/>
          </a:xfrm>
          <a:prstGeom prst="rect">
            <a:avLst/>
          </a:prstGeom>
          <a:noFill/>
        </p:spPr>
        <p:txBody>
          <a:bodyPr wrap="square">
            <a:spAutoFit/>
          </a:bodyPr>
          <a:lstStyle/>
          <a:p>
            <a:pPr algn="just">
              <a:lnSpc>
                <a:spcPct val="150000"/>
              </a:lnSpc>
            </a:pPr>
            <a:r>
              <a:rPr lang="vi-VN" sz="2500" dirty="0">
                <a:solidFill>
                  <a:srgbClr val="000000"/>
                </a:solidFill>
                <a:latin typeface="UTM Avo" panose="02040603050506020204" pitchFamily="18"/>
              </a:rPr>
              <a:t>Hãy vẽ sơ đồ hình thành liên kết ion trong các phân tử sau, sử dụng các dấu chấm để biểu diễn các electron</a:t>
            </a:r>
            <a:r>
              <a:rPr lang="en-US" sz="2500" dirty="0">
                <a:solidFill>
                  <a:srgbClr val="000000"/>
                </a:solidFill>
                <a:latin typeface="UTM Avo" panose="02040603050506020204" pitchFamily="18"/>
              </a:rPr>
              <a:t>:</a:t>
            </a:r>
          </a:p>
          <a:p>
            <a:pPr algn="just">
              <a:lnSpc>
                <a:spcPct val="150000"/>
              </a:lnSpc>
            </a:pPr>
            <a:r>
              <a:rPr lang="vi-VN" sz="2500" dirty="0">
                <a:solidFill>
                  <a:srgbClr val="000000"/>
                </a:solidFill>
                <a:latin typeface="UTM Avo" panose="02040603050506020204" pitchFamily="18"/>
              </a:rPr>
              <a:t>a) Lithium fluoride (LiF).</a:t>
            </a:r>
          </a:p>
          <a:p>
            <a:pPr algn="just">
              <a:lnSpc>
                <a:spcPct val="150000"/>
              </a:lnSpc>
            </a:pPr>
            <a:r>
              <a:rPr lang="vi-VN" sz="2500" dirty="0">
                <a:solidFill>
                  <a:srgbClr val="000000"/>
                </a:solidFill>
                <a:latin typeface="UTM Avo" panose="02040603050506020204" pitchFamily="18"/>
              </a:rPr>
              <a:t>b) Calcium oxide (CaO).</a:t>
            </a:r>
          </a:p>
          <a:p>
            <a:pPr algn="just">
              <a:lnSpc>
                <a:spcPct val="150000"/>
              </a:lnSpc>
            </a:pPr>
            <a:r>
              <a:rPr lang="vi-VN" sz="2500" dirty="0">
                <a:solidFill>
                  <a:srgbClr val="000000"/>
                </a:solidFill>
                <a:latin typeface="UTM Avo" panose="02040603050506020204" pitchFamily="18"/>
              </a:rPr>
              <a:t>c) Potassium oxide (K</a:t>
            </a:r>
            <a:r>
              <a:rPr lang="vi-VN" sz="2500" baseline="-25000" dirty="0">
                <a:solidFill>
                  <a:srgbClr val="000000"/>
                </a:solidFill>
                <a:latin typeface="UTM Avo" panose="02040603050506020204" pitchFamily="18"/>
              </a:rPr>
              <a:t>2</a:t>
            </a:r>
            <a:r>
              <a:rPr lang="vi-VN" sz="2500" dirty="0">
                <a:solidFill>
                  <a:srgbClr val="000000"/>
                </a:solidFill>
                <a:latin typeface="UTM Avo" panose="02040603050506020204" pitchFamily="18"/>
              </a:rPr>
              <a:t>O).</a:t>
            </a:r>
          </a:p>
        </p:txBody>
      </p:sp>
      <p:pic>
        <p:nvPicPr>
          <p:cNvPr id="3" name="Picture 7">
            <a:extLst>
              <a:ext uri="{FF2B5EF4-FFF2-40B4-BE49-F238E27FC236}">
                <a16:creationId xmlns:a16="http://schemas.microsoft.com/office/drawing/2014/main" id="{31A2FD66-3294-415E-004E-711A119979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270190" y="3536864"/>
            <a:ext cx="3308683" cy="33211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37D934DE-945C-69E5-56E4-263871435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Rectangle 1">
            <a:extLst>
              <a:ext uri="{FF2B5EF4-FFF2-40B4-BE49-F238E27FC236}">
                <a16:creationId xmlns:a16="http://schemas.microsoft.com/office/drawing/2014/main" id="{ADAB5F3F-7B6E-F043-268C-7E4844301BB2}"/>
              </a:ext>
            </a:extLst>
          </p:cNvPr>
          <p:cNvSpPr/>
          <p:nvPr/>
        </p:nvSpPr>
        <p:spPr>
          <a:xfrm>
            <a:off x="2048251" y="2877670"/>
            <a:ext cx="8095485" cy="950260"/>
          </a:xfrm>
          <a:prstGeom prst="rect">
            <a:avLst/>
          </a:prstGeom>
        </p:spPr>
        <p:txBody>
          <a:bodyPr wrap="square">
            <a:spAutoFit/>
          </a:bodyPr>
          <a:lstStyle/>
          <a:p>
            <a:pPr marR="33814" algn="ctr">
              <a:lnSpc>
                <a:spcPct val="150000"/>
              </a:lnSpc>
              <a:spcBef>
                <a:spcPts val="113"/>
              </a:spcBef>
              <a:spcAft>
                <a:spcPts val="113"/>
              </a:spcAft>
            </a:pPr>
            <a:r>
              <a:rPr lang="en-US" sz="2000" dirty="0">
                <a:latin typeface="UTM Avo" panose="02040603050506020204" pitchFamily="18"/>
                <a:ea typeface="Calibri" panose="020F0502020204030204" pitchFamily="34" charset="0"/>
                <a:cs typeface="Arial" panose="020B0604020202020204" pitchFamily="34" charset="0"/>
              </a:rPr>
              <a:t>Quan </a:t>
            </a:r>
            <a:r>
              <a:rPr lang="en-US" sz="2000" dirty="0" err="1">
                <a:latin typeface="UTM Avo" panose="02040603050506020204" pitchFamily="18"/>
                <a:ea typeface="Calibri" panose="020F0502020204030204" pitchFamily="34" charset="0"/>
                <a:cs typeface="Arial" panose="020B0604020202020204" pitchFamily="34" charset="0"/>
              </a:rPr>
              <a:t>sát</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hình</a:t>
            </a:r>
            <a:r>
              <a:rPr lang="en-US" sz="2000" dirty="0">
                <a:latin typeface="UTM Avo" panose="02040603050506020204" pitchFamily="18"/>
                <a:ea typeface="Calibri" panose="020F0502020204030204" pitchFamily="34" charset="0"/>
                <a:cs typeface="Arial" panose="020B0604020202020204" pitchFamily="34" charset="0"/>
              </a:rPr>
              <a:t> 5.9, </a:t>
            </a:r>
            <a:r>
              <a:rPr lang="en-US" sz="2000" dirty="0" err="1">
                <a:latin typeface="UTM Avo" panose="02040603050506020204" pitchFamily="18"/>
                <a:ea typeface="Calibri" panose="020F0502020204030204" pitchFamily="34" charset="0"/>
                <a:cs typeface="Arial" panose="020B0604020202020204" pitchFamily="34" charset="0"/>
              </a:rPr>
              <a:t>hãy</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cho</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biết</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nguyên</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tử</a:t>
            </a:r>
            <a:r>
              <a:rPr lang="en-US" sz="2000" dirty="0">
                <a:latin typeface="UTM Avo" panose="02040603050506020204" pitchFamily="18"/>
                <a:ea typeface="Calibri" panose="020F0502020204030204" pitchFamily="34" charset="0"/>
                <a:cs typeface="Arial" panose="020B0604020202020204" pitchFamily="34" charset="0"/>
              </a:rPr>
              <a:t> H </a:t>
            </a:r>
            <a:r>
              <a:rPr lang="en-US" sz="2000" dirty="0" err="1">
                <a:latin typeface="UTM Avo" panose="02040603050506020204" pitchFamily="18"/>
                <a:ea typeface="Calibri" panose="020F0502020204030204" pitchFamily="34" charset="0"/>
                <a:cs typeface="Arial" panose="020B0604020202020204" pitchFamily="34" charset="0"/>
              </a:rPr>
              <a:t>trong</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phân</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tử</a:t>
            </a:r>
            <a:r>
              <a:rPr lang="en-US" sz="2000" dirty="0">
                <a:latin typeface="UTM Avo" panose="02040603050506020204" pitchFamily="18"/>
                <a:ea typeface="Calibri" panose="020F0502020204030204" pitchFamily="34" charset="0"/>
                <a:cs typeface="Arial" panose="020B0604020202020204" pitchFamily="34" charset="0"/>
              </a:rPr>
              <a:t> hydrogen </a:t>
            </a:r>
            <a:r>
              <a:rPr lang="en-US" sz="2000" dirty="0" err="1">
                <a:latin typeface="UTM Avo" panose="02040603050506020204" pitchFamily="18"/>
                <a:ea typeface="Calibri" panose="020F0502020204030204" pitchFamily="34" charset="0"/>
                <a:cs typeface="Arial" panose="020B0604020202020204" pitchFamily="34" charset="0"/>
              </a:rPr>
              <a:t>có</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lớp</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vỏ</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tương</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tự</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khí</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hiếm</a:t>
            </a:r>
            <a:r>
              <a:rPr lang="en-US" sz="2000" dirty="0">
                <a:latin typeface="UTM Avo" panose="02040603050506020204" pitchFamily="18"/>
                <a:ea typeface="Calibri" panose="020F0502020204030204" pitchFamily="34" charset="0"/>
                <a:cs typeface="Arial" panose="020B0604020202020204" pitchFamily="34" charset="0"/>
              </a:rPr>
              <a:t> </a:t>
            </a:r>
            <a:r>
              <a:rPr lang="en-US" sz="2000" dirty="0" err="1">
                <a:latin typeface="UTM Avo" panose="02040603050506020204" pitchFamily="18"/>
                <a:ea typeface="Calibri" panose="020F0502020204030204" pitchFamily="34" charset="0"/>
                <a:cs typeface="Arial" panose="020B0604020202020204" pitchFamily="34" charset="0"/>
              </a:rPr>
              <a:t>nào</a:t>
            </a:r>
            <a:r>
              <a:rPr lang="en-US" sz="2000" dirty="0">
                <a:latin typeface="UTM Avo" panose="02040603050506020204" pitchFamily="18"/>
                <a:ea typeface="Calibri" panose="020F0502020204030204" pitchFamily="34" charset="0"/>
                <a:cs typeface="Arial" panose="020B0604020202020204" pitchFamily="34" charset="0"/>
              </a:rPr>
              <a:t>. </a:t>
            </a:r>
          </a:p>
        </p:txBody>
      </p:sp>
      <p:sp>
        <p:nvSpPr>
          <p:cNvPr id="3" name="TextBox 16">
            <a:extLst>
              <a:ext uri="{FF2B5EF4-FFF2-40B4-BE49-F238E27FC236}">
                <a16:creationId xmlns:a16="http://schemas.microsoft.com/office/drawing/2014/main" id="{CB111583-2A98-A621-D0F8-AAB0360D1F62}"/>
              </a:ext>
            </a:extLst>
          </p:cNvPr>
          <p:cNvSpPr txBox="1"/>
          <p:nvPr/>
        </p:nvSpPr>
        <p:spPr>
          <a:xfrm>
            <a:off x="3748713" y="1638978"/>
            <a:ext cx="4694574" cy="40011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1" dirty="0">
                <a:latin typeface="UTM Avo" panose="02040603050506020204" pitchFamily="18"/>
                <a:cs typeface="Arial" panose="020B0604020202020204" pitchFamily="34" charset="0"/>
              </a:rPr>
              <a:t>III. LIÊN KẾT CỘNG HOÁ TRỊ</a:t>
            </a:r>
          </a:p>
        </p:txBody>
      </p:sp>
      <p:sp>
        <p:nvSpPr>
          <p:cNvPr id="4" name="TextBox 16">
            <a:extLst>
              <a:ext uri="{FF2B5EF4-FFF2-40B4-BE49-F238E27FC236}">
                <a16:creationId xmlns:a16="http://schemas.microsoft.com/office/drawing/2014/main" id="{A22A0A2E-0D87-8D39-CDBF-D610FE5AD842}"/>
              </a:ext>
            </a:extLst>
          </p:cNvPr>
          <p:cNvSpPr txBox="1"/>
          <p:nvPr/>
        </p:nvSpPr>
        <p:spPr>
          <a:xfrm>
            <a:off x="1690185" y="2230688"/>
            <a:ext cx="8811629" cy="35394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300" b="1" dirty="0">
                <a:latin typeface="UTM Avo" panose="02040603050506020204" pitchFamily="18"/>
                <a:cs typeface="Arial" panose="020B0604020202020204" pitchFamily="34" charset="0"/>
              </a:rPr>
              <a:t>1. </a:t>
            </a:r>
            <a:r>
              <a:rPr lang="en-US" sz="2300" b="1" dirty="0" err="1">
                <a:latin typeface="UTM Avo" panose="02040603050506020204" pitchFamily="18"/>
                <a:cs typeface="Arial" panose="020B0604020202020204" pitchFamily="34" charset="0"/>
              </a:rPr>
              <a:t>Sự</a:t>
            </a:r>
            <a:r>
              <a:rPr lang="en-US" sz="2300" b="1" dirty="0">
                <a:latin typeface="UTM Avo" panose="02040603050506020204" pitchFamily="18"/>
                <a:cs typeface="Arial" panose="020B0604020202020204" pitchFamily="34" charset="0"/>
              </a:rPr>
              <a:t> </a:t>
            </a:r>
            <a:r>
              <a:rPr lang="en-US" sz="2300" b="1" dirty="0" err="1">
                <a:latin typeface="UTM Avo" panose="02040603050506020204" pitchFamily="18"/>
                <a:cs typeface="Arial" panose="020B0604020202020204" pitchFamily="34" charset="0"/>
              </a:rPr>
              <a:t>tạo</a:t>
            </a:r>
            <a:r>
              <a:rPr lang="en-US" sz="2300" b="1" dirty="0">
                <a:latin typeface="UTM Avo" panose="02040603050506020204" pitchFamily="18"/>
                <a:cs typeface="Arial" panose="020B0604020202020204" pitchFamily="34" charset="0"/>
              </a:rPr>
              <a:t> </a:t>
            </a:r>
            <a:r>
              <a:rPr lang="en-US" sz="2300" b="1" dirty="0" err="1">
                <a:latin typeface="UTM Avo" panose="02040603050506020204" pitchFamily="18"/>
                <a:cs typeface="Arial" panose="020B0604020202020204" pitchFamily="34" charset="0"/>
              </a:rPr>
              <a:t>thành</a:t>
            </a:r>
            <a:r>
              <a:rPr lang="en-US" sz="2300" b="1" dirty="0">
                <a:latin typeface="UTM Avo" panose="02040603050506020204" pitchFamily="18"/>
                <a:cs typeface="Arial" panose="020B0604020202020204" pitchFamily="34" charset="0"/>
              </a:rPr>
              <a:t> </a:t>
            </a:r>
            <a:r>
              <a:rPr lang="en-US" sz="2300" b="1" dirty="0" err="1">
                <a:latin typeface="UTM Avo" panose="02040603050506020204" pitchFamily="18"/>
                <a:cs typeface="Arial" panose="020B0604020202020204" pitchFamily="34" charset="0"/>
              </a:rPr>
              <a:t>liên</a:t>
            </a:r>
            <a:r>
              <a:rPr lang="en-US" sz="2300" b="1" dirty="0">
                <a:latin typeface="UTM Avo" panose="02040603050506020204" pitchFamily="18"/>
                <a:cs typeface="Arial" panose="020B0604020202020204" pitchFamily="34" charset="0"/>
              </a:rPr>
              <a:t> </a:t>
            </a:r>
            <a:r>
              <a:rPr lang="en-US" sz="2300" b="1" dirty="0" err="1">
                <a:latin typeface="UTM Avo" panose="02040603050506020204" pitchFamily="18"/>
                <a:cs typeface="Arial" panose="020B0604020202020204" pitchFamily="34" charset="0"/>
              </a:rPr>
              <a:t>kết</a:t>
            </a:r>
            <a:r>
              <a:rPr lang="en-US" sz="2300" b="1" dirty="0">
                <a:latin typeface="UTM Avo" panose="02040603050506020204" pitchFamily="18"/>
                <a:cs typeface="Arial" panose="020B0604020202020204" pitchFamily="34" charset="0"/>
              </a:rPr>
              <a:t> </a:t>
            </a:r>
            <a:r>
              <a:rPr lang="en-US" sz="2300" b="1" dirty="0" err="1">
                <a:latin typeface="UTM Avo" panose="02040603050506020204" pitchFamily="18"/>
                <a:cs typeface="Arial" panose="020B0604020202020204" pitchFamily="34" charset="0"/>
              </a:rPr>
              <a:t>trong</a:t>
            </a:r>
            <a:r>
              <a:rPr lang="en-US" sz="2300" b="1" dirty="0">
                <a:latin typeface="UTM Avo" panose="02040603050506020204" pitchFamily="18"/>
                <a:cs typeface="Arial" panose="020B0604020202020204" pitchFamily="34" charset="0"/>
              </a:rPr>
              <a:t> </a:t>
            </a:r>
            <a:r>
              <a:rPr lang="en-US" sz="2300" b="1" dirty="0" err="1">
                <a:latin typeface="UTM Avo" panose="02040603050506020204" pitchFamily="18"/>
                <a:cs typeface="Arial" panose="020B0604020202020204" pitchFamily="34" charset="0"/>
              </a:rPr>
              <a:t>phân</a:t>
            </a:r>
            <a:r>
              <a:rPr lang="en-US" sz="2300" b="1" dirty="0">
                <a:latin typeface="UTM Avo" panose="02040603050506020204" pitchFamily="18"/>
                <a:cs typeface="Arial" panose="020B0604020202020204" pitchFamily="34" charset="0"/>
              </a:rPr>
              <a:t> </a:t>
            </a:r>
            <a:r>
              <a:rPr lang="en-US" sz="2300" b="1" dirty="0" err="1">
                <a:latin typeface="UTM Avo" panose="02040603050506020204" pitchFamily="18"/>
                <a:cs typeface="Arial" panose="020B0604020202020204" pitchFamily="34" charset="0"/>
              </a:rPr>
              <a:t>tử</a:t>
            </a:r>
            <a:r>
              <a:rPr lang="en-US" sz="2300" b="1" dirty="0">
                <a:latin typeface="UTM Avo" panose="02040603050506020204" pitchFamily="18"/>
                <a:cs typeface="Arial" panose="020B0604020202020204" pitchFamily="34" charset="0"/>
              </a:rPr>
              <a:t> hydrogen</a:t>
            </a:r>
          </a:p>
        </p:txBody>
      </p:sp>
      <p:pic>
        <p:nvPicPr>
          <p:cNvPr id="5" name="Picture 4" descr="A black background with a circle and arrow&#10;&#10;Description automatically generated">
            <a:extLst>
              <a:ext uri="{FF2B5EF4-FFF2-40B4-BE49-F238E27FC236}">
                <a16:creationId xmlns:a16="http://schemas.microsoft.com/office/drawing/2014/main" id="{452C0982-BAFC-5232-80CD-01F49EAB71D2}"/>
              </a:ext>
            </a:extLst>
          </p:cNvPr>
          <p:cNvPicPr>
            <a:picLocks noChangeAspect="1"/>
          </p:cNvPicPr>
          <p:nvPr/>
        </p:nvPicPr>
        <p:blipFill rotWithShape="1">
          <a:blip r:embed="rId4">
            <a:extLst>
              <a:ext uri="{28A0092B-C50C-407E-A947-70E740481C1C}">
                <a14:useLocalDpi xmlns:a14="http://schemas.microsoft.com/office/drawing/2010/main" val="0"/>
              </a:ext>
            </a:extLst>
          </a:blip>
          <a:srcRect t="5894"/>
          <a:stretch/>
        </p:blipFill>
        <p:spPr>
          <a:xfrm>
            <a:off x="2907030" y="4565073"/>
            <a:ext cx="6377928" cy="1843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5" name="Picture 4" descr="A black background with a circle and arrow&#10;&#10;Description automatically generated">
            <a:extLst>
              <a:ext uri="{FF2B5EF4-FFF2-40B4-BE49-F238E27FC236}">
                <a16:creationId xmlns:a16="http://schemas.microsoft.com/office/drawing/2014/main" id="{452C0982-BAFC-5232-80CD-01F49EAB71D2}"/>
              </a:ext>
            </a:extLst>
          </p:cNvPr>
          <p:cNvPicPr>
            <a:picLocks noChangeAspect="1"/>
          </p:cNvPicPr>
          <p:nvPr/>
        </p:nvPicPr>
        <p:blipFill rotWithShape="1">
          <a:blip r:embed="rId4">
            <a:extLst>
              <a:ext uri="{28A0092B-C50C-407E-A947-70E740481C1C}">
                <a14:useLocalDpi xmlns:a14="http://schemas.microsoft.com/office/drawing/2010/main" val="0"/>
              </a:ext>
            </a:extLst>
          </a:blip>
          <a:srcRect t="5895" b="22437"/>
          <a:stretch/>
        </p:blipFill>
        <p:spPr>
          <a:xfrm>
            <a:off x="2010138" y="1996383"/>
            <a:ext cx="8171723" cy="1798782"/>
          </a:xfrm>
          <a:prstGeom prst="rect">
            <a:avLst/>
          </a:prstGeom>
        </p:spPr>
      </p:pic>
      <p:sp>
        <p:nvSpPr>
          <p:cNvPr id="6" name="TextBox 5">
            <a:extLst>
              <a:ext uri="{FF2B5EF4-FFF2-40B4-BE49-F238E27FC236}">
                <a16:creationId xmlns:a16="http://schemas.microsoft.com/office/drawing/2014/main" id="{74C67BC7-2793-20B8-E23C-7C4C65DDA001}"/>
              </a:ext>
            </a:extLst>
          </p:cNvPr>
          <p:cNvSpPr txBox="1"/>
          <p:nvPr/>
        </p:nvSpPr>
        <p:spPr>
          <a:xfrm>
            <a:off x="1510959" y="4035306"/>
            <a:ext cx="9170082" cy="1873654"/>
          </a:xfrm>
          <a:prstGeom prst="rect">
            <a:avLst/>
          </a:prstGeom>
          <a:noFill/>
        </p:spPr>
        <p:txBody>
          <a:bodyPr wrap="square">
            <a:spAutoFit/>
          </a:bodyPr>
          <a:lstStyle/>
          <a:p>
            <a:pPr algn="just">
              <a:lnSpc>
                <a:spcPct val="150000"/>
              </a:lnSpc>
            </a:pPr>
            <a:r>
              <a:rPr lang="vi-VN" sz="2000" dirty="0">
                <a:solidFill>
                  <a:srgbClr val="000000"/>
                </a:solidFill>
                <a:latin typeface="UTM Avo" panose="02040603050506020204" pitchFamily="18"/>
              </a:rPr>
              <a:t>Trong phân tử hydrogen, nguyên tử H có:</a:t>
            </a:r>
          </a:p>
          <a:p>
            <a:pPr algn="just">
              <a:lnSpc>
                <a:spcPct val="150000"/>
              </a:lnSpc>
            </a:pPr>
            <a:r>
              <a:rPr lang="vi-VN" sz="2000" dirty="0">
                <a:solidFill>
                  <a:srgbClr val="000000"/>
                </a:solidFill>
                <a:latin typeface="UTM Avo" panose="02040603050506020204" pitchFamily="18"/>
              </a:rPr>
              <a:t>   + 2 quả cầu màu xanh ở đường tròn =&gt; Có 2 electron ở lớp vỏ</a:t>
            </a:r>
            <a:r>
              <a:rPr lang="en-US" sz="2000" dirty="0">
                <a:solidFill>
                  <a:srgbClr val="000000"/>
                </a:solidFill>
                <a:latin typeface="UTM Avo" panose="02040603050506020204" pitchFamily="18"/>
              </a:rPr>
              <a:t>.</a:t>
            </a:r>
            <a:endParaRPr lang="vi-VN" sz="2000" dirty="0">
              <a:solidFill>
                <a:srgbClr val="000000"/>
              </a:solidFill>
              <a:latin typeface="UTM Avo" panose="02040603050506020204" pitchFamily="18"/>
            </a:endParaRPr>
          </a:p>
          <a:p>
            <a:pPr algn="just">
              <a:lnSpc>
                <a:spcPct val="150000"/>
              </a:lnSpc>
            </a:pPr>
            <a:r>
              <a:rPr lang="vi-VN" sz="2000" dirty="0">
                <a:solidFill>
                  <a:srgbClr val="000000"/>
                </a:solidFill>
                <a:latin typeface="UTM Avo" panose="02040603050506020204" pitchFamily="18"/>
              </a:rPr>
              <a:t>   + 1 đường tròn xung quanh hạt nhân =&gt; Có 1 lớp electron</a:t>
            </a:r>
            <a:r>
              <a:rPr lang="en-US" sz="2000" dirty="0">
                <a:solidFill>
                  <a:srgbClr val="000000"/>
                </a:solidFill>
                <a:latin typeface="UTM Avo" panose="02040603050506020204" pitchFamily="18"/>
              </a:rPr>
              <a:t>.</a:t>
            </a:r>
            <a:endParaRPr lang="vi-VN" sz="2000" dirty="0">
              <a:solidFill>
                <a:srgbClr val="000000"/>
              </a:solidFill>
              <a:latin typeface="UTM Avo" panose="02040603050506020204" pitchFamily="18"/>
            </a:endParaRPr>
          </a:p>
          <a:p>
            <a:pPr algn="just">
              <a:lnSpc>
                <a:spcPct val="150000"/>
              </a:lnSpc>
            </a:pPr>
            <a:r>
              <a:rPr lang="vi-VN" sz="2000" dirty="0">
                <a:solidFill>
                  <a:srgbClr val="000000"/>
                </a:solidFill>
                <a:latin typeface="UTM Avo" panose="02040603050506020204" pitchFamily="18"/>
              </a:rPr>
              <a:t>=&gt; Trong phân tử hydrogen, nguyên tử H có lớp vỏ tương tự khí hiếm He</a:t>
            </a:r>
            <a:r>
              <a:rPr lang="en-US" sz="2000" dirty="0">
                <a:solidFill>
                  <a:srgbClr val="000000"/>
                </a:solidFill>
                <a:latin typeface="UTM Avo" panose="02040603050506020204" pitchFamily="18"/>
              </a:rPr>
              <a:t>.</a:t>
            </a:r>
            <a:endParaRPr lang="vi-VN" sz="2000" dirty="0">
              <a:solidFill>
                <a:srgbClr val="000000"/>
              </a:solidFill>
              <a:latin typeface="UTM Avo" panose="02040603050506020204" pitchFamily="18"/>
            </a:endParaRPr>
          </a:p>
        </p:txBody>
      </p:sp>
    </p:spTree>
    <p:extLst>
      <p:ext uri="{BB962C8B-B14F-4D97-AF65-F5344CB8AC3E}">
        <p14:creationId xmlns:p14="http://schemas.microsoft.com/office/powerpoint/2010/main" val="17562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1">
            <a:extLst>
              <a:ext uri="{FF2B5EF4-FFF2-40B4-BE49-F238E27FC236}">
                <a16:creationId xmlns:a16="http://schemas.microsoft.com/office/drawing/2014/main" id="{52BACD5D-8D82-5F70-2631-9B7682B2DC9A}"/>
              </a:ext>
            </a:extLst>
          </p:cNvPr>
          <p:cNvSpPr txBox="1"/>
          <p:nvPr/>
        </p:nvSpPr>
        <p:spPr>
          <a:xfrm>
            <a:off x="803483" y="1669820"/>
            <a:ext cx="10585032" cy="2796920"/>
          </a:xfrm>
          <a:prstGeom prst="rect">
            <a:avLst/>
          </a:prstGeom>
          <a:noFill/>
        </p:spPr>
        <p:txBody>
          <a:bodyPr wrap="square">
            <a:spAutoFit/>
          </a:bodyPr>
          <a:lstStyle/>
          <a:p>
            <a:pPr algn="l">
              <a:lnSpc>
                <a:spcPct val="150000"/>
              </a:lnSpc>
            </a:pPr>
            <a:r>
              <a:rPr lang="vi-VN" sz="2000" dirty="0">
                <a:latin typeface="UTM Avo" panose="02040603050506020204" pitchFamily="18"/>
              </a:rPr>
              <a:t>Nguyên tử H chỉ có 1 electron và cần thêm 1 electron để có lớp vỏ bền vững tương tự khí hiếm. </a:t>
            </a:r>
            <a:endParaRPr lang="en-US" sz="2000" dirty="0">
              <a:latin typeface="UTM Avo" panose="02040603050506020204" pitchFamily="18"/>
            </a:endParaRPr>
          </a:p>
          <a:p>
            <a:pPr algn="l">
              <a:lnSpc>
                <a:spcPct val="150000"/>
              </a:lnSpc>
            </a:pPr>
            <a:r>
              <a:rPr lang="vi-VN" sz="2000" dirty="0">
                <a:latin typeface="UTM Avo" panose="02040603050506020204" pitchFamily="18"/>
              </a:rPr>
              <a:t>Khi hai nguyên tử H liên kết với nhau, mỗi nguyên tử góp 1 electron để tạo ra đôi electron dung</a:t>
            </a:r>
            <a:r>
              <a:rPr lang="en-US" sz="2000" dirty="0">
                <a:latin typeface="UTM Avo" panose="02040603050506020204" pitchFamily="18"/>
              </a:rPr>
              <a:t>. </a:t>
            </a:r>
          </a:p>
          <a:p>
            <a:pPr algn="l">
              <a:lnSpc>
                <a:spcPct val="150000"/>
              </a:lnSpc>
            </a:pPr>
            <a:r>
              <a:rPr lang="vi-VN" sz="2000" dirty="0">
                <a:latin typeface="UTM Avo" panose="02040603050506020204" pitchFamily="18"/>
              </a:rPr>
              <a:t>Hạt nhân của hai nguyên tử H cùng hút đôi electron dùng chung và liên kết với nhau tạo thành phân tử hydrogen. Liên kết như vậy được gọi là liên kết cộng hoá trị</a:t>
            </a:r>
            <a:endParaRPr lang="vi-VN" sz="2000" dirty="0">
              <a:solidFill>
                <a:srgbClr val="000000"/>
              </a:solidFill>
              <a:latin typeface="UTM Avo" panose="02040603050506020204" pitchFamily="18"/>
            </a:endParaRPr>
          </a:p>
        </p:txBody>
      </p:sp>
      <p:pic>
        <p:nvPicPr>
          <p:cNvPr id="3" name="Picture 2" descr="A black background with a circle and arrow&#10;&#10;Description automatically generated">
            <a:extLst>
              <a:ext uri="{FF2B5EF4-FFF2-40B4-BE49-F238E27FC236}">
                <a16:creationId xmlns:a16="http://schemas.microsoft.com/office/drawing/2014/main" id="{8B087E19-4558-53B8-26B1-A41782899044}"/>
              </a:ext>
            </a:extLst>
          </p:cNvPr>
          <p:cNvPicPr>
            <a:picLocks noChangeAspect="1"/>
          </p:cNvPicPr>
          <p:nvPr/>
        </p:nvPicPr>
        <p:blipFill rotWithShape="1">
          <a:blip r:embed="rId4">
            <a:extLst>
              <a:ext uri="{28A0092B-C50C-407E-A947-70E740481C1C}">
                <a14:useLocalDpi xmlns:a14="http://schemas.microsoft.com/office/drawing/2010/main" val="0"/>
              </a:ext>
            </a:extLst>
          </a:blip>
          <a:srcRect t="5894" b="25984"/>
          <a:stretch/>
        </p:blipFill>
        <p:spPr>
          <a:xfrm>
            <a:off x="1620310" y="4732430"/>
            <a:ext cx="8951377" cy="1872907"/>
          </a:xfrm>
          <a:prstGeom prst="rect">
            <a:avLst/>
          </a:prstGeom>
        </p:spPr>
      </p:pic>
    </p:spTree>
    <p:extLst>
      <p:ext uri="{BB962C8B-B14F-4D97-AF65-F5344CB8AC3E}">
        <p14:creationId xmlns:p14="http://schemas.microsoft.com/office/powerpoint/2010/main" val="59256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16">
            <a:extLst>
              <a:ext uri="{FF2B5EF4-FFF2-40B4-BE49-F238E27FC236}">
                <a16:creationId xmlns:a16="http://schemas.microsoft.com/office/drawing/2014/main" id="{D1097134-D9DC-7A6D-678A-64F189E9CEEF}"/>
              </a:ext>
            </a:extLst>
          </p:cNvPr>
          <p:cNvSpPr txBox="1"/>
          <p:nvPr/>
        </p:nvSpPr>
        <p:spPr>
          <a:xfrm>
            <a:off x="727659" y="1635318"/>
            <a:ext cx="10736681" cy="38472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dirty="0">
                <a:latin typeface="UTM Avo" panose="02040603050506020204" pitchFamily="18"/>
                <a:cs typeface="Arial" panose="020B0604020202020204" pitchFamily="34" charset="0"/>
              </a:rPr>
              <a:t>2. </a:t>
            </a:r>
            <a:r>
              <a:rPr lang="en-US" sz="2500" b="1" dirty="0" err="1">
                <a:latin typeface="UTM Avo" panose="02040603050506020204" pitchFamily="18"/>
                <a:cs typeface="Arial" panose="020B0604020202020204" pitchFamily="34" charset="0"/>
              </a:rPr>
              <a:t>Sự</a:t>
            </a:r>
            <a:r>
              <a:rPr lang="en-US" sz="2500" b="1" dirty="0">
                <a:latin typeface="UTM Avo" panose="02040603050506020204" pitchFamily="18"/>
                <a:cs typeface="Arial" panose="020B0604020202020204" pitchFamily="34" charset="0"/>
              </a:rPr>
              <a:t> </a:t>
            </a:r>
            <a:r>
              <a:rPr lang="en-US" sz="2500" b="1" dirty="0" err="1">
                <a:latin typeface="UTM Avo" panose="02040603050506020204" pitchFamily="18"/>
                <a:cs typeface="Arial" panose="020B0604020202020204" pitchFamily="34" charset="0"/>
              </a:rPr>
              <a:t>tạo</a:t>
            </a:r>
            <a:r>
              <a:rPr lang="en-US" sz="2500" b="1" dirty="0">
                <a:latin typeface="UTM Avo" panose="02040603050506020204" pitchFamily="18"/>
                <a:cs typeface="Arial" panose="020B0604020202020204" pitchFamily="34" charset="0"/>
              </a:rPr>
              <a:t> </a:t>
            </a:r>
            <a:r>
              <a:rPr lang="en-US" sz="2500" b="1" dirty="0" err="1">
                <a:latin typeface="UTM Avo" panose="02040603050506020204" pitchFamily="18"/>
                <a:cs typeface="Arial" panose="020B0604020202020204" pitchFamily="34" charset="0"/>
              </a:rPr>
              <a:t>thành</a:t>
            </a:r>
            <a:r>
              <a:rPr lang="en-US" sz="2500" b="1" dirty="0">
                <a:latin typeface="UTM Avo" panose="02040603050506020204" pitchFamily="18"/>
                <a:cs typeface="Arial" panose="020B0604020202020204" pitchFamily="34" charset="0"/>
              </a:rPr>
              <a:t> </a:t>
            </a:r>
            <a:r>
              <a:rPr lang="en-US" sz="2500" b="1" dirty="0" err="1">
                <a:latin typeface="UTM Avo" panose="02040603050506020204" pitchFamily="18"/>
                <a:cs typeface="Arial" panose="020B0604020202020204" pitchFamily="34" charset="0"/>
              </a:rPr>
              <a:t>liên</a:t>
            </a:r>
            <a:r>
              <a:rPr lang="en-US" sz="2500" b="1" dirty="0">
                <a:latin typeface="UTM Avo" panose="02040603050506020204" pitchFamily="18"/>
                <a:cs typeface="Arial" panose="020B0604020202020204" pitchFamily="34" charset="0"/>
              </a:rPr>
              <a:t> </a:t>
            </a:r>
            <a:r>
              <a:rPr lang="en-US" sz="2500" b="1" dirty="0" err="1">
                <a:latin typeface="UTM Avo" panose="02040603050506020204" pitchFamily="18"/>
                <a:cs typeface="Arial" panose="020B0604020202020204" pitchFamily="34" charset="0"/>
              </a:rPr>
              <a:t>kết</a:t>
            </a:r>
            <a:r>
              <a:rPr lang="en-US" sz="2500" b="1" dirty="0">
                <a:latin typeface="UTM Avo" panose="02040603050506020204" pitchFamily="18"/>
                <a:cs typeface="Arial" panose="020B0604020202020204" pitchFamily="34" charset="0"/>
              </a:rPr>
              <a:t> </a:t>
            </a:r>
            <a:r>
              <a:rPr lang="en-US" sz="2500" b="1" dirty="0" err="1">
                <a:latin typeface="UTM Avo" panose="02040603050506020204" pitchFamily="18"/>
                <a:cs typeface="Arial" panose="020B0604020202020204" pitchFamily="34" charset="0"/>
              </a:rPr>
              <a:t>trong</a:t>
            </a:r>
            <a:r>
              <a:rPr lang="en-US" sz="2500" b="1" dirty="0">
                <a:latin typeface="UTM Avo" panose="02040603050506020204" pitchFamily="18"/>
                <a:cs typeface="Arial" panose="020B0604020202020204" pitchFamily="34" charset="0"/>
              </a:rPr>
              <a:t> </a:t>
            </a:r>
            <a:r>
              <a:rPr lang="en-US" sz="2500" b="1" dirty="0" err="1">
                <a:latin typeface="UTM Avo" panose="02040603050506020204" pitchFamily="18"/>
                <a:cs typeface="Arial" panose="020B0604020202020204" pitchFamily="34" charset="0"/>
              </a:rPr>
              <a:t>phân</a:t>
            </a:r>
            <a:r>
              <a:rPr lang="en-US" sz="2500" b="1" dirty="0">
                <a:latin typeface="UTM Avo" panose="02040603050506020204" pitchFamily="18"/>
                <a:cs typeface="Arial" panose="020B0604020202020204" pitchFamily="34" charset="0"/>
              </a:rPr>
              <a:t> </a:t>
            </a:r>
            <a:r>
              <a:rPr lang="en-US" sz="2500" b="1" dirty="0" err="1">
                <a:latin typeface="UTM Avo" panose="02040603050506020204" pitchFamily="18"/>
                <a:cs typeface="Arial" panose="020B0604020202020204" pitchFamily="34" charset="0"/>
              </a:rPr>
              <a:t>tử</a:t>
            </a:r>
            <a:r>
              <a:rPr lang="en-US" sz="2500" b="1" dirty="0">
                <a:latin typeface="UTM Avo" panose="02040603050506020204" pitchFamily="18"/>
                <a:cs typeface="Arial" panose="020B0604020202020204" pitchFamily="34" charset="0"/>
              </a:rPr>
              <a:t> </a:t>
            </a:r>
            <a:r>
              <a:rPr lang="en-US" sz="2500" b="1" dirty="0" err="1">
                <a:latin typeface="UTM Avo" panose="02040603050506020204" pitchFamily="18"/>
                <a:cs typeface="Arial" panose="020B0604020202020204" pitchFamily="34" charset="0"/>
              </a:rPr>
              <a:t>nước</a:t>
            </a:r>
            <a:endParaRPr lang="en-US" sz="2500" b="1" dirty="0">
              <a:latin typeface="UTM Avo" panose="02040603050506020204" pitchFamily="18"/>
              <a:cs typeface="Arial" panose="020B0604020202020204" pitchFamily="34" charset="0"/>
            </a:endParaRPr>
          </a:p>
        </p:txBody>
      </p:sp>
      <p:pic>
        <p:nvPicPr>
          <p:cNvPr id="3" name="Picture 2" descr="A diagram of a circle with blue dots and letters&#10;&#10;Description automatically generated">
            <a:extLst>
              <a:ext uri="{FF2B5EF4-FFF2-40B4-BE49-F238E27FC236}">
                <a16:creationId xmlns:a16="http://schemas.microsoft.com/office/drawing/2014/main" id="{843AD006-434B-20D3-6156-A94617D9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703" y="2947338"/>
            <a:ext cx="5406593" cy="2275344"/>
          </a:xfrm>
          <a:prstGeom prst="rect">
            <a:avLst/>
          </a:prstGeom>
        </p:spPr>
      </p:pic>
      <p:sp>
        <p:nvSpPr>
          <p:cNvPr id="4" name="TextBox 3">
            <a:extLst>
              <a:ext uri="{FF2B5EF4-FFF2-40B4-BE49-F238E27FC236}">
                <a16:creationId xmlns:a16="http://schemas.microsoft.com/office/drawing/2014/main" id="{7BD3F2AD-1659-5B87-3BA3-3DD8B9D8F68D}"/>
              </a:ext>
            </a:extLst>
          </p:cNvPr>
          <p:cNvSpPr txBox="1"/>
          <p:nvPr/>
        </p:nvSpPr>
        <p:spPr>
          <a:xfrm>
            <a:off x="1364580" y="2020039"/>
            <a:ext cx="9462837" cy="993221"/>
          </a:xfrm>
          <a:prstGeom prst="rect">
            <a:avLst/>
          </a:prstGeom>
          <a:noFill/>
        </p:spPr>
        <p:txBody>
          <a:bodyPr wrap="square">
            <a:spAutoFit/>
          </a:bodyPr>
          <a:lstStyle/>
          <a:p>
            <a:pPr algn="ctr">
              <a:lnSpc>
                <a:spcPct val="150000"/>
              </a:lnSpc>
            </a:pPr>
            <a:r>
              <a:rPr lang="vi-VN" sz="2100" dirty="0">
                <a:latin typeface="UTM Avo" panose="02040603050506020204" pitchFamily="18"/>
              </a:rPr>
              <a:t>Quan sát hình 5.10, cho biết trong phân tử nước, mỗi nguyên tử H và O có bao nhiêu electron ở lớp ngoài cùng</a:t>
            </a:r>
            <a:r>
              <a:rPr lang="en-US" sz="2100" dirty="0">
                <a:latin typeface="UTM Avo" panose="02040603050506020204" pitchFamily="18"/>
              </a:rPr>
              <a:t>.</a:t>
            </a:r>
          </a:p>
        </p:txBody>
      </p:sp>
      <p:sp>
        <p:nvSpPr>
          <p:cNvPr id="5" name="TextBox 4">
            <a:extLst>
              <a:ext uri="{FF2B5EF4-FFF2-40B4-BE49-F238E27FC236}">
                <a16:creationId xmlns:a16="http://schemas.microsoft.com/office/drawing/2014/main" id="{DC66A835-EE3B-94A4-7298-C37E795B8CCE}"/>
              </a:ext>
            </a:extLst>
          </p:cNvPr>
          <p:cNvSpPr txBox="1"/>
          <p:nvPr/>
        </p:nvSpPr>
        <p:spPr>
          <a:xfrm>
            <a:off x="1475871" y="5103395"/>
            <a:ext cx="9240254" cy="1352358"/>
          </a:xfrm>
          <a:prstGeom prst="rect">
            <a:avLst/>
          </a:prstGeom>
          <a:noFill/>
        </p:spPr>
        <p:txBody>
          <a:bodyPr wrap="square">
            <a:spAutoFit/>
          </a:bodyPr>
          <a:lstStyle/>
          <a:p>
            <a:pPr algn="l">
              <a:lnSpc>
                <a:spcPct val="150000"/>
              </a:lnSpc>
            </a:pPr>
            <a:r>
              <a:rPr lang="vi-VN" sz="1900" dirty="0">
                <a:solidFill>
                  <a:srgbClr val="000000"/>
                </a:solidFill>
                <a:latin typeface="UTM Avo" panose="02040603050506020204" pitchFamily="18"/>
              </a:rPr>
              <a:t>- Trong phân tử nước:</a:t>
            </a:r>
          </a:p>
          <a:p>
            <a:pPr algn="l">
              <a:lnSpc>
                <a:spcPct val="150000"/>
              </a:lnSpc>
            </a:pPr>
            <a:r>
              <a:rPr lang="vi-VN" sz="1900" dirty="0">
                <a:solidFill>
                  <a:srgbClr val="000000"/>
                </a:solidFill>
                <a:latin typeface="UTM Avo" panose="02040603050506020204" pitchFamily="18"/>
              </a:rPr>
              <a:t>   + Nguyên tử H có 2 quả cầu màu xanh =&gt; Có 2 electron ở lớp ngoài cùng</a:t>
            </a:r>
          </a:p>
          <a:p>
            <a:pPr algn="l">
              <a:lnSpc>
                <a:spcPct val="150000"/>
              </a:lnSpc>
            </a:pPr>
            <a:r>
              <a:rPr lang="vi-VN" sz="1900" dirty="0">
                <a:solidFill>
                  <a:srgbClr val="000000"/>
                </a:solidFill>
                <a:latin typeface="UTM Avo" panose="02040603050506020204" pitchFamily="18"/>
              </a:rPr>
              <a:t>   + Nguyên tử O có 8 quả cầu màu xanh =&gt; Có 8 electron ở lớp ngoài cùng</a:t>
            </a:r>
          </a:p>
        </p:txBody>
      </p:sp>
    </p:spTree>
    <p:extLst>
      <p:ext uri="{BB962C8B-B14F-4D97-AF65-F5344CB8AC3E}">
        <p14:creationId xmlns:p14="http://schemas.microsoft.com/office/powerpoint/2010/main" val="11558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2" name="Picture 1" descr="A diagram of a circle with blue dots and letters&#10;&#10;Description automatically generated">
            <a:extLst>
              <a:ext uri="{FF2B5EF4-FFF2-40B4-BE49-F238E27FC236}">
                <a16:creationId xmlns:a16="http://schemas.microsoft.com/office/drawing/2014/main" id="{374E155F-A1C6-7605-9809-34475E08B896}"/>
              </a:ext>
            </a:extLst>
          </p:cNvPr>
          <p:cNvPicPr>
            <a:picLocks noChangeAspect="1"/>
          </p:cNvPicPr>
          <p:nvPr/>
        </p:nvPicPr>
        <p:blipFill rotWithShape="1">
          <a:blip r:embed="rId4">
            <a:extLst>
              <a:ext uri="{28A0092B-C50C-407E-A947-70E740481C1C}">
                <a14:useLocalDpi xmlns:a14="http://schemas.microsoft.com/office/drawing/2010/main" val="0"/>
              </a:ext>
            </a:extLst>
          </a:blip>
          <a:srcRect b="19372"/>
          <a:stretch/>
        </p:blipFill>
        <p:spPr>
          <a:xfrm>
            <a:off x="3119020" y="4415589"/>
            <a:ext cx="5953960" cy="2020303"/>
          </a:xfrm>
          <a:prstGeom prst="rect">
            <a:avLst/>
          </a:prstGeom>
        </p:spPr>
      </p:pic>
      <p:sp>
        <p:nvSpPr>
          <p:cNvPr id="3" name="TextBox 2">
            <a:extLst>
              <a:ext uri="{FF2B5EF4-FFF2-40B4-BE49-F238E27FC236}">
                <a16:creationId xmlns:a16="http://schemas.microsoft.com/office/drawing/2014/main" id="{25263AD1-A18F-7741-198B-8286FF5CCDD5}"/>
              </a:ext>
            </a:extLst>
          </p:cNvPr>
          <p:cNvSpPr txBox="1"/>
          <p:nvPr/>
        </p:nvSpPr>
        <p:spPr>
          <a:xfrm>
            <a:off x="851923" y="1629277"/>
            <a:ext cx="10488153" cy="2895986"/>
          </a:xfrm>
          <a:prstGeom prst="rect">
            <a:avLst/>
          </a:prstGeom>
          <a:noFill/>
        </p:spPr>
        <p:txBody>
          <a:bodyPr wrap="square">
            <a:spAutoFit/>
          </a:bodyPr>
          <a:lstStyle/>
          <a:p>
            <a:pPr algn="just">
              <a:lnSpc>
                <a:spcPct val="150000"/>
              </a:lnSpc>
            </a:pPr>
            <a:r>
              <a:rPr lang="vi-VN" sz="2500" dirty="0">
                <a:latin typeface="UTM Avo" panose="02040603050506020204" pitchFamily="18"/>
              </a:rPr>
              <a:t>Khi O kết hợp với H, nguyên tử O góp 2 electron, mỗi nguyên tử H góp 1 electron. Như vậy, giữa nguyên tử O và nguyên tử H có một đôi electron dùng chung</a:t>
            </a:r>
            <a:r>
              <a:rPr lang="en-US" sz="2500" dirty="0">
                <a:latin typeface="UTM Avo" panose="02040603050506020204" pitchFamily="18"/>
              </a:rPr>
              <a:t>.</a:t>
            </a:r>
          </a:p>
          <a:p>
            <a:pPr algn="just">
              <a:lnSpc>
                <a:spcPct val="150000"/>
              </a:lnSpc>
            </a:pPr>
            <a:r>
              <a:rPr lang="vi-VN" sz="2500" dirty="0">
                <a:latin typeface="UTM Avo" panose="02040603050506020204" pitchFamily="18"/>
              </a:rPr>
              <a:t>Hạt nhân nguyên tử O và H cùng hút đôi electron dùng chung, liên kết với nhau tạo ra phân tử nước</a:t>
            </a:r>
            <a:endParaRPr lang="en-US" sz="2500" dirty="0">
              <a:latin typeface="UTM Avo" panose="02040603050506020204" pitchFamily="18"/>
            </a:endParaRPr>
          </a:p>
        </p:txBody>
      </p:sp>
    </p:spTree>
    <p:extLst>
      <p:ext uri="{BB962C8B-B14F-4D97-AF65-F5344CB8AC3E}">
        <p14:creationId xmlns:p14="http://schemas.microsoft.com/office/powerpoint/2010/main" val="34431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1494</Words>
  <Application>Microsoft Office PowerPoint</Application>
  <PresentationFormat>Widescreen</PresentationFormat>
  <Paragraphs>74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Huy Nguyễn</cp:lastModifiedBy>
  <cp:revision>5</cp:revision>
  <dcterms:created xsi:type="dcterms:W3CDTF">2023-10-18T06:55:26Z</dcterms:created>
  <dcterms:modified xsi:type="dcterms:W3CDTF">2023-12-20T09:14:47Z</dcterms:modified>
</cp:coreProperties>
</file>