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7" r:id="rId7"/>
    <p:sldId id="268" r:id="rId8"/>
    <p:sldId id="269" r:id="rId9"/>
    <p:sldId id="270" r:id="rId10"/>
    <p:sldId id="271" r:id="rId11"/>
    <p:sldId id="272" r:id="rId12"/>
    <p:sldId id="274" r:id="rId13"/>
    <p:sldId id="275" r:id="rId14"/>
    <p:sldId id="276" r:id="rId15"/>
    <p:sldId id="273" r:id="rId16"/>
    <p:sldId id="277" r:id="rId17"/>
    <p:sldId id="261" r:id="rId18"/>
    <p:sldId id="262" r:id="rId19"/>
    <p:sldId id="303" r:id="rId20"/>
    <p:sldId id="278" r:id="rId21"/>
    <p:sldId id="304" r:id="rId22"/>
    <p:sldId id="279" r:id="rId23"/>
    <p:sldId id="305" r:id="rId24"/>
    <p:sldId id="263" r:id="rId25"/>
    <p:sldId id="302" r:id="rId26"/>
    <p:sldId id="265" r:id="rId27"/>
    <p:sldId id="266"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12">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qIWfyqguHTVG96YDsyaJGrIyC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2"/>
  </p:normalViewPr>
  <p:slideViewPr>
    <p:cSldViewPr snapToGrid="0">
      <p:cViewPr varScale="1">
        <p:scale>
          <a:sx n="104" d="100"/>
          <a:sy n="104" d="100"/>
        </p:scale>
        <p:origin x="756" y="108"/>
      </p:cViewPr>
      <p:guideLst>
        <p:guide orient="horz" pos="211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9513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2550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5096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1900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4373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5927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0551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30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649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38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5409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4136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901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594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9158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1268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c10.vn/doc-sach/khoa-hoc-tu-nhien-7/1/143/3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c10.vn/doc-sach/khoa-hoc-tu-nhien-7/1/143/3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c10.vn/doc-sach/khoa-hoc-tu-nhien-7/1/143/3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gif"/></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www.facebook.com/hoc10f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c10.vn/doc-sach/khoa-hoc-tu-nhien-7/1/143/3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itle 1">
            <a:extLst>
              <a:ext uri="{FF2B5EF4-FFF2-40B4-BE49-F238E27FC236}">
                <a16:creationId xmlns:a16="http://schemas.microsoft.com/office/drawing/2014/main" id="{C783806F-225D-736A-ECF6-B913C5644A8B}"/>
              </a:ext>
            </a:extLst>
          </p:cNvPr>
          <p:cNvSpPr txBox="1">
            <a:spLocks/>
          </p:cNvSpPr>
          <p:nvPr/>
        </p:nvSpPr>
        <p:spPr>
          <a:xfrm>
            <a:off x="1057603" y="1828799"/>
            <a:ext cx="10152993" cy="8584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vi-VN" sz="5400" b="1" dirty="0">
                <a:solidFill>
                  <a:srgbClr val="002060"/>
                </a:solidFill>
                <a:latin typeface="UTM Avo" panose="02040603050506020204" pitchFamily="18" charset="0"/>
              </a:rPr>
              <a:t>Chủ đề </a:t>
            </a:r>
            <a:r>
              <a:rPr lang="en-US" sz="5400" b="1" dirty="0">
                <a:solidFill>
                  <a:srgbClr val="002060"/>
                </a:solidFill>
                <a:latin typeface="UTM Avo" panose="02040603050506020204" pitchFamily="18" charset="0"/>
              </a:rPr>
              <a:t>3</a:t>
            </a:r>
            <a:r>
              <a:rPr lang="vi-VN"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Phân</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tử</a:t>
            </a:r>
            <a:endParaRPr lang="en-US" sz="5400" b="1" dirty="0">
              <a:solidFill>
                <a:srgbClr val="002060"/>
              </a:solidFill>
              <a:latin typeface="UTM Avo" panose="02040603050506020204" pitchFamily="18" charset="0"/>
            </a:endParaRPr>
          </a:p>
        </p:txBody>
      </p:sp>
      <p:sp>
        <p:nvSpPr>
          <p:cNvPr id="3" name="Subtitle 2">
            <a:extLst>
              <a:ext uri="{FF2B5EF4-FFF2-40B4-BE49-F238E27FC236}">
                <a16:creationId xmlns:a16="http://schemas.microsoft.com/office/drawing/2014/main" id="{CCED381B-D222-7309-21C8-330D2FA52203}"/>
              </a:ext>
            </a:extLst>
          </p:cNvPr>
          <p:cNvSpPr txBox="1">
            <a:spLocks/>
          </p:cNvSpPr>
          <p:nvPr/>
        </p:nvSpPr>
        <p:spPr>
          <a:xfrm>
            <a:off x="1762621" y="2756346"/>
            <a:ext cx="8666757"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vi-VN" sz="6000" b="1" dirty="0">
                <a:solidFill>
                  <a:srgbClr val="FF0000"/>
                </a:solidFill>
                <a:latin typeface="UTM Avo" panose="02040603050506020204" pitchFamily="18" charset="0"/>
              </a:rPr>
              <a:t>Bài </a:t>
            </a:r>
            <a:r>
              <a:rPr lang="en-US" sz="6000" b="1" dirty="0">
                <a:solidFill>
                  <a:srgbClr val="FF0000"/>
                </a:solidFill>
                <a:latin typeface="UTM Avo" panose="02040603050506020204" pitchFamily="18" charset="0"/>
              </a:rPr>
              <a:t>5</a:t>
            </a:r>
            <a:r>
              <a:rPr lang="vi-VN"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Giới</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thiệu</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về</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liên</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kết</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hóa</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học</a:t>
            </a:r>
            <a:endParaRPr lang="en-US" sz="6000" b="1" dirty="0">
              <a:solidFill>
                <a:srgbClr val="FF0000"/>
              </a:solidFill>
              <a:latin typeface="UTM Avo" panose="02040603050506020204" pitchFamily="18" charset="0"/>
            </a:endParaRPr>
          </a:p>
          <a:p>
            <a:pPr>
              <a:lnSpc>
                <a:spcPct val="100000"/>
              </a:lnSpc>
              <a:spcBef>
                <a:spcPts val="0"/>
              </a:spcBef>
            </a:pPr>
            <a:r>
              <a:rPr lang="en-US" sz="6000" b="1" dirty="0">
                <a:solidFill>
                  <a:srgbClr val="FF0000"/>
                </a:solidFill>
                <a:latin typeface="UTM Avo" panose="02040603050506020204" pitchFamily="18" charset="0"/>
              </a:rPr>
              <a:t>(</a:t>
            </a:r>
            <a:r>
              <a:rPr lang="en-US" sz="6000" b="1" dirty="0" err="1">
                <a:solidFill>
                  <a:srgbClr val="FF0000"/>
                </a:solidFill>
                <a:latin typeface="UTM Avo" panose="02040603050506020204" pitchFamily="18" charset="0"/>
              </a:rPr>
              <a:t>Phần</a:t>
            </a:r>
            <a:r>
              <a:rPr lang="en-US" sz="6000" b="1" dirty="0">
                <a:solidFill>
                  <a:srgbClr val="FF0000"/>
                </a:solidFill>
                <a:latin typeface="UTM Avo" panose="02040603050506020204" pitchFamily="18" charset="0"/>
              </a:rPr>
              <a:t> I, II)</a:t>
            </a:r>
          </a:p>
        </p:txBody>
      </p:sp>
      <p:sp>
        <p:nvSpPr>
          <p:cNvPr id="4" name="Title 1">
            <a:extLst>
              <a:ext uri="{FF2B5EF4-FFF2-40B4-BE49-F238E27FC236}">
                <a16:creationId xmlns:a16="http://schemas.microsoft.com/office/drawing/2014/main" id="{02B28B7C-95E1-CE05-AB09-DB22E48058EF}"/>
              </a:ext>
            </a:extLst>
          </p:cNvPr>
          <p:cNvSpPr txBox="1">
            <a:spLocks/>
          </p:cNvSpPr>
          <p:nvPr/>
        </p:nvSpPr>
        <p:spPr>
          <a:xfrm>
            <a:off x="9063429" y="214969"/>
            <a:ext cx="2782110" cy="7168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20000"/>
              </a:lnSpc>
            </a:pPr>
            <a:r>
              <a:rPr lang="vi-VN" sz="3600" dirty="0">
                <a:solidFill>
                  <a:schemeClr val="bg1"/>
                </a:solidFill>
                <a:effectLst>
                  <a:outerShdw blurRad="38100" dist="38100" dir="2700000" algn="tl">
                    <a:srgbClr val="000000">
                      <a:alpha val="43137"/>
                    </a:srgbClr>
                  </a:outerShdw>
                </a:effectLst>
                <a:latin typeface="UTM Avo" panose="02040603050506020204" pitchFamily="18" charset="0"/>
              </a:rPr>
              <a:t>KH</a:t>
            </a: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TN 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pic>
        <p:nvPicPr>
          <p:cNvPr id="2" name="Picture 1" descr="A diagram of a atom&#10;&#10;Description automatically generated">
            <a:extLst>
              <a:ext uri="{FF2B5EF4-FFF2-40B4-BE49-F238E27FC236}">
                <a16:creationId xmlns:a16="http://schemas.microsoft.com/office/drawing/2014/main" id="{2E43F239-B2A2-0208-E98E-9CC652044DE0}"/>
              </a:ext>
            </a:extLst>
          </p:cNvPr>
          <p:cNvPicPr>
            <a:picLocks noChangeAspect="1"/>
          </p:cNvPicPr>
          <p:nvPr/>
        </p:nvPicPr>
        <p:blipFill rotWithShape="1">
          <a:blip r:embed="rId4">
            <a:extLst>
              <a:ext uri="{28A0092B-C50C-407E-A947-70E740481C1C}">
                <a14:useLocalDpi xmlns:a14="http://schemas.microsoft.com/office/drawing/2010/main" val="0"/>
              </a:ext>
            </a:extLst>
          </a:blip>
          <a:srcRect b="5240"/>
          <a:stretch/>
        </p:blipFill>
        <p:spPr>
          <a:xfrm>
            <a:off x="2553164" y="4784661"/>
            <a:ext cx="7085671" cy="2073339"/>
          </a:xfrm>
          <a:prstGeom prst="rect">
            <a:avLst/>
          </a:prstGeom>
        </p:spPr>
      </p:pic>
      <p:sp>
        <p:nvSpPr>
          <p:cNvPr id="3" name="TextBox 2">
            <a:extLst>
              <a:ext uri="{FF2B5EF4-FFF2-40B4-BE49-F238E27FC236}">
                <a16:creationId xmlns:a16="http://schemas.microsoft.com/office/drawing/2014/main" id="{30511A7B-8A8F-2D4B-3A25-94E73710AA61}"/>
              </a:ext>
            </a:extLst>
          </p:cNvPr>
          <p:cNvSpPr txBox="1"/>
          <p:nvPr/>
        </p:nvSpPr>
        <p:spPr>
          <a:xfrm>
            <a:off x="1020616" y="1449068"/>
            <a:ext cx="10150765" cy="3335593"/>
          </a:xfrm>
          <a:prstGeom prst="rect">
            <a:avLst/>
          </a:prstGeom>
          <a:noFill/>
        </p:spPr>
        <p:txBody>
          <a:bodyPr wrap="square">
            <a:spAutoFit/>
          </a:bodyPr>
          <a:lstStyle/>
          <a:p>
            <a:pPr algn="just">
              <a:lnSpc>
                <a:spcPct val="150000"/>
              </a:lnSpc>
              <a:spcBef>
                <a:spcPts val="225"/>
              </a:spcBef>
            </a:pPr>
            <a:r>
              <a:rPr lang="vi-VN" sz="2000" dirty="0">
                <a:latin typeface="UTM Avo" panose="02040603050506020204" pitchFamily="18"/>
              </a:rPr>
              <a:t>Khi Na kết hợp với Cl tạo thành phân tử sodium chloride sẽ diễn ra sự cho và nhận electron giữa hai nguyên tử như sau: </a:t>
            </a:r>
            <a:endParaRPr lang="en-US" sz="2000" dirty="0">
              <a:latin typeface="UTM Avo" panose="02040603050506020204" pitchFamily="18"/>
            </a:endParaRPr>
          </a:p>
          <a:p>
            <a:pPr algn="just">
              <a:lnSpc>
                <a:spcPct val="150000"/>
              </a:lnSpc>
              <a:spcBef>
                <a:spcPts val="225"/>
              </a:spcBef>
            </a:pPr>
            <a:r>
              <a:rPr lang="en-US" sz="2000" dirty="0">
                <a:latin typeface="UTM Avo" panose="02040603050506020204" pitchFamily="18"/>
              </a:rPr>
              <a:t>- </a:t>
            </a:r>
            <a:r>
              <a:rPr lang="vi-VN" sz="2000" dirty="0">
                <a:latin typeface="UTM Avo" panose="02040603050506020204" pitchFamily="18"/>
              </a:rPr>
              <a:t>Nguyên tử Na cho đi 1 electron ở lớp ngoài cùng trở thành ion mang điện tích dương, kí hiệu là Na</a:t>
            </a:r>
            <a:r>
              <a:rPr lang="vi-VN" sz="2000" baseline="30000" dirty="0">
                <a:latin typeface="UTM Avo" panose="02040603050506020204" pitchFamily="18"/>
              </a:rPr>
              <a:t>+</a:t>
            </a:r>
            <a:r>
              <a:rPr lang="en-US" sz="2000" dirty="0">
                <a:latin typeface="UTM Avo" panose="02040603050506020204" pitchFamily="18"/>
              </a:rPr>
              <a:t>.</a:t>
            </a:r>
          </a:p>
          <a:p>
            <a:pPr algn="just">
              <a:lnSpc>
                <a:spcPct val="150000"/>
              </a:lnSpc>
              <a:spcBef>
                <a:spcPts val="225"/>
              </a:spcBef>
            </a:pPr>
            <a:r>
              <a:rPr lang="en-US" sz="2000" dirty="0">
                <a:latin typeface="UTM Avo" panose="02040603050506020204" pitchFamily="18"/>
              </a:rPr>
              <a:t>- </a:t>
            </a:r>
            <a:r>
              <a:rPr lang="en-US" sz="2000" dirty="0" err="1">
                <a:latin typeface="UTM Avo" panose="02040603050506020204" pitchFamily="18"/>
              </a:rPr>
              <a:t>Nguyên</a:t>
            </a:r>
            <a:r>
              <a:rPr lang="en-US" sz="2000" dirty="0">
                <a:latin typeface="UTM Avo" panose="02040603050506020204" pitchFamily="18"/>
              </a:rPr>
              <a:t> </a:t>
            </a:r>
            <a:r>
              <a:rPr lang="en-US" sz="2000" dirty="0" err="1">
                <a:latin typeface="UTM Avo" panose="02040603050506020204" pitchFamily="18"/>
              </a:rPr>
              <a:t>tử</a:t>
            </a:r>
            <a:r>
              <a:rPr lang="en-US" sz="2000" dirty="0">
                <a:latin typeface="UTM Avo" panose="02040603050506020204" pitchFamily="18"/>
              </a:rPr>
              <a:t> Cl </a:t>
            </a:r>
            <a:r>
              <a:rPr lang="en-US" sz="2000" dirty="0" err="1">
                <a:latin typeface="UTM Avo" panose="02040603050506020204" pitchFamily="18"/>
              </a:rPr>
              <a:t>nhận</a:t>
            </a:r>
            <a:r>
              <a:rPr lang="en-US" sz="2000" dirty="0">
                <a:latin typeface="UTM Avo" panose="02040603050506020204" pitchFamily="18"/>
              </a:rPr>
              <a:t> 1 electron </a:t>
            </a:r>
            <a:r>
              <a:rPr lang="en-US" sz="2000" dirty="0" err="1">
                <a:latin typeface="UTM Avo" panose="02040603050506020204" pitchFamily="18"/>
              </a:rPr>
              <a:t>từ</a:t>
            </a:r>
            <a:r>
              <a:rPr lang="en-US" sz="2000" dirty="0">
                <a:latin typeface="UTM Avo" panose="02040603050506020204" pitchFamily="18"/>
              </a:rPr>
              <a:t> </a:t>
            </a:r>
            <a:r>
              <a:rPr lang="en-US" sz="2000" dirty="0" err="1">
                <a:latin typeface="UTM Avo" panose="02040603050506020204" pitchFamily="18"/>
              </a:rPr>
              <a:t>nguyên</a:t>
            </a:r>
            <a:r>
              <a:rPr lang="en-US" sz="2000" dirty="0">
                <a:latin typeface="UTM Avo" panose="02040603050506020204" pitchFamily="18"/>
              </a:rPr>
              <a:t> </a:t>
            </a:r>
            <a:r>
              <a:rPr lang="en-US" sz="2000" dirty="0" err="1">
                <a:latin typeface="UTM Avo" panose="02040603050506020204" pitchFamily="18"/>
              </a:rPr>
              <a:t>tử</a:t>
            </a:r>
            <a:r>
              <a:rPr lang="en-US" sz="2000" dirty="0">
                <a:latin typeface="UTM Avo" panose="02040603050506020204" pitchFamily="18"/>
              </a:rPr>
              <a:t> Na </a:t>
            </a:r>
            <a:r>
              <a:rPr lang="en-US" sz="2000" dirty="0" err="1">
                <a:latin typeface="UTM Avo" panose="02040603050506020204" pitchFamily="18"/>
              </a:rPr>
              <a:t>trở</a:t>
            </a:r>
            <a:r>
              <a:rPr lang="en-US" sz="2000" dirty="0">
                <a:latin typeface="UTM Avo" panose="02040603050506020204" pitchFamily="18"/>
              </a:rPr>
              <a:t> </a:t>
            </a:r>
            <a:r>
              <a:rPr lang="en-US" sz="2000" dirty="0" err="1">
                <a:latin typeface="UTM Avo" panose="02040603050506020204" pitchFamily="18"/>
              </a:rPr>
              <a:t>thành</a:t>
            </a:r>
            <a:r>
              <a:rPr lang="en-US" sz="2000" dirty="0">
                <a:latin typeface="UTM Avo" panose="02040603050506020204" pitchFamily="18"/>
              </a:rPr>
              <a:t> ion </a:t>
            </a:r>
            <a:r>
              <a:rPr lang="en-US" sz="2000" dirty="0" err="1">
                <a:latin typeface="UTM Avo" panose="02040603050506020204" pitchFamily="18"/>
              </a:rPr>
              <a:t>mang</a:t>
            </a:r>
            <a:r>
              <a:rPr lang="en-US" sz="2000" dirty="0">
                <a:latin typeface="UTM Avo" panose="02040603050506020204" pitchFamily="18"/>
              </a:rPr>
              <a:t> </a:t>
            </a:r>
            <a:r>
              <a:rPr lang="en-US" sz="2000" dirty="0" err="1">
                <a:latin typeface="UTM Avo" panose="02040603050506020204" pitchFamily="18"/>
              </a:rPr>
              <a:t>một</a:t>
            </a:r>
            <a:r>
              <a:rPr lang="en-US" sz="2000" dirty="0">
                <a:latin typeface="UTM Avo" panose="02040603050506020204" pitchFamily="18"/>
              </a:rPr>
              <a:t> </a:t>
            </a:r>
            <a:r>
              <a:rPr lang="en-US" sz="2000" dirty="0" err="1">
                <a:latin typeface="UTM Avo" panose="02040603050506020204" pitchFamily="18"/>
              </a:rPr>
              <a:t>điện</a:t>
            </a:r>
            <a:r>
              <a:rPr lang="en-US" sz="2000" dirty="0">
                <a:latin typeface="UTM Avo" panose="02040603050506020204" pitchFamily="18"/>
              </a:rPr>
              <a:t> </a:t>
            </a:r>
            <a:r>
              <a:rPr lang="en-US" sz="2000" dirty="0" err="1">
                <a:latin typeface="UTM Avo" panose="02040603050506020204" pitchFamily="18"/>
              </a:rPr>
              <a:t>tích</a:t>
            </a:r>
            <a:r>
              <a:rPr lang="en-US" sz="2000" dirty="0">
                <a:latin typeface="UTM Avo" panose="02040603050506020204" pitchFamily="18"/>
              </a:rPr>
              <a:t> </a:t>
            </a:r>
            <a:r>
              <a:rPr lang="en-US" sz="2000" dirty="0" err="1">
                <a:latin typeface="UTM Avo" panose="02040603050506020204" pitchFamily="18"/>
              </a:rPr>
              <a:t>âm</a:t>
            </a:r>
            <a:r>
              <a:rPr lang="en-US" sz="2000" dirty="0">
                <a:latin typeface="UTM Avo" panose="02040603050506020204" pitchFamily="18"/>
              </a:rPr>
              <a:t>, </a:t>
            </a:r>
            <a:r>
              <a:rPr lang="en-US" sz="2000" dirty="0" err="1">
                <a:latin typeface="UTM Avo" panose="02040603050506020204" pitchFamily="18"/>
              </a:rPr>
              <a:t>kí</a:t>
            </a:r>
            <a:r>
              <a:rPr lang="en-US" sz="2000" dirty="0">
                <a:latin typeface="UTM Avo" panose="02040603050506020204" pitchFamily="18"/>
              </a:rPr>
              <a:t> </a:t>
            </a:r>
            <a:r>
              <a:rPr lang="en-US" sz="2000" dirty="0" err="1">
                <a:latin typeface="UTM Avo" panose="02040603050506020204" pitchFamily="18"/>
              </a:rPr>
              <a:t>hiệu</a:t>
            </a:r>
            <a:r>
              <a:rPr lang="en-US" sz="2000" dirty="0">
                <a:latin typeface="UTM Avo" panose="02040603050506020204" pitchFamily="18"/>
              </a:rPr>
              <a:t> </a:t>
            </a:r>
            <a:r>
              <a:rPr lang="en-US" sz="2000" dirty="0" err="1">
                <a:latin typeface="UTM Avo" panose="02040603050506020204" pitchFamily="18"/>
              </a:rPr>
              <a:t>là</a:t>
            </a:r>
            <a:r>
              <a:rPr lang="en-US" sz="2000" dirty="0">
                <a:latin typeface="UTM Avo" panose="02040603050506020204" pitchFamily="18"/>
              </a:rPr>
              <a:t> Cl</a:t>
            </a:r>
            <a:r>
              <a:rPr lang="en-US" sz="2000" baseline="30000" dirty="0">
                <a:latin typeface="UTM Avo" panose="02040603050506020204" pitchFamily="18"/>
              </a:rPr>
              <a:t>–</a:t>
            </a:r>
            <a:r>
              <a:rPr lang="en-US" sz="2000" dirty="0">
                <a:latin typeface="UTM Avo" panose="02040603050506020204" pitchFamily="18"/>
              </a:rPr>
              <a:t>.</a:t>
            </a:r>
          </a:p>
          <a:p>
            <a:pPr algn="just">
              <a:lnSpc>
                <a:spcPct val="150000"/>
              </a:lnSpc>
              <a:spcBef>
                <a:spcPts val="225"/>
              </a:spcBef>
            </a:pPr>
            <a:r>
              <a:rPr lang="en-US" sz="2000" dirty="0">
                <a:latin typeface="UTM Avo" panose="02040603050506020204" pitchFamily="18"/>
              </a:rPr>
              <a:t>- </a:t>
            </a:r>
            <a:r>
              <a:rPr lang="en-US" sz="2000" dirty="0" err="1">
                <a:latin typeface="UTM Avo" panose="02040603050506020204" pitchFamily="18"/>
              </a:rPr>
              <a:t>Các</a:t>
            </a:r>
            <a:r>
              <a:rPr lang="en-US" sz="2000" dirty="0">
                <a:latin typeface="UTM Avo" panose="02040603050506020204" pitchFamily="18"/>
              </a:rPr>
              <a:t> ion Na</a:t>
            </a:r>
            <a:r>
              <a:rPr lang="en-US" sz="2000" baseline="30000" dirty="0">
                <a:latin typeface="UTM Avo" panose="02040603050506020204" pitchFamily="18"/>
              </a:rPr>
              <a:t>+</a:t>
            </a:r>
            <a:r>
              <a:rPr lang="en-US" sz="2000" dirty="0">
                <a:latin typeface="UTM Avo" panose="02040603050506020204" pitchFamily="18"/>
              </a:rPr>
              <a:t> </a:t>
            </a:r>
            <a:r>
              <a:rPr lang="en-US" sz="2000" dirty="0" err="1">
                <a:latin typeface="UTM Avo" panose="02040603050506020204" pitchFamily="18"/>
              </a:rPr>
              <a:t>và</a:t>
            </a:r>
            <a:r>
              <a:rPr lang="en-US" sz="2000" dirty="0">
                <a:latin typeface="UTM Avo" panose="02040603050506020204" pitchFamily="18"/>
              </a:rPr>
              <a:t> Cl</a:t>
            </a:r>
            <a:r>
              <a:rPr lang="en-US" sz="2000" baseline="30000" dirty="0">
                <a:latin typeface="UTM Avo" panose="02040603050506020204" pitchFamily="18"/>
              </a:rPr>
              <a:t>–</a:t>
            </a:r>
            <a:r>
              <a:rPr lang="en-US" sz="2000" dirty="0">
                <a:latin typeface="UTM Avo" panose="02040603050506020204" pitchFamily="18"/>
              </a:rPr>
              <a:t> </a:t>
            </a:r>
            <a:r>
              <a:rPr lang="en-US" sz="2000" dirty="0" err="1">
                <a:latin typeface="UTM Avo" panose="02040603050506020204" pitchFamily="18"/>
              </a:rPr>
              <a:t>hút</a:t>
            </a:r>
            <a:r>
              <a:rPr lang="en-US" sz="2000" dirty="0">
                <a:latin typeface="UTM Avo" panose="02040603050506020204" pitchFamily="18"/>
              </a:rPr>
              <a:t> </a:t>
            </a:r>
            <a:r>
              <a:rPr lang="en-US" sz="2000" dirty="0" err="1">
                <a:latin typeface="UTM Avo" panose="02040603050506020204" pitchFamily="18"/>
              </a:rPr>
              <a:t>nhau</a:t>
            </a:r>
            <a:r>
              <a:rPr lang="en-US" sz="2000" dirty="0">
                <a:latin typeface="UTM Avo" panose="02040603050506020204" pitchFamily="18"/>
              </a:rPr>
              <a:t> </a:t>
            </a:r>
            <a:r>
              <a:rPr lang="en-US" sz="2000" dirty="0" err="1">
                <a:latin typeface="UTM Avo" panose="02040603050506020204" pitchFamily="18"/>
              </a:rPr>
              <a:t>tạo</a:t>
            </a:r>
            <a:r>
              <a:rPr lang="en-US" sz="2000" dirty="0">
                <a:latin typeface="UTM Avo" panose="02040603050506020204" pitchFamily="18"/>
              </a:rPr>
              <a:t> </a:t>
            </a:r>
            <a:r>
              <a:rPr lang="en-US" sz="2000" dirty="0" err="1">
                <a:latin typeface="UTM Avo" panose="02040603050506020204" pitchFamily="18"/>
              </a:rPr>
              <a:t>thành</a:t>
            </a:r>
            <a:r>
              <a:rPr lang="en-US" sz="2000" dirty="0">
                <a:latin typeface="UTM Avo" panose="02040603050506020204" pitchFamily="18"/>
              </a:rPr>
              <a:t> </a:t>
            </a:r>
            <a:r>
              <a:rPr lang="en-US" sz="2000" dirty="0" err="1">
                <a:latin typeface="UTM Avo" panose="02040603050506020204" pitchFamily="18"/>
              </a:rPr>
              <a:t>liên</a:t>
            </a:r>
            <a:r>
              <a:rPr lang="en-US" sz="2000" dirty="0">
                <a:latin typeface="UTM Avo" panose="02040603050506020204" pitchFamily="18"/>
              </a:rPr>
              <a:t> </a:t>
            </a:r>
            <a:r>
              <a:rPr lang="en-US" sz="2000" dirty="0" err="1">
                <a:latin typeface="UTM Avo" panose="02040603050506020204" pitchFamily="18"/>
              </a:rPr>
              <a:t>kết</a:t>
            </a:r>
            <a:r>
              <a:rPr lang="en-US" sz="2000" dirty="0">
                <a:latin typeface="UTM Avo" panose="02040603050506020204" pitchFamily="18"/>
              </a:rPr>
              <a:t> </a:t>
            </a:r>
            <a:r>
              <a:rPr lang="en-US" sz="2000" dirty="0" err="1">
                <a:latin typeface="UTM Avo" panose="02040603050506020204" pitchFamily="18"/>
              </a:rPr>
              <a:t>trong</a:t>
            </a:r>
            <a:r>
              <a:rPr lang="en-US" sz="2000" dirty="0">
                <a:latin typeface="UTM Avo" panose="02040603050506020204" pitchFamily="18"/>
              </a:rPr>
              <a:t> </a:t>
            </a:r>
            <a:r>
              <a:rPr lang="en-US" sz="2000" dirty="0" err="1">
                <a:latin typeface="UTM Avo" panose="02040603050506020204" pitchFamily="18"/>
              </a:rPr>
              <a:t>phân</a:t>
            </a:r>
            <a:r>
              <a:rPr lang="en-US" sz="2000" dirty="0">
                <a:latin typeface="UTM Avo" panose="02040603050506020204" pitchFamily="18"/>
              </a:rPr>
              <a:t> </a:t>
            </a:r>
            <a:r>
              <a:rPr lang="en-US" sz="2000" dirty="0" err="1">
                <a:latin typeface="UTM Avo" panose="02040603050506020204" pitchFamily="18"/>
              </a:rPr>
              <a:t>tử</a:t>
            </a:r>
            <a:r>
              <a:rPr lang="en-US" sz="2000" dirty="0">
                <a:latin typeface="UTM Avo" panose="02040603050506020204" pitchFamily="18"/>
              </a:rPr>
              <a:t> sodium chloride.</a:t>
            </a:r>
          </a:p>
        </p:txBody>
      </p:sp>
    </p:spTree>
    <p:extLst>
      <p:ext uri="{BB962C8B-B14F-4D97-AF65-F5344CB8AC3E}">
        <p14:creationId xmlns:p14="http://schemas.microsoft.com/office/powerpoint/2010/main" val="2495835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2" name="TextBox 8">
            <a:extLst>
              <a:ext uri="{FF2B5EF4-FFF2-40B4-BE49-F238E27FC236}">
                <a16:creationId xmlns:a16="http://schemas.microsoft.com/office/drawing/2014/main" id="{EC79ED37-B3EC-400B-8C2B-562C5138AF09}"/>
              </a:ext>
            </a:extLst>
          </p:cNvPr>
          <p:cNvSpPr txBox="1"/>
          <p:nvPr/>
        </p:nvSpPr>
        <p:spPr>
          <a:xfrm>
            <a:off x="874294" y="1631985"/>
            <a:ext cx="10443411" cy="346249"/>
          </a:xfrm>
          <a:prstGeom prst="rect">
            <a:avLst/>
          </a:prstGeom>
        </p:spPr>
        <p:txBody>
          <a:bodyPr wrap="square" lIns="0" tIns="0" rIns="0" bIns="0" rtlCol="0" anchor="t">
            <a:spAutoFit/>
          </a:bodyPr>
          <a:lstStyle/>
          <a:p>
            <a:pPr algn="ctr">
              <a:lnSpc>
                <a:spcPts val="2700"/>
              </a:lnSpc>
            </a:pPr>
            <a:r>
              <a:rPr lang="en-US" sz="2500" b="1" dirty="0">
                <a:solidFill>
                  <a:schemeClr val="bg1">
                    <a:lumMod val="10000"/>
                  </a:schemeClr>
                </a:solidFill>
                <a:latin typeface="UTM Avo" panose="02040603050506020204" pitchFamily="18"/>
                <a:cs typeface="Arial" panose="020B0604020202020204" pitchFamily="34" charset="0"/>
              </a:rPr>
              <a:t>2. </a:t>
            </a:r>
            <a:r>
              <a:rPr lang="en-US" sz="2500" b="1" dirty="0" err="1">
                <a:solidFill>
                  <a:schemeClr val="bg1">
                    <a:lumMod val="10000"/>
                  </a:schemeClr>
                </a:solidFill>
                <a:latin typeface="UTM Avo" panose="02040603050506020204" pitchFamily="18"/>
                <a:cs typeface="Arial" panose="020B0604020202020204" pitchFamily="34" charset="0"/>
              </a:rPr>
              <a:t>Sự</a:t>
            </a:r>
            <a:r>
              <a:rPr lang="en-US" sz="2500" b="1" dirty="0">
                <a:solidFill>
                  <a:schemeClr val="bg1">
                    <a:lumMod val="10000"/>
                  </a:schemeClr>
                </a:solidFill>
                <a:latin typeface="UTM Avo" panose="02040603050506020204" pitchFamily="18"/>
                <a:cs typeface="Arial" panose="020B0604020202020204" pitchFamily="34" charset="0"/>
              </a:rPr>
              <a:t> </a:t>
            </a:r>
            <a:r>
              <a:rPr lang="en-US" sz="2500" b="1" dirty="0" err="1">
                <a:solidFill>
                  <a:schemeClr val="bg1">
                    <a:lumMod val="10000"/>
                  </a:schemeClr>
                </a:solidFill>
                <a:latin typeface="UTM Avo" panose="02040603050506020204" pitchFamily="18"/>
                <a:cs typeface="Arial" panose="020B0604020202020204" pitchFamily="34" charset="0"/>
              </a:rPr>
              <a:t>tạo</a:t>
            </a:r>
            <a:r>
              <a:rPr lang="en-US" sz="2500" b="1" dirty="0">
                <a:solidFill>
                  <a:schemeClr val="bg1">
                    <a:lumMod val="10000"/>
                  </a:schemeClr>
                </a:solidFill>
                <a:latin typeface="UTM Avo" panose="02040603050506020204" pitchFamily="18"/>
                <a:cs typeface="Arial" panose="020B0604020202020204" pitchFamily="34" charset="0"/>
              </a:rPr>
              <a:t> </a:t>
            </a:r>
            <a:r>
              <a:rPr lang="en-US" sz="2500" b="1" dirty="0" err="1">
                <a:solidFill>
                  <a:schemeClr val="bg1">
                    <a:lumMod val="10000"/>
                  </a:schemeClr>
                </a:solidFill>
                <a:latin typeface="UTM Avo" panose="02040603050506020204" pitchFamily="18"/>
                <a:cs typeface="Arial" panose="020B0604020202020204" pitchFamily="34" charset="0"/>
              </a:rPr>
              <a:t>thành</a:t>
            </a:r>
            <a:r>
              <a:rPr lang="en-US" sz="2500" b="1" dirty="0">
                <a:solidFill>
                  <a:schemeClr val="bg1">
                    <a:lumMod val="10000"/>
                  </a:schemeClr>
                </a:solidFill>
                <a:latin typeface="UTM Avo" panose="02040603050506020204" pitchFamily="18"/>
                <a:cs typeface="Arial" panose="020B0604020202020204" pitchFamily="34" charset="0"/>
              </a:rPr>
              <a:t> </a:t>
            </a:r>
            <a:r>
              <a:rPr lang="en-US" sz="2500" b="1" dirty="0" err="1">
                <a:solidFill>
                  <a:schemeClr val="bg1">
                    <a:lumMod val="10000"/>
                  </a:schemeClr>
                </a:solidFill>
                <a:latin typeface="UTM Avo" panose="02040603050506020204" pitchFamily="18"/>
                <a:cs typeface="Arial" panose="020B0604020202020204" pitchFamily="34" charset="0"/>
              </a:rPr>
              <a:t>liên</a:t>
            </a:r>
            <a:r>
              <a:rPr lang="en-US" sz="2500" b="1" dirty="0">
                <a:solidFill>
                  <a:schemeClr val="bg1">
                    <a:lumMod val="10000"/>
                  </a:schemeClr>
                </a:solidFill>
                <a:latin typeface="UTM Avo" panose="02040603050506020204" pitchFamily="18"/>
                <a:cs typeface="Arial" panose="020B0604020202020204" pitchFamily="34" charset="0"/>
              </a:rPr>
              <a:t> </a:t>
            </a:r>
            <a:r>
              <a:rPr lang="en-US" sz="2500" b="1" dirty="0" err="1">
                <a:solidFill>
                  <a:schemeClr val="bg1">
                    <a:lumMod val="10000"/>
                  </a:schemeClr>
                </a:solidFill>
                <a:latin typeface="UTM Avo" panose="02040603050506020204" pitchFamily="18"/>
                <a:cs typeface="Arial" panose="020B0604020202020204" pitchFamily="34" charset="0"/>
              </a:rPr>
              <a:t>kết</a:t>
            </a:r>
            <a:r>
              <a:rPr lang="en-US" sz="2500" b="1" dirty="0">
                <a:solidFill>
                  <a:schemeClr val="bg1">
                    <a:lumMod val="10000"/>
                  </a:schemeClr>
                </a:solidFill>
                <a:latin typeface="UTM Avo" panose="02040603050506020204" pitchFamily="18"/>
                <a:cs typeface="Arial" panose="020B0604020202020204" pitchFamily="34" charset="0"/>
              </a:rPr>
              <a:t> </a:t>
            </a:r>
            <a:r>
              <a:rPr lang="en-US" sz="2500" b="1" dirty="0" err="1">
                <a:solidFill>
                  <a:schemeClr val="bg1">
                    <a:lumMod val="10000"/>
                  </a:schemeClr>
                </a:solidFill>
                <a:latin typeface="UTM Avo" panose="02040603050506020204" pitchFamily="18"/>
                <a:cs typeface="Arial" panose="020B0604020202020204" pitchFamily="34" charset="0"/>
              </a:rPr>
              <a:t>trong</a:t>
            </a:r>
            <a:r>
              <a:rPr lang="en-US" sz="2500" b="1" dirty="0">
                <a:solidFill>
                  <a:schemeClr val="bg1">
                    <a:lumMod val="10000"/>
                  </a:schemeClr>
                </a:solidFill>
                <a:latin typeface="UTM Avo" panose="02040603050506020204" pitchFamily="18"/>
                <a:cs typeface="Arial" panose="020B0604020202020204" pitchFamily="34" charset="0"/>
              </a:rPr>
              <a:t> </a:t>
            </a:r>
            <a:r>
              <a:rPr lang="en-US" sz="2500" b="1" dirty="0" err="1">
                <a:solidFill>
                  <a:schemeClr val="bg1">
                    <a:lumMod val="10000"/>
                  </a:schemeClr>
                </a:solidFill>
                <a:latin typeface="UTM Avo" panose="02040603050506020204" pitchFamily="18"/>
                <a:cs typeface="Arial" panose="020B0604020202020204" pitchFamily="34" charset="0"/>
              </a:rPr>
              <a:t>phân</a:t>
            </a:r>
            <a:r>
              <a:rPr lang="en-US" sz="2500" b="1" dirty="0">
                <a:solidFill>
                  <a:schemeClr val="bg1">
                    <a:lumMod val="10000"/>
                  </a:schemeClr>
                </a:solidFill>
                <a:latin typeface="UTM Avo" panose="02040603050506020204" pitchFamily="18"/>
                <a:cs typeface="Arial" panose="020B0604020202020204" pitchFamily="34" charset="0"/>
              </a:rPr>
              <a:t> </a:t>
            </a:r>
            <a:r>
              <a:rPr lang="en-US" sz="2500" b="1" dirty="0" err="1">
                <a:solidFill>
                  <a:schemeClr val="bg1">
                    <a:lumMod val="10000"/>
                  </a:schemeClr>
                </a:solidFill>
                <a:latin typeface="UTM Avo" panose="02040603050506020204" pitchFamily="18"/>
                <a:cs typeface="Arial" panose="020B0604020202020204" pitchFamily="34" charset="0"/>
              </a:rPr>
              <a:t>tử</a:t>
            </a:r>
            <a:r>
              <a:rPr lang="en-US" sz="2500" b="1" dirty="0">
                <a:solidFill>
                  <a:schemeClr val="bg1">
                    <a:lumMod val="10000"/>
                  </a:schemeClr>
                </a:solidFill>
                <a:latin typeface="UTM Avo" panose="02040603050506020204" pitchFamily="18"/>
                <a:cs typeface="Arial" panose="020B0604020202020204" pitchFamily="34" charset="0"/>
              </a:rPr>
              <a:t> magnesium oxide</a:t>
            </a:r>
          </a:p>
        </p:txBody>
      </p:sp>
      <p:sp>
        <p:nvSpPr>
          <p:cNvPr id="3" name="TextBox 2">
            <a:extLst>
              <a:ext uri="{FF2B5EF4-FFF2-40B4-BE49-F238E27FC236}">
                <a16:creationId xmlns:a16="http://schemas.microsoft.com/office/drawing/2014/main" id="{2D449F75-A24C-4F6A-34E6-AEA788A9BAC8}"/>
              </a:ext>
            </a:extLst>
          </p:cNvPr>
          <p:cNvSpPr txBox="1"/>
          <p:nvPr/>
        </p:nvSpPr>
        <p:spPr>
          <a:xfrm>
            <a:off x="1480634" y="1978234"/>
            <a:ext cx="9230729" cy="1121846"/>
          </a:xfrm>
          <a:prstGeom prst="rect">
            <a:avLst/>
          </a:prstGeom>
          <a:noFill/>
        </p:spPr>
        <p:txBody>
          <a:bodyPr wrap="square">
            <a:spAutoFit/>
          </a:bodyPr>
          <a:lstStyle/>
          <a:p>
            <a:pPr algn="ctr">
              <a:lnSpc>
                <a:spcPct val="150000"/>
              </a:lnSpc>
            </a:pPr>
            <a:r>
              <a:rPr lang="vi-VN" sz="2400" dirty="0">
                <a:latin typeface="UTM Avo" panose="02040603050506020204" pitchFamily="18"/>
              </a:rPr>
              <a:t>Quan sát các hình 5.5 và 5.6, cho biết các ion Mg</a:t>
            </a:r>
            <a:r>
              <a:rPr lang="vi-VN" sz="2400" baseline="30000" dirty="0">
                <a:latin typeface="UTM Avo" panose="02040603050506020204" pitchFamily="18"/>
              </a:rPr>
              <a:t>2+ </a:t>
            </a:r>
            <a:r>
              <a:rPr lang="vi-VN" sz="2400" dirty="0">
                <a:latin typeface="UTM Avo" panose="02040603050506020204" pitchFamily="18"/>
              </a:rPr>
              <a:t>và O</a:t>
            </a:r>
            <a:r>
              <a:rPr lang="vi-VN" sz="2400" baseline="30000" dirty="0">
                <a:latin typeface="UTM Avo" panose="02040603050506020204" pitchFamily="18"/>
              </a:rPr>
              <a:t>2– </a:t>
            </a:r>
            <a:r>
              <a:rPr lang="vi-VN" sz="2400" dirty="0">
                <a:latin typeface="UTM Avo" panose="02040603050506020204" pitchFamily="18"/>
              </a:rPr>
              <a:t>có lớp vỏ tương tự khí hiếm nào.</a:t>
            </a:r>
            <a:endParaRPr lang="en-US" sz="2400" dirty="0">
              <a:latin typeface="UTM Avo" panose="02040603050506020204" pitchFamily="18"/>
            </a:endParaRPr>
          </a:p>
        </p:txBody>
      </p:sp>
      <p:pic>
        <p:nvPicPr>
          <p:cNvPr id="4" name="Picture 3" descr="A diagram of a atom&#10;&#10;Description automatically generated">
            <a:extLst>
              <a:ext uri="{FF2B5EF4-FFF2-40B4-BE49-F238E27FC236}">
                <a16:creationId xmlns:a16="http://schemas.microsoft.com/office/drawing/2014/main" id="{FD4E06CC-B177-120B-E377-DBFABE20A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98" y="3485199"/>
            <a:ext cx="5086011" cy="2359352"/>
          </a:xfrm>
          <a:prstGeom prst="rect">
            <a:avLst/>
          </a:prstGeom>
        </p:spPr>
      </p:pic>
      <p:pic>
        <p:nvPicPr>
          <p:cNvPr id="5" name="Picture 4" descr="A diagram of a circle with blue balls and a black background&#10;&#10;Description automatically generated">
            <a:extLst>
              <a:ext uri="{FF2B5EF4-FFF2-40B4-BE49-F238E27FC236}">
                <a16:creationId xmlns:a16="http://schemas.microsoft.com/office/drawing/2014/main" id="{A43A46C9-B7C9-D096-F66E-606000A418B8}"/>
              </a:ext>
            </a:extLst>
          </p:cNvPr>
          <p:cNvPicPr>
            <a:picLocks noChangeAspect="1"/>
          </p:cNvPicPr>
          <p:nvPr/>
        </p:nvPicPr>
        <p:blipFill rotWithShape="1">
          <a:blip r:embed="rId5">
            <a:extLst>
              <a:ext uri="{28A0092B-C50C-407E-A947-70E740481C1C}">
                <a14:useLocalDpi xmlns:a14="http://schemas.microsoft.com/office/drawing/2010/main" val="0"/>
              </a:ext>
            </a:extLst>
          </a:blip>
          <a:srcRect t="1142" b="-1"/>
          <a:stretch/>
        </p:blipFill>
        <p:spPr>
          <a:xfrm>
            <a:off x="6095998" y="3485199"/>
            <a:ext cx="5086011" cy="2359352"/>
          </a:xfrm>
          <a:prstGeom prst="rect">
            <a:avLst/>
          </a:prstGeom>
        </p:spPr>
      </p:pic>
    </p:spTree>
    <p:extLst>
      <p:ext uri="{BB962C8B-B14F-4D97-AF65-F5344CB8AC3E}">
        <p14:creationId xmlns:p14="http://schemas.microsoft.com/office/powerpoint/2010/main" val="21863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2" name="TextBox 1">
            <a:extLst>
              <a:ext uri="{FF2B5EF4-FFF2-40B4-BE49-F238E27FC236}">
                <a16:creationId xmlns:a16="http://schemas.microsoft.com/office/drawing/2014/main" id="{2CB692A9-622E-F497-7D4A-20A447A3E40D}"/>
              </a:ext>
            </a:extLst>
          </p:cNvPr>
          <p:cNvSpPr txBox="1"/>
          <p:nvPr/>
        </p:nvSpPr>
        <p:spPr>
          <a:xfrm>
            <a:off x="4497586" y="1649176"/>
            <a:ext cx="7371141" cy="2526525"/>
          </a:xfrm>
          <a:prstGeom prst="rect">
            <a:avLst/>
          </a:prstGeom>
          <a:noFill/>
        </p:spPr>
        <p:txBody>
          <a:bodyPr wrap="square">
            <a:spAutoFit/>
          </a:bodyPr>
          <a:lstStyle/>
          <a:p>
            <a:pPr algn="l">
              <a:lnSpc>
                <a:spcPct val="150000"/>
              </a:lnSpc>
            </a:pPr>
            <a:r>
              <a:rPr lang="vi-VN" sz="1800" b="1" dirty="0">
                <a:solidFill>
                  <a:srgbClr val="000000"/>
                </a:solidFill>
                <a:latin typeface="UTM Avo" panose="02040603050506020204" pitchFamily="18"/>
              </a:rPr>
              <a:t>- Xét ion Mg</a:t>
            </a:r>
            <a:r>
              <a:rPr lang="vi-VN" sz="1800" b="1" baseline="30000" dirty="0">
                <a:solidFill>
                  <a:srgbClr val="000000"/>
                </a:solidFill>
                <a:latin typeface="UTM Avo" panose="02040603050506020204" pitchFamily="18"/>
              </a:rPr>
              <a:t>2+</a:t>
            </a:r>
            <a:r>
              <a:rPr lang="vi-VN" sz="1800" b="1" dirty="0">
                <a:solidFill>
                  <a:srgbClr val="000000"/>
                </a:solidFill>
                <a:latin typeface="UTM Avo" panose="02040603050506020204" pitchFamily="18"/>
              </a:rPr>
              <a:t>:</a:t>
            </a:r>
          </a:p>
          <a:p>
            <a:pPr algn="l">
              <a:lnSpc>
                <a:spcPct val="150000"/>
              </a:lnSpc>
            </a:pPr>
            <a:r>
              <a:rPr lang="vi-VN" sz="1800" dirty="0">
                <a:solidFill>
                  <a:srgbClr val="000000"/>
                </a:solidFill>
                <a:latin typeface="UTM Avo" panose="02040603050506020204" pitchFamily="18"/>
              </a:rPr>
              <a:t>   + Có 10 hình cầu màu xanh ở các đường =&gt; Có 10 electron ở lớp vỏ</a:t>
            </a:r>
          </a:p>
          <a:p>
            <a:pPr algn="l">
              <a:lnSpc>
                <a:spcPct val="150000"/>
              </a:lnSpc>
            </a:pPr>
            <a:r>
              <a:rPr lang="vi-VN" sz="1800" dirty="0">
                <a:solidFill>
                  <a:srgbClr val="000000"/>
                </a:solidFill>
                <a:latin typeface="UTM Avo" panose="02040603050506020204" pitchFamily="18"/>
              </a:rPr>
              <a:t>   + Có 2 đường tròn xung quanh hạt nhân =&gt; Có 2 lớp electron</a:t>
            </a:r>
          </a:p>
          <a:p>
            <a:pPr algn="l">
              <a:lnSpc>
                <a:spcPct val="150000"/>
              </a:lnSpc>
            </a:pPr>
            <a:r>
              <a:rPr lang="vi-VN" sz="1800" dirty="0">
                <a:solidFill>
                  <a:srgbClr val="000000"/>
                </a:solidFill>
                <a:latin typeface="UTM Avo" panose="02040603050506020204" pitchFamily="18"/>
              </a:rPr>
              <a:t>=&gt; Lớp vỏ ion Mg</a:t>
            </a:r>
            <a:r>
              <a:rPr lang="vi-VN" sz="1800" baseline="30000" dirty="0">
                <a:solidFill>
                  <a:srgbClr val="000000"/>
                </a:solidFill>
                <a:latin typeface="UTM Avo" panose="02040603050506020204" pitchFamily="18"/>
              </a:rPr>
              <a:t>2+</a:t>
            </a:r>
            <a:r>
              <a:rPr lang="vi-VN" sz="1800" dirty="0">
                <a:solidFill>
                  <a:srgbClr val="000000"/>
                </a:solidFill>
                <a:latin typeface="UTM Avo" panose="02040603050506020204" pitchFamily="18"/>
              </a:rPr>
              <a:t> tương tự vỏ nguyên tử của nguyên tố khí hiếm Ne</a:t>
            </a:r>
          </a:p>
        </p:txBody>
      </p:sp>
      <p:pic>
        <p:nvPicPr>
          <p:cNvPr id="3" name="Picture 2" descr="A diagram of a atom&#10;&#10;Description automatically generated">
            <a:extLst>
              <a:ext uri="{FF2B5EF4-FFF2-40B4-BE49-F238E27FC236}">
                <a16:creationId xmlns:a16="http://schemas.microsoft.com/office/drawing/2014/main" id="{49B694E2-296C-4FBF-4283-9808A66C452A}"/>
              </a:ext>
            </a:extLst>
          </p:cNvPr>
          <p:cNvPicPr>
            <a:picLocks noChangeAspect="1"/>
          </p:cNvPicPr>
          <p:nvPr/>
        </p:nvPicPr>
        <p:blipFill rotWithShape="1">
          <a:blip r:embed="rId4">
            <a:extLst>
              <a:ext uri="{28A0092B-C50C-407E-A947-70E740481C1C}">
                <a14:useLocalDpi xmlns:a14="http://schemas.microsoft.com/office/drawing/2010/main" val="0"/>
              </a:ext>
            </a:extLst>
          </a:blip>
          <a:srcRect b="11133"/>
          <a:stretch/>
        </p:blipFill>
        <p:spPr>
          <a:xfrm>
            <a:off x="117551" y="1913779"/>
            <a:ext cx="4197189" cy="1856617"/>
          </a:xfrm>
          <a:prstGeom prst="rect">
            <a:avLst/>
          </a:prstGeom>
        </p:spPr>
      </p:pic>
      <p:pic>
        <p:nvPicPr>
          <p:cNvPr id="4" name="Picture 3" descr="A diagram of a circle with blue balls and a black background&#10;&#10;Description automatically generated">
            <a:extLst>
              <a:ext uri="{FF2B5EF4-FFF2-40B4-BE49-F238E27FC236}">
                <a16:creationId xmlns:a16="http://schemas.microsoft.com/office/drawing/2014/main" id="{D2A3CA0D-9192-88AE-71CB-154FE673322B}"/>
              </a:ext>
            </a:extLst>
          </p:cNvPr>
          <p:cNvPicPr>
            <a:picLocks noChangeAspect="1"/>
          </p:cNvPicPr>
          <p:nvPr/>
        </p:nvPicPr>
        <p:blipFill rotWithShape="1">
          <a:blip r:embed="rId5">
            <a:extLst>
              <a:ext uri="{28A0092B-C50C-407E-A947-70E740481C1C}">
                <a14:useLocalDpi xmlns:a14="http://schemas.microsoft.com/office/drawing/2010/main" val="0"/>
              </a:ext>
            </a:extLst>
          </a:blip>
          <a:srcRect t="1142" b="9571"/>
          <a:stretch/>
        </p:blipFill>
        <p:spPr>
          <a:xfrm>
            <a:off x="117551" y="4614507"/>
            <a:ext cx="4197189" cy="1758509"/>
          </a:xfrm>
          <a:prstGeom prst="rect">
            <a:avLst/>
          </a:prstGeom>
        </p:spPr>
      </p:pic>
      <p:sp>
        <p:nvSpPr>
          <p:cNvPr id="5" name="TextBox 4">
            <a:extLst>
              <a:ext uri="{FF2B5EF4-FFF2-40B4-BE49-F238E27FC236}">
                <a16:creationId xmlns:a16="http://schemas.microsoft.com/office/drawing/2014/main" id="{2EE5C47B-13DC-A83E-CA27-CF3227B2B31A}"/>
              </a:ext>
            </a:extLst>
          </p:cNvPr>
          <p:cNvSpPr txBox="1"/>
          <p:nvPr/>
        </p:nvSpPr>
        <p:spPr>
          <a:xfrm>
            <a:off x="4497586" y="4435203"/>
            <a:ext cx="7795520" cy="2117118"/>
          </a:xfrm>
          <a:prstGeom prst="rect">
            <a:avLst/>
          </a:prstGeom>
          <a:noFill/>
        </p:spPr>
        <p:txBody>
          <a:bodyPr wrap="square">
            <a:spAutoFit/>
          </a:bodyPr>
          <a:lstStyle/>
          <a:p>
            <a:pPr algn="l">
              <a:lnSpc>
                <a:spcPct val="150000"/>
              </a:lnSpc>
            </a:pPr>
            <a:r>
              <a:rPr lang="vi-VN" sz="1800" b="1" dirty="0">
                <a:solidFill>
                  <a:srgbClr val="000000"/>
                </a:solidFill>
                <a:latin typeface="UTM Avo" panose="02040603050506020204" pitchFamily="18"/>
              </a:rPr>
              <a:t>- Xét ion O</a:t>
            </a:r>
            <a:r>
              <a:rPr lang="vi-VN" sz="1800" b="1" baseline="30000" dirty="0">
                <a:solidFill>
                  <a:srgbClr val="000000"/>
                </a:solidFill>
                <a:latin typeface="UTM Avo" panose="02040603050506020204" pitchFamily="18"/>
              </a:rPr>
              <a:t>2-</a:t>
            </a:r>
            <a:endParaRPr lang="vi-VN" sz="1800" b="1" dirty="0">
              <a:solidFill>
                <a:srgbClr val="000000"/>
              </a:solidFill>
              <a:latin typeface="UTM Avo" panose="02040603050506020204" pitchFamily="18"/>
            </a:endParaRPr>
          </a:p>
          <a:p>
            <a:pPr algn="l">
              <a:lnSpc>
                <a:spcPct val="150000"/>
              </a:lnSpc>
            </a:pPr>
            <a:r>
              <a:rPr lang="vi-VN" sz="1800" dirty="0">
                <a:solidFill>
                  <a:srgbClr val="000000"/>
                </a:solidFill>
                <a:latin typeface="UTM Avo" panose="02040603050506020204" pitchFamily="18"/>
              </a:rPr>
              <a:t>   + Có 10 hình cầu màu xanh ở các đường tròn =&gt; Có 10 electron ở lớp vỏ</a:t>
            </a:r>
          </a:p>
          <a:p>
            <a:pPr algn="l">
              <a:lnSpc>
                <a:spcPct val="150000"/>
              </a:lnSpc>
            </a:pPr>
            <a:r>
              <a:rPr lang="vi-VN" sz="1800" dirty="0">
                <a:solidFill>
                  <a:srgbClr val="000000"/>
                </a:solidFill>
                <a:latin typeface="UTM Avo" panose="02040603050506020204" pitchFamily="18"/>
              </a:rPr>
              <a:t>   + Có 2 đường tròn xung quanh hạt nhân =&gt; Có 2 lớp electron</a:t>
            </a:r>
          </a:p>
          <a:p>
            <a:pPr algn="l">
              <a:lnSpc>
                <a:spcPct val="150000"/>
              </a:lnSpc>
            </a:pPr>
            <a:r>
              <a:rPr lang="vi-VN" sz="1800" dirty="0">
                <a:solidFill>
                  <a:srgbClr val="000000"/>
                </a:solidFill>
                <a:latin typeface="UTM Avo" panose="02040603050506020204" pitchFamily="18"/>
              </a:rPr>
              <a:t>=&gt; Lớp vỏ ion O</a:t>
            </a:r>
            <a:r>
              <a:rPr lang="vi-VN" sz="1800" baseline="30000" dirty="0">
                <a:solidFill>
                  <a:srgbClr val="000000"/>
                </a:solidFill>
                <a:latin typeface="UTM Avo" panose="02040603050506020204" pitchFamily="18"/>
              </a:rPr>
              <a:t>2-</a:t>
            </a:r>
            <a:r>
              <a:rPr lang="vi-VN" sz="1800" dirty="0">
                <a:solidFill>
                  <a:srgbClr val="000000"/>
                </a:solidFill>
                <a:latin typeface="UTM Avo" panose="02040603050506020204" pitchFamily="18"/>
              </a:rPr>
              <a:t> tương tự vỏ nguyên tử của nguyên tố khí hiếm Ne</a:t>
            </a:r>
          </a:p>
        </p:txBody>
      </p:sp>
    </p:spTree>
    <p:extLst>
      <p:ext uri="{BB962C8B-B14F-4D97-AF65-F5344CB8AC3E}">
        <p14:creationId xmlns:p14="http://schemas.microsoft.com/office/powerpoint/2010/main" val="779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pic>
        <p:nvPicPr>
          <p:cNvPr id="2" name="Picture 1" descr="A diagram of a atom&#10;&#10;Description automatically generated">
            <a:extLst>
              <a:ext uri="{FF2B5EF4-FFF2-40B4-BE49-F238E27FC236}">
                <a16:creationId xmlns:a16="http://schemas.microsoft.com/office/drawing/2014/main" id="{ABF41C94-1700-3D54-4490-ED285F3931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602" y="2608799"/>
            <a:ext cx="5636796" cy="2676519"/>
          </a:xfrm>
          <a:prstGeom prst="rect">
            <a:avLst/>
          </a:prstGeom>
        </p:spPr>
      </p:pic>
      <p:sp>
        <p:nvSpPr>
          <p:cNvPr id="3" name="TextBox 2">
            <a:extLst>
              <a:ext uri="{FF2B5EF4-FFF2-40B4-BE49-F238E27FC236}">
                <a16:creationId xmlns:a16="http://schemas.microsoft.com/office/drawing/2014/main" id="{CEA23DF6-A841-FC4D-A2C7-935474F69FF0}"/>
              </a:ext>
            </a:extLst>
          </p:cNvPr>
          <p:cNvSpPr txBox="1"/>
          <p:nvPr/>
        </p:nvSpPr>
        <p:spPr>
          <a:xfrm>
            <a:off x="2130791" y="1572682"/>
            <a:ext cx="7930417" cy="1036117"/>
          </a:xfrm>
          <a:prstGeom prst="rect">
            <a:avLst/>
          </a:prstGeom>
          <a:noFill/>
        </p:spPr>
        <p:txBody>
          <a:bodyPr wrap="square">
            <a:spAutoFit/>
          </a:bodyPr>
          <a:lstStyle/>
          <a:p>
            <a:pPr algn="ctr">
              <a:lnSpc>
                <a:spcPct val="150000"/>
              </a:lnSpc>
            </a:pPr>
            <a:r>
              <a:rPr lang="en-US" sz="2200" dirty="0">
                <a:latin typeface="UTM Avo" panose="02040603050506020204" pitchFamily="18"/>
              </a:rPr>
              <a:t>Quan </a:t>
            </a:r>
            <a:r>
              <a:rPr lang="en-US" sz="2200" dirty="0" err="1">
                <a:latin typeface="UTM Avo" panose="02040603050506020204" pitchFamily="18"/>
              </a:rPr>
              <a:t>sát</a:t>
            </a:r>
            <a:r>
              <a:rPr lang="en-US" sz="2200" dirty="0">
                <a:latin typeface="UTM Avo" panose="02040603050506020204" pitchFamily="18"/>
              </a:rPr>
              <a:t> </a:t>
            </a:r>
            <a:r>
              <a:rPr lang="en-US" sz="2200" dirty="0" err="1">
                <a:latin typeface="UTM Avo" panose="02040603050506020204" pitchFamily="18"/>
              </a:rPr>
              <a:t>hình</a:t>
            </a:r>
            <a:r>
              <a:rPr lang="en-US" sz="2200" dirty="0">
                <a:latin typeface="UTM Avo" panose="02040603050506020204" pitchFamily="18"/>
              </a:rPr>
              <a:t> 5.5, </a:t>
            </a:r>
            <a:r>
              <a:rPr lang="en-US" sz="2200" dirty="0" err="1">
                <a:latin typeface="UTM Avo" panose="02040603050506020204" pitchFamily="18"/>
              </a:rPr>
              <a:t>hãy</a:t>
            </a:r>
            <a:r>
              <a:rPr lang="en-US" sz="2200" dirty="0">
                <a:latin typeface="UTM Avo" panose="02040603050506020204" pitchFamily="18"/>
              </a:rPr>
              <a:t> so </a:t>
            </a:r>
            <a:r>
              <a:rPr lang="en-US" sz="2200" dirty="0" err="1">
                <a:latin typeface="UTM Avo" panose="02040603050506020204" pitchFamily="18"/>
              </a:rPr>
              <a:t>sánh</a:t>
            </a:r>
            <a:r>
              <a:rPr lang="en-US" sz="2200" dirty="0">
                <a:latin typeface="UTM Avo" panose="02040603050506020204" pitchFamily="18"/>
              </a:rPr>
              <a:t> </a:t>
            </a:r>
            <a:r>
              <a:rPr lang="en-US" sz="2200" dirty="0" err="1">
                <a:latin typeface="UTM Avo" panose="02040603050506020204" pitchFamily="18"/>
              </a:rPr>
              <a:t>về</a:t>
            </a:r>
            <a:r>
              <a:rPr lang="en-US" sz="2200" dirty="0">
                <a:latin typeface="UTM Avo" panose="02040603050506020204" pitchFamily="18"/>
              </a:rPr>
              <a:t> </a:t>
            </a:r>
            <a:r>
              <a:rPr lang="en-US" sz="2200" dirty="0" err="1">
                <a:latin typeface="UTM Avo" panose="02040603050506020204" pitchFamily="18"/>
              </a:rPr>
              <a:t>số</a:t>
            </a:r>
            <a:r>
              <a:rPr lang="en-US" sz="2200" dirty="0">
                <a:latin typeface="UTM Avo" panose="02040603050506020204" pitchFamily="18"/>
              </a:rPr>
              <a:t> electron, </a:t>
            </a:r>
            <a:r>
              <a:rPr lang="en-US" sz="2200" dirty="0" err="1">
                <a:latin typeface="UTM Avo" panose="02040603050506020204" pitchFamily="18"/>
              </a:rPr>
              <a:t>số</a:t>
            </a:r>
            <a:r>
              <a:rPr lang="en-US" sz="2200" dirty="0">
                <a:latin typeface="UTM Avo" panose="02040603050506020204" pitchFamily="18"/>
              </a:rPr>
              <a:t> </a:t>
            </a:r>
            <a:r>
              <a:rPr lang="en-US" sz="2200" dirty="0" err="1">
                <a:latin typeface="UTM Avo" panose="02040603050506020204" pitchFamily="18"/>
              </a:rPr>
              <a:t>lớp</a:t>
            </a:r>
            <a:r>
              <a:rPr lang="en-US" sz="2200" dirty="0">
                <a:latin typeface="UTM Avo" panose="02040603050506020204" pitchFamily="18"/>
              </a:rPr>
              <a:t> electron </a:t>
            </a:r>
            <a:r>
              <a:rPr lang="en-US" sz="2200" dirty="0" err="1">
                <a:latin typeface="UTM Avo" panose="02040603050506020204" pitchFamily="18"/>
              </a:rPr>
              <a:t>giữa</a:t>
            </a:r>
            <a:r>
              <a:rPr lang="en-US" sz="2200" dirty="0">
                <a:latin typeface="UTM Avo" panose="02040603050506020204" pitchFamily="18"/>
              </a:rPr>
              <a:t> </a:t>
            </a:r>
            <a:r>
              <a:rPr lang="en-US" sz="2200" dirty="0" err="1">
                <a:latin typeface="UTM Avo" panose="02040603050506020204" pitchFamily="18"/>
              </a:rPr>
              <a:t>nguyên</a:t>
            </a:r>
            <a:r>
              <a:rPr lang="en-US" sz="2200" dirty="0">
                <a:latin typeface="UTM Avo" panose="02040603050506020204" pitchFamily="18"/>
              </a:rPr>
              <a:t> </a:t>
            </a:r>
            <a:r>
              <a:rPr lang="en-US" sz="2200" dirty="0" err="1">
                <a:latin typeface="UTM Avo" panose="02040603050506020204" pitchFamily="18"/>
              </a:rPr>
              <a:t>tử</a:t>
            </a:r>
            <a:r>
              <a:rPr lang="en-US" sz="2200" dirty="0">
                <a:latin typeface="UTM Avo" panose="02040603050506020204" pitchFamily="18"/>
              </a:rPr>
              <a:t> Mg </a:t>
            </a:r>
            <a:r>
              <a:rPr lang="en-US" sz="2200" dirty="0" err="1">
                <a:latin typeface="UTM Avo" panose="02040603050506020204" pitchFamily="18"/>
              </a:rPr>
              <a:t>và</a:t>
            </a:r>
            <a:r>
              <a:rPr lang="en-US" sz="2200" dirty="0">
                <a:latin typeface="UTM Avo" panose="02040603050506020204" pitchFamily="18"/>
              </a:rPr>
              <a:t> ion Mg</a:t>
            </a:r>
            <a:r>
              <a:rPr lang="en-US" sz="2200" baseline="30000" dirty="0">
                <a:latin typeface="UTM Avo" panose="02040603050506020204" pitchFamily="18"/>
              </a:rPr>
              <a:t>2+.</a:t>
            </a:r>
          </a:p>
        </p:txBody>
      </p:sp>
      <p:sp>
        <p:nvSpPr>
          <p:cNvPr id="4" name="TextBox 3">
            <a:extLst>
              <a:ext uri="{FF2B5EF4-FFF2-40B4-BE49-F238E27FC236}">
                <a16:creationId xmlns:a16="http://schemas.microsoft.com/office/drawing/2014/main" id="{C69A6078-7829-4719-C9AE-E5C89BE04CAD}"/>
              </a:ext>
            </a:extLst>
          </p:cNvPr>
          <p:cNvSpPr txBox="1"/>
          <p:nvPr/>
        </p:nvSpPr>
        <p:spPr>
          <a:xfrm>
            <a:off x="1671387" y="5206671"/>
            <a:ext cx="8183813" cy="1477969"/>
          </a:xfrm>
          <a:prstGeom prst="rect">
            <a:avLst/>
          </a:prstGeom>
          <a:noFill/>
        </p:spPr>
        <p:txBody>
          <a:bodyPr wrap="square">
            <a:spAutoFit/>
          </a:bodyPr>
          <a:lstStyle/>
          <a:p>
            <a:pPr algn="l">
              <a:lnSpc>
                <a:spcPct val="150000"/>
              </a:lnSpc>
            </a:pPr>
            <a:r>
              <a:rPr lang="en-US" sz="2100" dirty="0">
                <a:solidFill>
                  <a:srgbClr val="000000"/>
                </a:solidFill>
                <a:latin typeface="UTM Avo" panose="02040603050506020204" pitchFamily="18"/>
              </a:rPr>
              <a:t>- </a:t>
            </a:r>
            <a:r>
              <a:rPr lang="en-US" sz="2100" dirty="0" err="1">
                <a:solidFill>
                  <a:srgbClr val="000000"/>
                </a:solidFill>
                <a:latin typeface="UTM Avo" panose="02040603050506020204" pitchFamily="18"/>
              </a:rPr>
              <a:t>Nguyên</a:t>
            </a:r>
            <a:r>
              <a:rPr lang="en-US" sz="2100" dirty="0">
                <a:solidFill>
                  <a:srgbClr val="000000"/>
                </a:solidFill>
                <a:latin typeface="UTM Avo" panose="02040603050506020204" pitchFamily="18"/>
              </a:rPr>
              <a:t> </a:t>
            </a:r>
            <a:r>
              <a:rPr lang="en-US" sz="2100" dirty="0" err="1">
                <a:solidFill>
                  <a:srgbClr val="000000"/>
                </a:solidFill>
                <a:latin typeface="UTM Avo" panose="02040603050506020204" pitchFamily="18"/>
              </a:rPr>
              <a:t>tử</a:t>
            </a:r>
            <a:r>
              <a:rPr lang="en-US" sz="2100" dirty="0">
                <a:solidFill>
                  <a:srgbClr val="000000"/>
                </a:solidFill>
                <a:latin typeface="UTM Avo" panose="02040603050506020204" pitchFamily="18"/>
              </a:rPr>
              <a:t> Mg </a:t>
            </a:r>
            <a:r>
              <a:rPr lang="en-US" sz="2100" dirty="0" err="1">
                <a:solidFill>
                  <a:srgbClr val="000000"/>
                </a:solidFill>
                <a:latin typeface="UTM Avo" panose="02040603050506020204" pitchFamily="18"/>
              </a:rPr>
              <a:t>có</a:t>
            </a:r>
            <a:r>
              <a:rPr lang="en-US" sz="2100" dirty="0">
                <a:solidFill>
                  <a:srgbClr val="000000"/>
                </a:solidFill>
                <a:latin typeface="UTM Avo" panose="02040603050506020204" pitchFamily="18"/>
              </a:rPr>
              <a:t> 12 electron </a:t>
            </a:r>
            <a:r>
              <a:rPr lang="en-US" sz="2100" dirty="0" err="1">
                <a:solidFill>
                  <a:srgbClr val="000000"/>
                </a:solidFill>
                <a:latin typeface="UTM Avo" panose="02040603050506020204" pitchFamily="18"/>
              </a:rPr>
              <a:t>và</a:t>
            </a:r>
            <a:r>
              <a:rPr lang="en-US" sz="2100" dirty="0">
                <a:solidFill>
                  <a:srgbClr val="000000"/>
                </a:solidFill>
                <a:latin typeface="UTM Avo" panose="02040603050506020204" pitchFamily="18"/>
              </a:rPr>
              <a:t> 3 </a:t>
            </a:r>
            <a:r>
              <a:rPr lang="en-US" sz="2100" dirty="0" err="1">
                <a:solidFill>
                  <a:srgbClr val="000000"/>
                </a:solidFill>
                <a:latin typeface="UTM Avo" panose="02040603050506020204" pitchFamily="18"/>
              </a:rPr>
              <a:t>lớp</a:t>
            </a:r>
            <a:r>
              <a:rPr lang="en-US" sz="2100" dirty="0">
                <a:solidFill>
                  <a:srgbClr val="000000"/>
                </a:solidFill>
                <a:latin typeface="UTM Avo" panose="02040603050506020204" pitchFamily="18"/>
              </a:rPr>
              <a:t> electron</a:t>
            </a:r>
          </a:p>
          <a:p>
            <a:pPr algn="l">
              <a:lnSpc>
                <a:spcPct val="150000"/>
              </a:lnSpc>
            </a:pPr>
            <a:r>
              <a:rPr lang="en-US" sz="2100" dirty="0">
                <a:solidFill>
                  <a:srgbClr val="000000"/>
                </a:solidFill>
                <a:latin typeface="UTM Avo" panose="02040603050506020204" pitchFamily="18"/>
              </a:rPr>
              <a:t>- Ion Mg</a:t>
            </a:r>
            <a:r>
              <a:rPr lang="en-US" sz="2100" baseline="30000" dirty="0">
                <a:solidFill>
                  <a:srgbClr val="000000"/>
                </a:solidFill>
                <a:latin typeface="UTM Avo" panose="02040603050506020204" pitchFamily="18"/>
              </a:rPr>
              <a:t>2+</a:t>
            </a:r>
            <a:r>
              <a:rPr lang="en-US" sz="2100" dirty="0">
                <a:solidFill>
                  <a:srgbClr val="000000"/>
                </a:solidFill>
                <a:latin typeface="UTM Avo" panose="02040603050506020204" pitchFamily="18"/>
              </a:rPr>
              <a:t> </a:t>
            </a:r>
            <a:r>
              <a:rPr lang="en-US" sz="2100" dirty="0" err="1">
                <a:solidFill>
                  <a:srgbClr val="000000"/>
                </a:solidFill>
                <a:latin typeface="UTM Avo" panose="02040603050506020204" pitchFamily="18"/>
              </a:rPr>
              <a:t>có</a:t>
            </a:r>
            <a:r>
              <a:rPr lang="en-US" sz="2100" dirty="0">
                <a:solidFill>
                  <a:srgbClr val="000000"/>
                </a:solidFill>
                <a:latin typeface="UTM Avo" panose="02040603050506020204" pitchFamily="18"/>
              </a:rPr>
              <a:t> 10 electron </a:t>
            </a:r>
            <a:r>
              <a:rPr lang="en-US" sz="2100" dirty="0" err="1">
                <a:solidFill>
                  <a:srgbClr val="000000"/>
                </a:solidFill>
                <a:latin typeface="UTM Avo" panose="02040603050506020204" pitchFamily="18"/>
              </a:rPr>
              <a:t>và</a:t>
            </a:r>
            <a:r>
              <a:rPr lang="en-US" sz="2100" dirty="0">
                <a:solidFill>
                  <a:srgbClr val="000000"/>
                </a:solidFill>
                <a:latin typeface="UTM Avo" panose="02040603050506020204" pitchFamily="18"/>
              </a:rPr>
              <a:t> 2 </a:t>
            </a:r>
            <a:r>
              <a:rPr lang="en-US" sz="2100" dirty="0" err="1">
                <a:solidFill>
                  <a:srgbClr val="000000"/>
                </a:solidFill>
                <a:latin typeface="UTM Avo" panose="02040603050506020204" pitchFamily="18"/>
              </a:rPr>
              <a:t>lớp</a:t>
            </a:r>
            <a:r>
              <a:rPr lang="en-US" sz="2100" dirty="0">
                <a:solidFill>
                  <a:srgbClr val="000000"/>
                </a:solidFill>
                <a:latin typeface="UTM Avo" panose="02040603050506020204" pitchFamily="18"/>
              </a:rPr>
              <a:t> electron</a:t>
            </a:r>
          </a:p>
          <a:p>
            <a:pPr algn="l">
              <a:lnSpc>
                <a:spcPct val="150000"/>
              </a:lnSpc>
            </a:pPr>
            <a:r>
              <a:rPr lang="en-US" sz="2100" dirty="0">
                <a:solidFill>
                  <a:srgbClr val="000000"/>
                </a:solidFill>
                <a:latin typeface="UTM Avo" panose="02040603050506020204" pitchFamily="18"/>
              </a:rPr>
              <a:t>=&gt; </a:t>
            </a:r>
            <a:r>
              <a:rPr lang="en-US" sz="2100" dirty="0" err="1">
                <a:solidFill>
                  <a:srgbClr val="000000"/>
                </a:solidFill>
                <a:latin typeface="UTM Avo" panose="02040603050506020204" pitchFamily="18"/>
              </a:rPr>
              <a:t>Nguyên</a:t>
            </a:r>
            <a:r>
              <a:rPr lang="en-US" sz="2100" dirty="0">
                <a:solidFill>
                  <a:srgbClr val="000000"/>
                </a:solidFill>
                <a:latin typeface="UTM Avo" panose="02040603050506020204" pitchFamily="18"/>
              </a:rPr>
              <a:t> </a:t>
            </a:r>
            <a:r>
              <a:rPr lang="en-US" sz="2100" dirty="0" err="1">
                <a:solidFill>
                  <a:srgbClr val="000000"/>
                </a:solidFill>
                <a:latin typeface="UTM Avo" panose="02040603050506020204" pitchFamily="18"/>
              </a:rPr>
              <a:t>tử</a:t>
            </a:r>
            <a:r>
              <a:rPr lang="en-US" sz="2100" dirty="0">
                <a:solidFill>
                  <a:srgbClr val="000000"/>
                </a:solidFill>
                <a:latin typeface="UTM Avo" panose="02040603050506020204" pitchFamily="18"/>
              </a:rPr>
              <a:t> Na </a:t>
            </a:r>
            <a:r>
              <a:rPr lang="en-US" sz="2100" dirty="0" err="1">
                <a:solidFill>
                  <a:srgbClr val="000000"/>
                </a:solidFill>
                <a:latin typeface="UTM Avo" panose="02040603050506020204" pitchFamily="18"/>
              </a:rPr>
              <a:t>đã</a:t>
            </a:r>
            <a:r>
              <a:rPr lang="en-US" sz="2100" dirty="0">
                <a:solidFill>
                  <a:srgbClr val="000000"/>
                </a:solidFill>
                <a:latin typeface="UTM Avo" panose="02040603050506020204" pitchFamily="18"/>
              </a:rPr>
              <a:t> </a:t>
            </a:r>
            <a:r>
              <a:rPr lang="en-US" sz="2100" dirty="0" err="1">
                <a:solidFill>
                  <a:srgbClr val="000000"/>
                </a:solidFill>
                <a:latin typeface="UTM Avo" panose="02040603050506020204" pitchFamily="18"/>
              </a:rPr>
              <a:t>mất</a:t>
            </a:r>
            <a:r>
              <a:rPr lang="en-US" sz="2100" dirty="0">
                <a:solidFill>
                  <a:srgbClr val="000000"/>
                </a:solidFill>
                <a:latin typeface="UTM Avo" panose="02040603050506020204" pitchFamily="18"/>
              </a:rPr>
              <a:t> </a:t>
            </a:r>
            <a:r>
              <a:rPr lang="en-US" sz="2100" dirty="0" err="1">
                <a:solidFill>
                  <a:srgbClr val="000000"/>
                </a:solidFill>
                <a:latin typeface="UTM Avo" panose="02040603050506020204" pitchFamily="18"/>
              </a:rPr>
              <a:t>đi</a:t>
            </a:r>
            <a:r>
              <a:rPr lang="en-US" sz="2100" dirty="0">
                <a:solidFill>
                  <a:srgbClr val="000000"/>
                </a:solidFill>
                <a:latin typeface="UTM Avo" panose="02040603050506020204" pitchFamily="18"/>
              </a:rPr>
              <a:t> 2 electron </a:t>
            </a:r>
            <a:r>
              <a:rPr lang="en-US" sz="2100" dirty="0" err="1">
                <a:solidFill>
                  <a:srgbClr val="000000"/>
                </a:solidFill>
                <a:latin typeface="UTM Avo" panose="02040603050506020204" pitchFamily="18"/>
              </a:rPr>
              <a:t>để</a:t>
            </a:r>
            <a:r>
              <a:rPr lang="en-US" sz="2100" dirty="0">
                <a:solidFill>
                  <a:srgbClr val="000000"/>
                </a:solidFill>
                <a:latin typeface="UTM Avo" panose="02040603050506020204" pitchFamily="18"/>
              </a:rPr>
              <a:t> </a:t>
            </a:r>
            <a:r>
              <a:rPr lang="en-US" sz="2100" dirty="0" err="1">
                <a:solidFill>
                  <a:srgbClr val="000000"/>
                </a:solidFill>
                <a:latin typeface="UTM Avo" panose="02040603050506020204" pitchFamily="18"/>
              </a:rPr>
              <a:t>tạo</a:t>
            </a:r>
            <a:r>
              <a:rPr lang="en-US" sz="2100" dirty="0">
                <a:solidFill>
                  <a:srgbClr val="000000"/>
                </a:solidFill>
                <a:latin typeface="UTM Avo" panose="02040603050506020204" pitchFamily="18"/>
              </a:rPr>
              <a:t> </a:t>
            </a:r>
            <a:r>
              <a:rPr lang="en-US" sz="2100" dirty="0" err="1">
                <a:solidFill>
                  <a:srgbClr val="000000"/>
                </a:solidFill>
                <a:latin typeface="UTM Avo" panose="02040603050506020204" pitchFamily="18"/>
              </a:rPr>
              <a:t>thành</a:t>
            </a:r>
            <a:r>
              <a:rPr lang="en-US" sz="2100" dirty="0">
                <a:solidFill>
                  <a:srgbClr val="000000"/>
                </a:solidFill>
                <a:latin typeface="UTM Avo" panose="02040603050506020204" pitchFamily="18"/>
              </a:rPr>
              <a:t> ion Mg</a:t>
            </a:r>
            <a:r>
              <a:rPr lang="en-US" sz="2100" baseline="30000" dirty="0">
                <a:solidFill>
                  <a:srgbClr val="000000"/>
                </a:solidFill>
                <a:latin typeface="UTM Avo" panose="02040603050506020204" pitchFamily="18"/>
              </a:rPr>
              <a:t>2+</a:t>
            </a:r>
            <a:endParaRPr lang="en-US" sz="2100" dirty="0">
              <a:solidFill>
                <a:srgbClr val="000000"/>
              </a:solidFill>
              <a:latin typeface="UTM Avo" panose="02040603050506020204" pitchFamily="18"/>
            </a:endParaRPr>
          </a:p>
        </p:txBody>
      </p:sp>
    </p:spTree>
    <p:extLst>
      <p:ext uri="{BB962C8B-B14F-4D97-AF65-F5344CB8AC3E}">
        <p14:creationId xmlns:p14="http://schemas.microsoft.com/office/powerpoint/2010/main" val="69743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pic>
        <p:nvPicPr>
          <p:cNvPr id="2" name="Picture 1" descr="A diagram of a molecule&#10;&#10;Description automatically generated">
            <a:extLst>
              <a:ext uri="{FF2B5EF4-FFF2-40B4-BE49-F238E27FC236}">
                <a16:creationId xmlns:a16="http://schemas.microsoft.com/office/drawing/2014/main" id="{50B77AE8-DC99-41A3-32C3-BEB0EA378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2705" y="3879790"/>
            <a:ext cx="7766589" cy="2793099"/>
          </a:xfrm>
          <a:prstGeom prst="rect">
            <a:avLst/>
          </a:prstGeom>
        </p:spPr>
      </p:pic>
      <p:sp>
        <p:nvSpPr>
          <p:cNvPr id="3" name="TextBox 2">
            <a:extLst>
              <a:ext uri="{FF2B5EF4-FFF2-40B4-BE49-F238E27FC236}">
                <a16:creationId xmlns:a16="http://schemas.microsoft.com/office/drawing/2014/main" id="{B616C9DC-FF56-CF86-0E7C-0B44967AC364}"/>
              </a:ext>
            </a:extLst>
          </p:cNvPr>
          <p:cNvSpPr txBox="1"/>
          <p:nvPr/>
        </p:nvSpPr>
        <p:spPr>
          <a:xfrm>
            <a:off x="487278" y="1581660"/>
            <a:ext cx="11252139" cy="2598340"/>
          </a:xfrm>
          <a:prstGeom prst="rect">
            <a:avLst/>
          </a:prstGeom>
          <a:noFill/>
        </p:spPr>
        <p:txBody>
          <a:bodyPr wrap="square">
            <a:spAutoFit/>
          </a:bodyPr>
          <a:lstStyle/>
          <a:p>
            <a:pPr>
              <a:lnSpc>
                <a:spcPct val="150000"/>
              </a:lnSpc>
            </a:pPr>
            <a:r>
              <a:rPr lang="vi-VN" sz="1800" dirty="0">
                <a:latin typeface="UTM Avo" panose="02040603050506020204" pitchFamily="18"/>
              </a:rPr>
              <a:t>Khi Mg kết hợp với O tạo thành phân tử magnesium oxide sẽ diễn ra sự cho và nhận electron giữa hai nguyên tử như sau: </a:t>
            </a:r>
            <a:endParaRPr lang="en-US" sz="1800" dirty="0">
              <a:latin typeface="UTM Avo" panose="02040603050506020204" pitchFamily="18"/>
            </a:endParaRPr>
          </a:p>
          <a:p>
            <a:pPr>
              <a:lnSpc>
                <a:spcPct val="150000"/>
              </a:lnSpc>
            </a:pPr>
            <a:r>
              <a:rPr lang="en-US" sz="1800" dirty="0">
                <a:latin typeface="UTM Avo" panose="02040603050506020204" pitchFamily="18"/>
              </a:rPr>
              <a:t>- </a:t>
            </a:r>
            <a:r>
              <a:rPr lang="vi-VN" sz="1800" dirty="0">
                <a:latin typeface="UTM Avo" panose="02040603050506020204" pitchFamily="18"/>
              </a:rPr>
              <a:t>Nguyên tử Mg cho đi 2 electron ở lớp ngoài cùng trở thành ion mang hai điện tích dương, kí hiệu là Mg</a:t>
            </a:r>
            <a:r>
              <a:rPr lang="vi-VN" sz="1800" baseline="30000" dirty="0">
                <a:latin typeface="UTM Avo" panose="02040603050506020204" pitchFamily="18"/>
              </a:rPr>
              <a:t>2+</a:t>
            </a:r>
            <a:r>
              <a:rPr lang="en-US" sz="1800" dirty="0">
                <a:latin typeface="UTM Avo" panose="02040603050506020204" pitchFamily="18"/>
              </a:rPr>
              <a:t>.</a:t>
            </a:r>
          </a:p>
          <a:p>
            <a:pPr>
              <a:lnSpc>
                <a:spcPct val="150000"/>
              </a:lnSpc>
              <a:spcBef>
                <a:spcPts val="225"/>
              </a:spcBef>
            </a:pPr>
            <a:r>
              <a:rPr lang="en-US" sz="1800" dirty="0">
                <a:latin typeface="UTM Avo" panose="02040603050506020204" pitchFamily="18"/>
              </a:rPr>
              <a:t>- </a:t>
            </a:r>
            <a:r>
              <a:rPr lang="en-US" sz="1800" dirty="0" err="1">
                <a:latin typeface="UTM Avo" panose="02040603050506020204" pitchFamily="18"/>
              </a:rPr>
              <a:t>Nguyên</a:t>
            </a:r>
            <a:r>
              <a:rPr lang="en-US" sz="1800" dirty="0">
                <a:latin typeface="UTM Avo" panose="02040603050506020204" pitchFamily="18"/>
              </a:rPr>
              <a:t> </a:t>
            </a:r>
            <a:r>
              <a:rPr lang="en-US" sz="1800" dirty="0" err="1">
                <a:latin typeface="UTM Avo" panose="02040603050506020204" pitchFamily="18"/>
              </a:rPr>
              <a:t>tử</a:t>
            </a:r>
            <a:r>
              <a:rPr lang="en-US" sz="1800" dirty="0">
                <a:latin typeface="UTM Avo" panose="02040603050506020204" pitchFamily="18"/>
              </a:rPr>
              <a:t> O </a:t>
            </a:r>
            <a:r>
              <a:rPr lang="en-US" sz="1800" dirty="0" err="1">
                <a:latin typeface="UTM Avo" panose="02040603050506020204" pitchFamily="18"/>
              </a:rPr>
              <a:t>nhận</a:t>
            </a:r>
            <a:r>
              <a:rPr lang="en-US" sz="1800" dirty="0">
                <a:latin typeface="UTM Avo" panose="02040603050506020204" pitchFamily="18"/>
              </a:rPr>
              <a:t> 2 electron </a:t>
            </a:r>
            <a:r>
              <a:rPr lang="en-US" sz="1800" dirty="0" err="1">
                <a:latin typeface="UTM Avo" panose="02040603050506020204" pitchFamily="18"/>
              </a:rPr>
              <a:t>từ</a:t>
            </a:r>
            <a:r>
              <a:rPr lang="en-US" sz="1800" dirty="0">
                <a:latin typeface="UTM Avo" panose="02040603050506020204" pitchFamily="18"/>
              </a:rPr>
              <a:t> </a:t>
            </a:r>
            <a:r>
              <a:rPr lang="en-US" sz="1800" dirty="0" err="1">
                <a:latin typeface="UTM Avo" panose="02040603050506020204" pitchFamily="18"/>
              </a:rPr>
              <a:t>nguyên</a:t>
            </a:r>
            <a:r>
              <a:rPr lang="en-US" sz="1800" dirty="0">
                <a:latin typeface="UTM Avo" panose="02040603050506020204" pitchFamily="18"/>
              </a:rPr>
              <a:t> </a:t>
            </a:r>
            <a:r>
              <a:rPr lang="en-US" sz="1800" dirty="0" err="1">
                <a:latin typeface="UTM Avo" panose="02040603050506020204" pitchFamily="18"/>
              </a:rPr>
              <a:t>tử</a:t>
            </a:r>
            <a:r>
              <a:rPr lang="en-US" sz="1800" dirty="0">
                <a:latin typeface="UTM Avo" panose="02040603050506020204" pitchFamily="18"/>
              </a:rPr>
              <a:t> Mg </a:t>
            </a:r>
            <a:r>
              <a:rPr lang="en-US" sz="1800" dirty="0" err="1">
                <a:latin typeface="UTM Avo" panose="02040603050506020204" pitchFamily="18"/>
              </a:rPr>
              <a:t>tạo</a:t>
            </a:r>
            <a:r>
              <a:rPr lang="en-US" sz="1800" dirty="0">
                <a:latin typeface="UTM Avo" panose="02040603050506020204" pitchFamily="18"/>
              </a:rPr>
              <a:t> </a:t>
            </a:r>
            <a:r>
              <a:rPr lang="en-US" sz="1800" dirty="0" err="1">
                <a:latin typeface="UTM Avo" panose="02040603050506020204" pitchFamily="18"/>
              </a:rPr>
              <a:t>thành</a:t>
            </a:r>
            <a:r>
              <a:rPr lang="en-US" sz="1800" dirty="0">
                <a:latin typeface="UTM Avo" panose="02040603050506020204" pitchFamily="18"/>
              </a:rPr>
              <a:t> ion </a:t>
            </a:r>
            <a:r>
              <a:rPr lang="en-US" sz="1800" dirty="0" err="1">
                <a:latin typeface="UTM Avo" panose="02040603050506020204" pitchFamily="18"/>
              </a:rPr>
              <a:t>mang</a:t>
            </a:r>
            <a:r>
              <a:rPr lang="en-US" sz="1800" dirty="0">
                <a:latin typeface="UTM Avo" panose="02040603050506020204" pitchFamily="18"/>
              </a:rPr>
              <a:t> </a:t>
            </a:r>
            <a:r>
              <a:rPr lang="en-US" sz="1800" dirty="0" err="1">
                <a:latin typeface="UTM Avo" panose="02040603050506020204" pitchFamily="18"/>
              </a:rPr>
              <a:t>hai</a:t>
            </a:r>
            <a:r>
              <a:rPr lang="en-US" sz="1800" dirty="0">
                <a:latin typeface="UTM Avo" panose="02040603050506020204" pitchFamily="18"/>
              </a:rPr>
              <a:t> </a:t>
            </a:r>
            <a:r>
              <a:rPr lang="en-US" sz="1800" dirty="0" err="1">
                <a:latin typeface="UTM Avo" panose="02040603050506020204" pitchFamily="18"/>
              </a:rPr>
              <a:t>điện</a:t>
            </a:r>
            <a:r>
              <a:rPr lang="en-US" sz="1800" dirty="0">
                <a:latin typeface="UTM Avo" panose="02040603050506020204" pitchFamily="18"/>
              </a:rPr>
              <a:t> </a:t>
            </a:r>
            <a:r>
              <a:rPr lang="en-US" sz="1800" dirty="0" err="1">
                <a:latin typeface="UTM Avo" panose="02040603050506020204" pitchFamily="18"/>
              </a:rPr>
              <a:t>tích</a:t>
            </a:r>
            <a:r>
              <a:rPr lang="en-US" sz="1800" dirty="0">
                <a:latin typeface="UTM Avo" panose="02040603050506020204" pitchFamily="18"/>
              </a:rPr>
              <a:t> </a:t>
            </a:r>
            <a:r>
              <a:rPr lang="en-US" sz="1800" dirty="0" err="1">
                <a:latin typeface="UTM Avo" panose="02040603050506020204" pitchFamily="18"/>
              </a:rPr>
              <a:t>âm</a:t>
            </a:r>
            <a:r>
              <a:rPr lang="en-US" sz="1800" dirty="0">
                <a:latin typeface="UTM Avo" panose="02040603050506020204" pitchFamily="18"/>
              </a:rPr>
              <a:t>, </a:t>
            </a:r>
            <a:r>
              <a:rPr lang="en-US" sz="1800" dirty="0" err="1">
                <a:latin typeface="UTM Avo" panose="02040603050506020204" pitchFamily="18"/>
              </a:rPr>
              <a:t>kí</a:t>
            </a:r>
            <a:r>
              <a:rPr lang="en-US" sz="1800" dirty="0">
                <a:latin typeface="UTM Avo" panose="02040603050506020204" pitchFamily="18"/>
              </a:rPr>
              <a:t> </a:t>
            </a:r>
            <a:r>
              <a:rPr lang="en-US" sz="1800" dirty="0" err="1">
                <a:latin typeface="UTM Avo" panose="02040603050506020204" pitchFamily="18"/>
              </a:rPr>
              <a:t>hiệu</a:t>
            </a:r>
            <a:r>
              <a:rPr lang="en-US" sz="1800" dirty="0">
                <a:latin typeface="UTM Avo" panose="02040603050506020204" pitchFamily="18"/>
              </a:rPr>
              <a:t> </a:t>
            </a:r>
            <a:r>
              <a:rPr lang="en-US" sz="1800" dirty="0" err="1">
                <a:latin typeface="UTM Avo" panose="02040603050506020204" pitchFamily="18"/>
              </a:rPr>
              <a:t>là</a:t>
            </a:r>
            <a:r>
              <a:rPr lang="en-US" sz="1800" dirty="0">
                <a:latin typeface="UTM Avo" panose="02040603050506020204" pitchFamily="18"/>
              </a:rPr>
              <a:t> O</a:t>
            </a:r>
            <a:r>
              <a:rPr lang="en-US" sz="1800" baseline="30000" dirty="0">
                <a:latin typeface="UTM Avo" panose="02040603050506020204" pitchFamily="18"/>
              </a:rPr>
              <a:t>2–</a:t>
            </a:r>
            <a:r>
              <a:rPr lang="en-US" sz="2000" dirty="0">
                <a:latin typeface="UTM Avo" panose="02040603050506020204" pitchFamily="18"/>
              </a:rPr>
              <a:t>.</a:t>
            </a:r>
            <a:r>
              <a:rPr lang="en-US" sz="1800" baseline="30000" dirty="0">
                <a:latin typeface="UTM Avo" panose="02040603050506020204" pitchFamily="18"/>
              </a:rPr>
              <a:t> </a:t>
            </a:r>
          </a:p>
          <a:p>
            <a:pPr>
              <a:lnSpc>
                <a:spcPct val="150000"/>
              </a:lnSpc>
            </a:pPr>
            <a:r>
              <a:rPr lang="en-US" sz="1800" dirty="0">
                <a:latin typeface="UTM Avo" panose="02040603050506020204" pitchFamily="18"/>
              </a:rPr>
              <a:t>- </a:t>
            </a:r>
            <a:r>
              <a:rPr lang="en-US" sz="1800" dirty="0" err="1">
                <a:latin typeface="UTM Avo" panose="02040603050506020204" pitchFamily="18"/>
              </a:rPr>
              <a:t>Các</a:t>
            </a:r>
            <a:r>
              <a:rPr lang="en-US" sz="1800" dirty="0">
                <a:latin typeface="UTM Avo" panose="02040603050506020204" pitchFamily="18"/>
              </a:rPr>
              <a:t> ion Mg</a:t>
            </a:r>
            <a:r>
              <a:rPr lang="en-US" sz="1800" baseline="30000" dirty="0">
                <a:latin typeface="UTM Avo" panose="02040603050506020204" pitchFamily="18"/>
              </a:rPr>
              <a:t>2+ </a:t>
            </a:r>
            <a:r>
              <a:rPr lang="en-US" sz="1800" dirty="0" err="1">
                <a:latin typeface="UTM Avo" panose="02040603050506020204" pitchFamily="18"/>
              </a:rPr>
              <a:t>và</a:t>
            </a:r>
            <a:r>
              <a:rPr lang="en-US" sz="1800" dirty="0">
                <a:latin typeface="UTM Avo" panose="02040603050506020204" pitchFamily="18"/>
              </a:rPr>
              <a:t> O</a:t>
            </a:r>
            <a:r>
              <a:rPr lang="en-US" sz="1800" baseline="30000" dirty="0">
                <a:latin typeface="UTM Avo" panose="02040603050506020204" pitchFamily="18"/>
              </a:rPr>
              <a:t>2– </a:t>
            </a:r>
            <a:r>
              <a:rPr lang="en-US" sz="1800" dirty="0" err="1">
                <a:latin typeface="UTM Avo" panose="02040603050506020204" pitchFamily="18"/>
              </a:rPr>
              <a:t>hút</a:t>
            </a:r>
            <a:r>
              <a:rPr lang="en-US" sz="1800" dirty="0">
                <a:latin typeface="UTM Avo" panose="02040603050506020204" pitchFamily="18"/>
              </a:rPr>
              <a:t> </a:t>
            </a:r>
            <a:r>
              <a:rPr lang="en-US" sz="1800" dirty="0" err="1">
                <a:latin typeface="UTM Avo" panose="02040603050506020204" pitchFamily="18"/>
              </a:rPr>
              <a:t>nhau</a:t>
            </a:r>
            <a:r>
              <a:rPr lang="en-US" sz="1800" dirty="0">
                <a:latin typeface="UTM Avo" panose="02040603050506020204" pitchFamily="18"/>
              </a:rPr>
              <a:t> </a:t>
            </a:r>
            <a:r>
              <a:rPr lang="en-US" sz="1800" dirty="0" err="1">
                <a:latin typeface="UTM Avo" panose="02040603050506020204" pitchFamily="18"/>
              </a:rPr>
              <a:t>tạo</a:t>
            </a:r>
            <a:r>
              <a:rPr lang="en-US" sz="1800" dirty="0">
                <a:latin typeface="UTM Avo" panose="02040603050506020204" pitchFamily="18"/>
              </a:rPr>
              <a:t> </a:t>
            </a:r>
            <a:r>
              <a:rPr lang="en-US" sz="1800" dirty="0" err="1">
                <a:latin typeface="UTM Avo" panose="02040603050506020204" pitchFamily="18"/>
              </a:rPr>
              <a:t>thành</a:t>
            </a:r>
            <a:r>
              <a:rPr lang="en-US" sz="1800" dirty="0">
                <a:latin typeface="UTM Avo" panose="02040603050506020204" pitchFamily="18"/>
              </a:rPr>
              <a:t> </a:t>
            </a:r>
            <a:r>
              <a:rPr lang="en-US" sz="1800" dirty="0" err="1">
                <a:latin typeface="UTM Avo" panose="02040603050506020204" pitchFamily="18"/>
              </a:rPr>
              <a:t>liên</a:t>
            </a:r>
            <a:r>
              <a:rPr lang="en-US" sz="1800" dirty="0">
                <a:latin typeface="UTM Avo" panose="02040603050506020204" pitchFamily="18"/>
              </a:rPr>
              <a:t> </a:t>
            </a:r>
            <a:r>
              <a:rPr lang="en-US" sz="1800" dirty="0" err="1">
                <a:latin typeface="UTM Avo" panose="02040603050506020204" pitchFamily="18"/>
              </a:rPr>
              <a:t>kết</a:t>
            </a:r>
            <a:r>
              <a:rPr lang="en-US" sz="1800" dirty="0">
                <a:latin typeface="UTM Avo" panose="02040603050506020204" pitchFamily="18"/>
              </a:rPr>
              <a:t> </a:t>
            </a:r>
            <a:r>
              <a:rPr lang="en-US" sz="1800" dirty="0" err="1">
                <a:latin typeface="UTM Avo" panose="02040603050506020204" pitchFamily="18"/>
              </a:rPr>
              <a:t>trong</a:t>
            </a:r>
            <a:r>
              <a:rPr lang="en-US" sz="1800" dirty="0">
                <a:latin typeface="UTM Avo" panose="02040603050506020204" pitchFamily="18"/>
              </a:rPr>
              <a:t> </a:t>
            </a:r>
            <a:r>
              <a:rPr lang="en-US" sz="1800" dirty="0" err="1">
                <a:latin typeface="UTM Avo" panose="02040603050506020204" pitchFamily="18"/>
              </a:rPr>
              <a:t>phân</a:t>
            </a:r>
            <a:r>
              <a:rPr lang="en-US" sz="1800" dirty="0">
                <a:latin typeface="UTM Avo" panose="02040603050506020204" pitchFamily="18"/>
              </a:rPr>
              <a:t> </a:t>
            </a:r>
            <a:r>
              <a:rPr lang="en-US" sz="1800" dirty="0" err="1">
                <a:latin typeface="UTM Avo" panose="02040603050506020204" pitchFamily="18"/>
              </a:rPr>
              <a:t>tử</a:t>
            </a:r>
            <a:r>
              <a:rPr lang="en-US" sz="1800" dirty="0">
                <a:latin typeface="UTM Avo" panose="02040603050506020204" pitchFamily="18"/>
              </a:rPr>
              <a:t> magnesium oxide.</a:t>
            </a:r>
          </a:p>
        </p:txBody>
      </p:sp>
    </p:spTree>
    <p:extLst>
      <p:ext uri="{BB962C8B-B14F-4D97-AF65-F5344CB8AC3E}">
        <p14:creationId xmlns:p14="http://schemas.microsoft.com/office/powerpoint/2010/main" val="33386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2" name="Rectangle 1">
            <a:extLst>
              <a:ext uri="{FF2B5EF4-FFF2-40B4-BE49-F238E27FC236}">
                <a16:creationId xmlns:a16="http://schemas.microsoft.com/office/drawing/2014/main" id="{96C0C633-0535-118B-7E4F-D7092981AA02}"/>
              </a:ext>
            </a:extLst>
          </p:cNvPr>
          <p:cNvSpPr/>
          <p:nvPr/>
        </p:nvSpPr>
        <p:spPr>
          <a:xfrm>
            <a:off x="1509477" y="2266659"/>
            <a:ext cx="5612731" cy="2860783"/>
          </a:xfrm>
          <a:prstGeom prst="rect">
            <a:avLst/>
          </a:prstGeom>
        </p:spPr>
        <p:txBody>
          <a:bodyPr wrap="square">
            <a:spAutoFit/>
          </a:bodyPr>
          <a:lstStyle/>
          <a:p>
            <a:pPr marL="214313" indent="-214313" algn="just">
              <a:lnSpc>
                <a:spcPct val="150000"/>
              </a:lnSpc>
              <a:spcBef>
                <a:spcPts val="600"/>
              </a:spcBef>
              <a:buFont typeface="Wingdings" panose="05000000000000000000" pitchFamily="2" charset="2"/>
              <a:buChar char="Ø"/>
            </a:pPr>
            <a:r>
              <a:rPr lang="en-US" sz="2400" dirty="0" err="1">
                <a:latin typeface="UTM Avo" panose="02040603050506020204" pitchFamily="18"/>
                <a:cs typeface="Arial" panose="020B0604020202020204" pitchFamily="34" charset="0"/>
              </a:rPr>
              <a:t>Liên</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kết</a:t>
            </a:r>
            <a:r>
              <a:rPr lang="en-US" sz="2400" dirty="0">
                <a:latin typeface="UTM Avo" panose="02040603050506020204" pitchFamily="18"/>
                <a:cs typeface="Arial" panose="020B0604020202020204" pitchFamily="34" charset="0"/>
              </a:rPr>
              <a:t> ion </a:t>
            </a:r>
            <a:r>
              <a:rPr lang="en-US" sz="2400" dirty="0" err="1">
                <a:latin typeface="UTM Avo" panose="02040603050506020204" pitchFamily="18"/>
                <a:cs typeface="Arial" panose="020B0604020202020204" pitchFamily="34" charset="0"/>
              </a:rPr>
              <a:t>là</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gì</a:t>
            </a:r>
            <a:r>
              <a:rPr lang="en-US" sz="2400" dirty="0">
                <a:latin typeface="UTM Avo" panose="02040603050506020204" pitchFamily="18"/>
                <a:cs typeface="Arial" panose="020B0604020202020204" pitchFamily="34" charset="0"/>
              </a:rPr>
              <a:t>? </a:t>
            </a:r>
          </a:p>
          <a:p>
            <a:pPr marL="214313" indent="-214313" algn="just">
              <a:lnSpc>
                <a:spcPct val="150000"/>
              </a:lnSpc>
              <a:spcBef>
                <a:spcPts val="600"/>
              </a:spcBef>
              <a:buFont typeface="Wingdings" panose="05000000000000000000" pitchFamily="2" charset="2"/>
              <a:buChar char="Ø"/>
            </a:pPr>
            <a:r>
              <a:rPr lang="en-US" sz="2400" dirty="0" err="1">
                <a:latin typeface="UTM Avo" panose="02040603050506020204" pitchFamily="18"/>
                <a:cs typeface="Arial" panose="020B0604020202020204" pitchFamily="34" charset="0"/>
              </a:rPr>
              <a:t>Chất</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được</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tạo</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thành</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bởi</a:t>
            </a:r>
            <a:r>
              <a:rPr lang="en-US" sz="2400" dirty="0">
                <a:latin typeface="UTM Avo" panose="02040603050506020204" pitchFamily="18"/>
                <a:cs typeface="Arial" panose="020B0604020202020204" pitchFamily="34" charset="0"/>
              </a:rPr>
              <a:t> ion </a:t>
            </a:r>
            <a:r>
              <a:rPr lang="en-US" sz="2400" dirty="0" err="1">
                <a:latin typeface="UTM Avo" panose="02040603050506020204" pitchFamily="18"/>
                <a:cs typeface="Arial" panose="020B0604020202020204" pitchFamily="34" charset="0"/>
              </a:rPr>
              <a:t>dương</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và</a:t>
            </a:r>
            <a:r>
              <a:rPr lang="en-US" sz="2400" dirty="0">
                <a:latin typeface="UTM Avo" panose="02040603050506020204" pitchFamily="18"/>
                <a:cs typeface="Arial" panose="020B0604020202020204" pitchFamily="34" charset="0"/>
              </a:rPr>
              <a:t> ion </a:t>
            </a:r>
            <a:r>
              <a:rPr lang="en-US" sz="2400" dirty="0" err="1">
                <a:latin typeface="UTM Avo" panose="02040603050506020204" pitchFamily="18"/>
                <a:cs typeface="Arial" panose="020B0604020202020204" pitchFamily="34" charset="0"/>
              </a:rPr>
              <a:t>âm</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được</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gọi</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là</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gì</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Nêu</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những</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tính</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chất</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chung</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của</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hợp</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chất</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đó</a:t>
            </a:r>
            <a:r>
              <a:rPr lang="en-US" sz="2400" dirty="0">
                <a:latin typeface="UTM Avo" panose="02040603050506020204" pitchFamily="18"/>
                <a:cs typeface="Arial" panose="020B0604020202020204" pitchFamily="34" charset="0"/>
              </a:rPr>
              <a:t>. Cho </a:t>
            </a:r>
            <a:r>
              <a:rPr lang="en-US" sz="2400" dirty="0" err="1">
                <a:latin typeface="UTM Avo" panose="02040603050506020204" pitchFamily="18"/>
                <a:cs typeface="Arial" panose="020B0604020202020204" pitchFamily="34" charset="0"/>
              </a:rPr>
              <a:t>ví</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dụ</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cụ</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thể</a:t>
            </a:r>
            <a:r>
              <a:rPr lang="en-US" sz="2400" dirty="0">
                <a:latin typeface="UTM Avo" panose="02040603050506020204" pitchFamily="18"/>
                <a:cs typeface="Arial" panose="020B0604020202020204" pitchFamily="34" charset="0"/>
              </a:rPr>
              <a:t>. </a:t>
            </a:r>
          </a:p>
        </p:txBody>
      </p:sp>
      <p:pic>
        <p:nvPicPr>
          <p:cNvPr id="3" name="Picture 4">
            <a:extLst>
              <a:ext uri="{FF2B5EF4-FFF2-40B4-BE49-F238E27FC236}">
                <a16:creationId xmlns:a16="http://schemas.microsoft.com/office/drawing/2014/main" id="{9AFEA635-4B34-A422-DFB4-7320FCBFEB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2938"/>
          <a:stretch/>
        </p:blipFill>
        <p:spPr bwMode="auto">
          <a:xfrm>
            <a:off x="8091938" y="2560781"/>
            <a:ext cx="3508206" cy="32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2" name="TextBox 1">
            <a:extLst>
              <a:ext uri="{FF2B5EF4-FFF2-40B4-BE49-F238E27FC236}">
                <a16:creationId xmlns:a16="http://schemas.microsoft.com/office/drawing/2014/main" id="{60D38ADF-AEE6-2AFC-EF25-4572BDE15059}"/>
              </a:ext>
            </a:extLst>
          </p:cNvPr>
          <p:cNvSpPr txBox="1"/>
          <p:nvPr/>
        </p:nvSpPr>
        <p:spPr>
          <a:xfrm>
            <a:off x="467594" y="1657654"/>
            <a:ext cx="7423918" cy="4823180"/>
          </a:xfrm>
          <a:prstGeom prst="rect">
            <a:avLst/>
          </a:prstGeom>
          <a:noFill/>
        </p:spPr>
        <p:txBody>
          <a:bodyPr wrap="square">
            <a:spAutoFit/>
          </a:bodyPr>
          <a:lstStyle/>
          <a:p>
            <a:pPr>
              <a:lnSpc>
                <a:spcPct val="150000"/>
              </a:lnSpc>
              <a:spcBef>
                <a:spcPts val="225"/>
              </a:spcBef>
            </a:pPr>
            <a:r>
              <a:rPr lang="vi-VN" sz="2000" i="1" dirty="0">
                <a:latin typeface="UTM Avo" panose="02040603050506020204" pitchFamily="18"/>
              </a:rPr>
              <a:t>Liên kết ion là liên kết được tạo thành bởi lực hút giữa ion dương và ion âm. </a:t>
            </a:r>
            <a:r>
              <a:rPr lang="vi-VN" sz="2000" dirty="0">
                <a:latin typeface="UTM Avo" panose="02040603050506020204" pitchFamily="18"/>
              </a:rPr>
              <a:t>Chất được tạo thành bởi các ion dương và ion âm được gọi là hợp chất ion. </a:t>
            </a:r>
            <a:endParaRPr lang="en-US" sz="2000" dirty="0">
              <a:latin typeface="UTM Avo" panose="02040603050506020204" pitchFamily="18"/>
            </a:endParaRPr>
          </a:p>
          <a:p>
            <a:pPr>
              <a:lnSpc>
                <a:spcPct val="150000"/>
              </a:lnSpc>
              <a:spcBef>
                <a:spcPts val="225"/>
              </a:spcBef>
            </a:pPr>
            <a:r>
              <a:rPr lang="vi-VN" sz="2000" dirty="0">
                <a:latin typeface="UTM Avo" panose="02040603050506020204" pitchFamily="18"/>
              </a:rPr>
              <a:t>Các hợp chất ion có những tính chất chung sau: </a:t>
            </a:r>
            <a:endParaRPr lang="en-US" sz="2000" dirty="0">
              <a:latin typeface="UTM Avo" panose="02040603050506020204" pitchFamily="18"/>
            </a:endParaRPr>
          </a:p>
          <a:p>
            <a:pPr>
              <a:lnSpc>
                <a:spcPct val="150000"/>
              </a:lnSpc>
              <a:spcBef>
                <a:spcPts val="225"/>
              </a:spcBef>
            </a:pPr>
            <a:r>
              <a:rPr lang="vi-VN" sz="2000" dirty="0">
                <a:latin typeface="UTM Avo" panose="02040603050506020204" pitchFamily="18"/>
              </a:rPr>
              <a:t>• Là chất rắn ở điều kiện thường. </a:t>
            </a:r>
            <a:endParaRPr lang="en-US" sz="2000" dirty="0">
              <a:latin typeface="UTM Avo" panose="02040603050506020204" pitchFamily="18"/>
            </a:endParaRPr>
          </a:p>
          <a:p>
            <a:pPr>
              <a:lnSpc>
                <a:spcPct val="150000"/>
              </a:lnSpc>
              <a:spcBef>
                <a:spcPts val="225"/>
              </a:spcBef>
            </a:pPr>
            <a:r>
              <a:rPr lang="vi-VN" sz="2000" dirty="0">
                <a:latin typeface="UTM Avo" panose="02040603050506020204" pitchFamily="18"/>
              </a:rPr>
              <a:t>Ví dụ: sodium chloride, calcium oxide,... </a:t>
            </a:r>
            <a:endParaRPr lang="en-US" sz="2000" dirty="0">
              <a:latin typeface="UTM Avo" panose="02040603050506020204" pitchFamily="18"/>
            </a:endParaRPr>
          </a:p>
          <a:p>
            <a:pPr>
              <a:lnSpc>
                <a:spcPct val="150000"/>
              </a:lnSpc>
              <a:spcBef>
                <a:spcPts val="225"/>
              </a:spcBef>
            </a:pPr>
            <a:r>
              <a:rPr lang="vi-VN" sz="2000" dirty="0">
                <a:latin typeface="UTM Avo" panose="02040603050506020204" pitchFamily="18"/>
              </a:rPr>
              <a:t>• Thường có nhiệt độ nóng chảy và nhiệt độ sôi cao. </a:t>
            </a:r>
            <a:endParaRPr lang="en-US" sz="2000" dirty="0">
              <a:latin typeface="UTM Avo" panose="02040603050506020204" pitchFamily="18"/>
            </a:endParaRPr>
          </a:p>
          <a:p>
            <a:pPr>
              <a:lnSpc>
                <a:spcPct val="150000"/>
              </a:lnSpc>
              <a:spcBef>
                <a:spcPts val="225"/>
              </a:spcBef>
            </a:pPr>
            <a:r>
              <a:rPr lang="vi-VN" sz="2000" dirty="0">
                <a:latin typeface="UTM Avo" panose="02040603050506020204" pitchFamily="18"/>
              </a:rPr>
              <a:t>Ví dụ: aluminium oxide, calcium oxide, sodium chloride,… </a:t>
            </a:r>
            <a:endParaRPr lang="en-US" sz="2000" dirty="0">
              <a:latin typeface="UTM Avo" panose="02040603050506020204" pitchFamily="18"/>
            </a:endParaRPr>
          </a:p>
          <a:p>
            <a:pPr>
              <a:lnSpc>
                <a:spcPct val="150000"/>
              </a:lnSpc>
              <a:spcBef>
                <a:spcPts val="225"/>
              </a:spcBef>
            </a:pPr>
            <a:r>
              <a:rPr lang="vi-VN" sz="2000" dirty="0">
                <a:latin typeface="UTM Avo" panose="02040603050506020204" pitchFamily="18"/>
              </a:rPr>
              <a:t>• Khi tan trong nước tạo ra dung dịch dẫn được điện. </a:t>
            </a:r>
            <a:endParaRPr lang="en-US" sz="2000" dirty="0">
              <a:latin typeface="UTM Avo" panose="02040603050506020204" pitchFamily="18"/>
            </a:endParaRPr>
          </a:p>
          <a:p>
            <a:pPr>
              <a:lnSpc>
                <a:spcPct val="150000"/>
              </a:lnSpc>
              <a:spcBef>
                <a:spcPts val="225"/>
              </a:spcBef>
            </a:pPr>
            <a:r>
              <a:rPr lang="vi-VN" sz="2000" dirty="0">
                <a:latin typeface="UTM Avo" panose="02040603050506020204" pitchFamily="18"/>
              </a:rPr>
              <a:t>Ví dụ: sodium chloride, calcium chloride,…</a:t>
            </a:r>
            <a:endParaRPr lang="en-US" sz="2000" dirty="0">
              <a:latin typeface="UTM Avo" panose="02040603050506020204" pitchFamily="18"/>
            </a:endParaRPr>
          </a:p>
        </p:txBody>
      </p:sp>
      <p:pic>
        <p:nvPicPr>
          <p:cNvPr id="3" name="Picture 2" descr="A collage of white powder&#10;&#10;Description automatically generated">
            <a:extLst>
              <a:ext uri="{FF2B5EF4-FFF2-40B4-BE49-F238E27FC236}">
                <a16:creationId xmlns:a16="http://schemas.microsoft.com/office/drawing/2014/main" id="{D3AF1550-E3F4-6C6F-AF9C-7DBCB9E06904}"/>
              </a:ext>
            </a:extLst>
          </p:cNvPr>
          <p:cNvPicPr>
            <a:picLocks noChangeAspect="1"/>
          </p:cNvPicPr>
          <p:nvPr/>
        </p:nvPicPr>
        <p:blipFill rotWithShape="1">
          <a:blip r:embed="rId4">
            <a:extLst>
              <a:ext uri="{28A0092B-C50C-407E-A947-70E740481C1C}">
                <a14:useLocalDpi xmlns:a14="http://schemas.microsoft.com/office/drawing/2010/main" val="0"/>
              </a:ext>
            </a:extLst>
          </a:blip>
          <a:srcRect l="1" r="50653" b="12593"/>
          <a:stretch/>
        </p:blipFill>
        <p:spPr>
          <a:xfrm>
            <a:off x="8022055" y="1321818"/>
            <a:ext cx="3612482" cy="2527936"/>
          </a:xfrm>
          <a:prstGeom prst="rect">
            <a:avLst/>
          </a:prstGeom>
        </p:spPr>
      </p:pic>
      <p:pic>
        <p:nvPicPr>
          <p:cNvPr id="4" name="Picture 3" descr="A collage of white powder&#10;&#10;Description automatically generated">
            <a:extLst>
              <a:ext uri="{FF2B5EF4-FFF2-40B4-BE49-F238E27FC236}">
                <a16:creationId xmlns:a16="http://schemas.microsoft.com/office/drawing/2014/main" id="{0F40CE5F-8419-57E2-B23C-D465E4948539}"/>
              </a:ext>
            </a:extLst>
          </p:cNvPr>
          <p:cNvPicPr>
            <a:picLocks noChangeAspect="1"/>
          </p:cNvPicPr>
          <p:nvPr/>
        </p:nvPicPr>
        <p:blipFill rotWithShape="1">
          <a:blip r:embed="rId4">
            <a:extLst>
              <a:ext uri="{28A0092B-C50C-407E-A947-70E740481C1C}">
                <a14:useLocalDpi xmlns:a14="http://schemas.microsoft.com/office/drawing/2010/main" val="0"/>
              </a:ext>
            </a:extLst>
          </a:blip>
          <a:srcRect l="49347" r="903" b="12593"/>
          <a:stretch/>
        </p:blipFill>
        <p:spPr>
          <a:xfrm>
            <a:off x="8012448" y="3644564"/>
            <a:ext cx="3612482" cy="2527935"/>
          </a:xfrm>
          <a:prstGeom prst="rect">
            <a:avLst/>
          </a:prstGeom>
        </p:spPr>
      </p:pic>
      <p:sp>
        <p:nvSpPr>
          <p:cNvPr id="5" name="Rectangle 4">
            <a:extLst>
              <a:ext uri="{FF2B5EF4-FFF2-40B4-BE49-F238E27FC236}">
                <a16:creationId xmlns:a16="http://schemas.microsoft.com/office/drawing/2014/main" id="{7BBE993C-5D0A-BF69-33DE-0B85DF0969D6}"/>
              </a:ext>
            </a:extLst>
          </p:cNvPr>
          <p:cNvSpPr/>
          <p:nvPr/>
        </p:nvSpPr>
        <p:spPr>
          <a:xfrm>
            <a:off x="8360010" y="6172499"/>
            <a:ext cx="2917357" cy="468783"/>
          </a:xfrm>
          <a:prstGeom prst="rect">
            <a:avLst/>
          </a:prstGeom>
        </p:spPr>
        <p:txBody>
          <a:bodyPr wrap="square">
            <a:spAutoFit/>
          </a:bodyPr>
          <a:lstStyle/>
          <a:p>
            <a:pPr marL="214313" indent="-214313" algn="just">
              <a:lnSpc>
                <a:spcPct val="150000"/>
              </a:lnSpc>
              <a:buFont typeface="Wingdings" panose="05000000000000000000" pitchFamily="2" charset="2"/>
              <a:buChar char="Ø"/>
            </a:pPr>
            <a:r>
              <a:rPr lang="en-US" sz="1900" dirty="0" err="1">
                <a:latin typeface="UTM Avo" panose="02040603050506020204" pitchFamily="18"/>
                <a:cs typeface="Arial" panose="020B0604020202020204" pitchFamily="34" charset="0"/>
              </a:rPr>
              <a:t>Một</a:t>
            </a:r>
            <a:r>
              <a:rPr lang="en-US" sz="1900" dirty="0">
                <a:latin typeface="UTM Avo" panose="02040603050506020204" pitchFamily="18"/>
                <a:cs typeface="Arial" panose="020B0604020202020204" pitchFamily="34" charset="0"/>
              </a:rPr>
              <a:t> </a:t>
            </a:r>
            <a:r>
              <a:rPr lang="en-US" sz="1900" dirty="0" err="1">
                <a:latin typeface="UTM Avo" panose="02040603050506020204" pitchFamily="18"/>
                <a:cs typeface="Arial" panose="020B0604020202020204" pitchFamily="34" charset="0"/>
              </a:rPr>
              <a:t>số</a:t>
            </a:r>
            <a:r>
              <a:rPr lang="en-US" sz="1900" dirty="0">
                <a:latin typeface="UTM Avo" panose="02040603050506020204" pitchFamily="18"/>
                <a:cs typeface="Arial" panose="020B0604020202020204" pitchFamily="34" charset="0"/>
              </a:rPr>
              <a:t> </a:t>
            </a:r>
            <a:r>
              <a:rPr lang="en-US" sz="1900" dirty="0" err="1">
                <a:latin typeface="UTM Avo" panose="02040603050506020204" pitchFamily="18"/>
                <a:cs typeface="Arial" panose="020B0604020202020204" pitchFamily="34" charset="0"/>
              </a:rPr>
              <a:t>hợp</a:t>
            </a:r>
            <a:r>
              <a:rPr lang="en-US" sz="1900" dirty="0">
                <a:latin typeface="UTM Avo" panose="02040603050506020204" pitchFamily="18"/>
                <a:cs typeface="Arial" panose="020B0604020202020204" pitchFamily="34" charset="0"/>
              </a:rPr>
              <a:t> </a:t>
            </a:r>
            <a:r>
              <a:rPr lang="en-US" sz="1900" dirty="0" err="1">
                <a:latin typeface="UTM Avo" panose="02040603050506020204" pitchFamily="18"/>
                <a:cs typeface="Arial" panose="020B0604020202020204" pitchFamily="34" charset="0"/>
              </a:rPr>
              <a:t>chất</a:t>
            </a:r>
            <a:r>
              <a:rPr lang="en-US" sz="1900" dirty="0">
                <a:latin typeface="UTM Avo" panose="02040603050506020204" pitchFamily="18"/>
                <a:cs typeface="Arial" panose="020B0604020202020204" pitchFamily="34" charset="0"/>
              </a:rPr>
              <a:t> icon</a:t>
            </a:r>
          </a:p>
        </p:txBody>
      </p:sp>
    </p:spTree>
    <p:extLst>
      <p:ext uri="{BB962C8B-B14F-4D97-AF65-F5344CB8AC3E}">
        <p14:creationId xmlns:p14="http://schemas.microsoft.com/office/powerpoint/2010/main" val="43172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strips(downLeft)">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down)">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500"/>
                                        <p:tgtEl>
                                          <p:spTgt spid="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wipe(down)">
                                      <p:cBhvr>
                                        <p:cTn id="43" dur="500"/>
                                        <p:tgtEl>
                                          <p:spTgt spid="2">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fade">
                                      <p:cBhvr>
                                        <p:cTn id="48" dur="500"/>
                                        <p:tgtEl>
                                          <p:spTgt spid="2">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Effect transition="in" filter="wipe(down)">
                                      <p:cBhvr>
                                        <p:cTn id="5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A80267E7-2424-2756-EAB8-477A6ECFC1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200" y="3172460"/>
            <a:ext cx="3149600" cy="1701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2" name="Rectangle 1">
            <a:extLst>
              <a:ext uri="{FF2B5EF4-FFF2-40B4-BE49-F238E27FC236}">
                <a16:creationId xmlns:a16="http://schemas.microsoft.com/office/drawing/2014/main" id="{25F6B12F-9AD0-03BA-485A-ECBBB9F0B205}"/>
              </a:ext>
            </a:extLst>
          </p:cNvPr>
          <p:cNvSpPr/>
          <p:nvPr/>
        </p:nvSpPr>
        <p:spPr>
          <a:xfrm>
            <a:off x="1333009" y="1607368"/>
            <a:ext cx="10061689" cy="2229841"/>
          </a:xfrm>
          <a:prstGeom prst="rect">
            <a:avLst/>
          </a:prstGeom>
        </p:spPr>
        <p:txBody>
          <a:bodyPr wrap="square">
            <a:spAutoFit/>
          </a:bodyPr>
          <a:lstStyle/>
          <a:p>
            <a:pPr marR="33814" algn="just">
              <a:lnSpc>
                <a:spcPct val="150000"/>
              </a:lnSpc>
              <a:spcBef>
                <a:spcPts val="113"/>
              </a:spcBef>
              <a:spcAft>
                <a:spcPts val="113"/>
              </a:spcAft>
            </a:pPr>
            <a:r>
              <a:rPr lang="en-US" sz="2400" b="1" dirty="0">
                <a:latin typeface="UTM Avo" panose="02040603050506020204" pitchFamily="18"/>
                <a:ea typeface="Calibri" panose="020F0502020204030204" pitchFamily="34" charset="0"/>
                <a:cs typeface="Arial" panose="020B0604020202020204" pitchFamily="34" charset="0"/>
              </a:rPr>
              <a:t>1. </a:t>
            </a:r>
            <a:r>
              <a:rPr lang="en-US" sz="2400" dirty="0" err="1">
                <a:latin typeface="UTM Avo" panose="02040603050506020204" pitchFamily="18"/>
                <a:ea typeface="Calibri" panose="020F0502020204030204" pitchFamily="34" charset="0"/>
                <a:cs typeface="Arial" panose="020B0604020202020204" pitchFamily="34" charset="0"/>
              </a:rPr>
              <a:t>Số</a:t>
            </a:r>
            <a:r>
              <a:rPr lang="en-US" sz="2400" dirty="0">
                <a:latin typeface="UTM Avo" panose="02040603050506020204" pitchFamily="18"/>
                <a:ea typeface="Calibri" panose="020F0502020204030204" pitchFamily="34" charset="0"/>
                <a:cs typeface="Arial" panose="020B0604020202020204" pitchFamily="34" charset="0"/>
              </a:rPr>
              <a:t> electron ở </a:t>
            </a:r>
            <a:r>
              <a:rPr lang="en-US" sz="2400" dirty="0" err="1">
                <a:latin typeface="UTM Avo" panose="02040603050506020204" pitchFamily="18"/>
                <a:ea typeface="Calibri" panose="020F0502020204030204" pitchFamily="34" charset="0"/>
                <a:cs typeface="Arial" panose="020B0604020202020204" pitchFamily="34" charset="0"/>
              </a:rPr>
              <a:t>lớp</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ngoài</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cùng</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của</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nguyên</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tử</a:t>
            </a:r>
            <a:r>
              <a:rPr lang="en-US" sz="2400" dirty="0">
                <a:latin typeface="UTM Avo" panose="02040603050506020204" pitchFamily="18"/>
                <a:ea typeface="Calibri" panose="020F0502020204030204" pitchFamily="34" charset="0"/>
                <a:cs typeface="Arial" panose="020B0604020202020204" pitchFamily="34" charset="0"/>
              </a:rPr>
              <a:t> K </a:t>
            </a:r>
            <a:r>
              <a:rPr lang="en-US" sz="2400" dirty="0" err="1">
                <a:latin typeface="UTM Avo" panose="02040603050506020204" pitchFamily="18"/>
                <a:ea typeface="Calibri" panose="020F0502020204030204" pitchFamily="34" charset="0"/>
                <a:cs typeface="Arial" panose="020B0604020202020204" pitchFamily="34" charset="0"/>
              </a:rPr>
              <a:t>và</a:t>
            </a:r>
            <a:r>
              <a:rPr lang="en-US" sz="2400" dirty="0">
                <a:latin typeface="UTM Avo" panose="02040603050506020204" pitchFamily="18"/>
                <a:ea typeface="Calibri" panose="020F0502020204030204" pitchFamily="34" charset="0"/>
                <a:cs typeface="Arial" panose="020B0604020202020204" pitchFamily="34" charset="0"/>
              </a:rPr>
              <a:t> F </a:t>
            </a:r>
            <a:r>
              <a:rPr lang="en-US" sz="2400" dirty="0" err="1">
                <a:latin typeface="UTM Avo" panose="02040603050506020204" pitchFamily="18"/>
                <a:ea typeface="Calibri" panose="020F0502020204030204" pitchFamily="34" charset="0"/>
                <a:cs typeface="Arial" panose="020B0604020202020204" pitchFamily="34" charset="0"/>
              </a:rPr>
              <a:t>lần</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lượt</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là</a:t>
            </a:r>
            <a:r>
              <a:rPr lang="en-US" sz="2400" dirty="0">
                <a:latin typeface="UTM Avo" panose="02040603050506020204" pitchFamily="18"/>
                <a:ea typeface="Calibri" panose="020F0502020204030204" pitchFamily="34" charset="0"/>
                <a:cs typeface="Arial" panose="020B0604020202020204" pitchFamily="34" charset="0"/>
              </a:rPr>
              <a:t> 1 </a:t>
            </a:r>
            <a:r>
              <a:rPr lang="en-US" sz="2400" dirty="0" err="1">
                <a:latin typeface="UTM Avo" panose="02040603050506020204" pitchFamily="18"/>
                <a:ea typeface="Calibri" panose="020F0502020204030204" pitchFamily="34" charset="0"/>
                <a:cs typeface="Arial" panose="020B0604020202020204" pitchFamily="34" charset="0"/>
              </a:rPr>
              <a:t>và</a:t>
            </a:r>
            <a:r>
              <a:rPr lang="en-US" sz="2400" dirty="0">
                <a:latin typeface="UTM Avo" panose="02040603050506020204" pitchFamily="18"/>
                <a:ea typeface="Calibri" panose="020F0502020204030204" pitchFamily="34" charset="0"/>
                <a:cs typeface="Arial" panose="020B0604020202020204" pitchFamily="34" charset="0"/>
              </a:rPr>
              <a:t> 7. </a:t>
            </a:r>
            <a:r>
              <a:rPr lang="en-US" sz="2400" dirty="0" err="1">
                <a:latin typeface="UTM Avo" panose="02040603050506020204" pitchFamily="18"/>
                <a:ea typeface="Calibri" panose="020F0502020204030204" pitchFamily="34" charset="0"/>
                <a:cs typeface="Arial" panose="020B0604020202020204" pitchFamily="34" charset="0"/>
              </a:rPr>
              <a:t>Hãy</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cho</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biết</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khi</a:t>
            </a:r>
            <a:r>
              <a:rPr lang="en-US" sz="2400" dirty="0">
                <a:latin typeface="UTM Avo" panose="02040603050506020204" pitchFamily="18"/>
                <a:ea typeface="Calibri" panose="020F0502020204030204" pitchFamily="34" charset="0"/>
                <a:cs typeface="Arial" panose="020B0604020202020204" pitchFamily="34" charset="0"/>
              </a:rPr>
              <a:t> K </a:t>
            </a:r>
            <a:r>
              <a:rPr lang="en-US" sz="2400" dirty="0" err="1">
                <a:latin typeface="UTM Avo" panose="02040603050506020204" pitchFamily="18"/>
                <a:ea typeface="Calibri" panose="020F0502020204030204" pitchFamily="34" charset="0"/>
                <a:cs typeface="Arial" panose="020B0604020202020204" pitchFamily="34" charset="0"/>
              </a:rPr>
              <a:t>kết</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hợp</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với</a:t>
            </a:r>
            <a:r>
              <a:rPr lang="en-US" sz="2400" dirty="0">
                <a:latin typeface="UTM Avo" panose="02040603050506020204" pitchFamily="18"/>
                <a:ea typeface="Calibri" panose="020F0502020204030204" pitchFamily="34" charset="0"/>
                <a:cs typeface="Arial" panose="020B0604020202020204" pitchFamily="34" charset="0"/>
              </a:rPr>
              <a:t> F </a:t>
            </a:r>
            <a:r>
              <a:rPr lang="en-US" sz="2400" dirty="0" err="1">
                <a:latin typeface="UTM Avo" panose="02040603050506020204" pitchFamily="18"/>
                <a:ea typeface="Calibri" panose="020F0502020204030204" pitchFamily="34" charset="0"/>
                <a:cs typeface="Arial" panose="020B0604020202020204" pitchFamily="34" charset="0"/>
              </a:rPr>
              <a:t>để</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tạo</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thành</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phân</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tử</a:t>
            </a:r>
            <a:r>
              <a:rPr lang="en-US" sz="2400" dirty="0">
                <a:latin typeface="UTM Avo" panose="02040603050506020204" pitchFamily="18"/>
                <a:ea typeface="Calibri" panose="020F0502020204030204" pitchFamily="34" charset="0"/>
                <a:cs typeface="Arial" panose="020B0604020202020204" pitchFamily="34" charset="0"/>
              </a:rPr>
              <a:t> potassium fluoride, </a:t>
            </a:r>
            <a:r>
              <a:rPr lang="en-US" sz="2400" dirty="0" err="1">
                <a:latin typeface="UTM Avo" panose="02040603050506020204" pitchFamily="18"/>
                <a:ea typeface="Calibri" panose="020F0502020204030204" pitchFamily="34" charset="0"/>
                <a:cs typeface="Arial" panose="020B0604020202020204" pitchFamily="34" charset="0"/>
              </a:rPr>
              <a:t>nguyên</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tử</a:t>
            </a:r>
            <a:r>
              <a:rPr lang="en-US" sz="2400" dirty="0">
                <a:latin typeface="UTM Avo" panose="02040603050506020204" pitchFamily="18"/>
                <a:ea typeface="Calibri" panose="020F0502020204030204" pitchFamily="34" charset="0"/>
                <a:cs typeface="Arial" panose="020B0604020202020204" pitchFamily="34" charset="0"/>
              </a:rPr>
              <a:t> K </a:t>
            </a:r>
            <a:r>
              <a:rPr lang="en-US" sz="2400" dirty="0" err="1">
                <a:latin typeface="UTM Avo" panose="02040603050506020204" pitchFamily="18"/>
                <a:ea typeface="Calibri" panose="020F0502020204030204" pitchFamily="34" charset="0"/>
                <a:cs typeface="Arial" panose="020B0604020202020204" pitchFamily="34" charset="0"/>
              </a:rPr>
              <a:t>cho</a:t>
            </a:r>
            <a:r>
              <a:rPr lang="en-US" sz="2400" dirty="0">
                <a:latin typeface="UTM Avo" panose="02040603050506020204" pitchFamily="18"/>
                <a:ea typeface="Calibri" panose="020F0502020204030204" pitchFamily="34" charset="0"/>
                <a:cs typeface="Arial" panose="020B0604020202020204" pitchFamily="34" charset="0"/>
              </a:rPr>
              <a:t> hay </a:t>
            </a:r>
            <a:r>
              <a:rPr lang="en-US" sz="2400" dirty="0" err="1">
                <a:latin typeface="UTM Avo" panose="02040603050506020204" pitchFamily="18"/>
                <a:ea typeface="Calibri" panose="020F0502020204030204" pitchFamily="34" charset="0"/>
                <a:cs typeface="Arial" panose="020B0604020202020204" pitchFamily="34" charset="0"/>
              </a:rPr>
              <a:t>nhận</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bao</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nhiêu</a:t>
            </a:r>
            <a:r>
              <a:rPr lang="en-US" sz="2400" dirty="0">
                <a:latin typeface="UTM Avo" panose="02040603050506020204" pitchFamily="18"/>
                <a:ea typeface="Calibri" panose="020F0502020204030204" pitchFamily="34" charset="0"/>
                <a:cs typeface="Arial" panose="020B0604020202020204" pitchFamily="34" charset="0"/>
              </a:rPr>
              <a:t> electron. </a:t>
            </a:r>
            <a:r>
              <a:rPr lang="en-US" sz="2400" dirty="0" err="1">
                <a:latin typeface="UTM Avo" panose="02040603050506020204" pitchFamily="18"/>
                <a:ea typeface="Calibri" panose="020F0502020204030204" pitchFamily="34" charset="0"/>
                <a:cs typeface="Arial" panose="020B0604020202020204" pitchFamily="34" charset="0"/>
              </a:rPr>
              <a:t>Vẽ</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sơ</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đồ</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tạo</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thành</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liên</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kết</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trong</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phân</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tử</a:t>
            </a:r>
            <a:r>
              <a:rPr lang="en-US" sz="2400" dirty="0">
                <a:latin typeface="UTM Avo" panose="02040603050506020204" pitchFamily="18"/>
                <a:ea typeface="Calibri" panose="020F0502020204030204" pitchFamily="34" charset="0"/>
                <a:cs typeface="Arial" panose="020B0604020202020204" pitchFamily="34" charset="0"/>
              </a:rPr>
              <a:t> potassium fluoride. </a:t>
            </a:r>
          </a:p>
        </p:txBody>
      </p:sp>
      <p:pic>
        <p:nvPicPr>
          <p:cNvPr id="5" name="Picture 16">
            <a:extLst>
              <a:ext uri="{FF2B5EF4-FFF2-40B4-BE49-F238E27FC236}">
                <a16:creationId xmlns:a16="http://schemas.microsoft.com/office/drawing/2014/main" id="{CDC25655-5E5E-DAD8-9AC3-C72BE803A7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12930" y="3980371"/>
            <a:ext cx="2024304" cy="29145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pic>
        <p:nvPicPr>
          <p:cNvPr id="3" name="Picture 4">
            <a:extLst>
              <a:ext uri="{FF2B5EF4-FFF2-40B4-BE49-F238E27FC236}">
                <a16:creationId xmlns:a16="http://schemas.microsoft.com/office/drawing/2014/main" id="{BCFFC211-C039-0668-9A9C-64BB099567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1878" y="4689975"/>
            <a:ext cx="7028244" cy="19676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28B567E-FFA3-772F-79A6-39F3612B515E}"/>
              </a:ext>
            </a:extLst>
          </p:cNvPr>
          <p:cNvSpPr txBox="1"/>
          <p:nvPr/>
        </p:nvSpPr>
        <p:spPr>
          <a:xfrm>
            <a:off x="716150" y="1818794"/>
            <a:ext cx="10759700" cy="2559611"/>
          </a:xfrm>
          <a:prstGeom prst="rect">
            <a:avLst/>
          </a:prstGeom>
          <a:solidFill>
            <a:srgbClr val="FCD7A1"/>
          </a:solidFill>
        </p:spPr>
        <p:txBody>
          <a:bodyPr wrap="square">
            <a:spAutoFit/>
          </a:bodyPr>
          <a:lstStyle/>
          <a:p>
            <a:pPr algn="l">
              <a:lnSpc>
                <a:spcPct val="150000"/>
              </a:lnSpc>
            </a:pPr>
            <a:r>
              <a:rPr lang="vi-VN" sz="2200" dirty="0">
                <a:solidFill>
                  <a:srgbClr val="000000"/>
                </a:solidFill>
                <a:latin typeface="UTM Avo" panose="02040603050506020204" pitchFamily="18"/>
              </a:rPr>
              <a:t>- Khi K liên kết với F tạo thành phân tử potassium fluoride sẽ diễn ra sự cho và nhận electron giữa 2 nguyên tử. Với nguyên tử K có 1 electron ở lớp ngoài cùng =&gt; Cho đi 1 electron ở lớp ngoài cùng để đạt cấu hình electron bền vững của khí hiếm</a:t>
            </a:r>
          </a:p>
          <a:p>
            <a:pPr algn="l">
              <a:lnSpc>
                <a:spcPct val="150000"/>
              </a:lnSpc>
            </a:pPr>
            <a:r>
              <a:rPr lang="vi-VN" sz="2200" dirty="0">
                <a:solidFill>
                  <a:srgbClr val="000000"/>
                </a:solidFill>
                <a:latin typeface="UTM Avo" panose="02040603050506020204" pitchFamily="18"/>
              </a:rPr>
              <a:t>- Sơ đồ tạo thành liên kết trong phân tử potassium fluoride:</a:t>
            </a:r>
          </a:p>
        </p:txBody>
      </p:sp>
    </p:spTree>
    <p:extLst>
      <p:ext uri="{BB962C8B-B14F-4D97-AF65-F5344CB8AC3E}">
        <p14:creationId xmlns:p14="http://schemas.microsoft.com/office/powerpoint/2010/main" val="9811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A4483B7F-D167-F0A6-C479-B829365482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200" y="3172460"/>
            <a:ext cx="3149600" cy="1701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2" name="Rectangle 1">
            <a:extLst>
              <a:ext uri="{FF2B5EF4-FFF2-40B4-BE49-F238E27FC236}">
                <a16:creationId xmlns:a16="http://schemas.microsoft.com/office/drawing/2014/main" id="{ADC93406-A765-ECA8-BDB1-4FA11EF98688}"/>
              </a:ext>
            </a:extLst>
          </p:cNvPr>
          <p:cNvSpPr/>
          <p:nvPr/>
        </p:nvSpPr>
        <p:spPr>
          <a:xfrm>
            <a:off x="1347959" y="1753157"/>
            <a:ext cx="9496081" cy="1675843"/>
          </a:xfrm>
          <a:prstGeom prst="rect">
            <a:avLst/>
          </a:prstGeom>
        </p:spPr>
        <p:txBody>
          <a:bodyPr wrap="square">
            <a:spAutoFit/>
          </a:bodyPr>
          <a:lstStyle/>
          <a:p>
            <a:pPr algn="just">
              <a:lnSpc>
                <a:spcPct val="150000"/>
              </a:lnSpc>
            </a:pPr>
            <a:r>
              <a:rPr lang="en-US" sz="2400" b="1" dirty="0">
                <a:latin typeface="UTM Avo" panose="02040603050506020204" pitchFamily="18"/>
                <a:ea typeface="Calibri" panose="020F0502020204030204" pitchFamily="34" charset="0"/>
                <a:cs typeface="Arial" panose="020B0604020202020204" pitchFamily="34" charset="0"/>
              </a:rPr>
              <a:t>2. </a:t>
            </a:r>
            <a:r>
              <a:rPr lang="en-US" sz="2400" dirty="0" err="1">
                <a:latin typeface="UTM Avo" panose="02040603050506020204" pitchFamily="18"/>
                <a:cs typeface="Arial" panose="020B0604020202020204" pitchFamily="34" charset="0"/>
              </a:rPr>
              <a:t>Nguyên</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tử</a:t>
            </a:r>
            <a:r>
              <a:rPr lang="en-US" sz="2400" dirty="0">
                <a:latin typeface="UTM Avo" panose="02040603050506020204" pitchFamily="18"/>
                <a:cs typeface="Arial" panose="020B0604020202020204" pitchFamily="34" charset="0"/>
              </a:rPr>
              <a:t> Ca </a:t>
            </a:r>
            <a:r>
              <a:rPr lang="en-US" sz="2400" dirty="0" err="1">
                <a:latin typeface="UTM Avo" panose="02040603050506020204" pitchFamily="18"/>
                <a:cs typeface="Arial" panose="020B0604020202020204" pitchFamily="34" charset="0"/>
              </a:rPr>
              <a:t>có</a:t>
            </a:r>
            <a:r>
              <a:rPr lang="en-US" sz="2400" dirty="0">
                <a:latin typeface="UTM Avo" panose="02040603050506020204" pitchFamily="18"/>
                <a:cs typeface="Arial" panose="020B0604020202020204" pitchFamily="34" charset="0"/>
              </a:rPr>
              <a:t> 2 electron ở </a:t>
            </a:r>
            <a:r>
              <a:rPr lang="en-US" sz="2400" dirty="0" err="1">
                <a:latin typeface="UTM Avo" panose="02040603050506020204" pitchFamily="18"/>
                <a:cs typeface="Arial" panose="020B0604020202020204" pitchFamily="34" charset="0"/>
              </a:rPr>
              <a:t>lớp</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ngoài</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cùng</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Hãy</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vẽ</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sơ</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đồ</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tạo</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thành</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liên</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kết</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khi</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nguyên</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tử</a:t>
            </a:r>
            <a:r>
              <a:rPr lang="en-US" sz="2400" dirty="0">
                <a:latin typeface="UTM Avo" panose="02040603050506020204" pitchFamily="18"/>
                <a:cs typeface="Arial" panose="020B0604020202020204" pitchFamily="34" charset="0"/>
              </a:rPr>
              <a:t> Ca </a:t>
            </a:r>
            <a:r>
              <a:rPr lang="en-US" sz="2400" dirty="0" err="1">
                <a:latin typeface="UTM Avo" panose="02040603050506020204" pitchFamily="18"/>
                <a:cs typeface="Arial" panose="020B0604020202020204" pitchFamily="34" charset="0"/>
              </a:rPr>
              <a:t>kết</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hợp</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với</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nguyên</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tử</a:t>
            </a:r>
            <a:r>
              <a:rPr lang="en-US" sz="2400" dirty="0">
                <a:latin typeface="UTM Avo" panose="02040603050506020204" pitchFamily="18"/>
                <a:cs typeface="Arial" panose="020B0604020202020204" pitchFamily="34" charset="0"/>
              </a:rPr>
              <a:t> O </a:t>
            </a:r>
            <a:r>
              <a:rPr lang="en-US" sz="2400" dirty="0" err="1">
                <a:latin typeface="UTM Avo" panose="02040603050506020204" pitchFamily="18"/>
                <a:cs typeface="Arial" panose="020B0604020202020204" pitchFamily="34" charset="0"/>
              </a:rPr>
              <a:t>tạo</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ra</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phân</a:t>
            </a:r>
            <a:r>
              <a:rPr lang="en-US" sz="2400" dirty="0">
                <a:latin typeface="UTM Avo" panose="02040603050506020204" pitchFamily="18"/>
                <a:cs typeface="Arial" panose="020B0604020202020204" pitchFamily="34" charset="0"/>
              </a:rPr>
              <a:t> </a:t>
            </a:r>
            <a:r>
              <a:rPr lang="en-US" sz="2400" dirty="0" err="1">
                <a:latin typeface="UTM Avo" panose="02040603050506020204" pitchFamily="18"/>
                <a:cs typeface="Arial" panose="020B0604020202020204" pitchFamily="34" charset="0"/>
              </a:rPr>
              <a:t>tử</a:t>
            </a:r>
            <a:r>
              <a:rPr lang="en-US" sz="2400" dirty="0">
                <a:latin typeface="UTM Avo" panose="02040603050506020204" pitchFamily="18"/>
                <a:cs typeface="Arial" panose="020B0604020202020204" pitchFamily="34" charset="0"/>
              </a:rPr>
              <a:t> calcium oxide. </a:t>
            </a:r>
          </a:p>
        </p:txBody>
      </p:sp>
      <p:pic>
        <p:nvPicPr>
          <p:cNvPr id="5" name="Picture 2">
            <a:extLst>
              <a:ext uri="{FF2B5EF4-FFF2-40B4-BE49-F238E27FC236}">
                <a16:creationId xmlns:a16="http://schemas.microsoft.com/office/drawing/2014/main" id="{26B39E15-F786-6CA1-693F-46673CA49F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7892" y="2553856"/>
            <a:ext cx="4304144" cy="4304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5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pic>
        <p:nvPicPr>
          <p:cNvPr id="3" name="Picture 4">
            <a:extLst>
              <a:ext uri="{FF2B5EF4-FFF2-40B4-BE49-F238E27FC236}">
                <a16:creationId xmlns:a16="http://schemas.microsoft.com/office/drawing/2014/main" id="{DF1845A9-F453-938D-AA7D-5B94D44EE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795" y="4581834"/>
            <a:ext cx="6764404" cy="21497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7AE254-D7F7-7375-C39F-211028707A7E}"/>
              </a:ext>
            </a:extLst>
          </p:cNvPr>
          <p:cNvSpPr txBox="1"/>
          <p:nvPr/>
        </p:nvSpPr>
        <p:spPr>
          <a:xfrm>
            <a:off x="502832" y="1784850"/>
            <a:ext cx="11186336" cy="2796984"/>
          </a:xfrm>
          <a:prstGeom prst="rect">
            <a:avLst/>
          </a:prstGeom>
          <a:solidFill>
            <a:srgbClr val="FDDACD"/>
          </a:solidFill>
        </p:spPr>
        <p:txBody>
          <a:bodyPr wrap="square">
            <a:spAutoFit/>
          </a:bodyPr>
          <a:lstStyle/>
          <a:p>
            <a:pPr algn="just">
              <a:lnSpc>
                <a:spcPct val="150000"/>
              </a:lnSpc>
            </a:pPr>
            <a:r>
              <a:rPr lang="vi-VN" sz="2000" dirty="0">
                <a:solidFill>
                  <a:srgbClr val="000000"/>
                </a:solidFill>
                <a:latin typeface="UTM Avo" panose="02040603050506020204" pitchFamily="18"/>
              </a:rPr>
              <a:t>- Ca có 2 electron ở lớp ngoài cùng (giống như nguyên tử Mg) =&gt; Dễ dàng cho đi 2 electron ở lớp ngoài cùng để tạo cấu hình electron bền vững của khí hiếm</a:t>
            </a:r>
          </a:p>
          <a:p>
            <a:pPr algn="just">
              <a:lnSpc>
                <a:spcPct val="150000"/>
              </a:lnSpc>
            </a:pPr>
            <a:r>
              <a:rPr lang="vi-VN" sz="2000" dirty="0">
                <a:solidFill>
                  <a:srgbClr val="000000"/>
                </a:solidFill>
                <a:latin typeface="UTM Avo" panose="02040603050506020204" pitchFamily="18"/>
              </a:rPr>
              <a:t>- O có 6 electron ở lớp ngoài cùng =&gt; Dễ dàng nhận thêm 2 electron ở lớp ngoài cùng để tạo cấu hình electron bền vững của khí hiếm</a:t>
            </a:r>
          </a:p>
          <a:p>
            <a:pPr algn="just">
              <a:lnSpc>
                <a:spcPct val="150000"/>
              </a:lnSpc>
            </a:pPr>
            <a:r>
              <a:rPr lang="vi-VN" sz="2000" dirty="0">
                <a:solidFill>
                  <a:srgbClr val="000000"/>
                </a:solidFill>
                <a:latin typeface="UTM Avo" panose="02040603050506020204" pitchFamily="18"/>
              </a:rPr>
              <a:t>- Sơ đồ tạo thành liên kết khi nguyên tử Ca kết hợp với nguyên tử O tạo ra phân tử calcium oxide:</a:t>
            </a:r>
          </a:p>
        </p:txBody>
      </p:sp>
    </p:spTree>
    <p:extLst>
      <p:ext uri="{BB962C8B-B14F-4D97-AF65-F5344CB8AC3E}">
        <p14:creationId xmlns:p14="http://schemas.microsoft.com/office/powerpoint/2010/main" val="186430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3" name="TextBox 2">
            <a:extLst>
              <a:ext uri="{FF2B5EF4-FFF2-40B4-BE49-F238E27FC236}">
                <a16:creationId xmlns:a16="http://schemas.microsoft.com/office/drawing/2014/main" id="{462B49A2-D84B-97E7-ED62-84D1206FD359}"/>
              </a:ext>
            </a:extLst>
          </p:cNvPr>
          <p:cNvSpPr txBox="1"/>
          <p:nvPr/>
        </p:nvSpPr>
        <p:spPr>
          <a:xfrm>
            <a:off x="1040758" y="1753157"/>
            <a:ext cx="10110484" cy="1675843"/>
          </a:xfrm>
          <a:prstGeom prst="rect">
            <a:avLst/>
          </a:prstGeom>
          <a:noFill/>
        </p:spPr>
        <p:txBody>
          <a:bodyPr wrap="square">
            <a:spAutoFit/>
          </a:bodyPr>
          <a:lstStyle/>
          <a:p>
            <a:pPr algn="just">
              <a:lnSpc>
                <a:spcPct val="150000"/>
              </a:lnSpc>
            </a:pPr>
            <a:r>
              <a:rPr lang="vi-VN" sz="2400" b="1" dirty="0">
                <a:latin typeface="UTM Avo" panose="02040603050506020204" pitchFamily="18"/>
              </a:rPr>
              <a:t>3. </a:t>
            </a:r>
            <a:r>
              <a:rPr lang="vi-VN" sz="2400" dirty="0">
                <a:latin typeface="UTM Avo" panose="02040603050506020204" pitchFamily="18"/>
              </a:rPr>
              <a:t>Nguyên tử K kết hợp với nguyên tử Cl tạo thành phân tử potassium chloride. Theo em, ở điều kiện thường, potassium chloride là chất rắn, chất lỏng hay chất khí? Vì sao?</a:t>
            </a:r>
            <a:endParaRPr lang="en-US" sz="2400" dirty="0">
              <a:latin typeface="UTM Avo" panose="02040603050506020204" pitchFamily="18"/>
            </a:endParaRPr>
          </a:p>
        </p:txBody>
      </p:sp>
      <p:pic>
        <p:nvPicPr>
          <p:cNvPr id="4" name="Picture 4">
            <a:extLst>
              <a:ext uri="{FF2B5EF4-FFF2-40B4-BE49-F238E27FC236}">
                <a16:creationId xmlns:a16="http://schemas.microsoft.com/office/drawing/2014/main" id="{5C62686F-8A3E-C59C-5CD4-8B505A04A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7891" y="2613891"/>
            <a:ext cx="4244109" cy="4244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92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2" name="Rectangle 1">
            <a:extLst>
              <a:ext uri="{FF2B5EF4-FFF2-40B4-BE49-F238E27FC236}">
                <a16:creationId xmlns:a16="http://schemas.microsoft.com/office/drawing/2014/main" id="{D189FF3A-7610-3272-03E4-E5C551A782B8}"/>
              </a:ext>
            </a:extLst>
          </p:cNvPr>
          <p:cNvSpPr/>
          <p:nvPr/>
        </p:nvSpPr>
        <p:spPr>
          <a:xfrm>
            <a:off x="950166" y="2249786"/>
            <a:ext cx="10291667" cy="3497624"/>
          </a:xfrm>
          <a:prstGeom prst="rect">
            <a:avLst/>
          </a:prstGeom>
          <a:solidFill>
            <a:srgbClr val="FCD7A1"/>
          </a:solidFill>
        </p:spPr>
        <p:txBody>
          <a:bodyPr wrap="square">
            <a:spAutoFit/>
          </a:bodyPr>
          <a:lstStyle/>
          <a:p>
            <a:pPr algn="just">
              <a:lnSpc>
                <a:spcPct val="150000"/>
              </a:lnSpc>
              <a:spcAft>
                <a:spcPts val="300"/>
              </a:spcAft>
            </a:pPr>
            <a:r>
              <a:rPr lang="en-US" sz="2000" dirty="0">
                <a:latin typeface="UTM Avo" panose="02040603050506020204" pitchFamily="18"/>
                <a:ea typeface="SimSun" panose="02010600030101010101" pitchFamily="2" charset="-122"/>
                <a:cs typeface="Arial" panose="020B0604020202020204" pitchFamily="34" charset="0"/>
              </a:rPr>
              <a:t>Ở </a:t>
            </a:r>
            <a:r>
              <a:rPr lang="en-US" sz="2000" dirty="0" err="1">
                <a:latin typeface="UTM Avo" panose="02040603050506020204" pitchFamily="18"/>
                <a:ea typeface="SimSun" panose="02010600030101010101" pitchFamily="2" charset="-122"/>
                <a:cs typeface="Arial" panose="020B0604020202020204" pitchFamily="34" charset="0"/>
              </a:rPr>
              <a:t>điều</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kiện</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thường</a:t>
            </a:r>
            <a:r>
              <a:rPr lang="en-US" sz="2000" dirty="0">
                <a:latin typeface="UTM Avo" panose="02040603050506020204" pitchFamily="18"/>
                <a:ea typeface="SimSun" panose="02010600030101010101" pitchFamily="2" charset="-122"/>
                <a:cs typeface="Arial" panose="020B0604020202020204" pitchFamily="34" charset="0"/>
              </a:rPr>
              <a:t>, potassium chloride </a:t>
            </a:r>
            <a:r>
              <a:rPr lang="en-US" sz="2000" dirty="0" err="1">
                <a:latin typeface="UTM Avo" panose="02040603050506020204" pitchFamily="18"/>
                <a:ea typeface="SimSun" panose="02010600030101010101" pitchFamily="2" charset="-122"/>
                <a:cs typeface="Arial" panose="020B0604020202020204" pitchFamily="34" charset="0"/>
              </a:rPr>
              <a:t>là</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chất</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rắn</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vì</a:t>
            </a:r>
            <a:r>
              <a:rPr lang="en-US" sz="2000" dirty="0">
                <a:latin typeface="UTM Avo" panose="02040603050506020204" pitchFamily="18"/>
                <a:ea typeface="SimSun" panose="02010600030101010101" pitchFamily="2" charset="-122"/>
                <a:cs typeface="Arial" panose="020B0604020202020204" pitchFamily="34" charset="0"/>
              </a:rPr>
              <a:t>: </a:t>
            </a:r>
            <a:endParaRPr lang="en-US" sz="2000" dirty="0">
              <a:latin typeface="UTM Avo" panose="02040603050506020204" pitchFamily="18"/>
              <a:ea typeface="Calibri" panose="020F0502020204030204" pitchFamily="34" charset="0"/>
              <a:cs typeface="Arial" panose="020B0604020202020204" pitchFamily="34" charset="0"/>
            </a:endParaRPr>
          </a:p>
          <a:p>
            <a:pPr marL="214313" indent="-214313" algn="just">
              <a:lnSpc>
                <a:spcPct val="150000"/>
              </a:lnSpc>
              <a:spcAft>
                <a:spcPts val="300"/>
              </a:spcAft>
              <a:buFont typeface="Wingdings" panose="05000000000000000000" pitchFamily="2" charset="2"/>
              <a:buChar char="q"/>
            </a:pPr>
            <a:r>
              <a:rPr lang="en-US" sz="2000" dirty="0" err="1">
                <a:latin typeface="UTM Avo" panose="02040603050506020204" pitchFamily="18"/>
                <a:ea typeface="SimSun" panose="02010600030101010101" pitchFamily="2" charset="-122"/>
                <a:cs typeface="Arial" panose="020B0604020202020204" pitchFamily="34" charset="0"/>
              </a:rPr>
              <a:t>Khi</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nguyên</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tử</a:t>
            </a:r>
            <a:r>
              <a:rPr lang="en-US" sz="2000" dirty="0">
                <a:latin typeface="UTM Avo" panose="02040603050506020204" pitchFamily="18"/>
                <a:ea typeface="SimSun" panose="02010600030101010101" pitchFamily="2" charset="-122"/>
                <a:cs typeface="Arial" panose="020B0604020202020204" pitchFamily="34" charset="0"/>
              </a:rPr>
              <a:t> K (</a:t>
            </a:r>
            <a:r>
              <a:rPr lang="en-US" sz="2000" dirty="0" err="1">
                <a:latin typeface="UTM Avo" panose="02040603050506020204" pitchFamily="18"/>
                <a:ea typeface="SimSun" panose="02010600030101010101" pitchFamily="2" charset="-122"/>
                <a:cs typeface="Arial" panose="020B0604020202020204" pitchFamily="34" charset="0"/>
              </a:rPr>
              <a:t>kim</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loại</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điển</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hình</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kết</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hợp</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với</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nguyên</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tử</a:t>
            </a:r>
            <a:r>
              <a:rPr lang="en-US" sz="2000" dirty="0">
                <a:latin typeface="UTM Avo" panose="02040603050506020204" pitchFamily="18"/>
                <a:ea typeface="SimSun" panose="02010600030101010101" pitchFamily="2" charset="-122"/>
                <a:cs typeface="Arial" panose="020B0604020202020204" pitchFamily="34" charset="0"/>
              </a:rPr>
              <a:t> Cl (phi </a:t>
            </a:r>
            <a:r>
              <a:rPr lang="en-US" sz="2000" dirty="0" err="1">
                <a:latin typeface="UTM Avo" panose="02040603050506020204" pitchFamily="18"/>
                <a:ea typeface="SimSun" panose="02010600030101010101" pitchFamily="2" charset="-122"/>
                <a:cs typeface="Arial" panose="020B0604020202020204" pitchFamily="34" charset="0"/>
              </a:rPr>
              <a:t>kim</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điển</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hình</a:t>
            </a:r>
            <a:r>
              <a:rPr lang="en-US" sz="2000" dirty="0">
                <a:latin typeface="UTM Avo" panose="02040603050506020204" pitchFamily="18"/>
                <a:ea typeface="SimSun" panose="02010600030101010101" pitchFamily="2" charset="-122"/>
                <a:cs typeface="Arial" panose="020B0604020202020204" pitchFamily="34" charset="0"/>
              </a:rPr>
              <a:t>):</a:t>
            </a:r>
          </a:p>
          <a:p>
            <a:pPr marL="214313" indent="-214313" algn="just">
              <a:lnSpc>
                <a:spcPct val="150000"/>
              </a:lnSpc>
              <a:spcAft>
                <a:spcPts val="300"/>
              </a:spcAft>
              <a:buFont typeface="Wingdings" panose="05000000000000000000" pitchFamily="2" charset="2"/>
              <a:buChar char="§"/>
            </a:pPr>
            <a:r>
              <a:rPr lang="en-US" sz="2000" dirty="0">
                <a:latin typeface="UTM Avo" panose="02040603050506020204" pitchFamily="18"/>
                <a:ea typeface="SimSun" panose="02010600030101010101" pitchFamily="2" charset="-122"/>
                <a:cs typeface="Arial" panose="020B0604020202020204" pitchFamily="34" charset="0"/>
              </a:rPr>
              <a:t>Kim </a:t>
            </a:r>
            <a:r>
              <a:rPr lang="en-US" sz="2000" dirty="0" err="1">
                <a:latin typeface="UTM Avo" panose="02040603050506020204" pitchFamily="18"/>
                <a:ea typeface="SimSun" panose="02010600030101010101" pitchFamily="2" charset="-122"/>
                <a:cs typeface="Arial" panose="020B0604020202020204" pitchFamily="34" charset="0"/>
              </a:rPr>
              <a:t>loại</a:t>
            </a:r>
            <a:r>
              <a:rPr lang="en-US" sz="2000" dirty="0">
                <a:latin typeface="UTM Avo" panose="02040603050506020204" pitchFamily="18"/>
                <a:ea typeface="SimSun" panose="02010600030101010101" pitchFamily="2" charset="-122"/>
                <a:cs typeface="Arial" panose="020B0604020202020204" pitchFamily="34" charset="0"/>
              </a:rPr>
              <a:t> K </a:t>
            </a:r>
            <a:r>
              <a:rPr lang="en-US" sz="2000" dirty="0" err="1">
                <a:latin typeface="UTM Avo" panose="02040603050506020204" pitchFamily="18"/>
                <a:ea typeface="SimSun" panose="02010600030101010101" pitchFamily="2" charset="-122"/>
                <a:cs typeface="Arial" panose="020B0604020202020204" pitchFamily="34" charset="0"/>
              </a:rPr>
              <a:t>sẽ</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cho</a:t>
            </a:r>
            <a:r>
              <a:rPr lang="en-US" sz="2000" dirty="0">
                <a:latin typeface="UTM Avo" panose="02040603050506020204" pitchFamily="18"/>
                <a:ea typeface="SimSun" panose="02010600030101010101" pitchFamily="2" charset="-122"/>
                <a:cs typeface="Arial" panose="020B0604020202020204" pitchFamily="34" charset="0"/>
              </a:rPr>
              <a:t> electron </a:t>
            </a:r>
            <a:r>
              <a:rPr lang="en-US" sz="2000" dirty="0" err="1">
                <a:latin typeface="UTM Avo" panose="02040603050506020204" pitchFamily="18"/>
                <a:ea typeface="SimSun" panose="02010600030101010101" pitchFamily="2" charset="-122"/>
                <a:cs typeface="Arial" panose="020B0604020202020204" pitchFamily="34" charset="0"/>
              </a:rPr>
              <a:t>tạo</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thành</a:t>
            </a:r>
            <a:r>
              <a:rPr lang="en-US" sz="2000" dirty="0">
                <a:latin typeface="UTM Avo" panose="02040603050506020204" pitchFamily="18"/>
                <a:ea typeface="SimSun" panose="02010600030101010101" pitchFamily="2" charset="-122"/>
                <a:cs typeface="Arial" panose="020B0604020202020204" pitchFamily="34" charset="0"/>
              </a:rPr>
              <a:t> ion </a:t>
            </a:r>
            <a:r>
              <a:rPr lang="en-US" sz="2000" dirty="0" err="1">
                <a:latin typeface="UTM Avo" panose="02040603050506020204" pitchFamily="18"/>
                <a:ea typeface="SimSun" panose="02010600030101010101" pitchFamily="2" charset="-122"/>
                <a:cs typeface="Arial" panose="020B0604020202020204" pitchFamily="34" charset="0"/>
              </a:rPr>
              <a:t>dương</a:t>
            </a:r>
            <a:r>
              <a:rPr lang="en-US" sz="2000" dirty="0">
                <a:latin typeface="UTM Avo" panose="02040603050506020204" pitchFamily="18"/>
                <a:ea typeface="SimSun" panose="02010600030101010101" pitchFamily="2" charset="-122"/>
                <a:cs typeface="Arial" panose="020B0604020202020204" pitchFamily="34" charset="0"/>
              </a:rPr>
              <a:t>.</a:t>
            </a:r>
          </a:p>
          <a:p>
            <a:pPr marL="214313" indent="-214313" algn="just">
              <a:lnSpc>
                <a:spcPct val="150000"/>
              </a:lnSpc>
              <a:spcAft>
                <a:spcPts val="300"/>
              </a:spcAft>
              <a:buFont typeface="Wingdings" panose="05000000000000000000" pitchFamily="2" charset="2"/>
              <a:buChar char="§"/>
            </a:pPr>
            <a:r>
              <a:rPr lang="en-US" sz="2000" dirty="0" err="1">
                <a:latin typeface="UTM Avo" panose="02040603050506020204" pitchFamily="18"/>
                <a:ea typeface="SimSun" panose="02010600030101010101" pitchFamily="2" charset="-122"/>
                <a:cs typeface="Arial" panose="020B0604020202020204" pitchFamily="34" charset="0"/>
              </a:rPr>
              <a:t>Nguyên</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tử</a:t>
            </a:r>
            <a:r>
              <a:rPr lang="en-US" sz="2000" dirty="0">
                <a:latin typeface="UTM Avo" panose="02040603050506020204" pitchFamily="18"/>
                <a:ea typeface="SimSun" panose="02010600030101010101" pitchFamily="2" charset="-122"/>
                <a:cs typeface="Arial" panose="020B0604020202020204" pitchFamily="34" charset="0"/>
              </a:rPr>
              <a:t> Cl </a:t>
            </a:r>
            <a:r>
              <a:rPr lang="en-US" sz="2000" dirty="0" err="1">
                <a:latin typeface="UTM Avo" panose="02040603050506020204" pitchFamily="18"/>
                <a:ea typeface="SimSun" panose="02010600030101010101" pitchFamily="2" charset="-122"/>
                <a:cs typeface="Arial" panose="020B0604020202020204" pitchFamily="34" charset="0"/>
              </a:rPr>
              <a:t>sẽ</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nhận</a:t>
            </a:r>
            <a:r>
              <a:rPr lang="en-US" sz="2000" dirty="0">
                <a:latin typeface="UTM Avo" panose="02040603050506020204" pitchFamily="18"/>
                <a:ea typeface="SimSun" panose="02010600030101010101" pitchFamily="2" charset="-122"/>
                <a:cs typeface="Arial" panose="020B0604020202020204" pitchFamily="34" charset="0"/>
              </a:rPr>
              <a:t> electron </a:t>
            </a:r>
            <a:r>
              <a:rPr lang="en-US" sz="2000" dirty="0" err="1">
                <a:latin typeface="UTM Avo" panose="02040603050506020204" pitchFamily="18"/>
                <a:ea typeface="SimSun" panose="02010600030101010101" pitchFamily="2" charset="-122"/>
                <a:cs typeface="Arial" panose="020B0604020202020204" pitchFamily="34" charset="0"/>
              </a:rPr>
              <a:t>tạo</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thành</a:t>
            </a:r>
            <a:r>
              <a:rPr lang="en-US" sz="2000" dirty="0">
                <a:latin typeface="UTM Avo" panose="02040603050506020204" pitchFamily="18"/>
                <a:ea typeface="SimSun" panose="02010600030101010101" pitchFamily="2" charset="-122"/>
                <a:cs typeface="Arial" panose="020B0604020202020204" pitchFamily="34" charset="0"/>
              </a:rPr>
              <a:t> ion </a:t>
            </a:r>
            <a:r>
              <a:rPr lang="en-US" sz="2000" dirty="0" err="1">
                <a:latin typeface="UTM Avo" panose="02040603050506020204" pitchFamily="18"/>
                <a:ea typeface="SimSun" panose="02010600030101010101" pitchFamily="2" charset="-122"/>
                <a:cs typeface="Arial" panose="020B0604020202020204" pitchFamily="34" charset="0"/>
              </a:rPr>
              <a:t>âm</a:t>
            </a:r>
            <a:r>
              <a:rPr lang="en-US" sz="2000" dirty="0">
                <a:latin typeface="UTM Avo" panose="02040603050506020204" pitchFamily="18"/>
                <a:ea typeface="SimSun" panose="02010600030101010101" pitchFamily="2" charset="-122"/>
                <a:cs typeface="Arial" panose="020B0604020202020204" pitchFamily="34" charset="0"/>
              </a:rPr>
              <a:t>. </a:t>
            </a:r>
          </a:p>
          <a:p>
            <a:pPr marL="214313" indent="-214313" algn="just">
              <a:lnSpc>
                <a:spcPct val="150000"/>
              </a:lnSpc>
              <a:spcAft>
                <a:spcPts val="300"/>
              </a:spcAft>
              <a:buFont typeface="Symbol" panose="05050102010706020507" pitchFamily="18" charset="2"/>
              <a:buChar char="Þ"/>
            </a:pPr>
            <a:r>
              <a:rPr lang="en-US" sz="2000" dirty="0" err="1">
                <a:latin typeface="UTM Avo" panose="02040603050506020204" pitchFamily="18"/>
                <a:ea typeface="SimSun" panose="02010600030101010101" pitchFamily="2" charset="-122"/>
                <a:cs typeface="Arial" panose="020B0604020202020204" pitchFamily="34" charset="0"/>
              </a:rPr>
              <a:t>Các</a:t>
            </a:r>
            <a:r>
              <a:rPr lang="en-US" sz="2000" dirty="0">
                <a:latin typeface="UTM Avo" panose="02040603050506020204" pitchFamily="18"/>
                <a:ea typeface="SimSun" panose="02010600030101010101" pitchFamily="2" charset="-122"/>
                <a:cs typeface="Arial" panose="020B0604020202020204" pitchFamily="34" charset="0"/>
              </a:rPr>
              <a:t> ion </a:t>
            </a:r>
            <a:r>
              <a:rPr lang="en-US" sz="2000" dirty="0" err="1">
                <a:latin typeface="UTM Avo" panose="02040603050506020204" pitchFamily="18"/>
                <a:ea typeface="SimSun" panose="02010600030101010101" pitchFamily="2" charset="-122"/>
                <a:cs typeface="Arial" panose="020B0604020202020204" pitchFamily="34" charset="0"/>
              </a:rPr>
              <a:t>dương</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và</a:t>
            </a:r>
            <a:r>
              <a:rPr lang="en-US" sz="2000" dirty="0">
                <a:latin typeface="UTM Avo" panose="02040603050506020204" pitchFamily="18"/>
                <a:ea typeface="SimSun" panose="02010600030101010101" pitchFamily="2" charset="-122"/>
                <a:cs typeface="Arial" panose="020B0604020202020204" pitchFamily="34" charset="0"/>
              </a:rPr>
              <a:t> ion </a:t>
            </a:r>
            <a:r>
              <a:rPr lang="en-US" sz="2000" dirty="0" err="1">
                <a:latin typeface="UTM Avo" panose="02040603050506020204" pitchFamily="18"/>
                <a:ea typeface="SimSun" panose="02010600030101010101" pitchFamily="2" charset="-122"/>
                <a:cs typeface="Arial" panose="020B0604020202020204" pitchFamily="34" charset="0"/>
              </a:rPr>
              <a:t>âm</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hút</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nhau</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tạo</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ra</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hợp</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chất</a:t>
            </a:r>
            <a:r>
              <a:rPr lang="en-US" sz="2000" dirty="0">
                <a:latin typeface="UTM Avo" panose="02040603050506020204" pitchFamily="18"/>
                <a:ea typeface="SimSun" panose="02010600030101010101" pitchFamily="2" charset="-122"/>
                <a:cs typeface="Arial" panose="020B0604020202020204" pitchFamily="34" charset="0"/>
              </a:rPr>
              <a:t> ion </a:t>
            </a:r>
            <a:r>
              <a:rPr lang="en-US" sz="2000" dirty="0" err="1">
                <a:latin typeface="UTM Avo" panose="02040603050506020204" pitchFamily="18"/>
                <a:ea typeface="SimSun" panose="02010600030101010101" pitchFamily="2" charset="-122"/>
                <a:cs typeface="Arial" panose="020B0604020202020204" pitchFamily="34" charset="0"/>
              </a:rPr>
              <a:t>là</a:t>
            </a:r>
            <a:r>
              <a:rPr lang="en-US" sz="2000" dirty="0">
                <a:latin typeface="UTM Avo" panose="02040603050506020204" pitchFamily="18"/>
                <a:ea typeface="SimSun" panose="02010600030101010101" pitchFamily="2" charset="-122"/>
                <a:cs typeface="Arial" panose="020B0604020202020204" pitchFamily="34" charset="0"/>
              </a:rPr>
              <a:t> potassium chloride.</a:t>
            </a:r>
            <a:endParaRPr lang="en-US" sz="2000" dirty="0">
              <a:latin typeface="UTM Avo" panose="02040603050506020204" pitchFamily="18"/>
              <a:ea typeface="Calibri" panose="020F0502020204030204" pitchFamily="34" charset="0"/>
              <a:cs typeface="Arial" panose="020B0604020202020204" pitchFamily="34" charset="0"/>
            </a:endParaRPr>
          </a:p>
          <a:p>
            <a:pPr marL="214313" indent="-214313" algn="just">
              <a:lnSpc>
                <a:spcPct val="150000"/>
              </a:lnSpc>
              <a:spcAft>
                <a:spcPts val="300"/>
              </a:spcAft>
              <a:buFont typeface="Wingdings" panose="05000000000000000000" pitchFamily="2" charset="2"/>
              <a:buChar char="§"/>
            </a:pPr>
            <a:r>
              <a:rPr lang="en-US" sz="2000" dirty="0" err="1">
                <a:latin typeface="UTM Avo" panose="02040603050506020204" pitchFamily="18"/>
                <a:ea typeface="SimSun" panose="02010600030101010101" pitchFamily="2" charset="-122"/>
                <a:cs typeface="Arial" panose="020B0604020202020204" pitchFamily="34" charset="0"/>
              </a:rPr>
              <a:t>Từ</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tính</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chất</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chung</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Các</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hợp</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chất</a:t>
            </a:r>
            <a:r>
              <a:rPr lang="en-US" sz="2000" dirty="0">
                <a:latin typeface="UTM Avo" panose="02040603050506020204" pitchFamily="18"/>
                <a:ea typeface="SimSun" panose="02010600030101010101" pitchFamily="2" charset="-122"/>
                <a:cs typeface="Arial" panose="020B0604020202020204" pitchFamily="34" charset="0"/>
              </a:rPr>
              <a:t> ion </a:t>
            </a:r>
            <a:r>
              <a:rPr lang="en-US" sz="2000" dirty="0" err="1">
                <a:latin typeface="UTM Avo" panose="02040603050506020204" pitchFamily="18"/>
                <a:ea typeface="SimSun" panose="02010600030101010101" pitchFamily="2" charset="-122"/>
                <a:cs typeface="Arial" panose="020B0604020202020204" pitchFamily="34" charset="0"/>
              </a:rPr>
              <a:t>đều</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là</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chất</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rắn</a:t>
            </a:r>
            <a:r>
              <a:rPr lang="en-US" sz="2000" dirty="0">
                <a:latin typeface="UTM Avo" panose="02040603050506020204" pitchFamily="18"/>
                <a:ea typeface="SimSun" panose="02010600030101010101" pitchFamily="2" charset="-122"/>
                <a:cs typeface="Arial" panose="020B0604020202020204" pitchFamily="34" charset="0"/>
              </a:rPr>
              <a:t> ở </a:t>
            </a:r>
            <a:r>
              <a:rPr lang="en-US" sz="2000" dirty="0" err="1">
                <a:latin typeface="UTM Avo" panose="02040603050506020204" pitchFamily="18"/>
                <a:ea typeface="SimSun" panose="02010600030101010101" pitchFamily="2" charset="-122"/>
                <a:cs typeface="Arial" panose="020B0604020202020204" pitchFamily="34" charset="0"/>
              </a:rPr>
              <a:t>điều</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kiện</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thường</a:t>
            </a:r>
            <a:r>
              <a:rPr lang="en-US" sz="2000" dirty="0">
                <a:latin typeface="UTM Avo" panose="02040603050506020204" pitchFamily="18"/>
                <a:ea typeface="SimSun" panose="02010600030101010101" pitchFamily="2" charset="-122"/>
                <a:cs typeface="Arial" panose="020B0604020202020204" pitchFamily="34" charset="0"/>
              </a:rPr>
              <a:t> </a:t>
            </a:r>
          </a:p>
          <a:p>
            <a:pPr algn="just">
              <a:lnSpc>
                <a:spcPct val="150000"/>
              </a:lnSpc>
              <a:spcAft>
                <a:spcPts val="300"/>
              </a:spcAft>
            </a:pPr>
            <a:r>
              <a:rPr lang="en-US" sz="2000" dirty="0">
                <a:latin typeface="UTM Avo" panose="02040603050506020204" pitchFamily="18"/>
                <a:ea typeface="SimSun" panose="02010600030101010101" pitchFamily="2" charset="-122"/>
                <a:cs typeface="Arial" panose="020B0604020202020204" pitchFamily="34" charset="0"/>
              </a:rPr>
              <a:t>→ Potassium chloride </a:t>
            </a:r>
            <a:r>
              <a:rPr lang="en-US" sz="2000" dirty="0" err="1">
                <a:latin typeface="UTM Avo" panose="02040603050506020204" pitchFamily="18"/>
                <a:ea typeface="SimSun" panose="02010600030101010101" pitchFamily="2" charset="-122"/>
                <a:cs typeface="Arial" panose="020B0604020202020204" pitchFamily="34" charset="0"/>
              </a:rPr>
              <a:t>là</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chất</a:t>
            </a:r>
            <a:r>
              <a:rPr lang="en-US" sz="2000" dirty="0">
                <a:latin typeface="UTM Avo" panose="02040603050506020204" pitchFamily="18"/>
                <a:ea typeface="SimSun" panose="02010600030101010101" pitchFamily="2" charset="-122"/>
                <a:cs typeface="Arial" panose="020B0604020202020204" pitchFamily="34" charset="0"/>
              </a:rPr>
              <a:t> </a:t>
            </a:r>
            <a:r>
              <a:rPr lang="en-US" sz="2000" dirty="0" err="1">
                <a:latin typeface="UTM Avo" panose="02040603050506020204" pitchFamily="18"/>
                <a:ea typeface="SimSun" panose="02010600030101010101" pitchFamily="2" charset="-122"/>
                <a:cs typeface="Arial" panose="020B0604020202020204" pitchFamily="34" charset="0"/>
              </a:rPr>
              <a:t>rắn</a:t>
            </a:r>
            <a:r>
              <a:rPr lang="en-US" sz="2000" dirty="0">
                <a:latin typeface="UTM Avo" panose="02040603050506020204" pitchFamily="18"/>
                <a:ea typeface="SimSun" panose="02010600030101010101" pitchFamily="2" charset="-122"/>
                <a:cs typeface="Arial" panose="020B0604020202020204" pitchFamily="34" charset="0"/>
              </a:rPr>
              <a:t>.</a:t>
            </a:r>
            <a:endParaRPr lang="en-US" sz="2000" dirty="0">
              <a:latin typeface="UTM Avo" panose="02040603050506020204" pitchFamily="18"/>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9728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anim calcmode="lin" valueType="num">
                                      <p:cBhvr>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F46A3ED3-CBC2-83CA-8FEC-600D08E69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200" y="3172460"/>
            <a:ext cx="3149600" cy="1701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grpSp>
        <p:nvGrpSpPr>
          <p:cNvPr id="2" name="Google Shape;964;p53">
            <a:extLst>
              <a:ext uri="{FF2B5EF4-FFF2-40B4-BE49-F238E27FC236}">
                <a16:creationId xmlns:a16="http://schemas.microsoft.com/office/drawing/2014/main" id="{14B16655-BA56-3F86-0477-8D71F1EA14AC}"/>
              </a:ext>
            </a:extLst>
          </p:cNvPr>
          <p:cNvGrpSpPr/>
          <p:nvPr/>
        </p:nvGrpSpPr>
        <p:grpSpPr>
          <a:xfrm>
            <a:off x="5164782" y="2841144"/>
            <a:ext cx="1098858" cy="953615"/>
            <a:chOff x="1119600" y="1559196"/>
            <a:chExt cx="857250" cy="720000"/>
          </a:xfrm>
        </p:grpSpPr>
        <p:sp>
          <p:nvSpPr>
            <p:cNvPr id="3" name="Google Shape;965;p53">
              <a:extLst>
                <a:ext uri="{FF2B5EF4-FFF2-40B4-BE49-F238E27FC236}">
                  <a16:creationId xmlns:a16="http://schemas.microsoft.com/office/drawing/2014/main" id="{12848D49-F1BD-2722-AAE0-5D6CA2C01870}"/>
                </a:ext>
              </a:extLst>
            </p:cNvPr>
            <p:cNvSpPr/>
            <p:nvPr/>
          </p:nvSpPr>
          <p:spPr>
            <a:xfrm rot="5400000">
              <a:off x="1706850" y="1829196"/>
              <a:ext cx="360000" cy="180000"/>
            </a:xfrm>
            <a:prstGeom prst="triangle">
              <a:avLst>
                <a:gd name="adj" fmla="val 51093"/>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4" name="Google Shape;966;p53">
              <a:extLst>
                <a:ext uri="{FF2B5EF4-FFF2-40B4-BE49-F238E27FC236}">
                  <a16:creationId xmlns:a16="http://schemas.microsoft.com/office/drawing/2014/main" id="{E2BE5589-B444-9682-4BE0-D03439BAFC9C}"/>
                </a:ext>
              </a:extLst>
            </p:cNvPr>
            <p:cNvSpPr/>
            <p:nvPr/>
          </p:nvSpPr>
          <p:spPr>
            <a:xfrm>
              <a:off x="1119600" y="1559196"/>
              <a:ext cx="720000" cy="720000"/>
            </a:xfrm>
            <a:prstGeom prst="ellipse">
              <a:avLst/>
            </a:prstGeom>
            <a:solidFill>
              <a:schemeClr val="accent6"/>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grpSp>
      <p:grpSp>
        <p:nvGrpSpPr>
          <p:cNvPr id="5" name="Google Shape;967;p53">
            <a:extLst>
              <a:ext uri="{FF2B5EF4-FFF2-40B4-BE49-F238E27FC236}">
                <a16:creationId xmlns:a16="http://schemas.microsoft.com/office/drawing/2014/main" id="{313846BE-6CC7-FFCE-4E83-F1F5FEB53326}"/>
              </a:ext>
            </a:extLst>
          </p:cNvPr>
          <p:cNvGrpSpPr/>
          <p:nvPr/>
        </p:nvGrpSpPr>
        <p:grpSpPr>
          <a:xfrm>
            <a:off x="5164782" y="4336469"/>
            <a:ext cx="1098858" cy="936897"/>
            <a:chOff x="1119600" y="1559196"/>
            <a:chExt cx="857250" cy="720000"/>
          </a:xfrm>
        </p:grpSpPr>
        <p:sp>
          <p:nvSpPr>
            <p:cNvPr id="6" name="Google Shape;968;p53">
              <a:extLst>
                <a:ext uri="{FF2B5EF4-FFF2-40B4-BE49-F238E27FC236}">
                  <a16:creationId xmlns:a16="http://schemas.microsoft.com/office/drawing/2014/main" id="{B508F803-5F95-CA77-C696-CCC5F8013AC4}"/>
                </a:ext>
              </a:extLst>
            </p:cNvPr>
            <p:cNvSpPr/>
            <p:nvPr/>
          </p:nvSpPr>
          <p:spPr>
            <a:xfrm rot="5400000">
              <a:off x="1706850" y="1829196"/>
              <a:ext cx="360000" cy="180000"/>
            </a:xfrm>
            <a:prstGeom prst="triangle">
              <a:avLst>
                <a:gd name="adj" fmla="val 51093"/>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7" name="Google Shape;969;p53">
              <a:extLst>
                <a:ext uri="{FF2B5EF4-FFF2-40B4-BE49-F238E27FC236}">
                  <a16:creationId xmlns:a16="http://schemas.microsoft.com/office/drawing/2014/main" id="{C1641C86-DF16-267B-7DAB-485ADBC0A0D5}"/>
                </a:ext>
              </a:extLst>
            </p:cNvPr>
            <p:cNvSpPr/>
            <p:nvPr/>
          </p:nvSpPr>
          <p:spPr>
            <a:xfrm>
              <a:off x="1119600" y="1559196"/>
              <a:ext cx="720000" cy="720000"/>
            </a:xfrm>
            <a:prstGeom prst="ellipse">
              <a:avLst/>
            </a:prstGeom>
            <a:solidFill>
              <a:schemeClr val="accent6"/>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grpSp>
      <p:pic>
        <p:nvPicPr>
          <p:cNvPr id="8" name="Picture 3">
            <a:extLst>
              <a:ext uri="{FF2B5EF4-FFF2-40B4-BE49-F238E27FC236}">
                <a16:creationId xmlns:a16="http://schemas.microsoft.com/office/drawing/2014/main" id="{FBFCFAE7-4D87-5C9B-4FF2-E03956E8CD12}"/>
              </a:ext>
            </a:extLst>
          </p:cNvPr>
          <p:cNvPicPr>
            <a:picLocks noChangeAspect="1"/>
          </p:cNvPicPr>
          <p:nvPr/>
        </p:nvPicPr>
        <p:blipFill>
          <a:blip r:embed="rId4"/>
          <a:srcRect/>
          <a:stretch>
            <a:fillRect/>
          </a:stretch>
        </p:blipFill>
        <p:spPr>
          <a:xfrm>
            <a:off x="1172437" y="2376945"/>
            <a:ext cx="3448764" cy="3919049"/>
          </a:xfrm>
          <a:prstGeom prst="rect">
            <a:avLst/>
          </a:prstGeom>
        </p:spPr>
      </p:pic>
      <p:sp>
        <p:nvSpPr>
          <p:cNvPr id="9" name="TextBox 8">
            <a:extLst>
              <a:ext uri="{FF2B5EF4-FFF2-40B4-BE49-F238E27FC236}">
                <a16:creationId xmlns:a16="http://schemas.microsoft.com/office/drawing/2014/main" id="{2B241A56-1F44-76CB-D5C7-8DF8F71BCD23}"/>
              </a:ext>
            </a:extLst>
          </p:cNvPr>
          <p:cNvSpPr txBox="1"/>
          <p:nvPr/>
        </p:nvSpPr>
        <p:spPr>
          <a:xfrm>
            <a:off x="4537006" y="1630353"/>
            <a:ext cx="3918087" cy="63337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700" b="1"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sym typeface="Arial"/>
              </a:rPr>
              <a:t>HƯỚNG DẪN VỀ NHÀ </a:t>
            </a:r>
            <a:endParaRPr kumimoji="0" lang="en-US" sz="27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sym typeface="Arial"/>
            </a:endParaRPr>
          </a:p>
        </p:txBody>
      </p:sp>
      <p:sp>
        <p:nvSpPr>
          <p:cNvPr id="10" name="TextBox 9">
            <a:extLst>
              <a:ext uri="{FF2B5EF4-FFF2-40B4-BE49-F238E27FC236}">
                <a16:creationId xmlns:a16="http://schemas.microsoft.com/office/drawing/2014/main" id="{DE3C2C6C-FD5F-CDEB-B0AA-3EF31092E108}"/>
              </a:ext>
            </a:extLst>
          </p:cNvPr>
          <p:cNvSpPr txBox="1"/>
          <p:nvPr/>
        </p:nvSpPr>
        <p:spPr>
          <a:xfrm>
            <a:off x="6268827" y="4252544"/>
            <a:ext cx="4116144" cy="118673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Đọc</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và</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chuẩn</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bị</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trước</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p>
          <a:p>
            <a:pPr marL="0" marR="0" lvl="0" indent="0" algn="ctr" defTabSz="914400" rtl="0" eaLnBrk="1" fontAlgn="auto" latinLnBrk="0" hangingPunct="1">
              <a:lnSpc>
                <a:spcPct val="150000"/>
              </a:lnSpc>
              <a:spcBef>
                <a:spcPts val="0"/>
              </a:spcBef>
              <a:spcAft>
                <a:spcPts val="800"/>
              </a:spcAft>
              <a:buClr>
                <a:srgbClr val="000000"/>
              </a:buClr>
              <a:buSzTx/>
              <a:buFont typeface="Arial"/>
              <a:buNone/>
              <a:tabLst/>
              <a:defRPr/>
            </a:pPr>
            <a:r>
              <a:rPr kumimoji="0" lang="vi-VN" sz="2300" b="1"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Phần III, IV </a:t>
            </a:r>
            <a:r>
              <a:rPr kumimoji="0" lang="vi-VN"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của bài học.</a:t>
            </a:r>
            <a:endParaRPr kumimoji="0" lang="en-US" sz="23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sym typeface="Arial"/>
            </a:endParaRPr>
          </a:p>
        </p:txBody>
      </p:sp>
      <p:sp>
        <p:nvSpPr>
          <p:cNvPr id="11" name="TextBox 10">
            <a:extLst>
              <a:ext uri="{FF2B5EF4-FFF2-40B4-BE49-F238E27FC236}">
                <a16:creationId xmlns:a16="http://schemas.microsoft.com/office/drawing/2014/main" id="{4389C0CA-7CAE-34B8-9794-59EEF47D6D39}"/>
              </a:ext>
            </a:extLst>
          </p:cNvPr>
          <p:cNvSpPr txBox="1"/>
          <p:nvPr/>
        </p:nvSpPr>
        <p:spPr>
          <a:xfrm>
            <a:off x="6631288" y="2760625"/>
            <a:ext cx="3186480" cy="107895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300"/>
              </a:spcAft>
              <a:buClr>
                <a:srgbClr val="000000"/>
              </a:buClr>
              <a:buSzTx/>
              <a:buFont typeface="Arial"/>
              <a:buNone/>
              <a:tabLst/>
              <a:defRPr/>
            </a:pP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Hoàn</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thành</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bài</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tập</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trong</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sách</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bài</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 </a:t>
            </a:r>
            <a:r>
              <a:rPr kumimoji="0" lang="en-US" sz="2300" b="0" i="0" u="none" strike="noStrike" kern="0" cap="none" spc="0" normalizeH="0" baseline="0" noProof="0" dirty="0" err="1">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tập</a:t>
            </a:r>
            <a:r>
              <a:rPr kumimoji="0" lang="en-US" sz="2300" b="0" i="0" u="none" strike="noStrike" kern="0" cap="none" spc="0" normalizeH="0" baseline="0" noProof="0" dirty="0">
                <a:ln>
                  <a:noFill/>
                </a:ln>
                <a:solidFill>
                  <a:srgbClr val="000000"/>
                </a:solidFill>
                <a:effectLst/>
                <a:uLnTx/>
                <a:uFillTx/>
                <a:latin typeface="UTM Avo" panose="02040603050506020204" pitchFamily="18"/>
                <a:ea typeface="Times New Roman" panose="02020603050405020304" pitchFamily="18" charset="0"/>
                <a:cs typeface="Times New Roman" panose="02020603050405020304" pitchFamily="18" charset="0"/>
                <a:sym typeface="Arial"/>
              </a:rPr>
              <a:t>.</a:t>
            </a:r>
            <a:endParaRPr kumimoji="0" lang="en-US" sz="23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sym typeface="Arial"/>
            </a:endParaRPr>
          </a:p>
        </p:txBody>
      </p:sp>
      <p:pic>
        <p:nvPicPr>
          <p:cNvPr id="12" name="Picture 4">
            <a:extLst>
              <a:ext uri="{FF2B5EF4-FFF2-40B4-BE49-F238E27FC236}">
                <a16:creationId xmlns:a16="http://schemas.microsoft.com/office/drawing/2014/main" id="{3D79C5F3-BE9C-3648-AB46-A313604027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253019" y="3021145"/>
            <a:ext cx="719880" cy="584003"/>
          </a:xfrm>
          <a:prstGeom prst="rect">
            <a:avLst/>
          </a:prstGeom>
        </p:spPr>
      </p:pic>
      <p:grpSp>
        <p:nvGrpSpPr>
          <p:cNvPr id="13" name="Google Shape;2092;p75">
            <a:extLst>
              <a:ext uri="{FF2B5EF4-FFF2-40B4-BE49-F238E27FC236}">
                <a16:creationId xmlns:a16="http://schemas.microsoft.com/office/drawing/2014/main" id="{B38C941D-3A78-309D-6CA9-7740DF909CF7}"/>
              </a:ext>
            </a:extLst>
          </p:cNvPr>
          <p:cNvGrpSpPr/>
          <p:nvPr/>
        </p:nvGrpSpPr>
        <p:grpSpPr>
          <a:xfrm>
            <a:off x="5290935" y="4518507"/>
            <a:ext cx="602088" cy="520635"/>
            <a:chOff x="1408955" y="2777855"/>
            <a:chExt cx="602088" cy="520635"/>
          </a:xfrm>
        </p:grpSpPr>
        <p:sp>
          <p:nvSpPr>
            <p:cNvPr id="14" name="Google Shape;2093;p75">
              <a:extLst>
                <a:ext uri="{FF2B5EF4-FFF2-40B4-BE49-F238E27FC236}">
                  <a16:creationId xmlns:a16="http://schemas.microsoft.com/office/drawing/2014/main" id="{AB30E14D-1CE0-2102-FAA8-B19F9C7BBECC}"/>
                </a:ext>
              </a:extLst>
            </p:cNvPr>
            <p:cNvSpPr/>
            <p:nvPr/>
          </p:nvSpPr>
          <p:spPr>
            <a:xfrm>
              <a:off x="1408955" y="2917148"/>
              <a:ext cx="365455" cy="364595"/>
            </a:xfrm>
            <a:custGeom>
              <a:avLst/>
              <a:gdLst/>
              <a:ahLst/>
              <a:cxnLst/>
              <a:rect l="l" t="t" r="r" b="b"/>
              <a:pathLst>
                <a:path w="17413" h="17372" extrusionOk="0">
                  <a:moveTo>
                    <a:pt x="8753" y="3807"/>
                  </a:moveTo>
                  <a:cubicBezTo>
                    <a:pt x="11346" y="3807"/>
                    <a:pt x="13450" y="5787"/>
                    <a:pt x="13610" y="8353"/>
                  </a:cubicBezTo>
                  <a:cubicBezTo>
                    <a:pt x="13844" y="11021"/>
                    <a:pt x="11809" y="13356"/>
                    <a:pt x="9140" y="13523"/>
                  </a:cubicBezTo>
                  <a:cubicBezTo>
                    <a:pt x="9037" y="13530"/>
                    <a:pt x="8934" y="13533"/>
                    <a:pt x="8832" y="13533"/>
                  </a:cubicBezTo>
                  <a:cubicBezTo>
                    <a:pt x="6236" y="13533"/>
                    <a:pt x="4128" y="11522"/>
                    <a:pt x="3903" y="8987"/>
                  </a:cubicBezTo>
                  <a:cubicBezTo>
                    <a:pt x="3736" y="6251"/>
                    <a:pt x="5805" y="3983"/>
                    <a:pt x="8440" y="3816"/>
                  </a:cubicBezTo>
                  <a:cubicBezTo>
                    <a:pt x="8545" y="3810"/>
                    <a:pt x="8649" y="3807"/>
                    <a:pt x="8753" y="3807"/>
                  </a:cubicBezTo>
                  <a:close/>
                  <a:moveTo>
                    <a:pt x="8668" y="0"/>
                  </a:moveTo>
                  <a:cubicBezTo>
                    <a:pt x="8500" y="0"/>
                    <a:pt x="8334" y="5"/>
                    <a:pt x="8173" y="14"/>
                  </a:cubicBezTo>
                  <a:cubicBezTo>
                    <a:pt x="7539" y="47"/>
                    <a:pt x="6872" y="180"/>
                    <a:pt x="6238" y="347"/>
                  </a:cubicBezTo>
                  <a:cubicBezTo>
                    <a:pt x="6205" y="347"/>
                    <a:pt x="6172" y="414"/>
                    <a:pt x="6172" y="481"/>
                  </a:cubicBezTo>
                  <a:lnTo>
                    <a:pt x="6505" y="1581"/>
                  </a:lnTo>
                  <a:cubicBezTo>
                    <a:pt x="5705" y="1848"/>
                    <a:pt x="4937" y="2215"/>
                    <a:pt x="4237" y="2749"/>
                  </a:cubicBezTo>
                  <a:lnTo>
                    <a:pt x="3536" y="1848"/>
                  </a:lnTo>
                  <a:cubicBezTo>
                    <a:pt x="3536" y="1815"/>
                    <a:pt x="3503" y="1815"/>
                    <a:pt x="3436" y="1815"/>
                  </a:cubicBezTo>
                  <a:cubicBezTo>
                    <a:pt x="3403" y="1815"/>
                    <a:pt x="3403" y="1815"/>
                    <a:pt x="3370" y="1848"/>
                  </a:cubicBezTo>
                  <a:cubicBezTo>
                    <a:pt x="2335" y="2649"/>
                    <a:pt x="1502" y="3683"/>
                    <a:pt x="934" y="4817"/>
                  </a:cubicBezTo>
                  <a:cubicBezTo>
                    <a:pt x="901" y="4850"/>
                    <a:pt x="934" y="4917"/>
                    <a:pt x="1001" y="4917"/>
                  </a:cubicBezTo>
                  <a:lnTo>
                    <a:pt x="2035" y="5484"/>
                  </a:lnTo>
                  <a:cubicBezTo>
                    <a:pt x="1735" y="6085"/>
                    <a:pt x="1535" y="6718"/>
                    <a:pt x="1401" y="7385"/>
                  </a:cubicBezTo>
                  <a:lnTo>
                    <a:pt x="234" y="7219"/>
                  </a:lnTo>
                  <a:cubicBezTo>
                    <a:pt x="201" y="7219"/>
                    <a:pt x="101" y="7252"/>
                    <a:pt x="101" y="7319"/>
                  </a:cubicBezTo>
                  <a:cubicBezTo>
                    <a:pt x="34" y="7919"/>
                    <a:pt x="0" y="8586"/>
                    <a:pt x="34" y="9220"/>
                  </a:cubicBezTo>
                  <a:cubicBezTo>
                    <a:pt x="67" y="9854"/>
                    <a:pt x="201" y="10521"/>
                    <a:pt x="367" y="11155"/>
                  </a:cubicBezTo>
                  <a:cubicBezTo>
                    <a:pt x="367" y="11188"/>
                    <a:pt x="434" y="11222"/>
                    <a:pt x="501" y="11222"/>
                  </a:cubicBezTo>
                  <a:lnTo>
                    <a:pt x="1602" y="10888"/>
                  </a:lnTo>
                  <a:cubicBezTo>
                    <a:pt x="1868" y="11689"/>
                    <a:pt x="2235" y="12422"/>
                    <a:pt x="2769" y="13156"/>
                  </a:cubicBezTo>
                  <a:lnTo>
                    <a:pt x="1868" y="13857"/>
                  </a:lnTo>
                  <a:cubicBezTo>
                    <a:pt x="1835" y="13857"/>
                    <a:pt x="1835" y="13890"/>
                    <a:pt x="1835" y="13923"/>
                  </a:cubicBezTo>
                  <a:cubicBezTo>
                    <a:pt x="1835" y="13990"/>
                    <a:pt x="1835" y="13990"/>
                    <a:pt x="1868" y="14024"/>
                  </a:cubicBezTo>
                  <a:cubicBezTo>
                    <a:pt x="2669" y="15058"/>
                    <a:pt x="3703" y="15892"/>
                    <a:pt x="4837" y="16425"/>
                  </a:cubicBezTo>
                  <a:cubicBezTo>
                    <a:pt x="4848" y="16446"/>
                    <a:pt x="4864" y="16454"/>
                    <a:pt x="4883" y="16454"/>
                  </a:cubicBezTo>
                  <a:cubicBezTo>
                    <a:pt x="4923" y="16454"/>
                    <a:pt x="4971" y="16415"/>
                    <a:pt x="4971" y="16392"/>
                  </a:cubicBezTo>
                  <a:lnTo>
                    <a:pt x="5504" y="15358"/>
                  </a:lnTo>
                  <a:cubicBezTo>
                    <a:pt x="6138" y="15658"/>
                    <a:pt x="6739" y="15858"/>
                    <a:pt x="7406" y="15992"/>
                  </a:cubicBezTo>
                  <a:lnTo>
                    <a:pt x="7239" y="17159"/>
                  </a:lnTo>
                  <a:lnTo>
                    <a:pt x="7239" y="17226"/>
                  </a:lnTo>
                  <a:cubicBezTo>
                    <a:pt x="7239" y="17259"/>
                    <a:pt x="7306" y="17259"/>
                    <a:pt x="7339" y="17259"/>
                  </a:cubicBezTo>
                  <a:cubicBezTo>
                    <a:pt x="7814" y="17334"/>
                    <a:pt x="8309" y="17372"/>
                    <a:pt x="8779" y="17372"/>
                  </a:cubicBezTo>
                  <a:cubicBezTo>
                    <a:pt x="8936" y="17372"/>
                    <a:pt x="9090" y="17368"/>
                    <a:pt x="9240" y="17359"/>
                  </a:cubicBezTo>
                  <a:cubicBezTo>
                    <a:pt x="9874" y="17326"/>
                    <a:pt x="10541" y="17192"/>
                    <a:pt x="11175" y="17026"/>
                  </a:cubicBezTo>
                  <a:cubicBezTo>
                    <a:pt x="11208" y="17026"/>
                    <a:pt x="11208" y="16992"/>
                    <a:pt x="11242" y="16992"/>
                  </a:cubicBezTo>
                  <a:lnTo>
                    <a:pt x="11242" y="16892"/>
                  </a:lnTo>
                  <a:lnTo>
                    <a:pt x="10908" y="15758"/>
                  </a:lnTo>
                  <a:cubicBezTo>
                    <a:pt x="11709" y="15525"/>
                    <a:pt x="12476" y="15158"/>
                    <a:pt x="13177" y="14657"/>
                  </a:cubicBezTo>
                  <a:lnTo>
                    <a:pt x="13877" y="15558"/>
                  </a:lnTo>
                  <a:cubicBezTo>
                    <a:pt x="13877" y="15591"/>
                    <a:pt x="13910" y="15591"/>
                    <a:pt x="13977" y="15591"/>
                  </a:cubicBezTo>
                  <a:cubicBezTo>
                    <a:pt x="14010" y="15591"/>
                    <a:pt x="14010" y="15591"/>
                    <a:pt x="14044" y="15558"/>
                  </a:cubicBezTo>
                  <a:cubicBezTo>
                    <a:pt x="15078" y="14757"/>
                    <a:pt x="15912" y="13723"/>
                    <a:pt x="16479" y="12589"/>
                  </a:cubicBezTo>
                  <a:cubicBezTo>
                    <a:pt x="16512" y="12556"/>
                    <a:pt x="16479" y="12489"/>
                    <a:pt x="16412" y="12489"/>
                  </a:cubicBezTo>
                  <a:lnTo>
                    <a:pt x="15378" y="11922"/>
                  </a:lnTo>
                  <a:cubicBezTo>
                    <a:pt x="15678" y="11322"/>
                    <a:pt x="15878" y="10688"/>
                    <a:pt x="16012" y="10021"/>
                  </a:cubicBezTo>
                  <a:lnTo>
                    <a:pt x="17179" y="10187"/>
                  </a:lnTo>
                  <a:lnTo>
                    <a:pt x="17213" y="10187"/>
                  </a:lnTo>
                  <a:cubicBezTo>
                    <a:pt x="17246" y="10187"/>
                    <a:pt x="17313" y="10154"/>
                    <a:pt x="17313" y="10087"/>
                  </a:cubicBezTo>
                  <a:cubicBezTo>
                    <a:pt x="17380" y="9487"/>
                    <a:pt x="17413" y="8820"/>
                    <a:pt x="17380" y="8186"/>
                  </a:cubicBezTo>
                  <a:cubicBezTo>
                    <a:pt x="17380" y="7419"/>
                    <a:pt x="17313" y="6818"/>
                    <a:pt x="17079" y="6185"/>
                  </a:cubicBezTo>
                  <a:cubicBezTo>
                    <a:pt x="17079" y="6151"/>
                    <a:pt x="17046" y="6085"/>
                    <a:pt x="16979" y="6085"/>
                  </a:cubicBezTo>
                  <a:lnTo>
                    <a:pt x="16913" y="6085"/>
                  </a:lnTo>
                  <a:lnTo>
                    <a:pt x="15812" y="6418"/>
                  </a:lnTo>
                  <a:cubicBezTo>
                    <a:pt x="15545" y="5651"/>
                    <a:pt x="15178" y="4884"/>
                    <a:pt x="14644" y="4183"/>
                  </a:cubicBezTo>
                  <a:lnTo>
                    <a:pt x="15545" y="3483"/>
                  </a:lnTo>
                  <a:cubicBezTo>
                    <a:pt x="15578" y="3483"/>
                    <a:pt x="15578" y="3416"/>
                    <a:pt x="15578" y="3383"/>
                  </a:cubicBezTo>
                  <a:cubicBezTo>
                    <a:pt x="15578" y="3349"/>
                    <a:pt x="15578" y="3349"/>
                    <a:pt x="15545" y="3349"/>
                  </a:cubicBezTo>
                  <a:cubicBezTo>
                    <a:pt x="14744" y="2315"/>
                    <a:pt x="13710" y="1481"/>
                    <a:pt x="12576" y="914"/>
                  </a:cubicBezTo>
                  <a:cubicBezTo>
                    <a:pt x="12567" y="905"/>
                    <a:pt x="12553" y="901"/>
                    <a:pt x="12538" y="901"/>
                  </a:cubicBezTo>
                  <a:cubicBezTo>
                    <a:pt x="12496" y="901"/>
                    <a:pt x="12443" y="932"/>
                    <a:pt x="12443" y="981"/>
                  </a:cubicBezTo>
                  <a:lnTo>
                    <a:pt x="11909" y="2015"/>
                  </a:lnTo>
                  <a:cubicBezTo>
                    <a:pt x="11275" y="1715"/>
                    <a:pt x="10675" y="1515"/>
                    <a:pt x="10008" y="1381"/>
                  </a:cubicBezTo>
                  <a:lnTo>
                    <a:pt x="10174" y="214"/>
                  </a:lnTo>
                  <a:cubicBezTo>
                    <a:pt x="10174" y="180"/>
                    <a:pt x="10108" y="80"/>
                    <a:pt x="10074" y="80"/>
                  </a:cubicBezTo>
                  <a:cubicBezTo>
                    <a:pt x="9610" y="31"/>
                    <a:pt x="9129" y="0"/>
                    <a:pt x="86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
          <p:nvSpPr>
            <p:cNvPr id="15" name="Google Shape;2094;p75">
              <a:extLst>
                <a:ext uri="{FF2B5EF4-FFF2-40B4-BE49-F238E27FC236}">
                  <a16:creationId xmlns:a16="http://schemas.microsoft.com/office/drawing/2014/main" id="{41B29A91-A11F-11D1-769B-148BC47AA787}"/>
                </a:ext>
              </a:extLst>
            </p:cNvPr>
            <p:cNvSpPr/>
            <p:nvPr/>
          </p:nvSpPr>
          <p:spPr>
            <a:xfrm>
              <a:off x="1743599" y="2834122"/>
              <a:ext cx="267444" cy="268850"/>
            </a:xfrm>
            <a:custGeom>
              <a:avLst/>
              <a:gdLst/>
              <a:ahLst/>
              <a:cxnLst/>
              <a:rect l="l" t="t" r="r" b="b"/>
              <a:pathLst>
                <a:path w="12743" h="12810" extrusionOk="0">
                  <a:moveTo>
                    <a:pt x="6443" y="3127"/>
                  </a:moveTo>
                  <a:cubicBezTo>
                    <a:pt x="8111" y="3127"/>
                    <a:pt x="9545" y="4451"/>
                    <a:pt x="9640" y="6171"/>
                  </a:cubicBezTo>
                  <a:cubicBezTo>
                    <a:pt x="9774" y="7972"/>
                    <a:pt x="8406" y="9507"/>
                    <a:pt x="6605" y="9640"/>
                  </a:cubicBezTo>
                  <a:cubicBezTo>
                    <a:pt x="6525" y="9646"/>
                    <a:pt x="6446" y="9649"/>
                    <a:pt x="6368" y="9649"/>
                  </a:cubicBezTo>
                  <a:cubicBezTo>
                    <a:pt x="4671" y="9649"/>
                    <a:pt x="3263" y="8294"/>
                    <a:pt x="3136" y="6605"/>
                  </a:cubicBezTo>
                  <a:cubicBezTo>
                    <a:pt x="3036" y="4803"/>
                    <a:pt x="4403" y="3269"/>
                    <a:pt x="6205" y="3136"/>
                  </a:cubicBezTo>
                  <a:cubicBezTo>
                    <a:pt x="6284" y="3130"/>
                    <a:pt x="6364" y="3127"/>
                    <a:pt x="6443" y="3127"/>
                  </a:cubicBezTo>
                  <a:close/>
                  <a:moveTo>
                    <a:pt x="5604" y="0"/>
                  </a:moveTo>
                  <a:cubicBezTo>
                    <a:pt x="5137" y="33"/>
                    <a:pt x="4704" y="167"/>
                    <a:pt x="4237" y="334"/>
                  </a:cubicBezTo>
                  <a:cubicBezTo>
                    <a:pt x="3770" y="500"/>
                    <a:pt x="3336" y="701"/>
                    <a:pt x="2936" y="967"/>
                  </a:cubicBezTo>
                  <a:cubicBezTo>
                    <a:pt x="2902" y="1001"/>
                    <a:pt x="2902" y="1034"/>
                    <a:pt x="2902" y="1067"/>
                  </a:cubicBezTo>
                  <a:lnTo>
                    <a:pt x="3336" y="1835"/>
                  </a:lnTo>
                  <a:cubicBezTo>
                    <a:pt x="2869" y="2168"/>
                    <a:pt x="2402" y="2602"/>
                    <a:pt x="2035" y="3069"/>
                  </a:cubicBezTo>
                  <a:lnTo>
                    <a:pt x="1301" y="2602"/>
                  </a:lnTo>
                  <a:lnTo>
                    <a:pt x="1268" y="2602"/>
                  </a:lnTo>
                  <a:cubicBezTo>
                    <a:pt x="1268" y="2602"/>
                    <a:pt x="1234" y="2602"/>
                    <a:pt x="1234" y="2635"/>
                  </a:cubicBezTo>
                  <a:cubicBezTo>
                    <a:pt x="634" y="3436"/>
                    <a:pt x="267" y="4303"/>
                    <a:pt x="100" y="5204"/>
                  </a:cubicBezTo>
                  <a:cubicBezTo>
                    <a:pt x="100" y="5270"/>
                    <a:pt x="100" y="5304"/>
                    <a:pt x="134" y="5304"/>
                  </a:cubicBezTo>
                  <a:lnTo>
                    <a:pt x="968" y="5471"/>
                  </a:lnTo>
                  <a:cubicBezTo>
                    <a:pt x="901" y="5971"/>
                    <a:pt x="901" y="6471"/>
                    <a:pt x="934" y="6972"/>
                  </a:cubicBezTo>
                  <a:lnTo>
                    <a:pt x="67" y="7105"/>
                  </a:lnTo>
                  <a:cubicBezTo>
                    <a:pt x="0" y="7105"/>
                    <a:pt x="0" y="7105"/>
                    <a:pt x="0" y="7138"/>
                  </a:cubicBezTo>
                  <a:lnTo>
                    <a:pt x="0" y="7172"/>
                  </a:lnTo>
                  <a:cubicBezTo>
                    <a:pt x="0" y="7205"/>
                    <a:pt x="0" y="7305"/>
                    <a:pt x="67" y="7339"/>
                  </a:cubicBezTo>
                  <a:cubicBezTo>
                    <a:pt x="134" y="7772"/>
                    <a:pt x="234" y="8173"/>
                    <a:pt x="334" y="8539"/>
                  </a:cubicBezTo>
                  <a:cubicBezTo>
                    <a:pt x="501" y="9006"/>
                    <a:pt x="734" y="9440"/>
                    <a:pt x="968" y="9840"/>
                  </a:cubicBezTo>
                  <a:lnTo>
                    <a:pt x="1001" y="9874"/>
                  </a:lnTo>
                  <a:lnTo>
                    <a:pt x="1068" y="9874"/>
                  </a:lnTo>
                  <a:lnTo>
                    <a:pt x="1801" y="9440"/>
                  </a:lnTo>
                  <a:cubicBezTo>
                    <a:pt x="2135" y="9940"/>
                    <a:pt x="2569" y="10374"/>
                    <a:pt x="3069" y="10774"/>
                  </a:cubicBezTo>
                  <a:lnTo>
                    <a:pt x="2569" y="11475"/>
                  </a:lnTo>
                  <a:lnTo>
                    <a:pt x="2569" y="11508"/>
                  </a:lnTo>
                  <a:cubicBezTo>
                    <a:pt x="2569" y="11542"/>
                    <a:pt x="2569" y="11542"/>
                    <a:pt x="2602" y="11542"/>
                  </a:cubicBezTo>
                  <a:cubicBezTo>
                    <a:pt x="3403" y="12142"/>
                    <a:pt x="4270" y="12509"/>
                    <a:pt x="5204" y="12676"/>
                  </a:cubicBezTo>
                  <a:cubicBezTo>
                    <a:pt x="5237" y="12676"/>
                    <a:pt x="5271" y="12676"/>
                    <a:pt x="5271" y="12642"/>
                  </a:cubicBezTo>
                  <a:lnTo>
                    <a:pt x="5437" y="11808"/>
                  </a:lnTo>
                  <a:cubicBezTo>
                    <a:pt x="5731" y="11848"/>
                    <a:pt x="6024" y="11864"/>
                    <a:pt x="6317" y="11864"/>
                  </a:cubicBezTo>
                  <a:cubicBezTo>
                    <a:pt x="6524" y="11864"/>
                    <a:pt x="6731" y="11856"/>
                    <a:pt x="6938" y="11842"/>
                  </a:cubicBezTo>
                  <a:lnTo>
                    <a:pt x="7039" y="12709"/>
                  </a:lnTo>
                  <a:cubicBezTo>
                    <a:pt x="7039" y="12776"/>
                    <a:pt x="7072" y="12809"/>
                    <a:pt x="7105" y="12809"/>
                  </a:cubicBezTo>
                  <a:cubicBezTo>
                    <a:pt x="7572" y="12776"/>
                    <a:pt x="8006" y="12642"/>
                    <a:pt x="8473" y="12476"/>
                  </a:cubicBezTo>
                  <a:cubicBezTo>
                    <a:pt x="8940" y="12309"/>
                    <a:pt x="9374" y="12109"/>
                    <a:pt x="9774" y="11842"/>
                  </a:cubicBezTo>
                  <a:cubicBezTo>
                    <a:pt x="9807" y="11808"/>
                    <a:pt x="9807" y="11775"/>
                    <a:pt x="9807" y="11708"/>
                  </a:cubicBezTo>
                  <a:lnTo>
                    <a:pt x="9374" y="10975"/>
                  </a:lnTo>
                  <a:cubicBezTo>
                    <a:pt x="9874" y="10641"/>
                    <a:pt x="10308" y="10207"/>
                    <a:pt x="10708" y="9707"/>
                  </a:cubicBezTo>
                  <a:lnTo>
                    <a:pt x="11408" y="10207"/>
                  </a:lnTo>
                  <a:lnTo>
                    <a:pt x="11442" y="10207"/>
                  </a:lnTo>
                  <a:cubicBezTo>
                    <a:pt x="11475" y="10207"/>
                    <a:pt x="11475" y="10207"/>
                    <a:pt x="11475" y="10174"/>
                  </a:cubicBezTo>
                  <a:cubicBezTo>
                    <a:pt x="12075" y="9373"/>
                    <a:pt x="12442" y="8506"/>
                    <a:pt x="12609" y="7605"/>
                  </a:cubicBezTo>
                  <a:cubicBezTo>
                    <a:pt x="12609" y="7539"/>
                    <a:pt x="12609" y="7505"/>
                    <a:pt x="12576" y="7505"/>
                  </a:cubicBezTo>
                  <a:lnTo>
                    <a:pt x="11742" y="7339"/>
                  </a:lnTo>
                  <a:cubicBezTo>
                    <a:pt x="11809" y="6838"/>
                    <a:pt x="11809" y="6338"/>
                    <a:pt x="11775" y="5838"/>
                  </a:cubicBezTo>
                  <a:lnTo>
                    <a:pt x="12643" y="5704"/>
                  </a:lnTo>
                  <a:cubicBezTo>
                    <a:pt x="12709" y="5704"/>
                    <a:pt x="12743" y="5671"/>
                    <a:pt x="12743" y="5637"/>
                  </a:cubicBezTo>
                  <a:cubicBezTo>
                    <a:pt x="12643" y="5137"/>
                    <a:pt x="12576" y="4670"/>
                    <a:pt x="12409" y="4270"/>
                  </a:cubicBezTo>
                  <a:cubicBezTo>
                    <a:pt x="12242" y="3803"/>
                    <a:pt x="12042" y="3369"/>
                    <a:pt x="11775" y="2969"/>
                  </a:cubicBezTo>
                  <a:cubicBezTo>
                    <a:pt x="11742" y="2902"/>
                    <a:pt x="11709" y="2902"/>
                    <a:pt x="11642" y="2902"/>
                  </a:cubicBezTo>
                  <a:lnTo>
                    <a:pt x="10908" y="3369"/>
                  </a:lnTo>
                  <a:cubicBezTo>
                    <a:pt x="10574" y="2869"/>
                    <a:pt x="10141" y="2402"/>
                    <a:pt x="9640" y="2035"/>
                  </a:cubicBezTo>
                  <a:lnTo>
                    <a:pt x="10141" y="1334"/>
                  </a:lnTo>
                  <a:lnTo>
                    <a:pt x="10141" y="1301"/>
                  </a:lnTo>
                  <a:cubicBezTo>
                    <a:pt x="10141" y="1301"/>
                    <a:pt x="10141" y="1234"/>
                    <a:pt x="10107" y="1234"/>
                  </a:cubicBezTo>
                  <a:cubicBezTo>
                    <a:pt x="9307" y="667"/>
                    <a:pt x="8440" y="300"/>
                    <a:pt x="7506" y="133"/>
                  </a:cubicBezTo>
                  <a:cubicBezTo>
                    <a:pt x="7472" y="133"/>
                    <a:pt x="7439" y="133"/>
                    <a:pt x="7439" y="167"/>
                  </a:cubicBezTo>
                  <a:lnTo>
                    <a:pt x="7272" y="1001"/>
                  </a:lnTo>
                  <a:cubicBezTo>
                    <a:pt x="6979" y="962"/>
                    <a:pt x="6686" y="945"/>
                    <a:pt x="6393" y="945"/>
                  </a:cubicBezTo>
                  <a:cubicBezTo>
                    <a:pt x="6186" y="945"/>
                    <a:pt x="5978" y="954"/>
                    <a:pt x="5771" y="967"/>
                  </a:cubicBezTo>
                  <a:lnTo>
                    <a:pt x="5704" y="67"/>
                  </a:lnTo>
                  <a:cubicBezTo>
                    <a:pt x="5704" y="33"/>
                    <a:pt x="5638" y="0"/>
                    <a:pt x="56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6" name="Google Shape;2095;p75">
              <a:extLst>
                <a:ext uri="{FF2B5EF4-FFF2-40B4-BE49-F238E27FC236}">
                  <a16:creationId xmlns:a16="http://schemas.microsoft.com/office/drawing/2014/main" id="{F79E37F2-4947-5754-EB51-CBBD8FC7B73F}"/>
                </a:ext>
              </a:extLst>
            </p:cNvPr>
            <p:cNvSpPr/>
            <p:nvPr/>
          </p:nvSpPr>
          <p:spPr>
            <a:xfrm>
              <a:off x="1761103" y="3107839"/>
              <a:ext cx="184837" cy="183725"/>
            </a:xfrm>
            <a:custGeom>
              <a:avLst/>
              <a:gdLst/>
              <a:ahLst/>
              <a:cxnLst/>
              <a:rect l="l" t="t" r="r" b="b"/>
              <a:pathLst>
                <a:path w="8807" h="8754" extrusionOk="0">
                  <a:moveTo>
                    <a:pt x="4469" y="2801"/>
                  </a:moveTo>
                  <a:cubicBezTo>
                    <a:pt x="5276" y="2801"/>
                    <a:pt x="5973" y="3394"/>
                    <a:pt x="6038" y="4270"/>
                  </a:cubicBezTo>
                  <a:cubicBezTo>
                    <a:pt x="6071" y="5104"/>
                    <a:pt x="5437" y="5838"/>
                    <a:pt x="4570" y="5872"/>
                  </a:cubicBezTo>
                  <a:cubicBezTo>
                    <a:pt x="4528" y="5875"/>
                    <a:pt x="4486" y="5876"/>
                    <a:pt x="4445" y="5876"/>
                  </a:cubicBezTo>
                  <a:cubicBezTo>
                    <a:pt x="3633" y="5876"/>
                    <a:pt x="2967" y="5263"/>
                    <a:pt x="2936" y="4437"/>
                  </a:cubicBezTo>
                  <a:cubicBezTo>
                    <a:pt x="2902" y="3603"/>
                    <a:pt x="3536" y="2836"/>
                    <a:pt x="4403" y="2803"/>
                  </a:cubicBezTo>
                  <a:cubicBezTo>
                    <a:pt x="4425" y="2802"/>
                    <a:pt x="4447" y="2801"/>
                    <a:pt x="4469" y="2801"/>
                  </a:cubicBezTo>
                  <a:close/>
                  <a:moveTo>
                    <a:pt x="4136" y="1"/>
                  </a:moveTo>
                  <a:cubicBezTo>
                    <a:pt x="3803" y="34"/>
                    <a:pt x="3536" y="101"/>
                    <a:pt x="3202" y="167"/>
                  </a:cubicBezTo>
                  <a:cubicBezTo>
                    <a:pt x="3136" y="167"/>
                    <a:pt x="3136" y="201"/>
                    <a:pt x="3136" y="268"/>
                  </a:cubicBezTo>
                  <a:lnTo>
                    <a:pt x="3302" y="835"/>
                  </a:lnTo>
                  <a:cubicBezTo>
                    <a:pt x="2902" y="968"/>
                    <a:pt x="2502" y="1168"/>
                    <a:pt x="2168" y="1435"/>
                  </a:cubicBezTo>
                  <a:lnTo>
                    <a:pt x="1801" y="968"/>
                  </a:lnTo>
                  <a:lnTo>
                    <a:pt x="1735" y="968"/>
                  </a:lnTo>
                  <a:cubicBezTo>
                    <a:pt x="1468" y="1168"/>
                    <a:pt x="1234" y="1368"/>
                    <a:pt x="1001" y="1635"/>
                  </a:cubicBezTo>
                  <a:cubicBezTo>
                    <a:pt x="801" y="1869"/>
                    <a:pt x="634" y="2136"/>
                    <a:pt x="467" y="2436"/>
                  </a:cubicBezTo>
                  <a:cubicBezTo>
                    <a:pt x="467" y="2469"/>
                    <a:pt x="467" y="2469"/>
                    <a:pt x="500" y="2502"/>
                  </a:cubicBezTo>
                  <a:lnTo>
                    <a:pt x="1068" y="2769"/>
                  </a:lnTo>
                  <a:cubicBezTo>
                    <a:pt x="901" y="3036"/>
                    <a:pt x="801" y="3370"/>
                    <a:pt x="734" y="3703"/>
                  </a:cubicBezTo>
                  <a:lnTo>
                    <a:pt x="134" y="3637"/>
                  </a:lnTo>
                  <a:cubicBezTo>
                    <a:pt x="100" y="3637"/>
                    <a:pt x="100" y="3670"/>
                    <a:pt x="100" y="3670"/>
                  </a:cubicBezTo>
                  <a:cubicBezTo>
                    <a:pt x="67" y="4004"/>
                    <a:pt x="0" y="4337"/>
                    <a:pt x="67" y="4637"/>
                  </a:cubicBezTo>
                  <a:cubicBezTo>
                    <a:pt x="100" y="4971"/>
                    <a:pt x="134" y="5271"/>
                    <a:pt x="234" y="5605"/>
                  </a:cubicBezTo>
                  <a:cubicBezTo>
                    <a:pt x="234" y="5638"/>
                    <a:pt x="267" y="5638"/>
                    <a:pt x="300" y="5638"/>
                  </a:cubicBezTo>
                  <a:lnTo>
                    <a:pt x="901" y="5471"/>
                  </a:lnTo>
                  <a:cubicBezTo>
                    <a:pt x="1001" y="5872"/>
                    <a:pt x="1234" y="6272"/>
                    <a:pt x="1468" y="6605"/>
                  </a:cubicBezTo>
                  <a:lnTo>
                    <a:pt x="1001" y="6972"/>
                  </a:lnTo>
                  <a:lnTo>
                    <a:pt x="1001" y="7006"/>
                  </a:lnTo>
                  <a:lnTo>
                    <a:pt x="1001" y="7072"/>
                  </a:lnTo>
                  <a:cubicBezTo>
                    <a:pt x="1434" y="7539"/>
                    <a:pt x="1935" y="8006"/>
                    <a:pt x="2502" y="8273"/>
                  </a:cubicBezTo>
                  <a:cubicBezTo>
                    <a:pt x="2569" y="8273"/>
                    <a:pt x="2569" y="8273"/>
                    <a:pt x="2602" y="8207"/>
                  </a:cubicBezTo>
                  <a:lnTo>
                    <a:pt x="2835" y="7673"/>
                  </a:lnTo>
                  <a:cubicBezTo>
                    <a:pt x="3136" y="7840"/>
                    <a:pt x="3469" y="7940"/>
                    <a:pt x="3803" y="8006"/>
                  </a:cubicBezTo>
                  <a:lnTo>
                    <a:pt x="3736" y="8607"/>
                  </a:lnTo>
                  <a:lnTo>
                    <a:pt x="3736" y="8640"/>
                  </a:lnTo>
                  <a:lnTo>
                    <a:pt x="3769" y="8674"/>
                  </a:lnTo>
                  <a:cubicBezTo>
                    <a:pt x="4014" y="8722"/>
                    <a:pt x="4258" y="8753"/>
                    <a:pt x="4489" y="8753"/>
                  </a:cubicBezTo>
                  <a:cubicBezTo>
                    <a:pt x="4574" y="8753"/>
                    <a:pt x="4656" y="8749"/>
                    <a:pt x="4737" y="8740"/>
                  </a:cubicBezTo>
                  <a:cubicBezTo>
                    <a:pt x="5070" y="8674"/>
                    <a:pt x="5337" y="8640"/>
                    <a:pt x="5671" y="8573"/>
                  </a:cubicBezTo>
                  <a:cubicBezTo>
                    <a:pt x="5671" y="8573"/>
                    <a:pt x="5738" y="8573"/>
                    <a:pt x="5738" y="8507"/>
                  </a:cubicBezTo>
                  <a:lnTo>
                    <a:pt x="5738" y="8473"/>
                  </a:lnTo>
                  <a:lnTo>
                    <a:pt x="5571" y="7906"/>
                  </a:lnTo>
                  <a:cubicBezTo>
                    <a:pt x="5971" y="7773"/>
                    <a:pt x="6338" y="7539"/>
                    <a:pt x="6672" y="7306"/>
                  </a:cubicBezTo>
                  <a:lnTo>
                    <a:pt x="7072" y="7773"/>
                  </a:lnTo>
                  <a:lnTo>
                    <a:pt x="7105" y="7806"/>
                  </a:lnTo>
                  <a:lnTo>
                    <a:pt x="7139" y="7806"/>
                  </a:lnTo>
                  <a:cubicBezTo>
                    <a:pt x="7639" y="7406"/>
                    <a:pt x="8106" y="6906"/>
                    <a:pt x="8339" y="6305"/>
                  </a:cubicBezTo>
                  <a:cubicBezTo>
                    <a:pt x="8339" y="6272"/>
                    <a:pt x="8339" y="6272"/>
                    <a:pt x="8306" y="6238"/>
                  </a:cubicBezTo>
                  <a:lnTo>
                    <a:pt x="7772" y="5972"/>
                  </a:lnTo>
                  <a:cubicBezTo>
                    <a:pt x="7939" y="5671"/>
                    <a:pt x="8006" y="5338"/>
                    <a:pt x="8106" y="5004"/>
                  </a:cubicBezTo>
                  <a:lnTo>
                    <a:pt x="8673" y="5104"/>
                  </a:lnTo>
                  <a:cubicBezTo>
                    <a:pt x="8740" y="5104"/>
                    <a:pt x="8740" y="5104"/>
                    <a:pt x="8740" y="5038"/>
                  </a:cubicBezTo>
                  <a:cubicBezTo>
                    <a:pt x="8773" y="4704"/>
                    <a:pt x="8806" y="4437"/>
                    <a:pt x="8773" y="4104"/>
                  </a:cubicBezTo>
                  <a:cubicBezTo>
                    <a:pt x="8773" y="3737"/>
                    <a:pt x="8740" y="3436"/>
                    <a:pt x="8640" y="3103"/>
                  </a:cubicBezTo>
                  <a:cubicBezTo>
                    <a:pt x="8640" y="3036"/>
                    <a:pt x="8606" y="3036"/>
                    <a:pt x="8573" y="3036"/>
                  </a:cubicBezTo>
                  <a:lnTo>
                    <a:pt x="7972" y="3203"/>
                  </a:lnTo>
                  <a:cubicBezTo>
                    <a:pt x="7872" y="2803"/>
                    <a:pt x="7639" y="2436"/>
                    <a:pt x="7405" y="2102"/>
                  </a:cubicBezTo>
                  <a:lnTo>
                    <a:pt x="7872" y="1702"/>
                  </a:lnTo>
                  <a:lnTo>
                    <a:pt x="7872" y="1669"/>
                  </a:lnTo>
                  <a:lnTo>
                    <a:pt x="7872" y="1635"/>
                  </a:lnTo>
                  <a:cubicBezTo>
                    <a:pt x="7439" y="1135"/>
                    <a:pt x="6938" y="668"/>
                    <a:pt x="6371" y="434"/>
                  </a:cubicBezTo>
                  <a:cubicBezTo>
                    <a:pt x="6305" y="434"/>
                    <a:pt x="6305" y="434"/>
                    <a:pt x="6271" y="468"/>
                  </a:cubicBezTo>
                  <a:lnTo>
                    <a:pt x="6038" y="1001"/>
                  </a:lnTo>
                  <a:cubicBezTo>
                    <a:pt x="5738" y="835"/>
                    <a:pt x="5404" y="768"/>
                    <a:pt x="5070" y="668"/>
                  </a:cubicBezTo>
                  <a:lnTo>
                    <a:pt x="5137" y="101"/>
                  </a:lnTo>
                  <a:cubicBezTo>
                    <a:pt x="5137" y="34"/>
                    <a:pt x="5137" y="34"/>
                    <a:pt x="5104" y="34"/>
                  </a:cubicBezTo>
                  <a:cubicBezTo>
                    <a:pt x="4870" y="1"/>
                    <a:pt x="4603" y="1"/>
                    <a:pt x="437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7" name="Google Shape;2096;p75">
              <a:extLst>
                <a:ext uri="{FF2B5EF4-FFF2-40B4-BE49-F238E27FC236}">
                  <a16:creationId xmlns:a16="http://schemas.microsoft.com/office/drawing/2014/main" id="{40312001-B7A7-F7CF-D967-BB0140C1449C}"/>
                </a:ext>
              </a:extLst>
            </p:cNvPr>
            <p:cNvSpPr/>
            <p:nvPr/>
          </p:nvSpPr>
          <p:spPr>
            <a:xfrm>
              <a:off x="1461466" y="2976227"/>
              <a:ext cx="77003" cy="155475"/>
            </a:xfrm>
            <a:custGeom>
              <a:avLst/>
              <a:gdLst/>
              <a:ahLst/>
              <a:cxnLst/>
              <a:rect l="l" t="t" r="r" b="b"/>
              <a:pathLst>
                <a:path w="3669" h="7408" extrusionOk="0">
                  <a:moveTo>
                    <a:pt x="3424" y="1"/>
                  </a:moveTo>
                  <a:cubicBezTo>
                    <a:pt x="3395" y="1"/>
                    <a:pt x="3365" y="11"/>
                    <a:pt x="3336" y="34"/>
                  </a:cubicBezTo>
                  <a:cubicBezTo>
                    <a:pt x="2235" y="834"/>
                    <a:pt x="1335" y="1869"/>
                    <a:pt x="801" y="3103"/>
                  </a:cubicBezTo>
                  <a:cubicBezTo>
                    <a:pt x="200" y="4404"/>
                    <a:pt x="0" y="5905"/>
                    <a:pt x="367" y="7272"/>
                  </a:cubicBezTo>
                  <a:cubicBezTo>
                    <a:pt x="381" y="7368"/>
                    <a:pt x="445" y="7407"/>
                    <a:pt x="513" y="7407"/>
                  </a:cubicBezTo>
                  <a:cubicBezTo>
                    <a:pt x="612" y="7407"/>
                    <a:pt x="721" y="7324"/>
                    <a:pt x="701" y="7206"/>
                  </a:cubicBezTo>
                  <a:cubicBezTo>
                    <a:pt x="0" y="4537"/>
                    <a:pt x="1401" y="1935"/>
                    <a:pt x="3503" y="367"/>
                  </a:cubicBezTo>
                  <a:cubicBezTo>
                    <a:pt x="3668" y="230"/>
                    <a:pt x="3560" y="1"/>
                    <a:pt x="34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8" name="Google Shape;2097;p75">
              <a:extLst>
                <a:ext uri="{FF2B5EF4-FFF2-40B4-BE49-F238E27FC236}">
                  <a16:creationId xmlns:a16="http://schemas.microsoft.com/office/drawing/2014/main" id="{AA5CA57F-75FB-D8C1-36F0-3AD0C59843BC}"/>
                </a:ext>
              </a:extLst>
            </p:cNvPr>
            <p:cNvSpPr/>
            <p:nvPr/>
          </p:nvSpPr>
          <p:spPr>
            <a:xfrm>
              <a:off x="1473365" y="3145197"/>
              <a:ext cx="32929" cy="38386"/>
            </a:xfrm>
            <a:custGeom>
              <a:avLst/>
              <a:gdLst/>
              <a:ahLst/>
              <a:cxnLst/>
              <a:rect l="l" t="t" r="r" b="b"/>
              <a:pathLst>
                <a:path w="1569" h="1829" extrusionOk="0">
                  <a:moveTo>
                    <a:pt x="206" y="0"/>
                  </a:moveTo>
                  <a:cubicBezTo>
                    <a:pt x="167" y="0"/>
                    <a:pt x="128" y="8"/>
                    <a:pt x="100" y="22"/>
                  </a:cubicBezTo>
                  <a:cubicBezTo>
                    <a:pt x="0" y="55"/>
                    <a:pt x="0" y="189"/>
                    <a:pt x="34" y="289"/>
                  </a:cubicBezTo>
                  <a:cubicBezTo>
                    <a:pt x="334" y="856"/>
                    <a:pt x="734" y="1356"/>
                    <a:pt x="1268" y="1790"/>
                  </a:cubicBezTo>
                  <a:cubicBezTo>
                    <a:pt x="1306" y="1809"/>
                    <a:pt x="1356" y="1828"/>
                    <a:pt x="1404" y="1828"/>
                  </a:cubicBezTo>
                  <a:cubicBezTo>
                    <a:pt x="1439" y="1828"/>
                    <a:pt x="1473" y="1818"/>
                    <a:pt x="1501" y="1790"/>
                  </a:cubicBezTo>
                  <a:cubicBezTo>
                    <a:pt x="1501" y="1656"/>
                    <a:pt x="1568" y="1523"/>
                    <a:pt x="1468" y="1490"/>
                  </a:cubicBezTo>
                  <a:cubicBezTo>
                    <a:pt x="968" y="1123"/>
                    <a:pt x="601" y="622"/>
                    <a:pt x="334" y="55"/>
                  </a:cubicBezTo>
                  <a:cubicBezTo>
                    <a:pt x="314" y="16"/>
                    <a:pt x="260" y="0"/>
                    <a:pt x="2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9" name="Google Shape;2098;p75">
              <a:extLst>
                <a:ext uri="{FF2B5EF4-FFF2-40B4-BE49-F238E27FC236}">
                  <a16:creationId xmlns:a16="http://schemas.microsoft.com/office/drawing/2014/main" id="{35CAF23E-C85A-D619-6F92-854391555A1F}"/>
                </a:ext>
              </a:extLst>
            </p:cNvPr>
            <p:cNvSpPr/>
            <p:nvPr/>
          </p:nvSpPr>
          <p:spPr>
            <a:xfrm>
              <a:off x="1679860" y="3085782"/>
              <a:ext cx="59563" cy="122966"/>
            </a:xfrm>
            <a:custGeom>
              <a:avLst/>
              <a:gdLst/>
              <a:ahLst/>
              <a:cxnLst/>
              <a:rect l="l" t="t" r="r" b="b"/>
              <a:pathLst>
                <a:path w="2838" h="5859" extrusionOk="0">
                  <a:moveTo>
                    <a:pt x="2412" y="1"/>
                  </a:moveTo>
                  <a:cubicBezTo>
                    <a:pt x="2328" y="1"/>
                    <a:pt x="2253" y="51"/>
                    <a:pt x="2270" y="151"/>
                  </a:cubicBezTo>
                  <a:cubicBezTo>
                    <a:pt x="2503" y="2186"/>
                    <a:pt x="1736" y="4287"/>
                    <a:pt x="135" y="5555"/>
                  </a:cubicBezTo>
                  <a:cubicBezTo>
                    <a:pt x="0" y="5663"/>
                    <a:pt x="127" y="5858"/>
                    <a:pt x="287" y="5858"/>
                  </a:cubicBezTo>
                  <a:cubicBezTo>
                    <a:pt x="324" y="5858"/>
                    <a:pt x="364" y="5847"/>
                    <a:pt x="402" y="5822"/>
                  </a:cubicBezTo>
                  <a:cubicBezTo>
                    <a:pt x="1970" y="4421"/>
                    <a:pt x="2837" y="2219"/>
                    <a:pt x="2604" y="151"/>
                  </a:cubicBezTo>
                  <a:cubicBezTo>
                    <a:pt x="2587" y="51"/>
                    <a:pt x="2495" y="1"/>
                    <a:pt x="24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0" name="Google Shape;2099;p75">
              <a:extLst>
                <a:ext uri="{FF2B5EF4-FFF2-40B4-BE49-F238E27FC236}">
                  <a16:creationId xmlns:a16="http://schemas.microsoft.com/office/drawing/2014/main" id="{5B5C2508-A743-326D-39AB-B4183F9CEDF9}"/>
                </a:ext>
              </a:extLst>
            </p:cNvPr>
            <p:cNvSpPr/>
            <p:nvPr/>
          </p:nvSpPr>
          <p:spPr>
            <a:xfrm>
              <a:off x="1777892" y="2896706"/>
              <a:ext cx="62291" cy="162863"/>
            </a:xfrm>
            <a:custGeom>
              <a:avLst/>
              <a:gdLst/>
              <a:ahLst/>
              <a:cxnLst/>
              <a:rect l="l" t="t" r="r" b="b"/>
              <a:pathLst>
                <a:path w="2968" h="7760" extrusionOk="0">
                  <a:moveTo>
                    <a:pt x="1502" y="1"/>
                  </a:moveTo>
                  <a:cubicBezTo>
                    <a:pt x="1459" y="1"/>
                    <a:pt x="1413" y="16"/>
                    <a:pt x="1368" y="54"/>
                  </a:cubicBezTo>
                  <a:cubicBezTo>
                    <a:pt x="534" y="921"/>
                    <a:pt x="101" y="2088"/>
                    <a:pt x="34" y="3323"/>
                  </a:cubicBezTo>
                  <a:cubicBezTo>
                    <a:pt x="1" y="4490"/>
                    <a:pt x="434" y="5658"/>
                    <a:pt x="1168" y="6525"/>
                  </a:cubicBezTo>
                  <a:cubicBezTo>
                    <a:pt x="1602" y="7025"/>
                    <a:pt x="2102" y="7425"/>
                    <a:pt x="2669" y="7726"/>
                  </a:cubicBezTo>
                  <a:cubicBezTo>
                    <a:pt x="2699" y="7749"/>
                    <a:pt x="2728" y="7759"/>
                    <a:pt x="2756" y="7759"/>
                  </a:cubicBezTo>
                  <a:cubicBezTo>
                    <a:pt x="2884" y="7759"/>
                    <a:pt x="2967" y="7541"/>
                    <a:pt x="2803" y="7459"/>
                  </a:cubicBezTo>
                  <a:cubicBezTo>
                    <a:pt x="1602" y="6825"/>
                    <a:pt x="735" y="5624"/>
                    <a:pt x="468" y="4257"/>
                  </a:cubicBezTo>
                  <a:cubicBezTo>
                    <a:pt x="167" y="2856"/>
                    <a:pt x="668" y="1354"/>
                    <a:pt x="1635" y="320"/>
                  </a:cubicBezTo>
                  <a:cubicBezTo>
                    <a:pt x="1765" y="191"/>
                    <a:pt x="1653" y="1"/>
                    <a:pt x="15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1" name="Google Shape;2100;p75">
              <a:extLst>
                <a:ext uri="{FF2B5EF4-FFF2-40B4-BE49-F238E27FC236}">
                  <a16:creationId xmlns:a16="http://schemas.microsoft.com/office/drawing/2014/main" id="{5800C632-A5A6-718E-9318-10C2F7B429BD}"/>
                </a:ext>
              </a:extLst>
            </p:cNvPr>
            <p:cNvSpPr/>
            <p:nvPr/>
          </p:nvSpPr>
          <p:spPr>
            <a:xfrm>
              <a:off x="1850005" y="3058708"/>
              <a:ext cx="35721" cy="9990"/>
            </a:xfrm>
            <a:custGeom>
              <a:avLst/>
              <a:gdLst/>
              <a:ahLst/>
              <a:cxnLst/>
              <a:rect l="l" t="t" r="r" b="b"/>
              <a:pathLst>
                <a:path w="1702" h="476" extrusionOk="0">
                  <a:moveTo>
                    <a:pt x="203" y="0"/>
                  </a:moveTo>
                  <a:cubicBezTo>
                    <a:pt x="133" y="0"/>
                    <a:pt x="34" y="83"/>
                    <a:pt x="34" y="140"/>
                  </a:cubicBezTo>
                  <a:cubicBezTo>
                    <a:pt x="0" y="240"/>
                    <a:pt x="67" y="307"/>
                    <a:pt x="167" y="340"/>
                  </a:cubicBezTo>
                  <a:cubicBezTo>
                    <a:pt x="430" y="434"/>
                    <a:pt x="683" y="475"/>
                    <a:pt x="937" y="475"/>
                  </a:cubicBezTo>
                  <a:cubicBezTo>
                    <a:pt x="1134" y="475"/>
                    <a:pt x="1331" y="451"/>
                    <a:pt x="1535" y="407"/>
                  </a:cubicBezTo>
                  <a:cubicBezTo>
                    <a:pt x="1668" y="407"/>
                    <a:pt x="1702" y="274"/>
                    <a:pt x="1668" y="173"/>
                  </a:cubicBezTo>
                  <a:cubicBezTo>
                    <a:pt x="1602" y="107"/>
                    <a:pt x="1535" y="73"/>
                    <a:pt x="1468" y="73"/>
                  </a:cubicBezTo>
                  <a:cubicBezTo>
                    <a:pt x="1289" y="101"/>
                    <a:pt x="1115" y="117"/>
                    <a:pt x="944" y="117"/>
                  </a:cubicBezTo>
                  <a:cubicBezTo>
                    <a:pt x="703" y="117"/>
                    <a:pt x="468" y="85"/>
                    <a:pt x="234" y="7"/>
                  </a:cubicBezTo>
                  <a:cubicBezTo>
                    <a:pt x="225" y="2"/>
                    <a:pt x="215" y="0"/>
                    <a:pt x="2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2" name="Google Shape;2101;p75">
              <a:extLst>
                <a:ext uri="{FF2B5EF4-FFF2-40B4-BE49-F238E27FC236}">
                  <a16:creationId xmlns:a16="http://schemas.microsoft.com/office/drawing/2014/main" id="{8A4A690D-D9D8-5F7E-0B9B-45514D31D08C}"/>
                </a:ext>
              </a:extLst>
            </p:cNvPr>
            <p:cNvSpPr/>
            <p:nvPr/>
          </p:nvSpPr>
          <p:spPr>
            <a:xfrm>
              <a:off x="1683911" y="2777855"/>
              <a:ext cx="44053" cy="161058"/>
            </a:xfrm>
            <a:custGeom>
              <a:avLst/>
              <a:gdLst/>
              <a:ahLst/>
              <a:cxnLst/>
              <a:rect l="l" t="t" r="r" b="b"/>
              <a:pathLst>
                <a:path w="2099" h="7674" extrusionOk="0">
                  <a:moveTo>
                    <a:pt x="242" y="0"/>
                  </a:moveTo>
                  <a:cubicBezTo>
                    <a:pt x="125" y="0"/>
                    <a:pt x="1" y="114"/>
                    <a:pt x="42" y="279"/>
                  </a:cubicBezTo>
                  <a:cubicBezTo>
                    <a:pt x="576" y="2681"/>
                    <a:pt x="1143" y="5116"/>
                    <a:pt x="1710" y="7551"/>
                  </a:cubicBezTo>
                  <a:cubicBezTo>
                    <a:pt x="1735" y="7637"/>
                    <a:pt x="1795" y="7673"/>
                    <a:pt x="1860" y="7673"/>
                  </a:cubicBezTo>
                  <a:cubicBezTo>
                    <a:pt x="1972" y="7673"/>
                    <a:pt x="2098" y="7565"/>
                    <a:pt x="2077" y="7418"/>
                  </a:cubicBezTo>
                  <a:cubicBezTo>
                    <a:pt x="1543" y="5016"/>
                    <a:pt x="943" y="2581"/>
                    <a:pt x="409" y="146"/>
                  </a:cubicBezTo>
                  <a:cubicBezTo>
                    <a:pt x="384" y="44"/>
                    <a:pt x="314" y="0"/>
                    <a:pt x="2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3" name="Google Shape;2102;p75">
              <a:extLst>
                <a:ext uri="{FF2B5EF4-FFF2-40B4-BE49-F238E27FC236}">
                  <a16:creationId xmlns:a16="http://schemas.microsoft.com/office/drawing/2014/main" id="{7258A181-DEAF-F2CF-C5B3-2050DA1C929C}"/>
                </a:ext>
              </a:extLst>
            </p:cNvPr>
            <p:cNvSpPr/>
            <p:nvPr/>
          </p:nvSpPr>
          <p:spPr>
            <a:xfrm>
              <a:off x="1626783" y="2836598"/>
              <a:ext cx="73141" cy="92072"/>
            </a:xfrm>
            <a:custGeom>
              <a:avLst/>
              <a:gdLst/>
              <a:ahLst/>
              <a:cxnLst/>
              <a:rect l="l" t="t" r="r" b="b"/>
              <a:pathLst>
                <a:path w="3485" h="4387" extrusionOk="0">
                  <a:moveTo>
                    <a:pt x="280" y="0"/>
                  </a:moveTo>
                  <a:cubicBezTo>
                    <a:pt x="142" y="0"/>
                    <a:pt x="1" y="149"/>
                    <a:pt x="96" y="316"/>
                  </a:cubicBezTo>
                  <a:cubicBezTo>
                    <a:pt x="1063" y="1650"/>
                    <a:pt x="2097" y="2951"/>
                    <a:pt x="3031" y="4319"/>
                  </a:cubicBezTo>
                  <a:cubicBezTo>
                    <a:pt x="3078" y="4366"/>
                    <a:pt x="3138" y="4386"/>
                    <a:pt x="3197" y="4386"/>
                  </a:cubicBezTo>
                  <a:cubicBezTo>
                    <a:pt x="3346" y="4386"/>
                    <a:pt x="3484" y="4253"/>
                    <a:pt x="3365" y="4085"/>
                  </a:cubicBezTo>
                  <a:cubicBezTo>
                    <a:pt x="2364" y="2751"/>
                    <a:pt x="1363" y="1416"/>
                    <a:pt x="429" y="82"/>
                  </a:cubicBezTo>
                  <a:cubicBezTo>
                    <a:pt x="391" y="25"/>
                    <a:pt x="336" y="0"/>
                    <a:pt x="28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4" name="Google Shape;2103;p75">
              <a:extLst>
                <a:ext uri="{FF2B5EF4-FFF2-40B4-BE49-F238E27FC236}">
                  <a16:creationId xmlns:a16="http://schemas.microsoft.com/office/drawing/2014/main" id="{A3CA2B70-EE9D-93BD-7AFD-8E82399B9541}"/>
                </a:ext>
              </a:extLst>
            </p:cNvPr>
            <p:cNvSpPr/>
            <p:nvPr/>
          </p:nvSpPr>
          <p:spPr>
            <a:xfrm>
              <a:off x="1615471" y="2882855"/>
              <a:ext cx="48334" cy="33076"/>
            </a:xfrm>
            <a:custGeom>
              <a:avLst/>
              <a:gdLst/>
              <a:ahLst/>
              <a:cxnLst/>
              <a:rect l="l" t="t" r="r" b="b"/>
              <a:pathLst>
                <a:path w="2303" h="1576" extrusionOk="0">
                  <a:moveTo>
                    <a:pt x="222" y="1"/>
                  </a:moveTo>
                  <a:cubicBezTo>
                    <a:pt x="141" y="1"/>
                    <a:pt x="59" y="38"/>
                    <a:pt x="34" y="113"/>
                  </a:cubicBezTo>
                  <a:cubicBezTo>
                    <a:pt x="1" y="180"/>
                    <a:pt x="34" y="313"/>
                    <a:pt x="134" y="347"/>
                  </a:cubicBezTo>
                  <a:cubicBezTo>
                    <a:pt x="735" y="780"/>
                    <a:pt x="1368" y="1147"/>
                    <a:pt x="2002" y="1547"/>
                  </a:cubicBezTo>
                  <a:cubicBezTo>
                    <a:pt x="2022" y="1567"/>
                    <a:pt x="2047" y="1575"/>
                    <a:pt x="2074" y="1575"/>
                  </a:cubicBezTo>
                  <a:cubicBezTo>
                    <a:pt x="2139" y="1575"/>
                    <a:pt x="2212" y="1528"/>
                    <a:pt x="2236" y="1481"/>
                  </a:cubicBezTo>
                  <a:cubicBezTo>
                    <a:pt x="2302" y="1381"/>
                    <a:pt x="2236" y="1281"/>
                    <a:pt x="2169" y="1214"/>
                  </a:cubicBezTo>
                  <a:cubicBezTo>
                    <a:pt x="1535" y="814"/>
                    <a:pt x="901" y="447"/>
                    <a:pt x="301" y="13"/>
                  </a:cubicBezTo>
                  <a:cubicBezTo>
                    <a:pt x="276" y="5"/>
                    <a:pt x="249" y="1"/>
                    <a:pt x="2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5" name="Google Shape;2104;p75">
              <a:extLst>
                <a:ext uri="{FF2B5EF4-FFF2-40B4-BE49-F238E27FC236}">
                  <a16:creationId xmlns:a16="http://schemas.microsoft.com/office/drawing/2014/main" id="{530A5A7A-3E8B-8360-FF7D-A8744556E83D}"/>
                </a:ext>
              </a:extLst>
            </p:cNvPr>
            <p:cNvSpPr/>
            <p:nvPr/>
          </p:nvSpPr>
          <p:spPr>
            <a:xfrm>
              <a:off x="1738688" y="2808706"/>
              <a:ext cx="13642" cy="86070"/>
            </a:xfrm>
            <a:custGeom>
              <a:avLst/>
              <a:gdLst/>
              <a:ahLst/>
              <a:cxnLst/>
              <a:rect l="l" t="t" r="r" b="b"/>
              <a:pathLst>
                <a:path w="650" h="4101" extrusionOk="0">
                  <a:moveTo>
                    <a:pt x="495" y="1"/>
                  </a:moveTo>
                  <a:cubicBezTo>
                    <a:pt x="399" y="1"/>
                    <a:pt x="285" y="70"/>
                    <a:pt x="268" y="177"/>
                  </a:cubicBezTo>
                  <a:lnTo>
                    <a:pt x="1" y="3913"/>
                  </a:lnTo>
                  <a:cubicBezTo>
                    <a:pt x="1" y="4042"/>
                    <a:pt x="86" y="4101"/>
                    <a:pt x="175" y="4101"/>
                  </a:cubicBezTo>
                  <a:cubicBezTo>
                    <a:pt x="270" y="4101"/>
                    <a:pt x="368" y="4034"/>
                    <a:pt x="368" y="3913"/>
                  </a:cubicBezTo>
                  <a:lnTo>
                    <a:pt x="634" y="177"/>
                  </a:lnTo>
                  <a:cubicBezTo>
                    <a:pt x="650" y="53"/>
                    <a:pt x="579" y="1"/>
                    <a:pt x="4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6" name="Google Shape;2105;p75">
              <a:extLst>
                <a:ext uri="{FF2B5EF4-FFF2-40B4-BE49-F238E27FC236}">
                  <a16:creationId xmlns:a16="http://schemas.microsoft.com/office/drawing/2014/main" id="{FD260801-CFC1-E9CE-24C6-318BC17B2AB5}"/>
                </a:ext>
              </a:extLst>
            </p:cNvPr>
            <p:cNvSpPr/>
            <p:nvPr/>
          </p:nvSpPr>
          <p:spPr>
            <a:xfrm>
              <a:off x="1761103" y="2827553"/>
              <a:ext cx="25206" cy="46361"/>
            </a:xfrm>
            <a:custGeom>
              <a:avLst/>
              <a:gdLst/>
              <a:ahLst/>
              <a:cxnLst/>
              <a:rect l="l" t="t" r="r" b="b"/>
              <a:pathLst>
                <a:path w="1201" h="2209" extrusionOk="0">
                  <a:moveTo>
                    <a:pt x="993" y="0"/>
                  </a:moveTo>
                  <a:cubicBezTo>
                    <a:pt x="920" y="0"/>
                    <a:pt x="851" y="38"/>
                    <a:pt x="801" y="113"/>
                  </a:cubicBezTo>
                  <a:cubicBezTo>
                    <a:pt x="567" y="747"/>
                    <a:pt x="300" y="1314"/>
                    <a:pt x="67" y="1948"/>
                  </a:cubicBezTo>
                  <a:cubicBezTo>
                    <a:pt x="0" y="2014"/>
                    <a:pt x="67" y="2148"/>
                    <a:pt x="134" y="2181"/>
                  </a:cubicBezTo>
                  <a:cubicBezTo>
                    <a:pt x="163" y="2201"/>
                    <a:pt x="195" y="2209"/>
                    <a:pt x="227" y="2209"/>
                  </a:cubicBezTo>
                  <a:cubicBezTo>
                    <a:pt x="303" y="2209"/>
                    <a:pt x="377" y="2161"/>
                    <a:pt x="400" y="2114"/>
                  </a:cubicBezTo>
                  <a:cubicBezTo>
                    <a:pt x="634" y="1481"/>
                    <a:pt x="901" y="913"/>
                    <a:pt x="1134" y="280"/>
                  </a:cubicBezTo>
                  <a:cubicBezTo>
                    <a:pt x="1201" y="180"/>
                    <a:pt x="1201" y="113"/>
                    <a:pt x="1068" y="13"/>
                  </a:cubicBezTo>
                  <a:cubicBezTo>
                    <a:pt x="1043" y="4"/>
                    <a:pt x="1018" y="0"/>
                    <a:pt x="9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7" name="Google Shape;2106;p75">
              <a:extLst>
                <a:ext uri="{FF2B5EF4-FFF2-40B4-BE49-F238E27FC236}">
                  <a16:creationId xmlns:a16="http://schemas.microsoft.com/office/drawing/2014/main" id="{D57C35B0-28AA-7DE3-C4D1-170D5676C885}"/>
                </a:ext>
              </a:extLst>
            </p:cNvPr>
            <p:cNvSpPr/>
            <p:nvPr/>
          </p:nvSpPr>
          <p:spPr>
            <a:xfrm>
              <a:off x="1730587" y="3225621"/>
              <a:ext cx="20736" cy="72869"/>
            </a:xfrm>
            <a:custGeom>
              <a:avLst/>
              <a:gdLst/>
              <a:ahLst/>
              <a:cxnLst/>
              <a:rect l="l" t="t" r="r" b="b"/>
              <a:pathLst>
                <a:path w="988" h="3472" extrusionOk="0">
                  <a:moveTo>
                    <a:pt x="767" y="0"/>
                  </a:moveTo>
                  <a:cubicBezTo>
                    <a:pt x="690" y="0"/>
                    <a:pt x="615" y="47"/>
                    <a:pt x="587" y="159"/>
                  </a:cubicBezTo>
                  <a:cubicBezTo>
                    <a:pt x="387" y="1194"/>
                    <a:pt x="187" y="2194"/>
                    <a:pt x="20" y="3228"/>
                  </a:cubicBezTo>
                  <a:cubicBezTo>
                    <a:pt x="0" y="3384"/>
                    <a:pt x="117" y="3471"/>
                    <a:pt x="224" y="3471"/>
                  </a:cubicBezTo>
                  <a:cubicBezTo>
                    <a:pt x="301" y="3471"/>
                    <a:pt x="373" y="3426"/>
                    <a:pt x="387" y="3328"/>
                  </a:cubicBezTo>
                  <a:cubicBezTo>
                    <a:pt x="587" y="2294"/>
                    <a:pt x="820" y="1294"/>
                    <a:pt x="987" y="226"/>
                  </a:cubicBezTo>
                  <a:cubicBezTo>
                    <a:pt x="987" y="91"/>
                    <a:pt x="875" y="0"/>
                    <a:pt x="7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8" name="Google Shape;2107;p75">
              <a:extLst>
                <a:ext uri="{FF2B5EF4-FFF2-40B4-BE49-F238E27FC236}">
                  <a16:creationId xmlns:a16="http://schemas.microsoft.com/office/drawing/2014/main" id="{FD55AAEE-5E0E-DDFA-4E55-AA60DC1F255F}"/>
                </a:ext>
              </a:extLst>
            </p:cNvPr>
            <p:cNvSpPr/>
            <p:nvPr/>
          </p:nvSpPr>
          <p:spPr>
            <a:xfrm>
              <a:off x="1699484" y="3240606"/>
              <a:ext cx="31523" cy="41849"/>
            </a:xfrm>
            <a:custGeom>
              <a:avLst/>
              <a:gdLst/>
              <a:ahLst/>
              <a:cxnLst/>
              <a:rect l="l" t="t" r="r" b="b"/>
              <a:pathLst>
                <a:path w="1502" h="1994" extrusionOk="0">
                  <a:moveTo>
                    <a:pt x="1260" y="0"/>
                  </a:moveTo>
                  <a:cubicBezTo>
                    <a:pt x="1187" y="0"/>
                    <a:pt x="1118" y="38"/>
                    <a:pt x="1068" y="113"/>
                  </a:cubicBezTo>
                  <a:cubicBezTo>
                    <a:pt x="735" y="646"/>
                    <a:pt x="368" y="1180"/>
                    <a:pt x="34" y="1714"/>
                  </a:cubicBezTo>
                  <a:cubicBezTo>
                    <a:pt x="1" y="1814"/>
                    <a:pt x="34" y="1947"/>
                    <a:pt x="101" y="1981"/>
                  </a:cubicBezTo>
                  <a:cubicBezTo>
                    <a:pt x="128" y="1990"/>
                    <a:pt x="157" y="1994"/>
                    <a:pt x="186" y="1994"/>
                  </a:cubicBezTo>
                  <a:cubicBezTo>
                    <a:pt x="265" y="1994"/>
                    <a:pt x="343" y="1963"/>
                    <a:pt x="368" y="1914"/>
                  </a:cubicBezTo>
                  <a:cubicBezTo>
                    <a:pt x="701" y="1347"/>
                    <a:pt x="1068" y="813"/>
                    <a:pt x="1402" y="279"/>
                  </a:cubicBezTo>
                  <a:cubicBezTo>
                    <a:pt x="1502" y="179"/>
                    <a:pt x="1402" y="79"/>
                    <a:pt x="1335" y="13"/>
                  </a:cubicBezTo>
                  <a:cubicBezTo>
                    <a:pt x="1310" y="4"/>
                    <a:pt x="1285" y="0"/>
                    <a:pt x="12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9" name="Google Shape;2108;p75">
              <a:extLst>
                <a:ext uri="{FF2B5EF4-FFF2-40B4-BE49-F238E27FC236}">
                  <a16:creationId xmlns:a16="http://schemas.microsoft.com/office/drawing/2014/main" id="{BC00E14C-65B9-D497-CD46-F67B5DEF53CF}"/>
                </a:ext>
              </a:extLst>
            </p:cNvPr>
            <p:cNvSpPr/>
            <p:nvPr/>
          </p:nvSpPr>
          <p:spPr>
            <a:xfrm>
              <a:off x="1756192" y="3246272"/>
              <a:ext cx="17525" cy="45900"/>
            </a:xfrm>
            <a:custGeom>
              <a:avLst/>
              <a:gdLst/>
              <a:ahLst/>
              <a:cxnLst/>
              <a:rect l="l" t="t" r="r" b="b"/>
              <a:pathLst>
                <a:path w="835" h="2187" extrusionOk="0">
                  <a:moveTo>
                    <a:pt x="235" y="1"/>
                  </a:moveTo>
                  <a:cubicBezTo>
                    <a:pt x="214" y="1"/>
                    <a:pt x="192" y="3"/>
                    <a:pt x="167" y="9"/>
                  </a:cubicBezTo>
                  <a:cubicBezTo>
                    <a:pt x="101" y="43"/>
                    <a:pt x="1" y="109"/>
                    <a:pt x="34" y="243"/>
                  </a:cubicBezTo>
                  <a:cubicBezTo>
                    <a:pt x="167" y="843"/>
                    <a:pt x="334" y="1444"/>
                    <a:pt x="468" y="2044"/>
                  </a:cubicBezTo>
                  <a:cubicBezTo>
                    <a:pt x="495" y="2127"/>
                    <a:pt x="568" y="2186"/>
                    <a:pt x="648" y="2186"/>
                  </a:cubicBezTo>
                  <a:cubicBezTo>
                    <a:pt x="666" y="2186"/>
                    <a:pt x="683" y="2184"/>
                    <a:pt x="701" y="2178"/>
                  </a:cubicBezTo>
                  <a:cubicBezTo>
                    <a:pt x="801" y="2144"/>
                    <a:pt x="835" y="2011"/>
                    <a:pt x="835" y="1911"/>
                  </a:cubicBezTo>
                  <a:cubicBezTo>
                    <a:pt x="701" y="1344"/>
                    <a:pt x="534" y="710"/>
                    <a:pt x="434" y="109"/>
                  </a:cubicBezTo>
                  <a:cubicBezTo>
                    <a:pt x="380" y="55"/>
                    <a:pt x="325" y="1"/>
                    <a:pt x="23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30" name="Google Shape;2109;p75">
              <a:extLst>
                <a:ext uri="{FF2B5EF4-FFF2-40B4-BE49-F238E27FC236}">
                  <a16:creationId xmlns:a16="http://schemas.microsoft.com/office/drawing/2014/main" id="{A53ACFD7-4585-3B53-BB07-7736BD88D0F2}"/>
                </a:ext>
              </a:extLst>
            </p:cNvPr>
            <p:cNvSpPr/>
            <p:nvPr/>
          </p:nvSpPr>
          <p:spPr>
            <a:xfrm>
              <a:off x="1924909" y="3107713"/>
              <a:ext cx="58828" cy="24136"/>
            </a:xfrm>
            <a:custGeom>
              <a:avLst/>
              <a:gdLst/>
              <a:ahLst/>
              <a:cxnLst/>
              <a:rect l="l" t="t" r="r" b="b"/>
              <a:pathLst>
                <a:path w="2803" h="1150" extrusionOk="0">
                  <a:moveTo>
                    <a:pt x="227" y="0"/>
                  </a:moveTo>
                  <a:cubicBezTo>
                    <a:pt x="142" y="0"/>
                    <a:pt x="67" y="83"/>
                    <a:pt x="67" y="140"/>
                  </a:cubicBezTo>
                  <a:cubicBezTo>
                    <a:pt x="1" y="274"/>
                    <a:pt x="101" y="340"/>
                    <a:pt x="167" y="340"/>
                  </a:cubicBezTo>
                  <a:cubicBezTo>
                    <a:pt x="968" y="607"/>
                    <a:pt x="1769" y="907"/>
                    <a:pt x="2569" y="1141"/>
                  </a:cubicBezTo>
                  <a:cubicBezTo>
                    <a:pt x="2581" y="1147"/>
                    <a:pt x="2595" y="1150"/>
                    <a:pt x="2610" y="1150"/>
                  </a:cubicBezTo>
                  <a:cubicBezTo>
                    <a:pt x="2679" y="1150"/>
                    <a:pt x="2769" y="1090"/>
                    <a:pt x="2769" y="1007"/>
                  </a:cubicBezTo>
                  <a:cubicBezTo>
                    <a:pt x="2803" y="941"/>
                    <a:pt x="2769" y="841"/>
                    <a:pt x="2636" y="807"/>
                  </a:cubicBezTo>
                  <a:cubicBezTo>
                    <a:pt x="1835" y="540"/>
                    <a:pt x="1068" y="274"/>
                    <a:pt x="268" y="7"/>
                  </a:cubicBezTo>
                  <a:cubicBezTo>
                    <a:pt x="254" y="2"/>
                    <a:pt x="240" y="0"/>
                    <a:pt x="22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31" name="Google Shape;2110;p75">
              <a:extLst>
                <a:ext uri="{FF2B5EF4-FFF2-40B4-BE49-F238E27FC236}">
                  <a16:creationId xmlns:a16="http://schemas.microsoft.com/office/drawing/2014/main" id="{FE0BCCD0-14C7-FB58-4250-07232AB15D73}"/>
                </a:ext>
              </a:extLst>
            </p:cNvPr>
            <p:cNvSpPr/>
            <p:nvPr/>
          </p:nvSpPr>
          <p:spPr>
            <a:xfrm>
              <a:off x="1940314" y="3091049"/>
              <a:ext cx="46928" cy="13684"/>
            </a:xfrm>
            <a:custGeom>
              <a:avLst/>
              <a:gdLst/>
              <a:ahLst/>
              <a:cxnLst/>
              <a:rect l="l" t="t" r="r" b="b"/>
              <a:pathLst>
                <a:path w="2236" h="652" extrusionOk="0">
                  <a:moveTo>
                    <a:pt x="2035" y="0"/>
                  </a:moveTo>
                  <a:lnTo>
                    <a:pt x="167" y="267"/>
                  </a:lnTo>
                  <a:cubicBezTo>
                    <a:pt x="67" y="267"/>
                    <a:pt x="1" y="367"/>
                    <a:pt x="1" y="467"/>
                  </a:cubicBezTo>
                  <a:cubicBezTo>
                    <a:pt x="1" y="548"/>
                    <a:pt x="45" y="652"/>
                    <a:pt x="133" y="652"/>
                  </a:cubicBezTo>
                  <a:cubicBezTo>
                    <a:pt x="153" y="652"/>
                    <a:pt x="176" y="646"/>
                    <a:pt x="201" y="634"/>
                  </a:cubicBezTo>
                  <a:lnTo>
                    <a:pt x="2069" y="400"/>
                  </a:lnTo>
                  <a:cubicBezTo>
                    <a:pt x="2169" y="400"/>
                    <a:pt x="2235" y="300"/>
                    <a:pt x="2235" y="167"/>
                  </a:cubicBezTo>
                  <a:cubicBezTo>
                    <a:pt x="2235" y="100"/>
                    <a:pt x="2169" y="0"/>
                    <a:pt x="20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32" name="Google Shape;2111;p75">
              <a:extLst>
                <a:ext uri="{FF2B5EF4-FFF2-40B4-BE49-F238E27FC236}">
                  <a16:creationId xmlns:a16="http://schemas.microsoft.com/office/drawing/2014/main" id="{5ECA4DF7-7DBF-E623-216A-50DBDDEB7BA5}"/>
                </a:ext>
              </a:extLst>
            </p:cNvPr>
            <p:cNvSpPr/>
            <p:nvPr/>
          </p:nvSpPr>
          <p:spPr>
            <a:xfrm>
              <a:off x="1934018" y="3129372"/>
              <a:ext cx="30831" cy="31880"/>
            </a:xfrm>
            <a:custGeom>
              <a:avLst/>
              <a:gdLst/>
              <a:ahLst/>
              <a:cxnLst/>
              <a:rect l="l" t="t" r="r" b="b"/>
              <a:pathLst>
                <a:path w="1469" h="1519" extrusionOk="0">
                  <a:moveTo>
                    <a:pt x="188" y="0"/>
                  </a:moveTo>
                  <a:cubicBezTo>
                    <a:pt x="142" y="0"/>
                    <a:pt x="100" y="25"/>
                    <a:pt x="67" y="75"/>
                  </a:cubicBezTo>
                  <a:cubicBezTo>
                    <a:pt x="0" y="142"/>
                    <a:pt x="34" y="242"/>
                    <a:pt x="67" y="309"/>
                  </a:cubicBezTo>
                  <a:cubicBezTo>
                    <a:pt x="401" y="709"/>
                    <a:pt x="801" y="1076"/>
                    <a:pt x="1134" y="1443"/>
                  </a:cubicBezTo>
                  <a:cubicBezTo>
                    <a:pt x="1168" y="1493"/>
                    <a:pt x="1218" y="1518"/>
                    <a:pt x="1264" y="1518"/>
                  </a:cubicBezTo>
                  <a:cubicBezTo>
                    <a:pt x="1310" y="1518"/>
                    <a:pt x="1351" y="1493"/>
                    <a:pt x="1368" y="1443"/>
                  </a:cubicBezTo>
                  <a:cubicBezTo>
                    <a:pt x="1468" y="1376"/>
                    <a:pt x="1401" y="1276"/>
                    <a:pt x="1368" y="1210"/>
                  </a:cubicBezTo>
                  <a:cubicBezTo>
                    <a:pt x="1034" y="809"/>
                    <a:pt x="667" y="442"/>
                    <a:pt x="334" y="75"/>
                  </a:cubicBezTo>
                  <a:cubicBezTo>
                    <a:pt x="284" y="25"/>
                    <a:pt x="234" y="0"/>
                    <a:pt x="1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6"/>
        <p:cNvGrpSpPr/>
        <p:nvPr/>
      </p:nvGrpSpPr>
      <p:grpSpPr>
        <a:xfrm>
          <a:off x="0" y="0"/>
          <a:ext cx="0" cy="0"/>
          <a:chOff x="0" y="0"/>
          <a:chExt cx="0" cy="0"/>
        </a:xfrm>
      </p:grpSpPr>
      <p:sp>
        <p:nvSpPr>
          <p:cNvPr id="2" name="Google Shape;127;p11">
            <a:extLst>
              <a:ext uri="{FF2B5EF4-FFF2-40B4-BE49-F238E27FC236}">
                <a16:creationId xmlns:a16="http://schemas.microsoft.com/office/drawing/2014/main" id="{B31C0FAC-AFDF-0D6B-4E34-E97F1F1EA2FA}"/>
              </a:ext>
            </a:extLst>
          </p:cNvPr>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UTM Avo" panose="02040603050506020204" pitchFamily="18" charset="0"/>
              <a:ea typeface="Calibri"/>
              <a:cs typeface="Calibri"/>
              <a:sym typeface="Calibri"/>
            </a:endParaRPr>
          </a:p>
        </p:txBody>
      </p:sp>
      <p:sp>
        <p:nvSpPr>
          <p:cNvPr id="3" name="Google Shape;128;p11">
            <a:extLst>
              <a:ext uri="{FF2B5EF4-FFF2-40B4-BE49-F238E27FC236}">
                <a16:creationId xmlns:a16="http://schemas.microsoft.com/office/drawing/2014/main" id="{1D08CD94-0605-7CCA-CBFA-51583C30C6CD}"/>
              </a:ext>
            </a:extLst>
          </p:cNvPr>
          <p:cNvSpPr txBox="1"/>
          <p:nvPr/>
        </p:nvSpPr>
        <p:spPr>
          <a:xfrm>
            <a:off x="462105" y="912740"/>
            <a:ext cx="11367083"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a:buNone/>
            </a:pPr>
            <a:r>
              <a:rPr lang="en-US" sz="2000" b="1" i="0" u="none" strike="noStrike" cap="none">
                <a:solidFill>
                  <a:srgbClr val="833C0B"/>
                </a:solidFill>
                <a:latin typeface="UTM Avo" panose="02040603050506020204" pitchFamily="18" charset="0"/>
                <a:sym typeface="Arial"/>
              </a:rPr>
              <a:t>Like fanpage Hoc10 - Học 1 biết 10 để nhận thêm nhiều tài liệu giảng dạy</a:t>
            </a:r>
            <a:endParaRPr>
              <a:latin typeface="UTM Avo" panose="02040603050506020204" pitchFamily="18" charset="0"/>
            </a:endParaRPr>
          </a:p>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UTM Avo" panose="02040603050506020204" pitchFamily="18" charset="0"/>
                <a:sym typeface="Arial"/>
              </a:rPr>
              <a:t>theo đường link:  </a:t>
            </a:r>
            <a:endParaRPr>
              <a:latin typeface="UTM Avo" panose="02040603050506020204" pitchFamily="18" charset="0"/>
            </a:endParaRPr>
          </a:p>
        </p:txBody>
      </p:sp>
      <p:sp>
        <p:nvSpPr>
          <p:cNvPr id="4" name="Google Shape;129;p11">
            <a:extLst>
              <a:ext uri="{FF2B5EF4-FFF2-40B4-BE49-F238E27FC236}">
                <a16:creationId xmlns:a16="http://schemas.microsoft.com/office/drawing/2014/main" id="{E20C477D-6ACD-99BC-9B43-55253761F7B1}"/>
              </a:ext>
            </a:extLst>
          </p:cNvPr>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lt1"/>
              </a:buClr>
              <a:buSzPts val="1800"/>
            </a:pPr>
            <a:r>
              <a:rPr lang="en-US" sz="2400" b="1" i="0" u="sng" strike="noStrike" cap="none" dirty="0">
                <a:solidFill>
                  <a:srgbClr val="843C0C"/>
                </a:solidFill>
                <a:latin typeface="UTM Avo" panose="02040603050506020204" pitchFamily="18" charset="0"/>
                <a:sym typeface="Arial"/>
                <a:hlinkClick r:id="rId4">
                  <a:extLst>
                    <a:ext uri="{A12FA001-AC4F-418D-AE19-62706E023703}">
                      <ahyp:hlinkClr xmlns:ahyp="http://schemas.microsoft.com/office/drawing/2018/hyperlinkcolor" val="tx"/>
                    </a:ext>
                  </a:extLst>
                </a:hlinkClick>
              </a:rPr>
              <a:t>Hoc10 – </a:t>
            </a:r>
            <a:r>
              <a:rPr lang="en-US" sz="2400" b="1" i="0" u="sng" strike="noStrike" cap="none" dirty="0" err="1">
                <a:solidFill>
                  <a:srgbClr val="843C0C"/>
                </a:solidFill>
                <a:latin typeface="UTM Avo" panose="02040603050506020204" pitchFamily="18" charset="0"/>
                <a:sym typeface="Arial"/>
                <a:hlinkClick r:id="rId4">
                  <a:extLst>
                    <a:ext uri="{A12FA001-AC4F-418D-AE19-62706E023703}">
                      <ahyp:hlinkClr xmlns:ahyp="http://schemas.microsoft.com/office/drawing/2018/hyperlinkcolor" val="tx"/>
                    </a:ext>
                  </a:extLst>
                </a:hlinkClick>
              </a:rPr>
              <a:t>Học</a:t>
            </a:r>
            <a:r>
              <a:rPr lang="en-US" sz="2400" b="1" i="0" u="sng" strike="noStrike" cap="none" dirty="0">
                <a:solidFill>
                  <a:srgbClr val="843C0C"/>
                </a:solidFill>
                <a:latin typeface="UTM Avo" panose="02040603050506020204" pitchFamily="18" charset="0"/>
                <a:sym typeface="Arial"/>
                <a:hlinkClick r:id="rId4">
                  <a:extLst>
                    <a:ext uri="{A12FA001-AC4F-418D-AE19-62706E023703}">
                      <ahyp:hlinkClr xmlns:ahyp="http://schemas.microsoft.com/office/drawing/2018/hyperlinkcolor" val="tx"/>
                    </a:ext>
                  </a:extLst>
                </a:hlinkClick>
              </a:rPr>
              <a:t> 1 </a:t>
            </a:r>
            <a:r>
              <a:rPr lang="en-US" sz="2400" b="1" i="0" u="sng" strike="noStrike" cap="none" dirty="0" err="1">
                <a:solidFill>
                  <a:srgbClr val="843C0C"/>
                </a:solidFill>
                <a:latin typeface="UTM Avo" panose="02040603050506020204" pitchFamily="18" charset="0"/>
                <a:sym typeface="Arial"/>
                <a:hlinkClick r:id="rId4">
                  <a:extLst>
                    <a:ext uri="{A12FA001-AC4F-418D-AE19-62706E023703}">
                      <ahyp:hlinkClr xmlns:ahyp="http://schemas.microsoft.com/office/drawing/2018/hyperlinkcolor" val="tx"/>
                    </a:ext>
                  </a:extLst>
                </a:hlinkClick>
              </a:rPr>
              <a:t>biết</a:t>
            </a:r>
            <a:r>
              <a:rPr lang="en-US" sz="2400" b="1" i="0" u="sng" strike="noStrike" cap="none" dirty="0">
                <a:solidFill>
                  <a:srgbClr val="843C0C"/>
                </a:solidFill>
                <a:latin typeface="UTM Avo" panose="02040603050506020204" pitchFamily="18" charset="0"/>
                <a:sym typeface="Arial"/>
                <a:hlinkClick r:id="rId4">
                  <a:extLst>
                    <a:ext uri="{A12FA001-AC4F-418D-AE19-62706E023703}">
                      <ahyp:hlinkClr xmlns:ahyp="http://schemas.microsoft.com/office/drawing/2018/hyperlinkcolor" val="tx"/>
                    </a:ext>
                  </a:extLst>
                </a:hlinkClick>
              </a:rPr>
              <a:t> 10</a:t>
            </a:r>
            <a:endParaRPr lang="en-US" sz="2400" b="1" i="0" u="sng" strike="noStrike" cap="none" dirty="0">
              <a:solidFill>
                <a:srgbClr val="843C0C"/>
              </a:solidFill>
              <a:latin typeface="UTM Avo" panose="02040603050506020204" pitchFamily="18" charset="0"/>
              <a:sym typeface="Arial"/>
            </a:endParaRPr>
          </a:p>
        </p:txBody>
      </p:sp>
      <p:sp>
        <p:nvSpPr>
          <p:cNvPr id="5" name="Google Shape;131;p11">
            <a:extLst>
              <a:ext uri="{FF2B5EF4-FFF2-40B4-BE49-F238E27FC236}">
                <a16:creationId xmlns:a16="http://schemas.microsoft.com/office/drawing/2014/main" id="{7BB5E241-0E2E-CB01-D7F1-ED73EAEB36FD}"/>
              </a:ext>
            </a:extLst>
          </p:cNvPr>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UTM Avo" panose="02040603050506020204" pitchFamily="18" charset="0"/>
                <a:sym typeface="Arial"/>
              </a:rPr>
              <a:t>Hoặc truy cập qua QR code</a:t>
            </a:r>
            <a:endParaRPr>
              <a:latin typeface="UTM Avo" panose="02040603050506020204" pitchFamily="18" charset="0"/>
            </a:endParaRPr>
          </a:p>
        </p:txBody>
      </p:sp>
      <p:pic>
        <p:nvPicPr>
          <p:cNvPr id="6" name="Google Shape;132;p11" descr="Ngón Trỏ, ngón tay, Máy tính Biểu tượng Tay - tay png tải về - Miễn phí  trong suốt Tay png Tải về.">
            <a:extLst>
              <a:ext uri="{FF2B5EF4-FFF2-40B4-BE49-F238E27FC236}">
                <a16:creationId xmlns:a16="http://schemas.microsoft.com/office/drawing/2014/main" id="{72CAE52D-C6E3-E1DD-9E57-EED4465F6DB9}"/>
              </a:ext>
            </a:extLst>
          </p:cNvPr>
          <p:cNvPicPr preferRelativeResize="0"/>
          <p:nvPr/>
        </p:nvPicPr>
        <p:blipFill rotWithShape="1">
          <a:blip r:embed="rId5">
            <a:alphaModFix/>
          </a:blip>
          <a:srcRect/>
          <a:stretch/>
        </p:blipFill>
        <p:spPr>
          <a:xfrm rot="16200000">
            <a:off x="5679086" y="2851979"/>
            <a:ext cx="1053311" cy="749021"/>
          </a:xfrm>
          <a:prstGeom prst="rect">
            <a:avLst/>
          </a:prstGeom>
          <a:noFill/>
          <a:ln>
            <a:noFill/>
          </a:ln>
        </p:spPr>
      </p:pic>
      <p:pic>
        <p:nvPicPr>
          <p:cNvPr id="7" name="Google Shape;133;p11">
            <a:extLst>
              <a:ext uri="{FF2B5EF4-FFF2-40B4-BE49-F238E27FC236}">
                <a16:creationId xmlns:a16="http://schemas.microsoft.com/office/drawing/2014/main" id="{A909DA5F-BC4E-9B75-C161-72BC195B1F41}"/>
              </a:ext>
            </a:extLst>
          </p:cNvPr>
          <p:cNvPicPr preferRelativeResize="0"/>
          <p:nvPr/>
        </p:nvPicPr>
        <p:blipFill rotWithShape="1">
          <a:blip r:embed="rId6">
            <a:alphaModFix/>
          </a:blip>
          <a:srcRect/>
          <a:stretch/>
        </p:blipFill>
        <p:spPr>
          <a:xfrm>
            <a:off x="4905420" y="3722149"/>
            <a:ext cx="2684532" cy="2684532"/>
          </a:xfrm>
          <a:prstGeom prst="roundRect">
            <a:avLst>
              <a:gd name="adj" fmla="val 12957"/>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2" name="TextBox 1">
            <a:extLst>
              <a:ext uri="{FF2B5EF4-FFF2-40B4-BE49-F238E27FC236}">
                <a16:creationId xmlns:a16="http://schemas.microsoft.com/office/drawing/2014/main" id="{18302D3C-55DF-A88F-AA77-7DAD41075A21}"/>
              </a:ext>
            </a:extLst>
          </p:cNvPr>
          <p:cNvSpPr txBox="1"/>
          <p:nvPr/>
        </p:nvSpPr>
        <p:spPr>
          <a:xfrm>
            <a:off x="811099" y="1944207"/>
            <a:ext cx="6439446" cy="4445832"/>
          </a:xfrm>
          <a:prstGeom prst="rect">
            <a:avLst/>
          </a:prstGeom>
          <a:noFill/>
        </p:spPr>
        <p:txBody>
          <a:bodyPr wrap="square">
            <a:spAutoFit/>
          </a:bodyPr>
          <a:lstStyle/>
          <a:p>
            <a:pPr algn="just">
              <a:lnSpc>
                <a:spcPct val="150000"/>
              </a:lnSpc>
            </a:pPr>
            <a:r>
              <a:rPr lang="vi-VN" sz="2400" dirty="0">
                <a:latin typeface="UTM Avo" panose="02040603050506020204" pitchFamily="18"/>
              </a:rPr>
              <a:t>Trong điều kiện thường, nguyên tử của các nguyên tố khí hiếm tồn tại độc lập vì có lớp electron ngoài cùng bền vững. Nguyên tử của các nguyên tố khác luôn có xu hướng tham gia liên kết để có được lớp electron ngoài cùng bền vững tương tự khí hiếm. Vậy liên kết giữa các nguyên tử được hình thành như thế nào?</a:t>
            </a:r>
            <a:endParaRPr lang="en-US" sz="2400" dirty="0">
              <a:latin typeface="UTM Avo" panose="02040603050506020204" pitchFamily="18"/>
            </a:endParaRPr>
          </a:p>
        </p:txBody>
      </p:sp>
      <p:pic>
        <p:nvPicPr>
          <p:cNvPr id="3" name="Picture 2" descr="A screenshot of a computer&#10;&#10;Description automatically generated">
            <a:extLst>
              <a:ext uri="{FF2B5EF4-FFF2-40B4-BE49-F238E27FC236}">
                <a16:creationId xmlns:a16="http://schemas.microsoft.com/office/drawing/2014/main" id="{2F9E2007-664B-4E4C-D146-C7D16C95A9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6262" y="1944207"/>
            <a:ext cx="4663764" cy="42241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CAAC7DF4-8755-FCE5-E20B-E07A646F55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200" y="3172460"/>
            <a:ext cx="3149600" cy="1701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2" name="TextBox 1">
            <a:extLst>
              <a:ext uri="{FF2B5EF4-FFF2-40B4-BE49-F238E27FC236}">
                <a16:creationId xmlns:a16="http://schemas.microsoft.com/office/drawing/2014/main" id="{8E0CBC2E-1143-8A0F-CDD1-3AF2E90C756C}"/>
              </a:ext>
            </a:extLst>
          </p:cNvPr>
          <p:cNvSpPr txBox="1"/>
          <p:nvPr/>
        </p:nvSpPr>
        <p:spPr>
          <a:xfrm>
            <a:off x="2367510" y="2110905"/>
            <a:ext cx="7456974" cy="1078950"/>
          </a:xfrm>
          <a:prstGeom prst="rect">
            <a:avLst/>
          </a:prstGeom>
          <a:noFill/>
        </p:spPr>
        <p:txBody>
          <a:bodyPr wrap="square">
            <a:spAutoFit/>
          </a:bodyPr>
          <a:lstStyle/>
          <a:p>
            <a:pPr marL="571500" indent="-571500" algn="ctr">
              <a:lnSpc>
                <a:spcPct val="150000"/>
              </a:lnSpc>
              <a:buFont typeface="Wingdings" panose="05000000000000000000" pitchFamily="2" charset="2"/>
              <a:buChar char="Ø"/>
            </a:pPr>
            <a:r>
              <a:rPr lang="en-US" sz="2300" dirty="0" err="1">
                <a:latin typeface="UTM Avo" panose="02040603050506020204" pitchFamily="18"/>
                <a:cs typeface="Arial" panose="020B0604020202020204" pitchFamily="34" charset="0"/>
              </a:rPr>
              <a:t>Quan</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sát</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hình</a:t>
            </a:r>
            <a:r>
              <a:rPr lang="en-US" sz="2300" dirty="0">
                <a:latin typeface="UTM Avo" panose="02040603050506020204" pitchFamily="18"/>
                <a:cs typeface="Arial" panose="020B0604020202020204" pitchFamily="34" charset="0"/>
              </a:rPr>
              <a:t> 5.1, </a:t>
            </a:r>
            <a:r>
              <a:rPr lang="en-US" sz="2300" dirty="0" err="1">
                <a:latin typeface="UTM Avo" panose="02040603050506020204" pitchFamily="18"/>
                <a:cs typeface="Arial" panose="020B0604020202020204" pitchFamily="34" charset="0"/>
              </a:rPr>
              <a:t>hãy</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cho</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biết</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số</a:t>
            </a:r>
            <a:r>
              <a:rPr lang="en-US" sz="2300" dirty="0">
                <a:latin typeface="UTM Avo" panose="02040603050506020204" pitchFamily="18"/>
                <a:cs typeface="Arial" panose="020B0604020202020204" pitchFamily="34" charset="0"/>
              </a:rPr>
              <a:t> electron ở </a:t>
            </a:r>
            <a:r>
              <a:rPr lang="en-US" sz="2300" dirty="0" err="1">
                <a:latin typeface="UTM Avo" panose="02040603050506020204" pitchFamily="18"/>
                <a:cs typeface="Arial" panose="020B0604020202020204" pitchFamily="34" charset="0"/>
              </a:rPr>
              <a:t>lớp</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ngoài</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cùng</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của</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vỏ</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nguyên</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tử</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khí</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hiếm</a:t>
            </a:r>
            <a:endParaRPr lang="en-US" sz="2300" dirty="0">
              <a:latin typeface="UTM Avo" panose="02040603050506020204" pitchFamily="18"/>
              <a:cs typeface="Arial" panose="020B0604020202020204" pitchFamily="34" charset="0"/>
            </a:endParaRPr>
          </a:p>
        </p:txBody>
      </p:sp>
      <p:sp>
        <p:nvSpPr>
          <p:cNvPr id="3" name="TextBox 16">
            <a:extLst>
              <a:ext uri="{FF2B5EF4-FFF2-40B4-BE49-F238E27FC236}">
                <a16:creationId xmlns:a16="http://schemas.microsoft.com/office/drawing/2014/main" id="{3E44C519-F50E-4E4F-617A-0FC5D94F218E}"/>
              </a:ext>
            </a:extLst>
          </p:cNvPr>
          <p:cNvSpPr txBox="1"/>
          <p:nvPr/>
        </p:nvSpPr>
        <p:spPr>
          <a:xfrm>
            <a:off x="-70297" y="1630902"/>
            <a:ext cx="12332593" cy="48000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sz="2700" b="1" dirty="0">
                <a:latin typeface="UTM Avo" panose="02040603050506020204" pitchFamily="18"/>
                <a:cs typeface="Arial" panose="020B0604020202020204" pitchFamily="34" charset="0"/>
              </a:rPr>
              <a:t>I. ĐẶC ĐIỂM CẤU TẠO VỎ NGUYÊN TỬ KHÍ HIẾM</a:t>
            </a:r>
          </a:p>
        </p:txBody>
      </p:sp>
      <p:pic>
        <p:nvPicPr>
          <p:cNvPr id="4" name="Picture 3" descr="A diagram of a atom&#10;&#10;Description automatically generated">
            <a:extLst>
              <a:ext uri="{FF2B5EF4-FFF2-40B4-BE49-F238E27FC236}">
                <a16:creationId xmlns:a16="http://schemas.microsoft.com/office/drawing/2014/main" id="{70242DF6-376F-5A7D-90B8-9EDCB1BD9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0672" y="3189855"/>
            <a:ext cx="8710655" cy="3807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9"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4" name="Rectangle 3">
            <a:extLst>
              <a:ext uri="{FF2B5EF4-FFF2-40B4-BE49-F238E27FC236}">
                <a16:creationId xmlns:a16="http://schemas.microsoft.com/office/drawing/2014/main" id="{1FE79454-EC1B-4619-68BE-7872A4241D34}"/>
              </a:ext>
            </a:extLst>
          </p:cNvPr>
          <p:cNvSpPr/>
          <p:nvPr/>
        </p:nvSpPr>
        <p:spPr>
          <a:xfrm>
            <a:off x="797563" y="3790724"/>
            <a:ext cx="10596873" cy="2825645"/>
          </a:xfrm>
          <a:prstGeom prst="rect">
            <a:avLst/>
          </a:prstGeom>
        </p:spPr>
        <p:txBody>
          <a:bodyPr wrap="square">
            <a:spAutoFit/>
          </a:bodyPr>
          <a:lstStyle/>
          <a:p>
            <a:pPr marL="214313" indent="-214313" algn="just">
              <a:lnSpc>
                <a:spcPct val="150000"/>
              </a:lnSpc>
              <a:spcBef>
                <a:spcPts val="600"/>
              </a:spcBef>
              <a:buFont typeface="Wingdings" panose="05000000000000000000" pitchFamily="2" charset="2"/>
              <a:buChar char="q"/>
            </a:pPr>
            <a:r>
              <a:rPr lang="en-US" sz="2300" dirty="0" err="1">
                <a:latin typeface="UTM Avo" panose="02040603050506020204" pitchFamily="18"/>
                <a:cs typeface="Arial" panose="020B0604020202020204" pitchFamily="34" charset="0"/>
              </a:rPr>
              <a:t>Lớp</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ngoài</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cùng</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của</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các</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nguyên</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tử</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khí</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hiếm</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có</a:t>
            </a:r>
            <a:r>
              <a:rPr lang="en-US" sz="2300" dirty="0">
                <a:latin typeface="UTM Avo" panose="02040603050506020204" pitchFamily="18"/>
                <a:cs typeface="Arial" panose="020B0604020202020204" pitchFamily="34" charset="0"/>
              </a:rPr>
              <a:t> 8 electron (</a:t>
            </a:r>
            <a:r>
              <a:rPr lang="en-US" sz="2300" dirty="0" err="1">
                <a:latin typeface="UTM Avo" panose="02040603050506020204" pitchFamily="18"/>
                <a:cs typeface="Arial" panose="020B0604020202020204" pitchFamily="34" charset="0"/>
              </a:rPr>
              <a:t>riêng</a:t>
            </a:r>
            <a:r>
              <a:rPr lang="en-US" sz="2300" dirty="0">
                <a:latin typeface="UTM Avo" panose="02040603050506020204" pitchFamily="18"/>
                <a:cs typeface="Arial" panose="020B0604020202020204" pitchFamily="34" charset="0"/>
              </a:rPr>
              <a:t> He </a:t>
            </a:r>
            <a:r>
              <a:rPr lang="en-US" sz="2300" dirty="0" err="1">
                <a:latin typeface="UTM Avo" panose="02040603050506020204" pitchFamily="18"/>
                <a:cs typeface="Arial" panose="020B0604020202020204" pitchFamily="34" charset="0"/>
              </a:rPr>
              <a:t>có</a:t>
            </a:r>
            <a:r>
              <a:rPr lang="en-US" sz="2300" dirty="0">
                <a:latin typeface="UTM Avo" panose="02040603050506020204" pitchFamily="18"/>
                <a:cs typeface="Arial" panose="020B0604020202020204" pitchFamily="34" charset="0"/>
              </a:rPr>
              <a:t> 2 electron) </a:t>
            </a:r>
            <a:r>
              <a:rPr lang="en-US" sz="2300" dirty="0" err="1">
                <a:latin typeface="UTM Avo" panose="02040603050506020204" pitchFamily="18"/>
                <a:cs typeface="Arial" panose="020B0604020202020204" pitchFamily="34" charset="0"/>
              </a:rPr>
              <a:t>là</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lớp</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vỏ</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bền</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vững</a:t>
            </a:r>
            <a:r>
              <a:rPr lang="en-US" sz="2300" dirty="0">
                <a:latin typeface="UTM Avo" panose="02040603050506020204" pitchFamily="18"/>
                <a:cs typeface="Arial" panose="020B0604020202020204" pitchFamily="34" charset="0"/>
              </a:rPr>
              <a:t>. </a:t>
            </a:r>
          </a:p>
          <a:p>
            <a:pPr marL="214313" indent="-214313" algn="just">
              <a:lnSpc>
                <a:spcPct val="150000"/>
              </a:lnSpc>
              <a:spcBef>
                <a:spcPts val="600"/>
              </a:spcBef>
              <a:buFont typeface="Symbol" panose="05050102010706020507" pitchFamily="18" charset="2"/>
              <a:buChar char="Þ"/>
            </a:pPr>
            <a:r>
              <a:rPr lang="en-US" sz="2300" dirty="0" err="1">
                <a:latin typeface="UTM Avo" panose="02040603050506020204" pitchFamily="18"/>
                <a:cs typeface="Arial" panose="020B0604020202020204" pitchFamily="34" charset="0"/>
              </a:rPr>
              <a:t>Các</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nguyên</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tử</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khí</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hiếm</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tồn</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tại</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độc</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lập</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trong</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điều</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kiện</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thường</a:t>
            </a:r>
            <a:r>
              <a:rPr lang="en-US" sz="2300" dirty="0">
                <a:latin typeface="UTM Avo" panose="02040603050506020204" pitchFamily="18"/>
                <a:cs typeface="Arial" panose="020B0604020202020204" pitchFamily="34" charset="0"/>
              </a:rPr>
              <a:t>. </a:t>
            </a:r>
          </a:p>
          <a:p>
            <a:pPr marL="214313" indent="-214313" algn="just">
              <a:lnSpc>
                <a:spcPct val="150000"/>
              </a:lnSpc>
              <a:spcBef>
                <a:spcPts val="600"/>
              </a:spcBef>
              <a:buFont typeface="Wingdings" panose="05000000000000000000" pitchFamily="2" charset="2"/>
              <a:buChar char="q"/>
            </a:pPr>
            <a:r>
              <a:rPr lang="en-US" sz="2300" dirty="0" err="1">
                <a:latin typeface="UTM Avo" panose="02040603050506020204" pitchFamily="18"/>
                <a:cs typeface="Arial" panose="020B0604020202020204" pitchFamily="34" charset="0"/>
              </a:rPr>
              <a:t>Nguyên</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tử</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của</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các</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nguyên</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tố</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khác</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có</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lớp</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ngoài</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cùng</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kém</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bền</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có</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xu</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hướng</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tạo</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ra</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lớp</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vỏ</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tương</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tự</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khí</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hiếm</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khi</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liên</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kết</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với</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nguyên</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tử</a:t>
            </a:r>
            <a:r>
              <a:rPr lang="en-US" sz="2300" dirty="0">
                <a:latin typeface="UTM Avo" panose="02040603050506020204" pitchFamily="18"/>
                <a:cs typeface="Arial" panose="020B0604020202020204" pitchFamily="34" charset="0"/>
              </a:rPr>
              <a:t> </a:t>
            </a:r>
            <a:r>
              <a:rPr lang="en-US" sz="2300" dirty="0" err="1">
                <a:latin typeface="UTM Avo" panose="02040603050506020204" pitchFamily="18"/>
                <a:cs typeface="Arial" panose="020B0604020202020204" pitchFamily="34" charset="0"/>
              </a:rPr>
              <a:t>khác</a:t>
            </a:r>
            <a:r>
              <a:rPr lang="en-US" sz="2300" dirty="0">
                <a:latin typeface="UTM Avo" panose="02040603050506020204" pitchFamily="18"/>
                <a:cs typeface="Arial" panose="020B0604020202020204" pitchFamily="34" charset="0"/>
              </a:rPr>
              <a:t>. </a:t>
            </a:r>
          </a:p>
        </p:txBody>
      </p:sp>
      <p:pic>
        <p:nvPicPr>
          <p:cNvPr id="5" name="Picture 4" descr="A diagram of a atom&#10;&#10;Description automatically generated">
            <a:extLst>
              <a:ext uri="{FF2B5EF4-FFF2-40B4-BE49-F238E27FC236}">
                <a16:creationId xmlns:a16="http://schemas.microsoft.com/office/drawing/2014/main" id="{06849102-5413-DC87-1445-68EA3B121B50}"/>
              </a:ext>
            </a:extLst>
          </p:cNvPr>
          <p:cNvPicPr>
            <a:picLocks noChangeAspect="1"/>
          </p:cNvPicPr>
          <p:nvPr/>
        </p:nvPicPr>
        <p:blipFill rotWithShape="1">
          <a:blip r:embed="rId4">
            <a:extLst>
              <a:ext uri="{28A0092B-C50C-407E-A947-70E740481C1C}">
                <a14:useLocalDpi xmlns:a14="http://schemas.microsoft.com/office/drawing/2010/main" val="0"/>
              </a:ext>
            </a:extLst>
          </a:blip>
          <a:srcRect b="16629"/>
          <a:stretch/>
        </p:blipFill>
        <p:spPr>
          <a:xfrm>
            <a:off x="2804611" y="1391952"/>
            <a:ext cx="6582778" cy="2398772"/>
          </a:xfrm>
          <a:prstGeom prst="rect">
            <a:avLst/>
          </a:prstGeom>
        </p:spPr>
      </p:pic>
    </p:spTree>
    <p:extLst>
      <p:ext uri="{BB962C8B-B14F-4D97-AF65-F5344CB8AC3E}">
        <p14:creationId xmlns:p14="http://schemas.microsoft.com/office/powerpoint/2010/main" val="83591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left)">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anim calcmode="lin" valueType="num">
                                      <p:cBhvr>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2" name="TextBox 8">
            <a:extLst>
              <a:ext uri="{FF2B5EF4-FFF2-40B4-BE49-F238E27FC236}">
                <a16:creationId xmlns:a16="http://schemas.microsoft.com/office/drawing/2014/main" id="{0F679F99-DD34-B825-42E8-0FD8269065BC}"/>
              </a:ext>
            </a:extLst>
          </p:cNvPr>
          <p:cNvSpPr txBox="1"/>
          <p:nvPr/>
        </p:nvSpPr>
        <p:spPr>
          <a:xfrm>
            <a:off x="1018673" y="2120295"/>
            <a:ext cx="10154653" cy="346249"/>
          </a:xfrm>
          <a:prstGeom prst="rect">
            <a:avLst/>
          </a:prstGeom>
        </p:spPr>
        <p:txBody>
          <a:bodyPr wrap="square" lIns="0" tIns="0" rIns="0" bIns="0" rtlCol="0" anchor="t">
            <a:spAutoFit/>
          </a:bodyPr>
          <a:lstStyle/>
          <a:p>
            <a:pPr algn="ctr">
              <a:lnSpc>
                <a:spcPts val="2700"/>
              </a:lnSpc>
            </a:pPr>
            <a:r>
              <a:rPr lang="en-US" sz="2500" b="1" dirty="0">
                <a:solidFill>
                  <a:schemeClr val="bg1">
                    <a:lumMod val="10000"/>
                  </a:schemeClr>
                </a:solidFill>
                <a:latin typeface="UTM Avo" panose="02040603050506020204" pitchFamily="18"/>
                <a:cs typeface="Arial" panose="020B0604020202020204" pitchFamily="34" charset="0"/>
              </a:rPr>
              <a:t>1. </a:t>
            </a:r>
            <a:r>
              <a:rPr lang="en-US" sz="2500" b="1" dirty="0" err="1">
                <a:solidFill>
                  <a:schemeClr val="bg1">
                    <a:lumMod val="10000"/>
                  </a:schemeClr>
                </a:solidFill>
                <a:latin typeface="UTM Avo" panose="02040603050506020204" pitchFamily="18"/>
                <a:cs typeface="Arial" panose="020B0604020202020204" pitchFamily="34" charset="0"/>
              </a:rPr>
              <a:t>Sự</a:t>
            </a:r>
            <a:r>
              <a:rPr lang="en-US" sz="2500" b="1" dirty="0">
                <a:solidFill>
                  <a:schemeClr val="bg1">
                    <a:lumMod val="10000"/>
                  </a:schemeClr>
                </a:solidFill>
                <a:latin typeface="UTM Avo" panose="02040603050506020204" pitchFamily="18"/>
                <a:cs typeface="Arial" panose="020B0604020202020204" pitchFamily="34" charset="0"/>
              </a:rPr>
              <a:t> </a:t>
            </a:r>
            <a:r>
              <a:rPr lang="en-US" sz="2500" b="1" dirty="0" err="1">
                <a:solidFill>
                  <a:schemeClr val="bg1">
                    <a:lumMod val="10000"/>
                  </a:schemeClr>
                </a:solidFill>
                <a:latin typeface="UTM Avo" panose="02040603050506020204" pitchFamily="18"/>
                <a:cs typeface="Arial" panose="020B0604020202020204" pitchFamily="34" charset="0"/>
              </a:rPr>
              <a:t>tạo</a:t>
            </a:r>
            <a:r>
              <a:rPr lang="en-US" sz="2500" b="1" dirty="0">
                <a:solidFill>
                  <a:schemeClr val="bg1">
                    <a:lumMod val="10000"/>
                  </a:schemeClr>
                </a:solidFill>
                <a:latin typeface="UTM Avo" panose="02040603050506020204" pitchFamily="18"/>
                <a:cs typeface="Arial" panose="020B0604020202020204" pitchFamily="34" charset="0"/>
              </a:rPr>
              <a:t> </a:t>
            </a:r>
            <a:r>
              <a:rPr lang="en-US" sz="2500" b="1" dirty="0" err="1">
                <a:solidFill>
                  <a:schemeClr val="bg1">
                    <a:lumMod val="10000"/>
                  </a:schemeClr>
                </a:solidFill>
                <a:latin typeface="UTM Avo" panose="02040603050506020204" pitchFamily="18"/>
                <a:cs typeface="Arial" panose="020B0604020202020204" pitchFamily="34" charset="0"/>
              </a:rPr>
              <a:t>thành</a:t>
            </a:r>
            <a:r>
              <a:rPr lang="en-US" sz="2500" b="1" dirty="0">
                <a:solidFill>
                  <a:schemeClr val="bg1">
                    <a:lumMod val="10000"/>
                  </a:schemeClr>
                </a:solidFill>
                <a:latin typeface="UTM Avo" panose="02040603050506020204" pitchFamily="18"/>
                <a:cs typeface="Arial" panose="020B0604020202020204" pitchFamily="34" charset="0"/>
              </a:rPr>
              <a:t> </a:t>
            </a:r>
            <a:r>
              <a:rPr lang="en-US" sz="2500" b="1" dirty="0" err="1">
                <a:solidFill>
                  <a:schemeClr val="bg1">
                    <a:lumMod val="10000"/>
                  </a:schemeClr>
                </a:solidFill>
                <a:latin typeface="UTM Avo" panose="02040603050506020204" pitchFamily="18"/>
                <a:cs typeface="Arial" panose="020B0604020202020204" pitchFamily="34" charset="0"/>
              </a:rPr>
              <a:t>liên</a:t>
            </a:r>
            <a:r>
              <a:rPr lang="en-US" sz="2500" b="1" dirty="0">
                <a:solidFill>
                  <a:schemeClr val="bg1">
                    <a:lumMod val="10000"/>
                  </a:schemeClr>
                </a:solidFill>
                <a:latin typeface="UTM Avo" panose="02040603050506020204" pitchFamily="18"/>
                <a:cs typeface="Arial" panose="020B0604020202020204" pitchFamily="34" charset="0"/>
              </a:rPr>
              <a:t> </a:t>
            </a:r>
            <a:r>
              <a:rPr lang="en-US" sz="2500" b="1" dirty="0" err="1">
                <a:solidFill>
                  <a:schemeClr val="bg1">
                    <a:lumMod val="10000"/>
                  </a:schemeClr>
                </a:solidFill>
                <a:latin typeface="UTM Avo" panose="02040603050506020204" pitchFamily="18"/>
                <a:cs typeface="Arial" panose="020B0604020202020204" pitchFamily="34" charset="0"/>
              </a:rPr>
              <a:t>kết</a:t>
            </a:r>
            <a:r>
              <a:rPr lang="en-US" sz="2500" b="1" dirty="0">
                <a:solidFill>
                  <a:schemeClr val="bg1">
                    <a:lumMod val="10000"/>
                  </a:schemeClr>
                </a:solidFill>
                <a:latin typeface="UTM Avo" panose="02040603050506020204" pitchFamily="18"/>
                <a:cs typeface="Arial" panose="020B0604020202020204" pitchFamily="34" charset="0"/>
              </a:rPr>
              <a:t> </a:t>
            </a:r>
            <a:r>
              <a:rPr lang="en-US" sz="2500" b="1" dirty="0" err="1">
                <a:solidFill>
                  <a:schemeClr val="bg1">
                    <a:lumMod val="10000"/>
                  </a:schemeClr>
                </a:solidFill>
                <a:latin typeface="UTM Avo" panose="02040603050506020204" pitchFamily="18"/>
                <a:cs typeface="Arial" panose="020B0604020202020204" pitchFamily="34" charset="0"/>
              </a:rPr>
              <a:t>trong</a:t>
            </a:r>
            <a:r>
              <a:rPr lang="en-US" sz="2500" b="1" dirty="0">
                <a:solidFill>
                  <a:schemeClr val="bg1">
                    <a:lumMod val="10000"/>
                  </a:schemeClr>
                </a:solidFill>
                <a:latin typeface="UTM Avo" panose="02040603050506020204" pitchFamily="18"/>
                <a:cs typeface="Arial" panose="020B0604020202020204" pitchFamily="34" charset="0"/>
              </a:rPr>
              <a:t> </a:t>
            </a:r>
            <a:r>
              <a:rPr lang="en-US" sz="2500" b="1" dirty="0" err="1">
                <a:solidFill>
                  <a:schemeClr val="bg1">
                    <a:lumMod val="10000"/>
                  </a:schemeClr>
                </a:solidFill>
                <a:latin typeface="UTM Avo" panose="02040603050506020204" pitchFamily="18"/>
                <a:cs typeface="Arial" panose="020B0604020202020204" pitchFamily="34" charset="0"/>
              </a:rPr>
              <a:t>phân</a:t>
            </a:r>
            <a:r>
              <a:rPr lang="en-US" sz="2500" b="1" dirty="0">
                <a:solidFill>
                  <a:schemeClr val="bg1">
                    <a:lumMod val="10000"/>
                  </a:schemeClr>
                </a:solidFill>
                <a:latin typeface="UTM Avo" panose="02040603050506020204" pitchFamily="18"/>
                <a:cs typeface="Arial" panose="020B0604020202020204" pitchFamily="34" charset="0"/>
              </a:rPr>
              <a:t> </a:t>
            </a:r>
            <a:r>
              <a:rPr lang="en-US" sz="2500" b="1" dirty="0" err="1">
                <a:solidFill>
                  <a:schemeClr val="bg1">
                    <a:lumMod val="10000"/>
                  </a:schemeClr>
                </a:solidFill>
                <a:latin typeface="UTM Avo" panose="02040603050506020204" pitchFamily="18"/>
                <a:cs typeface="Arial" panose="020B0604020202020204" pitchFamily="34" charset="0"/>
              </a:rPr>
              <a:t>tử</a:t>
            </a:r>
            <a:r>
              <a:rPr lang="en-US" sz="2500" b="1" dirty="0">
                <a:solidFill>
                  <a:schemeClr val="bg1">
                    <a:lumMod val="10000"/>
                  </a:schemeClr>
                </a:solidFill>
                <a:latin typeface="UTM Avo" panose="02040603050506020204" pitchFamily="18"/>
                <a:cs typeface="Arial" panose="020B0604020202020204" pitchFamily="34" charset="0"/>
              </a:rPr>
              <a:t> sodium chloride</a:t>
            </a:r>
          </a:p>
        </p:txBody>
      </p:sp>
      <p:sp>
        <p:nvSpPr>
          <p:cNvPr id="3" name="TextBox 16">
            <a:extLst>
              <a:ext uri="{FF2B5EF4-FFF2-40B4-BE49-F238E27FC236}">
                <a16:creationId xmlns:a16="http://schemas.microsoft.com/office/drawing/2014/main" id="{0136FC61-44D7-3BAC-C580-376BFEE9AFB7}"/>
              </a:ext>
            </a:extLst>
          </p:cNvPr>
          <p:cNvSpPr txBox="1"/>
          <p:nvPr/>
        </p:nvSpPr>
        <p:spPr>
          <a:xfrm>
            <a:off x="3983664" y="1616836"/>
            <a:ext cx="4224672" cy="41549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700" b="1" dirty="0">
                <a:latin typeface="UTM Avo" panose="02040603050506020204" pitchFamily="18"/>
                <a:cs typeface="Arial" panose="020B0604020202020204" pitchFamily="34" charset="0"/>
              </a:rPr>
              <a:t>II. LIÊN KẾT ION</a:t>
            </a:r>
          </a:p>
        </p:txBody>
      </p:sp>
      <p:sp>
        <p:nvSpPr>
          <p:cNvPr id="4" name="TextBox 3">
            <a:extLst>
              <a:ext uri="{FF2B5EF4-FFF2-40B4-BE49-F238E27FC236}">
                <a16:creationId xmlns:a16="http://schemas.microsoft.com/office/drawing/2014/main" id="{0BE92CA7-3B33-E8AB-59C1-D6CF9BF3FE59}"/>
              </a:ext>
            </a:extLst>
          </p:cNvPr>
          <p:cNvSpPr txBox="1"/>
          <p:nvPr/>
        </p:nvSpPr>
        <p:spPr>
          <a:xfrm>
            <a:off x="1700165" y="2482386"/>
            <a:ext cx="8779545" cy="1036053"/>
          </a:xfrm>
          <a:prstGeom prst="rect">
            <a:avLst/>
          </a:prstGeom>
          <a:noFill/>
        </p:spPr>
        <p:txBody>
          <a:bodyPr wrap="square">
            <a:spAutoFit/>
          </a:bodyPr>
          <a:lstStyle/>
          <a:p>
            <a:pPr algn="ctr">
              <a:lnSpc>
                <a:spcPct val="150000"/>
              </a:lnSpc>
            </a:pPr>
            <a:r>
              <a:rPr lang="vi-VN" sz="2200" dirty="0">
                <a:latin typeface="UTM Avo" panose="02040603050506020204" pitchFamily="18"/>
              </a:rPr>
              <a:t>Quan sát hình 5.2 và hình 5.3, cho biết lớp vỏ của các ion Na</a:t>
            </a:r>
            <a:r>
              <a:rPr lang="vi-VN" sz="2200" baseline="30000" dirty="0">
                <a:latin typeface="UTM Avo" panose="02040603050506020204" pitchFamily="18"/>
              </a:rPr>
              <a:t>+</a:t>
            </a:r>
            <a:r>
              <a:rPr lang="vi-VN" sz="2200" dirty="0">
                <a:latin typeface="UTM Avo" panose="02040603050506020204" pitchFamily="18"/>
              </a:rPr>
              <a:t>, Cl</a:t>
            </a:r>
            <a:r>
              <a:rPr lang="vi-VN" sz="2200" baseline="30000" dirty="0">
                <a:latin typeface="UTM Avo" panose="02040603050506020204" pitchFamily="18"/>
              </a:rPr>
              <a:t>– </a:t>
            </a:r>
            <a:r>
              <a:rPr lang="vi-VN" sz="2200" dirty="0">
                <a:latin typeface="UTM Avo" panose="02040603050506020204" pitchFamily="18"/>
              </a:rPr>
              <a:t>tương tự vỏ nguyên tử của</a:t>
            </a:r>
            <a:r>
              <a:rPr lang="en-US" sz="2200" dirty="0">
                <a:latin typeface="UTM Avo" panose="02040603050506020204" pitchFamily="18"/>
              </a:rPr>
              <a:t> </a:t>
            </a:r>
            <a:r>
              <a:rPr lang="en-US" sz="2200" dirty="0" err="1">
                <a:latin typeface="UTM Avo" panose="02040603050506020204" pitchFamily="18"/>
              </a:rPr>
              <a:t>nguyên</a:t>
            </a:r>
            <a:r>
              <a:rPr lang="en-US" sz="2200" dirty="0">
                <a:latin typeface="UTM Avo" panose="02040603050506020204" pitchFamily="18"/>
              </a:rPr>
              <a:t> </a:t>
            </a:r>
            <a:r>
              <a:rPr lang="en-US" sz="2200" dirty="0" err="1">
                <a:latin typeface="UTM Avo" panose="02040603050506020204" pitchFamily="18"/>
              </a:rPr>
              <a:t>tố</a:t>
            </a:r>
            <a:r>
              <a:rPr lang="en-US" sz="2200" dirty="0">
                <a:latin typeface="UTM Avo" panose="02040603050506020204" pitchFamily="18"/>
              </a:rPr>
              <a:t> </a:t>
            </a:r>
            <a:r>
              <a:rPr lang="en-US" sz="2200" dirty="0" err="1">
                <a:latin typeface="UTM Avo" panose="02040603050506020204" pitchFamily="18"/>
              </a:rPr>
              <a:t>khí</a:t>
            </a:r>
            <a:r>
              <a:rPr lang="en-US" sz="2200" dirty="0">
                <a:latin typeface="UTM Avo" panose="02040603050506020204" pitchFamily="18"/>
              </a:rPr>
              <a:t> </a:t>
            </a:r>
            <a:r>
              <a:rPr lang="en-US" sz="2200" dirty="0" err="1">
                <a:latin typeface="UTM Avo" panose="02040603050506020204" pitchFamily="18"/>
              </a:rPr>
              <a:t>hiếm</a:t>
            </a:r>
            <a:r>
              <a:rPr lang="en-US" sz="2200" dirty="0">
                <a:latin typeface="UTM Avo" panose="02040603050506020204" pitchFamily="18"/>
              </a:rPr>
              <a:t> </a:t>
            </a:r>
            <a:r>
              <a:rPr lang="en-US" sz="2200" dirty="0" err="1">
                <a:latin typeface="UTM Avo" panose="02040603050506020204" pitchFamily="18"/>
              </a:rPr>
              <a:t>nào</a:t>
            </a:r>
            <a:r>
              <a:rPr lang="en-US" sz="2200" dirty="0">
                <a:latin typeface="UTM Avo" panose="02040603050506020204" pitchFamily="18"/>
              </a:rPr>
              <a:t>.</a:t>
            </a:r>
          </a:p>
        </p:txBody>
      </p:sp>
      <p:pic>
        <p:nvPicPr>
          <p:cNvPr id="5" name="Picture 4" descr="A diagram of an element&#10;&#10;Description automatically generated">
            <a:extLst>
              <a:ext uri="{FF2B5EF4-FFF2-40B4-BE49-F238E27FC236}">
                <a16:creationId xmlns:a16="http://schemas.microsoft.com/office/drawing/2014/main" id="{318A0113-DC67-1EAF-5ACD-5133E45FAE62}"/>
              </a:ext>
            </a:extLst>
          </p:cNvPr>
          <p:cNvPicPr>
            <a:picLocks noChangeAspect="1"/>
          </p:cNvPicPr>
          <p:nvPr/>
        </p:nvPicPr>
        <p:blipFill rotWithShape="1">
          <a:blip r:embed="rId4">
            <a:extLst>
              <a:ext uri="{28A0092B-C50C-407E-A947-70E740481C1C}">
                <a14:useLocalDpi xmlns:a14="http://schemas.microsoft.com/office/drawing/2010/main" val="0"/>
              </a:ext>
            </a:extLst>
          </a:blip>
          <a:srcRect l="23017" r="21698"/>
          <a:stretch/>
        </p:blipFill>
        <p:spPr>
          <a:xfrm>
            <a:off x="838029" y="3760492"/>
            <a:ext cx="5124091" cy="2696823"/>
          </a:xfrm>
          <a:prstGeom prst="rect">
            <a:avLst/>
          </a:prstGeom>
        </p:spPr>
      </p:pic>
      <p:pic>
        <p:nvPicPr>
          <p:cNvPr id="6" name="Picture 5" descr="A diagram of a atom&#10;&#10;Description automatically generated">
            <a:extLst>
              <a:ext uri="{FF2B5EF4-FFF2-40B4-BE49-F238E27FC236}">
                <a16:creationId xmlns:a16="http://schemas.microsoft.com/office/drawing/2014/main" id="{E62907FA-2D60-9011-77C2-B5AC7F575A68}"/>
              </a:ext>
            </a:extLst>
          </p:cNvPr>
          <p:cNvPicPr>
            <a:picLocks noChangeAspect="1"/>
          </p:cNvPicPr>
          <p:nvPr/>
        </p:nvPicPr>
        <p:blipFill rotWithShape="1">
          <a:blip r:embed="rId5">
            <a:extLst>
              <a:ext uri="{28A0092B-C50C-407E-A947-70E740481C1C}">
                <a14:useLocalDpi xmlns:a14="http://schemas.microsoft.com/office/drawing/2010/main" val="0"/>
              </a:ext>
            </a:extLst>
          </a:blip>
          <a:srcRect l="24121" r="20691"/>
          <a:stretch/>
        </p:blipFill>
        <p:spPr>
          <a:xfrm>
            <a:off x="6265802" y="3760492"/>
            <a:ext cx="5124092" cy="2696823"/>
          </a:xfrm>
          <a:prstGeom prst="rect">
            <a:avLst/>
          </a:prstGeom>
        </p:spPr>
      </p:pic>
    </p:spTree>
    <p:extLst>
      <p:ext uri="{BB962C8B-B14F-4D97-AF65-F5344CB8AC3E}">
        <p14:creationId xmlns:p14="http://schemas.microsoft.com/office/powerpoint/2010/main" val="304384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3"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3"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3" name="TextBox 2">
            <a:extLst>
              <a:ext uri="{FF2B5EF4-FFF2-40B4-BE49-F238E27FC236}">
                <a16:creationId xmlns:a16="http://schemas.microsoft.com/office/drawing/2014/main" id="{9EE596A6-E3E3-E4FD-447E-59C49A18E35C}"/>
              </a:ext>
            </a:extLst>
          </p:cNvPr>
          <p:cNvSpPr txBox="1"/>
          <p:nvPr/>
        </p:nvSpPr>
        <p:spPr>
          <a:xfrm>
            <a:off x="5454133" y="4530269"/>
            <a:ext cx="5735235" cy="15513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defTabSz="342900" eaLnBrk="0" fontAlgn="base" hangingPunct="0">
              <a:lnSpc>
                <a:spcPct val="150000"/>
              </a:lnSpc>
              <a:spcBef>
                <a:spcPct val="0"/>
              </a:spcBef>
              <a:spcAft>
                <a:spcPct val="0"/>
              </a:spcAft>
            </a:pPr>
            <a:r>
              <a:rPr lang="en-US" altLang="en-US" sz="2200" dirty="0" err="1">
                <a:solidFill>
                  <a:srgbClr val="000000"/>
                </a:solidFill>
                <a:latin typeface="UTM Avo" panose="02040603050506020204" pitchFamily="18"/>
                <a:cs typeface="Open Sans" panose="020B0606030504020204" pitchFamily="34" charset="0"/>
              </a:rPr>
              <a:t>Lớp</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vỏ</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của</a:t>
            </a:r>
            <a:r>
              <a:rPr lang="en-US" altLang="en-US" sz="2200" dirty="0">
                <a:solidFill>
                  <a:srgbClr val="000000"/>
                </a:solidFill>
                <a:latin typeface="UTM Avo" panose="02040603050506020204" pitchFamily="18"/>
                <a:cs typeface="Open Sans" panose="020B0606030504020204" pitchFamily="34" charset="0"/>
              </a:rPr>
              <a:t> ion Cl</a:t>
            </a:r>
            <a:r>
              <a:rPr lang="en-US" altLang="en-US" sz="2200" baseline="30000" dirty="0">
                <a:solidFill>
                  <a:srgbClr val="000000"/>
                </a:solidFill>
                <a:latin typeface="UTM Avo" panose="02040603050506020204" pitchFamily="18"/>
                <a:cs typeface="Open Sans" panose="020B0606030504020204" pitchFamily="34" charset="0"/>
              </a:rPr>
              <a:t>-</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có</a:t>
            </a:r>
            <a:r>
              <a:rPr lang="en-US" altLang="en-US" sz="2200" dirty="0">
                <a:solidFill>
                  <a:srgbClr val="000000"/>
                </a:solidFill>
                <a:latin typeface="UTM Avo" panose="02040603050506020204" pitchFamily="18"/>
                <a:cs typeface="Open Sans" panose="020B0606030504020204" pitchFamily="34" charset="0"/>
              </a:rPr>
              <a:t> 18 electron </a:t>
            </a:r>
            <a:r>
              <a:rPr lang="en-US" altLang="en-US" sz="2200" dirty="0" err="1">
                <a:solidFill>
                  <a:srgbClr val="000000"/>
                </a:solidFill>
                <a:latin typeface="UTM Avo" panose="02040603050506020204" pitchFamily="18"/>
                <a:cs typeface="Open Sans" panose="020B0606030504020204" pitchFamily="34" charset="0"/>
              </a:rPr>
              <a:t>tương</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tự</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lớp</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vỏ</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nguyên</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tử</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của</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nguyên</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tố</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khí</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hiếm</a:t>
            </a:r>
            <a:r>
              <a:rPr lang="en-US" altLang="en-US" sz="2200" dirty="0">
                <a:solidFill>
                  <a:srgbClr val="000000"/>
                </a:solidFill>
                <a:latin typeface="UTM Avo" panose="02040603050506020204" pitchFamily="18"/>
                <a:cs typeface="Open Sans" panose="020B0606030504020204" pitchFamily="34" charset="0"/>
              </a:rPr>
              <a:t> argon. </a:t>
            </a:r>
            <a:endParaRPr lang="en-US" altLang="en-US" sz="2200" dirty="0">
              <a:latin typeface="UTM Avo" panose="02040603050506020204" pitchFamily="18"/>
            </a:endParaRPr>
          </a:p>
        </p:txBody>
      </p:sp>
      <p:sp>
        <p:nvSpPr>
          <p:cNvPr id="4" name="TextBox 3">
            <a:extLst>
              <a:ext uri="{FF2B5EF4-FFF2-40B4-BE49-F238E27FC236}">
                <a16:creationId xmlns:a16="http://schemas.microsoft.com/office/drawing/2014/main" id="{30C981CB-1AAB-2D12-91C3-E1326396B784}"/>
              </a:ext>
            </a:extLst>
          </p:cNvPr>
          <p:cNvSpPr txBox="1"/>
          <p:nvPr/>
        </p:nvSpPr>
        <p:spPr>
          <a:xfrm>
            <a:off x="5454133" y="2182282"/>
            <a:ext cx="5735235" cy="15513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defTabSz="342900">
              <a:lnSpc>
                <a:spcPct val="150000"/>
              </a:lnSpc>
            </a:pPr>
            <a:r>
              <a:rPr lang="en-US" altLang="en-US" sz="2200" dirty="0" err="1">
                <a:solidFill>
                  <a:srgbClr val="000000"/>
                </a:solidFill>
                <a:latin typeface="UTM Avo" panose="02040603050506020204" pitchFamily="18"/>
                <a:cs typeface="Open Sans" panose="020B0606030504020204" pitchFamily="34" charset="0"/>
              </a:rPr>
              <a:t>Lớp</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vỏ</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của</a:t>
            </a:r>
            <a:r>
              <a:rPr lang="en-US" altLang="en-US" sz="2200" dirty="0">
                <a:solidFill>
                  <a:srgbClr val="000000"/>
                </a:solidFill>
                <a:latin typeface="UTM Avo" panose="02040603050506020204" pitchFamily="18"/>
                <a:cs typeface="Open Sans" panose="020B0606030504020204" pitchFamily="34" charset="0"/>
              </a:rPr>
              <a:t> ion Na</a:t>
            </a:r>
            <a:r>
              <a:rPr lang="en-US" altLang="en-US" sz="2200" baseline="30000" dirty="0">
                <a:solidFill>
                  <a:srgbClr val="000000"/>
                </a:solidFill>
                <a:latin typeface="UTM Avo" panose="02040603050506020204" pitchFamily="18"/>
                <a:cs typeface="Open Sans" panose="020B0606030504020204" pitchFamily="34" charset="0"/>
              </a:rPr>
              <a:t>+</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có</a:t>
            </a:r>
            <a:r>
              <a:rPr lang="en-US" altLang="en-US" sz="2200" dirty="0">
                <a:solidFill>
                  <a:srgbClr val="000000"/>
                </a:solidFill>
                <a:latin typeface="UTM Avo" panose="02040603050506020204" pitchFamily="18"/>
                <a:cs typeface="Open Sans" panose="020B0606030504020204" pitchFamily="34" charset="0"/>
              </a:rPr>
              <a:t> 10 electron </a:t>
            </a:r>
            <a:r>
              <a:rPr lang="en-US" altLang="en-US" sz="2200" dirty="0" err="1">
                <a:solidFill>
                  <a:srgbClr val="000000"/>
                </a:solidFill>
                <a:latin typeface="UTM Avo" panose="02040603050506020204" pitchFamily="18"/>
                <a:cs typeface="Open Sans" panose="020B0606030504020204" pitchFamily="34" charset="0"/>
              </a:rPr>
              <a:t>tương</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tự</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lớp</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vỏ</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nguyên</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tử</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của</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nguyên</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tố</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khí</a:t>
            </a:r>
            <a:r>
              <a:rPr lang="en-US" altLang="en-US" sz="2200" dirty="0">
                <a:solidFill>
                  <a:srgbClr val="000000"/>
                </a:solidFill>
                <a:latin typeface="UTM Avo" panose="02040603050506020204" pitchFamily="18"/>
                <a:cs typeface="Open Sans" panose="020B0606030504020204" pitchFamily="34" charset="0"/>
              </a:rPr>
              <a:t> </a:t>
            </a:r>
            <a:r>
              <a:rPr lang="en-US" altLang="en-US" sz="2200" dirty="0" err="1">
                <a:solidFill>
                  <a:srgbClr val="000000"/>
                </a:solidFill>
                <a:latin typeface="UTM Avo" panose="02040603050506020204" pitchFamily="18"/>
                <a:cs typeface="Open Sans" panose="020B0606030504020204" pitchFamily="34" charset="0"/>
              </a:rPr>
              <a:t>hiếm</a:t>
            </a:r>
            <a:r>
              <a:rPr lang="en-US" altLang="en-US" sz="2200" dirty="0">
                <a:solidFill>
                  <a:srgbClr val="000000"/>
                </a:solidFill>
                <a:latin typeface="UTM Avo" panose="02040603050506020204" pitchFamily="18"/>
                <a:cs typeface="Open Sans" panose="020B0606030504020204" pitchFamily="34" charset="0"/>
              </a:rPr>
              <a:t> neon. </a:t>
            </a:r>
            <a:endParaRPr lang="en-US" altLang="en-US" sz="2200" dirty="0">
              <a:latin typeface="UTM Avo" panose="02040603050506020204" pitchFamily="18"/>
            </a:endParaRPr>
          </a:p>
        </p:txBody>
      </p:sp>
      <p:pic>
        <p:nvPicPr>
          <p:cNvPr id="5" name="Picture 4" descr="A diagram of an element&#10;&#10;Description automatically generated">
            <a:extLst>
              <a:ext uri="{FF2B5EF4-FFF2-40B4-BE49-F238E27FC236}">
                <a16:creationId xmlns:a16="http://schemas.microsoft.com/office/drawing/2014/main" id="{4062C2FD-E080-5416-BE09-2BDF975CEBA5}"/>
              </a:ext>
            </a:extLst>
          </p:cNvPr>
          <p:cNvPicPr>
            <a:picLocks noChangeAspect="1"/>
          </p:cNvPicPr>
          <p:nvPr/>
        </p:nvPicPr>
        <p:blipFill rotWithShape="1">
          <a:blip r:embed="rId4">
            <a:extLst>
              <a:ext uri="{28A0092B-C50C-407E-A947-70E740481C1C}">
                <a14:useLocalDpi xmlns:a14="http://schemas.microsoft.com/office/drawing/2010/main" val="0"/>
              </a:ext>
            </a:extLst>
          </a:blip>
          <a:srcRect l="23017" r="21698"/>
          <a:stretch/>
        </p:blipFill>
        <p:spPr>
          <a:xfrm>
            <a:off x="874126" y="1817069"/>
            <a:ext cx="4335550" cy="2281812"/>
          </a:xfrm>
          <a:prstGeom prst="rect">
            <a:avLst/>
          </a:prstGeom>
        </p:spPr>
      </p:pic>
      <p:pic>
        <p:nvPicPr>
          <p:cNvPr id="6" name="Picture 5" descr="A diagram of a atom&#10;&#10;Description automatically generated">
            <a:extLst>
              <a:ext uri="{FF2B5EF4-FFF2-40B4-BE49-F238E27FC236}">
                <a16:creationId xmlns:a16="http://schemas.microsoft.com/office/drawing/2014/main" id="{F7889099-5AFD-98E4-1A81-92D1621E68CE}"/>
              </a:ext>
            </a:extLst>
          </p:cNvPr>
          <p:cNvPicPr>
            <a:picLocks noChangeAspect="1"/>
          </p:cNvPicPr>
          <p:nvPr/>
        </p:nvPicPr>
        <p:blipFill rotWithShape="1">
          <a:blip r:embed="rId5">
            <a:extLst>
              <a:ext uri="{28A0092B-C50C-407E-A947-70E740481C1C}">
                <a14:useLocalDpi xmlns:a14="http://schemas.microsoft.com/office/drawing/2010/main" val="0"/>
              </a:ext>
            </a:extLst>
          </a:blip>
          <a:srcRect l="24121" r="20691"/>
          <a:stretch/>
        </p:blipFill>
        <p:spPr>
          <a:xfrm>
            <a:off x="874126" y="4165057"/>
            <a:ext cx="4335550" cy="2281813"/>
          </a:xfrm>
          <a:prstGeom prst="rect">
            <a:avLst/>
          </a:prstGeom>
        </p:spPr>
      </p:pic>
    </p:spTree>
    <p:extLst>
      <p:ext uri="{BB962C8B-B14F-4D97-AF65-F5344CB8AC3E}">
        <p14:creationId xmlns:p14="http://schemas.microsoft.com/office/powerpoint/2010/main" val="67822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2" name="TextBox 1">
            <a:extLst>
              <a:ext uri="{FF2B5EF4-FFF2-40B4-BE49-F238E27FC236}">
                <a16:creationId xmlns:a16="http://schemas.microsoft.com/office/drawing/2014/main" id="{B0AFDD38-E0A6-849B-13D0-4B6A94E56314}"/>
              </a:ext>
            </a:extLst>
          </p:cNvPr>
          <p:cNvSpPr txBox="1"/>
          <p:nvPr/>
        </p:nvSpPr>
        <p:spPr>
          <a:xfrm>
            <a:off x="1449927" y="5093252"/>
            <a:ext cx="9292139" cy="1543884"/>
          </a:xfrm>
          <a:prstGeom prst="rect">
            <a:avLst/>
          </a:prstGeom>
          <a:noFill/>
        </p:spPr>
        <p:txBody>
          <a:bodyPr wrap="square">
            <a:spAutoFit/>
          </a:bodyPr>
          <a:lstStyle/>
          <a:p>
            <a:pPr algn="l">
              <a:lnSpc>
                <a:spcPct val="150000"/>
              </a:lnSpc>
            </a:pPr>
            <a:r>
              <a:rPr lang="en-US" sz="2200" dirty="0">
                <a:solidFill>
                  <a:srgbClr val="000000"/>
                </a:solidFill>
                <a:latin typeface="UTM Avo" panose="02040603050506020204" pitchFamily="18"/>
              </a:rPr>
              <a:t>- </a:t>
            </a:r>
            <a:r>
              <a:rPr lang="en-US" sz="2200" dirty="0" err="1">
                <a:solidFill>
                  <a:srgbClr val="000000"/>
                </a:solidFill>
                <a:latin typeface="UTM Avo" panose="02040603050506020204" pitchFamily="18"/>
              </a:rPr>
              <a:t>Nguyên</a:t>
            </a:r>
            <a:r>
              <a:rPr lang="en-US" sz="2200" dirty="0">
                <a:solidFill>
                  <a:srgbClr val="000000"/>
                </a:solidFill>
                <a:latin typeface="UTM Avo" panose="02040603050506020204" pitchFamily="18"/>
              </a:rPr>
              <a:t> </a:t>
            </a:r>
            <a:r>
              <a:rPr lang="en-US" sz="2200" dirty="0" err="1">
                <a:solidFill>
                  <a:srgbClr val="000000"/>
                </a:solidFill>
                <a:latin typeface="UTM Avo" panose="02040603050506020204" pitchFamily="18"/>
              </a:rPr>
              <a:t>tử</a:t>
            </a:r>
            <a:r>
              <a:rPr lang="en-US" sz="2200" dirty="0">
                <a:solidFill>
                  <a:srgbClr val="000000"/>
                </a:solidFill>
                <a:latin typeface="UTM Avo" panose="02040603050506020204" pitchFamily="18"/>
              </a:rPr>
              <a:t> Na </a:t>
            </a:r>
            <a:r>
              <a:rPr lang="en-US" sz="2200" dirty="0" err="1">
                <a:solidFill>
                  <a:srgbClr val="000000"/>
                </a:solidFill>
                <a:latin typeface="UTM Avo" panose="02040603050506020204" pitchFamily="18"/>
              </a:rPr>
              <a:t>có</a:t>
            </a:r>
            <a:r>
              <a:rPr lang="en-US" sz="2200" dirty="0">
                <a:solidFill>
                  <a:srgbClr val="000000"/>
                </a:solidFill>
                <a:latin typeface="UTM Avo" panose="02040603050506020204" pitchFamily="18"/>
              </a:rPr>
              <a:t> 11 electron </a:t>
            </a:r>
            <a:r>
              <a:rPr lang="en-US" sz="2200" dirty="0" err="1">
                <a:solidFill>
                  <a:srgbClr val="000000"/>
                </a:solidFill>
                <a:latin typeface="UTM Avo" panose="02040603050506020204" pitchFamily="18"/>
              </a:rPr>
              <a:t>và</a:t>
            </a:r>
            <a:r>
              <a:rPr lang="en-US" sz="2200" dirty="0">
                <a:solidFill>
                  <a:srgbClr val="000000"/>
                </a:solidFill>
                <a:latin typeface="UTM Avo" panose="02040603050506020204" pitchFamily="18"/>
              </a:rPr>
              <a:t> 3 </a:t>
            </a:r>
            <a:r>
              <a:rPr lang="en-US" sz="2200" dirty="0" err="1">
                <a:solidFill>
                  <a:srgbClr val="000000"/>
                </a:solidFill>
                <a:latin typeface="UTM Avo" panose="02040603050506020204" pitchFamily="18"/>
              </a:rPr>
              <a:t>lớp</a:t>
            </a:r>
            <a:r>
              <a:rPr lang="en-US" sz="2200" dirty="0">
                <a:solidFill>
                  <a:srgbClr val="000000"/>
                </a:solidFill>
                <a:latin typeface="UTM Avo" panose="02040603050506020204" pitchFamily="18"/>
              </a:rPr>
              <a:t> electron</a:t>
            </a:r>
          </a:p>
          <a:p>
            <a:pPr algn="l">
              <a:lnSpc>
                <a:spcPct val="150000"/>
              </a:lnSpc>
            </a:pPr>
            <a:r>
              <a:rPr lang="en-US" sz="2200" dirty="0">
                <a:solidFill>
                  <a:srgbClr val="000000"/>
                </a:solidFill>
                <a:latin typeface="UTM Avo" panose="02040603050506020204" pitchFamily="18"/>
              </a:rPr>
              <a:t>- Ion Na</a:t>
            </a:r>
            <a:r>
              <a:rPr lang="en-US" sz="2200" baseline="30000" dirty="0">
                <a:solidFill>
                  <a:srgbClr val="000000"/>
                </a:solidFill>
                <a:latin typeface="UTM Avo" panose="02040603050506020204" pitchFamily="18"/>
              </a:rPr>
              <a:t>+</a:t>
            </a:r>
            <a:r>
              <a:rPr lang="en-US" sz="2200" dirty="0">
                <a:solidFill>
                  <a:srgbClr val="000000"/>
                </a:solidFill>
                <a:latin typeface="UTM Avo" panose="02040603050506020204" pitchFamily="18"/>
              </a:rPr>
              <a:t> </a:t>
            </a:r>
            <a:r>
              <a:rPr lang="en-US" sz="2200" dirty="0" err="1">
                <a:solidFill>
                  <a:srgbClr val="000000"/>
                </a:solidFill>
                <a:latin typeface="UTM Avo" panose="02040603050506020204" pitchFamily="18"/>
              </a:rPr>
              <a:t>có</a:t>
            </a:r>
            <a:r>
              <a:rPr lang="en-US" sz="2200" dirty="0">
                <a:solidFill>
                  <a:srgbClr val="000000"/>
                </a:solidFill>
                <a:latin typeface="UTM Avo" panose="02040603050506020204" pitchFamily="18"/>
              </a:rPr>
              <a:t> 10 electron </a:t>
            </a:r>
            <a:r>
              <a:rPr lang="en-US" sz="2200" dirty="0" err="1">
                <a:solidFill>
                  <a:srgbClr val="000000"/>
                </a:solidFill>
                <a:latin typeface="UTM Avo" panose="02040603050506020204" pitchFamily="18"/>
              </a:rPr>
              <a:t>và</a:t>
            </a:r>
            <a:r>
              <a:rPr lang="en-US" sz="2200" dirty="0">
                <a:solidFill>
                  <a:srgbClr val="000000"/>
                </a:solidFill>
                <a:latin typeface="UTM Avo" panose="02040603050506020204" pitchFamily="18"/>
              </a:rPr>
              <a:t> 2 </a:t>
            </a:r>
            <a:r>
              <a:rPr lang="en-US" sz="2200" dirty="0" err="1">
                <a:solidFill>
                  <a:srgbClr val="000000"/>
                </a:solidFill>
                <a:latin typeface="UTM Avo" panose="02040603050506020204" pitchFamily="18"/>
              </a:rPr>
              <a:t>lớp</a:t>
            </a:r>
            <a:r>
              <a:rPr lang="en-US" sz="2200" dirty="0">
                <a:solidFill>
                  <a:srgbClr val="000000"/>
                </a:solidFill>
                <a:latin typeface="UTM Avo" panose="02040603050506020204" pitchFamily="18"/>
              </a:rPr>
              <a:t> electron</a:t>
            </a:r>
          </a:p>
          <a:p>
            <a:pPr algn="l">
              <a:lnSpc>
                <a:spcPct val="150000"/>
              </a:lnSpc>
            </a:pPr>
            <a:r>
              <a:rPr lang="en-US" sz="2200" dirty="0">
                <a:solidFill>
                  <a:srgbClr val="000000"/>
                </a:solidFill>
                <a:latin typeface="UTM Avo" panose="02040603050506020204" pitchFamily="18"/>
              </a:rPr>
              <a:t>=&gt; </a:t>
            </a:r>
            <a:r>
              <a:rPr lang="en-US" sz="2200" dirty="0" err="1">
                <a:solidFill>
                  <a:srgbClr val="000000"/>
                </a:solidFill>
                <a:latin typeface="UTM Avo" panose="02040603050506020204" pitchFamily="18"/>
              </a:rPr>
              <a:t>Nguyên</a:t>
            </a:r>
            <a:r>
              <a:rPr lang="en-US" sz="2200" dirty="0">
                <a:solidFill>
                  <a:srgbClr val="000000"/>
                </a:solidFill>
                <a:latin typeface="UTM Avo" panose="02040603050506020204" pitchFamily="18"/>
              </a:rPr>
              <a:t> </a:t>
            </a:r>
            <a:r>
              <a:rPr lang="en-US" sz="2200" dirty="0" err="1">
                <a:solidFill>
                  <a:srgbClr val="000000"/>
                </a:solidFill>
                <a:latin typeface="UTM Avo" panose="02040603050506020204" pitchFamily="18"/>
              </a:rPr>
              <a:t>tử</a:t>
            </a:r>
            <a:r>
              <a:rPr lang="en-US" sz="2200" dirty="0">
                <a:solidFill>
                  <a:srgbClr val="000000"/>
                </a:solidFill>
                <a:latin typeface="UTM Avo" panose="02040603050506020204" pitchFamily="18"/>
              </a:rPr>
              <a:t> Na </a:t>
            </a:r>
            <a:r>
              <a:rPr lang="en-US" sz="2200" dirty="0" err="1">
                <a:solidFill>
                  <a:srgbClr val="000000"/>
                </a:solidFill>
                <a:latin typeface="UTM Avo" panose="02040603050506020204" pitchFamily="18"/>
              </a:rPr>
              <a:t>đã</a:t>
            </a:r>
            <a:r>
              <a:rPr lang="en-US" sz="2200" dirty="0">
                <a:solidFill>
                  <a:srgbClr val="000000"/>
                </a:solidFill>
                <a:latin typeface="UTM Avo" panose="02040603050506020204" pitchFamily="18"/>
              </a:rPr>
              <a:t> </a:t>
            </a:r>
            <a:r>
              <a:rPr lang="en-US" sz="2200" dirty="0" err="1">
                <a:solidFill>
                  <a:srgbClr val="000000"/>
                </a:solidFill>
                <a:latin typeface="UTM Avo" panose="02040603050506020204" pitchFamily="18"/>
              </a:rPr>
              <a:t>mất</a:t>
            </a:r>
            <a:r>
              <a:rPr lang="en-US" sz="2200" dirty="0">
                <a:solidFill>
                  <a:srgbClr val="000000"/>
                </a:solidFill>
                <a:latin typeface="UTM Avo" panose="02040603050506020204" pitchFamily="18"/>
              </a:rPr>
              <a:t> </a:t>
            </a:r>
            <a:r>
              <a:rPr lang="en-US" sz="2200" dirty="0" err="1">
                <a:solidFill>
                  <a:srgbClr val="000000"/>
                </a:solidFill>
                <a:latin typeface="UTM Avo" panose="02040603050506020204" pitchFamily="18"/>
              </a:rPr>
              <a:t>đi</a:t>
            </a:r>
            <a:r>
              <a:rPr lang="en-US" sz="2200" dirty="0">
                <a:solidFill>
                  <a:srgbClr val="000000"/>
                </a:solidFill>
                <a:latin typeface="UTM Avo" panose="02040603050506020204" pitchFamily="18"/>
              </a:rPr>
              <a:t> 1 electron </a:t>
            </a:r>
            <a:r>
              <a:rPr lang="en-US" sz="2200" dirty="0" err="1">
                <a:solidFill>
                  <a:srgbClr val="000000"/>
                </a:solidFill>
                <a:latin typeface="UTM Avo" panose="02040603050506020204" pitchFamily="18"/>
              </a:rPr>
              <a:t>để</a:t>
            </a:r>
            <a:r>
              <a:rPr lang="en-US" sz="2200" dirty="0">
                <a:solidFill>
                  <a:srgbClr val="000000"/>
                </a:solidFill>
                <a:latin typeface="UTM Avo" panose="02040603050506020204" pitchFamily="18"/>
              </a:rPr>
              <a:t> </a:t>
            </a:r>
            <a:r>
              <a:rPr lang="en-US" sz="2200" dirty="0" err="1">
                <a:solidFill>
                  <a:srgbClr val="000000"/>
                </a:solidFill>
                <a:latin typeface="UTM Avo" panose="02040603050506020204" pitchFamily="18"/>
              </a:rPr>
              <a:t>tạo</a:t>
            </a:r>
            <a:r>
              <a:rPr lang="en-US" sz="2200" dirty="0">
                <a:solidFill>
                  <a:srgbClr val="000000"/>
                </a:solidFill>
                <a:latin typeface="UTM Avo" panose="02040603050506020204" pitchFamily="18"/>
              </a:rPr>
              <a:t> </a:t>
            </a:r>
            <a:r>
              <a:rPr lang="en-US" sz="2200" dirty="0" err="1">
                <a:solidFill>
                  <a:srgbClr val="000000"/>
                </a:solidFill>
                <a:latin typeface="UTM Avo" panose="02040603050506020204" pitchFamily="18"/>
              </a:rPr>
              <a:t>thành</a:t>
            </a:r>
            <a:r>
              <a:rPr lang="en-US" sz="2200" dirty="0">
                <a:solidFill>
                  <a:srgbClr val="000000"/>
                </a:solidFill>
                <a:latin typeface="UTM Avo" panose="02040603050506020204" pitchFamily="18"/>
              </a:rPr>
              <a:t> ion Na</a:t>
            </a:r>
            <a:r>
              <a:rPr lang="en-US" sz="2200" baseline="30000" dirty="0">
                <a:solidFill>
                  <a:srgbClr val="000000"/>
                </a:solidFill>
                <a:latin typeface="UTM Avo" panose="02040603050506020204" pitchFamily="18"/>
              </a:rPr>
              <a:t>+</a:t>
            </a:r>
            <a:endParaRPr lang="en-US" sz="2200" dirty="0">
              <a:solidFill>
                <a:srgbClr val="000000"/>
              </a:solidFill>
              <a:latin typeface="UTM Avo" panose="02040603050506020204" pitchFamily="18"/>
            </a:endParaRPr>
          </a:p>
        </p:txBody>
      </p:sp>
      <p:sp>
        <p:nvSpPr>
          <p:cNvPr id="3" name="TextBox 2">
            <a:extLst>
              <a:ext uri="{FF2B5EF4-FFF2-40B4-BE49-F238E27FC236}">
                <a16:creationId xmlns:a16="http://schemas.microsoft.com/office/drawing/2014/main" id="{6975DBD5-DEB5-D1C6-F4A8-1494DB585C1D}"/>
              </a:ext>
            </a:extLst>
          </p:cNvPr>
          <p:cNvSpPr txBox="1"/>
          <p:nvPr/>
        </p:nvSpPr>
        <p:spPr>
          <a:xfrm>
            <a:off x="940842" y="1522856"/>
            <a:ext cx="10310311" cy="1164742"/>
          </a:xfrm>
          <a:prstGeom prst="rect">
            <a:avLst/>
          </a:prstGeom>
          <a:noFill/>
        </p:spPr>
        <p:txBody>
          <a:bodyPr wrap="square">
            <a:spAutoFit/>
          </a:bodyPr>
          <a:lstStyle/>
          <a:p>
            <a:pPr algn="ctr">
              <a:lnSpc>
                <a:spcPct val="150000"/>
              </a:lnSpc>
            </a:pPr>
            <a:r>
              <a:rPr lang="en-US" sz="2400" dirty="0">
                <a:latin typeface="UTM Avo" panose="02040603050506020204" pitchFamily="18"/>
              </a:rPr>
              <a:t>Quan </a:t>
            </a:r>
            <a:r>
              <a:rPr lang="en-US" sz="2400" dirty="0" err="1">
                <a:latin typeface="UTM Avo" panose="02040603050506020204" pitchFamily="18"/>
              </a:rPr>
              <a:t>sát</a:t>
            </a:r>
            <a:r>
              <a:rPr lang="en-US" sz="2400" dirty="0">
                <a:latin typeface="UTM Avo" panose="02040603050506020204" pitchFamily="18"/>
              </a:rPr>
              <a:t> </a:t>
            </a:r>
            <a:r>
              <a:rPr lang="en-US" sz="2400" dirty="0" err="1">
                <a:latin typeface="UTM Avo" panose="02040603050506020204" pitchFamily="18"/>
              </a:rPr>
              <a:t>hình</a:t>
            </a:r>
            <a:r>
              <a:rPr lang="en-US" sz="2400" dirty="0">
                <a:latin typeface="UTM Avo" panose="02040603050506020204" pitchFamily="18"/>
              </a:rPr>
              <a:t> 5.2, </a:t>
            </a:r>
            <a:r>
              <a:rPr lang="en-US" sz="2400" dirty="0" err="1">
                <a:latin typeface="UTM Avo" panose="02040603050506020204" pitchFamily="18"/>
              </a:rPr>
              <a:t>hãy</a:t>
            </a:r>
            <a:r>
              <a:rPr lang="en-US" sz="2400" dirty="0">
                <a:latin typeface="UTM Avo" panose="02040603050506020204" pitchFamily="18"/>
              </a:rPr>
              <a:t> so </a:t>
            </a:r>
            <a:r>
              <a:rPr lang="en-US" sz="2400" dirty="0" err="1">
                <a:latin typeface="UTM Avo" panose="02040603050506020204" pitchFamily="18"/>
              </a:rPr>
              <a:t>sánh</a:t>
            </a:r>
            <a:r>
              <a:rPr lang="en-US" sz="2400" dirty="0">
                <a:latin typeface="UTM Avo" panose="02040603050506020204" pitchFamily="18"/>
              </a:rPr>
              <a:t> </a:t>
            </a:r>
            <a:r>
              <a:rPr lang="en-US" sz="2400" dirty="0" err="1">
                <a:latin typeface="UTM Avo" panose="02040603050506020204" pitchFamily="18"/>
              </a:rPr>
              <a:t>về</a:t>
            </a:r>
            <a:r>
              <a:rPr lang="en-US" sz="2400" dirty="0">
                <a:latin typeface="UTM Avo" panose="02040603050506020204" pitchFamily="18"/>
              </a:rPr>
              <a:t> </a:t>
            </a:r>
            <a:r>
              <a:rPr lang="en-US" sz="2400" dirty="0" err="1">
                <a:latin typeface="UTM Avo" panose="02040603050506020204" pitchFamily="18"/>
              </a:rPr>
              <a:t>số</a:t>
            </a:r>
            <a:r>
              <a:rPr lang="en-US" sz="2400" dirty="0">
                <a:latin typeface="UTM Avo" panose="02040603050506020204" pitchFamily="18"/>
              </a:rPr>
              <a:t> electron, </a:t>
            </a:r>
            <a:r>
              <a:rPr lang="en-US" sz="2400" dirty="0" err="1">
                <a:latin typeface="UTM Avo" panose="02040603050506020204" pitchFamily="18"/>
              </a:rPr>
              <a:t>số</a:t>
            </a:r>
            <a:r>
              <a:rPr lang="en-US" sz="2400" dirty="0">
                <a:latin typeface="UTM Avo" panose="02040603050506020204" pitchFamily="18"/>
              </a:rPr>
              <a:t> </a:t>
            </a:r>
            <a:r>
              <a:rPr lang="en-US" sz="2400" dirty="0" err="1">
                <a:latin typeface="UTM Avo" panose="02040603050506020204" pitchFamily="18"/>
              </a:rPr>
              <a:t>lớp</a:t>
            </a:r>
            <a:r>
              <a:rPr lang="en-US" sz="2400" dirty="0">
                <a:latin typeface="UTM Avo" panose="02040603050506020204" pitchFamily="18"/>
              </a:rPr>
              <a:t> electron </a:t>
            </a:r>
            <a:r>
              <a:rPr lang="en-US" sz="2400" dirty="0" err="1">
                <a:latin typeface="UTM Avo" panose="02040603050506020204" pitchFamily="18"/>
              </a:rPr>
              <a:t>giữa</a:t>
            </a:r>
            <a:r>
              <a:rPr lang="en-US" sz="2400" dirty="0">
                <a:latin typeface="UTM Avo" panose="02040603050506020204" pitchFamily="18"/>
              </a:rPr>
              <a:t> </a:t>
            </a:r>
            <a:r>
              <a:rPr lang="en-US" sz="2400" dirty="0" err="1">
                <a:latin typeface="UTM Avo" panose="02040603050506020204" pitchFamily="18"/>
              </a:rPr>
              <a:t>nguyên</a:t>
            </a:r>
            <a:r>
              <a:rPr lang="en-US" sz="2400" dirty="0">
                <a:latin typeface="UTM Avo" panose="02040603050506020204" pitchFamily="18"/>
              </a:rPr>
              <a:t> </a:t>
            </a:r>
            <a:r>
              <a:rPr lang="en-US" sz="2400" dirty="0" err="1">
                <a:latin typeface="UTM Avo" panose="02040603050506020204" pitchFamily="18"/>
              </a:rPr>
              <a:t>tử</a:t>
            </a:r>
            <a:r>
              <a:rPr lang="en-US" sz="2400" dirty="0">
                <a:latin typeface="UTM Avo" panose="02040603050506020204" pitchFamily="18"/>
              </a:rPr>
              <a:t> Na </a:t>
            </a:r>
            <a:r>
              <a:rPr lang="en-US" sz="2400" dirty="0" err="1">
                <a:latin typeface="UTM Avo" panose="02040603050506020204" pitchFamily="18"/>
              </a:rPr>
              <a:t>và</a:t>
            </a:r>
            <a:r>
              <a:rPr lang="en-US" sz="2400" dirty="0">
                <a:latin typeface="UTM Avo" panose="02040603050506020204" pitchFamily="18"/>
              </a:rPr>
              <a:t> ion Na</a:t>
            </a:r>
            <a:r>
              <a:rPr lang="en-US" sz="2400" baseline="30000" dirty="0">
                <a:latin typeface="UTM Avo" panose="02040603050506020204" pitchFamily="18"/>
              </a:rPr>
              <a:t>+</a:t>
            </a:r>
            <a:r>
              <a:rPr lang="en-US" sz="2400" dirty="0">
                <a:latin typeface="UTM Avo" panose="02040603050506020204" pitchFamily="18"/>
              </a:rPr>
              <a:t>.</a:t>
            </a:r>
          </a:p>
        </p:txBody>
      </p:sp>
      <p:pic>
        <p:nvPicPr>
          <p:cNvPr id="4" name="Picture 3" descr="A diagram of an element&#10;&#10;Description automatically generated">
            <a:extLst>
              <a:ext uri="{FF2B5EF4-FFF2-40B4-BE49-F238E27FC236}">
                <a16:creationId xmlns:a16="http://schemas.microsoft.com/office/drawing/2014/main" id="{78743A7E-C050-D356-8185-67A0C6C39185}"/>
              </a:ext>
            </a:extLst>
          </p:cNvPr>
          <p:cNvPicPr>
            <a:picLocks noChangeAspect="1"/>
          </p:cNvPicPr>
          <p:nvPr/>
        </p:nvPicPr>
        <p:blipFill rotWithShape="1">
          <a:blip r:embed="rId4">
            <a:extLst>
              <a:ext uri="{28A0092B-C50C-407E-A947-70E740481C1C}">
                <a14:useLocalDpi xmlns:a14="http://schemas.microsoft.com/office/drawing/2010/main" val="0"/>
              </a:ext>
            </a:extLst>
          </a:blip>
          <a:srcRect l="23017" r="21698"/>
          <a:stretch/>
        </p:blipFill>
        <p:spPr>
          <a:xfrm>
            <a:off x="3783843" y="2687598"/>
            <a:ext cx="4624308" cy="2433786"/>
          </a:xfrm>
          <a:prstGeom prst="rect">
            <a:avLst/>
          </a:prstGeom>
        </p:spPr>
      </p:pic>
    </p:spTree>
    <p:extLst>
      <p:ext uri="{BB962C8B-B14F-4D97-AF65-F5344CB8AC3E}">
        <p14:creationId xmlns:p14="http://schemas.microsoft.com/office/powerpoint/2010/main" val="48318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1362</Words>
  <Application>Microsoft Office PowerPoint</Application>
  <PresentationFormat>Widescreen</PresentationFormat>
  <Paragraphs>75</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Symbol</vt:lpstr>
      <vt:lpstr>UTM Avo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Nguyễn</dc:creator>
  <cp:lastModifiedBy>Huy Nguyễn</cp:lastModifiedBy>
  <cp:revision>5</cp:revision>
  <dcterms:created xsi:type="dcterms:W3CDTF">2023-10-18T06:55:26Z</dcterms:created>
  <dcterms:modified xsi:type="dcterms:W3CDTF">2023-12-20T09:13:16Z</dcterms:modified>
</cp:coreProperties>
</file>