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wav"/>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12" r:id="rId2"/>
    <p:sldId id="274" r:id="rId3"/>
    <p:sldId id="300" r:id="rId4"/>
    <p:sldId id="256" r:id="rId5"/>
    <p:sldId id="307" r:id="rId6"/>
    <p:sldId id="314" r:id="rId7"/>
    <p:sldId id="315" r:id="rId8"/>
    <p:sldId id="308" r:id="rId9"/>
    <p:sldId id="303" r:id="rId10"/>
    <p:sldId id="295" r:id="rId11"/>
    <p:sldId id="296" r:id="rId12"/>
    <p:sldId id="297" r:id="rId13"/>
    <p:sldId id="298" r:id="rId14"/>
    <p:sldId id="299" r:id="rId15"/>
    <p:sldId id="283" r:id="rId16"/>
    <p:sldId id="284" r:id="rId17"/>
    <p:sldId id="285" r:id="rId18"/>
    <p:sldId id="286" r:id="rId19"/>
    <p:sldId id="287" r:id="rId20"/>
    <p:sldId id="288" r:id="rId21"/>
    <p:sldId id="309" r:id="rId22"/>
    <p:sldId id="310" r:id="rId23"/>
    <p:sldId id="311"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634" autoAdjust="0"/>
  </p:normalViewPr>
  <p:slideViewPr>
    <p:cSldViewPr snapToGrid="0" snapToObjects="1">
      <p:cViewPr varScale="1">
        <p:scale>
          <a:sx n="79" d="100"/>
          <a:sy n="79" d="100"/>
        </p:scale>
        <p:origin x="821" y="7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0F795-AF6B-4E7B-A151-498F2A9D91C5}" type="datetimeFigureOut">
              <a:rPr lang="en-US" smtClean="0"/>
              <a:pPr/>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77428-3A46-4678-A9BB-EC01BCCEB0BE}" type="slidenum">
              <a:rPr lang="en-US" smtClean="0"/>
              <a:pPr/>
              <a:t>‹#›</a:t>
            </a:fld>
            <a:endParaRPr lang="en-US"/>
          </a:p>
        </p:txBody>
      </p:sp>
    </p:spTree>
    <p:extLst>
      <p:ext uri="{BB962C8B-B14F-4D97-AF65-F5344CB8AC3E}">
        <p14:creationId xmlns:p14="http://schemas.microsoft.com/office/powerpoint/2010/main" val="243540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pPr/>
              <a:t>10</a:t>
            </a:fld>
            <a:endParaRPr lang="en-US"/>
          </a:p>
        </p:txBody>
      </p:sp>
    </p:spTree>
    <p:extLst>
      <p:ext uri="{BB962C8B-B14F-4D97-AF65-F5344CB8AC3E}">
        <p14:creationId xmlns:p14="http://schemas.microsoft.com/office/powerpoint/2010/main" val="163842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pPr/>
              <a:t>11</a:t>
            </a:fld>
            <a:endParaRPr lang="en-US"/>
          </a:p>
        </p:txBody>
      </p:sp>
    </p:spTree>
    <p:extLst>
      <p:ext uri="{BB962C8B-B14F-4D97-AF65-F5344CB8AC3E}">
        <p14:creationId xmlns:p14="http://schemas.microsoft.com/office/powerpoint/2010/main" val="53580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pPr/>
              <a:t>12</a:t>
            </a:fld>
            <a:endParaRPr lang="en-US"/>
          </a:p>
        </p:txBody>
      </p:sp>
    </p:spTree>
    <p:extLst>
      <p:ext uri="{BB962C8B-B14F-4D97-AF65-F5344CB8AC3E}">
        <p14:creationId xmlns:p14="http://schemas.microsoft.com/office/powerpoint/2010/main" val="377341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pPr/>
              <a:t>13</a:t>
            </a:fld>
            <a:endParaRPr lang="en-US"/>
          </a:p>
        </p:txBody>
      </p:sp>
    </p:spTree>
    <p:extLst>
      <p:ext uri="{BB962C8B-B14F-4D97-AF65-F5344CB8AC3E}">
        <p14:creationId xmlns:p14="http://schemas.microsoft.com/office/powerpoint/2010/main" val="424742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pPr/>
              <a:t>14</a:t>
            </a:fld>
            <a:endParaRPr lang="en-US"/>
          </a:p>
        </p:txBody>
      </p:sp>
    </p:spTree>
    <p:extLst>
      <p:ext uri="{BB962C8B-B14F-4D97-AF65-F5344CB8AC3E}">
        <p14:creationId xmlns:p14="http://schemas.microsoft.com/office/powerpoint/2010/main" val="275225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pPr/>
              <a:t>‹#›</a:t>
            </a:fld>
            <a:endParaRPr lang="x-none"/>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pPr/>
              <a:t>11/13/2024</a:t>
            </a:fld>
            <a:endParaRPr lang="x-none"/>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pPr/>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pPr/>
              <a:t>11/13/2024</a:t>
            </a:fld>
            <a:endParaRPr lang="x-none"/>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pPr/>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0.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7.xml"/><Relationship Id="rId11" Type="http://schemas.openxmlformats.org/officeDocument/2006/relationships/image" Target="../media/image17.gif"/><Relationship Id="rId5" Type="http://schemas.openxmlformats.org/officeDocument/2006/relationships/slide" Target="slide16.xml"/><Relationship Id="rId10" Type="http://schemas.openxmlformats.org/officeDocument/2006/relationships/image" Target="../media/image16.gif"/><Relationship Id="rId4" Type="http://schemas.openxmlformats.org/officeDocument/2006/relationships/image" Target="../media/image14.png"/><Relationship Id="rId9"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5.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5.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slide" Target="slide15.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5.xml"/><Relationship Id="rId3" Type="http://schemas.openxmlformats.org/officeDocument/2006/relationships/audio" Target="../media/audio3.wav"/><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3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slide" Target="slide15.xm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33220" y="228600"/>
            <a:ext cx="683419" cy="683419"/>
          </a:xfrm>
          <a:prstGeom prst="rect">
            <a:avLst/>
          </a:prstGeom>
        </p:spPr>
      </p:pic>
      <p:pic>
        <p:nvPicPr>
          <p:cNvPr id="8195" name="Picture 13" descr="Screenshot (533)"/>
          <p:cNvPicPr>
            <a:picLocks noChangeAspect="1" noChangeArrowheads="1"/>
          </p:cNvPicPr>
          <p:nvPr/>
        </p:nvPicPr>
        <p:blipFill>
          <a:blip r:embed="rId3">
            <a:extLst>
              <a:ext uri="{28A0092B-C50C-407E-A947-70E740481C1C}">
                <a14:useLocalDpi xmlns:a14="http://schemas.microsoft.com/office/drawing/2010/main" val="0"/>
              </a:ext>
            </a:extLst>
          </a:blip>
          <a:srcRect l="11317" t="26134" r="37379" b="20035"/>
          <a:stretch>
            <a:fillRect/>
          </a:stretch>
        </p:blipFill>
        <p:spPr bwMode="auto">
          <a:xfrm>
            <a:off x="0" y="2047167"/>
            <a:ext cx="4416704" cy="31362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4" descr="Screenshot (535)"/>
          <p:cNvPicPr>
            <a:picLocks noChangeAspect="1" noChangeArrowheads="1"/>
          </p:cNvPicPr>
          <p:nvPr/>
        </p:nvPicPr>
        <p:blipFill>
          <a:blip r:embed="rId4">
            <a:extLst>
              <a:ext uri="{28A0092B-C50C-407E-A947-70E740481C1C}">
                <a14:useLocalDpi xmlns:a14="http://schemas.microsoft.com/office/drawing/2010/main" val="0"/>
              </a:ext>
            </a:extLst>
          </a:blip>
          <a:srcRect l="35278" t="36325" r="34000" b="26830"/>
          <a:stretch>
            <a:fillRect/>
          </a:stretch>
        </p:blipFill>
        <p:spPr bwMode="auto">
          <a:xfrm>
            <a:off x="3918464" y="2047168"/>
            <a:ext cx="4119224" cy="319528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5" descr="Screenshot (536)"/>
          <p:cNvPicPr>
            <a:picLocks noChangeAspect="1" noChangeArrowheads="1"/>
          </p:cNvPicPr>
          <p:nvPr/>
        </p:nvPicPr>
        <p:blipFill rotWithShape="1">
          <a:blip r:embed="rId5">
            <a:extLst>
              <a:ext uri="{28A0092B-C50C-407E-A947-70E740481C1C}">
                <a14:useLocalDpi xmlns:a14="http://schemas.microsoft.com/office/drawing/2010/main" val="0"/>
              </a:ext>
            </a:extLst>
          </a:blip>
          <a:srcRect l="35336" t="23140" r="33559" b="39635"/>
          <a:stretch/>
        </p:blipFill>
        <p:spPr bwMode="auto">
          <a:xfrm>
            <a:off x="8037688" y="2111022"/>
            <a:ext cx="4154311" cy="3139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CC59831D-C252-48AB-BDDE-B56B4574178C}"/>
              </a:ext>
            </a:extLst>
          </p:cNvPr>
          <p:cNvSpPr txBox="1"/>
          <p:nvPr/>
        </p:nvSpPr>
        <p:spPr>
          <a:xfrm>
            <a:off x="1887166" y="228600"/>
            <a:ext cx="8161505" cy="1754326"/>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VƯƠNG QUỐC PHONG KIẾN ĐÔNG NAM Á TỪ NỬA SAU THẾ KỈ X ĐẾN NỬA ĐẦU THẾ KỈ XVI</a:t>
            </a:r>
            <a:endParaRPr lang="en-US" dirty="0"/>
          </a:p>
        </p:txBody>
      </p:sp>
    </p:spTree>
    <p:extLst>
      <p:ext uri="{BB962C8B-B14F-4D97-AF65-F5344CB8AC3E}">
        <p14:creationId xmlns:p14="http://schemas.microsoft.com/office/powerpoint/2010/main" val="2297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circle(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3"/>
                                        </p:tgtEl>
                                        <p:attrNameLst>
                                          <p:attrName>style.visibility</p:attrName>
                                        </p:attrNameLst>
                                      </p:cBhvr>
                                      <p:to>
                                        <p:strVal val="visible"/>
                                      </p:to>
                                    </p:set>
                                    <p:animEffect transition="in" filter="circle(in)">
                                      <p:cBhvr>
                                        <p:cTn id="17"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3282" y="5728"/>
            <a:ext cx="10014997"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151036"/>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E24072CC-F04E-402A-82EE-E624797B613A}"/>
              </a:ext>
            </a:extLst>
          </p:cNvPr>
          <p:cNvSpPr/>
          <p:nvPr/>
        </p:nvSpPr>
        <p:spPr>
          <a:xfrm>
            <a:off x="291335" y="2196741"/>
            <a:ext cx="3811747"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76DB18A9-127D-43CD-B109-686E42E63B80}"/>
              </a:ext>
            </a:extLst>
          </p:cNvPr>
          <p:cNvSpPr/>
          <p:nvPr/>
        </p:nvSpPr>
        <p:spPr>
          <a:xfrm>
            <a:off x="7590350" y="1082946"/>
            <a:ext cx="4462272" cy="2670919"/>
          </a:xfrm>
          <a:prstGeom prst="cloudCallout">
            <a:avLst>
              <a:gd name="adj1" fmla="val -57731"/>
              <a:gd name="adj2" fmla="val 61856"/>
            </a:avLst>
          </a:prstGeom>
          <a:noFill/>
          <a:ln w="571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chính</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 </a:t>
            </a:r>
            <a:r>
              <a:rPr lang="en-US" sz="2400" b="1" dirty="0" err="1">
                <a:solidFill>
                  <a:schemeClr val="tx1"/>
                </a:solidFill>
                <a:latin typeface="Times New Roman" panose="02020603050405020304" pitchFamily="18" charset="0"/>
                <a:cs typeface="Times New Roman" panose="02020603050405020304" pitchFamily="18" charset="0"/>
              </a:rPr>
              <a:t>đến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XVI?</a:t>
            </a:r>
          </a:p>
        </p:txBody>
      </p:sp>
      <p:sp>
        <p:nvSpPr>
          <p:cNvPr id="9" name="Rounded Rectangle 5">
            <a:extLst>
              <a:ext uri="{FF2B5EF4-FFF2-40B4-BE49-F238E27FC236}">
                <a16:creationId xmlns:a16="http://schemas.microsoft.com/office/drawing/2014/main" id="{E731A44E-34BF-4ACE-BE7D-8281743334AD}"/>
              </a:ext>
            </a:extLst>
          </p:cNvPr>
          <p:cNvSpPr/>
          <p:nvPr/>
        </p:nvSpPr>
        <p:spPr>
          <a:xfrm>
            <a:off x="291335" y="3075724"/>
            <a:ext cx="6517067"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Cam-</a:t>
            </a:r>
            <a:r>
              <a:rPr lang="en-US" sz="2800" dirty="0" err="1">
                <a:solidFill>
                  <a:schemeClr val="tx1"/>
                </a:solidFill>
                <a:latin typeface="Times New Roman" panose="02020603050405020304" pitchFamily="18" charset="0"/>
                <a:cs typeface="Times New Roman" panose="02020603050405020304" pitchFamily="18" charset="0"/>
              </a:rPr>
              <a:t>pu</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Mi-an-ma,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914113A1-C79D-4760-A554-2DDBCC8C8989}"/>
              </a:ext>
            </a:extLst>
          </p:cNvPr>
          <p:cNvPicPr>
            <a:picLocks noChangeAspect="1"/>
          </p:cNvPicPr>
          <p:nvPr/>
        </p:nvPicPr>
        <p:blipFill>
          <a:blip r:embed="rId3"/>
          <a:stretch>
            <a:fillRect/>
          </a:stretch>
        </p:blipFill>
        <p:spPr>
          <a:xfrm>
            <a:off x="6922817" y="-32583"/>
            <a:ext cx="5383155" cy="5083620"/>
          </a:xfrm>
          <a:prstGeom prst="rect">
            <a:avLst/>
          </a:prstGeom>
        </p:spPr>
      </p:pic>
      <p:sp>
        <p:nvSpPr>
          <p:cNvPr id="12" name="Rounded Rectangle 5">
            <a:extLst>
              <a:ext uri="{FF2B5EF4-FFF2-40B4-BE49-F238E27FC236}">
                <a16:creationId xmlns:a16="http://schemas.microsoft.com/office/drawing/2014/main" id="{318F71F1-19B0-4052-8E1B-DB792804AB0E}"/>
              </a:ext>
            </a:extLst>
          </p:cNvPr>
          <p:cNvSpPr/>
          <p:nvPr/>
        </p:nvSpPr>
        <p:spPr>
          <a:xfrm>
            <a:off x="7138165" y="5077731"/>
            <a:ext cx="5053835"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Su-khô-thay</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Thái</a:t>
            </a:r>
            <a:r>
              <a:rPr lang="en-US" sz="2800" b="1" dirty="0">
                <a:solidFill>
                  <a:schemeClr val="tx1"/>
                </a:solidFill>
                <a:latin typeface="Times New Roman" panose="02020603050405020304" pitchFamily="18" charset="0"/>
                <a:cs typeface="Times New Roman" panose="02020603050405020304" pitchFamily="18" charset="0"/>
              </a:rPr>
              <a:t> Lan</a:t>
            </a:r>
          </a:p>
        </p:txBody>
      </p:sp>
      <p:pic>
        <p:nvPicPr>
          <p:cNvPr id="19" name="Picture 18">
            <a:extLst>
              <a:ext uri="{FF2B5EF4-FFF2-40B4-BE49-F238E27FC236}">
                <a16:creationId xmlns:a16="http://schemas.microsoft.com/office/drawing/2014/main" id="{840E8CA5-B03B-45C2-A379-A28DCE2263E8}"/>
              </a:ext>
            </a:extLst>
          </p:cNvPr>
          <p:cNvPicPr>
            <a:picLocks noChangeAspect="1"/>
          </p:cNvPicPr>
          <p:nvPr/>
        </p:nvPicPr>
        <p:blipFill>
          <a:blip r:embed="rId4"/>
          <a:stretch>
            <a:fillRect/>
          </a:stretch>
        </p:blipFill>
        <p:spPr>
          <a:xfrm>
            <a:off x="-37985" y="0"/>
            <a:ext cx="6960802" cy="5062385"/>
          </a:xfrm>
          <a:prstGeom prst="rect">
            <a:avLst/>
          </a:prstGeom>
        </p:spPr>
      </p:pic>
      <p:sp>
        <p:nvSpPr>
          <p:cNvPr id="20" name="Rounded Rectangle 5">
            <a:extLst>
              <a:ext uri="{FF2B5EF4-FFF2-40B4-BE49-F238E27FC236}">
                <a16:creationId xmlns:a16="http://schemas.microsoft.com/office/drawing/2014/main" id="{701A03D9-119A-426F-AAEC-FFFB58902EE3}"/>
              </a:ext>
            </a:extLst>
          </p:cNvPr>
          <p:cNvSpPr/>
          <p:nvPr/>
        </p:nvSpPr>
        <p:spPr>
          <a:xfrm>
            <a:off x="-37985" y="5051037"/>
            <a:ext cx="6770860"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Thạt-luổng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Chùa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vàng</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Lào</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681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anim calcmode="lin" valueType="num">
                                      <p:cBhvr>
                                        <p:cTn id="36" dur="250" fill="hold"/>
                                        <p:tgtEl>
                                          <p:spTgt spid="19"/>
                                        </p:tgtEl>
                                        <p:attrNameLst>
                                          <p:attrName>ppt_x</p:attrName>
                                        </p:attrNameLst>
                                      </p:cBhvr>
                                      <p:tavLst>
                                        <p:tav tm="0">
                                          <p:val>
                                            <p:strVal val="#ppt_x"/>
                                          </p:val>
                                        </p:tav>
                                        <p:tav tm="100000">
                                          <p:val>
                                            <p:strVal val="#ppt_x"/>
                                          </p:val>
                                        </p:tav>
                                      </p:tavLst>
                                    </p:anim>
                                    <p:anim calcmode="lin" valueType="num">
                                      <p:cBhvr>
                                        <p:cTn id="37"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2"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E24072CC-F04E-402A-82EE-E624797B613A}"/>
              </a:ext>
            </a:extLst>
          </p:cNvPr>
          <p:cNvSpPr/>
          <p:nvPr/>
        </p:nvSpPr>
        <p:spPr>
          <a:xfrm>
            <a:off x="291335" y="2196741"/>
            <a:ext cx="3811747"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5">
            <a:extLst>
              <a:ext uri="{FF2B5EF4-FFF2-40B4-BE49-F238E27FC236}">
                <a16:creationId xmlns:a16="http://schemas.microsoft.com/office/drawing/2014/main" id="{E731A44E-34BF-4ACE-BE7D-8281743334AD}"/>
              </a:ext>
            </a:extLst>
          </p:cNvPr>
          <p:cNvSpPr/>
          <p:nvPr/>
        </p:nvSpPr>
        <p:spPr>
          <a:xfrm>
            <a:off x="139378" y="3017160"/>
            <a:ext cx="12052622"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Cam-</a:t>
            </a:r>
            <a:r>
              <a:rPr lang="en-US" sz="2800" dirty="0" err="1">
                <a:solidFill>
                  <a:schemeClr val="tx1"/>
                </a:solidFill>
                <a:latin typeface="Times New Roman" panose="02020603050405020304" pitchFamily="18" charset="0"/>
                <a:cs typeface="Times New Roman" panose="02020603050405020304" pitchFamily="18" charset="0"/>
              </a:rPr>
              <a:t>pu</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Mi-an-ma,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5">
            <a:extLst>
              <a:ext uri="{FF2B5EF4-FFF2-40B4-BE49-F238E27FC236}">
                <a16:creationId xmlns:a16="http://schemas.microsoft.com/office/drawing/2014/main" id="{E254319F-CD3F-431C-9C4F-8893F3906337}"/>
              </a:ext>
            </a:extLst>
          </p:cNvPr>
          <p:cNvSpPr/>
          <p:nvPr/>
        </p:nvSpPr>
        <p:spPr>
          <a:xfrm>
            <a:off x="159443" y="4390819"/>
            <a:ext cx="12052622"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285619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0494155C-AACA-4C40-9D38-7F07AB33957A}"/>
              </a:ext>
            </a:extLst>
          </p:cNvPr>
          <p:cNvSpPr/>
          <p:nvPr/>
        </p:nvSpPr>
        <p:spPr>
          <a:xfrm>
            <a:off x="7611132" y="1465943"/>
            <a:ext cx="3875313" cy="3661229"/>
          </a:xfrm>
          <a:prstGeom prst="cloudCallout">
            <a:avLst>
              <a:gd name="adj1" fmla="val -73002"/>
              <a:gd name="adj2" fmla="val 37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p>
        </p:txBody>
      </p:sp>
      <p:sp>
        <p:nvSpPr>
          <p:cNvPr id="11" name="Rounded Rectangle 5">
            <a:extLst>
              <a:ext uri="{FF2B5EF4-FFF2-40B4-BE49-F238E27FC236}">
                <a16:creationId xmlns:a16="http://schemas.microsoft.com/office/drawing/2014/main" id="{9E17F378-94D4-4748-A6F9-D02EEAC98E2A}"/>
              </a:ext>
            </a:extLst>
          </p:cNvPr>
          <p:cNvSpPr/>
          <p:nvPr/>
        </p:nvSpPr>
        <p:spPr>
          <a:xfrm>
            <a:off x="291334" y="3220815"/>
            <a:ext cx="7319797" cy="202941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nước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riêng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Nôm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Việt</a:t>
            </a:r>
            <a:r>
              <a:rPr lang="en-US" sz="2500" dirty="0">
                <a:solidFill>
                  <a:schemeClr val="tx1"/>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F9758640-BD77-4C9D-B154-77670DB72363}"/>
              </a:ext>
            </a:extLst>
          </p:cNvPr>
          <p:cNvPicPr>
            <a:picLocks noChangeAspect="1"/>
          </p:cNvPicPr>
          <p:nvPr/>
        </p:nvPicPr>
        <p:blipFill>
          <a:blip r:embed="rId3"/>
          <a:stretch>
            <a:fillRect/>
          </a:stretch>
        </p:blipFill>
        <p:spPr>
          <a:xfrm>
            <a:off x="6096001" y="0"/>
            <a:ext cx="6095998" cy="6636992"/>
          </a:xfrm>
          <a:prstGeom prst="rect">
            <a:avLst/>
          </a:prstGeom>
        </p:spPr>
      </p:pic>
      <p:pic>
        <p:nvPicPr>
          <p:cNvPr id="15" name="Picture 14">
            <a:extLst>
              <a:ext uri="{FF2B5EF4-FFF2-40B4-BE49-F238E27FC236}">
                <a16:creationId xmlns:a16="http://schemas.microsoft.com/office/drawing/2014/main" id="{AF690602-73CA-46F6-BEA4-37555C0B9C90}"/>
              </a:ext>
            </a:extLst>
          </p:cNvPr>
          <p:cNvPicPr>
            <a:picLocks noChangeAspect="1"/>
          </p:cNvPicPr>
          <p:nvPr/>
        </p:nvPicPr>
        <p:blipFill>
          <a:blip r:embed="rId4"/>
          <a:stretch>
            <a:fillRect/>
          </a:stretch>
        </p:blipFill>
        <p:spPr>
          <a:xfrm>
            <a:off x="1" y="5728"/>
            <a:ext cx="6096000" cy="6631264"/>
          </a:xfrm>
          <a:prstGeom prst="rect">
            <a:avLst/>
          </a:prstGeom>
        </p:spPr>
      </p:pic>
      <p:pic>
        <p:nvPicPr>
          <p:cNvPr id="17" name="Picture 16">
            <a:extLst>
              <a:ext uri="{FF2B5EF4-FFF2-40B4-BE49-F238E27FC236}">
                <a16:creationId xmlns:a16="http://schemas.microsoft.com/office/drawing/2014/main" id="{33559B66-668F-4B04-819A-CDCAEAD60D53}"/>
              </a:ext>
            </a:extLst>
          </p:cNvPr>
          <p:cNvPicPr>
            <a:picLocks noChangeAspect="1"/>
          </p:cNvPicPr>
          <p:nvPr/>
        </p:nvPicPr>
        <p:blipFill>
          <a:blip r:embed="rId5"/>
          <a:stretch>
            <a:fillRect/>
          </a:stretch>
        </p:blipFill>
        <p:spPr>
          <a:xfrm>
            <a:off x="-31842" y="-1"/>
            <a:ext cx="12223841" cy="6858001"/>
          </a:xfrm>
          <a:prstGeom prst="rect">
            <a:avLst/>
          </a:prstGeom>
        </p:spPr>
      </p:pic>
    </p:spTree>
    <p:extLst>
      <p:ext uri="{BB962C8B-B14F-4D97-AF65-F5344CB8AC3E}">
        <p14:creationId xmlns:p14="http://schemas.microsoft.com/office/powerpoint/2010/main" val="38946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5">
            <a:extLst>
              <a:ext uri="{FF2B5EF4-FFF2-40B4-BE49-F238E27FC236}">
                <a16:creationId xmlns:a16="http://schemas.microsoft.com/office/drawing/2014/main" id="{9E17F378-94D4-4748-A6F9-D02EEAC98E2A}"/>
              </a:ext>
            </a:extLst>
          </p:cNvPr>
          <p:cNvSpPr/>
          <p:nvPr/>
        </p:nvSpPr>
        <p:spPr>
          <a:xfrm>
            <a:off x="139378" y="3132373"/>
            <a:ext cx="11900665" cy="83152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nước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riêng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Nôm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Việt</a:t>
            </a:r>
            <a:r>
              <a:rPr lang="en-US" sz="2500" dirty="0">
                <a:solidFill>
                  <a:schemeClr val="tx1"/>
                </a:solidFill>
                <a:latin typeface="Times New Roman" panose="02020603050405020304" pitchFamily="18" charset="0"/>
                <a:cs typeface="Times New Roman" panose="02020603050405020304" pitchFamily="18" charset="0"/>
              </a:rPr>
              <a:t>)</a:t>
            </a:r>
          </a:p>
        </p:txBody>
      </p:sp>
      <p:sp>
        <p:nvSpPr>
          <p:cNvPr id="10" name="Rounded Rectangle 5">
            <a:extLst>
              <a:ext uri="{FF2B5EF4-FFF2-40B4-BE49-F238E27FC236}">
                <a16:creationId xmlns:a16="http://schemas.microsoft.com/office/drawing/2014/main" id="{353F43B4-F8D9-492B-AF8B-FB301BB8CC23}"/>
              </a:ext>
            </a:extLst>
          </p:cNvPr>
          <p:cNvSpPr/>
          <p:nvPr/>
        </p:nvSpPr>
        <p:spPr>
          <a:xfrm>
            <a:off x="139378" y="4096807"/>
            <a:ext cx="11900665" cy="83152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Dòng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văn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học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đời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phát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triển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nhanh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phẩm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nổi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tiếng</a:t>
            </a:r>
            <a:r>
              <a:rPr lang="en-US" sz="25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95696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trúc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khắc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5">
            <a:extLst>
              <a:ext uri="{FF2B5EF4-FFF2-40B4-BE49-F238E27FC236}">
                <a16:creationId xmlns:a16="http://schemas.microsoft.com/office/drawing/2014/main" id="{353F43B4-F8D9-492B-AF8B-FB301BB8CC23}"/>
              </a:ext>
            </a:extLst>
          </p:cNvPr>
          <p:cNvSpPr/>
          <p:nvPr/>
        </p:nvSpPr>
        <p:spPr>
          <a:xfrm>
            <a:off x="291335" y="3132373"/>
            <a:ext cx="11900665" cy="165194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trúc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điêu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khắc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được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dựng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một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vĩ</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sự</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hưởng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tín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tôn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giáo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thần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phong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phú</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a:t>
            </a:r>
          </a:p>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vàng</a:t>
            </a:r>
            <a:r>
              <a:rPr lang="en-US" sz="2500" dirty="0">
                <a:solidFill>
                  <a:schemeClr val="tx1"/>
                </a:solidFill>
                <a:latin typeface="Times New Roman" panose="02020603050405020304" pitchFamily="18" charset="0"/>
                <a:cs typeface="Times New Roman" panose="02020603050405020304" pitchFamily="18" charset="0"/>
              </a:rPr>
              <a:t> ở Mi-an-ma, </a:t>
            </a:r>
            <a:r>
              <a:rPr lang="en-US" sz="2500" dirty="0" err="1">
                <a:solidFill>
                  <a:schemeClr val="tx1"/>
                </a:solidFill>
                <a:latin typeface="Times New Roman" panose="02020603050405020304" pitchFamily="18" charset="0"/>
                <a:cs typeface="Times New Roman" panose="02020603050405020304" pitchFamily="18" charset="0"/>
              </a:rPr>
              <a:t>khu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Ăng</a:t>
            </a:r>
            <a:r>
              <a:rPr lang="en-US" sz="2500" dirty="0">
                <a:solidFill>
                  <a:schemeClr val="tx1"/>
                </a:solidFill>
                <a:latin typeface="Times New Roman" panose="02020603050405020304" pitchFamily="18" charset="0"/>
                <a:cs typeface="Times New Roman" panose="02020603050405020304" pitchFamily="18" charset="0"/>
              </a:rPr>
              <a:t>-co ở Cam-</a:t>
            </a:r>
            <a:r>
              <a:rPr lang="en-US" sz="2500" dirty="0" err="1">
                <a:solidFill>
                  <a:schemeClr val="tx1"/>
                </a:solidFill>
                <a:latin typeface="Times New Roman" panose="02020603050405020304" pitchFamily="18" charset="0"/>
                <a:cs typeface="Times New Roman" panose="02020603050405020304" pitchFamily="18" charset="0"/>
              </a:rPr>
              <a:t>pu</a:t>
            </a:r>
            <a:r>
              <a:rPr lang="en-US" sz="2500" dirty="0">
                <a:solidFill>
                  <a:schemeClr val="tx1"/>
                </a:solidFill>
                <a:latin typeface="Times New Roman" panose="02020603050405020304" pitchFamily="18" charset="0"/>
                <a:cs typeface="Times New Roman" panose="02020603050405020304" pitchFamily="18" charset="0"/>
              </a:rPr>
              <a:t>-chia</a:t>
            </a:r>
          </a:p>
        </p:txBody>
      </p:sp>
      <p:pic>
        <p:nvPicPr>
          <p:cNvPr id="3" name="Picture 2">
            <a:extLst>
              <a:ext uri="{FF2B5EF4-FFF2-40B4-BE49-F238E27FC236}">
                <a16:creationId xmlns:a16="http://schemas.microsoft.com/office/drawing/2014/main" id="{17733562-07CB-45D5-90E8-88077B652CCC}"/>
              </a:ext>
            </a:extLst>
          </p:cNvPr>
          <p:cNvPicPr>
            <a:picLocks noChangeAspect="1"/>
          </p:cNvPicPr>
          <p:nvPr/>
        </p:nvPicPr>
        <p:blipFill>
          <a:blip r:embed="rId3"/>
          <a:stretch>
            <a:fillRect/>
          </a:stretch>
        </p:blipFill>
        <p:spPr>
          <a:xfrm>
            <a:off x="0" y="-26991"/>
            <a:ext cx="12192000" cy="6896765"/>
          </a:xfrm>
          <a:prstGeom prst="rect">
            <a:avLst/>
          </a:prstGeom>
        </p:spPr>
      </p:pic>
      <p:sp>
        <p:nvSpPr>
          <p:cNvPr id="5" name="Title 4">
            <a:extLst>
              <a:ext uri="{FF2B5EF4-FFF2-40B4-BE49-F238E27FC236}">
                <a16:creationId xmlns:a16="http://schemas.microsoft.com/office/drawing/2014/main" id="{0999499F-6440-4F03-9EC2-01631BDC1213}"/>
              </a:ext>
            </a:extLst>
          </p:cNvPr>
          <p:cNvSpPr>
            <a:spLocks noGrp="1"/>
          </p:cNvSpPr>
          <p:nvPr>
            <p:ph type="title"/>
          </p:nvPr>
        </p:nvSpPr>
        <p:spPr>
          <a:xfrm>
            <a:off x="0" y="-189186"/>
            <a:ext cx="12192000" cy="3455995"/>
          </a:xfrm>
        </p:spPr>
        <p:txBody>
          <a:bodyPr>
            <a:noAutofit/>
          </a:bodyPr>
          <a:lstStyle/>
          <a:p>
            <a:r>
              <a:rPr lang="vi-VN" sz="2400" dirty="0"/>
              <a:t>Khi bước chân vào khuôn viên chùa bạn sẽ không khỏi trầm trồ với những kiến trúc tinh xảo và ngọn tháp chính sừng sững giữa đỉnh đồi. Thiết kế của phần lọng tháp bao gồm 7 tầng, trang trí với những chuông bằng vàng, bạc và đá quý. Tầng cao nhất được khảm hơn 1.100 viên kim cương cùng khoảng 1.300 viên đá quý. Quả cầu trên đỉnh tháp đính tổng cộng 4.351 viên kim cương, đặc biệt viên kim cương tới 76 carat được đính trên đỉnh tòa tháp. Và nếu ước tính thì toàn bộ ngôi chùa đã được dát hơn 90 tấn vàng.</a:t>
            </a:r>
            <a:br>
              <a:rPr lang="vi-VN" sz="2000" dirty="0"/>
            </a:br>
            <a:br>
              <a:rPr lang="vi-VN" sz="2800" dirty="0"/>
            </a:br>
            <a:endParaRPr lang="en-US" sz="2800" dirty="0"/>
          </a:p>
        </p:txBody>
      </p:sp>
    </p:spTree>
    <p:extLst>
      <p:ext uri="{BB962C8B-B14F-4D97-AF65-F5344CB8AC3E}">
        <p14:creationId xmlns:p14="http://schemas.microsoft.com/office/powerpoint/2010/main" val="714205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000409" y="544350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266307" y="35777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783713" y="35524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ight Arrow 4">
            <a:hlinkClick r:id="rId13"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657201"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kỉ</a:t>
            </a:r>
            <a:r>
              <a:rPr lang="en-US" sz="3200" b="1" dirty="0">
                <a:solidFill>
                  <a:srgbClr val="FF0000"/>
                </a:solidFill>
                <a:latin typeface="Times New Roman" panose="02020603050405020304" pitchFamily="18" charset="0"/>
                <a:cs typeface="Times New Roman" panose="02020603050405020304" pitchFamily="18" charset="0"/>
              </a:rPr>
              <a:t> XIII,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di </a:t>
            </a:r>
            <a:r>
              <a:rPr lang="en-US" sz="3200" b="1" dirty="0" err="1">
                <a:solidFill>
                  <a:srgbClr val="FF0000"/>
                </a:solidFill>
                <a:latin typeface="Times New Roman" panose="02020603050405020304" pitchFamily="18" charset="0"/>
                <a:cs typeface="Times New Roman" panose="02020603050405020304" pitchFamily="18" charset="0"/>
              </a:rPr>
              <a:t>cư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bắc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nam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73430" y="1776297"/>
            <a:ext cx="5607260" cy="555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Su-</a:t>
            </a:r>
            <a:r>
              <a:rPr lang="en-US" sz="3200" b="1" dirty="0" err="1">
                <a:solidFill>
                  <a:srgbClr val="0070C0"/>
                </a:solidFill>
                <a:latin typeface="Times New Roman" panose="02020603050405020304" pitchFamily="18" charset="0"/>
                <a:cs typeface="Times New Roman" panose="02020603050405020304" pitchFamily="18" charset="0"/>
              </a:rPr>
              <a:t>khô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Lan </a:t>
            </a:r>
            <a:r>
              <a:rPr lang="en-US" sz="3200" b="1" dirty="0" err="1">
                <a:solidFill>
                  <a:srgbClr val="0070C0"/>
                </a:solidFill>
                <a:latin typeface="Times New Roman" panose="02020603050405020304" pitchFamily="18" charset="0"/>
                <a:cs typeface="Times New Roman" panose="02020603050405020304" pitchFamily="18" charset="0"/>
              </a:rPr>
              <a:t>Xang</a:t>
            </a:r>
            <a:r>
              <a:rPr lang="en-US" sz="3200" b="1" dirty="0">
                <a:solidFill>
                  <a:srgbClr val="0070C0"/>
                </a:solidFill>
                <a:latin typeface="Times New Roman" panose="02020603050405020304" pitchFamily="18" charset="0"/>
                <a:cs typeface="Times New Roman" panose="02020603050405020304" pitchFamily="18" charset="0"/>
              </a:rPr>
              <a:t>.</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371685"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349742" y="1592158"/>
            <a:ext cx="5171281"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 Cham-pa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Su-</a:t>
            </a:r>
            <a:r>
              <a:rPr lang="en-US" sz="3200" b="1" dirty="0" err="1">
                <a:solidFill>
                  <a:srgbClr val="0070C0"/>
                </a:solidFill>
                <a:latin typeface="Times New Roman" panose="02020603050405020304" pitchFamily="18" charset="0"/>
                <a:cs typeface="Times New Roman" panose="02020603050405020304" pitchFamily="18" charset="0"/>
              </a:rPr>
              <a:t>khô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95745" y="1875581"/>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1851095"/>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45243" y="3769131"/>
            <a:ext cx="4529957" cy="343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Pa-</a:t>
            </a:r>
            <a:r>
              <a:rPr lang="en-US" sz="3200" b="1" dirty="0" err="1">
                <a:solidFill>
                  <a:srgbClr val="0070C0"/>
                </a:solidFill>
                <a:latin typeface="Times New Roman" panose="02020603050405020304" pitchFamily="18" charset="0"/>
                <a:cs typeface="Times New Roman" panose="02020603050405020304" pitchFamily="18" charset="0"/>
              </a:rPr>
              <a:t>gan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752" y="3408979"/>
            <a:ext cx="605175" cy="531820"/>
          </a:xfrm>
          <a:prstGeom prst="rect">
            <a:avLst/>
          </a:prstGeom>
        </p:spPr>
      </p:pic>
      <p:sp>
        <p:nvSpPr>
          <p:cNvPr id="21" name="Rectangle 20"/>
          <p:cNvSpPr/>
          <p:nvPr/>
        </p:nvSpPr>
        <p:spPr>
          <a:xfrm>
            <a:off x="6349742" y="3102592"/>
            <a:ext cx="50046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giô</a:t>
            </a:r>
            <a:r>
              <a:rPr lang="en-US" sz="3200" b="1" dirty="0">
                <a:solidFill>
                  <a:srgbClr val="0070C0"/>
                </a:solidFill>
                <a:latin typeface="Times New Roman" panose="02020603050405020304" pitchFamily="18" charset="0"/>
                <a:cs typeface="Times New Roman" panose="02020603050405020304" pitchFamily="18" charset="0"/>
              </a:rPr>
              <a:t>-pa-hit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Gia-</a:t>
            </a:r>
            <a:r>
              <a:rPr lang="en-US" sz="3200" b="1" dirty="0" err="1">
                <a:solidFill>
                  <a:srgbClr val="0070C0"/>
                </a:solidFill>
                <a:latin typeface="Times New Roman" panose="02020603050405020304" pitchFamily="18" charset="0"/>
                <a:cs typeface="Times New Roman" panose="02020603050405020304" pitchFamily="18" charset="0"/>
              </a:rPr>
              <a:t>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45134" y="3359023"/>
            <a:ext cx="598431" cy="525893"/>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691123" y="3212747"/>
            <a:ext cx="24769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Thái</a:t>
            </a:r>
            <a:r>
              <a:rPr lang="en-US" sz="3200" b="1" dirty="0">
                <a:solidFill>
                  <a:srgbClr val="0070C0"/>
                </a:solidFill>
                <a:latin typeface="Times New Roman" panose="02020603050405020304" pitchFamily="18" charset="0"/>
                <a:cs typeface="Times New Roman" panose="02020603050405020304" pitchFamily="18" charset="0"/>
              </a:rPr>
              <a:t>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340059" y="4581483"/>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055416" y="1919552"/>
            <a:ext cx="27919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 </a:t>
            </a: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371251" y="3322519"/>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4649" y="2098258"/>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691123" y="1919552"/>
            <a:ext cx="284076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71251" y="2098258"/>
            <a:ext cx="498805" cy="438344"/>
          </a:xfrm>
          <a:prstGeom prst="rect">
            <a:avLst/>
          </a:prstGeom>
        </p:spPr>
      </p:pic>
      <p:sp>
        <p:nvSpPr>
          <p:cNvPr id="18" name="Rectangle 17"/>
          <p:cNvSpPr/>
          <p:nvPr/>
        </p:nvSpPr>
        <p:spPr>
          <a:xfrm>
            <a:off x="6055416" y="3212746"/>
            <a:ext cx="3183177" cy="802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đô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050439" y="3381031"/>
            <a:ext cx="473947" cy="434247"/>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2163" y="1505472"/>
            <a:ext cx="2630272"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a:t>
            </a:r>
            <a:r>
              <a:rPr lang="en-US" sz="3200" b="1" dirty="0">
                <a:solidFill>
                  <a:srgbClr val="0070C0"/>
                </a:solidFill>
                <a:latin typeface="Times New Roman" panose="02020603050405020304" pitchFamily="18" charset="0"/>
                <a:cs typeface="Times New Roman" panose="02020603050405020304" pitchFamily="18" charset="0"/>
              </a:rPr>
              <a:t>-an-ma.</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74643"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69025" y="2790320"/>
            <a:ext cx="2800323"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739459" y="199501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6082" y="3171417"/>
            <a:ext cx="482321" cy="423857"/>
          </a:xfrm>
          <a:prstGeom prst="rect">
            <a:avLst/>
          </a:prstGeom>
        </p:spPr>
      </p:pic>
      <p:sp>
        <p:nvSpPr>
          <p:cNvPr id="15" name="Rectangle 14"/>
          <p:cNvSpPr/>
          <p:nvPr/>
        </p:nvSpPr>
        <p:spPr>
          <a:xfrm>
            <a:off x="573498" y="1512320"/>
            <a:ext cx="3063082"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Cam-</a:t>
            </a:r>
            <a:r>
              <a:rPr lang="en-US" sz="3200" b="1" dirty="0" err="1">
                <a:solidFill>
                  <a:srgbClr val="0070C0"/>
                </a:solidFill>
                <a:latin typeface="Times New Roman" panose="02020603050405020304" pitchFamily="18" charset="0"/>
                <a:cs typeface="Times New Roman" panose="02020603050405020304" pitchFamily="18" charset="0"/>
              </a:rPr>
              <a:t>pu</a:t>
            </a:r>
            <a:r>
              <a:rPr lang="en-US" sz="3200" b="1" dirty="0">
                <a:solidFill>
                  <a:srgbClr val="0070C0"/>
                </a:solidFill>
                <a:latin typeface="Times New Roman" panose="02020603050405020304" pitchFamily="18" charset="0"/>
                <a:cs typeface="Times New Roman" panose="02020603050405020304" pitchFamily="18" charset="0"/>
              </a:rPr>
              <a:t>-chia.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8432" y="2056013"/>
            <a:ext cx="421477" cy="370389"/>
          </a:xfrm>
          <a:prstGeom prst="rect">
            <a:avLst/>
          </a:prstGeom>
        </p:spPr>
      </p:pic>
      <p:sp>
        <p:nvSpPr>
          <p:cNvPr id="17" name="Rectangle 16"/>
          <p:cNvSpPr/>
          <p:nvPr/>
        </p:nvSpPr>
        <p:spPr>
          <a:xfrm>
            <a:off x="6234570" y="2726091"/>
            <a:ext cx="1394371"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8941" y="3251223"/>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78055" y="2790097"/>
            <a:ext cx="2927316"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74643"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012507" y="1397000"/>
            <a:ext cx="489679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 </a:t>
            </a:r>
            <a:r>
              <a:rPr lang="en-US" sz="3200" b="1" dirty="0">
                <a:solidFill>
                  <a:srgbClr val="0070C0"/>
                </a:solidFill>
                <a:latin typeface="Times New Roman" panose="02020603050405020304" pitchFamily="18" charset="0"/>
                <a:cs typeface="Times New Roman" panose="02020603050405020304" pitchFamily="18" charset="0"/>
              </a:rPr>
              <a:t>Gia-</a:t>
            </a:r>
            <a:r>
              <a:rPr lang="en-US" sz="3200" b="1" dirty="0" err="1">
                <a:solidFill>
                  <a:srgbClr val="0070C0"/>
                </a:solidFill>
                <a:latin typeface="Times New Roman" panose="02020603050405020304" pitchFamily="18" charset="0"/>
                <a:cs typeface="Times New Roman" panose="02020603050405020304" pitchFamily="18" charset="0"/>
              </a:rPr>
              <a:t>va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giô</a:t>
            </a:r>
            <a:r>
              <a:rPr lang="en-US" sz="3200" b="1" dirty="0">
                <a:solidFill>
                  <a:srgbClr val="0070C0"/>
                </a:solidFill>
                <a:latin typeface="Times New Roman" panose="02020603050405020304" pitchFamily="18" charset="0"/>
                <a:cs typeface="Times New Roman" panose="02020603050405020304" pitchFamily="18" charset="0"/>
              </a:rPr>
              <a:t>-pa-</a:t>
            </a:r>
            <a:r>
              <a:rPr lang="en-US" sz="3200" b="1" dirty="0" err="1">
                <a:solidFill>
                  <a:srgbClr val="0070C0"/>
                </a:solidFill>
                <a:latin typeface="Times New Roman" panose="02020603050405020304" pitchFamily="18" charset="0"/>
                <a:cs typeface="Times New Roman" panose="02020603050405020304" pitchFamily="18" charset="0"/>
              </a:rPr>
              <a:t>hít</a:t>
            </a:r>
            <a:r>
              <a:rPr lang="en-US" sz="3200" b="1" dirty="0">
                <a:solidFill>
                  <a:srgbClr val="0070C0"/>
                </a:solidFill>
                <a:latin typeface="Times New Roman" panose="02020603050405020304" pitchFamily="18" charset="0"/>
                <a:cs typeface="Times New Roman" panose="02020603050405020304" pitchFamily="18" charset="0"/>
              </a:rPr>
              <a: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3327" y="3122399"/>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0372" y="1888388"/>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78055" y="1357298"/>
            <a:ext cx="3048479"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Xu-ma-</a:t>
            </a:r>
            <a:r>
              <a:rPr lang="en-US" sz="3200" b="1" dirty="0" err="1">
                <a:solidFill>
                  <a:srgbClr val="0070C0"/>
                </a:solidFill>
                <a:latin typeface="Times New Roman" panose="02020603050405020304" pitchFamily="18" charset="0"/>
                <a:cs typeface="Times New Roman" panose="02020603050405020304" pitchFamily="18" charset="0"/>
              </a:rPr>
              <a:t>tơ</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26534" y="1856256"/>
            <a:ext cx="558236" cy="490571"/>
          </a:xfrm>
          <a:prstGeom prst="rect">
            <a:avLst/>
          </a:prstGeom>
        </p:spPr>
      </p:pic>
      <p:sp>
        <p:nvSpPr>
          <p:cNvPr id="17" name="Rectangle 16"/>
          <p:cNvSpPr/>
          <p:nvPr/>
        </p:nvSpPr>
        <p:spPr>
          <a:xfrm>
            <a:off x="5983574" y="2670926"/>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761" y="2958363"/>
            <a:ext cx="592353" cy="520552"/>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1162929" y="45718"/>
          <a:ext cx="11029071" cy="6852208"/>
        </p:xfrm>
        <a:graphic>
          <a:graphicData uri="http://schemas.openxmlformats.org/presentationml/2006/ole">
            <mc:AlternateContent xmlns:mc="http://schemas.openxmlformats.org/markup-compatibility/2006">
              <mc:Choice xmlns:v="urn:schemas-microsoft-com:vml" Requires="v">
                <p:oleObj spid="_x0000_s1033" name="Bitmap Image" r:id="rId3" imgW="5934903" imgH="4420217" progId="Paint.Picture">
                  <p:embed/>
                </p:oleObj>
              </mc:Choice>
              <mc:Fallback>
                <p:oleObj name="Bitmap Image" r:id="rId3" imgW="5934903" imgH="4420217" progId="Paint.Picture">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929" y="45718"/>
                        <a:ext cx="11029071" cy="6852208"/>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5"/>
          <a:stretch>
            <a:fillRect/>
          </a:stretch>
        </p:blipFill>
        <p:spPr>
          <a:xfrm>
            <a:off x="339768" y="175427"/>
            <a:ext cx="683419" cy="683419"/>
          </a:xfrm>
          <a:prstGeom prst="rect">
            <a:avLst/>
          </a:prstGeom>
        </p:spPr>
      </p:pic>
    </p:spTree>
    <p:extLst>
      <p:ext uri="{BB962C8B-B14F-4D97-AF65-F5344CB8AC3E}">
        <p14:creationId xmlns:p14="http://schemas.microsoft.com/office/powerpoint/2010/main" val="2250906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85986" y="412479"/>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5. 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Nam Á </a:t>
            </a:r>
            <a:r>
              <a:rPr lang="en-US" sz="3600" b="1" dirty="0" err="1">
                <a:solidFill>
                  <a:srgbClr val="FF0000"/>
                </a:solidFill>
                <a:latin typeface="Times New Roman" panose="02020603050405020304" pitchFamily="18" charset="0"/>
                <a:cs typeface="Times New Roman" panose="02020603050405020304" pitchFamily="18" charset="0"/>
              </a:rPr>
              <a:t>chịu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hưởng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818938" y="1825406"/>
            <a:ext cx="2030376"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Ấn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2102239" y="5226281"/>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571824" y="4802347"/>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ln w="0"/>
              <a:solidFill>
                <a:schemeClr val="accent1"/>
              </a:solidFill>
              <a:effectLst>
                <a:outerShdw blurRad="38100" dist="25400" dir="5400000" algn="ctr" rotWithShape="0">
                  <a:srgbClr val="6E747A">
                    <a:alpha val="43000"/>
                  </a:srgbClr>
                </a:outerShdw>
              </a:effectLst>
            </a:endParaRPr>
          </a:p>
        </p:txBody>
      </p:sp>
      <p:sp>
        <p:nvSpPr>
          <p:cNvPr id="42" name="Rectangle 41"/>
          <p:cNvSpPr/>
          <p:nvPr/>
        </p:nvSpPr>
        <p:spPr>
          <a:xfrm>
            <a:off x="6041704" y="1781116"/>
            <a:ext cx="2955151"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 </a:t>
            </a:r>
            <a:r>
              <a:rPr lang="en-US" sz="3200" b="1" dirty="0" err="1">
                <a:solidFill>
                  <a:srgbClr val="0070C0"/>
                </a:solidFill>
                <a:latin typeface="Times New Roman" panose="02020603050405020304" pitchFamily="18" charset="0"/>
                <a:cs typeface="Times New Roman" panose="02020603050405020304" pitchFamily="18" charset="0"/>
              </a:rPr>
              <a:t>Trung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Quốc</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815440" y="1981766"/>
            <a:ext cx="569889" cy="455879"/>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5979" y="2144308"/>
            <a:ext cx="604999" cy="531665"/>
          </a:xfrm>
          <a:prstGeom prst="rect">
            <a:avLst/>
          </a:prstGeom>
        </p:spPr>
      </p:pic>
      <p:sp>
        <p:nvSpPr>
          <p:cNvPr id="57" name="Cloud 56">
            <a:hlinkClick r:id="rId11"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818938" y="3556686"/>
            <a:ext cx="267427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9962" y="3657884"/>
            <a:ext cx="605175" cy="531820"/>
          </a:xfrm>
          <a:prstGeom prst="rect">
            <a:avLst/>
          </a:prstGeom>
        </p:spPr>
      </p:pic>
      <p:sp>
        <p:nvSpPr>
          <p:cNvPr id="21" name="Rectangle 20"/>
          <p:cNvSpPr/>
          <p:nvPr/>
        </p:nvSpPr>
        <p:spPr>
          <a:xfrm>
            <a:off x="5985477" y="3359006"/>
            <a:ext cx="301137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Phương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Tây</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96855" y="3615437"/>
            <a:ext cx="598431" cy="525893"/>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500" fill="hold"/>
                                        <p:tgtEl>
                                          <p:spTgt spid="9"/>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1"/>
                                        </p:tgtEl>
                                        <p:attrNameLst>
                                          <p:attrName>r</p:attrName>
                                        </p:attrNameLst>
                                      </p:cBhvr>
                                    </p:animRot>
                                  </p:childTnLst>
                                </p:cTn>
                              </p:par>
                              <p:par>
                                <p:cTn id="24" presetID="2" presetClass="entr" presetSubtype="2" repeatCount="indefinite" fill="hold" grpId="0" nodeType="withEffect">
                                  <p:stCondLst>
                                    <p:cond delay="50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20000" fill="hold"/>
                                        <p:tgtEl>
                                          <p:spTgt spid="40"/>
                                        </p:tgtEl>
                                        <p:attrNameLst>
                                          <p:attrName>ppt_x</p:attrName>
                                        </p:attrNameLst>
                                      </p:cBhvr>
                                      <p:tavLst>
                                        <p:tav tm="0">
                                          <p:val>
                                            <p:strVal val="1+#ppt_w/2"/>
                                          </p:val>
                                        </p:tav>
                                        <p:tav tm="100000">
                                          <p:val>
                                            <p:strVal val="#ppt_x"/>
                                          </p:val>
                                        </p:tav>
                                      </p:tavLst>
                                    </p:anim>
                                    <p:anim calcmode="lin" valueType="num">
                                      <p:cBhvr additive="base">
                                        <p:cTn id="27" dur="20000" fill="hold"/>
                                        <p:tgtEl>
                                          <p:spTgt spid="40"/>
                                        </p:tgtEl>
                                        <p:attrNameLst>
                                          <p:attrName>ppt_y</p:attrName>
                                        </p:attrNameLst>
                                      </p:cBhvr>
                                      <p:tavLst>
                                        <p:tav tm="0">
                                          <p:val>
                                            <p:strVal val="#ppt_y"/>
                                          </p:val>
                                        </p:tav>
                                        <p:tav tm="100000">
                                          <p:val>
                                            <p:strVal val="#ppt_y"/>
                                          </p:val>
                                        </p:tav>
                                      </p:tavLst>
                                    </p:anim>
                                  </p:childTnLst>
                                </p:cTn>
                              </p:par>
                              <p:par>
                                <p:cTn id="28" presetID="2" presetClass="entr" presetSubtype="8" repeatCount="indefinite" fill="hold" grpId="0" nodeType="withEffect">
                                  <p:stCondLst>
                                    <p:cond delay="50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20000" fill="hold"/>
                                        <p:tgtEl>
                                          <p:spTgt spid="41"/>
                                        </p:tgtEl>
                                        <p:attrNameLst>
                                          <p:attrName>ppt_x</p:attrName>
                                        </p:attrNameLst>
                                      </p:cBhvr>
                                      <p:tavLst>
                                        <p:tav tm="0">
                                          <p:val>
                                            <p:strVal val="0-#ppt_w/2"/>
                                          </p:val>
                                        </p:tav>
                                        <p:tav tm="100000">
                                          <p:val>
                                            <p:strVal val="#ppt_x"/>
                                          </p:val>
                                        </p:tav>
                                      </p:tavLst>
                                    </p:anim>
                                    <p:anim calcmode="lin" valueType="num">
                                      <p:cBhvr additive="base">
                                        <p:cTn id="31" dur="20000" fill="hold"/>
                                        <p:tgtEl>
                                          <p:spTgt spid="41"/>
                                        </p:tgtEl>
                                        <p:attrNameLst>
                                          <p:attrName>ppt_y</p:attrName>
                                        </p:attrNameLst>
                                      </p:cBhvr>
                                      <p:tavLst>
                                        <p:tav tm="0">
                                          <p:val>
                                            <p:strVal val="#ppt_y"/>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0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19"/>
                                        </p:tgtEl>
                                        <p:attrNameLst>
                                          <p:attrName>fillcolor</p:attrName>
                                        </p:attrNameLst>
                                      </p:cBhvr>
                                      <p:to>
                                        <a:srgbClr val="FFF2CC"/>
                                      </p:to>
                                    </p:animClr>
                                    <p:set>
                                      <p:cBhvr>
                                        <p:cTn id="77" dur="250" fill="hold"/>
                                        <p:tgtEl>
                                          <p:spTgt spid="19"/>
                                        </p:tgtEl>
                                        <p:attrNameLst>
                                          <p:attrName>fill.type</p:attrName>
                                        </p:attrNameLst>
                                      </p:cBhvr>
                                      <p:to>
                                        <p:strVal val="solid"/>
                                      </p:to>
                                    </p:set>
                                    <p:set>
                                      <p:cBhvr>
                                        <p:cTn id="78" dur="250" fill="hold"/>
                                        <p:tgtEl>
                                          <p:spTgt spid="1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20"/>
                                        </p:tgtEl>
                                        <p:attrNameLst>
                                          <p:attrName>style.visibility</p:attrName>
                                        </p:attrNameLst>
                                      </p:cBhvr>
                                      <p:to>
                                        <p:strVal val="visible"/>
                                      </p:to>
                                    </p:set>
                                    <p:anim calcmode="lin" valueType="num">
                                      <p:cBhvr>
                                        <p:cTn id="81" dur="250" fill="hold"/>
                                        <p:tgtEl>
                                          <p:spTgt spid="20"/>
                                        </p:tgtEl>
                                        <p:attrNameLst>
                                          <p:attrName>ppt_w</p:attrName>
                                        </p:attrNameLst>
                                      </p:cBhvr>
                                      <p:tavLst>
                                        <p:tav tm="0">
                                          <p:val>
                                            <p:strVal val="4*#ppt_w"/>
                                          </p:val>
                                        </p:tav>
                                        <p:tav tm="100000">
                                          <p:val>
                                            <p:strVal val="#ppt_w"/>
                                          </p:val>
                                        </p:tav>
                                      </p:tavLst>
                                    </p:anim>
                                    <p:anim calcmode="lin" valueType="num">
                                      <p:cBhvr>
                                        <p:cTn id="82"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19"/>
                                        </p:tgtEl>
                                        <p:attrNameLst>
                                          <p:attrName>fillcolor</p:attrName>
                                        </p:attrNameLst>
                                      </p:cBhvr>
                                      <p:to>
                                        <a:srgbClr val="FFFF00"/>
                                      </p:to>
                                    </p:animClr>
                                    <p:set>
                                      <p:cBhvr>
                                        <p:cTn id="85" dur="250" fill="hold"/>
                                        <p:tgtEl>
                                          <p:spTgt spid="19"/>
                                        </p:tgtEl>
                                        <p:attrNameLst>
                                          <p:attrName>fill.type</p:attrName>
                                        </p:attrNameLst>
                                      </p:cBhvr>
                                      <p:to>
                                        <p:strVal val="solid"/>
                                      </p:to>
                                    </p:set>
                                    <p:set>
                                      <p:cBhvr>
                                        <p:cTn id="86"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21"/>
                                        </p:tgtEl>
                                        <p:attrNameLst>
                                          <p:attrName>fillcolor</p:attrName>
                                        </p:attrNameLst>
                                      </p:cBhvr>
                                      <p:to>
                                        <a:srgbClr val="FFF2CC"/>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21"/>
                                        </p:tgtEl>
                                        <p:attrNameLst>
                                          <p:attrName>fillcolor</p:attrName>
                                        </p:attrNameLst>
                                      </p:cBhvr>
                                      <p:to>
                                        <a:srgbClr val="FFFF00"/>
                                      </p:to>
                                    </p:animClr>
                                    <p:set>
                                      <p:cBhvr>
                                        <p:cTn id="100" dur="250" fill="hold"/>
                                        <p:tgtEl>
                                          <p:spTgt spid="21"/>
                                        </p:tgtEl>
                                        <p:attrNameLst>
                                          <p:attrName>fill.type</p:attrName>
                                        </p:attrNameLst>
                                      </p:cBhvr>
                                      <p:to>
                                        <p:strVal val="solid"/>
                                      </p:to>
                                    </p:set>
                                    <p:set>
                                      <p:cBhvr>
                                        <p:cTn id="101"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Rectangle 1"/>
          <p:cNvSpPr/>
          <p:nvPr/>
        </p:nvSpPr>
        <p:spPr>
          <a:xfrm>
            <a:off x="1320802" y="841750"/>
            <a:ext cx="9929089" cy="1189108"/>
          </a:xfrm>
          <a:prstGeom prst="rect">
            <a:avLst/>
          </a:prstGeom>
        </p:spPr>
        <p:txBody>
          <a:bodyPr wrap="square">
            <a:spAutoFit/>
          </a:bodyPr>
          <a:lstStyle/>
          <a:p>
            <a:pPr algn="ctr">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Dựa </a:t>
            </a:r>
            <a:r>
              <a:rPr lang="vi-VN" sz="3200" dirty="0">
                <a:latin typeface="Times New Roman" panose="02020603050405020304" pitchFamily="18" charset="0"/>
                <a:ea typeface="Calibri" panose="020F0502020204030204" pitchFamily="34" charset="0"/>
                <a:cs typeface="Times New Roman" panose="02020603050405020304" pitchFamily="18" charset="0"/>
              </a:rPr>
              <a:t>vào kiến thức vừa học hãy hoàn thành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err="1">
                <a:latin typeface="Times New Roman" panose="02020603050405020304" pitchFamily="18" charset="0"/>
                <a:ea typeface="Calibri" panose="020F0502020204030204" pitchFamily="34" charset="0"/>
                <a:cs typeface="Times New Roman" panose="02020603050405020304" pitchFamily="18" charset="0"/>
              </a:rPr>
              <a:t>tập</a:t>
            </a:r>
            <a:r>
              <a:rPr lang="en-US" sz="3200">
                <a:latin typeface="Times New Roman" panose="02020603050405020304" pitchFamily="18" charset="0"/>
                <a:ea typeface="Calibri" panose="020F0502020204030204" pitchFamily="34" charset="0"/>
                <a:cs typeface="Times New Roman" panose="02020603050405020304" pitchFamily="18" charset="0"/>
              </a:rPr>
              <a:t> 2 SGK/38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pic>
        <p:nvPicPr>
          <p:cNvPr id="9" name="Picture 8" descr="C:\Users\Admin\Pictures\Screenshots\Screenshot (538).png"/>
          <p:cNvPicPr/>
          <p:nvPr/>
        </p:nvPicPr>
        <p:blipFill rotWithShape="1">
          <a:blip r:embed="rId4">
            <a:extLst>
              <a:ext uri="{28A0092B-C50C-407E-A947-70E740481C1C}">
                <a14:useLocalDpi xmlns:a14="http://schemas.microsoft.com/office/drawing/2010/main" val="0"/>
              </a:ext>
            </a:extLst>
          </a:blip>
          <a:srcRect l="26901" t="69774" r="25617" b="18989"/>
          <a:stretch/>
        </p:blipFill>
        <p:spPr bwMode="auto">
          <a:xfrm>
            <a:off x="1457325" y="2095499"/>
            <a:ext cx="10387013" cy="1533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405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HƯỚNG DẪN HỌC SINH TỰ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83602" y="1410079"/>
            <a:ext cx="8557727" cy="1569660"/>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1.Học bài</a:t>
            </a:r>
          </a:p>
          <a:p>
            <a:r>
              <a:rPr lang="en-US" sz="3200">
                <a:latin typeface="Times New Roman" panose="02020603050405020304" pitchFamily="18" charset="0"/>
                <a:cs typeface="Times New Roman" panose="02020603050405020304" pitchFamily="18" charset="0"/>
              </a:rPr>
              <a:t>2.Làm bài tập phần vận dụng</a:t>
            </a:r>
          </a:p>
          <a:p>
            <a:r>
              <a:rPr lang="en-US" sz="3200">
                <a:latin typeface="Times New Roman" panose="02020603050405020304" pitchFamily="18" charset="0"/>
                <a:cs typeface="Times New Roman" panose="02020603050405020304" pitchFamily="18" charset="0"/>
              </a:rPr>
              <a:t>3.Chuẩn bị bài mới: </a:t>
            </a:r>
            <a:r>
              <a:rPr lang="en-US" sz="3200">
                <a:solidFill>
                  <a:srgbClr val="0070C0"/>
                </a:solidFill>
                <a:latin typeface="Times New Roman" panose="02020603050405020304" pitchFamily="18" charset="0"/>
                <a:cs typeface="Times New Roman" panose="02020603050405020304" pitchFamily="18" charset="0"/>
              </a:rPr>
              <a:t>Bài 7 _ VƯƠNG QUỐC LÀO</a:t>
            </a:r>
          </a:p>
        </p:txBody>
      </p:sp>
    </p:spTree>
    <p:extLst>
      <p:ext uri="{BB962C8B-B14F-4D97-AF65-F5344CB8AC3E}">
        <p14:creationId xmlns:p14="http://schemas.microsoft.com/office/powerpoint/2010/main" val="28821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623647" y="2062302"/>
            <a:ext cx="9931044" cy="193899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265847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F896F-1712-3A44-A8E9-1C7E0BC74F78}"/>
              </a:ext>
            </a:extLst>
          </p:cNvPr>
          <p:cNvSpPr txBox="1">
            <a:spLocks noGrp="1"/>
          </p:cNvSpPr>
          <p:nvPr>
            <p:ph type="title"/>
          </p:nvPr>
        </p:nvSpPr>
        <p:spPr>
          <a:xfrm>
            <a:off x="2490950" y="1419849"/>
            <a:ext cx="7254765" cy="3083921"/>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5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10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AF896F-1712-3A44-A8E9-1C7E0BC74F78}"/>
              </a:ext>
            </a:extLst>
          </p:cNvPr>
          <p:cNvSpPr txBox="1"/>
          <p:nvPr/>
        </p:nvSpPr>
        <p:spPr>
          <a:xfrm>
            <a:off x="587022" y="13013"/>
            <a:ext cx="10795681"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28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87022" y="996958"/>
            <a:ext cx="11347067" cy="1754326"/>
          </a:xfrm>
          <a:prstGeom prst="rect">
            <a:avLst/>
          </a:prstGeom>
          <a:noFill/>
        </p:spPr>
        <p:txBody>
          <a:bodyPr wrap="square" rtlCol="0">
            <a:spAutoFit/>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r>
              <a:rPr lang="vi-VN" sz="3600" b="1" dirty="0">
                <a:solidFill>
                  <a:srgbClr val="002060"/>
                </a:solidFill>
                <a:latin typeface="Times New Roman" panose="02020603050405020304" pitchFamily="18" charset="0"/>
                <a:cs typeface="Times New Roman" panose="02020603050405020304" pitchFamily="18" charset="0"/>
              </a:rPr>
              <a:t> (tiếp theo)</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88844" y="2781122"/>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Tree>
    <p:extLst>
      <p:ext uri="{BB962C8B-B14F-4D97-AF65-F5344CB8AC3E}">
        <p14:creationId xmlns:p14="http://schemas.microsoft.com/office/powerpoint/2010/main" val="163915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2"/>
            <a:ext cx="5852159" cy="969505"/>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07502455"/>
              </p:ext>
            </p:extLst>
          </p:nvPr>
        </p:nvGraphicFramePr>
        <p:xfrm>
          <a:off x="6286522" y="3679469"/>
          <a:ext cx="4821727" cy="1975745"/>
        </p:xfrm>
        <a:graphic>
          <a:graphicData uri="http://schemas.openxmlformats.org/drawingml/2006/table">
            <a:tbl>
              <a:tblPr firstRow="1" firstCol="1" bandRow="1">
                <a:tableStyleId>{5940675A-B579-460E-94D1-54222C63F5DA}</a:tableStyleId>
              </a:tblPr>
              <a:tblGrid>
                <a:gridCol w="1403345">
                  <a:extLst>
                    <a:ext uri="{9D8B030D-6E8A-4147-A177-3AD203B41FA5}">
                      <a16:colId xmlns:a16="http://schemas.microsoft.com/office/drawing/2014/main" val="4111464126"/>
                    </a:ext>
                  </a:extLst>
                </a:gridCol>
                <a:gridCol w="3418382">
                  <a:extLst>
                    <a:ext uri="{9D8B030D-6E8A-4147-A177-3AD203B41FA5}">
                      <a16:colId xmlns:a16="http://schemas.microsoft.com/office/drawing/2014/main" val="2401645791"/>
                    </a:ext>
                  </a:extLst>
                </a:gridCol>
              </a:tblGrid>
              <a:tr h="1005387">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Lĩnh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vực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85179">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85179">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6286522" y="1239540"/>
            <a:ext cx="567101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tranh</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ảnh</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11.5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11.6),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đọc</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tài</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Kênh</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chữ</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SGK/44)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400"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tựu</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 Á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nửa</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kì</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X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TKXVI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2400" b="1"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mẫu</a:t>
            </a:r>
            <a:endParaRPr kumimoji="0" lang="en-US" altLang="en-US" sz="24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5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r>
              <a:rPr lang="en-US" dirty="0" err="1"/>
              <a:t>Thảo</a:t>
            </a:r>
            <a:r>
              <a:rPr lang="en-US" dirty="0"/>
              <a:t> </a:t>
            </a:r>
            <a:r>
              <a:rPr lang="en-US" dirty="0" err="1"/>
              <a:t>luận</a:t>
            </a:r>
            <a:r>
              <a:rPr lang="en-US" dirty="0"/>
              <a:t> </a:t>
            </a:r>
            <a:r>
              <a:rPr lang="en-US" dirty="0" err="1"/>
              <a:t>nhóm</a:t>
            </a:r>
            <a:r>
              <a:rPr lang="en-US" dirty="0"/>
              <a:t> </a:t>
            </a:r>
            <a:r>
              <a:rPr lang="en-US" dirty="0" err="1"/>
              <a:t>theo</a:t>
            </a:r>
            <a:r>
              <a:rPr lang="en-US" dirty="0"/>
              <a:t> </a:t>
            </a:r>
            <a:r>
              <a:rPr lang="en-US" dirty="0" err="1"/>
              <a:t>kĩ</a:t>
            </a:r>
            <a:r>
              <a:rPr lang="en-US" dirty="0"/>
              <a:t> </a:t>
            </a:r>
            <a:r>
              <a:rPr lang="en-US" dirty="0" err="1"/>
              <a:t>thuật</a:t>
            </a:r>
            <a:r>
              <a:rPr lang="en-US" dirty="0"/>
              <a:t> </a:t>
            </a:r>
            <a:r>
              <a:rPr lang="en-US" dirty="0" err="1"/>
              <a:t>mảnh</a:t>
            </a:r>
            <a:r>
              <a:rPr lang="en-US" dirty="0"/>
              <a:t> </a:t>
            </a:r>
            <a:r>
              <a:rPr lang="en-US" dirty="0" err="1"/>
              <a:t>ghép</a:t>
            </a:r>
            <a:endParaRPr lang="en-US" dirty="0"/>
          </a:p>
          <a:p>
            <a:pPr marL="0" indent="0">
              <a:buNone/>
            </a:pPr>
            <a:r>
              <a:rPr lang="en-US" dirty="0"/>
              <a:t>          N1,2:   </a:t>
            </a:r>
            <a:r>
              <a:rPr lang="vi-VN" sz="2800" dirty="0">
                <a:latin typeface="Times New Roman" panose="02020603050405020304" pitchFamily="18" charset="0"/>
                <a:cs typeface="Times New Roman" panose="02020603050405020304" pitchFamily="18" charset="0"/>
              </a:rPr>
              <a:t>Tín ngưỡng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Tôn giáo</a:t>
            </a:r>
          </a:p>
          <a:p>
            <a:pPr marL="0" indent="0">
              <a:buNone/>
            </a:pPr>
            <a:r>
              <a:rPr kumimoji="0" lang="en-US" sz="2800" b="0" i="0" u="none" strike="noStrike" kern="1200" cap="none" spc="0" normalizeH="0" baseline="0" noProof="0" dirty="0">
                <a:ln>
                  <a:noFill/>
                </a:ln>
                <a:solidFill>
                  <a:prstClr val="black"/>
                </a:solidFill>
                <a:effectLst/>
                <a:uLnTx/>
                <a:uFillTx/>
                <a:latin typeface="Calibri"/>
                <a:ea typeface="+mn-ea"/>
                <a:cs typeface="+mn-cs"/>
              </a:rPr>
              <a:t>          N3,4:Chữ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Văn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học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indent="0">
              <a:buNone/>
            </a:pPr>
            <a:r>
              <a:rPr lang="en-US" dirty="0">
                <a:solidFill>
                  <a:prstClr val="black"/>
                </a:solidFill>
                <a:latin typeface="Calibri"/>
              </a:rPr>
              <a:t>          </a:t>
            </a:r>
            <a:r>
              <a:rPr lang="en-US" dirty="0"/>
              <a:t>N5,6:Kiến </a:t>
            </a:r>
            <a:r>
              <a:rPr lang="en-US" dirty="0" err="1"/>
              <a:t>trúc</a:t>
            </a:r>
            <a:r>
              <a:rPr lang="en-US" dirty="0"/>
              <a:t> –</a:t>
            </a:r>
            <a:r>
              <a:rPr lang="en-US" dirty="0" err="1"/>
              <a:t>điêu</a:t>
            </a:r>
            <a:r>
              <a:rPr lang="en-US" dirty="0"/>
              <a:t> </a:t>
            </a:r>
            <a:r>
              <a:rPr lang="en-US" dirty="0" err="1"/>
              <a:t>khắc</a:t>
            </a:r>
            <a:endParaRPr lang="en-US" dirty="0"/>
          </a:p>
        </p:txBody>
      </p:sp>
    </p:spTree>
    <p:extLst>
      <p:ext uri="{BB962C8B-B14F-4D97-AF65-F5344CB8AC3E}">
        <p14:creationId xmlns:p14="http://schemas.microsoft.com/office/powerpoint/2010/main" val="280710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44527" y="159626"/>
          <a:ext cx="11606707" cy="6373960"/>
        </p:xfrm>
        <a:graphic>
          <a:graphicData uri="http://schemas.openxmlformats.org/drawingml/2006/table">
            <a:tbl>
              <a:tblPr firstRow="1" firstCol="1" bandRow="1">
                <a:tableStyleId>{616DA210-FB5B-4158-B5E0-FEB733F419BA}</a:tableStyleId>
              </a:tblPr>
              <a:tblGrid>
                <a:gridCol w="2422187">
                  <a:extLst>
                    <a:ext uri="{9D8B030D-6E8A-4147-A177-3AD203B41FA5}">
                      <a16:colId xmlns:a16="http://schemas.microsoft.com/office/drawing/2014/main" val="4135467888"/>
                    </a:ext>
                  </a:extLst>
                </a:gridCol>
                <a:gridCol w="9184520">
                  <a:extLst>
                    <a:ext uri="{9D8B030D-6E8A-4147-A177-3AD203B41FA5}">
                      <a16:colId xmlns:a16="http://schemas.microsoft.com/office/drawing/2014/main" val="2114583046"/>
                    </a:ext>
                  </a:extLst>
                </a:gridCol>
              </a:tblGrid>
              <a:tr h="501788">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Lĩnh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Thành tựu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167962537"/>
                  </a:ext>
                </a:extLst>
              </a:tr>
              <a:tr h="1085860">
                <a:tc>
                  <a:txBody>
                    <a:bodyPr/>
                    <a:lstStyle/>
                    <a:p>
                      <a:pPr>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algn="just">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620480469"/>
                  </a:ext>
                </a:extLst>
              </a:tr>
              <a:tr h="2443163">
                <a:tc>
                  <a:txBody>
                    <a:bodyPr/>
                    <a:lstStyle/>
                    <a:p>
                      <a:pPr>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3">
                        <a:lumMod val="20000"/>
                        <a:lumOff val="80000"/>
                      </a:schemeClr>
                    </a:solidFill>
                  </a:tcPr>
                </a:tc>
                <a:tc>
                  <a:txBody>
                    <a:bodyPr/>
                    <a:lstStyle/>
                    <a:p>
                      <a:pPr algn="just">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654895449"/>
                  </a:ext>
                </a:extLst>
              </a:tr>
              <a:tr h="2343149">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marL="30480" marR="30480" algn="just">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1713899644"/>
                  </a:ext>
                </a:extLst>
              </a:tr>
            </a:tbl>
          </a:graphicData>
        </a:graphic>
      </p:graphicFrame>
      <p:sp>
        <p:nvSpPr>
          <p:cNvPr id="5" name="Rectangle 4"/>
          <p:cNvSpPr/>
          <p:nvPr/>
        </p:nvSpPr>
        <p:spPr>
          <a:xfrm>
            <a:off x="467955" y="805244"/>
            <a:ext cx="2123295"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Tín ngưỡng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Tôn giáo</a:t>
            </a:r>
          </a:p>
        </p:txBody>
      </p:sp>
      <p:sp>
        <p:nvSpPr>
          <p:cNvPr id="6" name="Rectangle 5"/>
          <p:cNvSpPr/>
          <p:nvPr/>
        </p:nvSpPr>
        <p:spPr>
          <a:xfrm>
            <a:off x="2591250" y="817241"/>
            <a:ext cx="9106765" cy="954107"/>
          </a:xfrm>
          <a:prstGeom prst="rect">
            <a:avLst/>
          </a:prstGeom>
        </p:spPr>
        <p:txBody>
          <a:bodyPr wrap="square">
            <a:spAutoFit/>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667827" y="2596228"/>
            <a:ext cx="1723549" cy="954107"/>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702591" y="4908443"/>
            <a:ext cx="1888659"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Kiến trúc - </a:t>
            </a:r>
          </a:p>
          <a:p>
            <a:r>
              <a:rPr lang="en-US" sz="2800">
                <a:latin typeface="Times New Roman" panose="02020603050405020304" pitchFamily="18" charset="0"/>
                <a:cs typeface="Times New Roman" panose="02020603050405020304" pitchFamily="18" charset="0"/>
              </a:rPr>
              <a:t>điêu khắc</a:t>
            </a:r>
          </a:p>
        </p:txBody>
      </p:sp>
    </p:spTree>
    <p:extLst>
      <p:ext uri="{BB962C8B-B14F-4D97-AF65-F5344CB8AC3E}">
        <p14:creationId xmlns:p14="http://schemas.microsoft.com/office/powerpoint/2010/main" val="21600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78192043"/>
              </p:ext>
            </p:extLst>
          </p:nvPr>
        </p:nvGraphicFramePr>
        <p:xfrm>
          <a:off x="244527" y="159626"/>
          <a:ext cx="11606707" cy="6373960"/>
        </p:xfrm>
        <a:graphic>
          <a:graphicData uri="http://schemas.openxmlformats.org/drawingml/2006/table">
            <a:tbl>
              <a:tblPr firstRow="1" firstCol="1" bandRow="1">
                <a:tableStyleId>{616DA210-FB5B-4158-B5E0-FEB733F419BA}</a:tableStyleId>
              </a:tblPr>
              <a:tblGrid>
                <a:gridCol w="2422187">
                  <a:extLst>
                    <a:ext uri="{9D8B030D-6E8A-4147-A177-3AD203B41FA5}">
                      <a16:colId xmlns:a16="http://schemas.microsoft.com/office/drawing/2014/main" val="4135467888"/>
                    </a:ext>
                  </a:extLst>
                </a:gridCol>
                <a:gridCol w="9184520">
                  <a:extLst>
                    <a:ext uri="{9D8B030D-6E8A-4147-A177-3AD203B41FA5}">
                      <a16:colId xmlns:a16="http://schemas.microsoft.com/office/drawing/2014/main" val="2114583046"/>
                    </a:ext>
                  </a:extLst>
                </a:gridCol>
              </a:tblGrid>
              <a:tr h="501788">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Lĩnh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Thành tựu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167962537"/>
                  </a:ext>
                </a:extLst>
              </a:tr>
              <a:tr h="1085860">
                <a:tc>
                  <a:txBody>
                    <a:bodyPr/>
                    <a:lstStyle/>
                    <a:p>
                      <a:pPr>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algn="just">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620480469"/>
                  </a:ext>
                </a:extLst>
              </a:tr>
              <a:tr h="2443163">
                <a:tc>
                  <a:txBody>
                    <a:bodyPr/>
                    <a:lstStyle/>
                    <a:p>
                      <a:pPr>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3">
                        <a:lumMod val="20000"/>
                        <a:lumOff val="80000"/>
                      </a:schemeClr>
                    </a:solidFill>
                  </a:tcPr>
                </a:tc>
                <a:tc>
                  <a:txBody>
                    <a:bodyPr/>
                    <a:lstStyle/>
                    <a:p>
                      <a:pPr algn="just">
                        <a:lnSpc>
                          <a:spcPct val="107000"/>
                        </a:lnSpc>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654895449"/>
                  </a:ext>
                </a:extLst>
              </a:tr>
              <a:tr h="2343149">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marL="30480" marR="30480" algn="just">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1713899644"/>
                  </a:ext>
                </a:extLst>
              </a:tr>
            </a:tbl>
          </a:graphicData>
        </a:graphic>
      </p:graphicFrame>
      <p:sp>
        <p:nvSpPr>
          <p:cNvPr id="5" name="Rectangle 4"/>
          <p:cNvSpPr/>
          <p:nvPr/>
        </p:nvSpPr>
        <p:spPr>
          <a:xfrm>
            <a:off x="467955" y="805244"/>
            <a:ext cx="2123295"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Tín ngưỡng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Tôn giáo</a:t>
            </a:r>
          </a:p>
        </p:txBody>
      </p:sp>
      <p:sp>
        <p:nvSpPr>
          <p:cNvPr id="6" name="Rectangle 5"/>
          <p:cNvSpPr/>
          <p:nvPr/>
        </p:nvSpPr>
        <p:spPr>
          <a:xfrm>
            <a:off x="2591250" y="817241"/>
            <a:ext cx="9106765"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rỡ</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XIII,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a:t>
            </a:r>
          </a:p>
        </p:txBody>
      </p:sp>
      <p:sp>
        <p:nvSpPr>
          <p:cNvPr id="7" name="Rectangle 6"/>
          <p:cNvSpPr/>
          <p:nvPr/>
        </p:nvSpPr>
        <p:spPr>
          <a:xfrm>
            <a:off x="667827" y="2596228"/>
            <a:ext cx="1723549" cy="954107"/>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2591250" y="1949898"/>
            <a:ext cx="9259984" cy="2246769"/>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 Thế kỉ XIII-XIV, người Thái, người Lào sáng tạo ra chữ viết trên cơ sở chữ Phạn. Người Việt cải tạo chữ Hán tạo ra chữ Nôm.</a:t>
            </a:r>
          </a:p>
          <a:p>
            <a:r>
              <a:rPr lang="vi-VN" sz="2800" dirty="0">
                <a:latin typeface="Times New Roman" panose="02020603050405020304" pitchFamily="18" charset="0"/>
                <a:cs typeface="Times New Roman" panose="02020603050405020304" pitchFamily="18" charset="0"/>
              </a:rPr>
              <a:t>- Bên cạnh văn học dân gian, văn học viết cũng phát triển với niều tác phẩm nổi tiếng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702591" y="4908443"/>
            <a:ext cx="1888659"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Kiến trúc - </a:t>
            </a:r>
          </a:p>
          <a:p>
            <a:r>
              <a:rPr lang="en-US" sz="2800">
                <a:latin typeface="Times New Roman" panose="02020603050405020304" pitchFamily="18" charset="0"/>
                <a:cs typeface="Times New Roman" panose="02020603050405020304" pitchFamily="18" charset="0"/>
              </a:rPr>
              <a:t>điêu khắc</a:t>
            </a:r>
          </a:p>
        </p:txBody>
      </p:sp>
      <p:sp>
        <p:nvSpPr>
          <p:cNvPr id="10" name="Rectangle 9"/>
          <p:cNvSpPr/>
          <p:nvPr/>
        </p:nvSpPr>
        <p:spPr>
          <a:xfrm>
            <a:off x="2591250" y="4590662"/>
            <a:ext cx="9259984" cy="1815882"/>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a:t>
            </a:r>
          </a:p>
          <a:p>
            <a:r>
              <a:rPr lang="vi-VN" sz="2800">
                <a:latin typeface="Times New Roman" panose="02020603050405020304" pitchFamily="18" charset="0"/>
                <a:cs typeface="Times New Roman" panose="02020603050405020304" pitchFamily="18" charset="0"/>
              </a:rPr>
              <a:t>-Nghệ thuật điêu khắc, tạc tượng ảnh hưởng của văn hóa Ấn Độ,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rung Quốc,…</a:t>
            </a:r>
          </a:p>
        </p:txBody>
      </p:sp>
    </p:spTree>
    <p:extLst>
      <p:ext uri="{BB962C8B-B14F-4D97-AF65-F5344CB8AC3E}">
        <p14:creationId xmlns:p14="http://schemas.microsoft.com/office/powerpoint/2010/main" val="9443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TotalTime>
  <Words>1207</Words>
  <Application>Microsoft Office PowerPoint</Application>
  <PresentationFormat>Widescreen</PresentationFormat>
  <Paragraphs>129</Paragraphs>
  <Slides>23</Slides>
  <Notes>5</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Calibri Light</vt:lpstr>
      <vt:lpstr>Tahoma</vt:lpstr>
      <vt:lpstr>Times New Roman</vt:lpstr>
      <vt:lpstr>Office Theme</vt:lpstr>
      <vt:lpstr>Bitmap Image</vt:lpstr>
      <vt:lpstr>PowerPoint Presentation</vt:lpstr>
      <vt:lpstr>PowerPoint Presentation</vt:lpstr>
      <vt:lpstr>CHƯƠNG 3. ĐÔNG NAM Á TỪ NỬA SAU  THẾ KỈ X ĐẾN NỬA ĐẦU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bước chân vào khuôn viên chùa bạn sẽ không khỏi trầm trồ với những kiến trúc tinh xảo và ngọn tháp chính sừng sững giữa đỉnh đồi. Thiết kế của phần lọng tháp bao gồm 7 tầng, trang trí với những chuông bằng vàng, bạc và đá quý. Tầng cao nhất được khảm hơn 1.100 viên kim cương cùng khoảng 1.300 viên đá quý. Quả cầu trên đỉnh tháp đính tổng cộng 4.351 viên kim cương, đặc biệt viên kim cương tới 76 carat được đính trên đỉnh tòa tháp. Và nếu ước tính thì toàn bộ ngôi chùa đã được dát hơn 90 tấn vàng.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Thương Lê Thị</cp:lastModifiedBy>
  <cp:revision>203</cp:revision>
  <dcterms:created xsi:type="dcterms:W3CDTF">2021-07-16T03:19:13Z</dcterms:created>
  <dcterms:modified xsi:type="dcterms:W3CDTF">2024-11-13T03:29:32Z</dcterms:modified>
</cp:coreProperties>
</file>