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67" r:id="rId3"/>
    <p:sldId id="266" r:id="rId4"/>
    <p:sldId id="263" r:id="rId5"/>
    <p:sldId id="264" r:id="rId6"/>
    <p:sldId id="257" r:id="rId7"/>
    <p:sldId id="258" r:id="rId8"/>
    <p:sldId id="259" r:id="rId9"/>
    <p:sldId id="265" r:id="rId10"/>
    <p:sldId id="261"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91513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618F31-6F57-447F-BCF1-979FEBE937EA}"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80222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1466724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274202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9248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1954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372439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366179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97445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145793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618F31-6F57-447F-BCF1-979FEBE937EA}"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277643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618F31-6F57-447F-BCF1-979FEBE937EA}"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38491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618F31-6F57-447F-BCF1-979FEBE937EA}"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263847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618F31-6F57-447F-BCF1-979FEBE937EA}"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267020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18F31-6F57-447F-BCF1-979FEBE937EA}"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158193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618F31-6F57-447F-BCF1-979FEBE937EA}"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212030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618F31-6F57-447F-BCF1-979FEBE937EA}"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0EFDA-4897-4E2C-BFBE-622886FA9BB7}" type="slidenum">
              <a:rPr lang="en-US" smtClean="0"/>
              <a:t>‹#›</a:t>
            </a:fld>
            <a:endParaRPr lang="en-US"/>
          </a:p>
        </p:txBody>
      </p:sp>
    </p:spTree>
    <p:extLst>
      <p:ext uri="{BB962C8B-B14F-4D97-AF65-F5344CB8AC3E}">
        <p14:creationId xmlns:p14="http://schemas.microsoft.com/office/powerpoint/2010/main" val="106384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618F31-6F57-447F-BCF1-979FEBE937EA}" type="datetimeFigureOut">
              <a:rPr lang="en-US" smtClean="0"/>
              <a:t>4/23/2024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F0EFDA-4897-4E2C-BFBE-622886FA9BB7}" type="slidenum">
              <a:rPr lang="en-US" smtClean="0"/>
              <a:t>‹#›</a:t>
            </a:fld>
            <a:endParaRPr lang="en-US"/>
          </a:p>
        </p:txBody>
      </p:sp>
    </p:spTree>
    <p:extLst>
      <p:ext uri="{BB962C8B-B14F-4D97-AF65-F5344CB8AC3E}">
        <p14:creationId xmlns:p14="http://schemas.microsoft.com/office/powerpoint/2010/main" val="265611927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audio" Target="../media/audio9.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1723"/>
            <a:ext cx="12192000" cy="1947333"/>
          </a:xfrm>
        </p:spPr>
        <p:txBody>
          <a:bodyPr>
            <a:normAutofit/>
          </a:bodyPr>
          <a:lstStyle/>
          <a:p>
            <a:pPr algn="ctr"/>
            <a:endParaRPr lang="en-US" sz="54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638698" y="2165389"/>
            <a:ext cx="6897188" cy="369332"/>
          </a:xfrm>
          <a:prstGeom prst="rect">
            <a:avLst/>
          </a:prstGeom>
        </p:spPr>
        <p:txBody>
          <a:bodyPr wrap="square">
            <a:spAutoFit/>
          </a:bodyPr>
          <a:lstStyle/>
          <a:p>
            <a:pPr algn="ctr"/>
            <a:endParaRPr lang="en-US"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122754"/>
            <a:ext cx="12200708" cy="6980754"/>
          </a:xfrm>
          <a:prstGeom prst="rect">
            <a:avLst/>
          </a:prstGeom>
          <a:ln w="228600" cap="sq" cmpd="thickThin">
            <a:solidFill>
              <a:srgbClr val="000000"/>
            </a:solidFill>
            <a:prstDash val="solid"/>
            <a:miter lim="800000"/>
          </a:ln>
          <a:effectLst>
            <a:innerShdw blurRad="76200">
              <a:srgbClr val="000000"/>
            </a:innerShdw>
          </a:effectLst>
        </p:spPr>
      </p:pic>
      <p:sp>
        <p:nvSpPr>
          <p:cNvPr id="11" name="Flowchart: Punched Tape 10"/>
          <p:cNvSpPr/>
          <p:nvPr/>
        </p:nvSpPr>
        <p:spPr>
          <a:xfrm>
            <a:off x="2808514" y="1191723"/>
            <a:ext cx="7641771" cy="3474720"/>
          </a:xfrm>
          <a:prstGeom prst="flowChartPunchedTape">
            <a:avLst/>
          </a:prstGeom>
          <a:solidFill>
            <a:schemeClr val="tx2">
              <a:lumMod val="40000"/>
              <a:lumOff val="60000"/>
            </a:schemeClr>
          </a:solidFill>
          <a:ln>
            <a:solidFill>
              <a:schemeClr val="accent1">
                <a:alpha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NGỮ VĂN 7</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8" y="-136066"/>
            <a:ext cx="2133600" cy="2143125"/>
          </a:xfrm>
          <a:prstGeom prst="rect">
            <a:avLst/>
          </a:prstGeom>
        </p:spPr>
      </p:pic>
    </p:spTree>
    <p:extLst>
      <p:ext uri="{BB962C8B-B14F-4D97-AF65-F5344CB8AC3E}">
        <p14:creationId xmlns:p14="http://schemas.microsoft.com/office/powerpoint/2010/main" val="2340449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177" y="2073321"/>
            <a:ext cx="10284823" cy="4170725"/>
          </a:xfrm>
        </p:spPr>
      </p:pic>
      <p:sp>
        <p:nvSpPr>
          <p:cNvPr id="2" name="Rounded Rectangle 1"/>
          <p:cNvSpPr/>
          <p:nvPr/>
        </p:nvSpPr>
        <p:spPr>
          <a:xfrm>
            <a:off x="1567543" y="195943"/>
            <a:ext cx="10624457" cy="171123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err="1">
                <a:latin typeface="Times New Roman" panose="02020603050405020304" pitchFamily="18" charset="0"/>
                <a:cs typeface="Times New Roman" panose="02020603050405020304" pitchFamily="18" charset="0"/>
              </a:rPr>
              <a:t>Bài</a:t>
            </a:r>
            <a:r>
              <a:rPr lang="en-US" sz="6600" i="1" dirty="0">
                <a:latin typeface="Times New Roman" panose="02020603050405020304" pitchFamily="18" charset="0"/>
                <a:cs typeface="Times New Roman" panose="02020603050405020304" pitchFamily="18" charset="0"/>
              </a:rPr>
              <a:t> </a:t>
            </a:r>
            <a:r>
              <a:rPr lang="en-US" sz="6600" i="1" dirty="0" err="1">
                <a:latin typeface="Times New Roman" panose="02020603050405020304" pitchFamily="18" charset="0"/>
                <a:cs typeface="Times New Roman" panose="02020603050405020304" pitchFamily="18" charset="0"/>
              </a:rPr>
              <a:t>thuyết</a:t>
            </a:r>
            <a:r>
              <a:rPr lang="en-US" sz="6600" i="1" dirty="0">
                <a:latin typeface="Times New Roman" panose="02020603050405020304" pitchFamily="18" charset="0"/>
                <a:cs typeface="Times New Roman" panose="02020603050405020304" pitchFamily="18" charset="0"/>
              </a:rPr>
              <a:t> </a:t>
            </a:r>
            <a:r>
              <a:rPr lang="en-US" sz="6600" i="1" dirty="0" err="1">
                <a:latin typeface="Times New Roman" panose="02020603050405020304" pitchFamily="18" charset="0"/>
                <a:cs typeface="Times New Roman" panose="02020603050405020304" pitchFamily="18" charset="0"/>
              </a:rPr>
              <a:t>trình</a:t>
            </a:r>
            <a:r>
              <a:rPr lang="en-US" sz="6600" i="1" dirty="0">
                <a:latin typeface="Times New Roman" panose="02020603050405020304" pitchFamily="18" charset="0"/>
                <a:cs typeface="Times New Roman" panose="02020603050405020304" pitchFamily="18" charset="0"/>
              </a:rPr>
              <a:t> </a:t>
            </a:r>
            <a:r>
              <a:rPr lang="en-US" sz="6600" i="1" dirty="0" err="1">
                <a:latin typeface="Times New Roman" panose="02020603050405020304" pitchFamily="18" charset="0"/>
                <a:cs typeface="Times New Roman" panose="02020603050405020304" pitchFamily="18" charset="0"/>
              </a:rPr>
              <a:t>đên</a:t>
            </a:r>
            <a:r>
              <a:rPr lang="en-US" sz="6600" i="1" dirty="0">
                <a:latin typeface="Times New Roman" panose="02020603050405020304" pitchFamily="18" charset="0"/>
                <a:cs typeface="Times New Roman" panose="02020603050405020304" pitchFamily="18" charset="0"/>
              </a:rPr>
              <a:t> </a:t>
            </a:r>
            <a:r>
              <a:rPr lang="en-US" sz="6600" i="1" dirty="0" err="1">
                <a:latin typeface="Times New Roman" panose="02020603050405020304" pitchFamily="18" charset="0"/>
                <a:cs typeface="Times New Roman" panose="02020603050405020304" pitchFamily="18" charset="0"/>
              </a:rPr>
              <a:t>đây</a:t>
            </a:r>
            <a:r>
              <a:rPr lang="en-US" sz="6600" i="1" dirty="0">
                <a:latin typeface="Times New Roman" panose="02020603050405020304" pitchFamily="18" charset="0"/>
                <a:cs typeface="Times New Roman" panose="02020603050405020304" pitchFamily="18" charset="0"/>
              </a:rPr>
              <a:t> </a:t>
            </a:r>
            <a:r>
              <a:rPr lang="en-US" sz="6600" i="1" dirty="0" err="1">
                <a:latin typeface="Times New Roman" panose="02020603050405020304" pitchFamily="18" charset="0"/>
                <a:cs typeface="Times New Roman" panose="02020603050405020304" pitchFamily="18" charset="0"/>
              </a:rPr>
              <a:t>là</a:t>
            </a:r>
            <a:r>
              <a:rPr lang="en-US" sz="6600" i="1" dirty="0">
                <a:latin typeface="Times New Roman" panose="02020603050405020304" pitchFamily="18" charset="0"/>
                <a:cs typeface="Times New Roman" panose="02020603050405020304" pitchFamily="18" charset="0"/>
              </a:rPr>
              <a:t> </a:t>
            </a:r>
            <a:r>
              <a:rPr lang="en-US" sz="6600" i="1" dirty="0" err="1">
                <a:latin typeface="Times New Roman" panose="02020603050405020304" pitchFamily="18" charset="0"/>
                <a:cs typeface="Times New Roman" panose="02020603050405020304" pitchFamily="18" charset="0"/>
              </a:rPr>
              <a:t>hết</a:t>
            </a:r>
            <a:endParaRPr lang="en-US" sz="6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513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03693F-2048-605E-D140-0C2C0C147FB9}"/>
              </a:ext>
            </a:extLst>
          </p:cNvPr>
          <p:cNvGraphicFramePr>
            <a:graphicFrameLocks noGrp="1"/>
          </p:cNvGraphicFramePr>
          <p:nvPr>
            <p:ph idx="1"/>
            <p:extLst>
              <p:ext uri="{D42A27DB-BD31-4B8C-83A1-F6EECF244321}">
                <p14:modId xmlns:p14="http://schemas.microsoft.com/office/powerpoint/2010/main" val="96577921"/>
              </p:ext>
            </p:extLst>
          </p:nvPr>
        </p:nvGraphicFramePr>
        <p:xfrm>
          <a:off x="1" y="0"/>
          <a:ext cx="12191999" cy="6858000"/>
        </p:xfrm>
        <a:graphic>
          <a:graphicData uri="http://schemas.openxmlformats.org/drawingml/2006/table">
            <a:tbl>
              <a:tblPr firstRow="1" firstCol="1" bandRow="1">
                <a:tableStyleId>{5C22544A-7EE6-4342-B048-85BDC9FD1C3A}</a:tableStyleId>
              </a:tblPr>
              <a:tblGrid>
                <a:gridCol w="1026811">
                  <a:extLst>
                    <a:ext uri="{9D8B030D-6E8A-4147-A177-3AD203B41FA5}">
                      <a16:colId xmlns:a16="http://schemas.microsoft.com/office/drawing/2014/main" val="2852541261"/>
                    </a:ext>
                  </a:extLst>
                </a:gridCol>
                <a:gridCol w="11165188">
                  <a:extLst>
                    <a:ext uri="{9D8B030D-6E8A-4147-A177-3AD203B41FA5}">
                      <a16:colId xmlns:a16="http://schemas.microsoft.com/office/drawing/2014/main" val="4253121416"/>
                    </a:ext>
                  </a:extLst>
                </a:gridCol>
              </a:tblGrid>
              <a:tr h="267854">
                <a:tc gridSpan="2">
                  <a:txBody>
                    <a:bodyPr/>
                    <a:lstStyle/>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Nam </a:t>
                      </a:r>
                      <a:r>
                        <a:rPr lang="en-US" sz="1600" dirty="0" err="1">
                          <a:effectLst/>
                          <a:latin typeface="Times New Roman" panose="02020603050405020304" pitchFamily="18" charset="0"/>
                          <a:cs typeface="Times New Roman" panose="02020603050405020304" pitchFamily="18" charset="0"/>
                        </a:rPr>
                        <a:t>Bộ</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hMerge="1">
                  <a:txBody>
                    <a:bodyPr/>
                    <a:lstStyle/>
                    <a:p>
                      <a:endParaRPr lang="en-US"/>
                    </a:p>
                  </a:txBody>
                  <a:tcPr/>
                </a:tc>
                <a:extLst>
                  <a:ext uri="{0D108BD9-81ED-4DB2-BD59-A6C34878D82A}">
                    <a16:rowId xmlns:a16="http://schemas.microsoft.com/office/drawing/2014/main" val="1847394927"/>
                  </a:ext>
                </a:extLst>
              </a:tr>
              <a:tr h="330749">
                <a:tc gridSpan="2">
                  <a:txBody>
                    <a:bodyPr/>
                    <a:lstStyle/>
                    <a:p>
                      <a:pPr>
                        <a:lnSpc>
                          <a:spcPct val="107000"/>
                        </a:lnSpc>
                        <a:spcAft>
                          <a:spcPts val="800"/>
                        </a:spcAft>
                      </a:pP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vận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chuyển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hàng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hóa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những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kích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lớn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sức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nặng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dài</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hMerge="1">
                  <a:txBody>
                    <a:bodyPr/>
                    <a:lstStyle/>
                    <a:p>
                      <a:endParaRPr lang="en-US"/>
                    </a:p>
                  </a:txBody>
                  <a:tcPr/>
                </a:tc>
                <a:extLst>
                  <a:ext uri="{0D108BD9-81ED-4DB2-BD59-A6C34878D82A}">
                    <a16:rowId xmlns:a16="http://schemas.microsoft.com/office/drawing/2014/main" val="1178564111"/>
                  </a:ext>
                </a:extLst>
              </a:tr>
              <a:tr h="330749">
                <a:tc>
                  <a:txBody>
                    <a:bodyPr/>
                    <a:lstStyle/>
                    <a:p>
                      <a:pPr>
                        <a:lnSpc>
                          <a:spcPct val="107000"/>
                        </a:lnSpc>
                        <a:spcAft>
                          <a:spcPts val="800"/>
                        </a:spcAft>
                      </a:pPr>
                      <a:r>
                        <a:rPr lang="en-US" sz="1600" dirty="0" err="1">
                          <a:effectLst/>
                          <a:latin typeface="Times New Roman" panose="02020603050405020304" pitchFamily="18" charset="0"/>
                          <a:cs typeface="Times New Roman" panose="02020603050405020304" pitchFamily="18" charset="0"/>
                        </a:rPr>
                        <a:t>Phân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loại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gn="ctr">
                        <a:lnSpc>
                          <a:spcPct val="107000"/>
                        </a:lnSpc>
                        <a:spcAft>
                          <a:spcPts val="800"/>
                        </a:spcAft>
                      </a:pPr>
                      <a:r>
                        <a:rPr lang="en-US" sz="1600" dirty="0" err="1">
                          <a:effectLst/>
                          <a:latin typeface="Times New Roman" panose="02020603050405020304" pitchFamily="18" charset="0"/>
                          <a:cs typeface="Times New Roman" panose="02020603050405020304" pitchFamily="18" charset="0"/>
                        </a:rPr>
                        <a:t>Đặc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điểm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2785935913"/>
                  </a:ext>
                </a:extLst>
              </a:tr>
              <a:tr h="555033">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Ghe bầu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loại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lớn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mũi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nhọn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phình</a:t>
                      </a:r>
                      <a:r>
                        <a:rPr lang="en-US" sz="1600" dirty="0">
                          <a:effectLst/>
                          <a:latin typeface="Times New Roman" panose="02020603050405020304" pitchFamily="18" charset="0"/>
                          <a:cs typeface="Times New Roman" panose="02020603050405020304" pitchFamily="18" charset="0"/>
                        </a:rPr>
                        <a:t> to,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tải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trọng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lớn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chạy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buồm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từ</a:t>
                      </a:r>
                      <a:r>
                        <a:rPr lang="en-US" sz="1600" dirty="0">
                          <a:effectLst/>
                          <a:latin typeface="Times New Roman" panose="02020603050405020304" pitchFamily="18" charset="0"/>
                          <a:cs typeface="Times New Roman" panose="02020603050405020304" pitchFamily="18" charset="0"/>
                        </a:rPr>
                        <a:t> 1 </a:t>
                      </a:r>
                      <a:r>
                        <a:rPr lang="en-US" sz="1600" dirty="0" err="1">
                          <a:effectLst/>
                          <a:latin typeface="Times New Roman" panose="02020603050405020304" pitchFamily="18" charset="0"/>
                          <a:cs typeface="Times New Roman" panose="02020603050405020304" pitchFamily="18" charset="0"/>
                        </a:rPr>
                        <a:t>đến</a:t>
                      </a:r>
                      <a:r>
                        <a:rPr lang="en-US" sz="1600" dirty="0">
                          <a:effectLst/>
                          <a:latin typeface="Times New Roman" panose="02020603050405020304" pitchFamily="18" charset="0"/>
                          <a:cs typeface="Times New Roman" panose="02020603050405020304" pitchFamily="18" charset="0"/>
                        </a:rPr>
                        <a:t> 3 </a:t>
                      </a:r>
                      <a:r>
                        <a:rPr lang="en-US" sz="1600" dirty="0" err="1">
                          <a:effectLst/>
                          <a:latin typeface="Times New Roman" panose="02020603050405020304" pitchFamily="18" charset="0"/>
                          <a:cs typeface="Times New Roman" panose="02020603050405020304" pitchFamily="18" charset="0"/>
                        </a:rPr>
                        <a:t>buồm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lướt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sóng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tốt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nhanh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nhiều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chèo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biển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ngày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biển</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1568087640"/>
                  </a:ext>
                </a:extLst>
              </a:tr>
              <a:tr h="555033">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Ghe lồng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Loại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lớn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đầu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mũi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mui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mưa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nắng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lòng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thành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từng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khoang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nhỏ</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chứa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loại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hàng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hóa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nhau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vận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chuyển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hàng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hóa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bờ</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biển</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2018156325"/>
                  </a:ext>
                </a:extLst>
              </a:tr>
              <a:tr h="1814214">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Ghe chài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mui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rất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kiên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gồm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nhiều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mảnh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gỗ</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ghép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tầng</a:t>
                      </a:r>
                      <a:r>
                        <a:rPr lang="en-US" sz="16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chia </a:t>
                      </a:r>
                      <a:r>
                        <a:rPr lang="en-US" sz="1600" dirty="0" err="1">
                          <a:effectLst/>
                          <a:latin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phần</a:t>
                      </a:r>
                      <a:r>
                        <a:rPr lang="en-US" sz="1600" dirty="0">
                          <a:effectLst/>
                          <a:latin typeface="Times New Roman" panose="02020603050405020304" pitchFamily="18" charset="0"/>
                          <a:cs typeface="Times New Roman" panose="02020603050405020304" pitchFamily="18" charset="0"/>
                        </a:rPr>
                        <a:t>.</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chục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chèo</a:t>
                      </a:r>
                      <a:r>
                        <a:rPr lang="en-US" sz="16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tàu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kéo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buôn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bán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ngày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lúa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gạo</a:t>
                      </a:r>
                      <a:r>
                        <a:rPr lang="en-US" sz="1600" dirty="0">
                          <a:effectLst/>
                          <a:latin typeface="Times New Roman" panose="02020603050405020304" pitchFamily="18" charset="0"/>
                          <a:cs typeface="Times New Roman" panose="02020603050405020304" pitchFamily="18" charset="0"/>
                        </a:rPr>
                        <a:t>, than </a:t>
                      </a:r>
                      <a:r>
                        <a:rPr lang="en-US" sz="1600" dirty="0" err="1">
                          <a:effectLst/>
                          <a:latin typeface="Times New Roman" panose="02020603050405020304" pitchFamily="18" charset="0"/>
                          <a:cs typeface="Times New Roman" panose="02020603050405020304" pitchFamily="18" charset="0"/>
                        </a:rPr>
                        <a:t>củi</a:t>
                      </a:r>
                      <a:r>
                        <a:rPr lang="en-US" sz="1600" dirty="0">
                          <a:effectLst/>
                          <a:latin typeface="Times New Roman" panose="02020603050405020304" pitchFamily="18" charset="0"/>
                          <a:cs typeface="Times New Roman" panose="02020603050405020304" pitchFamily="18" charset="0"/>
                        </a:rPr>
                        <a:t>.</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-&gt; to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nhiều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nhất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2045829349"/>
                  </a:ext>
                </a:extLst>
              </a:tr>
              <a:tr h="654445">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Ghe cào tôm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Đầu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mũi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phẳng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bánh </a:t>
                      </a:r>
                      <a:r>
                        <a:rPr lang="en-US" sz="1600" dirty="0" err="1">
                          <a:effectLst/>
                          <a:latin typeface="Times New Roman" panose="02020603050405020304" pitchFamily="18" charset="0"/>
                          <a:cs typeface="Times New Roman" panose="02020603050405020304" pitchFamily="18" charset="0"/>
                        </a:rPr>
                        <a:t>lái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gặp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nhỏ</a:t>
                      </a:r>
                      <a:r>
                        <a:rPr lang="en-US" sz="16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cào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tôm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vào</a:t>
                      </a:r>
                      <a:r>
                        <a:rPr lang="en-US" sz="1600" dirty="0">
                          <a:effectLst/>
                          <a:latin typeface="Times New Roman" panose="02020603050405020304" pitchFamily="18" charset="0"/>
                          <a:cs typeface="Times New Roman" panose="02020603050405020304" pitchFamily="18" charset="0"/>
                        </a:rPr>
                        <a:t> ban </a:t>
                      </a:r>
                      <a:r>
                        <a:rPr lang="en-US" sz="1600" dirty="0" err="1">
                          <a:effectLst/>
                          <a:latin typeface="Times New Roman" panose="02020603050405020304" pitchFamily="18" charset="0"/>
                          <a:cs typeface="Times New Roman" panose="02020603050405020304" pitchFamily="18" charset="0"/>
                        </a:rPr>
                        <a:t>đêm</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1498882365"/>
                  </a:ext>
                </a:extLst>
              </a:tr>
              <a:tr h="1427624">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Ghe ngo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loại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nhiều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màu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sắc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dân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tộc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Khơme</a:t>
                      </a:r>
                      <a:r>
                        <a:rPr lang="en-US" sz="1600" dirty="0">
                          <a:effectLst/>
                          <a:latin typeface="Times New Roman" panose="02020603050405020304" pitchFamily="18" charset="0"/>
                          <a:cs typeface="Times New Roman" panose="02020603050405020304" pitchFamily="18" charset="0"/>
                        </a:rPr>
                        <a:t>.</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thường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đua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lễ</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hội</a:t>
                      </a:r>
                      <a:r>
                        <a:rPr lang="en-US" sz="16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bằng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cây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dài</a:t>
                      </a:r>
                      <a:r>
                        <a:rPr lang="en-US" sz="1600" dirty="0">
                          <a:effectLst/>
                          <a:latin typeface="Times New Roman" panose="02020603050405020304" pitchFamily="18" charset="0"/>
                          <a:cs typeface="Times New Roman" panose="02020603050405020304" pitchFamily="18" charset="0"/>
                        </a:rPr>
                        <a:t> 10m </a:t>
                      </a:r>
                      <a:r>
                        <a:rPr lang="en-US" sz="1600" dirty="0" err="1">
                          <a:effectLst/>
                          <a:latin typeface="Times New Roman" panose="02020603050405020304" pitchFamily="18" charset="0"/>
                          <a:cs typeface="Times New Roman" panose="02020603050405020304" pitchFamily="18" charset="0"/>
                        </a:rPr>
                        <a:t>trở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mui</a:t>
                      </a:r>
                      <a:r>
                        <a:rPr lang="en-US" sz="1600" dirty="0">
                          <a:effectLst/>
                          <a:latin typeface="Times New Roman" panose="02020603050405020304" pitchFamily="18" charset="0"/>
                          <a:cs typeface="Times New Roman" panose="02020603050405020304" pitchFamily="18" charset="0"/>
                        </a:rPr>
                        <a:t>, ở </a:t>
                      </a:r>
                      <a:r>
                        <a:rPr lang="en-US" sz="1600" dirty="0" err="1">
                          <a:effectLst/>
                          <a:latin typeface="Times New Roman" panose="02020603050405020304" pitchFamily="18" charset="0"/>
                          <a:cs typeface="Times New Roman" panose="02020603050405020304" pitchFamily="18" charset="0"/>
                        </a:rPr>
                        <a:t>đầu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mũi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chạm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rồng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rắn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lân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hoặc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voi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sư</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tử</a:t>
                      </a:r>
                      <a:r>
                        <a:rPr lang="en-US" sz="1600" dirty="0">
                          <a:effectLst/>
                          <a:latin typeface="Times New Roman" panose="02020603050405020304" pitchFamily="18" charset="0"/>
                          <a:cs typeface="Times New Roman" panose="02020603050405020304" pitchFamily="18" charset="0"/>
                        </a:rPr>
                        <a:t>, ó </a:t>
                      </a:r>
                      <a:r>
                        <a:rPr lang="en-US" sz="1600" dirty="0" err="1">
                          <a:effectLst/>
                          <a:latin typeface="Times New Roman" panose="02020603050405020304" pitchFamily="18" charset="0"/>
                          <a:cs typeface="Times New Roman" panose="02020603050405020304" pitchFamily="18" charset="0"/>
                        </a:rPr>
                        <a:t>biển</a:t>
                      </a:r>
                      <a:r>
                        <a:rPr lang="en-US" sz="16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Mỗi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chiếc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từ</a:t>
                      </a:r>
                      <a:r>
                        <a:rPr lang="en-US" sz="1600" dirty="0">
                          <a:effectLst/>
                          <a:latin typeface="Times New Roman" panose="02020603050405020304" pitchFamily="18" charset="0"/>
                          <a:cs typeface="Times New Roman" panose="02020603050405020304" pitchFamily="18" charset="0"/>
                        </a:rPr>
                        <a:t> 20 </a:t>
                      </a:r>
                      <a:r>
                        <a:rPr lang="en-US" sz="1600" dirty="0" err="1">
                          <a:effectLst/>
                          <a:latin typeface="Times New Roman" panose="02020603050405020304" pitchFamily="18" charset="0"/>
                          <a:cs typeface="Times New Roman" panose="02020603050405020304" pitchFamily="18" charset="0"/>
                        </a:rPr>
                        <a:t>đến</a:t>
                      </a:r>
                      <a:r>
                        <a:rPr lang="en-US" sz="1600" dirty="0">
                          <a:effectLst/>
                          <a:latin typeface="Times New Roman" panose="02020603050405020304" pitchFamily="18" charset="0"/>
                          <a:cs typeface="Times New Roman" panose="02020603050405020304" pitchFamily="18" charset="0"/>
                        </a:rPr>
                        <a:t> 40 </a:t>
                      </a:r>
                      <a:r>
                        <a:rPr lang="en-US" sz="1600" dirty="0" err="1">
                          <a:effectLst/>
                          <a:latin typeface="Times New Roman" panose="02020603050405020304" pitchFamily="18" charset="0"/>
                          <a:cs typeface="Times New Roman" panose="02020603050405020304" pitchFamily="18" charset="0"/>
                        </a:rPr>
                        <a:t>tay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chèo</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1082503924"/>
                  </a:ext>
                </a:extLst>
              </a:tr>
              <a:tr h="654445">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Ghe hầu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 Sang hơn ghe điệu, dành cho cai tổng, tri phủ, tri huyện. </a:t>
                      </a:r>
                    </a:p>
                    <a:p>
                      <a:pPr>
                        <a:lnSpc>
                          <a:spcPct val="107000"/>
                        </a:lnSpc>
                        <a:spcAft>
                          <a:spcPts val="800"/>
                        </a:spcAft>
                      </a:pPr>
                      <a:r>
                        <a:rPr lang="en-US" sz="1600">
                          <a:effectLst/>
                          <a:latin typeface="Times New Roman" panose="02020603050405020304" pitchFamily="18" charset="0"/>
                          <a:cs typeface="Times New Roman" panose="02020603050405020304" pitchFamily="18" charset="0"/>
                        </a:rPr>
                        <a:t>- Ban đêm ghe thắp sáng để báo hiệu cho biết là ghe của quan.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3724590279"/>
                  </a:ext>
                </a:extLst>
              </a:tr>
              <a:tr h="267854">
                <a:tc>
                  <a:txBody>
                    <a:bodyPr/>
                    <a:lstStyle/>
                    <a:p>
                      <a:pPr>
                        <a:lnSpc>
                          <a:spcPct val="107000"/>
                        </a:lnSpc>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tc>
                  <a:txBody>
                    <a:bodyPr/>
                    <a:lstStyle/>
                    <a:p>
                      <a:pPr>
                        <a:lnSpc>
                          <a:spcPct val="107000"/>
                        </a:lnSpc>
                        <a:spcAft>
                          <a:spcPts val="800"/>
                        </a:spcAft>
                      </a:pP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câu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Phú</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Quốc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cửa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Rịa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Ghe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lưới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Hải</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434" marR="23434" marT="0" marB="0"/>
                </a:tc>
                <a:extLst>
                  <a:ext uri="{0D108BD9-81ED-4DB2-BD59-A6C34878D82A}">
                    <a16:rowId xmlns:a16="http://schemas.microsoft.com/office/drawing/2014/main" val="1481903915"/>
                  </a:ext>
                </a:extLst>
              </a:tr>
            </a:tbl>
          </a:graphicData>
        </a:graphic>
      </p:graphicFrame>
    </p:spTree>
    <p:extLst>
      <p:ext uri="{BB962C8B-B14F-4D97-AF65-F5344CB8AC3E}">
        <p14:creationId xmlns:p14="http://schemas.microsoft.com/office/powerpoint/2010/main" val="132630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390502" y="209006"/>
            <a:ext cx="7798526" cy="6008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loai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ghe</a:t>
            </a:r>
            <a:r>
              <a:rPr lang="en-US" sz="3200" b="1" i="1" dirty="0">
                <a:latin typeface="Times New Roman" panose="02020603050405020304" pitchFamily="18" charset="0"/>
                <a:cs typeface="Times New Roman" panose="02020603050405020304" pitchFamily="18" charset="0"/>
              </a:rPr>
              <a:t> ở Nam </a:t>
            </a:r>
            <a:r>
              <a:rPr lang="en-US" sz="3200" b="1" i="1" dirty="0" err="1">
                <a:latin typeface="Times New Roman" panose="02020603050405020304" pitchFamily="18" charset="0"/>
                <a:cs typeface="Times New Roman" panose="02020603050405020304" pitchFamily="18" charset="0"/>
              </a:rPr>
              <a:t>Bộ:ghe</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bầu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ghe</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ghe</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tôm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ghe</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ngo</a:t>
            </a:r>
            <a:r>
              <a:rPr lang="en-US" sz="3200" b="1" i="1" dirty="0">
                <a:latin typeface="Times New Roman" panose="02020603050405020304" pitchFamily="18" charset="0"/>
                <a:cs typeface="Times New Roman" panose="02020603050405020304" pitchFamily="18" charset="0"/>
              </a:rPr>
              <a:t> , </a:t>
            </a:r>
            <a:r>
              <a:rPr lang="en-US" sz="3200" b="1" i="1" dirty="0" err="1">
                <a:latin typeface="Times New Roman" panose="02020603050405020304" pitchFamily="18" charset="0"/>
                <a:cs typeface="Times New Roman" panose="02020603050405020304" pitchFamily="18" charset="0"/>
              </a:rPr>
              <a:t>ghe</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hầu</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434121"/>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lick.wav"/>
          </p:stSnd>
        </p:sndAc>
      </p:transition>
    </mc:Choice>
    <mc:Fallback xmlns="">
      <p:transition spd="slow">
        <p:blinds dir="vert"/>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0298"/>
            <a:ext cx="12192000" cy="1984102"/>
          </a:xfrm>
        </p:spPr>
        <p:txBody>
          <a:bodyPr/>
          <a:lstStyle/>
          <a:p>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0" y="42192"/>
            <a:ext cx="12192000" cy="3056709"/>
          </a:xfrm>
        </p:spPr>
        <p:txBody>
          <a:bodyPr>
            <a:normAutofit/>
          </a:bodyPr>
          <a:lstStyle/>
          <a:p>
            <a:pPr marL="0" indent="0" algn="ctr">
              <a:buNone/>
            </a:pPr>
            <a:r>
              <a:rPr lang="en-US" sz="6000" dirty="0">
                <a:latin typeface="Times New Roman" panose="02020603050405020304" pitchFamily="18" charset="0"/>
                <a:cs typeface="Times New Roman" panose="02020603050405020304" pitchFamily="18" charset="0"/>
              </a:rPr>
              <a:t>Bài10:văn </a:t>
            </a:r>
            <a:r>
              <a:rPr lang="en-US" sz="6000" dirty="0" err="1">
                <a:latin typeface="Times New Roman" panose="02020603050405020304" pitchFamily="18" charset="0"/>
                <a:cs typeface="Times New Roman" panose="02020603050405020304" pitchFamily="18" charset="0"/>
              </a:rPr>
              <a:t>bản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thông</a:t>
            </a:r>
            <a:r>
              <a:rPr lang="en-US" sz="6000" dirty="0">
                <a:latin typeface="Times New Roman" panose="02020603050405020304" pitchFamily="18" charset="0"/>
                <a:cs typeface="Times New Roman" panose="02020603050405020304" pitchFamily="18" charset="0"/>
              </a:rPr>
              <a:t> tin</a:t>
            </a:r>
            <a:br>
              <a:rPr lang="en-US" sz="6000" dirty="0">
                <a:latin typeface="Times New Roman" panose="02020603050405020304" pitchFamily="18" charset="0"/>
                <a:cs typeface="Times New Roman" panose="02020603050405020304" pitchFamily="18" charset="0"/>
              </a:rPr>
            </a:br>
            <a:r>
              <a:rPr lang="en-US" sz="4800" dirty="0" err="1">
                <a:latin typeface="Times New Roman" panose="02020603050405020304" pitchFamily="18" charset="0"/>
                <a:cs typeface="Times New Roman" panose="02020603050405020304" pitchFamily="18" charset="0"/>
              </a:rPr>
              <a:t>tiết</a:t>
            </a:r>
            <a:r>
              <a:rPr lang="en-US" sz="4800" dirty="0">
                <a:solidFill>
                  <a:schemeClr val="tx1">
                    <a:lumMod val="50000"/>
                  </a:schemeClr>
                </a:solidFill>
                <a:latin typeface="Times New Roman" panose="02020603050405020304" pitchFamily="18" charset="0"/>
                <a:cs typeface="Times New Roman" panose="02020603050405020304" pitchFamily="18" charset="0"/>
              </a:rPr>
              <a:t> 124,125,126 </a:t>
            </a:r>
            <a:r>
              <a:rPr lang="en-US" sz="4800" dirty="0" err="1">
                <a:solidFill>
                  <a:schemeClr val="tx1">
                    <a:lumMod val="75000"/>
                  </a:schemeClr>
                </a:solidFill>
                <a:latin typeface="Times New Roman" panose="02020603050405020304" pitchFamily="18" charset="0"/>
                <a:cs typeface="Times New Roman" panose="02020603050405020304" pitchFamily="18" charset="0"/>
              </a:rPr>
              <a:t>đọc</a:t>
            </a:r>
            <a:r>
              <a:rPr lang="en-US" sz="4800" dirty="0">
                <a:solidFill>
                  <a:schemeClr val="tx1">
                    <a:lumMod val="7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schemeClr>
                </a:solidFill>
                <a:latin typeface="Times New Roman" panose="02020603050405020304" pitchFamily="18" charset="0"/>
                <a:cs typeface="Times New Roman" panose="02020603050405020304" pitchFamily="18" charset="0"/>
              </a:rPr>
              <a:t>hiểu</a:t>
            </a:r>
            <a:r>
              <a:rPr lang="en-US" sz="4800" dirty="0">
                <a:solidFill>
                  <a:schemeClr val="tx1">
                    <a:lumMod val="7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schemeClr>
                </a:solidFill>
                <a:latin typeface="Times New Roman" panose="02020603050405020304" pitchFamily="18" charset="0"/>
                <a:cs typeface="Times New Roman" panose="02020603050405020304" pitchFamily="18" charset="0"/>
              </a:rPr>
              <a:t>văn</a:t>
            </a:r>
            <a:r>
              <a:rPr lang="en-US" sz="4800" dirty="0">
                <a:solidFill>
                  <a:schemeClr val="tx1">
                    <a:lumMod val="75000"/>
                  </a:schemeClr>
                </a:solidFill>
                <a:latin typeface="Times New Roman" panose="02020603050405020304" pitchFamily="18" charset="0"/>
                <a:cs typeface="Times New Roman" panose="02020603050405020304" pitchFamily="18" charset="0"/>
              </a:rPr>
              <a:t> </a:t>
            </a:r>
            <a:r>
              <a:rPr lang="en-US" sz="4800" dirty="0" err="1">
                <a:solidFill>
                  <a:schemeClr val="tx1">
                    <a:lumMod val="75000"/>
                  </a:schemeClr>
                </a:solidFill>
                <a:latin typeface="Times New Roman" panose="02020603050405020304" pitchFamily="18" charset="0"/>
                <a:cs typeface="Times New Roman" panose="02020603050405020304" pitchFamily="18" charset="0"/>
              </a:rPr>
              <a:t>bản</a:t>
            </a:r>
            <a:r>
              <a:rPr lang="en-US" sz="4800" dirty="0">
                <a:solidFill>
                  <a:schemeClr val="tx1">
                    <a:lumMod val="75000"/>
                  </a:schemeClr>
                </a:solidFill>
                <a:latin typeface="Times New Roman" panose="02020603050405020304" pitchFamily="18" charset="0"/>
                <a:cs typeface="Times New Roman" panose="02020603050405020304" pitchFamily="18" charset="0"/>
              </a:rPr>
              <a:t>:</a:t>
            </a:r>
            <a:br>
              <a:rPr lang="en-US" sz="4800" dirty="0">
                <a:latin typeface="Times New Roman" panose="02020603050405020304" pitchFamily="18" charset="0"/>
                <a:cs typeface="Times New Roman" panose="02020603050405020304" pitchFamily="18" charset="0"/>
              </a:rPr>
            </a:br>
            <a:r>
              <a:rPr lang="en-US" sz="6000" b="1" dirty="0" err="1">
                <a:solidFill>
                  <a:schemeClr val="bg2">
                    <a:lumMod val="40000"/>
                    <a:lumOff val="60000"/>
                  </a:schemeClr>
                </a:solidFill>
                <a:latin typeface="Times New Roman" panose="02020603050405020304" pitchFamily="18" charset="0"/>
                <a:cs typeface="Times New Roman" panose="02020603050405020304" pitchFamily="18" charset="0"/>
              </a:rPr>
              <a:t>Ghe</a:t>
            </a:r>
            <a:r>
              <a:rPr lang="en-US" sz="6000" b="1" dirty="0">
                <a:solidFill>
                  <a:schemeClr val="bg2">
                    <a:lumMod val="40000"/>
                    <a:lumOff val="60000"/>
                  </a:schemeClr>
                </a:solidFill>
                <a:latin typeface="Times New Roman" panose="02020603050405020304" pitchFamily="18" charset="0"/>
                <a:cs typeface="Times New Roman" panose="02020603050405020304" pitchFamily="18" charset="0"/>
              </a:rPr>
              <a:t> </a:t>
            </a:r>
            <a:r>
              <a:rPr lang="en-US" sz="6000" b="1" dirty="0" err="1">
                <a:solidFill>
                  <a:schemeClr val="bg2">
                    <a:lumMod val="40000"/>
                    <a:lumOff val="60000"/>
                  </a:schemeClr>
                </a:solidFill>
                <a:latin typeface="Times New Roman" panose="02020603050405020304" pitchFamily="18" charset="0"/>
                <a:cs typeface="Times New Roman" panose="02020603050405020304" pitchFamily="18" charset="0"/>
              </a:rPr>
              <a:t>xuồng</a:t>
            </a:r>
            <a:r>
              <a:rPr lang="en-US" sz="6000" b="1" dirty="0">
                <a:solidFill>
                  <a:schemeClr val="bg2">
                    <a:lumMod val="40000"/>
                    <a:lumOff val="60000"/>
                  </a:schemeClr>
                </a:solidFill>
                <a:latin typeface="Times New Roman" panose="02020603050405020304" pitchFamily="18" charset="0"/>
                <a:cs typeface="Times New Roman" panose="02020603050405020304" pitchFamily="18" charset="0"/>
              </a:rPr>
              <a:t> </a:t>
            </a:r>
            <a:r>
              <a:rPr lang="en-US" sz="6000" b="1" dirty="0" err="1">
                <a:solidFill>
                  <a:schemeClr val="bg2">
                    <a:lumMod val="40000"/>
                    <a:lumOff val="60000"/>
                  </a:schemeClr>
                </a:solidFill>
                <a:latin typeface="Times New Roman" panose="02020603050405020304" pitchFamily="18" charset="0"/>
                <a:cs typeface="Times New Roman" panose="02020603050405020304" pitchFamily="18" charset="0"/>
              </a:rPr>
              <a:t>nam</a:t>
            </a:r>
            <a:r>
              <a:rPr lang="en-US" sz="6000" b="1" dirty="0">
                <a:solidFill>
                  <a:schemeClr val="bg2">
                    <a:lumMod val="40000"/>
                    <a:lumOff val="60000"/>
                  </a:schemeClr>
                </a:solidFill>
                <a:latin typeface="Times New Roman" panose="02020603050405020304" pitchFamily="18" charset="0"/>
                <a:cs typeface="Times New Roman" panose="02020603050405020304" pitchFamily="18" charset="0"/>
              </a:rPr>
              <a:t> </a:t>
            </a:r>
            <a:r>
              <a:rPr lang="en-US" sz="6000" b="1" dirty="0" err="1">
                <a:solidFill>
                  <a:schemeClr val="bg2">
                    <a:lumMod val="40000"/>
                    <a:lumOff val="60000"/>
                  </a:schemeClr>
                </a:solidFill>
                <a:latin typeface="Times New Roman" panose="02020603050405020304" pitchFamily="18" charset="0"/>
                <a:cs typeface="Times New Roman" panose="02020603050405020304" pitchFamily="18" charset="0"/>
              </a:rPr>
              <a:t>bộ</a:t>
            </a:r>
            <a:r>
              <a:rPr lang="en-US" sz="6000" b="1" dirty="0">
                <a:solidFill>
                  <a:schemeClr val="bg2">
                    <a:lumMod val="40000"/>
                    <a:lumOff val="60000"/>
                  </a:schemeClr>
                </a:solidFill>
                <a:latin typeface="Times New Roman" panose="02020603050405020304" pitchFamily="18" charset="0"/>
                <a:cs typeface="Times New Roman" panose="02020603050405020304" pitchFamily="18" charset="0"/>
              </a:rPr>
              <a:t> </a:t>
            </a:r>
            <a:endParaRPr lang="en-US" sz="6000" dirty="0"/>
          </a:p>
        </p:txBody>
      </p:sp>
      <p:sp>
        <p:nvSpPr>
          <p:cNvPr id="5" name="Subtitle 2"/>
          <p:cNvSpPr txBox="1">
            <a:spLocks/>
          </p:cNvSpPr>
          <p:nvPr/>
        </p:nvSpPr>
        <p:spPr>
          <a:xfrm>
            <a:off x="0" y="3055016"/>
            <a:ext cx="11507788" cy="194733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5400" i="1" dirty="0" err="1">
                <a:solidFill>
                  <a:schemeClr val="tx1"/>
                </a:solidFill>
                <a:latin typeface="Times New Roman" panose="02020603050405020304" pitchFamily="18" charset="0"/>
                <a:cs typeface="Times New Roman" panose="02020603050405020304" pitchFamily="18" charset="0"/>
              </a:rPr>
              <a:t>Tìm</a:t>
            </a:r>
            <a:r>
              <a:rPr lang="en-US" sz="5400" i="1" dirty="0">
                <a:solidFill>
                  <a:schemeClr val="tx1"/>
                </a:solidFill>
                <a:latin typeface="Times New Roman" panose="02020603050405020304" pitchFamily="18" charset="0"/>
                <a:cs typeface="Times New Roman" panose="02020603050405020304" pitchFamily="18" charset="0"/>
              </a:rPr>
              <a:t> </a:t>
            </a:r>
            <a:r>
              <a:rPr lang="en-US" sz="5400" i="1" dirty="0" err="1">
                <a:solidFill>
                  <a:schemeClr val="tx1"/>
                </a:solidFill>
                <a:latin typeface="Times New Roman" panose="02020603050405020304" pitchFamily="18" charset="0"/>
                <a:cs typeface="Times New Roman" panose="02020603050405020304" pitchFamily="18" charset="0"/>
              </a:rPr>
              <a:t>hiểu</a:t>
            </a:r>
            <a:r>
              <a:rPr lang="en-US" sz="5400" i="1" dirty="0">
                <a:solidFill>
                  <a:schemeClr val="tx1"/>
                </a:solidFill>
                <a:latin typeface="Times New Roman" panose="02020603050405020304" pitchFamily="18" charset="0"/>
                <a:cs typeface="Times New Roman" panose="02020603050405020304" pitchFamily="18" charset="0"/>
              </a:rPr>
              <a:t> </a:t>
            </a:r>
            <a:r>
              <a:rPr lang="en-US" sz="5400" i="1" dirty="0" err="1">
                <a:solidFill>
                  <a:schemeClr val="tx1"/>
                </a:solidFill>
                <a:latin typeface="Times New Roman" panose="02020603050405020304" pitchFamily="18" charset="0"/>
                <a:cs typeface="Times New Roman" panose="02020603050405020304" pitchFamily="18" charset="0"/>
              </a:rPr>
              <a:t>về</a:t>
            </a:r>
            <a:r>
              <a:rPr lang="en-US" sz="5400" i="1" dirty="0">
                <a:solidFill>
                  <a:schemeClr val="tx1"/>
                </a:solidFill>
                <a:latin typeface="Times New Roman" panose="02020603050405020304" pitchFamily="18" charset="0"/>
                <a:cs typeface="Times New Roman" panose="02020603050405020304" pitchFamily="18" charset="0"/>
              </a:rPr>
              <a:t> </a:t>
            </a:r>
            <a:r>
              <a:rPr lang="en-US" sz="5400" i="1" dirty="0" err="1">
                <a:solidFill>
                  <a:schemeClr val="tx1"/>
                </a:solidFill>
                <a:latin typeface="Times New Roman" panose="02020603050405020304" pitchFamily="18" charset="0"/>
                <a:cs typeface="Times New Roman" panose="02020603050405020304" pitchFamily="18" charset="0"/>
              </a:rPr>
              <a:t>các</a:t>
            </a:r>
            <a:r>
              <a:rPr lang="en-US" sz="5400" i="1" dirty="0">
                <a:solidFill>
                  <a:schemeClr val="tx1"/>
                </a:solidFill>
                <a:latin typeface="Times New Roman" panose="02020603050405020304" pitchFamily="18" charset="0"/>
                <a:cs typeface="Times New Roman" panose="02020603050405020304" pitchFamily="18" charset="0"/>
              </a:rPr>
              <a:t> </a:t>
            </a:r>
            <a:r>
              <a:rPr lang="en-US" sz="5400" i="1" dirty="0" err="1">
                <a:solidFill>
                  <a:schemeClr val="tx1"/>
                </a:solidFill>
                <a:latin typeface="Times New Roman" panose="02020603050405020304" pitchFamily="18" charset="0"/>
                <a:cs typeface="Times New Roman" panose="02020603050405020304" pitchFamily="18" charset="0"/>
              </a:rPr>
              <a:t>loại</a:t>
            </a:r>
            <a:r>
              <a:rPr lang="en-US" sz="5400" i="1" dirty="0">
                <a:solidFill>
                  <a:schemeClr val="tx1"/>
                </a:solidFill>
                <a:latin typeface="Times New Roman" panose="02020603050405020304" pitchFamily="18" charset="0"/>
                <a:cs typeface="Times New Roman" panose="02020603050405020304" pitchFamily="18" charset="0"/>
              </a:rPr>
              <a:t> </a:t>
            </a:r>
            <a:r>
              <a:rPr lang="en-US" sz="5400" i="1" dirty="0" err="1">
                <a:solidFill>
                  <a:schemeClr val="tx1"/>
                </a:solidFill>
                <a:latin typeface="Times New Roman" panose="02020603050405020304" pitchFamily="18" charset="0"/>
                <a:cs typeface="Times New Roman" panose="02020603050405020304" pitchFamily="18" charset="0"/>
              </a:rPr>
              <a:t>ghe</a:t>
            </a:r>
            <a:r>
              <a:rPr lang="en-US" sz="5400" i="1" dirty="0">
                <a:solidFill>
                  <a:schemeClr val="tx1"/>
                </a:solidFill>
                <a:latin typeface="Times New Roman" panose="02020603050405020304" pitchFamily="18" charset="0"/>
                <a:cs typeface="Times New Roman" panose="02020603050405020304" pitchFamily="18" charset="0"/>
              </a:rPr>
              <a:t> ở Nam </a:t>
            </a:r>
            <a:r>
              <a:rPr lang="en-US" sz="5400" i="1" dirty="0" err="1">
                <a:solidFill>
                  <a:schemeClr val="tx1"/>
                </a:solidFill>
                <a:latin typeface="Times New Roman" panose="02020603050405020304" pitchFamily="18" charset="0"/>
                <a:cs typeface="Times New Roman" panose="02020603050405020304" pitchFamily="18" charset="0"/>
              </a:rPr>
              <a:t>Bộ</a:t>
            </a:r>
            <a:endParaRPr lang="en-US" sz="54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884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2" y="0"/>
            <a:ext cx="5159829" cy="5066853"/>
          </a:xfrm>
        </p:spPr>
        <p:txBody>
          <a:bodyPr>
            <a:noAutofit/>
          </a:bodyPr>
          <a:lstStyle/>
          <a:p>
            <a:r>
              <a:rPr lang="vi-VN" sz="2800" b="1" dirty="0">
                <a:latin typeface="Times New Roman" panose="02020603050405020304" pitchFamily="18" charset="0"/>
                <a:cs typeface="Times New Roman" panose="02020603050405020304" pitchFamily="18" charset="0"/>
              </a:rPr>
              <a:t>Ghe bầu </a:t>
            </a:r>
            <a:r>
              <a:rPr lang="vi-VN" sz="2800" dirty="0">
                <a:latin typeface="Times New Roman" panose="02020603050405020304" pitchFamily="18" charset="0"/>
                <a:cs typeface="Times New Roman" panose="02020603050405020304" pitchFamily="18" charset="0"/>
              </a:rPr>
              <a:t>là loại thuyền mà mũi và lái đều nhọn, bụng bầu, độ ngấn nước sâu, nên thuyền có khả năng ra khơi xa. Bánh lái (kiểu lái cối, lái ống, lái âm dương...) đều có cấu tạo là sỏ lái xuyên trực tiếp vào bánh lái, thuyền chạy chủ yếu bằng buồm nên có ba cánh buồm lớn.</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27371" y="0"/>
            <a:ext cx="5464629" cy="6858000"/>
          </a:xfrm>
        </p:spPr>
      </p:pic>
    </p:spTree>
    <p:extLst>
      <p:ext uri="{BB962C8B-B14F-4D97-AF65-F5344CB8AC3E}">
        <p14:creationId xmlns:p14="http://schemas.microsoft.com/office/powerpoint/2010/main" val="124379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7906" y="4027804"/>
            <a:ext cx="1874308" cy="1507067"/>
          </a:xfrm>
        </p:spPr>
        <p:txBody>
          <a:bodyPr/>
          <a:lstStyle/>
          <a:p>
            <a:endParaRPr lang="en-US" dirty="0"/>
          </a:p>
        </p:txBody>
      </p:sp>
      <p:sp>
        <p:nvSpPr>
          <p:cNvPr id="3" name="Content Placeholder 2"/>
          <p:cNvSpPr>
            <a:spLocks noGrp="1"/>
          </p:cNvSpPr>
          <p:nvPr>
            <p:ph idx="1"/>
          </p:nvPr>
        </p:nvSpPr>
        <p:spPr>
          <a:xfrm>
            <a:off x="1559858" y="0"/>
            <a:ext cx="4410635" cy="5082988"/>
          </a:xfrm>
        </p:spPr>
        <p:txBody>
          <a:bodyPr>
            <a:normAutofit/>
          </a:bodyPr>
          <a:lstStyle/>
          <a:p>
            <a:pPr marL="0" indent="0">
              <a:buNone/>
            </a:pPr>
            <a:r>
              <a:rPr lang="en-US" sz="2800" b="1" dirty="0" err="1">
                <a:solidFill>
                  <a:schemeClr val="tx1"/>
                </a:solidFill>
                <a:latin typeface="Times New Roman" panose="02020603050405020304" pitchFamily="18" charset="0"/>
                <a:cs typeface="Times New Roman" panose="02020603050405020304" pitchFamily="18" charset="0"/>
              </a:rPr>
              <a:t>Ghe</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gồm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ghép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tầng,bên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ghe</a:t>
            </a:r>
            <a:r>
              <a:rPr lang="en-US" sz="2800" dirty="0">
                <a:solidFill>
                  <a:schemeClr val="tx1"/>
                </a:solidFill>
                <a:latin typeface="Times New Roman" panose="02020603050405020304" pitchFamily="18" charset="0"/>
                <a:cs typeface="Times New Roman" panose="02020603050405020304" pitchFamily="18" charset="0"/>
              </a:rPr>
              <a:t> chia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ghe.Ghe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tắm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rửa,nấu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cơm,dùng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xa,lâu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VNPhoto version 3 - Hình ảnh Ghe chài treo cờ ăn T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965" y="0"/>
            <a:ext cx="60870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61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035" y="3148148"/>
            <a:ext cx="5107576" cy="2246811"/>
          </a:xfrm>
        </p:spPr>
        <p:txBody>
          <a:bodyPr>
            <a:normAutofit/>
          </a:bodyPr>
          <a:lstStyle/>
          <a:p>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tôm</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mũi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phăng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7867" y="0"/>
            <a:ext cx="5554133" cy="6858000"/>
          </a:xfrm>
        </p:spPr>
      </p:pic>
    </p:spTree>
    <p:extLst>
      <p:ext uri="{BB962C8B-B14F-4D97-AF65-F5344CB8AC3E}">
        <p14:creationId xmlns:p14="http://schemas.microsoft.com/office/powerpoint/2010/main" val="3940819401"/>
      </p:ext>
    </p:extLst>
  </p:cSld>
  <p:clrMapOvr>
    <a:masterClrMapping/>
  </p:clrMapOvr>
  <p:transition spd="slow">
    <p:randomBar dir="vert"/>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83" y="0"/>
            <a:ext cx="5564777" cy="6165669"/>
          </a:xfrm>
        </p:spPr>
        <p:txBody>
          <a:bodyPr>
            <a:noAutofit/>
          </a:bodyPr>
          <a:lstStyle/>
          <a:p>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25-30m ,ở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1,1m.đầu </a:t>
            </a:r>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40-60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10697" y="0"/>
            <a:ext cx="4981303" cy="6858000"/>
          </a:xfrm>
        </p:spPr>
      </p:pic>
    </p:spTree>
    <p:extLst>
      <p:ext uri="{BB962C8B-B14F-4D97-AF65-F5344CB8AC3E}">
        <p14:creationId xmlns:p14="http://schemas.microsoft.com/office/powerpoint/2010/main" val="43138006"/>
      </p:ext>
    </p:extLst>
  </p:cSld>
  <p:clrMapOvr>
    <a:masterClrMapping/>
  </p:clrMapOvr>
  <p:transition spd="slow">
    <p:comb/>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7" y="3095900"/>
            <a:ext cx="6035040" cy="1698169"/>
          </a:xfrm>
        </p:spPr>
        <p:txBody>
          <a:bodyPr>
            <a:normAutofit fontScale="90000"/>
          </a:bodyPr>
          <a:lstStyle/>
          <a:p>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phình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chèo</a:t>
            </a:r>
            <a:endParaRPr lang="en-US"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84127" y="0"/>
            <a:ext cx="5307873" cy="6858000"/>
          </a:xfrm>
        </p:spPr>
      </p:pic>
    </p:spTree>
    <p:extLst>
      <p:ext uri="{BB962C8B-B14F-4D97-AF65-F5344CB8AC3E}">
        <p14:creationId xmlns:p14="http://schemas.microsoft.com/office/powerpoint/2010/main" val="1172182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349" y="169817"/>
            <a:ext cx="5617029" cy="5982789"/>
          </a:xfrm>
        </p:spPr>
        <p:txBody>
          <a:bodyPr>
            <a:normAutofit/>
          </a:bodyPr>
          <a:lstStyle/>
          <a:p>
            <a:r>
              <a:rPr lang="vi-VN" sz="3200" dirty="0">
                <a:latin typeface="Times New Roman" panose="02020603050405020304" pitchFamily="18" charset="0"/>
                <a:cs typeface="Times New Roman" panose="02020603050405020304" pitchFamily="18" charset="0"/>
              </a:rPr>
              <a:t>Ghe bầu là một loại thuyền biển truyền thống của cư dân miền duyên hải Trung và Nam Trung Bộ Việt Nam, rất thịnh hành từ thế kỷ XVI đến XIX. Đây là loại thuyền hai đáy, được đóng từ những loại gỗ tốt như kiền kiền, sao, chò, lim, giẻ; mình thuyền có kích thước lớn, độ chìm nước sâu, nên thuyền có khả năng vươn khơi xa</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66560" y="0"/>
            <a:ext cx="5425440" cy="6858000"/>
          </a:xfrm>
        </p:spPr>
      </p:pic>
    </p:spTree>
    <p:extLst>
      <p:ext uri="{BB962C8B-B14F-4D97-AF65-F5344CB8AC3E}">
        <p14:creationId xmlns:p14="http://schemas.microsoft.com/office/powerpoint/2010/main" val="621196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4"/>
                                        </p:tgtEl>
                                        <p:attrNameLst>
                                          <p:attrName>stroke.color</p:attrName>
                                        </p:attrNameLst>
                                      </p:cBhvr>
                                      <p:to>
                                        <a:schemeClr val="accent2"/>
                                      </p:to>
                                    </p:animClr>
                                    <p:set>
                                      <p:cBhvr>
                                        <p:cTn id="7" dur="2000" fill="hold"/>
                                        <p:tgtEl>
                                          <p:spTgt spid="4"/>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252</TotalTime>
  <Words>764</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Corbel</vt:lpstr>
      <vt:lpstr>Times New Roman</vt:lpstr>
      <vt:lpstr>Wingdings 3</vt:lpstr>
      <vt:lpstr>Parallax</vt:lpstr>
      <vt:lpstr>PowerPoint Presentation</vt:lpstr>
      <vt:lpstr>PowerPoint Presentation</vt:lpstr>
      <vt:lpstr> </vt:lpstr>
      <vt:lpstr>Ghe bầu là loại thuyền mà mũi và lái đều nhọn, bụng bầu, độ ngấn nước sâu, nên thuyền có khả năng ra khơi xa. Bánh lái (kiểu lái cối, lái ống, lái âm dương...) đều có cấu tạo là sỏ lái xuyên trực tiếp vào bánh lái, thuyền chạy chủ yếu bằng buồm nên có ba cánh buồm lớn.</vt:lpstr>
      <vt:lpstr>PowerPoint Presentation</vt:lpstr>
      <vt:lpstr>Ghe cào tôm :đầu mũi dài và khá phăng , có bánh lái gập bên hông, dáng nhỏ</vt:lpstr>
      <vt:lpstr>Ghe ngo :được làm giống  hình con rắn dài khoảng  tử 25-30m ,ở giữa chỗ rộng nhất là 1,1m.đầu ghe đượ uốn cong lên như hình đầu rắn , đuôi ghe hay gọi sau lái được uốn cong lên nhưng cao hơn phía đầu . Mỗi ghe phải đảm bảo từ 40-60 người ngồi bơi và chỉ huy . Biểu tượng của ghe ngo , mỗi nơi không giông nhau</vt:lpstr>
      <vt:lpstr>Ghe hầu là loại ghe có mũi nhọn ,bụng phình , có tải trọng tương đối lớn , chạy buồm, lướt sóng và đi nhanh, có nhiều chèo</vt:lpstr>
      <vt:lpstr>Ghe bầu là một loại thuyền biển truyền thống của cư dân miền duyên hải Trung và Nam Trung Bộ Việt Nam, rất thịnh hành từ thế kỷ XVI đến XIX. Đây là loại thuyền hai đáy, được đóng từ những loại gỗ tốt như kiền kiền, sao, chò, lim, giẻ; mình thuyền có kích thước lớn, độ chìm nước sâu, nên thuyền có khả năng vươn khơi xa</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10:ghe xuồng nam bộ</dc:title>
  <dc:creator>Admin</dc:creator>
  <cp:lastModifiedBy>Administrator</cp:lastModifiedBy>
  <cp:revision>27</cp:revision>
  <dcterms:created xsi:type="dcterms:W3CDTF">2024-04-17T07:48:35Z</dcterms:created>
  <dcterms:modified xsi:type="dcterms:W3CDTF">2024-04-23T01:22:35Z</dcterms:modified>
</cp:coreProperties>
</file>